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76752e4cfa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76752e4cfa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76752e4cfa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76752e4cf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76752e4cfa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76752e4cfa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76752e4cfa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76752e4cfa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76752e4cfa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76752e4cfa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76752e4cfa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76752e4cfa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76752e4cfa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76752e4cfa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76752e4cfa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76752e4cfa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668eb2a51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668eb2a51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7668eb2a51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7668eb2a51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7668eb2a51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7668eb2a51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76752e4cfa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76752e4cfa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76752e4cfa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76752e4cfa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7668eb2a51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7668eb2a51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76752e4cfa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76752e4cfa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7668eb2a51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7668eb2a51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20.png"/><Relationship Id="rId5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20.png"/><Relationship Id="rId5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22.png"/><Relationship Id="rId5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10.png"/><Relationship Id="rId6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16.png"/><Relationship Id="rId5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Evaluating Viability Of MFI </a:t>
            </a:r>
            <a:r>
              <a:rPr lang="en" sz="3600"/>
              <a:t>Zeolites</a:t>
            </a:r>
            <a:r>
              <a:rPr lang="en" sz="3600"/>
              <a:t> As A Methane Capture Device</a:t>
            </a:r>
            <a:endParaRPr sz="36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12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Nika Kikvadze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3rd year Bachelor tudent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485900" cy="15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>
            <p:ph type="ctrTitle"/>
          </p:nvPr>
        </p:nvSpPr>
        <p:spPr>
          <a:xfrm>
            <a:off x="311700" y="484538"/>
            <a:ext cx="8520600" cy="85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Zeolite</a:t>
            </a:r>
            <a:endParaRPr sz="3600"/>
          </a:p>
        </p:txBody>
      </p:sp>
      <p:sp>
        <p:nvSpPr>
          <p:cNvPr id="128" name="Google Shape;128;p22"/>
          <p:cNvSpPr txBox="1"/>
          <p:nvPr>
            <p:ph idx="1" type="subTitle"/>
          </p:nvPr>
        </p:nvSpPr>
        <p:spPr>
          <a:xfrm>
            <a:off x="311700" y="1693800"/>
            <a:ext cx="8520600" cy="3098400"/>
          </a:xfrm>
          <a:prstGeom prst="rect">
            <a:avLst/>
          </a:prstGeom>
        </p:spPr>
        <p:txBody>
          <a:bodyPr anchorCtr="0" anchor="t" bIns="0" lIns="365750" spcFirstLastPara="1" rIns="91425" wrap="square" tIns="182875">
            <a:norm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A0A0A"/>
                </a:solidFill>
                <a:highlight>
                  <a:srgbClr val="FFFFFF"/>
                </a:highlight>
              </a:rPr>
              <a:t>Catalysis</a:t>
            </a:r>
            <a:endParaRPr sz="2000">
              <a:solidFill>
                <a:srgbClr val="0A0A0A"/>
              </a:solidFill>
              <a:highlight>
                <a:srgbClr val="FFFFFF"/>
              </a:highlight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A0A0A"/>
                </a:solidFill>
                <a:highlight>
                  <a:srgbClr val="FFFFFF"/>
                </a:highlight>
              </a:rPr>
              <a:t>Adsorption and Separation</a:t>
            </a:r>
            <a:endParaRPr sz="2000">
              <a:solidFill>
                <a:srgbClr val="0A0A0A"/>
              </a:solidFill>
              <a:highlight>
                <a:srgbClr val="FFFFFF"/>
              </a:highlight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A0A0A"/>
                </a:solidFill>
                <a:highlight>
                  <a:srgbClr val="FFFFFF"/>
                </a:highlight>
              </a:rPr>
              <a:t>Agriculture and Horticulture</a:t>
            </a:r>
            <a:endParaRPr sz="2000">
              <a:solidFill>
                <a:srgbClr val="0A0A0A"/>
              </a:solidFill>
              <a:highlight>
                <a:srgbClr val="FFFFFF"/>
              </a:highlight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A0A0A"/>
                </a:solidFill>
                <a:highlight>
                  <a:srgbClr val="FFFFFF"/>
                </a:highlight>
              </a:rPr>
              <a:t>Environmental Remediation</a:t>
            </a:r>
            <a:endParaRPr sz="2000">
              <a:solidFill>
                <a:srgbClr val="0A0A0A"/>
              </a:solidFill>
              <a:highlight>
                <a:srgbClr val="FFFFFF"/>
              </a:highlight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A0A0A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A0A0A"/>
                </a:solidFill>
                <a:highlight>
                  <a:srgbClr val="FFFFFF"/>
                </a:highlight>
              </a:rPr>
              <a:t>Biomedicine and Healthcare</a:t>
            </a:r>
            <a:endParaRPr sz="2000">
              <a:solidFill>
                <a:srgbClr val="0A0A0A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485900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9725" y="1823300"/>
            <a:ext cx="4087800" cy="246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>
            <p:ph type="ctrTitle"/>
          </p:nvPr>
        </p:nvSpPr>
        <p:spPr>
          <a:xfrm>
            <a:off x="311700" y="484538"/>
            <a:ext cx="8520600" cy="85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MFI </a:t>
            </a:r>
            <a:r>
              <a:rPr lang="en" sz="3600"/>
              <a:t>Zeolite</a:t>
            </a:r>
            <a:endParaRPr sz="3600"/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485900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3650" y="1334750"/>
            <a:ext cx="4556706" cy="317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type="ctrTitle"/>
          </p:nvPr>
        </p:nvSpPr>
        <p:spPr>
          <a:xfrm>
            <a:off x="311700" y="484538"/>
            <a:ext cx="8520600" cy="85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						Raspa/IRaspa</a:t>
            </a:r>
            <a:endParaRPr sz="3600"/>
          </a:p>
        </p:txBody>
      </p:sp>
      <p:pic>
        <p:nvPicPr>
          <p:cNvPr id="143" name="Google Shape;14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485900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363" y="1271563"/>
            <a:ext cx="5232584" cy="350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1050" y="1790675"/>
            <a:ext cx="2339400" cy="233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 txBox="1"/>
          <p:nvPr>
            <p:ph type="ctrTitle"/>
          </p:nvPr>
        </p:nvSpPr>
        <p:spPr>
          <a:xfrm>
            <a:off x="152400" y="484538"/>
            <a:ext cx="8520600" cy="85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				Simulation Parameters</a:t>
            </a:r>
            <a:endParaRPr sz="3600"/>
          </a:p>
        </p:txBody>
      </p:sp>
      <p:pic>
        <p:nvPicPr>
          <p:cNvPr id="151" name="Google Shape;15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485900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3925" y="318475"/>
            <a:ext cx="1765649" cy="11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3550" y="1500813"/>
            <a:ext cx="2878618" cy="3503962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5"/>
          <p:cNvSpPr txBox="1"/>
          <p:nvPr/>
        </p:nvSpPr>
        <p:spPr>
          <a:xfrm>
            <a:off x="4209475" y="1986550"/>
            <a:ext cx="4309500" cy="21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Simulation Type: Monte Carlo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Due to hardware limitations only about 150 molecules were simulated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CH4 concentration: 500-1500 PPm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Only mixture of standard air with added CH4 was used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 sz="1800">
                <a:solidFill>
                  <a:schemeClr val="dk2"/>
                </a:solidFill>
              </a:rPr>
              <a:t>Pressure: 10 bar for increased absorptivity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/>
          <p:nvPr>
            <p:ph type="ctrTitle"/>
          </p:nvPr>
        </p:nvSpPr>
        <p:spPr>
          <a:xfrm>
            <a:off x="311700" y="484538"/>
            <a:ext cx="8520600" cy="85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Simulation Results</a:t>
            </a:r>
            <a:endParaRPr sz="3600"/>
          </a:p>
        </p:txBody>
      </p:sp>
      <p:sp>
        <p:nvSpPr>
          <p:cNvPr id="160" name="Google Shape;160;p26"/>
          <p:cNvSpPr txBox="1"/>
          <p:nvPr>
            <p:ph idx="1" type="subTitle"/>
          </p:nvPr>
        </p:nvSpPr>
        <p:spPr>
          <a:xfrm>
            <a:off x="2682750" y="1415775"/>
            <a:ext cx="3778500" cy="1101600"/>
          </a:xfrm>
          <a:prstGeom prst="rect">
            <a:avLst/>
          </a:prstGeom>
        </p:spPr>
        <p:txBody>
          <a:bodyPr anchorCtr="0" anchor="t" bIns="0" lIns="365750" spcFirstLastPara="1" rIns="91425" wrap="square" tIns="182875">
            <a:normAutofit fontScale="92500" lnSpcReduction="20000"/>
          </a:bodyPr>
          <a:lstStyle/>
          <a:p>
            <a:pPr indent="0" lvl="0" marL="45720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A0A0A"/>
                </a:solidFill>
                <a:highlight>
                  <a:srgbClr val="FFFFFF"/>
                </a:highlight>
              </a:rPr>
              <a:t>Absolute adsorption</a:t>
            </a:r>
            <a:endParaRPr sz="2000">
              <a:solidFill>
                <a:srgbClr val="0A0A0A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161" name="Google Shape;16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485900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5538" y="2139000"/>
            <a:ext cx="5032916" cy="232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/>
          <p:nvPr>
            <p:ph type="ctrTitle"/>
          </p:nvPr>
        </p:nvSpPr>
        <p:spPr>
          <a:xfrm>
            <a:off x="311700" y="484525"/>
            <a:ext cx="8520600" cy="85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Simulation Results</a:t>
            </a:r>
            <a:endParaRPr sz="3600"/>
          </a:p>
        </p:txBody>
      </p:sp>
      <p:sp>
        <p:nvSpPr>
          <p:cNvPr id="168" name="Google Shape;168;p27"/>
          <p:cNvSpPr txBox="1"/>
          <p:nvPr>
            <p:ph idx="1" type="subTitle"/>
          </p:nvPr>
        </p:nvSpPr>
        <p:spPr>
          <a:xfrm>
            <a:off x="2682750" y="1334725"/>
            <a:ext cx="3778500" cy="1101600"/>
          </a:xfrm>
          <a:prstGeom prst="rect">
            <a:avLst/>
          </a:prstGeom>
        </p:spPr>
        <p:txBody>
          <a:bodyPr anchorCtr="0" anchor="t" bIns="0" lIns="365750" spcFirstLastPara="1" rIns="91425" wrap="square" tIns="182875">
            <a:normAutofit fontScale="92500" lnSpcReduction="20000"/>
          </a:bodyPr>
          <a:lstStyle/>
          <a:p>
            <a:pPr indent="0" lvl="0" marL="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A0A0A"/>
                </a:solidFill>
                <a:highlight>
                  <a:srgbClr val="FFFFFF"/>
                </a:highlight>
              </a:rPr>
              <a:t>Selectivity</a:t>
            </a:r>
            <a:endParaRPr sz="2000">
              <a:solidFill>
                <a:srgbClr val="0A0A0A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169" name="Google Shape;16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485900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500" y="2050550"/>
            <a:ext cx="8482999" cy="232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 txBox="1"/>
          <p:nvPr>
            <p:ph type="ctrTitle"/>
          </p:nvPr>
        </p:nvSpPr>
        <p:spPr>
          <a:xfrm>
            <a:off x="311700" y="484538"/>
            <a:ext cx="8520600" cy="85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What Can Be Improved</a:t>
            </a:r>
            <a:endParaRPr sz="3600"/>
          </a:p>
        </p:txBody>
      </p:sp>
      <p:sp>
        <p:nvSpPr>
          <p:cNvPr id="176" name="Google Shape;176;p28"/>
          <p:cNvSpPr txBox="1"/>
          <p:nvPr>
            <p:ph idx="1" type="subTitle"/>
          </p:nvPr>
        </p:nvSpPr>
        <p:spPr>
          <a:xfrm>
            <a:off x="2682750" y="1415775"/>
            <a:ext cx="3778500" cy="1101600"/>
          </a:xfrm>
          <a:prstGeom prst="rect">
            <a:avLst/>
          </a:prstGeom>
        </p:spPr>
        <p:txBody>
          <a:bodyPr anchorCtr="0" anchor="t" bIns="0" lIns="365750" spcFirstLastPara="1" rIns="91425" wrap="square" tIns="182875">
            <a:normAutofit fontScale="92500" lnSpcReduction="2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A0A0A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177" name="Google Shape;17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485900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6250" y="1541324"/>
            <a:ext cx="2996225" cy="299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7724" y="1541320"/>
            <a:ext cx="3778500" cy="3053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/>
          <p:nvPr>
            <p:ph type="ctrTitle"/>
          </p:nvPr>
        </p:nvSpPr>
        <p:spPr>
          <a:xfrm>
            <a:off x="311700" y="484577"/>
            <a:ext cx="8520600" cy="251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THANK YOU!</a:t>
            </a:r>
            <a:endParaRPr sz="5000"/>
          </a:p>
        </p:txBody>
      </p:sp>
      <p:pic>
        <p:nvPicPr>
          <p:cNvPr id="185" name="Google Shape;18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485900" cy="15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ctrTitle"/>
          </p:nvPr>
        </p:nvSpPr>
        <p:spPr>
          <a:xfrm>
            <a:off x="311700" y="453925"/>
            <a:ext cx="8520600" cy="68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About Me</a:t>
            </a:r>
            <a:endParaRPr sz="3600"/>
          </a:p>
        </p:txBody>
      </p:sp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438100" y="1968400"/>
            <a:ext cx="3329100" cy="221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Finished 3rd year of </a:t>
            </a:r>
            <a:r>
              <a:rPr lang="en" sz="1400"/>
              <a:t>bachelor's</a:t>
            </a:r>
            <a:r>
              <a:rPr lang="en" sz="1400"/>
              <a:t> degree BSE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6 months working </a:t>
            </a:r>
            <a:r>
              <a:rPr lang="en" sz="1400"/>
              <a:t>experience</a:t>
            </a:r>
            <a:r>
              <a:rPr lang="en" sz="1400"/>
              <a:t> in my field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Worked on several key projects in tbilisi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2022 knowledge fund grant for BSE </a:t>
            </a:r>
            <a:r>
              <a:rPr lang="en" sz="1400"/>
              <a:t>recipient</a:t>
            </a:r>
            <a:r>
              <a:rPr lang="en" sz="1400"/>
              <a:t>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2025 CQM grant </a:t>
            </a:r>
            <a:r>
              <a:rPr lang="en" sz="1400"/>
              <a:t>recipient</a:t>
            </a:r>
            <a:r>
              <a:rPr lang="en" sz="1400"/>
              <a:t> for Junior project</a:t>
            </a:r>
            <a:endParaRPr sz="1400"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485900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61003" y="287400"/>
            <a:ext cx="1691173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24850" y="2120050"/>
            <a:ext cx="2564725" cy="1919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08250" y="1981700"/>
            <a:ext cx="2196677" cy="2196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type="ctrTitle"/>
          </p:nvPr>
        </p:nvSpPr>
        <p:spPr>
          <a:xfrm>
            <a:off x="311700" y="744575"/>
            <a:ext cx="8520600" cy="85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Overview</a:t>
            </a:r>
            <a:endParaRPr sz="3600"/>
          </a:p>
        </p:txBody>
      </p:sp>
      <p:sp>
        <p:nvSpPr>
          <p:cNvPr id="72" name="Google Shape;72;p15"/>
          <p:cNvSpPr txBox="1"/>
          <p:nvPr>
            <p:ph idx="1" type="subTitle"/>
          </p:nvPr>
        </p:nvSpPr>
        <p:spPr>
          <a:xfrm>
            <a:off x="311700" y="1693800"/>
            <a:ext cx="8520600" cy="3098400"/>
          </a:xfrm>
          <a:prstGeom prst="rect">
            <a:avLst/>
          </a:prstGeom>
        </p:spPr>
        <p:txBody>
          <a:bodyPr anchorCtr="0" anchor="t" bIns="0" lIns="365750" spcFirstLastPara="1" rIns="91425" wrap="square" tIns="18287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Where It Started?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MOOTHANE Project 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Zeolite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Raspa2/IRaspa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Simulation Parameters/Results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What can be improved</a:t>
            </a:r>
            <a:endParaRPr sz="2000"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485900" cy="15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ctrTitle"/>
          </p:nvPr>
        </p:nvSpPr>
        <p:spPr>
          <a:xfrm>
            <a:off x="311700" y="294002"/>
            <a:ext cx="8520600" cy="107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Where It Started?</a:t>
            </a:r>
            <a:endParaRPr sz="3600"/>
          </a:p>
        </p:txBody>
      </p:sp>
      <p:sp>
        <p:nvSpPr>
          <p:cNvPr id="79" name="Google Shape;79;p16"/>
          <p:cNvSpPr txBox="1"/>
          <p:nvPr>
            <p:ph idx="1" type="subTitle"/>
          </p:nvPr>
        </p:nvSpPr>
        <p:spPr>
          <a:xfrm>
            <a:off x="311700" y="2834125"/>
            <a:ext cx="8520600" cy="12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075" y="2386375"/>
            <a:ext cx="1485900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87026" y="2469957"/>
            <a:ext cx="1485901" cy="1347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6688" y="2469944"/>
            <a:ext cx="2890624" cy="134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ctrTitle"/>
          </p:nvPr>
        </p:nvSpPr>
        <p:spPr>
          <a:xfrm>
            <a:off x="311700" y="294002"/>
            <a:ext cx="8520600" cy="107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Where It Started?</a:t>
            </a:r>
            <a:endParaRPr sz="3600"/>
          </a:p>
        </p:txBody>
      </p:sp>
      <p:sp>
        <p:nvSpPr>
          <p:cNvPr id="88" name="Google Shape;88;p17"/>
          <p:cNvSpPr txBox="1"/>
          <p:nvPr>
            <p:ph idx="1" type="subTitle"/>
          </p:nvPr>
        </p:nvSpPr>
        <p:spPr>
          <a:xfrm>
            <a:off x="4942500" y="2101175"/>
            <a:ext cx="3889800" cy="23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22 Times more potent than 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CO2.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But has nuclear half life of only 10 years.</a:t>
            </a:r>
            <a:endParaRPr sz="2000"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75113"/>
            <a:ext cx="1485900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400" y="1503350"/>
            <a:ext cx="4167100" cy="329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ctrTitle"/>
          </p:nvPr>
        </p:nvSpPr>
        <p:spPr>
          <a:xfrm>
            <a:off x="311700" y="294002"/>
            <a:ext cx="8520600" cy="1076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sp>
        <p:nvSpPr>
          <p:cNvPr id="96" name="Google Shape;96;p18"/>
          <p:cNvSpPr txBox="1"/>
          <p:nvPr>
            <p:ph idx="1" type="subTitle"/>
          </p:nvPr>
        </p:nvSpPr>
        <p:spPr>
          <a:xfrm>
            <a:off x="4942500" y="2101175"/>
            <a:ext cx="3889800" cy="23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612" y="1161749"/>
            <a:ext cx="7112776" cy="398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75113"/>
            <a:ext cx="1485900" cy="151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>
            <p:ph type="ctrTitle"/>
          </p:nvPr>
        </p:nvSpPr>
        <p:spPr>
          <a:xfrm>
            <a:off x="311700" y="294000"/>
            <a:ext cx="8520600" cy="97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Where It Started?</a:t>
            </a:r>
            <a:endParaRPr sz="3600"/>
          </a:p>
        </p:txBody>
      </p:sp>
      <p:sp>
        <p:nvSpPr>
          <p:cNvPr id="104" name="Google Shape;104;p19"/>
          <p:cNvSpPr txBox="1"/>
          <p:nvPr>
            <p:ph idx="1" type="subTitle"/>
          </p:nvPr>
        </p:nvSpPr>
        <p:spPr>
          <a:xfrm>
            <a:off x="311700" y="2834125"/>
            <a:ext cx="8520600" cy="12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19" title="unname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9577" y="0"/>
            <a:ext cx="7284849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ctrTitle"/>
          </p:nvPr>
        </p:nvSpPr>
        <p:spPr>
          <a:xfrm>
            <a:off x="311700" y="294000"/>
            <a:ext cx="8520600" cy="97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/>
          </a:p>
        </p:txBody>
      </p:sp>
      <p:sp>
        <p:nvSpPr>
          <p:cNvPr id="111" name="Google Shape;111;p20"/>
          <p:cNvSpPr txBox="1"/>
          <p:nvPr>
            <p:ph idx="1" type="subTitle"/>
          </p:nvPr>
        </p:nvSpPr>
        <p:spPr>
          <a:xfrm>
            <a:off x="311700" y="2834125"/>
            <a:ext cx="8520600" cy="12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997362"/>
            <a:ext cx="4240774" cy="314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8252" y="1265400"/>
            <a:ext cx="5075750" cy="314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ctrTitle"/>
          </p:nvPr>
        </p:nvSpPr>
        <p:spPr>
          <a:xfrm>
            <a:off x="311700" y="294000"/>
            <a:ext cx="8520600" cy="97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Moothane Project</a:t>
            </a:r>
            <a:endParaRPr sz="3600"/>
          </a:p>
        </p:txBody>
      </p:sp>
      <p:sp>
        <p:nvSpPr>
          <p:cNvPr id="119" name="Google Shape;119;p21"/>
          <p:cNvSpPr txBox="1"/>
          <p:nvPr>
            <p:ph idx="1" type="subTitle"/>
          </p:nvPr>
        </p:nvSpPr>
        <p:spPr>
          <a:xfrm>
            <a:off x="311700" y="2834125"/>
            <a:ext cx="8520600" cy="12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485900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3150" y="1666875"/>
            <a:ext cx="3906100" cy="292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9100" y="1666875"/>
            <a:ext cx="2929576" cy="2929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