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75" r:id="rId2"/>
    <p:sldId id="276" r:id="rId3"/>
    <p:sldId id="257" r:id="rId4"/>
    <p:sldId id="258" r:id="rId5"/>
    <p:sldId id="268" r:id="rId6"/>
    <p:sldId id="267" r:id="rId7"/>
    <p:sldId id="269" r:id="rId8"/>
    <p:sldId id="277" r:id="rId9"/>
    <p:sldId id="265" r:id="rId10"/>
    <p:sldId id="264" r:id="rId11"/>
    <p:sldId id="261" r:id="rId12"/>
    <p:sldId id="263" r:id="rId13"/>
    <p:sldId id="271" r:id="rId14"/>
    <p:sldId id="270" r:id="rId15"/>
    <p:sldId id="273" r:id="rId16"/>
    <p:sldId id="272" r:id="rId17"/>
    <p:sldId id="262" r:id="rId18"/>
  </p:sldIdLst>
  <p:sldSz cx="12192000" cy="6858000"/>
  <p:notesSz cx="6858000" cy="9144000"/>
  <p:defaultTextStyle>
    <a:defPPr>
      <a:defRPr lang="en-G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2"/>
    <p:restoredTop sz="94453"/>
  </p:normalViewPr>
  <p:slideViewPr>
    <p:cSldViewPr snapToGrid="0">
      <p:cViewPr varScale="1">
        <p:scale>
          <a:sx n="78" d="100"/>
          <a:sy n="78" d="100"/>
        </p:scale>
        <p:origin x="76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FA8A4-14FA-9D44-BF8A-220C1E242A10}" type="datetimeFigureOut">
              <a:rPr lang="en-GE" smtClean="0"/>
              <a:t>08/21/2025</a:t>
            </a:fld>
            <a:endParaRPr lang="en-G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5526B-0623-0346-8DE2-09A8DFD7D5EE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178567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0315-8FD6-BB2F-E261-6236DF6A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G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876AF-28DD-F11D-6912-1AB567889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G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9ED2C-9B99-DA0F-2F66-11B06DE3C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5671-35FA-8C40-8B29-7424CE3F4ECE}" type="datetime1">
              <a:rPr lang="en-US" smtClean="0"/>
              <a:t>8/21/2025</a:t>
            </a:fld>
            <a:endParaRPr lang="en-G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D20E-0625-02D8-B516-A42C19E2B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76210" y="6356350"/>
            <a:ext cx="4114800" cy="365125"/>
          </a:xfrm>
        </p:spPr>
        <p:txBody>
          <a:bodyPr/>
          <a:lstStyle/>
          <a:p>
            <a:endParaRPr lang="en-G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00A92-2063-6597-2B5A-5FED09BB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690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46356E3C-EEC5-9E48-93D1-DF1ACC58DFFB}" type="slidenum">
              <a:rPr lang="en-GE" smtClean="0"/>
              <a:pPr/>
              <a:t>‹#›</a:t>
            </a:fld>
            <a:endParaRPr lang="en-G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C343FD-C949-B01C-E1F4-4203DEF1C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7000" y="45245"/>
            <a:ext cx="1050290" cy="10502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3564C4-B69D-90A0-9BBE-6B6A5865F716}"/>
              </a:ext>
            </a:extLst>
          </p:cNvPr>
          <p:cNvSpPr txBox="1"/>
          <p:nvPr userDrawn="1"/>
        </p:nvSpPr>
        <p:spPr>
          <a:xfrm>
            <a:off x="1524000" y="342067"/>
            <a:ext cx="10100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200" b="0" i="1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ივანე ჯავახიშვილის სახელობის თბილისის სახელმწიფო უნივერსიტეტი</a:t>
            </a:r>
            <a:endParaRPr lang="en-GE" sz="2200" b="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27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931E-186F-CF47-2D36-DB219406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E2264F-A5B5-9EAA-9487-6ACB4F60C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E524D-33A6-260F-437E-3BD81E97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236E-4134-CF4C-B041-08462E8F93D3}" type="datetime1">
              <a:rPr lang="en-US" smtClean="0"/>
              <a:t>8/21/2025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F5622-5F3C-8E03-5AA6-9764FCF08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2A143-BFB6-5BC3-F24D-443EF9408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1302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7C4FAC-E249-F240-DFE4-C536CACA30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F68F0-7C09-2464-7D2D-0303998EB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87E28-8BBD-0E01-C8D1-CCBCBE85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7CBF-F6BB-8F4E-955F-31A6013914B5}" type="datetime1">
              <a:rPr lang="en-US" smtClean="0"/>
              <a:t>8/21/2025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F44B0-A730-F9F1-9BE7-64A056FD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10A2C-0C64-795E-22F8-C15562E20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114175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0EE6-D6B7-CFEF-813E-4AD6C3CC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5E63-54B5-1B45-0154-C77EE7B25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0E3E5-4DA1-F838-D4D4-5DA423C39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54609-3CAF-E040-90C4-A1335548D8AA}" type="datetime1">
              <a:rPr lang="en-US" smtClean="0"/>
              <a:t>8/21/2025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7835F-03C3-9D49-6243-3CDF5DDE2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DBF1-E871-39DD-A503-C2A8C126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1962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E3DB2-01AF-84AA-3C2A-3DEA12B7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88D56-C12E-D850-EF47-5AC8196F5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CC192-7537-D66C-43BF-55462215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8A26-85A8-BD47-95ED-8FB8BDB50D05}" type="datetime1">
              <a:rPr lang="en-US" smtClean="0"/>
              <a:t>8/21/2025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06233-E1DB-C5A0-5E63-8C9A88DD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5C361-E2A4-B202-4790-8287A140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133786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72BE-B435-537B-EB3B-8BFC35286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2E547-DA03-F8B4-B55D-0CFB0CC612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0A669-AF77-76BA-0385-262EF21EF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08CF38-A4A8-48FC-66A7-22F769F83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F2374-1120-054C-9A1C-FEB205717D52}" type="datetime1">
              <a:rPr lang="en-US" smtClean="0"/>
              <a:t>8/21/2025</a:t>
            </a:fld>
            <a:endParaRPr lang="en-G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CD8A3-30B8-8654-487D-D95944529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B119C-C3D8-EEB1-F604-693C3947E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544040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3AAA5-1161-B942-46FE-0593451D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35298-92CD-09A4-34EC-2A6990377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4382D-F358-B42D-7FE5-216681127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72F20-F599-7A56-4E91-20201EAAD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7D0079-34FC-F4BF-38C3-64759FEE35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F50EA-7C05-305B-4DC3-642ED2BE5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4A987-C174-7648-B3D0-0FB731F60B66}" type="datetime1">
              <a:rPr lang="en-US" smtClean="0"/>
              <a:t>8/21/2025</a:t>
            </a:fld>
            <a:endParaRPr lang="en-G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A616D1-73B1-A240-9186-CF1DE304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F69B01-24EF-97E4-144E-AAED3E48E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759948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A4B2-8ACF-1158-7684-AD3EC6233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11EAD-7381-575E-4E7D-75D75C16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EE810-EA73-644E-B0DD-07FC6426677B}" type="datetime1">
              <a:rPr lang="en-US" smtClean="0"/>
              <a:t>8/21/2025</a:t>
            </a:fld>
            <a:endParaRPr lang="en-G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3B97E-442D-92CC-A5CD-EA82B29E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5BCDC6-0BB3-F6DA-8732-C1F09703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164307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48A37-AE9E-F7E5-4C72-DBD53C1F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4A04A-A20B-8440-9B0B-A387F69CA7D8}" type="datetime1">
              <a:rPr lang="en-US" smtClean="0"/>
              <a:t>8/21/2025</a:t>
            </a:fld>
            <a:endParaRPr lang="en-G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12207C-7DF1-B877-F37A-EAE88BC6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332A2-840A-2808-93C6-17738888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8218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C77BE-0CA3-251A-0FC6-CEC60C9A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B83A0-DD48-C0A0-A693-5F1F71854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806F8-289C-0836-4F04-3DFBED63E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E5FCC-F0FC-4A5B-9E06-43C262B3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4E34D-3E70-9C45-8720-75C15C0039D7}" type="datetime1">
              <a:rPr lang="en-US" smtClean="0"/>
              <a:t>8/21/2025</a:t>
            </a:fld>
            <a:endParaRPr lang="en-G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B19B9-FD20-BFA8-1890-CC82AF64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B12C3-0E66-6294-0D7B-864AABF0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261013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D803-19E5-FF91-9677-9786659F8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696D80-9F16-1C10-D68E-0D4E47127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E4184-4191-8585-BA4E-ED27E41B1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923CF-A00D-42B7-4C2C-725ECD94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ED09-7793-184C-8DFB-1CC7DC8DB093}" type="datetime1">
              <a:rPr lang="en-US" smtClean="0"/>
              <a:t>8/21/2025</a:t>
            </a:fld>
            <a:endParaRPr lang="en-G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EB304-3B35-D8BB-0042-D78967683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01436-B45D-0906-D784-32C4FA1A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405964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8DE64B-4903-08EB-2878-39B79CD3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29698-327F-18A5-5AD9-990FC7616F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50183-73B6-6662-D2ED-148F379A6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17FBC-801B-BF4B-9A55-3D0D0399BC2E}" type="datetime1">
              <a:rPr lang="en-US" smtClean="0"/>
              <a:t>8/21/2025</a:t>
            </a:fld>
            <a:endParaRPr lang="en-G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42BB8-67E6-EE81-21F7-0B6558C05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9CF95-1A3A-9301-AC6F-BE8E302E2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56E3C-EEC5-9E48-93D1-DF1ACC58DFFB}" type="slidenum">
              <a:rPr lang="en-GE" smtClean="0"/>
              <a:t>‹#›</a:t>
            </a:fld>
            <a:endParaRPr lang="en-GE"/>
          </a:p>
        </p:txBody>
      </p:sp>
    </p:spTree>
    <p:extLst>
      <p:ext uri="{BB962C8B-B14F-4D97-AF65-F5344CB8AC3E}">
        <p14:creationId xmlns:p14="http://schemas.microsoft.com/office/powerpoint/2010/main" val="333672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3/3f/Orbital_instability_%28Lyapunov_exponent%29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E882AC-27F6-6E89-4369-5FFEBAF4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1</a:t>
            </a:fld>
            <a:endParaRPr lang="en-G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A954E-17C3-4B12-2D0D-4D2C37F38FB7}"/>
              </a:ext>
            </a:extLst>
          </p:cNvPr>
          <p:cNvSpPr txBox="1"/>
          <p:nvPr/>
        </p:nvSpPr>
        <p:spPr>
          <a:xfrm>
            <a:off x="2517513" y="2013466"/>
            <a:ext cx="69043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E" sz="6000" dirty="0"/>
              <a:t>Chaotic motion of a pendulum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0F50C-A7CA-5908-8175-0F44663B01EA}"/>
              </a:ext>
            </a:extLst>
          </p:cNvPr>
          <p:cNvSpPr txBox="1"/>
          <p:nvPr/>
        </p:nvSpPr>
        <p:spPr>
          <a:xfrm>
            <a:off x="6096000" y="5041902"/>
            <a:ext cx="5724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E" sz="2800" dirty="0"/>
              <a:t>Author: Alesandro Nonikashvili</a:t>
            </a:r>
            <a:endParaRPr lang="en-US" sz="2800" dirty="0"/>
          </a:p>
          <a:p>
            <a:r>
              <a:rPr lang="en-US" sz="2800" dirty="0"/>
              <a:t>Supervisor: Alexandre </a:t>
            </a:r>
            <a:r>
              <a:rPr lang="en-US" sz="2800" dirty="0" err="1"/>
              <a:t>Gurchumelia</a:t>
            </a:r>
            <a:endParaRPr lang="en-GE" sz="2800" dirty="0"/>
          </a:p>
        </p:txBody>
      </p:sp>
    </p:spTree>
    <p:extLst>
      <p:ext uri="{BB962C8B-B14F-4D97-AF65-F5344CB8AC3E}">
        <p14:creationId xmlns:p14="http://schemas.microsoft.com/office/powerpoint/2010/main" val="418099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A9A095-A367-7BC8-05BC-26A52214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10</a:t>
            </a:fld>
            <a:endParaRPr lang="en-G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1BAD7-88C1-43E8-A789-0CCC12127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7" t="8323" r="3692" b="5060"/>
          <a:stretch/>
        </p:blipFill>
        <p:spPr>
          <a:xfrm>
            <a:off x="6327648" y="1669773"/>
            <a:ext cx="5573486" cy="4591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98ED9A-B024-E5FF-7547-C27E45926D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" t="8210" r="624" b="4084"/>
          <a:stretch/>
        </p:blipFill>
        <p:spPr>
          <a:xfrm>
            <a:off x="0" y="1669774"/>
            <a:ext cx="6096000" cy="45911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67D50D-6302-E6E5-A325-3EB23997974D}"/>
              </a:ext>
            </a:extLst>
          </p:cNvPr>
          <p:cNvSpPr txBox="1"/>
          <p:nvPr/>
        </p:nvSpPr>
        <p:spPr>
          <a:xfrm>
            <a:off x="4677753" y="637463"/>
            <a:ext cx="3061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Poincaré</a:t>
            </a:r>
            <a:r>
              <a:rPr lang="en-US" sz="3200" dirty="0"/>
              <a:t> section</a:t>
            </a:r>
            <a:endParaRPr lang="en-GE" sz="3200" dirty="0"/>
          </a:p>
        </p:txBody>
      </p:sp>
    </p:spTree>
    <p:extLst>
      <p:ext uri="{BB962C8B-B14F-4D97-AF65-F5344CB8AC3E}">
        <p14:creationId xmlns:p14="http://schemas.microsoft.com/office/powerpoint/2010/main" val="701231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93CE58-C1E3-AB48-5DE0-88D3711C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11</a:t>
            </a:fld>
            <a:endParaRPr lang="en-G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08373F-4752-38D1-07C4-246A40F87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313980"/>
            <a:ext cx="5298070" cy="6407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C0F416-A852-7573-C606-C5042337527D}"/>
              </a:ext>
            </a:extLst>
          </p:cNvPr>
          <p:cNvSpPr txBox="1"/>
          <p:nvPr/>
        </p:nvSpPr>
        <p:spPr>
          <a:xfrm>
            <a:off x="792480" y="1938528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Chaos</a:t>
            </a:r>
            <a:endParaRPr lang="en-GE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852DE-C06A-FF7C-5F1F-E2E0F8C81FD1}"/>
              </a:ext>
            </a:extLst>
          </p:cNvPr>
          <p:cNvSpPr txBox="1"/>
          <p:nvPr/>
        </p:nvSpPr>
        <p:spPr>
          <a:xfrm>
            <a:off x="3108960" y="3932255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E" sz="3200" dirty="0"/>
              <a:t>Stable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4FBB5B-27B8-91D8-8335-C8C9408432FC}"/>
                  </a:ext>
                </a:extLst>
              </p:cNvPr>
              <p:cNvSpPr txBox="1"/>
              <p:nvPr/>
            </p:nvSpPr>
            <p:spPr>
              <a:xfrm>
                <a:off x="5061366" y="5802352"/>
                <a:ext cx="35862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E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GE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4FBB5B-27B8-91D8-8335-C8C940843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366" y="5802352"/>
                <a:ext cx="358624" cy="553998"/>
              </a:xfrm>
              <a:prstGeom prst="rect">
                <a:avLst/>
              </a:prstGeom>
              <a:blipFill>
                <a:blip r:embed="rId3"/>
                <a:stretch>
                  <a:fillRect l="-27586" r="-24138" b="-22222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86146A-1665-7EF1-3BD3-55A5EBE77ECC}"/>
                  </a:ext>
                </a:extLst>
              </p:cNvPr>
              <p:cNvSpPr txBox="1"/>
              <p:nvPr/>
            </p:nvSpPr>
            <p:spPr>
              <a:xfrm>
                <a:off x="792480" y="335352"/>
                <a:ext cx="35966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E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GE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086146A-1665-7EF1-3BD3-55A5EBE77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" y="335352"/>
                <a:ext cx="359664" cy="553998"/>
              </a:xfrm>
              <a:prstGeom prst="rect">
                <a:avLst/>
              </a:prstGeom>
              <a:blipFill>
                <a:blip r:embed="rId4"/>
                <a:stretch>
                  <a:fillRect l="-31034" r="-27586" b="-4444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C62B4B-9974-0D1D-0D5F-3031C8AD768E}"/>
                  </a:ext>
                </a:extLst>
              </p:cNvPr>
              <p:cNvSpPr txBox="1"/>
              <p:nvPr/>
            </p:nvSpPr>
            <p:spPr>
              <a:xfrm>
                <a:off x="3283019" y="1727810"/>
                <a:ext cx="30168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E" sz="2400" dirty="0"/>
                  <a:t>=</a:t>
                </a:r>
                <a:r>
                  <a:rPr lang="ka-GE" sz="2400" dirty="0"/>
                  <a:t> 1 </a:t>
                </a:r>
                <a:r>
                  <a:rPr lang="en-US" sz="2400" dirty="0"/>
                  <a:t>Rad</a:t>
                </a:r>
                <a:endParaRPr lang="ka-GE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C62B4B-9974-0D1D-0D5F-3031C8AD7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019" y="1727810"/>
                <a:ext cx="3016874" cy="461665"/>
              </a:xfrm>
              <a:prstGeom prst="rect">
                <a:avLst/>
              </a:prstGeom>
              <a:blipFill>
                <a:blip r:embed="rId5"/>
                <a:stretch>
                  <a:fillRect l="-2101" t="-7895" b="-28947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D35E09-1F86-6B10-F949-AB21A3E146BE}"/>
                  </a:ext>
                </a:extLst>
              </p:cNvPr>
              <p:cNvSpPr txBox="1"/>
              <p:nvPr/>
            </p:nvSpPr>
            <p:spPr>
              <a:xfrm>
                <a:off x="5252673" y="2089643"/>
                <a:ext cx="6656832" cy="3458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E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GE" sz="36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E" sz="3600" dirty="0"/>
              </a:p>
              <a:p>
                <a:pPr algn="ctr"/>
                <a:endParaRPr lang="en-GE" sz="3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E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ad>
                        <m:radPr>
                          <m:degHide m:val="on"/>
                          <m:ctrlP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E" sz="3600" dirty="0"/>
              </a:p>
              <a:p>
                <a:endParaRPr lang="en-GE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D35E09-1F86-6B10-F949-AB21A3E14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673" y="2089643"/>
                <a:ext cx="6656832" cy="34588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307F2ED-4B84-6891-8DF2-036D26383D71}"/>
              </a:ext>
            </a:extLst>
          </p:cNvPr>
          <p:cNvSpPr txBox="1"/>
          <p:nvPr/>
        </p:nvSpPr>
        <p:spPr>
          <a:xfrm>
            <a:off x="6646606" y="612351"/>
            <a:ext cx="4208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Transition to chaos</a:t>
            </a:r>
          </a:p>
        </p:txBody>
      </p:sp>
    </p:spTree>
    <p:extLst>
      <p:ext uri="{BB962C8B-B14F-4D97-AF65-F5344CB8AC3E}">
        <p14:creationId xmlns:p14="http://schemas.microsoft.com/office/powerpoint/2010/main" val="1161154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6ABCE4-B9C8-D311-C75E-7296CD1D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12</a:t>
            </a:fld>
            <a:endParaRPr lang="en-G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0E9E5-39EF-6E93-841E-B7F051D34686}"/>
              </a:ext>
            </a:extLst>
          </p:cNvPr>
          <p:cNvSpPr txBox="1"/>
          <p:nvPr/>
        </p:nvSpPr>
        <p:spPr>
          <a:xfrm>
            <a:off x="4015740" y="128144"/>
            <a:ext cx="416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E" sz="3200" dirty="0"/>
              <a:t>Dependence on angle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D498FE-363C-10CE-16BA-AB4FDF3A6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3" y="817304"/>
            <a:ext cx="10562967" cy="572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50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E12A2F-9A49-EC3A-6243-63B9697F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13</a:t>
            </a:fld>
            <a:endParaRPr lang="en-G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049ED-1DBB-7A9C-B018-DF6509CD3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65" y="3429000"/>
            <a:ext cx="7113799" cy="2884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97220A-3D11-6EC6-0202-71AA73542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65" y="410176"/>
            <a:ext cx="7113799" cy="28248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F91C3E-C6DF-60B9-3535-4E7122225358}"/>
              </a:ext>
            </a:extLst>
          </p:cNvPr>
          <p:cNvSpPr txBox="1"/>
          <p:nvPr/>
        </p:nvSpPr>
        <p:spPr>
          <a:xfrm>
            <a:off x="8179496" y="713984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E" sz="3200" dirty="0"/>
              <a:t>Fast-Fourier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2066965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9F7F9A-E275-AF5E-8BB2-3E481BCF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14</a:t>
            </a:fld>
            <a:endParaRPr lang="en-G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E6DA4A-173E-7C40-6F66-D4FBCB26D47D}"/>
              </a:ext>
            </a:extLst>
          </p:cNvPr>
          <p:cNvSpPr txBox="1"/>
          <p:nvPr/>
        </p:nvSpPr>
        <p:spPr>
          <a:xfrm>
            <a:off x="4656438" y="370703"/>
            <a:ext cx="28791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E" sz="3200" dirty="0"/>
              <a:t>Lyapunov exponent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BF4833-DAFD-45AF-A48E-CCBD56D42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638" y="1594021"/>
            <a:ext cx="180408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E"/>
          </a:p>
        </p:txBody>
      </p:sp>
      <p:pic>
        <p:nvPicPr>
          <p:cNvPr id="1025" name="Picture 5">
            <a:extLst>
              <a:ext uri="{FF2B5EF4-FFF2-40B4-BE49-F238E27FC236}">
                <a16:creationId xmlns:a16="http://schemas.microsoft.com/office/drawing/2014/main" id="{2D7C4B73-30E8-BBB6-FFAE-804B7A327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880"/>
            <a:ext cx="5844747" cy="43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90EEF6-A80D-3375-8753-DE70B8B04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14" y="1952580"/>
            <a:ext cx="4890712" cy="1637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D4E584-1F1C-E91B-3AB2-6590023B32AD}"/>
              </a:ext>
            </a:extLst>
          </p:cNvPr>
          <p:cNvSpPr txBox="1"/>
          <p:nvPr/>
        </p:nvSpPr>
        <p:spPr>
          <a:xfrm>
            <a:off x="6888113" y="4078998"/>
            <a:ext cx="3444973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/>
              <a:t>λ</a:t>
            </a:r>
            <a:r>
              <a:rPr lang="en-US" sz="2800" dirty="0"/>
              <a:t> &gt; 0 Chaotic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/>
              <a:t>λ</a:t>
            </a:r>
            <a:r>
              <a:rPr lang="en-US" sz="2800" dirty="0"/>
              <a:t> </a:t>
            </a:r>
            <a:r>
              <a:rPr lang="en-GE" sz="2800" dirty="0"/>
              <a:t>≈ 0 Quasiperiodic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800" dirty="0"/>
              <a:t>λ</a:t>
            </a:r>
            <a:r>
              <a:rPr lang="en-US" sz="2800" dirty="0"/>
              <a:t> &lt; 0 Stable</a:t>
            </a:r>
            <a:endParaRPr lang="en-GE" sz="2800" dirty="0"/>
          </a:p>
        </p:txBody>
      </p:sp>
    </p:spTree>
    <p:extLst>
      <p:ext uri="{BB962C8B-B14F-4D97-AF65-F5344CB8AC3E}">
        <p14:creationId xmlns:p14="http://schemas.microsoft.com/office/powerpoint/2010/main" val="223896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2A542B-8BFE-4F7F-555E-428A5079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15</a:t>
            </a:fld>
            <a:endParaRPr lang="en-G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1140A8-A584-6229-4570-39A33A69CBC3}"/>
                  </a:ext>
                </a:extLst>
              </p:cNvPr>
              <p:cNvSpPr txBox="1"/>
              <p:nvPr/>
            </p:nvSpPr>
            <p:spPr>
              <a:xfrm>
                <a:off x="8869823" y="1505055"/>
                <a:ext cx="3174037" cy="1034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E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E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81140A8-A584-6229-4570-39A33A69C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823" y="1505055"/>
                <a:ext cx="3174037" cy="1034579"/>
              </a:xfrm>
              <a:prstGeom prst="rect">
                <a:avLst/>
              </a:prstGeom>
              <a:blipFill>
                <a:blip r:embed="rId2"/>
                <a:stretch>
                  <a:fillRect r="-398" b="-6024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9413A3-F099-98C0-70C8-979442F9D53C}"/>
                  </a:ext>
                </a:extLst>
              </p:cNvPr>
              <p:cNvSpPr txBox="1"/>
              <p:nvPr/>
            </p:nvSpPr>
            <p:spPr>
              <a:xfrm>
                <a:off x="1357651" y="4701303"/>
                <a:ext cx="2872325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func>
                        </m:e>
                      </m:nary>
                    </m:oMath>
                  </m:oMathPara>
                </a14:m>
                <a:endParaRPr lang="en-GE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9413A3-F099-98C0-70C8-979442F9D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651" y="4701303"/>
                <a:ext cx="2872325" cy="1211550"/>
              </a:xfrm>
              <a:prstGeom prst="rect">
                <a:avLst/>
              </a:prstGeom>
              <a:blipFill>
                <a:blip r:embed="rId3"/>
                <a:stretch>
                  <a:fillRect l="-3084" t="-112500" r="-3084" b="-175000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2C07C9-EF1C-D166-51AD-EC8302FB4BD1}"/>
                  </a:ext>
                </a:extLst>
              </p:cNvPr>
              <p:cNvSpPr txBox="1"/>
              <p:nvPr/>
            </p:nvSpPr>
            <p:spPr>
              <a:xfrm>
                <a:off x="7820255" y="4701303"/>
                <a:ext cx="15806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E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2C07C9-EF1C-D166-51AD-EC8302FB4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255" y="4701303"/>
                <a:ext cx="1580689" cy="430887"/>
              </a:xfrm>
              <a:prstGeom prst="rect">
                <a:avLst/>
              </a:prstGeom>
              <a:blipFill>
                <a:blip r:embed="rId4"/>
                <a:stretch>
                  <a:fillRect l="-2381" t="-8571" b="-34286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4BD24B-E4AA-FA3C-DD4C-BB2D40A35171}"/>
                  </a:ext>
                </a:extLst>
              </p:cNvPr>
              <p:cNvSpPr txBox="1"/>
              <p:nvPr/>
            </p:nvSpPr>
            <p:spPr>
              <a:xfrm>
                <a:off x="7820255" y="5570661"/>
                <a:ext cx="22660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</m:oMath>
                  </m:oMathPara>
                </a14:m>
                <a:endParaRPr lang="en-GE" sz="2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4BD24B-E4AA-FA3C-DD4C-BB2D40A35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255" y="5570661"/>
                <a:ext cx="2266070" cy="430887"/>
              </a:xfrm>
              <a:prstGeom prst="rect">
                <a:avLst/>
              </a:prstGeom>
              <a:blipFill>
                <a:blip r:embed="rId5"/>
                <a:stretch>
                  <a:fillRect l="-1667" t="-8571" b="-37143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E4BCE8-54A1-F6C7-A36A-C4749A3C1891}"/>
                  </a:ext>
                </a:extLst>
              </p:cNvPr>
              <p:cNvSpPr txBox="1"/>
              <p:nvPr/>
            </p:nvSpPr>
            <p:spPr>
              <a:xfrm>
                <a:off x="583641" y="3407983"/>
                <a:ext cx="481856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E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E4BCE8-54A1-F6C7-A36A-C4749A3C1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41" y="3407983"/>
                <a:ext cx="4818563" cy="430887"/>
              </a:xfrm>
              <a:prstGeom prst="rect">
                <a:avLst/>
              </a:prstGeom>
              <a:blipFill>
                <a:blip r:embed="rId6"/>
                <a:stretch>
                  <a:fillRect l="-1316" t="-8571" r="-2368" b="-34286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B3B88-11FD-A64B-E98F-490E1A8FC159}"/>
                  </a:ext>
                </a:extLst>
              </p:cNvPr>
              <p:cNvSpPr txBox="1"/>
              <p:nvPr/>
            </p:nvSpPr>
            <p:spPr>
              <a:xfrm>
                <a:off x="2652591" y="1586648"/>
                <a:ext cx="5922262" cy="8713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func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E" sz="28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4EB3B88-11FD-A64B-E98F-490E1A8FC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591" y="1586648"/>
                <a:ext cx="5922262" cy="871392"/>
              </a:xfrm>
              <a:prstGeom prst="rect">
                <a:avLst/>
              </a:prstGeom>
              <a:blipFill>
                <a:blip r:embed="rId7"/>
                <a:stretch>
                  <a:fillRect l="-855" t="-4286" r="-1709" b="-20000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B7EFAC-ACC7-DAE0-EFB6-A182BF044AE8}"/>
                  </a:ext>
                </a:extLst>
              </p:cNvPr>
              <p:cNvSpPr txBox="1"/>
              <p:nvPr/>
            </p:nvSpPr>
            <p:spPr>
              <a:xfrm>
                <a:off x="583641" y="1653847"/>
                <a:ext cx="1800744" cy="736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E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0B7EFAC-ACC7-DAE0-EFB6-A182BF044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41" y="1653847"/>
                <a:ext cx="1800744" cy="736997"/>
              </a:xfrm>
              <a:prstGeom prst="rect">
                <a:avLst/>
              </a:prstGeom>
              <a:blipFill>
                <a:blip r:embed="rId8"/>
                <a:stretch>
                  <a:fillRect t="-3390" b="-15254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ight Arrow 26">
            <a:extLst>
              <a:ext uri="{FF2B5EF4-FFF2-40B4-BE49-F238E27FC236}">
                <a16:creationId xmlns:a16="http://schemas.microsoft.com/office/drawing/2014/main" id="{12FE3624-F371-E507-7C78-29F99FC93CFD}"/>
              </a:ext>
            </a:extLst>
          </p:cNvPr>
          <p:cNvSpPr/>
          <p:nvPr/>
        </p:nvSpPr>
        <p:spPr>
          <a:xfrm>
            <a:off x="5891651" y="3429000"/>
            <a:ext cx="1331088" cy="388854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01C520F-9036-D62F-77DE-4A09DFF5AB5F}"/>
                  </a:ext>
                </a:extLst>
              </p:cNvPr>
              <p:cNvSpPr txBox="1"/>
              <p:nvPr/>
            </p:nvSpPr>
            <p:spPr>
              <a:xfrm>
                <a:off x="8113314" y="3343912"/>
                <a:ext cx="2343527" cy="456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E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E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E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E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01C520F-9036-D62F-77DE-4A09DFF5A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314" y="3343912"/>
                <a:ext cx="2343527" cy="456920"/>
              </a:xfrm>
              <a:prstGeom prst="rect">
                <a:avLst/>
              </a:prstGeom>
              <a:blipFill>
                <a:blip r:embed="rId9"/>
                <a:stretch>
                  <a:fillRect l="-3226" t="-13514" r="-1075" b="-32432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7025CD6B-A8A3-0105-3812-03B8A2610033}"/>
              </a:ext>
            </a:extLst>
          </p:cNvPr>
          <p:cNvSpPr txBox="1"/>
          <p:nvPr/>
        </p:nvSpPr>
        <p:spPr>
          <a:xfrm>
            <a:off x="4229976" y="406538"/>
            <a:ext cx="391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</a:t>
            </a:r>
            <a:r>
              <a:rPr lang="en-GE" sz="3200" dirty="0"/>
              <a:t>omputing LE</a:t>
            </a:r>
          </a:p>
        </p:txBody>
      </p:sp>
    </p:spTree>
    <p:extLst>
      <p:ext uri="{BB962C8B-B14F-4D97-AF65-F5344CB8AC3E}">
        <p14:creationId xmlns:p14="http://schemas.microsoft.com/office/powerpoint/2010/main" val="4289933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600DE4-A963-E294-75DB-8C95606F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16</a:t>
            </a:fld>
            <a:endParaRPr lang="en-G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A08DFB-F5B0-5E7D-AD1D-FCD3402F2FAC}"/>
              </a:ext>
            </a:extLst>
          </p:cNvPr>
          <p:cNvSpPr txBox="1"/>
          <p:nvPr/>
        </p:nvSpPr>
        <p:spPr>
          <a:xfrm>
            <a:off x="3127934" y="456529"/>
            <a:ext cx="5936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E" sz="3200" dirty="0"/>
              <a:t>LLE in parameter space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507A6F-9863-B408-543E-CE1699D83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79"/>
          <a:stretch/>
        </p:blipFill>
        <p:spPr>
          <a:xfrm>
            <a:off x="1670195" y="1391104"/>
            <a:ext cx="8851610" cy="501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92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5237EA-87F9-76BB-E194-B86DF9F0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17</a:t>
            </a:fld>
            <a:endParaRPr lang="en-G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2809EC-1EFF-530C-BBAF-8D656058D87D}"/>
              </a:ext>
            </a:extLst>
          </p:cNvPr>
          <p:cNvSpPr txBox="1"/>
          <p:nvPr/>
        </p:nvSpPr>
        <p:spPr>
          <a:xfrm>
            <a:off x="1409620" y="2046875"/>
            <a:ext cx="93727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/>
              <a:t>Thank you for your attention!</a:t>
            </a:r>
            <a:endParaRPr lang="en-GE" sz="6000" dirty="0"/>
          </a:p>
        </p:txBody>
      </p:sp>
    </p:spTree>
    <p:extLst>
      <p:ext uri="{BB962C8B-B14F-4D97-AF65-F5344CB8AC3E}">
        <p14:creationId xmlns:p14="http://schemas.microsoft.com/office/powerpoint/2010/main" val="340073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2D65C0-A98F-C0F4-1A6B-DD11351D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2</a:t>
            </a:fld>
            <a:endParaRPr lang="en-G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F502FD-EB66-1CED-1D5E-FA51B35E742D}"/>
              </a:ext>
            </a:extLst>
          </p:cNvPr>
          <p:cNvSpPr txBox="1"/>
          <p:nvPr/>
        </p:nvSpPr>
        <p:spPr>
          <a:xfrm>
            <a:off x="7702595" y="2470421"/>
            <a:ext cx="1816010" cy="163121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Language Skills:</a:t>
            </a:r>
          </a:p>
          <a:p>
            <a:endParaRPr lang="en-US" sz="2000" dirty="0"/>
          </a:p>
          <a:p>
            <a:r>
              <a:rPr lang="en-US" sz="2000" dirty="0"/>
              <a:t>English </a:t>
            </a:r>
          </a:p>
          <a:p>
            <a:r>
              <a:rPr lang="en-US" sz="2000" dirty="0"/>
              <a:t>German</a:t>
            </a:r>
          </a:p>
          <a:p>
            <a:r>
              <a:rPr lang="en-US" sz="2000" dirty="0"/>
              <a:t>Georgian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EA8D6C-7259-4E65-2235-E1F778E6C33D}"/>
              </a:ext>
            </a:extLst>
          </p:cNvPr>
          <p:cNvSpPr txBox="1"/>
          <p:nvPr/>
        </p:nvSpPr>
        <p:spPr>
          <a:xfrm>
            <a:off x="10061330" y="1435509"/>
            <a:ext cx="1872436" cy="22467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Digital skills:</a:t>
            </a:r>
          </a:p>
          <a:p>
            <a:endParaRPr lang="en-US" sz="2000" dirty="0"/>
          </a:p>
          <a:p>
            <a:r>
              <a:rPr lang="en-US" sz="2000" dirty="0"/>
              <a:t>C++</a:t>
            </a:r>
          </a:p>
          <a:p>
            <a:r>
              <a:rPr lang="en-US" sz="2000" dirty="0" err="1"/>
              <a:t>Matlab</a:t>
            </a:r>
            <a:endParaRPr lang="en-US" sz="2000" dirty="0"/>
          </a:p>
          <a:p>
            <a:r>
              <a:rPr lang="en-US" sz="2000" dirty="0"/>
              <a:t>Python</a:t>
            </a:r>
          </a:p>
          <a:p>
            <a:r>
              <a:rPr lang="en-US" sz="2000" dirty="0"/>
              <a:t>Microsoft Office</a:t>
            </a:r>
          </a:p>
          <a:p>
            <a:r>
              <a:rPr lang="en-US" sz="2000" dirty="0"/>
              <a:t>LaTeX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8D9F5-7A6E-F85F-9E75-A7ACE054EB90}"/>
              </a:ext>
            </a:extLst>
          </p:cNvPr>
          <p:cNvSpPr txBox="1"/>
          <p:nvPr/>
        </p:nvSpPr>
        <p:spPr>
          <a:xfrm>
            <a:off x="838200" y="5032911"/>
            <a:ext cx="4965077" cy="132343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Research interests:</a:t>
            </a:r>
          </a:p>
          <a:p>
            <a:r>
              <a:rPr lang="en-US" sz="2000" dirty="0"/>
              <a:t>Condensed matter physics, Quantum physics, </a:t>
            </a:r>
            <a:br>
              <a:rPr lang="en-US" sz="2000" dirty="0"/>
            </a:br>
            <a:r>
              <a:rPr lang="en-US" sz="2000" dirty="0"/>
              <a:t>High-Energy &amp; Particle physics, </a:t>
            </a:r>
          </a:p>
          <a:p>
            <a:r>
              <a:rPr lang="en-US" sz="2000" dirty="0"/>
              <a:t>computational physics, Atomic physics,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B6530-D0B4-31B9-837B-28E3F2A8EDEA}"/>
              </a:ext>
            </a:extLst>
          </p:cNvPr>
          <p:cNvSpPr txBox="1"/>
          <p:nvPr/>
        </p:nvSpPr>
        <p:spPr>
          <a:xfrm>
            <a:off x="258234" y="1734308"/>
            <a:ext cx="6816225" cy="255454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Education:</a:t>
            </a:r>
          </a:p>
          <a:p>
            <a:endParaRPr lang="en-US" sz="2000" dirty="0"/>
          </a:p>
          <a:p>
            <a:r>
              <a:rPr lang="en-US" sz="2000" dirty="0"/>
              <a:t>Student at Tbilisi State University(TSU) 3</a:t>
            </a:r>
            <a:r>
              <a:rPr lang="en-US" sz="2000" baseline="30000" dirty="0"/>
              <a:t>rd</a:t>
            </a:r>
            <a:r>
              <a:rPr lang="en-US" sz="2000" dirty="0"/>
              <a:t> year Physics Bachelor</a:t>
            </a:r>
          </a:p>
          <a:p>
            <a:endParaRPr lang="en-US" sz="2000" dirty="0"/>
          </a:p>
          <a:p>
            <a:r>
              <a:rPr lang="en-US" sz="2000" dirty="0"/>
              <a:t>Graduated from 21</a:t>
            </a:r>
            <a:r>
              <a:rPr lang="en-US" sz="2000" baseline="30000" dirty="0"/>
              <a:t>st</a:t>
            </a:r>
            <a:r>
              <a:rPr lang="en-US" sz="2000" dirty="0"/>
              <a:t> public School of Tbilisi</a:t>
            </a:r>
          </a:p>
          <a:p>
            <a:endParaRPr lang="en-US" sz="2000" dirty="0"/>
          </a:p>
          <a:p>
            <a:r>
              <a:rPr lang="en-US" sz="2000" dirty="0"/>
              <a:t>Participated in youth exchange Erasmus+ project </a:t>
            </a:r>
          </a:p>
          <a:p>
            <a:r>
              <a:rPr lang="en-US" sz="2000" dirty="0"/>
              <a:t>“Whatever our differences, France,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162560-A528-B20E-8C83-0E247DB884F6}"/>
              </a:ext>
            </a:extLst>
          </p:cNvPr>
          <p:cNvSpPr txBox="1"/>
          <p:nvPr/>
        </p:nvSpPr>
        <p:spPr>
          <a:xfrm>
            <a:off x="4866967" y="418286"/>
            <a:ext cx="2458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About 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CE8D3-A019-E70C-EEB9-CC01F84BF964}"/>
              </a:ext>
            </a:extLst>
          </p:cNvPr>
          <p:cNvSpPr txBox="1"/>
          <p:nvPr/>
        </p:nvSpPr>
        <p:spPr>
          <a:xfrm>
            <a:off x="7325032" y="4612447"/>
            <a:ext cx="3694214" cy="190821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Working experience:</a:t>
            </a:r>
          </a:p>
          <a:p>
            <a:endParaRPr lang="en-US" sz="2000" dirty="0"/>
          </a:p>
          <a:p>
            <a:r>
              <a:rPr lang="en-US" sz="2000" dirty="0"/>
              <a:t>At international outsourcing company Teleperformance</a:t>
            </a:r>
          </a:p>
          <a:p>
            <a:r>
              <a:rPr lang="en-US" sz="2000" dirty="0"/>
              <a:t>Private tutoring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2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13905F-2EB2-2E67-50BD-D3E7F424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3</a:t>
            </a:fld>
            <a:endParaRPr lang="en-G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A087AB-067F-32A5-28C6-9052DFCA4442}"/>
                  </a:ext>
                </a:extLst>
              </p:cNvPr>
              <p:cNvSpPr txBox="1"/>
              <p:nvPr/>
            </p:nvSpPr>
            <p:spPr>
              <a:xfrm>
                <a:off x="4571999" y="1365628"/>
                <a:ext cx="7095743" cy="4879606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en-GE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𝑠𝑖𝑛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𝑙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⁡(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𝜃</m:t>
                            </m:r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ℒ</m:t>
                    </m:r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̇"/>
                                <m:ctrlP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𝑚𝑔𝑦</m:t>
                    </m:r>
                  </m:oMath>
                </a14:m>
                <a:endParaRPr lang="en-US" sz="2400" b="0" dirty="0">
                  <a:effectLst/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n-GE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⁡(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)+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𝑚𝑔𝑙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⁡(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 </m:t>
                      </m:r>
                    </m:oMath>
                  </m:oMathPara>
                </a14:m>
                <a:endParaRPr lang="en-GE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E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G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E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ℒ</m:t>
                              </m:r>
                            </m:num>
                            <m:den>
                              <m: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̇"/>
                                  <m:ctrlPr>
                                    <a:rPr lang="en-GE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den>
                          </m:f>
                        </m:e>
                      </m:d>
                      <m:r>
                        <a:rPr lang="en-US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GE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𝜕𝜃</m:t>
                          </m:r>
                        </m:den>
                      </m:f>
                      <m:r>
                        <a:rPr lang="ka-GE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GE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n-GE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GE" sz="24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GE" sz="24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̈"/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den>
                      </m:f>
                      <m:func>
                        <m:func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⁡(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E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n-GE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A087AB-067F-32A5-28C6-9052DFCA4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1365628"/>
                <a:ext cx="7095743" cy="4879606"/>
              </a:xfrm>
              <a:prstGeom prst="rect">
                <a:avLst/>
              </a:prstGeom>
              <a:blipFill>
                <a:blip r:embed="rId2"/>
                <a:stretch>
                  <a:fillRect l="-14973" t="-3005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EAC4C42C-29F4-EA66-928A-9321AD5036B6}"/>
              </a:ext>
            </a:extLst>
          </p:cNvPr>
          <p:cNvGrpSpPr/>
          <p:nvPr/>
        </p:nvGrpSpPr>
        <p:grpSpPr>
          <a:xfrm>
            <a:off x="615949" y="1740731"/>
            <a:ext cx="3663443" cy="4095545"/>
            <a:chOff x="0" y="0"/>
            <a:chExt cx="1572435" cy="1771609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DC9908D-145F-31E2-DE81-B27FB5CEB904}"/>
                </a:ext>
              </a:extLst>
            </p:cNvPr>
            <p:cNvCxnSpPr/>
            <p:nvPr/>
          </p:nvCxnSpPr>
          <p:spPr>
            <a:xfrm>
              <a:off x="0" y="88"/>
              <a:ext cx="783905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479CC2-CB38-3FDF-F73F-CA9956D8A2F8}"/>
                </a:ext>
              </a:extLst>
            </p:cNvPr>
            <p:cNvCxnSpPr/>
            <p:nvPr/>
          </p:nvCxnSpPr>
          <p:spPr>
            <a:xfrm flipH="1" flipV="1">
              <a:off x="391072" y="88"/>
              <a:ext cx="989987" cy="137466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C056D0-2AE4-B564-4E5E-4EEA567ADEDF}"/>
                </a:ext>
              </a:extLst>
            </p:cNvPr>
            <p:cNvSpPr/>
            <p:nvPr/>
          </p:nvSpPr>
          <p:spPr>
            <a:xfrm>
              <a:off x="1254935" y="1254935"/>
              <a:ext cx="317500" cy="27241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CBCF1FE-558C-F483-86FC-BF77CAE79D83}"/>
                </a:ext>
              </a:extLst>
            </p:cNvPr>
            <p:cNvCxnSpPr/>
            <p:nvPr/>
          </p:nvCxnSpPr>
          <p:spPr>
            <a:xfrm>
              <a:off x="390984" y="0"/>
              <a:ext cx="0" cy="1771609"/>
            </a:xfrm>
            <a:prstGeom prst="line">
              <a:avLst/>
            </a:prstGeom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ADD7243-ECFA-F1FF-6D26-421F73A5319B}"/>
              </a:ext>
            </a:extLst>
          </p:cNvPr>
          <p:cNvSpPr txBox="1"/>
          <p:nvPr/>
        </p:nvSpPr>
        <p:spPr>
          <a:xfrm>
            <a:off x="2680296" y="437955"/>
            <a:ext cx="6774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Equation of motion</a:t>
            </a:r>
            <a:endParaRPr lang="en-GE" sz="3200" dirty="0"/>
          </a:p>
        </p:txBody>
      </p:sp>
    </p:spTree>
    <p:extLst>
      <p:ext uri="{BB962C8B-B14F-4D97-AF65-F5344CB8AC3E}">
        <p14:creationId xmlns:p14="http://schemas.microsoft.com/office/powerpoint/2010/main" val="4102654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D64F76-2879-7FFA-0DA5-1B275C37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4</a:t>
            </a:fld>
            <a:endParaRPr lang="en-G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00A802-744F-AF30-4A6A-91DCE3520140}"/>
                  </a:ext>
                </a:extLst>
              </p:cNvPr>
              <p:cNvSpPr txBox="1"/>
              <p:nvPr/>
            </p:nvSpPr>
            <p:spPr>
              <a:xfrm>
                <a:off x="5193792" y="1313685"/>
                <a:ext cx="6656832" cy="45622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ka-GE" sz="28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⁡(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GE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den>
                      </m:f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⁡(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E" sz="2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GE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func>
                        <m:funcPr>
                          <m:ctrlPr>
                            <a:rPr lang="en-US" sz="28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sz="2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func>
                      <m:func>
                        <m:funcPr>
                          <m:ctrlPr>
                            <a:rPr lang="en-GE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sz="28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E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GE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ka-GE" dirty="0"/>
              </a:p>
              <a:p>
                <a:pPr algn="ctr"/>
                <a14:m>
                  <m:oMath xmlns:m="http://schemas.openxmlformats.org/officeDocument/2006/math">
                    <m:r>
                      <a:rPr lang="en-GE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GE" sz="2800" dirty="0"/>
                  <a:t>    </a:t>
                </a:r>
                <a14:m>
                  <m:oMath xmlns:m="http://schemas.openxmlformats.org/officeDocument/2006/math">
                    <m:r>
                      <a:rPr lang="en-GE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  <m:rad>
                      <m:radPr>
                        <m:degHide m:val="on"/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endParaRPr lang="en-GE" sz="2800" dirty="0"/>
              </a:p>
              <a:p>
                <a:endParaRPr lang="en-GE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00A802-744F-AF30-4A6A-91DCE3520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792" y="1313685"/>
                <a:ext cx="6656832" cy="4562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orizontal.mov">
            <a:hlinkClick r:id="" action="ppaction://media"/>
            <a:extLst>
              <a:ext uri="{FF2B5EF4-FFF2-40B4-BE49-F238E27FC236}">
                <a16:creationId xmlns:a16="http://schemas.microsoft.com/office/drawing/2014/main" id="{9E5C4B82-372D-E6BF-33FC-87BF632BE2D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14348" r="-11" b="6843"/>
          <a:stretch/>
        </p:blipFill>
        <p:spPr>
          <a:xfrm>
            <a:off x="0" y="1219201"/>
            <a:ext cx="5193792" cy="5242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E8E59E-C80B-0E57-DC04-6F170B485987}"/>
              </a:ext>
            </a:extLst>
          </p:cNvPr>
          <p:cNvSpPr txBox="1"/>
          <p:nvPr/>
        </p:nvSpPr>
        <p:spPr>
          <a:xfrm>
            <a:off x="2694432" y="396239"/>
            <a:ext cx="6010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Equation of motion</a:t>
            </a:r>
            <a:endParaRPr lang="en-GE" sz="4000" dirty="0"/>
          </a:p>
        </p:txBody>
      </p:sp>
    </p:spTree>
    <p:extLst>
      <p:ext uri="{BB962C8B-B14F-4D97-AF65-F5344CB8AC3E}">
        <p14:creationId xmlns:p14="http://schemas.microsoft.com/office/powerpoint/2010/main" val="341553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41262-AEB7-C9AC-7F77-5324F2F2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5</a:t>
            </a:fld>
            <a:endParaRPr lang="en-G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5BD2A-6F65-D2BE-CE8B-B2C84B80F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3" t="5064" r="2089" b="12735"/>
          <a:stretch/>
        </p:blipFill>
        <p:spPr>
          <a:xfrm>
            <a:off x="481263" y="2421884"/>
            <a:ext cx="7339262" cy="20631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1A7A3C-393A-9024-4E3D-B22E1DCB89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1" t="5064" r="2012" b="12735"/>
          <a:stretch/>
        </p:blipFill>
        <p:spPr>
          <a:xfrm>
            <a:off x="481263" y="4524134"/>
            <a:ext cx="7339263" cy="2063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56DEBD-B906-1884-EBDB-6E2CD10710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6" t="4419" r="2340" b="8316"/>
          <a:stretch/>
        </p:blipFill>
        <p:spPr>
          <a:xfrm>
            <a:off x="481263" y="192505"/>
            <a:ext cx="7339262" cy="2190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EE9F7E-6788-AAC3-4B6F-7A98A8299679}"/>
              </a:ext>
            </a:extLst>
          </p:cNvPr>
          <p:cNvSpPr txBox="1"/>
          <p:nvPr/>
        </p:nvSpPr>
        <p:spPr>
          <a:xfrm>
            <a:off x="8772465" y="813113"/>
            <a:ext cx="293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Amplitude of</a:t>
            </a:r>
          </a:p>
          <a:p>
            <a:pPr algn="ctr"/>
            <a:r>
              <a:rPr lang="en-US" sz="3200" dirty="0"/>
              <a:t>Oscillation</a:t>
            </a:r>
            <a:endParaRPr lang="ka-GE" sz="3200" dirty="0"/>
          </a:p>
          <a:p>
            <a:pPr algn="ctr"/>
            <a:r>
              <a:rPr lang="ka-GE" sz="3200" dirty="0"/>
              <a:t>(</a:t>
            </a:r>
            <a:r>
              <a:rPr lang="en-US" sz="3200" dirty="0"/>
              <a:t>r</a:t>
            </a:r>
            <a:r>
              <a:rPr lang="ka-GE" sz="3200" dirty="0"/>
              <a:t>)</a:t>
            </a:r>
            <a:endParaRPr lang="en-GE" sz="3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381DB5-8FD0-5AA7-D126-266CF5999A4E}"/>
              </a:ext>
            </a:extLst>
          </p:cNvPr>
          <p:cNvCxnSpPr>
            <a:cxnSpLocks/>
          </p:cNvCxnSpPr>
          <p:nvPr/>
        </p:nvCxnSpPr>
        <p:spPr>
          <a:xfrm>
            <a:off x="670560" y="3429000"/>
            <a:ext cx="2962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78E02D-ED33-867F-CA33-1F0D6D5BB169}"/>
              </a:ext>
            </a:extLst>
          </p:cNvPr>
          <p:cNvCxnSpPr>
            <a:cxnSpLocks/>
          </p:cNvCxnSpPr>
          <p:nvPr/>
        </p:nvCxnSpPr>
        <p:spPr>
          <a:xfrm>
            <a:off x="670560" y="5580888"/>
            <a:ext cx="29626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67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82A1B-FBB4-147B-0064-9A72371B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6</a:t>
            </a:fld>
            <a:endParaRPr lang="en-G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04A83-788F-9C98-FFEE-EA4BF7F9B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2" t="5409" r="1856" b="11662"/>
          <a:stretch/>
        </p:blipFill>
        <p:spPr>
          <a:xfrm>
            <a:off x="151436" y="4437569"/>
            <a:ext cx="7423485" cy="2081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30103C-2FC8-DF5D-0B5A-2378FF847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8" t="4773" r="1341" b="11338"/>
          <a:stretch/>
        </p:blipFill>
        <p:spPr>
          <a:xfrm>
            <a:off x="151437" y="108627"/>
            <a:ext cx="7423485" cy="2105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8EEE6A-7E33-9987-DDD5-843CA5C9B2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2" t="2876" r="2027" b="9497"/>
          <a:stretch/>
        </p:blipFill>
        <p:spPr>
          <a:xfrm>
            <a:off x="151436" y="2214155"/>
            <a:ext cx="7423485" cy="2199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D61642-6895-DAD1-BE5E-97BF60C691F5}"/>
                  </a:ext>
                </a:extLst>
              </p:cNvPr>
              <p:cNvSpPr txBox="1"/>
              <p:nvPr/>
            </p:nvSpPr>
            <p:spPr>
              <a:xfrm>
                <a:off x="8610600" y="1136937"/>
                <a:ext cx="296265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Length of a string</a:t>
                </a:r>
                <a:endParaRPr lang="ka-GE" sz="3200" dirty="0"/>
              </a:p>
              <a:p>
                <a:pPr algn="ctr"/>
                <a:r>
                  <a:rPr lang="ka-GE" sz="3200" dirty="0"/>
                  <a:t>(</a:t>
                </a:r>
                <a14:m>
                  <m:oMath xmlns:m="http://schemas.openxmlformats.org/officeDocument/2006/math">
                    <m:r>
                      <a:rPr lang="en-US" sz="3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ka-GE" sz="3200" dirty="0"/>
                  <a:t>)</a:t>
                </a:r>
                <a:endParaRPr lang="en-GE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D61642-6895-DAD1-BE5E-97BF60C69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1136937"/>
                <a:ext cx="2962656" cy="1569660"/>
              </a:xfrm>
              <a:prstGeom prst="rect">
                <a:avLst/>
              </a:prstGeom>
              <a:blipFill>
                <a:blip r:embed="rId5"/>
                <a:stretch>
                  <a:fillRect t="-4800" b="-11200"/>
                </a:stretch>
              </a:blipFill>
            </p:spPr>
            <p:txBody>
              <a:bodyPr/>
              <a:lstStyle/>
              <a:p>
                <a:r>
                  <a:rPr lang="en-G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79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7A4EA4-91B1-3B45-97C9-657AF4B4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7</a:t>
            </a:fld>
            <a:endParaRPr lang="en-G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41A2E8-1771-AF1F-B3CE-D56B8D8C0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5" t="5439" r="1176" b="9649"/>
          <a:stretch/>
        </p:blipFill>
        <p:spPr>
          <a:xfrm>
            <a:off x="310896" y="170449"/>
            <a:ext cx="7467600" cy="213118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4099ED-649E-7B89-721C-8E230CA461E7}"/>
                  </a:ext>
                </a:extLst>
              </p:cNvPr>
              <p:cNvSpPr txBox="1"/>
              <p:nvPr/>
            </p:nvSpPr>
            <p:spPr>
              <a:xfrm>
                <a:off x="8449056" y="1085088"/>
                <a:ext cx="343204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Angular frequency</a:t>
                </a:r>
                <a:endParaRPr lang="ka-GE" sz="3200" dirty="0"/>
              </a:p>
              <a:p>
                <a:pPr algn="ctr"/>
                <a:r>
                  <a:rPr lang="ka-GE" sz="3200" dirty="0"/>
                  <a:t>(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𝜔</m:t>
                    </m:r>
                  </m:oMath>
                </a14:m>
                <a:r>
                  <a:rPr lang="ka-GE" sz="3200" dirty="0"/>
                  <a:t>)</a:t>
                </a:r>
                <a:endParaRPr lang="en-GE" sz="32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4099ED-649E-7B89-721C-8E230CA46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9056" y="1085088"/>
                <a:ext cx="3432048" cy="1077218"/>
              </a:xfrm>
              <a:prstGeom prst="rect">
                <a:avLst/>
              </a:prstGeom>
              <a:blipFill>
                <a:blip r:embed="rId3"/>
                <a:stretch>
                  <a:fillRect l="-1243" t="-7910" r="-1421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B7FECCB0-23C7-D96B-3EBF-2CE8993BE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96" y="2243669"/>
            <a:ext cx="7467600" cy="220049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63111AE-9E51-47DD-27E2-70874F5CC158}"/>
              </a:ext>
            </a:extLst>
          </p:cNvPr>
          <p:cNvSpPr/>
          <p:nvPr/>
        </p:nvSpPr>
        <p:spPr>
          <a:xfrm>
            <a:off x="560832" y="2666645"/>
            <a:ext cx="170688" cy="414528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E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CCD667-0703-E498-EEF5-9F12A2FAA2F5}"/>
              </a:ext>
            </a:extLst>
          </p:cNvPr>
          <p:cNvSpPr/>
          <p:nvPr/>
        </p:nvSpPr>
        <p:spPr>
          <a:xfrm>
            <a:off x="2237232" y="2666645"/>
            <a:ext cx="170688" cy="414528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E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FE32EFB-FBB5-73FC-06EA-5BA795ED3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96" y="4444166"/>
            <a:ext cx="7467600" cy="22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1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18769F-C38D-E1DF-9F1E-CFE4FAF4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8</a:t>
            </a:fld>
            <a:endParaRPr lang="en-G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EE546-6DC5-3CCF-5111-C7B36B23A38D}"/>
              </a:ext>
            </a:extLst>
          </p:cNvPr>
          <p:cNvSpPr txBox="1"/>
          <p:nvPr/>
        </p:nvSpPr>
        <p:spPr>
          <a:xfrm>
            <a:off x="3048000" y="25314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E" sz="3200" dirty="0"/>
              <a:t>Bifurcation diagram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5C03C4-4ADC-6E7D-A317-A0E356A6B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20478"/>
            <a:ext cx="10160522" cy="55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9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C8748B-5C57-A29D-F143-0F28A1092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6E3C-EEC5-9E48-93D1-DF1ACC58DFFB}" type="slidenum">
              <a:rPr lang="en-GE" smtClean="0"/>
              <a:t>9</a:t>
            </a:fld>
            <a:endParaRPr lang="en-G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FB4D6-4F53-BCDC-3158-2EAE070BC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" y="1503351"/>
            <a:ext cx="4876800" cy="4584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9EEC2A-1918-E6AF-EDFA-0DBAA0974B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278"/>
          <a:stretch/>
        </p:blipFill>
        <p:spPr>
          <a:xfrm>
            <a:off x="5430181" y="1979422"/>
            <a:ext cx="6360838" cy="4108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4D1E44-66D9-B68F-89CC-030F4F159183}"/>
              </a:ext>
            </a:extLst>
          </p:cNvPr>
          <p:cNvSpPr txBox="1"/>
          <p:nvPr/>
        </p:nvSpPr>
        <p:spPr>
          <a:xfrm>
            <a:off x="3913632" y="536448"/>
            <a:ext cx="4194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Poincaré</a:t>
            </a:r>
            <a:r>
              <a:rPr lang="en-US" sz="3200" dirty="0"/>
              <a:t> section</a:t>
            </a:r>
            <a:endParaRPr lang="en-GE" sz="3200" dirty="0"/>
          </a:p>
        </p:txBody>
      </p:sp>
    </p:spTree>
    <p:extLst>
      <p:ext uri="{BB962C8B-B14F-4D97-AF65-F5344CB8AC3E}">
        <p14:creationId xmlns:p14="http://schemas.microsoft.com/office/powerpoint/2010/main" val="4095146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6793</TotalTime>
  <Words>321</Words>
  <Application>Microsoft Office PowerPoint</Application>
  <PresentationFormat>Widescreen</PresentationFormat>
  <Paragraphs>102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ქანქარის ქაოსური მოძრაობა</dc:title>
  <dc:creator>Microsoft Office User</dc:creator>
  <cp:lastModifiedBy>შორენა ჩხეიძე</cp:lastModifiedBy>
  <cp:revision>19</cp:revision>
  <dcterms:created xsi:type="dcterms:W3CDTF">2022-12-11T22:09:33Z</dcterms:created>
  <dcterms:modified xsi:type="dcterms:W3CDTF">2025-08-21T01:50:26Z</dcterms:modified>
</cp:coreProperties>
</file>