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88" r:id="rId4"/>
    <p:sldId id="277" r:id="rId5"/>
    <p:sldId id="272" r:id="rId6"/>
    <p:sldId id="269" r:id="rId7"/>
    <p:sldId id="261" r:id="rId8"/>
    <p:sldId id="271" r:id="rId9"/>
    <p:sldId id="280" r:id="rId10"/>
    <p:sldId id="281" r:id="rId11"/>
    <p:sldId id="276" r:id="rId12"/>
    <p:sldId id="282" r:id="rId13"/>
    <p:sldId id="279" r:id="rId14"/>
    <p:sldId id="283" r:id="rId15"/>
    <p:sldId id="284" r:id="rId16"/>
    <p:sldId id="285" r:id="rId17"/>
    <p:sldId id="286"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78" d="100"/>
          <a:sy n="7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10749932588023"/>
          <c:y val="0.17650593513364871"/>
          <c:w val="0.60947624411139945"/>
          <c:h val="0.80307106213283153"/>
        </c:manualLayout>
      </c:layout>
      <c:pie3DChart>
        <c:varyColors val="1"/>
        <c:ser>
          <c:idx val="0"/>
          <c:order val="0"/>
          <c:tx>
            <c:strRef>
              <c:f>Sheet1!$B$1</c:f>
              <c:strCache>
                <c:ptCount val="1"/>
                <c:pt idx="0">
                  <c:v>Composition of Universe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E30-47FC-B42F-2DCDE9A78260}"/>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E30-47FC-B42F-2DCDE9A78260}"/>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E30-47FC-B42F-2DCDE9A78260}"/>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E30-47FC-B42F-2DCDE9A7826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relativistic matter</c:v>
                </c:pt>
                <c:pt idx="1">
                  <c:v>non-relativistic matter</c:v>
                </c:pt>
                <c:pt idx="2">
                  <c:v>dark matter</c:v>
                </c:pt>
                <c:pt idx="3">
                  <c:v>dark energy</c:v>
                </c:pt>
              </c:strCache>
            </c:strRef>
          </c:cat>
          <c:val>
            <c:numRef>
              <c:f>Sheet1!$B$2:$B$5</c:f>
              <c:numCache>
                <c:formatCode>General</c:formatCode>
                <c:ptCount val="4"/>
                <c:pt idx="0">
                  <c:v>0.01</c:v>
                </c:pt>
                <c:pt idx="1">
                  <c:v>4.9000000000000004</c:v>
                </c:pt>
                <c:pt idx="2">
                  <c:v>27</c:v>
                </c:pt>
                <c:pt idx="3">
                  <c:v>69</c:v>
                </c:pt>
              </c:numCache>
            </c:numRef>
          </c:val>
          <c:extLst>
            <c:ext xmlns:c16="http://schemas.microsoft.com/office/drawing/2014/chart" uri="{C3380CC4-5D6E-409C-BE32-E72D297353CC}">
              <c16:uniqueId val="{00000000-13F6-41AB-8502-8EB33CD0D84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81BD4B-265E-414C-BF09-F18E1309C639}"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176802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139199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160376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029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683072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81BD4B-265E-414C-BF09-F18E1309C639}"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1954886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381BD4B-265E-414C-BF09-F18E1309C639}"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362279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1BD4B-265E-414C-BF09-F18E1309C639}"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368588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1BD4B-265E-414C-BF09-F18E1309C639}"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421406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1BD4B-265E-414C-BF09-F18E1309C639}"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5606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1BD4B-265E-414C-BF09-F18E1309C639}"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3769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96959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1BD4B-265E-414C-BF09-F18E1309C639}"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238333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81BD4B-265E-414C-BF09-F18E1309C639}"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279750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1BD4B-265E-414C-BF09-F18E1309C639}"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60977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239830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1BD4B-265E-414C-BF09-F18E1309C639}"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A136-2132-408E-8CC8-0352AD31E058}" type="slidenum">
              <a:rPr lang="en-US" smtClean="0"/>
              <a:t>‹#›</a:t>
            </a:fld>
            <a:endParaRPr lang="en-US"/>
          </a:p>
        </p:txBody>
      </p:sp>
    </p:spTree>
    <p:extLst>
      <p:ext uri="{BB962C8B-B14F-4D97-AF65-F5344CB8AC3E}">
        <p14:creationId xmlns:p14="http://schemas.microsoft.com/office/powerpoint/2010/main" val="16811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81BD4B-265E-414C-BF09-F18E1309C639}" type="datetimeFigureOut">
              <a:rPr lang="en-US" smtClean="0"/>
              <a:t>8/29/2025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842A136-2132-408E-8CC8-0352AD31E058}" type="slidenum">
              <a:rPr lang="en-US" smtClean="0"/>
              <a:t>‹#›</a:t>
            </a:fld>
            <a:endParaRPr lang="en-US"/>
          </a:p>
        </p:txBody>
      </p:sp>
    </p:spTree>
    <p:extLst>
      <p:ext uri="{BB962C8B-B14F-4D97-AF65-F5344CB8AC3E}">
        <p14:creationId xmlns:p14="http://schemas.microsoft.com/office/powerpoint/2010/main" val="4707757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E191-B761-0485-5753-7249E4175341}"/>
              </a:ext>
            </a:extLst>
          </p:cNvPr>
          <p:cNvSpPr>
            <a:spLocks noGrp="1"/>
          </p:cNvSpPr>
          <p:nvPr>
            <p:ph type="ctrTitle"/>
          </p:nvPr>
        </p:nvSpPr>
        <p:spPr>
          <a:xfrm>
            <a:off x="1524000" y="1323531"/>
            <a:ext cx="9144000" cy="2387600"/>
          </a:xfrm>
        </p:spPr>
        <p:txBody>
          <a:bodyPr/>
          <a:lstStyle/>
          <a:p>
            <a:r>
              <a:rPr lang="en-US" dirty="0"/>
              <a:t>CNB assisted DE model</a:t>
            </a:r>
          </a:p>
        </p:txBody>
      </p:sp>
      <p:sp>
        <p:nvSpPr>
          <p:cNvPr id="3" name="Subtitle 2">
            <a:extLst>
              <a:ext uri="{FF2B5EF4-FFF2-40B4-BE49-F238E27FC236}">
                <a16:creationId xmlns:a16="http://schemas.microsoft.com/office/drawing/2014/main" id="{6FEE4923-611B-CA52-96F9-3B74A0F226B0}"/>
              </a:ext>
            </a:extLst>
          </p:cNvPr>
          <p:cNvSpPr>
            <a:spLocks noGrp="1"/>
          </p:cNvSpPr>
          <p:nvPr>
            <p:ph type="subTitle" idx="1"/>
          </p:nvPr>
        </p:nvSpPr>
        <p:spPr>
          <a:xfrm>
            <a:off x="1375983" y="3918379"/>
            <a:ext cx="9440034" cy="1049867"/>
          </a:xfrm>
        </p:spPr>
        <p:txBody>
          <a:bodyPr>
            <a:noAutofit/>
          </a:bodyPr>
          <a:lstStyle/>
          <a:p>
            <a:r>
              <a:rPr lang="en-US" dirty="0"/>
              <a:t>Presenter: Mikheil Metivishvili</a:t>
            </a:r>
          </a:p>
          <a:p>
            <a:r>
              <a:rPr lang="en-US" dirty="0"/>
              <a:t>Supervisor Associate Professor Michael </a:t>
            </a:r>
            <a:r>
              <a:rPr lang="en-US" dirty="0" err="1"/>
              <a:t>Maziashvili</a:t>
            </a:r>
            <a:endParaRPr lang="en-US" dirty="0"/>
          </a:p>
          <a:p>
            <a:r>
              <a:rPr lang="en-US" dirty="0"/>
              <a:t>Ilia State University, Tbilisi</a:t>
            </a:r>
          </a:p>
        </p:txBody>
      </p:sp>
      <p:pic>
        <p:nvPicPr>
          <p:cNvPr id="5" name="Picture 4">
            <a:extLst>
              <a:ext uri="{FF2B5EF4-FFF2-40B4-BE49-F238E27FC236}">
                <a16:creationId xmlns:a16="http://schemas.microsoft.com/office/drawing/2014/main" id="{2060095B-2CD8-E9A8-6716-FA85EAF82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166238"/>
            <a:ext cx="1929384" cy="1951598"/>
          </a:xfrm>
          <a:prstGeom prst="rect">
            <a:avLst/>
          </a:prstGeom>
        </p:spPr>
      </p:pic>
      <p:pic>
        <p:nvPicPr>
          <p:cNvPr id="4" name="Picture 2">
            <a:extLst>
              <a:ext uri="{FF2B5EF4-FFF2-40B4-BE49-F238E27FC236}">
                <a16:creationId xmlns:a16="http://schemas.microsoft.com/office/drawing/2014/main" id="{E6DB05D4-2F80-16BE-37C7-24C4BB5D2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823" y="246687"/>
            <a:ext cx="3305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D771-9E3E-DBC4-766F-1A69C15B06BD}"/>
              </a:ext>
            </a:extLst>
          </p:cNvPr>
          <p:cNvSpPr>
            <a:spLocks noGrp="1"/>
          </p:cNvSpPr>
          <p:nvPr>
            <p:ph type="title"/>
          </p:nvPr>
        </p:nvSpPr>
        <p:spPr/>
        <p:txBody>
          <a:bodyPr/>
          <a:lstStyle/>
          <a:p>
            <a:r>
              <a:rPr lang="en-US" dirty="0"/>
              <a:t>Motivation for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C5B626-146A-BBDA-CABB-200C470847F7}"/>
                  </a:ext>
                </a:extLst>
              </p:cNvPr>
              <p:cNvSpPr>
                <a:spLocks noGrp="1"/>
              </p:cNvSpPr>
              <p:nvPr>
                <p:ph idx="1"/>
              </p:nvPr>
            </p:nvSpPr>
            <p:spPr>
              <a:xfrm>
                <a:off x="913795" y="2189649"/>
                <a:ext cx="10353762" cy="4058751"/>
              </a:xfrm>
            </p:spPr>
            <p:txBody>
              <a:bodyPr>
                <a:normAutofit/>
              </a:bodyPr>
              <a:lstStyle/>
              <a:p>
                <a:pPr marL="0" indent="0" algn="just">
                  <a:lnSpc>
                    <a:spcPct val="150000"/>
                  </a:lnSpc>
                  <a:buNone/>
                </a:pPr>
                <a:r>
                  <a:rPr lang="en-US" sz="2400" dirty="0"/>
                  <a:t>In framework of this kind of models, one may associate neutrino mass </a:t>
                </a:r>
                <a:br>
                  <a:rPr lang="en-US" sz="2400" dirty="0"/>
                </a:br>
                <a:r>
                  <a:rPr lang="en-US" sz="2400" dirty="0"/>
                  <a:t>with a new scalar field that could explain us the origin </a:t>
                </a:r>
                <a:br>
                  <a:rPr lang="en-US" sz="2400" dirty="0"/>
                </a:br>
                <a:r>
                  <a:rPr lang="en-US" sz="2400" dirty="0"/>
                  <a:t>and a particular scale of the neutrino mass.</a:t>
                </a:r>
              </a:p>
              <a:p>
                <a:pPr marL="0" indent="0" algn="just">
                  <a:lnSpc>
                    <a:spcPct val="150000"/>
                  </a:lnSpc>
                  <a:buNone/>
                </a:pPr>
                <a:r>
                  <a:rPr lang="en-US" sz="2400" dirty="0"/>
                  <a:t>One may also hope to introduce the energy scale associated to </a:t>
                </a:r>
                <a14:m>
                  <m:oMath xmlns:m="http://schemas.openxmlformats.org/officeDocument/2006/math">
                    <m:sSubSup>
                      <m:sSubSupPr>
                        <m:ctrlPr>
                          <a:rPr lang="en-US" sz="2400" i="1" dirty="0" smtClean="0">
                            <a:latin typeface="Cambria Math" panose="02040503050406030204" pitchFamily="18" charset="0"/>
                          </a:rPr>
                        </m:ctrlPr>
                      </m:sSubSupPr>
                      <m:e>
                        <m:r>
                          <a:rPr lang="en-US" sz="2400" i="1" dirty="0" smtClean="0">
                            <a:latin typeface="Cambria Math" panose="02040503050406030204" pitchFamily="18" charset="0"/>
                            <a:ea typeface="Cambria Math" panose="02040503050406030204" pitchFamily="18" charset="0"/>
                          </a:rPr>
                          <m:t>𝜌</m:t>
                        </m:r>
                      </m:e>
                      <m:sub>
                        <m:r>
                          <a:rPr lang="en-US" sz="2400" b="0" i="1" dirty="0" smtClean="0">
                            <a:latin typeface="Cambria Math" panose="02040503050406030204" pitchFamily="18" charset="0"/>
                          </a:rPr>
                          <m:t>𝐷𝐸</m:t>
                        </m:r>
                      </m:sub>
                      <m:sup>
                        <m:r>
                          <a:rPr lang="en-US" sz="2400" b="0" i="1" dirty="0" smtClean="0">
                            <a:latin typeface="Cambria Math" panose="02040503050406030204" pitchFamily="18" charset="0"/>
                          </a:rPr>
                          <m:t>0</m:t>
                        </m:r>
                      </m:sup>
                    </m:sSubSup>
                    <m:r>
                      <a:rPr lang="en-US" sz="2400" i="1" dirty="0" smtClean="0">
                        <a:latin typeface="Cambria Math" panose="02040503050406030204" pitchFamily="18" charset="0"/>
                      </a:rPr>
                      <m:t> </m:t>
                    </m:r>
                  </m:oMath>
                </a14:m>
                <a:r>
                  <a:rPr lang="en-US" sz="2400" dirty="0"/>
                  <a:t>from particle physics sector</a:t>
                </a:r>
              </a:p>
            </p:txBody>
          </p:sp>
        </mc:Choice>
        <mc:Fallback xmlns="">
          <p:sp>
            <p:nvSpPr>
              <p:cNvPr id="3" name="Content Placeholder 2">
                <a:extLst>
                  <a:ext uri="{FF2B5EF4-FFF2-40B4-BE49-F238E27FC236}">
                    <a16:creationId xmlns:a16="http://schemas.microsoft.com/office/drawing/2014/main" id="{7BC5B626-146A-BBDA-CABB-200C470847F7}"/>
                  </a:ext>
                </a:extLst>
              </p:cNvPr>
              <p:cNvSpPr>
                <a:spLocks noGrp="1" noRot="1" noChangeAspect="1" noMove="1" noResize="1" noEditPoints="1" noAdjustHandles="1" noChangeArrowheads="1" noChangeShapeType="1" noTextEdit="1"/>
              </p:cNvSpPr>
              <p:nvPr>
                <p:ph idx="1"/>
              </p:nvPr>
            </p:nvSpPr>
            <p:spPr>
              <a:xfrm>
                <a:off x="913795" y="2189649"/>
                <a:ext cx="10353762" cy="40587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827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ED9D-2C3F-533F-75BC-8B5110DEB178}"/>
              </a:ext>
            </a:extLst>
          </p:cNvPr>
          <p:cNvSpPr>
            <a:spLocks noGrp="1"/>
          </p:cNvSpPr>
          <p:nvPr>
            <p:ph type="title"/>
          </p:nvPr>
        </p:nvSpPr>
        <p:spPr/>
        <p:txBody>
          <a:bodyPr/>
          <a:lstStyle/>
          <a:p>
            <a:r>
              <a:rPr lang="en-US" dirty="0"/>
              <a:t>Coupled models of Cosmon/Quintessence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B42E64-B161-1F97-503F-C27037895645}"/>
                  </a:ext>
                </a:extLst>
              </p:cNvPr>
              <p:cNvSpPr>
                <a:spLocks noGrp="1"/>
              </p:cNvSpPr>
              <p:nvPr>
                <p:ph idx="1"/>
              </p:nvPr>
            </p:nvSpPr>
            <p:spPr/>
            <p:txBody>
              <a:bodyPr>
                <a:noAutofit/>
              </a:bodyPr>
              <a:lstStyle/>
              <a:p>
                <a:pPr marL="0" indent="0" algn="just">
                  <a:lnSpc>
                    <a:spcPct val="150000"/>
                  </a:lnSpc>
                  <a:buNone/>
                </a:pPr>
                <a:r>
                  <a:rPr lang="en-US" sz="2400" dirty="0"/>
                  <a:t>The model of quintessence coupled to one of the components of matter maybe preferable for introducing the time scale at which dark energy gets activated. For instance, one may consider the coupling of </a:t>
                </a:r>
                <a14:m>
                  <m:oMath xmlns:m="http://schemas.openxmlformats.org/officeDocument/2006/math">
                    <m:r>
                      <a:rPr lang="en-US" sz="2400" i="1">
                        <a:latin typeface="Cambria Math" panose="02040503050406030204" pitchFamily="18" charset="0"/>
                        <a:ea typeface="Cambria Math" panose="02040503050406030204" pitchFamily="18" charset="0"/>
                      </a:rPr>
                      <m:t>𝜙</m:t>
                    </m:r>
                  </m:oMath>
                </a14:m>
                <a:r>
                  <a:rPr lang="en-US" sz="2400" dirty="0"/>
                  <a:t> to cosmic neutrino background (CNB) in order to demonstrate that as long as CNB is (ultra)relativistic - it practically doesn’t affect the dynamics of </a:t>
                </a:r>
                <a14:m>
                  <m:oMath xmlns:m="http://schemas.openxmlformats.org/officeDocument/2006/math">
                    <m:r>
                      <a:rPr lang="en-US" sz="2400" i="1">
                        <a:latin typeface="Cambria Math" panose="02040503050406030204" pitchFamily="18" charset="0"/>
                        <a:ea typeface="Cambria Math" panose="02040503050406030204" pitchFamily="18" charset="0"/>
                      </a:rPr>
                      <m:t>𝜙</m:t>
                    </m:r>
                  </m:oMath>
                </a14:m>
                <a:r>
                  <a:rPr lang="en-US" sz="2400" dirty="0"/>
                  <a:t>, however, at later times, when CNB enters non-relativistic regime, it may slow down the </a:t>
                </a:r>
                <a14:m>
                  <m:oMath xmlns:m="http://schemas.openxmlformats.org/officeDocument/2006/math">
                    <m:r>
                      <a:rPr lang="en-US" sz="2400" i="1">
                        <a:latin typeface="Cambria Math" panose="02040503050406030204" pitchFamily="18" charset="0"/>
                        <a:ea typeface="Cambria Math" panose="02040503050406030204" pitchFamily="18" charset="0"/>
                      </a:rPr>
                      <m:t>𝜙</m:t>
                    </m:r>
                  </m:oMath>
                </a14:m>
                <a:r>
                  <a:rPr lang="en-US" sz="2400" dirty="0"/>
                  <a:t>, that was rolling down to potential and therefore ensures the potential dominated regime for the scalar field. </a:t>
                </a:r>
              </a:p>
            </p:txBody>
          </p:sp>
        </mc:Choice>
        <mc:Fallback xmlns="">
          <p:sp>
            <p:nvSpPr>
              <p:cNvPr id="3" name="Content Placeholder 2">
                <a:extLst>
                  <a:ext uri="{FF2B5EF4-FFF2-40B4-BE49-F238E27FC236}">
                    <a16:creationId xmlns:a16="http://schemas.microsoft.com/office/drawing/2014/main" id="{6DB42E64-B161-1F97-503F-C2703789564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290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4D3C-4CCB-6795-919A-86CADD7A0FE2}"/>
              </a:ext>
            </a:extLst>
          </p:cNvPr>
          <p:cNvSpPr>
            <a:spLocks noGrp="1"/>
          </p:cNvSpPr>
          <p:nvPr>
            <p:ph type="title"/>
          </p:nvPr>
        </p:nvSpPr>
        <p:spPr/>
        <p:txBody>
          <a:bodyPr/>
          <a:lstStyle/>
          <a:p>
            <a:r>
              <a:rPr lang="en-US" dirty="0"/>
              <a:t>Equations of motion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81F566-3575-08A9-C47A-86FD9B11627E}"/>
                  </a:ext>
                </a:extLst>
              </p:cNvPr>
              <p:cNvSpPr>
                <a:spLocks noGrp="1"/>
              </p:cNvSpPr>
              <p:nvPr>
                <p:ph idx="1"/>
              </p:nvPr>
            </p:nvSpPr>
            <p:spPr>
              <a:xfrm>
                <a:off x="838200" y="1690688"/>
                <a:ext cx="10515600" cy="4465447"/>
              </a:xfrm>
            </p:spPr>
            <p:txBody>
              <a:bodyPr>
                <a:normAutofit fontScale="92500" lnSpcReduction="10000"/>
              </a:bodyPr>
              <a:lstStyle/>
              <a:p>
                <a:pPr marL="0" indent="0" algn="just">
                  <a:lnSpc>
                    <a:spcPct val="160000"/>
                  </a:lnSpc>
                  <a:buNone/>
                </a:pPr>
                <a:r>
                  <a:rPr lang="en-US" dirty="0"/>
                  <a:t>This coupling assumes continuous energy exchange between the </a:t>
                </a:r>
                <a:r>
                  <a:rPr lang="en-US" dirty="0" err="1"/>
                  <a:t>cosmon</a:t>
                </a:r>
                <a:r>
                  <a:rPr lang="en-US" dirty="0"/>
                  <a:t> and CNB and thus alters the continuity equations for both of them. </a:t>
                </a:r>
              </a:p>
              <a:p>
                <a:pPr marL="0" indent="0" algn="just">
                  <a:lnSpc>
                    <a:spcPct val="160000"/>
                  </a:lnSpc>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l-GR" i="1" smtClean="0">
                                  <a:latin typeface="Cambria Math" panose="02040503050406030204" pitchFamily="18" charset="0"/>
                                  <a:ea typeface="Cambria Math" panose="02040503050406030204" pitchFamily="18" charset="0"/>
                                </a:rPr>
                                <m:t>𝜌</m:t>
                              </m:r>
                            </m:e>
                          </m:acc>
                        </m:e>
                        <m:sub>
                          <m:r>
                            <a:rPr lang="en-US" b="0" i="1" smtClean="0">
                              <a:latin typeface="Cambria Math" panose="02040503050406030204" pitchFamily="18" charset="0"/>
                              <a:ea typeface="Cambria Math" panose="02040503050406030204" pitchFamily="18" charset="0"/>
                            </a:rPr>
                            <m:t>3</m:t>
                          </m:r>
                        </m:sub>
                      </m:sSub>
                      <m:r>
                        <m:rPr>
                          <m:nor/>
                        </m:rPr>
                        <a:rPr lang="el-GR"/>
                        <m:t> + 3</m:t>
                      </m:r>
                      <m:r>
                        <m:rPr>
                          <m:nor/>
                        </m:rPr>
                        <a:rPr lang="en-US" b="0" i="0" smtClean="0"/>
                        <m:t>H</m:t>
                      </m:r>
                      <m:r>
                        <m:rPr>
                          <m:nor/>
                        </m:rPr>
                        <a:rPr lang="en-US"/>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m:rPr>
                          <m:nor/>
                        </m:rPr>
                        <a:rPr lang="el-GR"/>
                        <m:t> </m:t>
                      </m:r>
                      <m:r>
                        <m:rPr>
                          <m:nor/>
                        </m:rPr>
                        <a:rPr lang="en-US" b="0" i="0" smtClean="0"/>
                        <m:t>+</m:t>
                      </m:r>
                      <m:r>
                        <m:rPr>
                          <m:nor/>
                        </m:rPr>
                        <a:rPr lang="el-GR"/>
                        <m:t> </m:t>
                      </m:r>
                      <m:sSub>
                        <m:sSubPr>
                          <m:ctrlPr>
                            <a:rPr lang="el-GR"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m:rPr>
                          <m:nor/>
                        </m:rPr>
                        <a:rPr lang="el-GR"/>
                        <m:t>) = </m:t>
                      </m:r>
                      <m:f>
                        <m:fPr>
                          <m:ctrlPr>
                            <a:rPr lang="en-US" i="1" smtClean="0">
                              <a:latin typeface="Cambria Math" panose="02040503050406030204" pitchFamily="18" charset="0"/>
                            </a:rPr>
                          </m:ctrlPr>
                        </m:fPr>
                        <m:num>
                          <m:r>
                            <a:rPr lang="en-US" i="1" smtClean="0">
                              <a:latin typeface="Cambria Math" panose="02040503050406030204" pitchFamily="18" charset="0"/>
                            </a:rPr>
                            <m:t>𝑑</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ln</m:t>
                              </m:r>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3</m:t>
                                  </m:r>
                                </m:sub>
                              </m:sSub>
                            </m:e>
                          </m:func>
                        </m:num>
                        <m:den>
                          <m:r>
                            <a:rPr lang="en-US" i="1" smtClean="0">
                              <a:latin typeface="Cambria Math" panose="02040503050406030204" pitchFamily="18" charset="0"/>
                            </a:rPr>
                            <m:t>𝑑</m:t>
                          </m:r>
                          <m:r>
                            <a:rPr lang="el-GR" i="1">
                              <a:latin typeface="Cambria Math" panose="02040503050406030204" pitchFamily="18" charset="0"/>
                              <a:ea typeface="Cambria Math" panose="02040503050406030204" pitchFamily="18" charset="0"/>
                            </a:rPr>
                            <m:t>𝜙</m:t>
                          </m:r>
                        </m:den>
                      </m:f>
                      <m:r>
                        <m:rPr>
                          <m:nor/>
                        </m:rPr>
                        <a:rPr lang="el-GR"/>
                        <m:t> </m:t>
                      </m:r>
                      <m:r>
                        <m:rPr>
                          <m:nor/>
                        </m:rPr>
                        <a:rPr lang="en-US" b="0" i="0" smtClean="0"/>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−3</m:t>
                      </m:r>
                      <m:sSub>
                        <m:sSubPr>
                          <m:ctrlPr>
                            <a:rPr lang="el-GR"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m:rPr>
                          <m:nor/>
                        </m:rPr>
                        <a:rPr lang="en-US" b="0" i="0" smtClean="0"/>
                        <m:t>)</m:t>
                      </m:r>
                      <m:acc>
                        <m:accPr>
                          <m:chr m:val="̇"/>
                          <m:ctrlPr>
                            <a:rPr lang="en-US" b="0" i="1" smtClean="0">
                              <a:latin typeface="Cambria Math" panose="02040503050406030204" pitchFamily="18" charset="0"/>
                            </a:rPr>
                          </m:ctrlPr>
                        </m:accPr>
                        <m:e>
                          <m:r>
                            <a:rPr lang="el-GR" i="1" smtClean="0">
                              <a:latin typeface="Cambria Math" panose="02040503050406030204" pitchFamily="18" charset="0"/>
                              <a:ea typeface="Cambria Math" panose="02040503050406030204" pitchFamily="18" charset="0"/>
                            </a:rPr>
                            <m:t>𝜙</m:t>
                          </m:r>
                        </m:e>
                      </m:acc>
                    </m:oMath>
                  </m:oMathPara>
                </a14:m>
                <a:endParaRPr lang="en-US" dirty="0"/>
              </a:p>
              <a:p>
                <a:pPr marL="0" indent="0" algn="just">
                  <a:lnSpc>
                    <a:spcPct val="160000"/>
                  </a:lnSpc>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l-GR" i="1">
                              <a:latin typeface="Cambria Math" panose="02040503050406030204" pitchFamily="18" charset="0"/>
                              <a:ea typeface="Cambria Math" panose="02040503050406030204" pitchFamily="18" charset="0"/>
                            </a:rPr>
                            <m:t>𝜙</m:t>
                          </m:r>
                        </m:e>
                      </m:acc>
                      <m:r>
                        <m:rPr>
                          <m:nor/>
                        </m:rPr>
                        <a:rPr lang="el-GR"/>
                        <m:t> + 3</m:t>
                      </m:r>
                      <m:r>
                        <m:rPr>
                          <m:nor/>
                        </m:rPr>
                        <a:rPr lang="en-US"/>
                        <m:t>H</m:t>
                      </m:r>
                      <m:acc>
                        <m:accPr>
                          <m:chr m:val="̇"/>
                          <m:ctrlPr>
                            <a:rPr lang="en-US" i="1" smtClean="0">
                              <a:latin typeface="Cambria Math" panose="02040503050406030204" pitchFamily="18" charset="0"/>
                            </a:rPr>
                          </m:ctrlPr>
                        </m:accPr>
                        <m:e>
                          <m:r>
                            <a:rPr lang="el-GR" i="1">
                              <a:latin typeface="Cambria Math" panose="02040503050406030204" pitchFamily="18" charset="0"/>
                              <a:ea typeface="Cambria Math" panose="02040503050406030204" pitchFamily="18" charset="0"/>
                            </a:rPr>
                            <m:t>𝜙</m:t>
                          </m:r>
                        </m:e>
                      </m:acc>
                      <m:r>
                        <m:rPr>
                          <m:nor/>
                        </m:rPr>
                        <a:rPr lang="el-GR"/>
                        <m:t>+ </m:t>
                      </m:r>
                      <m:r>
                        <m:rPr>
                          <m:nor/>
                        </m:rPr>
                        <a:rPr lang="en-US" b="0" i="0" smtClean="0"/>
                        <m:t>U</m:t>
                      </m:r>
                      <m:r>
                        <m:rPr>
                          <m:nor/>
                        </m:rPr>
                        <a:rPr lang="en-US" b="0" i="0" smtClean="0"/>
                        <m:t>′(</m:t>
                      </m:r>
                      <m:r>
                        <a:rPr lang="el-GR" i="1">
                          <a:latin typeface="Cambria Math" panose="02040503050406030204" pitchFamily="18" charset="0"/>
                          <a:ea typeface="Cambria Math" panose="02040503050406030204" pitchFamily="18" charset="0"/>
                        </a:rPr>
                        <m:t>𝜙</m:t>
                      </m:r>
                      <m:r>
                        <m:rPr>
                          <m:nor/>
                        </m:rPr>
                        <a:rPr lang="en-US" b="0" i="0" smtClean="0"/>
                        <m:t>)</m:t>
                      </m:r>
                      <m:r>
                        <m:rPr>
                          <m:nor/>
                        </m:rPr>
                        <a:rPr lang="el-GR"/>
                        <m:t> =</m:t>
                      </m:r>
                      <m:r>
                        <m:rPr>
                          <m:nor/>
                        </m:rPr>
                        <a:rPr lang="en-US" b="0" i="0" smtClean="0"/>
                        <m:t> </m:t>
                      </m:r>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𝑑</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3</m:t>
                                  </m:r>
                                </m:sub>
                              </m:sSub>
                            </m:e>
                          </m:func>
                        </m:num>
                        <m:den>
                          <m:r>
                            <a:rPr lang="en-US" i="1">
                              <a:latin typeface="Cambria Math" panose="02040503050406030204" pitchFamily="18" charset="0"/>
                            </a:rPr>
                            <m:t>𝑑</m:t>
                          </m:r>
                          <m:r>
                            <a:rPr lang="el-GR" i="1">
                              <a:latin typeface="Cambria Math" panose="02040503050406030204" pitchFamily="18" charset="0"/>
                              <a:ea typeface="Cambria Math" panose="02040503050406030204" pitchFamily="18" charset="0"/>
                            </a:rPr>
                            <m:t>𝜙</m:t>
                          </m:r>
                        </m:den>
                      </m:f>
                      <m:r>
                        <m:rPr>
                          <m:nor/>
                        </m:rPr>
                        <a:rPr lang="el-GR"/>
                        <m:t> </m:t>
                      </m:r>
                      <m:r>
                        <m:rPr>
                          <m:nor/>
                        </m:rPr>
                        <a:rPr lang="en-US"/>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−3</m:t>
                      </m:r>
                      <m:sSub>
                        <m:sSubPr>
                          <m:ctrlPr>
                            <a:rPr lang="el-GR"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m:rPr>
                          <m:nor/>
                        </m:rPr>
                        <a:rPr lang="en-US"/>
                        <m:t>)</m:t>
                      </m:r>
                    </m:oMath>
                  </m:oMathPara>
                </a14:m>
                <a:endParaRPr lang="en-US" dirty="0"/>
              </a:p>
              <a:p>
                <a:pPr marL="0" indent="0" algn="just">
                  <a:lnSpc>
                    <a:spcPct val="160000"/>
                  </a:lnSpc>
                  <a:buNone/>
                </a:pPr>
                <a:r>
                  <a:rPr lang="en-US" dirty="0"/>
                  <a:t>From the standpoint of particle physics, these kinds of models imply nonstandard interaction between neutrinos mediated by scalar and may possibly be tested through the terrestrial, solar, astrophysical, and cosmological observations</a:t>
                </a:r>
              </a:p>
            </p:txBody>
          </p:sp>
        </mc:Choice>
        <mc:Fallback xmlns="">
          <p:sp>
            <p:nvSpPr>
              <p:cNvPr id="3" name="Content Placeholder 2">
                <a:extLst>
                  <a:ext uri="{FF2B5EF4-FFF2-40B4-BE49-F238E27FC236}">
                    <a16:creationId xmlns:a16="http://schemas.microsoft.com/office/drawing/2014/main" id="{9281F566-3575-08A9-C47A-86FD9B11627E}"/>
                  </a:ext>
                </a:extLst>
              </p:cNvPr>
              <p:cNvSpPr>
                <a:spLocks noGrp="1" noRot="1" noChangeAspect="1" noMove="1" noResize="1" noEditPoints="1" noAdjustHandles="1" noChangeArrowheads="1" noChangeShapeType="1" noTextEdit="1"/>
              </p:cNvSpPr>
              <p:nvPr>
                <p:ph idx="1"/>
              </p:nvPr>
            </p:nvSpPr>
            <p:spPr>
              <a:xfrm>
                <a:off x="838200" y="1690688"/>
                <a:ext cx="10515600" cy="4465447"/>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715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7AF3-8457-91FA-A533-779A30DE2756}"/>
              </a:ext>
            </a:extLst>
          </p:cNvPr>
          <p:cNvSpPr>
            <a:spLocks noGrp="1"/>
          </p:cNvSpPr>
          <p:nvPr>
            <p:ph type="title"/>
          </p:nvPr>
        </p:nvSpPr>
        <p:spPr/>
        <p:txBody>
          <a:bodyPr/>
          <a:lstStyle/>
          <a:p>
            <a:r>
              <a:rPr lang="en-US" dirty="0"/>
              <a:t>Observational Signatures</a:t>
            </a:r>
          </a:p>
        </p:txBody>
      </p:sp>
      <p:sp>
        <p:nvSpPr>
          <p:cNvPr id="3" name="Content Placeholder 2">
            <a:extLst>
              <a:ext uri="{FF2B5EF4-FFF2-40B4-BE49-F238E27FC236}">
                <a16:creationId xmlns:a16="http://schemas.microsoft.com/office/drawing/2014/main" id="{2FA11A6F-3A63-8EE2-08E7-6C7C108C5FFD}"/>
              </a:ext>
            </a:extLst>
          </p:cNvPr>
          <p:cNvSpPr>
            <a:spLocks noGrp="1"/>
          </p:cNvSpPr>
          <p:nvPr>
            <p:ph idx="1"/>
          </p:nvPr>
        </p:nvSpPr>
        <p:spPr/>
        <p:txBody>
          <a:bodyPr/>
          <a:lstStyle/>
          <a:p>
            <a:r>
              <a:rPr lang="en-US" dirty="0"/>
              <a:t>F. Forastieri, M. Lattanzi, and P. Natoli, Phys. Rev. D </a:t>
            </a:r>
            <a:br>
              <a:rPr lang="en-US" dirty="0"/>
            </a:br>
            <a:r>
              <a:rPr lang="en-US" dirty="0"/>
              <a:t>100, 103526 (2019), “Cosmological constraints on neutrino self-interactions with a light mediator”</a:t>
            </a:r>
          </a:p>
          <a:p>
            <a:r>
              <a:rPr lang="en-US" dirty="0"/>
              <a:t>J. Venzor, G. Garcia-Arroyo, A. Pérez-Lorenzana, and </a:t>
            </a:r>
            <a:br>
              <a:rPr lang="en-US" dirty="0"/>
            </a:br>
            <a:r>
              <a:rPr lang="en-US" dirty="0"/>
              <a:t>J. De-Santiago, Phys. Rev. D 105, 123539 (2022), </a:t>
            </a:r>
            <a:br>
              <a:rPr lang="en-US" dirty="0"/>
            </a:br>
            <a:r>
              <a:rPr lang="en-US" dirty="0"/>
              <a:t>“Massive neutrino self-interactions with a light mediator in cosmology”</a:t>
            </a:r>
          </a:p>
          <a:p>
            <a:r>
              <a:rPr lang="en-US" dirty="0"/>
              <a:t>C. D. Kreisch, F.-Y. Cyr-Racine, and O. Doré, Phys. </a:t>
            </a:r>
            <a:br>
              <a:rPr lang="en-US" dirty="0"/>
            </a:br>
            <a:r>
              <a:rPr lang="en-US" dirty="0"/>
              <a:t>Rev. D 101, 123505 (2020), “The Neutrino Puzzle: Anomalies, Interactions, and Cosmological Tensions”</a:t>
            </a:r>
          </a:p>
          <a:p>
            <a:endParaRPr lang="en-US" dirty="0"/>
          </a:p>
          <a:p>
            <a:endParaRPr lang="en-US" dirty="0"/>
          </a:p>
        </p:txBody>
      </p:sp>
    </p:spTree>
    <p:extLst>
      <p:ext uri="{BB962C8B-B14F-4D97-AF65-F5344CB8AC3E}">
        <p14:creationId xmlns:p14="http://schemas.microsoft.com/office/powerpoint/2010/main" val="417708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CCFE-9FD3-962C-5F5F-4AC63AE5298D}"/>
              </a:ext>
            </a:extLst>
          </p:cNvPr>
          <p:cNvSpPr>
            <a:spLocks noGrp="1"/>
          </p:cNvSpPr>
          <p:nvPr>
            <p:ph type="title"/>
          </p:nvPr>
        </p:nvSpPr>
        <p:spPr/>
        <p:txBody>
          <a:bodyPr/>
          <a:lstStyle/>
          <a:p>
            <a:r>
              <a:rPr lang="en-US" dirty="0"/>
              <a:t>Free-streaming neutrinos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7685C5-2B03-AD4D-235B-C4022DC7EEBC}"/>
                  </a:ext>
                </a:extLst>
              </p:cNvPr>
              <p:cNvSpPr>
                <a:spLocks noGrp="1"/>
              </p:cNvSpPr>
              <p:nvPr>
                <p:ph idx="1"/>
              </p:nvPr>
            </p:nvSpPr>
            <p:spPr>
              <a:xfrm>
                <a:off x="838200" y="1499616"/>
                <a:ext cx="11085576" cy="5074920"/>
              </a:xfrm>
            </p:spPr>
            <p:txBody>
              <a:bodyPr>
                <a:normAutofit/>
              </a:bodyPr>
              <a:lstStyle/>
              <a:p>
                <a:pPr marL="0" indent="0" algn="just">
                  <a:lnSpc>
                    <a:spcPct val="160000"/>
                  </a:lnSpc>
                  <a:buNone/>
                </a:pPr>
                <a14:m>
                  <m:oMath xmlns:m="http://schemas.openxmlformats.org/officeDocument/2006/math">
                    <m:r>
                      <a:rPr lang="en-US" sz="2400" i="1" smtClean="0">
                        <a:latin typeface="Cambria Math" panose="02040503050406030204" pitchFamily="18" charset="0"/>
                        <a:ea typeface="Cambria Math" panose="02040503050406030204" pitchFamily="18" charset="0"/>
                      </a:rPr>
                      <m:t>𝜀</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𝒌</m:t>
                        </m:r>
                      </m:e>
                    </m:d>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𝑘</m:t>
                                </m:r>
                              </m:e>
                              <m:sup>
                                <m:r>
                                  <a:rPr lang="en-US" sz="2400" b="0" i="1" smtClean="0">
                                    <a:latin typeface="Cambria Math" panose="02040503050406030204" pitchFamily="18" charset="0"/>
                                    <a:ea typeface="Cambria Math" panose="02040503050406030204" pitchFamily="18" charset="0"/>
                                  </a:rPr>
                                  <m:t>2</m:t>
                                </m:r>
                              </m:sup>
                            </m:sSup>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2</m:t>
                            </m:r>
                          </m:sup>
                        </m:sSup>
                      </m:e>
                    </m:rad>
                  </m:oMath>
                </a14:m>
                <a:r>
                  <a:rPr lang="en-US"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3</m:t>
                            </m:r>
                          </m:sup>
                        </m:sSup>
                      </m:den>
                    </m:f>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b="0" i="1" smtClean="0">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𝑘</m:t>
                            </m:r>
                          </m:num>
                          <m:den>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3</m:t>
                                </m:r>
                              </m:sup>
                            </m:sSup>
                          </m:den>
                        </m:f>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m:t>
                                </m:r>
                              </m:e>
                            </m:d>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f>
                                  <m:fPr>
                                    <m:type m:val="lin"/>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𝑎𝑇</m:t>
                                    </m:r>
                                  </m:den>
                                </m:f>
                              </m:sup>
                            </m:sSup>
                            <m:r>
                              <a:rPr lang="en-US" b="0" i="1" smtClean="0">
                                <a:latin typeface="Cambria Math" panose="02040503050406030204" pitchFamily="18" charset="0"/>
                                <a:ea typeface="Cambria Math" panose="02040503050406030204" pitchFamily="18" charset="0"/>
                              </a:rPr>
                              <m:t>+1</m:t>
                            </m:r>
                          </m:den>
                        </m:f>
                      </m:e>
                    </m:nary>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𝑔</m:t>
                        </m:r>
                      </m:num>
                      <m:den>
                        <m:r>
                          <a:rPr lang="en-US" b="0" i="1" dirty="0" smtClean="0">
                            <a:latin typeface="Cambria Math" panose="02040503050406030204" pitchFamily="18" charset="0"/>
                          </a:rPr>
                          <m:t>3</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𝑎</m:t>
                            </m:r>
                          </m:e>
                          <m:sup>
                            <m:r>
                              <a:rPr lang="en-US" b="0" i="1" dirty="0" smtClean="0">
                                <a:latin typeface="Cambria Math" panose="02040503050406030204" pitchFamily="18" charset="0"/>
                              </a:rPr>
                              <m:t>5</m:t>
                            </m:r>
                          </m:sup>
                        </m:sSup>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𝑘</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3</m:t>
                                </m:r>
                              </m:sup>
                            </m:sSup>
                          </m:den>
                        </m:f>
                        <m:f>
                          <m:fPr>
                            <m:ctrlPr>
                              <a:rPr lang="en-US" i="1">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m:t>
                                    </m:r>
                                  </m:e>
                                </m:d>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e>
                              <m:sup>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𝑎𝑇</m:t>
                                    </m:r>
                                  </m:den>
                                </m:f>
                              </m:sup>
                            </m:sSup>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den>
                        </m:f>
                      </m:e>
                    </m:nary>
                  </m:oMath>
                </a14:m>
                <a:endParaRPr lang="en-US" dirty="0"/>
              </a:p>
              <a:p>
                <a:pPr marL="0" indent="0">
                  <a:buNone/>
                </a:pPr>
                <a:r>
                  <a:rPr lang="en-US" dirty="0"/>
                  <a:t>The factor g accounts for polarization degrees of freedom. From this expressions one finds</a:t>
                </a:r>
              </a:p>
              <a:p>
                <a:pPr marL="0" indent="0" algn="just">
                  <a:buNone/>
                </a:pPr>
                <a:endParaRPr lang="en-US" dirty="0"/>
              </a:p>
              <a:p>
                <a:pPr marL="0" indent="0" algn="just">
                  <a:buNone/>
                </a:pPr>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3</m:t>
                            </m:r>
                          </m:sub>
                        </m:sSub>
                      </m:num>
                      <m:den>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𝜙</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𝑔𝑚𝑚</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𝑘</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3</m:t>
                                </m:r>
                              </m:sup>
                            </m:sSup>
                          </m:den>
                        </m:f>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m:t>
                                    </m:r>
                                  </m:e>
                                </m:d>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e>
                              <m:sup>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𝑎𝑇</m:t>
                                    </m:r>
                                  </m:den>
                                </m:f>
                              </m:sup>
                            </m:sSup>
                            <m:r>
                              <a:rPr lang="en-US" i="1">
                                <a:latin typeface="Cambria Math" panose="02040503050406030204" pitchFamily="18" charset="0"/>
                                <a:ea typeface="Cambria Math" panose="02040503050406030204" pitchFamily="18" charset="0"/>
                              </a:rPr>
                              <m:t>+1)</m:t>
                            </m:r>
                          </m:den>
                        </m:f>
                      </m:e>
                    </m:nary>
                    <m:r>
                      <a:rPr lang="en-US" b="0" i="1" smtClean="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−3</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3</m:t>
                            </m:r>
                          </m:sub>
                          <m:sup>
                            <m:r>
                              <a:rPr lang="en-US" b="0" i="1" smtClean="0">
                                <a:latin typeface="Cambria Math" panose="02040503050406030204" pitchFamily="18" charset="0"/>
                                <a:ea typeface="Cambria Math" panose="02040503050406030204" pitchFamily="18" charset="0"/>
                              </a:rPr>
                              <m:t>2</m:t>
                            </m:r>
                          </m:sup>
                        </m:sSub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3</m:t>
                            </m:r>
                          </m:sup>
                        </m:sSup>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𝑘</m:t>
                            </m:r>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e>
                                </m:d>
                              </m:e>
                              <m:sup>
                                <m:r>
                                  <a:rPr lang="en-US" i="1">
                                    <a:latin typeface="Cambria Math" panose="02040503050406030204" pitchFamily="18" charset="0"/>
                                    <a:ea typeface="Cambria Math" panose="02040503050406030204" pitchFamily="18" charset="0"/>
                                  </a:rPr>
                                  <m:t>3</m:t>
                                </m:r>
                              </m:sup>
                            </m:sSup>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m:t>
                                    </m:r>
                                  </m:e>
                                </m:d>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e>
                              <m:sup>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𝑎𝑇</m:t>
                                    </m:r>
                                  </m:den>
                                </m:f>
                              </m:sup>
                            </m:sSup>
                            <m:r>
                              <a:rPr lang="en-US" i="1">
                                <a:latin typeface="Cambria Math" panose="02040503050406030204" pitchFamily="18" charset="0"/>
                                <a:ea typeface="Cambria Math" panose="02040503050406030204" pitchFamily="18" charset="0"/>
                              </a:rPr>
                              <m:t>+1)</m:t>
                            </m:r>
                          </m:den>
                        </m:f>
                      </m:e>
                    </m:nary>
                  </m:oMath>
                </a14:m>
                <a:endParaRPr lang="en-US" dirty="0">
                  <a:ea typeface="Cambria Math" panose="02040503050406030204" pitchFamily="18" charset="0"/>
                </a:endParaRPr>
              </a:p>
              <a:p>
                <a:pPr marL="0" indent="0" algn="just">
                  <a:buNone/>
                </a:pPr>
                <a:endParaRPr lang="en-US" dirty="0">
                  <a:ea typeface="Cambria Math" panose="02040503050406030204" pitchFamily="18" charset="0"/>
                </a:endParaRPr>
              </a:p>
              <a:p>
                <a:pPr marL="0" indent="0" algn="just">
                  <a:buNone/>
                </a:pPr>
                <a:r>
                  <a:rPr lang="en-US" dirty="0"/>
                  <a:t>And thus</a:t>
                </a:r>
              </a:p>
              <a:p>
                <a:pPr marL="0" indent="0" algn="just">
                  <a:buNone/>
                </a:pPr>
                <a:endParaRPr lang="en-US" dirty="0"/>
              </a:p>
              <a:p>
                <a:pPr marL="0" indent="0" algn="just">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num>
                      <m:den>
                        <m:r>
                          <a:rPr lang="en-US" b="0" i="1" smtClean="0">
                            <a:latin typeface="Cambria Math" panose="02040503050406030204" pitchFamily="18" charset="0"/>
                          </a:rPr>
                          <m:t>𝑚</m:t>
                        </m:r>
                      </m:den>
                    </m:f>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−3</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3</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den>
                    </m:f>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07685C5-2B03-AD4D-235B-C4022DC7EEBC}"/>
                  </a:ext>
                </a:extLst>
              </p:cNvPr>
              <p:cNvSpPr>
                <a:spLocks noGrp="1" noRot="1" noChangeAspect="1" noMove="1" noResize="1" noEditPoints="1" noAdjustHandles="1" noChangeArrowheads="1" noChangeShapeType="1" noTextEdit="1"/>
              </p:cNvSpPr>
              <p:nvPr>
                <p:ph idx="1"/>
              </p:nvPr>
            </p:nvSpPr>
            <p:spPr>
              <a:xfrm>
                <a:off x="838200" y="1499616"/>
                <a:ext cx="11085576" cy="507492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646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0829-C168-DF10-5D42-94B8F23FBB76}"/>
              </a:ext>
            </a:extLst>
          </p:cNvPr>
          <p:cNvSpPr>
            <a:spLocks noGrp="1"/>
          </p:cNvSpPr>
          <p:nvPr>
            <p:ph type="title"/>
          </p:nvPr>
        </p:nvSpPr>
        <p:spPr/>
        <p:txBody>
          <a:bodyPr/>
          <a:lstStyle/>
          <a:p>
            <a:r>
              <a:rPr lang="en-US" dirty="0"/>
              <a:t>Free-streaming neutrinos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4ADAAD-C4B9-8644-CE26-0AE4693084B1}"/>
                  </a:ext>
                </a:extLst>
              </p:cNvPr>
              <p:cNvSpPr>
                <a:spLocks noGrp="1"/>
              </p:cNvSpPr>
              <p:nvPr>
                <p:ph idx="1"/>
              </p:nvPr>
            </p:nvSpPr>
            <p:spPr>
              <a:xfrm>
                <a:off x="913795" y="2189649"/>
                <a:ext cx="10353762" cy="4058751"/>
              </a:xfrm>
            </p:spPr>
            <p:txBody>
              <a:bodyPr>
                <a:noAutofit/>
              </a:bodyPr>
              <a:lstStyle/>
              <a:p>
                <a:pPr marL="0" indent="0" algn="just">
                  <a:lnSpc>
                    <a:spcPct val="150000"/>
                  </a:lnSpc>
                  <a:buNone/>
                </a:pPr>
                <a:r>
                  <a:rPr lang="en-US" sz="2400" dirty="0"/>
                  <a:t>Continuity equation:</a:t>
                </a:r>
                <a:r>
                  <a:rPr lang="en-US" sz="2400" dirty="0">
                    <a:latin typeface="Cambria Math" panose="020405030504060302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num>
                      <m:den>
                        <m:r>
                          <a:rPr lang="en-US" sz="2400" i="1" smtClean="0">
                            <a:latin typeface="Cambria Math" panose="02040503050406030204" pitchFamily="18" charset="0"/>
                          </a:rPr>
                          <m:t>𝜕</m:t>
                        </m:r>
                        <m:r>
                          <a:rPr lang="en-US" sz="2400" b="0" i="1" smtClean="0">
                            <a:latin typeface="Cambria Math" panose="02040503050406030204" pitchFamily="18" charset="0"/>
                          </a:rPr>
                          <m:t>𝑇</m:t>
                        </m:r>
                      </m:den>
                    </m:f>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𝑇</m:t>
                        </m:r>
                      </m:e>
                    </m:acc>
                    <m:r>
                      <a:rPr lang="en-US" sz="2400" b="0" i="1" smtClean="0">
                        <a:latin typeface="Cambria Math" panose="02040503050406030204" pitchFamily="18" charset="0"/>
                      </a:rPr>
                      <m:t>+3</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3</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e>
                        </m:d>
                      </m:e>
                    </m:d>
                    <m:r>
                      <a:rPr lang="en-US" sz="2400" b="0" i="1" smtClean="0">
                        <a:latin typeface="Cambria Math" panose="02040503050406030204" pitchFamily="18" charset="0"/>
                      </a:rPr>
                      <m:t>=0</m:t>
                    </m:r>
                  </m:oMath>
                </a14:m>
                <a:endParaRPr lang="en-US" sz="2400" dirty="0"/>
              </a:p>
              <a:p>
                <a:pPr marL="0" indent="0" algn="just">
                  <a:lnSpc>
                    <a:spcPct val="150000"/>
                  </a:lnSpc>
                  <a:buNone/>
                </a:pPr>
                <a:r>
                  <a:rPr lang="en-US" sz="2400" dirty="0"/>
                  <a:t>That is automatically satisfied under assumption that </a:t>
                </a:r>
                <a14:m>
                  <m:oMath xmlns:m="http://schemas.openxmlformats.org/officeDocument/2006/math">
                    <m:r>
                      <a:rPr lang="en-US" sz="2400" i="1">
                        <a:latin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𝑎</m:t>
                        </m:r>
                      </m:e>
                      <m:sup>
                        <m:r>
                          <a:rPr lang="en-US" sz="2400" i="1">
                            <a:latin typeface="Cambria Math" panose="02040503050406030204" pitchFamily="18" charset="0"/>
                            <a:ea typeface="Cambria Math" panose="02040503050406030204" pitchFamily="18" charset="0"/>
                          </a:rPr>
                          <m:t>−1</m:t>
                        </m:r>
                      </m:sup>
                    </m:sSup>
                  </m:oMath>
                </a14:m>
                <a:endParaRPr lang="en-US" sz="2400" dirty="0"/>
              </a:p>
              <a:p>
                <a:pPr marL="0" indent="0" algn="just">
                  <a:lnSpc>
                    <a:spcPct val="150000"/>
                  </a:lnSpc>
                  <a:buNone/>
                </a:pPr>
                <a:r>
                  <a:rPr lang="en-US" sz="2400" dirty="0"/>
                  <a:t>Equations of motion takes the form:		</a:t>
                </a:r>
                <a14:m>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𝜙</m:t>
                        </m:r>
                      </m:e>
                    </m:acc>
                    <m:r>
                      <a:rPr lang="en-US" sz="2400" b="0" i="1" smtClean="0">
                        <a:latin typeface="Cambria Math" panose="02040503050406030204" pitchFamily="18" charset="0"/>
                      </a:rPr>
                      <m:t>+3</m:t>
                    </m:r>
                    <m:r>
                      <a:rPr lang="en-US" sz="2400" b="0" i="1" smtClean="0">
                        <a:latin typeface="Cambria Math" panose="02040503050406030204" pitchFamily="18" charset="0"/>
                      </a:rPr>
                      <m:t>𝐻</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𝜙</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𝑉</m:t>
                        </m:r>
                      </m:num>
                      <m:den>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den>
                    </m:f>
                  </m:oMath>
                </a14:m>
                <a:endParaRPr lang="en-US" sz="2400" dirty="0"/>
              </a:p>
              <a:p>
                <a:pPr marL="0" indent="0" algn="just">
                  <a:lnSpc>
                    <a:spcPct val="150000"/>
                  </a:lnSpc>
                  <a:buNone/>
                </a:pPr>
                <a:r>
                  <a:rPr lang="en-US" sz="2400" dirty="0"/>
                  <a:t>Where effective potential: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3" name="Content Placeholder 2">
                <a:extLst>
                  <a:ext uri="{FF2B5EF4-FFF2-40B4-BE49-F238E27FC236}">
                    <a16:creationId xmlns:a16="http://schemas.microsoft.com/office/drawing/2014/main" id="{E84ADAAD-C4B9-8644-CE26-0AE4693084B1}"/>
                  </a:ext>
                </a:extLst>
              </p:cNvPr>
              <p:cNvSpPr>
                <a:spLocks noGrp="1" noRot="1" noChangeAspect="1" noMove="1" noResize="1" noEditPoints="1" noAdjustHandles="1" noChangeArrowheads="1" noChangeShapeType="1" noTextEdit="1"/>
              </p:cNvSpPr>
              <p:nvPr>
                <p:ph idx="1"/>
              </p:nvPr>
            </p:nvSpPr>
            <p:spPr>
              <a:xfrm>
                <a:off x="913795" y="2189649"/>
                <a:ext cx="10353762" cy="40587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575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7D35-69D8-6951-38EF-73356626B74A}"/>
              </a:ext>
            </a:extLst>
          </p:cNvPr>
          <p:cNvSpPr>
            <a:spLocks noGrp="1"/>
          </p:cNvSpPr>
          <p:nvPr>
            <p:ph type="title"/>
          </p:nvPr>
        </p:nvSpPr>
        <p:spPr/>
        <p:txBody>
          <a:bodyPr/>
          <a:lstStyle/>
          <a:p>
            <a:r>
              <a:rPr lang="en-US" dirty="0"/>
              <a:t>Free-streaming neutrinos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D5531A-168D-E8EE-03CA-9424075E540E}"/>
                  </a:ext>
                </a:extLst>
              </p:cNvPr>
              <p:cNvSpPr>
                <a:spLocks noGrp="1"/>
              </p:cNvSpPr>
              <p:nvPr>
                <p:ph idx="1"/>
              </p:nvPr>
            </p:nvSpPr>
            <p:spPr/>
            <p:txBody>
              <a:bodyPr>
                <a:normAutofit/>
              </a:bodyPr>
              <a:lstStyle/>
              <a:p>
                <a:pPr marL="0" indent="0">
                  <a:lnSpc>
                    <a:spcPct val="150000"/>
                  </a:lnSpc>
                  <a:buNone/>
                </a:pPr>
                <a:r>
                  <a:rPr lang="en-US" dirty="0"/>
                  <a:t>I</a:t>
                </a:r>
                <a:r>
                  <a:rPr lang="en-US" sz="2400" dirty="0"/>
                  <a:t>n ultra-relativistic limit,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3</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oMath>
                </a14:m>
                <a:r>
                  <a:rPr lang="en-US" sz="2400" dirty="0"/>
                  <a:t>: </a:t>
                </a:r>
                <a:endParaRPr lang="en-US" sz="2400" b="0"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𝑔</m:t>
                          </m:r>
                          <m:sSup>
                            <m:sSupPr>
                              <m:ctrlPr>
                                <a:rPr lang="en-US" sz="2400" i="1">
                                  <a:latin typeface="Cambria Math" panose="02040503050406030204" pitchFamily="18" charset="0"/>
                                  <a:ea typeface="Cambria Math" panose="02040503050406030204" pitchFamily="18" charset="0"/>
                                </a:rPr>
                              </m:ctrlPr>
                            </m:sSup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e>
                            <m:sup>
                              <m:r>
                                <a:rPr lang="en-US" sz="2400" i="1">
                                  <a:latin typeface="Cambria Math" panose="02040503050406030204" pitchFamily="18" charset="0"/>
                                  <a:ea typeface="Cambria Math" panose="02040503050406030204" pitchFamily="18" charset="0"/>
                                </a:rPr>
                                <m:t>2</m:t>
                              </m:r>
                            </m:sup>
                          </m:sSup>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𝑇</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48</m:t>
                          </m:r>
                          <m:r>
                            <a:rPr lang="en-US" sz="2400" i="1">
                              <a:latin typeface="Cambria Math" panose="02040503050406030204" pitchFamily="18" charset="0"/>
                              <a:ea typeface="Cambria Math" panose="02040503050406030204" pitchFamily="18" charset="0"/>
                            </a:rPr>
                            <m:t>𝜋</m:t>
                          </m:r>
                        </m:den>
                      </m:f>
                    </m:oMath>
                  </m:oMathPara>
                </a14:m>
                <a:endParaRPr lang="en-US" sz="2400" dirty="0"/>
              </a:p>
              <a:p>
                <a:pPr marL="0" indent="0">
                  <a:lnSpc>
                    <a:spcPct val="150000"/>
                  </a:lnSpc>
                  <a:buNone/>
                </a:pPr>
                <a:r>
                  <a:rPr lang="en-US" sz="2400" dirty="0"/>
                  <a:t>Non-relativistic limit, </a:t>
                </a:r>
                <a14:m>
                  <m:oMath xmlns:m="http://schemas.openxmlformats.org/officeDocument/2006/math">
                    <m:f>
                      <m:fPr>
                        <m:type m:val="lin"/>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3</m:t>
                            </m:r>
                          </m:sub>
                        </m:sSub>
                      </m:num>
                      <m:den>
                        <m:r>
                          <a:rPr lang="en-US" sz="2400" b="0" i="1" smtClean="0">
                            <a:latin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≳1</m:t>
                        </m:r>
                      </m:den>
                    </m:f>
                  </m:oMath>
                </a14:m>
                <a:r>
                  <a:rPr lang="en-US" sz="2400" dirty="0"/>
                  <a:t>: </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𝑉</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𝑔</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𝑇</m:t>
                              </m:r>
                            </m:e>
                            <m:sup>
                              <m:r>
                                <a:rPr lang="en-US" sz="2400" b="0" i="1" smtClean="0">
                                  <a:latin typeface="Cambria Math" panose="02040503050406030204" pitchFamily="18" charset="0"/>
                                  <a:ea typeface="Cambria Math" panose="02040503050406030204" pitchFamily="18" charset="0"/>
                                </a:rPr>
                                <m:t>3</m:t>
                              </m:r>
                            </m:sup>
                          </m:sSup>
                        </m:num>
                        <m:den>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𝜁</m:t>
                      </m:r>
                      <m:r>
                        <a:rPr lang="en-US" sz="2400" b="0" i="1" smtClean="0">
                          <a:latin typeface="Cambria Math" panose="02040503050406030204" pitchFamily="18" charset="0"/>
                          <a:ea typeface="Cambria Math" panose="02040503050406030204" pitchFamily="18" charset="0"/>
                        </a:rPr>
                        <m:t>(3)/2)</m:t>
                      </m:r>
                    </m:oMath>
                  </m:oMathPara>
                </a14:m>
                <a:endParaRPr lang="en-US" sz="2400" dirty="0"/>
              </a:p>
            </p:txBody>
          </p:sp>
        </mc:Choice>
        <mc:Fallback xmlns="">
          <p:sp>
            <p:nvSpPr>
              <p:cNvPr id="3" name="Content Placeholder 2">
                <a:extLst>
                  <a:ext uri="{FF2B5EF4-FFF2-40B4-BE49-F238E27FC236}">
                    <a16:creationId xmlns:a16="http://schemas.microsoft.com/office/drawing/2014/main" id="{9DD5531A-168D-E8EE-03CA-9424075E540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171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DF19-E1F0-B32B-A6C4-EB44543B6C5D}"/>
              </a:ext>
            </a:extLst>
          </p:cNvPr>
          <p:cNvSpPr>
            <a:spLocks noGrp="1"/>
          </p:cNvSpPr>
          <p:nvPr>
            <p:ph type="title"/>
          </p:nvPr>
        </p:nvSpPr>
        <p:spPr/>
        <p:txBody>
          <a:bodyPr/>
          <a:lstStyle/>
          <a:p>
            <a:r>
              <a:rPr lang="en-US" dirty="0"/>
              <a:t>What are we looking for?</a:t>
            </a:r>
          </a:p>
        </p:txBody>
      </p:sp>
      <p:sp>
        <p:nvSpPr>
          <p:cNvPr id="3" name="Content Placeholder 2">
            <a:extLst>
              <a:ext uri="{FF2B5EF4-FFF2-40B4-BE49-F238E27FC236}">
                <a16:creationId xmlns:a16="http://schemas.microsoft.com/office/drawing/2014/main" id="{A6B7EDF5-4E55-1F7E-17C6-26054FC016AC}"/>
              </a:ext>
            </a:extLst>
          </p:cNvPr>
          <p:cNvSpPr>
            <a:spLocks noGrp="1"/>
          </p:cNvSpPr>
          <p:nvPr>
            <p:ph idx="1"/>
          </p:nvPr>
        </p:nvSpPr>
        <p:spPr/>
        <p:txBody>
          <a:bodyPr>
            <a:normAutofit/>
          </a:bodyPr>
          <a:lstStyle/>
          <a:p>
            <a:pPr marL="0" indent="0" algn="just">
              <a:lnSpc>
                <a:spcPct val="150000"/>
              </a:lnSpc>
              <a:buNone/>
            </a:pPr>
            <a:r>
              <a:rPr lang="en-US" dirty="0"/>
              <a:t>We would like to have a slowdown of the scalar field due to back reaction of neutrinos whenever CNB enters the non-relativistic regime. The transition of CNB from relativistic to non-relativistic regime took place in the recent past, so we want to associate this timescale to the activation of dark energy. In most of the models this scenario is not realized. What happens instead is that the effective potential develops the minimum that evolves slowly with time. This minimum captures the field at early stages after which the field tracks this minimum. Therefore, the slowdown of the scalar field takes place much before the transition of CNB to the non-relativistic regime. </a:t>
            </a:r>
          </a:p>
        </p:txBody>
      </p:sp>
    </p:spTree>
    <p:extLst>
      <p:ext uri="{BB962C8B-B14F-4D97-AF65-F5344CB8AC3E}">
        <p14:creationId xmlns:p14="http://schemas.microsoft.com/office/powerpoint/2010/main" val="377831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8924-71B6-6B03-38AB-389B3252CEF6}"/>
              </a:ext>
            </a:extLst>
          </p:cNvPr>
          <p:cNvSpPr>
            <a:spLocks noGrp="1"/>
          </p:cNvSpPr>
          <p:nvPr>
            <p:ph type="ctrTitle"/>
          </p:nvPr>
        </p:nvSpPr>
        <p:spPr/>
        <p:txBody>
          <a:bodyPr/>
          <a:lstStyle/>
          <a:p>
            <a:r>
              <a:rPr lang="en-US" dirty="0"/>
              <a:t>Thank You for Your Attention</a:t>
            </a:r>
          </a:p>
        </p:txBody>
      </p:sp>
      <p:sp>
        <p:nvSpPr>
          <p:cNvPr id="3" name="Subtitle 2">
            <a:extLst>
              <a:ext uri="{FF2B5EF4-FFF2-40B4-BE49-F238E27FC236}">
                <a16:creationId xmlns:a16="http://schemas.microsoft.com/office/drawing/2014/main" id="{309F9CF0-82F5-8007-1586-CA39FE10D50C}"/>
              </a:ext>
            </a:extLst>
          </p:cNvPr>
          <p:cNvSpPr>
            <a:spLocks noGrp="1"/>
          </p:cNvSpPr>
          <p:nvPr>
            <p:ph type="subTitle" idx="1"/>
          </p:nvPr>
        </p:nvSpPr>
        <p:spPr/>
        <p:txBody>
          <a:bodyPr/>
          <a:lstStyle/>
          <a:p>
            <a:r>
              <a:rPr lang="en-US" dirty="0"/>
              <a:t>I welcome any questions or feedback</a:t>
            </a:r>
          </a:p>
        </p:txBody>
      </p:sp>
      <p:sp>
        <p:nvSpPr>
          <p:cNvPr id="4" name="TextBox 3">
            <a:extLst>
              <a:ext uri="{FF2B5EF4-FFF2-40B4-BE49-F238E27FC236}">
                <a16:creationId xmlns:a16="http://schemas.microsoft.com/office/drawing/2014/main" id="{989F8B47-2DA7-B0F3-410E-15FC610F8918}"/>
              </a:ext>
            </a:extLst>
          </p:cNvPr>
          <p:cNvSpPr txBox="1"/>
          <p:nvPr/>
        </p:nvSpPr>
        <p:spPr>
          <a:xfrm>
            <a:off x="1078992" y="4718304"/>
            <a:ext cx="4142232" cy="874535"/>
          </a:xfrm>
          <a:prstGeom prst="rect">
            <a:avLst/>
          </a:prstGeom>
          <a:noFill/>
        </p:spPr>
        <p:txBody>
          <a:bodyPr wrap="square" rtlCol="0">
            <a:spAutoFit/>
          </a:bodyPr>
          <a:lstStyle/>
          <a:p>
            <a:pPr algn="just">
              <a:lnSpc>
                <a:spcPct val="150000"/>
              </a:lnSpc>
            </a:pPr>
            <a:r>
              <a:rPr lang="en-US" dirty="0"/>
              <a:t>Mikheil Metivishvili</a:t>
            </a:r>
          </a:p>
          <a:p>
            <a:pPr algn="just">
              <a:lnSpc>
                <a:spcPct val="150000"/>
              </a:lnSpc>
            </a:pPr>
            <a:r>
              <a:rPr lang="en-US" dirty="0"/>
              <a:t>Ilia </a:t>
            </a:r>
            <a:r>
              <a:rPr lang="en-US"/>
              <a:t>State University</a:t>
            </a:r>
            <a:endParaRPr lang="en-US" dirty="0"/>
          </a:p>
        </p:txBody>
      </p:sp>
      <p:pic>
        <p:nvPicPr>
          <p:cNvPr id="5" name="Picture 4">
            <a:extLst>
              <a:ext uri="{FF2B5EF4-FFF2-40B4-BE49-F238E27FC236}">
                <a16:creationId xmlns:a16="http://schemas.microsoft.com/office/drawing/2014/main" id="{3DA27D26-E0D5-C5D3-92F6-67F6B21CB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16" y="4759628"/>
            <a:ext cx="1929384" cy="1951598"/>
          </a:xfrm>
          <a:prstGeom prst="rect">
            <a:avLst/>
          </a:prstGeom>
        </p:spPr>
      </p:pic>
      <p:pic>
        <p:nvPicPr>
          <p:cNvPr id="1026" name="Picture 2">
            <a:extLst>
              <a:ext uri="{FF2B5EF4-FFF2-40B4-BE49-F238E27FC236}">
                <a16:creationId xmlns:a16="http://schemas.microsoft.com/office/drawing/2014/main" id="{5A177EC5-36C6-F099-ADE7-86D441687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710" y="4840077"/>
            <a:ext cx="3305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4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C877-CAAB-58FF-1FA6-3C4E798D6B70}"/>
              </a:ext>
            </a:extLst>
          </p:cNvPr>
          <p:cNvSpPr>
            <a:spLocks noGrp="1"/>
          </p:cNvSpPr>
          <p:nvPr>
            <p:ph type="title"/>
          </p:nvPr>
        </p:nvSpPr>
        <p:spPr/>
        <p:txBody>
          <a:bodyPr/>
          <a:lstStyle/>
          <a:p>
            <a:r>
              <a:rPr lang="en-US" dirty="0"/>
              <a:t>Friedmann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17593A-0790-E123-9981-98CD9125571F}"/>
                  </a:ext>
                </a:extLst>
              </p:cNvPr>
              <p:cNvSpPr>
                <a:spLocks noGrp="1"/>
              </p:cNvSpPr>
              <p:nvPr>
                <p:ph idx="1"/>
              </p:nvPr>
            </p:nvSpPr>
            <p:spPr>
              <a:xfrm>
                <a:off x="838200" y="1690688"/>
                <a:ext cx="10802112" cy="4673536"/>
              </a:xfrm>
            </p:spPr>
            <p:txBody>
              <a:bodyPr>
                <a:normAutofit/>
              </a:bodyPr>
              <a:lstStyle/>
              <a:p>
                <a:pPr marL="0" indent="0" algn="just">
                  <a:lnSpc>
                    <a:spcPct val="160000"/>
                  </a:lnSpc>
                  <a:buNone/>
                </a:pPr>
                <a:r>
                  <a:rPr lang="en-US" sz="2400" dirty="0"/>
                  <a:t>At large scales, that exceeds significantly the typical size of galaxy, the universe is homogeneous and isotropic. It is described by one gravitational degrees of freedom - the scale factor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The dynamics of this quantity is given by Friedmann equation: </a:t>
                </a:r>
                <a:endParaRPr lang="en-US" sz="240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8</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3</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𝑝</m:t>
                                  </m:r>
                                </m:sub>
                              </m:sSub>
                            </m:e>
                            <m:sup>
                              <m:r>
                                <a:rPr lang="en-US" sz="2400" i="1">
                                  <a:latin typeface="Cambria Math" panose="02040503050406030204" pitchFamily="18" charset="0"/>
                                </a:rPr>
                                <m:t>2</m:t>
                              </m:r>
                            </m:sup>
                          </m:sSup>
                        </m:den>
                      </m:f>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𝑏</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𝐷𝑀</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𝐷𝐸</m:t>
                              </m:r>
                            </m:sub>
                          </m:sSub>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den>
                      </m:f>
                    </m:oMath>
                  </m:oMathPara>
                </a14:m>
                <a:endParaRPr lang="en-US" sz="2400" dirty="0"/>
              </a:p>
              <a:p>
                <a:pPr marL="0" indent="0" algn="just">
                  <a:buNone/>
                </a:pPr>
                <a:r>
                  <a:rPr lang="en-US" sz="2400" dirty="0"/>
                  <a:t>The measurements of </a:t>
                </a:r>
                <a14:m>
                  <m:oMath xmlns:m="http://schemas.openxmlformats.org/officeDocument/2006/math">
                    <m:r>
                      <a:rPr lang="en-US" sz="2400" i="1">
                        <a:latin typeface="Cambria Math" panose="02040503050406030204" pitchFamily="18" charset="0"/>
                      </a:rPr>
                      <m:t>𝐻</m:t>
                    </m:r>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𝑡𝑜𝑡</m:t>
                        </m:r>
                      </m:sub>
                    </m:sSub>
                  </m:oMath>
                </a14:m>
                <a:r>
                  <a:rPr lang="en-US" sz="2400" dirty="0"/>
                  <a:t> indicate that the universe is spatially flat (</a:t>
                </a:r>
                <a14:m>
                  <m:oMath xmlns:m="http://schemas.openxmlformats.org/officeDocument/2006/math">
                    <m:r>
                      <a:rPr lang="en-US" sz="2400" i="1">
                        <a:latin typeface="Cambria Math" panose="02040503050406030204" pitchFamily="18" charset="0"/>
                      </a:rPr>
                      <m:t>𝑘</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a14:m>
                <a:r>
                  <a:rPr lang="en-US" sz="2400" dirty="0"/>
                  <a:t>)</a:t>
                </a:r>
              </a:p>
              <a:p>
                <a:pPr marL="0" indent="0" algn="just">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B17593A-0790-E123-9981-98CD9125571F}"/>
                  </a:ext>
                </a:extLst>
              </p:cNvPr>
              <p:cNvSpPr>
                <a:spLocks noGrp="1" noRot="1" noChangeAspect="1" noMove="1" noResize="1" noEditPoints="1" noAdjustHandles="1" noChangeArrowheads="1" noChangeShapeType="1" noTextEdit="1"/>
              </p:cNvSpPr>
              <p:nvPr>
                <p:ph idx="1"/>
              </p:nvPr>
            </p:nvSpPr>
            <p:spPr>
              <a:xfrm>
                <a:off x="838200" y="1690688"/>
                <a:ext cx="10802112" cy="4673536"/>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61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B07F-D376-F2D1-4D13-64663E9DF6A0}"/>
              </a:ext>
            </a:extLst>
          </p:cNvPr>
          <p:cNvSpPr>
            <a:spLocks noGrp="1"/>
          </p:cNvSpPr>
          <p:nvPr>
            <p:ph type="title"/>
          </p:nvPr>
        </p:nvSpPr>
        <p:spPr/>
        <p:txBody>
          <a:bodyPr/>
          <a:lstStyle/>
          <a:p>
            <a:r>
              <a:rPr lang="en-US" dirty="0"/>
              <a:t>Accelerated expansion of the Universe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87D598-CD11-4868-4EA3-968E147EB182}"/>
                  </a:ext>
                </a:extLst>
              </p:cNvPr>
              <p:cNvSpPr>
                <a:spLocks noGrp="1"/>
              </p:cNvSpPr>
              <p:nvPr>
                <p:ph idx="1"/>
              </p:nvPr>
            </p:nvSpPr>
            <p:spPr>
              <a:xfrm>
                <a:off x="838200" y="1825625"/>
                <a:ext cx="10966704" cy="4351338"/>
              </a:xfrm>
            </p:spPr>
            <p:txBody>
              <a:bodyPr>
                <a:normAutofit fontScale="92500"/>
              </a:bodyPr>
              <a:lstStyle/>
              <a:p>
                <a:pPr marL="0" indent="0" algn="just">
                  <a:lnSpc>
                    <a:spcPct val="150000"/>
                  </a:lnSpc>
                  <a:buNone/>
                </a:pPr>
                <a:r>
                  <a:rPr lang="en-US" dirty="0"/>
                  <a:t> </a:t>
                </a:r>
                <a14:m>
                  <m:oMath xmlns:m="http://schemas.openxmlformats.org/officeDocument/2006/math">
                    <m:f>
                      <m:fPr>
                        <m:ctrlPr>
                          <a:rPr lang="en-US" sz="3200" i="1" smtClean="0">
                            <a:latin typeface="Cambria Math" panose="02040503050406030204" pitchFamily="18" charset="0"/>
                          </a:rPr>
                        </m:ctrlPr>
                      </m:fPr>
                      <m:num>
                        <m:r>
                          <a:rPr lang="en-US" sz="3200" i="1" smtClean="0">
                            <a:latin typeface="Cambria Math" panose="02040503050406030204" pitchFamily="18" charset="0"/>
                          </a:rPr>
                          <m:t>𝑑</m:t>
                        </m:r>
                      </m:num>
                      <m:den>
                        <m:r>
                          <a:rPr lang="en-US" sz="3200" i="1" smtClean="0">
                            <a:latin typeface="Cambria Math" panose="02040503050406030204" pitchFamily="18" charset="0"/>
                          </a:rPr>
                          <m:t>𝑑</m:t>
                        </m:r>
                        <m:r>
                          <a:rPr lang="en-US" sz="3200" b="0" i="1" smtClean="0">
                            <a:latin typeface="Cambria Math" panose="02040503050406030204" pitchFamily="18" charset="0"/>
                          </a:rPr>
                          <m:t>𝑡</m:t>
                        </m:r>
                      </m:den>
                    </m:f>
                    <m:sSup>
                      <m:sSupPr>
                        <m:ctrlPr>
                          <a:rPr lang="en-US" sz="3200" i="1" smtClean="0">
                            <a:latin typeface="Cambria Math" panose="02040503050406030204" pitchFamily="18" charset="0"/>
                          </a:rPr>
                        </m:ctrlPr>
                      </m:sSupPr>
                      <m:e>
                        <m:r>
                          <a:rPr lang="en-US" sz="3200" i="1">
                            <a:latin typeface="Cambria Math" panose="02040503050406030204" pitchFamily="18" charset="0"/>
                          </a:rPr>
                          <m:t>𝐻</m:t>
                        </m:r>
                      </m:e>
                      <m:sup>
                        <m:r>
                          <a:rPr lang="en-US" sz="3200" i="1">
                            <a:latin typeface="Cambria Math" panose="02040503050406030204" pitchFamily="18" charset="0"/>
                          </a:rPr>
                          <m:t>2</m:t>
                        </m:r>
                      </m:sup>
                    </m:sSup>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8</m:t>
                        </m:r>
                        <m:r>
                          <a:rPr lang="en-US" sz="3200" i="1">
                            <a:latin typeface="Cambria Math" panose="02040503050406030204" pitchFamily="18" charset="0"/>
                            <a:ea typeface="Cambria Math" panose="02040503050406030204" pitchFamily="18" charset="0"/>
                          </a:rPr>
                          <m:t>𝜋</m:t>
                        </m:r>
                      </m:num>
                      <m:den>
                        <m:r>
                          <a:rPr lang="en-US" sz="3200" i="1">
                            <a:latin typeface="Cambria Math" panose="02040503050406030204" pitchFamily="18" charset="0"/>
                          </a:rPr>
                          <m:t>3</m:t>
                        </m:r>
                        <m:sSubSup>
                          <m:sSubSupPr>
                            <m:ctrlPr>
                              <a:rPr lang="en-US" sz="3200" i="1" smtClean="0">
                                <a:latin typeface="Cambria Math" panose="02040503050406030204" pitchFamily="18" charset="0"/>
                              </a:rPr>
                            </m:ctrlPr>
                          </m:sSubSupPr>
                          <m:e>
                            <m:r>
                              <a:rPr lang="en-US" sz="3200" b="0" i="1" smtClean="0">
                                <a:latin typeface="Cambria Math" panose="02040503050406030204" pitchFamily="18" charset="0"/>
                              </a:rPr>
                              <m:t>𝑀</m:t>
                            </m:r>
                          </m:e>
                          <m:sub>
                            <m:r>
                              <a:rPr lang="en-US" sz="3200" b="0" i="1" smtClean="0">
                                <a:latin typeface="Cambria Math" panose="02040503050406030204" pitchFamily="18" charset="0"/>
                              </a:rPr>
                              <m:t>𝑝</m:t>
                            </m:r>
                          </m:sub>
                          <m:sup>
                            <m:r>
                              <a:rPr lang="en-US" sz="3200" b="0" i="1" smtClean="0">
                                <a:latin typeface="Cambria Math" panose="02040503050406030204" pitchFamily="18" charset="0"/>
                              </a:rPr>
                              <m:t>2</m:t>
                            </m:r>
                          </m:sup>
                        </m:sSubSup>
                      </m:den>
                    </m:f>
                    <m:sSub>
                      <m:sSubPr>
                        <m:ctrlPr>
                          <a:rPr lang="en-US" sz="3200" i="1" smtClean="0">
                            <a:latin typeface="Cambria Math" panose="02040503050406030204" pitchFamily="18" charset="0"/>
                          </a:rPr>
                        </m:ctrlPr>
                      </m:sSubPr>
                      <m:e>
                        <m:f>
                          <m:fPr>
                            <m:ctrlPr>
                              <a:rPr lang="en-US" sz="3200" i="1" smtClean="0">
                                <a:latin typeface="Cambria Math" panose="02040503050406030204" pitchFamily="18" charset="0"/>
                              </a:rPr>
                            </m:ctrlPr>
                          </m:fPr>
                          <m:num>
                            <m:r>
                              <a:rPr lang="en-US" sz="3200" i="1" smtClean="0">
                                <a:latin typeface="Cambria Math" panose="02040503050406030204" pitchFamily="18" charset="0"/>
                              </a:rPr>
                              <m:t>𝑑</m:t>
                            </m:r>
                          </m:num>
                          <m:den>
                            <m:r>
                              <a:rPr lang="en-US" sz="3200" i="1" smtClean="0">
                                <a:latin typeface="Cambria Math" panose="02040503050406030204" pitchFamily="18" charset="0"/>
                              </a:rPr>
                              <m:t>𝑑</m:t>
                            </m:r>
                            <m:r>
                              <a:rPr lang="en-US" sz="3200" b="0" i="1" smtClean="0">
                                <a:latin typeface="Cambria Math" panose="02040503050406030204" pitchFamily="18" charset="0"/>
                              </a:rPr>
                              <m:t>𝑡</m:t>
                            </m:r>
                          </m:den>
                        </m:f>
                        <m:r>
                          <a:rPr lang="en-US" sz="3200" i="1" smtClean="0">
                            <a:latin typeface="Cambria Math" panose="02040503050406030204" pitchFamily="18" charset="0"/>
                            <a:ea typeface="Cambria Math" panose="02040503050406030204" pitchFamily="18" charset="0"/>
                          </a:rPr>
                          <m:t>𝜌</m:t>
                        </m:r>
                      </m:e>
                      <m:sub>
                        <m:r>
                          <a:rPr lang="en-US" sz="3200" b="0" i="1" smtClean="0">
                            <a:latin typeface="Cambria Math" panose="02040503050406030204" pitchFamily="18" charset="0"/>
                          </a:rPr>
                          <m:t>𝑡𝑜𝑡</m:t>
                        </m:r>
                      </m:sub>
                    </m:sSub>
                  </m:oMath>
                </a14:m>
                <a:r>
                  <a:rPr lang="en-US" sz="3200" b="0" dirty="0"/>
                  <a:t>   </a:t>
                </a:r>
                <a14:m>
                  <m:oMath xmlns:m="http://schemas.openxmlformats.org/officeDocument/2006/math">
                    <m:r>
                      <a:rPr lang="en-US" sz="3200" b="0" i="1" smtClean="0">
                        <a:latin typeface="Cambria Math" panose="02040503050406030204" pitchFamily="18" charset="0"/>
                      </a:rPr>
                      <m:t>2</m:t>
                    </m:r>
                    <m:r>
                      <a:rPr lang="en-US" sz="3200" b="0" i="1" smtClean="0">
                        <a:latin typeface="Cambria Math" panose="02040503050406030204" pitchFamily="18" charset="0"/>
                      </a:rPr>
                      <m:t>𝐻</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𝑑𝐻</m:t>
                        </m:r>
                      </m:num>
                      <m:den>
                        <m:r>
                          <a:rPr lang="en-US" sz="3200" b="0" i="1" smtClean="0">
                            <a:latin typeface="Cambria Math" panose="02040503050406030204" pitchFamily="18" charset="0"/>
                          </a:rPr>
                          <m:t>𝑑𝑡</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8</m:t>
                        </m:r>
                        <m:r>
                          <a:rPr lang="en-US" sz="3200" b="0" i="1" smtClean="0">
                            <a:latin typeface="Cambria Math" panose="02040503050406030204" pitchFamily="18" charset="0"/>
                            <a:ea typeface="Cambria Math" panose="02040503050406030204" pitchFamily="18" charset="0"/>
                          </a:rPr>
                          <m:t>𝜋</m:t>
                        </m:r>
                      </m:num>
                      <m:den>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3</m:t>
                            </m:r>
                            <m:r>
                              <a:rPr lang="en-US" sz="3200" b="0" i="1" smtClean="0">
                                <a:latin typeface="Cambria Math" panose="02040503050406030204" pitchFamily="18" charset="0"/>
                              </a:rPr>
                              <m:t>𝑀</m:t>
                            </m:r>
                          </m:e>
                          <m:sub>
                            <m:r>
                              <a:rPr lang="en-US" sz="3200" b="0" i="1" smtClean="0">
                                <a:latin typeface="Cambria Math" panose="02040503050406030204" pitchFamily="18" charset="0"/>
                              </a:rPr>
                              <m:t>𝑝</m:t>
                            </m:r>
                          </m:sub>
                          <m:sup>
                            <m:r>
                              <a:rPr lang="en-US" sz="3200" b="0" i="1" smtClean="0">
                                <a:latin typeface="Cambria Math" panose="02040503050406030204" pitchFamily="18" charset="0"/>
                              </a:rPr>
                              <m:t>2</m:t>
                            </m:r>
                          </m:sup>
                        </m:sSubSup>
                      </m:den>
                    </m:f>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r>
                          <a:rPr lang="en-US" sz="3200" b="0" i="1" smtClean="0">
                            <a:latin typeface="Cambria Math" panose="02040503050406030204" pitchFamily="18" charset="0"/>
                            <a:ea typeface="Cambria Math" panose="02040503050406030204" pitchFamily="18" charset="0"/>
                          </a:rPr>
                          <m:t>𝜌</m:t>
                        </m:r>
                      </m:num>
                      <m:den>
                        <m:r>
                          <a:rPr lang="en-US" sz="3200" b="0" i="1" smtClean="0">
                            <a:latin typeface="Cambria Math" panose="02040503050406030204" pitchFamily="18" charset="0"/>
                          </a:rPr>
                          <m:t>𝑑𝑡</m:t>
                        </m:r>
                      </m:den>
                    </m:f>
                  </m:oMath>
                </a14:m>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𝑑𝐻</m:t>
                        </m:r>
                      </m:num>
                      <m:den>
                        <m:r>
                          <a:rPr lang="en-US" sz="3200" i="1">
                            <a:latin typeface="Cambria Math" panose="02040503050406030204" pitchFamily="18" charset="0"/>
                          </a:rPr>
                          <m:t>𝑑𝑡</m:t>
                        </m:r>
                      </m:den>
                    </m:f>
                    <m:r>
                      <a:rPr lang="en-US" sz="3200" b="0" i="1" smtClean="0">
                        <a:latin typeface="Cambria Math" panose="02040503050406030204" pitchFamily="18" charset="0"/>
                      </a:rPr>
                      <m:t>=</m:t>
                    </m:r>
                    <m:f>
                      <m:fPr>
                        <m:ctrlPr>
                          <a:rPr lang="en-US" sz="3200" i="1">
                            <a:latin typeface="Cambria Math" panose="02040503050406030204" pitchFamily="18" charset="0"/>
                          </a:rPr>
                        </m:ctrlPr>
                      </m:fPr>
                      <m:num>
                        <m:acc>
                          <m:accPr>
                            <m:chr m:val="̈"/>
                            <m:ctrlPr>
                              <a:rPr lang="en-US" sz="3200" i="1">
                                <a:latin typeface="Cambria Math" panose="02040503050406030204" pitchFamily="18" charset="0"/>
                              </a:rPr>
                            </m:ctrlPr>
                          </m:accPr>
                          <m:e>
                            <m:r>
                              <a:rPr lang="en-US" sz="3200" i="1">
                                <a:latin typeface="Cambria Math" panose="02040503050406030204" pitchFamily="18" charset="0"/>
                              </a:rPr>
                              <m:t>𝑎</m:t>
                            </m:r>
                          </m:e>
                        </m:acc>
                      </m:num>
                      <m:den>
                        <m:r>
                          <a:rPr lang="en-US" sz="3200" i="1">
                            <a:latin typeface="Cambria Math" panose="02040503050406030204" pitchFamily="18" charset="0"/>
                          </a:rPr>
                          <m:t>𝑎</m:t>
                        </m:r>
                      </m:den>
                    </m:f>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𝑎</m:t>
                                </m:r>
                              </m:e>
                            </m:acc>
                          </m:e>
                          <m:sup>
                            <m:r>
                              <a:rPr lang="en-US" sz="3200" i="1">
                                <a:latin typeface="Cambria Math" panose="02040503050406030204" pitchFamily="18" charset="0"/>
                              </a:rPr>
                              <m:t>2</m:t>
                            </m:r>
                          </m:sup>
                        </m:sSup>
                      </m:num>
                      <m:den>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num>
                      <m:den>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𝑀</m:t>
                            </m:r>
                          </m:e>
                          <m:sub>
                            <m:r>
                              <a:rPr lang="en-US" sz="3200" b="0" i="1" smtClean="0">
                                <a:latin typeface="Cambria Math" panose="02040503050406030204" pitchFamily="18" charset="0"/>
                              </a:rPr>
                              <m:t>𝑝</m:t>
                            </m:r>
                          </m:sub>
                          <m:sup>
                            <m:r>
                              <a:rPr lang="en-US" sz="3200" b="0" i="1" smtClean="0">
                                <a:latin typeface="Cambria Math" panose="02040503050406030204" pitchFamily="18" charset="0"/>
                              </a:rPr>
                              <m:t>2</m:t>
                            </m:r>
                          </m:sup>
                        </m:sSubSup>
                      </m:den>
                    </m:f>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rPr>
                      <m:t>)</m:t>
                    </m:r>
                  </m:oMath>
                </a14:m>
                <a:endParaRPr lang="en-US" sz="3200" dirty="0"/>
              </a:p>
              <a:p>
                <a:pPr marL="0" indent="0" algn="just">
                  <a:lnSpc>
                    <a:spcPct val="150000"/>
                  </a:lnSpc>
                  <a:buNone/>
                </a:pPr>
                <a:r>
                  <a:rPr lang="en-US" sz="3200" dirty="0"/>
                  <a:t> </a:t>
                </a:r>
                <a14:m>
                  <m:oMath xmlns:m="http://schemas.openxmlformats.org/officeDocument/2006/math">
                    <m:f>
                      <m:fPr>
                        <m:ctrlPr>
                          <a:rPr lang="en-US" sz="3200" i="1">
                            <a:latin typeface="Cambria Math" panose="02040503050406030204" pitchFamily="18" charset="0"/>
                          </a:rPr>
                        </m:ctrlPr>
                      </m:fPr>
                      <m:num>
                        <m:acc>
                          <m:accPr>
                            <m:chr m:val="̈"/>
                            <m:ctrlPr>
                              <a:rPr lang="en-US" sz="3200" i="1">
                                <a:latin typeface="Cambria Math" panose="02040503050406030204" pitchFamily="18" charset="0"/>
                              </a:rPr>
                            </m:ctrlPr>
                          </m:accPr>
                          <m:e>
                            <m:r>
                              <a:rPr lang="en-US" sz="3200" i="1">
                                <a:latin typeface="Cambria Math" panose="02040503050406030204" pitchFamily="18" charset="0"/>
                              </a:rPr>
                              <m:t>𝑎</m:t>
                            </m:r>
                          </m:e>
                        </m:acc>
                      </m:num>
                      <m:den>
                        <m:r>
                          <a:rPr lang="en-US" sz="3200" i="1">
                            <a:latin typeface="Cambria Math" panose="02040503050406030204" pitchFamily="18" charset="0"/>
                          </a:rPr>
                          <m:t>𝑎</m:t>
                        </m:r>
                      </m:den>
                    </m:f>
                    <m:r>
                      <a:rPr lang="en-US" sz="3200" b="0" i="1" smtClean="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acc>
                              <m:accPr>
                                <m:chr m:val="̇"/>
                                <m:ctrlPr>
                                  <a:rPr lang="en-US" sz="3200" i="1">
                                    <a:latin typeface="Cambria Math" panose="02040503050406030204" pitchFamily="18" charset="0"/>
                                  </a:rPr>
                                </m:ctrlPr>
                              </m:accPr>
                              <m:e>
                                <m:r>
                                  <a:rPr lang="en-US" sz="3200" i="1">
                                    <a:latin typeface="Cambria Math" panose="02040503050406030204" pitchFamily="18" charset="0"/>
                                  </a:rPr>
                                  <m:t>𝑎</m:t>
                                </m:r>
                              </m:e>
                            </m:acc>
                          </m:e>
                          <m:sup>
                            <m:r>
                              <a:rPr lang="en-US" sz="3200" i="1">
                                <a:latin typeface="Cambria Math" panose="02040503050406030204" pitchFamily="18" charset="0"/>
                              </a:rPr>
                              <m:t>2</m:t>
                            </m:r>
                          </m:sup>
                        </m:sSup>
                      </m:num>
                      <m:den>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4</m:t>
                        </m:r>
                        <m:r>
                          <a:rPr lang="en-US" sz="3200" i="1">
                            <a:latin typeface="Cambria Math" panose="02040503050406030204" pitchFamily="18" charset="0"/>
                            <a:ea typeface="Cambria Math" panose="02040503050406030204" pitchFamily="18" charset="0"/>
                          </a:rPr>
                          <m:t>𝜋</m:t>
                        </m:r>
                      </m:num>
                      <m:den>
                        <m:sSubSup>
                          <m:sSubSupPr>
                            <m:ctrlPr>
                              <a:rPr lang="en-US" sz="3200" i="1">
                                <a:latin typeface="Cambria Math" panose="02040503050406030204" pitchFamily="18" charset="0"/>
                              </a:rPr>
                            </m:ctrlPr>
                          </m:sSubSupPr>
                          <m:e>
                            <m:r>
                              <a:rPr lang="en-US" sz="3200" i="1">
                                <a:latin typeface="Cambria Math" panose="02040503050406030204" pitchFamily="18" charset="0"/>
                              </a:rPr>
                              <m:t>𝑀</m:t>
                            </m:r>
                          </m:e>
                          <m:sub>
                            <m:r>
                              <a:rPr lang="en-US" sz="3200" i="1">
                                <a:latin typeface="Cambria Math" panose="02040503050406030204" pitchFamily="18" charset="0"/>
                              </a:rPr>
                              <m:t>𝑝</m:t>
                            </m:r>
                          </m:sub>
                          <m:sup>
                            <m:r>
                              <a:rPr lang="en-US" sz="3200" i="1">
                                <a:latin typeface="Cambria Math" panose="02040503050406030204" pitchFamily="18" charset="0"/>
                              </a:rPr>
                              <m:t>2</m:t>
                            </m:r>
                          </m:sup>
                        </m:sSubSup>
                      </m:den>
                    </m:f>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𝜌</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𝑝</m:t>
                        </m:r>
                      </m:e>
                    </m:d>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𝐻</m:t>
                        </m:r>
                      </m:e>
                      <m:sup>
                        <m:r>
                          <a:rPr lang="en-US" sz="3200" b="0" i="1" smtClean="0">
                            <a:latin typeface="Cambria Math" panose="02040503050406030204" pitchFamily="18" charset="0"/>
                          </a:rPr>
                          <m:t>2</m:t>
                        </m:r>
                      </m:sup>
                    </m:sSup>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4</m:t>
                        </m:r>
                        <m:r>
                          <a:rPr lang="en-US" sz="3200" i="1">
                            <a:latin typeface="Cambria Math" panose="02040503050406030204" pitchFamily="18" charset="0"/>
                            <a:ea typeface="Cambria Math" panose="02040503050406030204" pitchFamily="18" charset="0"/>
                          </a:rPr>
                          <m:t>𝜋</m:t>
                        </m:r>
                      </m:num>
                      <m:den>
                        <m:sSubSup>
                          <m:sSubSupPr>
                            <m:ctrlPr>
                              <a:rPr lang="en-US" sz="3200" i="1">
                                <a:latin typeface="Cambria Math" panose="02040503050406030204" pitchFamily="18" charset="0"/>
                              </a:rPr>
                            </m:ctrlPr>
                          </m:sSubSupPr>
                          <m:e>
                            <m:r>
                              <a:rPr lang="en-US" sz="3200" i="1">
                                <a:latin typeface="Cambria Math" panose="02040503050406030204" pitchFamily="18" charset="0"/>
                              </a:rPr>
                              <m:t>𝑀</m:t>
                            </m:r>
                          </m:e>
                          <m:sub>
                            <m:r>
                              <a:rPr lang="en-US" sz="3200" i="1">
                                <a:latin typeface="Cambria Math" panose="02040503050406030204" pitchFamily="18" charset="0"/>
                              </a:rPr>
                              <m:t>𝑝</m:t>
                            </m:r>
                          </m:sub>
                          <m:sup>
                            <m:r>
                              <a:rPr lang="en-US" sz="3200" i="1">
                                <a:latin typeface="Cambria Math" panose="02040503050406030204" pitchFamily="18" charset="0"/>
                              </a:rPr>
                              <m:t>2</m:t>
                            </m:r>
                          </m:sup>
                        </m:sSubSup>
                      </m:den>
                    </m:f>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𝜌</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𝑝</m:t>
                        </m:r>
                      </m:e>
                    </m:d>
                    <m:r>
                      <a:rPr lang="en-US" sz="3200" b="0" i="1" smtClean="0">
                        <a:latin typeface="Cambria Math" panose="02040503050406030204" pitchFamily="18" charset="0"/>
                      </a:rPr>
                      <m:t>=</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4</m:t>
                        </m:r>
                        <m:r>
                          <a:rPr lang="en-US" sz="3200" i="1">
                            <a:latin typeface="Cambria Math" panose="02040503050406030204" pitchFamily="18" charset="0"/>
                            <a:ea typeface="Cambria Math" panose="02040503050406030204" pitchFamily="18" charset="0"/>
                          </a:rPr>
                          <m:t>𝜋</m:t>
                        </m:r>
                      </m:num>
                      <m:den>
                        <m:sSubSup>
                          <m:sSubSupPr>
                            <m:ctrlPr>
                              <a:rPr lang="en-US" sz="3200" i="1">
                                <a:latin typeface="Cambria Math" panose="02040503050406030204" pitchFamily="18" charset="0"/>
                              </a:rPr>
                            </m:ctrlPr>
                          </m:sSubSupPr>
                          <m:e>
                            <m:r>
                              <a:rPr lang="en-US" sz="3200" b="0" i="1" smtClean="0">
                                <a:latin typeface="Cambria Math" panose="02040503050406030204" pitchFamily="18" charset="0"/>
                              </a:rPr>
                              <m:t>3</m:t>
                            </m:r>
                            <m:r>
                              <a:rPr lang="en-US" sz="3200" i="1">
                                <a:latin typeface="Cambria Math" panose="02040503050406030204" pitchFamily="18" charset="0"/>
                              </a:rPr>
                              <m:t>𝑀</m:t>
                            </m:r>
                          </m:e>
                          <m:sub>
                            <m:r>
                              <a:rPr lang="en-US" sz="3200" i="1">
                                <a:latin typeface="Cambria Math" panose="02040503050406030204" pitchFamily="18" charset="0"/>
                              </a:rPr>
                              <m:t>𝑝</m:t>
                            </m:r>
                          </m:sub>
                          <m:sup>
                            <m:r>
                              <a:rPr lang="en-US" sz="3200" i="1">
                                <a:latin typeface="Cambria Math" panose="02040503050406030204" pitchFamily="18" charset="0"/>
                              </a:rPr>
                              <m:t>2</m:t>
                            </m:r>
                          </m:sup>
                        </m:sSubSup>
                      </m:den>
                    </m:f>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𝜌</m:t>
                    </m:r>
                    <m:r>
                      <a:rPr lang="en-US" sz="3200" i="1">
                        <a:latin typeface="Cambria Math" panose="02040503050406030204" pitchFamily="18" charset="0"/>
                        <a:ea typeface="Cambria Math" panose="02040503050406030204" pitchFamily="18" charset="0"/>
                      </a:rPr>
                      <m:t>+3</m:t>
                    </m:r>
                    <m:r>
                      <a:rPr lang="en-US" sz="3200" i="1">
                        <a:latin typeface="Cambria Math" panose="02040503050406030204" pitchFamily="18" charset="0"/>
                        <a:ea typeface="Cambria Math" panose="02040503050406030204" pitchFamily="18" charset="0"/>
                      </a:rPr>
                      <m:t>𝑝</m:t>
                    </m:r>
                    <m:r>
                      <a:rPr lang="en-US" sz="3200" i="1">
                        <a:latin typeface="Cambria Math" panose="02040503050406030204" pitchFamily="18" charset="0"/>
                      </a:rPr>
                      <m:t>)</m:t>
                    </m:r>
                  </m:oMath>
                </a14:m>
                <a:endParaRPr lang="en-US" sz="3200" dirty="0"/>
              </a:p>
              <a:p>
                <a:pPr marL="0" indent="0" algn="just">
                  <a:lnSpc>
                    <a:spcPct val="150000"/>
                  </a:lnSpc>
                  <a:buNone/>
                </a:pPr>
                <a:r>
                  <a:rPr lang="en-US" sz="3200" dirty="0"/>
                  <a:t> </a:t>
                </a:r>
                <a14:m>
                  <m:oMath xmlns:m="http://schemas.openxmlformats.org/officeDocument/2006/math">
                    <m:f>
                      <m:fPr>
                        <m:ctrlPr>
                          <a:rPr lang="en-US" sz="3200" i="1">
                            <a:latin typeface="Cambria Math" panose="02040503050406030204" pitchFamily="18" charset="0"/>
                          </a:rPr>
                        </m:ctrlPr>
                      </m:fPr>
                      <m:num>
                        <m:acc>
                          <m:accPr>
                            <m:chr m:val="̈"/>
                            <m:ctrlPr>
                              <a:rPr lang="en-US" sz="3200" i="1">
                                <a:latin typeface="Cambria Math" panose="02040503050406030204" pitchFamily="18" charset="0"/>
                              </a:rPr>
                            </m:ctrlPr>
                          </m:accPr>
                          <m:e>
                            <m:r>
                              <a:rPr lang="en-US" sz="3200" i="1">
                                <a:latin typeface="Cambria Math" panose="02040503050406030204" pitchFamily="18" charset="0"/>
                              </a:rPr>
                              <m:t>𝑎</m:t>
                            </m:r>
                          </m:e>
                        </m:acc>
                      </m:num>
                      <m:den>
                        <m:r>
                          <a:rPr lang="en-US" sz="3200" i="1">
                            <a:latin typeface="Cambria Math" panose="02040503050406030204" pitchFamily="18" charset="0"/>
                          </a:rPr>
                          <m:t>𝑎</m:t>
                        </m:r>
                      </m:den>
                    </m:f>
                    <m:r>
                      <a:rPr lang="en-US" sz="3200" i="1" smtClean="0">
                        <a:latin typeface="Cambria Math" panose="02040503050406030204" pitchFamily="18" charset="0"/>
                        <a:ea typeface="Cambria Math" panose="02040503050406030204" pitchFamily="18" charset="0"/>
                      </a:rPr>
                      <m:t>&gt;</m:t>
                    </m:r>
                    <m:r>
                      <a:rPr lang="en-US" sz="3200" b="0" i="1" smtClean="0">
                        <a:latin typeface="Cambria Math" panose="02040503050406030204" pitchFamily="18" charset="0"/>
                        <a:ea typeface="Cambria Math" panose="02040503050406030204" pitchFamily="18" charset="0"/>
                      </a:rPr>
                      <m:t>0⟹</m:t>
                    </m:r>
                    <m:r>
                      <a:rPr lang="en-US" sz="3200" i="1">
                        <a:latin typeface="Cambria Math" panose="02040503050406030204" pitchFamily="18" charset="0"/>
                        <a:ea typeface="Cambria Math" panose="02040503050406030204" pitchFamily="18" charset="0"/>
                      </a:rPr>
                      <m:t>𝜌</m:t>
                    </m:r>
                    <m:r>
                      <a:rPr lang="en-US" sz="3200" i="1" smtClean="0">
                        <a:latin typeface="Cambria Math" panose="02040503050406030204" pitchFamily="18" charset="0"/>
                        <a:ea typeface="Cambria Math" panose="02040503050406030204" pitchFamily="18" charset="0"/>
                      </a:rPr>
                      <m:t>&lt;</m:t>
                    </m:r>
                    <m:r>
                      <a:rPr lang="en-US" sz="3200" b="0" i="1" smtClean="0">
                        <a:latin typeface="Cambria Math" panose="02040503050406030204" pitchFamily="18" charset="0"/>
                        <a:ea typeface="Cambria Math" panose="02040503050406030204" pitchFamily="18" charset="0"/>
                      </a:rPr>
                      <m:t>−3</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𝑝</m:t>
                    </m:r>
                    <m:r>
                      <a:rPr lang="en-US" sz="3200" b="0" i="1" smtClean="0">
                        <a:latin typeface="Cambria Math" panose="02040503050406030204" pitchFamily="18" charset="0"/>
                        <a:ea typeface="Cambria Math" panose="02040503050406030204" pitchFamily="18" charset="0"/>
                      </a:rPr>
                      <m:t>&lt;−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num>
                      <m:den>
                        <m:r>
                          <a:rPr lang="en-US" sz="3200" b="0" i="1" smtClean="0">
                            <a:latin typeface="Cambria Math" panose="02040503050406030204" pitchFamily="18" charset="0"/>
                            <a:ea typeface="Cambria Math" panose="02040503050406030204" pitchFamily="18" charset="0"/>
                          </a:rPr>
                          <m:t>3</m:t>
                        </m:r>
                      </m:den>
                    </m:f>
                  </m:oMath>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F87D598-CD11-4868-4EA3-968E147EB182}"/>
                  </a:ext>
                </a:extLst>
              </p:cNvPr>
              <p:cNvSpPr>
                <a:spLocks noGrp="1" noRot="1" noChangeAspect="1" noMove="1" noResize="1" noEditPoints="1" noAdjustHandles="1" noChangeArrowheads="1" noChangeShapeType="1" noTextEdit="1"/>
              </p:cNvSpPr>
              <p:nvPr>
                <p:ph idx="1"/>
              </p:nvPr>
            </p:nvSpPr>
            <p:spPr>
              <a:xfrm>
                <a:off x="838200" y="1825625"/>
                <a:ext cx="10966704" cy="435133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649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DD6A-1BB9-F941-7773-A01A13105839}"/>
              </a:ext>
            </a:extLst>
          </p:cNvPr>
          <p:cNvSpPr>
            <a:spLocks noGrp="1"/>
          </p:cNvSpPr>
          <p:nvPr>
            <p:ph type="title"/>
          </p:nvPr>
        </p:nvSpPr>
        <p:spPr/>
        <p:txBody>
          <a:bodyPr/>
          <a:lstStyle/>
          <a:p>
            <a:r>
              <a:rPr lang="en-US" dirty="0"/>
              <a:t>Cosmic sum-rule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9E30FA-3F31-8BA9-995C-3E2929B13DFF}"/>
                  </a:ext>
                </a:extLst>
              </p:cNvPr>
              <p:cNvSpPr>
                <a:spLocks noGrp="1"/>
              </p:cNvSpPr>
              <p:nvPr>
                <p:ph idx="1"/>
              </p:nvPr>
            </p:nvSpPr>
            <p:spPr>
              <a:xfrm>
                <a:off x="913795" y="1970193"/>
                <a:ext cx="10353762" cy="4058751"/>
              </a:xfrm>
            </p:spPr>
            <p:txBody>
              <a:bodyPr>
                <a:normAutofit fontScale="40000" lnSpcReduction="20000"/>
              </a:bodyPr>
              <a:lstStyle/>
              <a:p>
                <a:pPr marL="0" indent="0" algn="just">
                  <a:lnSpc>
                    <a:spcPct val="120000"/>
                  </a:lnSpc>
                  <a:buNone/>
                </a:pPr>
                <a:r>
                  <a:rPr lang="en-US" sz="6000" dirty="0"/>
                  <a:t>The Friedmann equation for spatially flat universe can be read as the cosmic sum-rule: </a:t>
                </a:r>
              </a:p>
              <a:p>
                <a:pPr marL="0" indent="0" algn="just">
                  <a:lnSpc>
                    <a:spcPct val="120000"/>
                  </a:lnSpc>
                  <a:buNone/>
                </a:pPr>
                <a:r>
                  <a:rPr lang="en-US" sz="6000" dirty="0"/>
                  <a:t> </a:t>
                </a:r>
                <a14:m>
                  <m:oMath xmlns:m="http://schemas.openxmlformats.org/officeDocument/2006/math">
                    <m:r>
                      <a:rPr lang="en-US" sz="6000">
                        <a:latin typeface="Cambria Math" panose="02040503050406030204" pitchFamily="18" charset="0"/>
                      </a:rPr>
                      <m:t>1</m:t>
                    </m:r>
                    <m:r>
                      <a:rPr lang="en-US" sz="6000" i="1">
                        <a:latin typeface="Cambria Math" panose="02040503050406030204" pitchFamily="18" charset="0"/>
                      </a:rPr>
                      <m:t>=</m:t>
                    </m:r>
                    <m:f>
                      <m:fPr>
                        <m:ctrlPr>
                          <a:rPr lang="en-US" sz="6000" i="1">
                            <a:latin typeface="Cambria Math" panose="02040503050406030204" pitchFamily="18" charset="0"/>
                          </a:rPr>
                        </m:ctrlPr>
                      </m:fPr>
                      <m:num>
                        <m:r>
                          <a:rPr lang="en-US" sz="6000" i="1">
                            <a:latin typeface="Cambria Math" panose="02040503050406030204" pitchFamily="18" charset="0"/>
                          </a:rPr>
                          <m:t>8</m:t>
                        </m:r>
                        <m:r>
                          <a:rPr lang="en-US" sz="6000" i="1">
                            <a:latin typeface="Cambria Math" panose="02040503050406030204" pitchFamily="18" charset="0"/>
                            <a:ea typeface="Cambria Math" panose="02040503050406030204" pitchFamily="18" charset="0"/>
                          </a:rPr>
                          <m:t>𝜋</m:t>
                        </m:r>
                      </m:num>
                      <m:den>
                        <m:r>
                          <a:rPr lang="en-US" sz="6000" i="1">
                            <a:latin typeface="Cambria Math" panose="02040503050406030204" pitchFamily="18" charset="0"/>
                          </a:rPr>
                          <m:t>3</m:t>
                        </m:r>
                        <m:sSup>
                          <m:sSupPr>
                            <m:ctrlPr>
                              <a:rPr lang="en-US" sz="6000" i="1">
                                <a:latin typeface="Cambria Math" panose="02040503050406030204" pitchFamily="18" charset="0"/>
                              </a:rPr>
                            </m:ctrlPr>
                          </m:sSupPr>
                          <m:e>
                            <m:sSub>
                              <m:sSubPr>
                                <m:ctrlPr>
                                  <a:rPr lang="en-US" sz="6000" i="1">
                                    <a:latin typeface="Cambria Math" panose="02040503050406030204" pitchFamily="18" charset="0"/>
                                  </a:rPr>
                                </m:ctrlPr>
                              </m:sSubPr>
                              <m:e>
                                <m:r>
                                  <a:rPr lang="en-US" sz="6000" i="1">
                                    <a:latin typeface="Cambria Math" panose="02040503050406030204" pitchFamily="18" charset="0"/>
                                  </a:rPr>
                                  <m:t>𝑀</m:t>
                                </m:r>
                              </m:e>
                              <m:sub>
                                <m:r>
                                  <a:rPr lang="en-US" sz="6000" i="1">
                                    <a:latin typeface="Cambria Math" panose="02040503050406030204" pitchFamily="18" charset="0"/>
                                  </a:rPr>
                                  <m:t>𝑝</m:t>
                                </m:r>
                              </m:sub>
                            </m:sSub>
                          </m:e>
                          <m:sup>
                            <m:r>
                              <a:rPr lang="en-US" sz="6000" i="1">
                                <a:latin typeface="Cambria Math" panose="02040503050406030204" pitchFamily="18" charset="0"/>
                              </a:rPr>
                              <m:t>2</m:t>
                            </m:r>
                          </m:sup>
                        </m:sSup>
                        <m:sSup>
                          <m:sSupPr>
                            <m:ctrlPr>
                              <a:rPr lang="en-US" sz="6000" i="1">
                                <a:latin typeface="Cambria Math" panose="02040503050406030204" pitchFamily="18" charset="0"/>
                              </a:rPr>
                            </m:ctrlPr>
                          </m:sSupPr>
                          <m:e>
                            <m:r>
                              <a:rPr lang="en-US" sz="6000" i="1">
                                <a:latin typeface="Cambria Math" panose="02040503050406030204" pitchFamily="18" charset="0"/>
                              </a:rPr>
                              <m:t>𝐻</m:t>
                            </m:r>
                          </m:e>
                          <m:sup>
                            <m:r>
                              <a:rPr lang="en-US" sz="6000" i="1">
                                <a:latin typeface="Cambria Math" panose="02040503050406030204" pitchFamily="18" charset="0"/>
                              </a:rPr>
                              <m:t>2</m:t>
                            </m:r>
                          </m:sup>
                        </m:sSup>
                      </m:den>
                    </m:f>
                    <m:d>
                      <m:dPr>
                        <m:ctrlPr>
                          <a:rPr lang="en-US" sz="6000" i="1">
                            <a:latin typeface="Cambria Math" panose="02040503050406030204" pitchFamily="18" charset="0"/>
                          </a:rPr>
                        </m:ctrlPr>
                      </m:dPr>
                      <m:e>
                        <m:sSub>
                          <m:sSubPr>
                            <m:ctrlPr>
                              <a:rPr lang="en-US" sz="6000" i="1">
                                <a:latin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𝜌</m:t>
                            </m:r>
                          </m:e>
                          <m:sub>
                            <m:r>
                              <a:rPr lang="en-US" sz="6000" i="1">
                                <a:latin typeface="Cambria Math" panose="02040503050406030204" pitchFamily="18" charset="0"/>
                              </a:rPr>
                              <m:t>𝑏</m:t>
                            </m:r>
                          </m:sub>
                        </m:sSub>
                        <m:r>
                          <a:rPr lang="en-US" sz="6000" i="1">
                            <a:latin typeface="Cambria Math" panose="02040503050406030204" pitchFamily="18" charset="0"/>
                            <a:ea typeface="Cambria Math" panose="02040503050406030204" pitchFamily="18" charset="0"/>
                          </a:rPr>
                          <m:t>+</m:t>
                        </m:r>
                        <m:sSub>
                          <m:sSubPr>
                            <m:ctrlPr>
                              <a:rPr lang="en-US" sz="6000" i="1">
                                <a:latin typeface="Cambria Math" panose="02040503050406030204" pitchFamily="18" charset="0"/>
                                <a:ea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𝜌</m:t>
                            </m:r>
                          </m:e>
                          <m:sub>
                            <m:r>
                              <a:rPr lang="en-US" sz="6000" i="1">
                                <a:latin typeface="Cambria Math" panose="02040503050406030204" pitchFamily="18" charset="0"/>
                                <a:ea typeface="Cambria Math" panose="02040503050406030204" pitchFamily="18" charset="0"/>
                              </a:rPr>
                              <m:t>𝐷𝑀</m:t>
                            </m:r>
                          </m:sub>
                        </m:sSub>
                        <m:r>
                          <a:rPr lang="en-US" sz="6000" i="1">
                            <a:latin typeface="Cambria Math" panose="02040503050406030204" pitchFamily="18" charset="0"/>
                            <a:ea typeface="Cambria Math" panose="02040503050406030204" pitchFamily="18" charset="0"/>
                          </a:rPr>
                          <m:t>+</m:t>
                        </m:r>
                        <m:sSub>
                          <m:sSubPr>
                            <m:ctrlPr>
                              <a:rPr lang="en-US" sz="6000" i="1">
                                <a:latin typeface="Cambria Math" panose="02040503050406030204" pitchFamily="18" charset="0"/>
                                <a:ea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𝜌</m:t>
                            </m:r>
                          </m:e>
                          <m:sub>
                            <m:r>
                              <a:rPr lang="en-US" sz="6000" i="1">
                                <a:latin typeface="Cambria Math" panose="02040503050406030204" pitchFamily="18" charset="0"/>
                                <a:ea typeface="Cambria Math" panose="02040503050406030204" pitchFamily="18" charset="0"/>
                              </a:rPr>
                              <m:t>𝐷𝐸</m:t>
                            </m:r>
                          </m:sub>
                        </m:sSub>
                      </m:e>
                    </m:d>
                    <m:r>
                      <a:rPr lang="en-US" sz="6000" i="1">
                        <a:latin typeface="Cambria Math" panose="02040503050406030204" pitchFamily="18" charset="0"/>
                        <a:ea typeface="Cambria Math" panose="02040503050406030204" pitchFamily="18" charset="0"/>
                      </a:rPr>
                      <m:t>⟹1=</m:t>
                    </m:r>
                    <m:sSub>
                      <m:sSubPr>
                        <m:ctrlPr>
                          <a:rPr lang="en-US" sz="6000" i="1">
                            <a:latin typeface="Cambria Math" panose="02040503050406030204" pitchFamily="18" charset="0"/>
                            <a:ea typeface="Cambria Math" panose="02040503050406030204" pitchFamily="18" charset="0"/>
                          </a:rPr>
                        </m:ctrlPr>
                      </m:sSubPr>
                      <m:e>
                        <m:r>
                          <m:rPr>
                            <m:sty m:val="p"/>
                          </m:rPr>
                          <a:rPr lang="el-GR" sz="6000" i="1">
                            <a:latin typeface="Cambria Math" panose="02040503050406030204" pitchFamily="18" charset="0"/>
                            <a:ea typeface="Cambria Math" panose="02040503050406030204" pitchFamily="18" charset="0"/>
                          </a:rPr>
                          <m:t>Ω</m:t>
                        </m:r>
                      </m:e>
                      <m:sub>
                        <m:r>
                          <a:rPr lang="en-US" sz="6000" i="1">
                            <a:latin typeface="Cambria Math" panose="02040503050406030204" pitchFamily="18" charset="0"/>
                            <a:ea typeface="Cambria Math" panose="02040503050406030204" pitchFamily="18" charset="0"/>
                          </a:rPr>
                          <m:t>𝐵</m:t>
                        </m:r>
                      </m:sub>
                    </m:sSub>
                    <m:r>
                      <a:rPr lang="en-US" sz="6000" i="1">
                        <a:latin typeface="Cambria Math" panose="02040503050406030204" pitchFamily="18" charset="0"/>
                        <a:ea typeface="Cambria Math" panose="02040503050406030204" pitchFamily="18" charset="0"/>
                      </a:rPr>
                      <m:t>+</m:t>
                    </m:r>
                    <m:sSub>
                      <m:sSubPr>
                        <m:ctrlPr>
                          <a:rPr lang="en-US" sz="6000" i="1">
                            <a:latin typeface="Cambria Math" panose="02040503050406030204" pitchFamily="18" charset="0"/>
                            <a:ea typeface="Cambria Math" panose="02040503050406030204" pitchFamily="18" charset="0"/>
                          </a:rPr>
                        </m:ctrlPr>
                      </m:sSubPr>
                      <m:e>
                        <m:r>
                          <m:rPr>
                            <m:sty m:val="p"/>
                          </m:rPr>
                          <a:rPr lang="el-GR" sz="6000" i="1">
                            <a:latin typeface="Cambria Math" panose="02040503050406030204" pitchFamily="18" charset="0"/>
                            <a:ea typeface="Cambria Math" panose="02040503050406030204" pitchFamily="18" charset="0"/>
                          </a:rPr>
                          <m:t>Ω</m:t>
                        </m:r>
                      </m:e>
                      <m:sub>
                        <m:r>
                          <a:rPr lang="en-US" sz="6000" i="1">
                            <a:latin typeface="Cambria Math" panose="02040503050406030204" pitchFamily="18" charset="0"/>
                            <a:ea typeface="Cambria Math" panose="02040503050406030204" pitchFamily="18" charset="0"/>
                          </a:rPr>
                          <m:t>𝐷𝑀</m:t>
                        </m:r>
                      </m:sub>
                    </m:sSub>
                    <m:r>
                      <a:rPr lang="en-US" sz="6000" i="1">
                        <a:latin typeface="Cambria Math" panose="02040503050406030204" pitchFamily="18" charset="0"/>
                        <a:ea typeface="Cambria Math" panose="02040503050406030204" pitchFamily="18" charset="0"/>
                      </a:rPr>
                      <m:t>+</m:t>
                    </m:r>
                    <m:sSub>
                      <m:sSubPr>
                        <m:ctrlPr>
                          <a:rPr lang="en-US" sz="6000" i="1">
                            <a:latin typeface="Cambria Math" panose="02040503050406030204" pitchFamily="18" charset="0"/>
                            <a:ea typeface="Cambria Math" panose="02040503050406030204" pitchFamily="18" charset="0"/>
                          </a:rPr>
                        </m:ctrlPr>
                      </m:sSubPr>
                      <m:e>
                        <m:r>
                          <m:rPr>
                            <m:sty m:val="p"/>
                          </m:rPr>
                          <a:rPr lang="el-GR" sz="6000" i="1">
                            <a:latin typeface="Cambria Math" panose="02040503050406030204" pitchFamily="18" charset="0"/>
                            <a:ea typeface="Cambria Math" panose="02040503050406030204" pitchFamily="18" charset="0"/>
                          </a:rPr>
                          <m:t>Ω</m:t>
                        </m:r>
                      </m:e>
                      <m:sub>
                        <m:r>
                          <a:rPr lang="en-US" sz="6000" i="1">
                            <a:latin typeface="Cambria Math" panose="02040503050406030204" pitchFamily="18" charset="0"/>
                            <a:ea typeface="Cambria Math" panose="02040503050406030204" pitchFamily="18" charset="0"/>
                          </a:rPr>
                          <m:t>𝐷𝐸</m:t>
                        </m:r>
                      </m:sub>
                    </m:sSub>
                    <m:r>
                      <a:rPr lang="en-US" sz="6000" i="1">
                        <a:latin typeface="Cambria Math" panose="02040503050406030204" pitchFamily="18" charset="0"/>
                        <a:ea typeface="Cambria Math" panose="02040503050406030204" pitchFamily="18" charset="0"/>
                      </a:rPr>
                      <m:t>=</m:t>
                    </m:r>
                    <m:sSub>
                      <m:sSubPr>
                        <m:ctrlPr>
                          <a:rPr lang="en-US" sz="6000" i="1">
                            <a:latin typeface="Cambria Math" panose="02040503050406030204" pitchFamily="18" charset="0"/>
                            <a:ea typeface="Cambria Math" panose="02040503050406030204" pitchFamily="18" charset="0"/>
                          </a:rPr>
                        </m:ctrlPr>
                      </m:sSubPr>
                      <m:e>
                        <m:r>
                          <m:rPr>
                            <m:sty m:val="p"/>
                          </m:rPr>
                          <a:rPr lang="el-GR" sz="6000" i="1">
                            <a:latin typeface="Cambria Math" panose="02040503050406030204" pitchFamily="18" charset="0"/>
                            <a:ea typeface="Cambria Math" panose="02040503050406030204" pitchFamily="18" charset="0"/>
                          </a:rPr>
                          <m:t>Ω</m:t>
                        </m:r>
                      </m:e>
                      <m:sub>
                        <m:r>
                          <a:rPr lang="en-US" sz="6000" i="1">
                            <a:latin typeface="Cambria Math" panose="02040503050406030204" pitchFamily="18" charset="0"/>
                            <a:ea typeface="Cambria Math" panose="02040503050406030204" pitchFamily="18" charset="0"/>
                          </a:rPr>
                          <m:t>𝑡𝑜𝑡𝑎𝑙</m:t>
                        </m:r>
                      </m:sub>
                    </m:sSub>
                  </m:oMath>
                </a14:m>
                <a:endParaRPr lang="en-US" sz="6000" dirty="0"/>
              </a:p>
              <a:p>
                <a:pPr marL="0" indent="0" algn="just">
                  <a:lnSpc>
                    <a:spcPct val="120000"/>
                  </a:lnSpc>
                  <a:buNone/>
                </a:pPr>
                <a:r>
                  <a:rPr lang="en-US" sz="6000" dirty="0"/>
                  <a:t>Where </a:t>
                </a:r>
                <a14:m>
                  <m:oMath xmlns:m="http://schemas.openxmlformats.org/officeDocument/2006/math">
                    <m:r>
                      <m:rPr>
                        <m:sty m:val="p"/>
                      </m:rPr>
                      <a:rPr lang="el-GR" sz="6000" i="1">
                        <a:latin typeface="Cambria Math" panose="02040503050406030204" pitchFamily="18" charset="0"/>
                        <a:ea typeface="Cambria Math" panose="02040503050406030204" pitchFamily="18" charset="0"/>
                      </a:rPr>
                      <m:t>Ω</m:t>
                    </m:r>
                  </m:oMath>
                </a14:m>
                <a:r>
                  <a:rPr lang="en-US" sz="6000" dirty="0"/>
                  <a:t> parameter characterizes the energy density in terms of the critical one</a:t>
                </a:r>
              </a:p>
              <a:p>
                <a:pPr marL="0" indent="0" algn="just">
                  <a:lnSpc>
                    <a:spcPct val="120000"/>
                  </a:lnSpc>
                  <a:buNone/>
                </a:pPr>
                <a14:m>
                  <m:oMathPara xmlns:m="http://schemas.openxmlformats.org/officeDocument/2006/math">
                    <m:oMathParaPr>
                      <m:jc m:val="centerGroup"/>
                    </m:oMathParaPr>
                    <m:oMath xmlns:m="http://schemas.openxmlformats.org/officeDocument/2006/math">
                      <m:sSub>
                        <m:sSubPr>
                          <m:ctrlPr>
                            <a:rPr lang="en-US" sz="6000" i="1">
                              <a:latin typeface="Cambria Math" panose="02040503050406030204" pitchFamily="18" charset="0"/>
                              <a:ea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𝜌</m:t>
                          </m:r>
                        </m:e>
                        <m:sub>
                          <m:r>
                            <a:rPr lang="en-US" sz="6000" i="1">
                              <a:latin typeface="Cambria Math" panose="02040503050406030204" pitchFamily="18" charset="0"/>
                              <a:ea typeface="Cambria Math" panose="02040503050406030204" pitchFamily="18" charset="0"/>
                            </a:rPr>
                            <m:t>𝑐𝑟𝑖𝑡</m:t>
                          </m:r>
                        </m:sub>
                      </m:sSub>
                      <m:r>
                        <a:rPr lang="en-US" sz="6000" i="1">
                          <a:latin typeface="Cambria Math" panose="02040503050406030204" pitchFamily="18" charset="0"/>
                          <a:ea typeface="Cambria Math" panose="02040503050406030204" pitchFamily="18" charset="0"/>
                        </a:rPr>
                        <m:t>=</m:t>
                      </m:r>
                      <m:f>
                        <m:fPr>
                          <m:ctrlPr>
                            <a:rPr lang="en-US" sz="6000" i="1">
                              <a:latin typeface="Cambria Math" panose="02040503050406030204" pitchFamily="18" charset="0"/>
                              <a:ea typeface="Cambria Math" panose="02040503050406030204" pitchFamily="18" charset="0"/>
                            </a:rPr>
                          </m:ctrlPr>
                        </m:fPr>
                        <m:num>
                          <m:r>
                            <a:rPr lang="en-US" sz="6000" i="1">
                              <a:latin typeface="Cambria Math" panose="02040503050406030204" pitchFamily="18" charset="0"/>
                              <a:ea typeface="Cambria Math" panose="02040503050406030204" pitchFamily="18" charset="0"/>
                            </a:rPr>
                            <m:t>3</m:t>
                          </m:r>
                          <m:sSup>
                            <m:sSupPr>
                              <m:ctrlPr>
                                <a:rPr lang="en-US" sz="6000" i="1">
                                  <a:latin typeface="Cambria Math" panose="02040503050406030204" pitchFamily="18" charset="0"/>
                                  <a:ea typeface="Cambria Math" panose="02040503050406030204" pitchFamily="18" charset="0"/>
                                </a:rPr>
                              </m:ctrlPr>
                            </m:sSupPr>
                            <m:e>
                              <m:r>
                                <a:rPr lang="en-US" sz="6000" i="1">
                                  <a:latin typeface="Cambria Math" panose="02040503050406030204" pitchFamily="18" charset="0"/>
                                  <a:ea typeface="Cambria Math" panose="02040503050406030204" pitchFamily="18" charset="0"/>
                                </a:rPr>
                                <m:t>𝐻</m:t>
                              </m:r>
                            </m:e>
                            <m:sup>
                              <m:r>
                                <a:rPr lang="en-US" sz="6000" i="1">
                                  <a:latin typeface="Cambria Math" panose="02040503050406030204" pitchFamily="18" charset="0"/>
                                  <a:ea typeface="Cambria Math" panose="02040503050406030204" pitchFamily="18" charset="0"/>
                                </a:rPr>
                                <m:t>2</m:t>
                              </m:r>
                            </m:sup>
                          </m:sSup>
                          <m:sSup>
                            <m:sSupPr>
                              <m:ctrlPr>
                                <a:rPr lang="en-US" sz="6000" i="1">
                                  <a:latin typeface="Cambria Math" panose="02040503050406030204" pitchFamily="18" charset="0"/>
                                  <a:ea typeface="Cambria Math" panose="02040503050406030204" pitchFamily="18" charset="0"/>
                                </a:rPr>
                              </m:ctrlPr>
                            </m:sSupPr>
                            <m:e>
                              <m:sSub>
                                <m:sSubPr>
                                  <m:ctrlPr>
                                    <a:rPr lang="en-US" sz="6000" i="1">
                                      <a:latin typeface="Cambria Math" panose="02040503050406030204" pitchFamily="18" charset="0"/>
                                      <a:ea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𝑀</m:t>
                                  </m:r>
                                </m:e>
                                <m:sub>
                                  <m:r>
                                    <a:rPr lang="en-US" sz="6000" i="1">
                                      <a:latin typeface="Cambria Math" panose="02040503050406030204" pitchFamily="18" charset="0"/>
                                      <a:ea typeface="Cambria Math" panose="02040503050406030204" pitchFamily="18" charset="0"/>
                                    </a:rPr>
                                    <m:t>𝑝</m:t>
                                  </m:r>
                                </m:sub>
                              </m:sSub>
                            </m:e>
                            <m:sup>
                              <m:r>
                                <a:rPr lang="en-US" sz="6000" i="1">
                                  <a:latin typeface="Cambria Math" panose="02040503050406030204" pitchFamily="18" charset="0"/>
                                  <a:ea typeface="Cambria Math" panose="02040503050406030204" pitchFamily="18" charset="0"/>
                                </a:rPr>
                                <m:t>2</m:t>
                              </m:r>
                            </m:sup>
                          </m:sSup>
                        </m:num>
                        <m:den>
                          <m:r>
                            <a:rPr lang="en-US" sz="6000" i="1">
                              <a:latin typeface="Cambria Math" panose="02040503050406030204" pitchFamily="18" charset="0"/>
                              <a:ea typeface="Cambria Math" panose="02040503050406030204" pitchFamily="18" charset="0"/>
                            </a:rPr>
                            <m:t>8</m:t>
                          </m:r>
                          <m:r>
                            <a:rPr lang="en-US" sz="6000" i="1">
                              <a:latin typeface="Cambria Math" panose="02040503050406030204" pitchFamily="18" charset="0"/>
                              <a:ea typeface="Cambria Math" panose="02040503050406030204" pitchFamily="18" charset="0"/>
                            </a:rPr>
                            <m:t>𝜋</m:t>
                          </m:r>
                        </m:den>
                      </m:f>
                      <m:r>
                        <a:rPr lang="en-US" sz="6000" i="1">
                          <a:latin typeface="Cambria Math" panose="02040503050406030204" pitchFamily="18" charset="0"/>
                          <a:ea typeface="Cambria Math" panose="02040503050406030204" pitchFamily="18" charset="0"/>
                        </a:rPr>
                        <m:t>≈</m:t>
                      </m:r>
                      <m:r>
                        <m:rPr>
                          <m:nor/>
                        </m:rPr>
                        <a:rPr lang="en-US" sz="6000">
                          <a:latin typeface="Cambria Math" panose="02040503050406030204" pitchFamily="18" charset="0"/>
                          <a:ea typeface="Cambria Math" panose="02040503050406030204" pitchFamily="18" charset="0"/>
                        </a:rPr>
                        <m:t>9.47</m:t>
                      </m:r>
                      <m:r>
                        <a:rPr lang="en-US" sz="6000" i="1">
                          <a:latin typeface="Cambria Math" panose="02040503050406030204" pitchFamily="18" charset="0"/>
                          <a:ea typeface="Cambria Math" panose="02040503050406030204" pitchFamily="18" charset="0"/>
                        </a:rPr>
                        <m:t>×</m:t>
                      </m:r>
                      <m:sSup>
                        <m:sSupPr>
                          <m:ctrlPr>
                            <a:rPr lang="en-US" sz="6000" i="1">
                              <a:latin typeface="Cambria Math" panose="02040503050406030204" pitchFamily="18" charset="0"/>
                              <a:ea typeface="Cambria Math" panose="02040503050406030204" pitchFamily="18" charset="0"/>
                            </a:rPr>
                          </m:ctrlPr>
                        </m:sSupPr>
                        <m:e>
                          <m:r>
                            <a:rPr lang="en-US" sz="6000" i="1">
                              <a:latin typeface="Cambria Math" panose="02040503050406030204" pitchFamily="18" charset="0"/>
                              <a:ea typeface="Cambria Math" panose="02040503050406030204" pitchFamily="18" charset="0"/>
                            </a:rPr>
                            <m:t>10</m:t>
                          </m:r>
                        </m:e>
                        <m:sup>
                          <m:r>
                            <a:rPr lang="en-US" sz="6000" i="1">
                              <a:latin typeface="Cambria Math" panose="02040503050406030204" pitchFamily="18" charset="0"/>
                              <a:ea typeface="Cambria Math" panose="02040503050406030204" pitchFamily="18" charset="0"/>
                            </a:rPr>
                            <m:t>−27</m:t>
                          </m:r>
                        </m:sup>
                      </m:sSup>
                      <m:f>
                        <m:fPr>
                          <m:type m:val="lin"/>
                          <m:ctrlPr>
                            <a:rPr lang="en-US" sz="6000" i="1" smtClean="0">
                              <a:latin typeface="Cambria Math" panose="02040503050406030204" pitchFamily="18" charset="0"/>
                              <a:ea typeface="Cambria Math" panose="02040503050406030204" pitchFamily="18" charset="0"/>
                            </a:rPr>
                          </m:ctrlPr>
                        </m:fPr>
                        <m:num>
                          <m:r>
                            <a:rPr lang="en-US" sz="6000" b="0" i="1" smtClean="0">
                              <a:latin typeface="Cambria Math" panose="02040503050406030204" pitchFamily="18" charset="0"/>
                              <a:ea typeface="Cambria Math" panose="02040503050406030204" pitchFamily="18" charset="0"/>
                            </a:rPr>
                            <m:t>𝑘𝑔</m:t>
                          </m:r>
                        </m:num>
                        <m:den>
                          <m:sSup>
                            <m:sSupPr>
                              <m:ctrlPr>
                                <a:rPr lang="en-US" sz="6000" i="1" smtClean="0">
                                  <a:latin typeface="Cambria Math" panose="02040503050406030204" pitchFamily="18" charset="0"/>
                                  <a:ea typeface="Cambria Math" panose="02040503050406030204" pitchFamily="18" charset="0"/>
                                </a:rPr>
                              </m:ctrlPr>
                            </m:sSupPr>
                            <m:e>
                              <m:r>
                                <a:rPr lang="en-US" sz="6000" b="0" i="1" smtClean="0">
                                  <a:latin typeface="Cambria Math" panose="02040503050406030204" pitchFamily="18" charset="0"/>
                                  <a:ea typeface="Cambria Math" panose="02040503050406030204" pitchFamily="18" charset="0"/>
                                </a:rPr>
                                <m:t>𝑚</m:t>
                              </m:r>
                            </m:e>
                            <m:sup>
                              <m:r>
                                <a:rPr lang="en-US" sz="6000" b="0" i="1" smtClean="0">
                                  <a:latin typeface="Cambria Math" panose="02040503050406030204" pitchFamily="18" charset="0"/>
                                  <a:ea typeface="Cambria Math" panose="02040503050406030204" pitchFamily="18" charset="0"/>
                                </a:rPr>
                                <m:t>3</m:t>
                              </m:r>
                            </m:sup>
                          </m:sSup>
                        </m:den>
                      </m:f>
                      <m:r>
                        <a:rPr lang="en-US" sz="6000" i="1">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4.08×</m:t>
                      </m:r>
                      <m:sSup>
                        <m:sSupPr>
                          <m:ctrlPr>
                            <a:rPr lang="en-US" sz="6000" b="0" i="1" smtClean="0">
                              <a:latin typeface="Cambria Math" panose="02040503050406030204" pitchFamily="18" charset="0"/>
                              <a:ea typeface="Cambria Math" panose="02040503050406030204" pitchFamily="18" charset="0"/>
                            </a:rPr>
                          </m:ctrlPr>
                        </m:sSupPr>
                        <m:e>
                          <m:r>
                            <a:rPr lang="en-US" sz="6000" b="0" i="1" smtClean="0">
                              <a:latin typeface="Cambria Math" panose="02040503050406030204" pitchFamily="18" charset="0"/>
                              <a:ea typeface="Cambria Math" panose="02040503050406030204" pitchFamily="18" charset="0"/>
                            </a:rPr>
                            <m:t>10</m:t>
                          </m:r>
                        </m:e>
                        <m:sup>
                          <m:r>
                            <a:rPr lang="en-US" sz="6000" b="0" i="1" smtClean="0">
                              <a:latin typeface="Cambria Math" panose="02040503050406030204" pitchFamily="18" charset="0"/>
                              <a:ea typeface="Cambria Math" panose="02040503050406030204" pitchFamily="18" charset="0"/>
                            </a:rPr>
                            <m:t>−14</m:t>
                          </m:r>
                        </m:sup>
                      </m:sSup>
                      <m:sSup>
                        <m:sSupPr>
                          <m:ctrlPr>
                            <a:rPr lang="en-US" sz="6000" b="0" i="1" smtClean="0">
                              <a:latin typeface="Cambria Math" panose="02040503050406030204" pitchFamily="18" charset="0"/>
                              <a:ea typeface="Cambria Math" panose="02040503050406030204" pitchFamily="18" charset="0"/>
                            </a:rPr>
                          </m:ctrlPr>
                        </m:sSupPr>
                        <m:e>
                          <m:r>
                            <a:rPr lang="en-US" sz="6000" b="0" i="1" smtClean="0">
                              <a:latin typeface="Cambria Math" panose="02040503050406030204" pitchFamily="18" charset="0"/>
                              <a:ea typeface="Cambria Math" panose="02040503050406030204" pitchFamily="18" charset="0"/>
                            </a:rPr>
                            <m:t>𝑒𝑉</m:t>
                          </m:r>
                        </m:e>
                        <m:sup>
                          <m:r>
                            <a:rPr lang="en-US" sz="6000" b="0" i="1" smtClean="0">
                              <a:latin typeface="Cambria Math" panose="02040503050406030204" pitchFamily="18" charset="0"/>
                              <a:ea typeface="Cambria Math" panose="02040503050406030204" pitchFamily="18" charset="0"/>
                            </a:rPr>
                            <m:t>4</m:t>
                          </m:r>
                        </m:sup>
                      </m:sSup>
                    </m:oMath>
                  </m:oMathPara>
                </a14:m>
                <a:endParaRPr lang="en-US" sz="6000" dirty="0"/>
              </a:p>
              <a:p>
                <a:pPr marL="0" indent="0" algn="just">
                  <a:buNone/>
                </a:pPr>
                <a:endParaRPr lang="en-US" dirty="0"/>
              </a:p>
              <a:p>
                <a:pPr marL="0" indent="0" algn="just">
                  <a:buNone/>
                </a:pPr>
                <a:r>
                  <a:rPr lang="en-US" dirty="0"/>
                  <a:t> </a:t>
                </a:r>
              </a:p>
              <a:p>
                <a:endParaRPr lang="en-US" dirty="0"/>
              </a:p>
            </p:txBody>
          </p:sp>
        </mc:Choice>
        <mc:Fallback xmlns="">
          <p:sp>
            <p:nvSpPr>
              <p:cNvPr id="3" name="Content Placeholder 2">
                <a:extLst>
                  <a:ext uri="{FF2B5EF4-FFF2-40B4-BE49-F238E27FC236}">
                    <a16:creationId xmlns:a16="http://schemas.microsoft.com/office/drawing/2014/main" id="{5E9E30FA-3F31-8BA9-995C-3E2929B13DFF}"/>
                  </a:ext>
                </a:extLst>
              </p:cNvPr>
              <p:cNvSpPr>
                <a:spLocks noGrp="1" noRot="1" noChangeAspect="1" noMove="1" noResize="1" noEditPoints="1" noAdjustHandles="1" noChangeArrowheads="1" noChangeShapeType="1" noTextEdit="1"/>
              </p:cNvSpPr>
              <p:nvPr>
                <p:ph idx="1"/>
              </p:nvPr>
            </p:nvSpPr>
            <p:spPr>
              <a:xfrm>
                <a:off x="913795" y="1970193"/>
                <a:ext cx="10353762" cy="40587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599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A3F6-4F52-09CD-B171-EEE569564B4E}"/>
              </a:ext>
            </a:extLst>
          </p:cNvPr>
          <p:cNvSpPr>
            <a:spLocks noGrp="1"/>
          </p:cNvSpPr>
          <p:nvPr>
            <p:ph type="title"/>
          </p:nvPr>
        </p:nvSpPr>
        <p:spPr>
          <a:xfrm>
            <a:off x="499872" y="319405"/>
            <a:ext cx="11771376" cy="1325563"/>
          </a:xfrm>
        </p:spPr>
        <p:txBody>
          <a:bodyPr>
            <a:normAutofit/>
          </a:bodyPr>
          <a:lstStyle/>
          <a:p>
            <a:r>
              <a:rPr lang="en-US" sz="4000" dirty="0"/>
              <a:t>What we know about the composition of the universe?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835863-BF85-D075-CF24-11AA6A14C1F8}"/>
                  </a:ext>
                </a:extLst>
              </p:cNvPr>
              <p:cNvSpPr>
                <a:spLocks noGrp="1"/>
              </p:cNvSpPr>
              <p:nvPr>
                <p:ph idx="1"/>
              </p:nvPr>
            </p:nvSpPr>
            <p:spPr>
              <a:xfrm>
                <a:off x="316992" y="1545336"/>
                <a:ext cx="7976616" cy="4713923"/>
              </a:xfrm>
            </p:spPr>
            <p:txBody>
              <a:bodyPr>
                <a:normAutofit fontScale="62500" lnSpcReduction="20000"/>
              </a:bodyPr>
              <a:lstStyle/>
              <a:p>
                <a:pPr marL="0" indent="0">
                  <a:lnSpc>
                    <a:spcPct val="150000"/>
                  </a:lnSpc>
                  <a:buNone/>
                </a:pPr>
                <a:r>
                  <a:rPr lang="en-US" sz="2400" dirty="0"/>
                  <a:t>At present: </a:t>
                </a:r>
              </a:p>
              <a:p>
                <a:pPr marL="0" indent="0">
                  <a:lnSpc>
                    <a:spcPct val="150000"/>
                  </a:lnSpc>
                  <a:buNone/>
                </a:pPr>
                <a:r>
                  <a:rPr lang="en-US" sz="2400" dirty="0"/>
                  <a:t>CMB density of the Universe:</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l-GR" sz="2400" i="1" smtClean="0">
                              <a:latin typeface="Cambria Math" panose="02040503050406030204" pitchFamily="18" charset="0"/>
                              <a:ea typeface="Cambria Math" panose="02040503050406030204" pitchFamily="18" charset="0"/>
                            </a:rPr>
                            <m:t>𝛾</m:t>
                          </m:r>
                        </m:sub>
                      </m:sSub>
                      <m:r>
                        <a:rPr lang="en-US" sz="2400" b="0" i="1" smtClean="0">
                          <a:latin typeface="Cambria Math" panose="02040503050406030204" pitchFamily="18" charset="0"/>
                        </a:rPr>
                        <m:t>=5.38(15)</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−5</m:t>
                          </m:r>
                        </m:sup>
                      </m:sSup>
                    </m:oMath>
                  </m:oMathPara>
                </a14:m>
                <a:endParaRPr lang="en-US" sz="2400" dirty="0"/>
              </a:p>
              <a:p>
                <a:pPr marL="0" indent="0">
                  <a:lnSpc>
                    <a:spcPct val="150000"/>
                  </a:lnSpc>
                  <a:buNone/>
                </a:pPr>
                <a:r>
                  <a:rPr lang="en-US" sz="2400" dirty="0"/>
                  <a:t>neutrino density of the Universe:</a:t>
                </a:r>
              </a:p>
              <a:p>
                <a:pPr marL="0" indent="0" algn="ctr">
                  <a:lnSpc>
                    <a:spcPct val="150000"/>
                  </a:lnSpc>
                  <a:buNone/>
                </a:pPr>
                <a:r>
                  <a:rPr lang="en-US" sz="2400" dirty="0"/>
                  <a:t>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l-GR" sz="2400" i="1" smtClean="0">
                            <a:latin typeface="Cambria Math" panose="02040503050406030204" pitchFamily="18" charset="0"/>
                            <a:ea typeface="Cambria Math" panose="02040503050406030204" pitchFamily="18" charset="0"/>
                          </a:rPr>
                          <m:t>𝜈</m:t>
                        </m:r>
                      </m:sub>
                    </m:sSub>
                    <m:r>
                      <a:rPr lang="en-US" sz="2400" i="1" smtClean="0">
                        <a:latin typeface="Cambria Math" panose="02040503050406030204" pitchFamily="18" charset="0"/>
                      </a:rPr>
                      <m:t>&lt;</m:t>
                    </m:r>
                    <m:r>
                      <a:rPr lang="en-US" sz="2400" b="0" i="1" smtClean="0">
                        <a:latin typeface="Cambria Math" panose="02040503050406030204" pitchFamily="18" charset="0"/>
                      </a:rPr>
                      <m:t>0.003</m:t>
                    </m:r>
                  </m:oMath>
                </a14:m>
                <a:endParaRPr lang="en-US" sz="2400" dirty="0"/>
              </a:p>
              <a:p>
                <a:pPr marL="0" indent="0">
                  <a:lnSpc>
                    <a:spcPct val="150000"/>
                  </a:lnSpc>
                  <a:buNone/>
                </a:pPr>
                <a:r>
                  <a:rPr lang="en-US" sz="2400" dirty="0"/>
                  <a:t>Baryon density of the Universe: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l-GR" sz="240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=0.0</m:t>
                      </m:r>
                      <m:r>
                        <a:rPr lang="en-US" sz="2400" b="0" i="0" smtClean="0">
                          <a:latin typeface="Cambria Math" panose="02040503050406030204" pitchFamily="18" charset="0"/>
                        </a:rPr>
                        <m:t>493(6)</m:t>
                      </m:r>
                    </m:oMath>
                  </m:oMathPara>
                </a14:m>
                <a:endParaRPr lang="en-US" sz="2400" dirty="0"/>
              </a:p>
              <a:p>
                <a:pPr marL="0" indent="0">
                  <a:lnSpc>
                    <a:spcPct val="150000"/>
                  </a:lnSpc>
                  <a:buNone/>
                </a:pPr>
                <a:r>
                  <a:rPr lang="en-US" sz="2400" dirty="0"/>
                  <a:t>Cold dark matter density of the Universe: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𝑐</m:t>
                          </m:r>
                        </m:sub>
                      </m:sSub>
                      <m:r>
                        <a:rPr lang="en-US" sz="2400" i="1">
                          <a:latin typeface="Cambria Math" panose="02040503050406030204" pitchFamily="18" charset="0"/>
                        </a:rPr>
                        <m:t>=0.</m:t>
                      </m:r>
                      <m:r>
                        <a:rPr lang="en-US" sz="2400" b="0" i="0" smtClean="0">
                          <a:latin typeface="Cambria Math" panose="02040503050406030204" pitchFamily="18" charset="0"/>
                        </a:rPr>
                        <m:t>265</m:t>
                      </m:r>
                      <m:r>
                        <a:rPr lang="en-US" sz="2400">
                          <a:latin typeface="Cambria Math" panose="02040503050406030204" pitchFamily="18" charset="0"/>
                        </a:rPr>
                        <m:t>(</m:t>
                      </m:r>
                      <m:r>
                        <a:rPr lang="en-US" sz="2400" b="0" i="0" smtClean="0">
                          <a:latin typeface="Cambria Math" panose="02040503050406030204" pitchFamily="18" charset="0"/>
                        </a:rPr>
                        <m:t>7</m:t>
                      </m:r>
                      <m:r>
                        <a:rPr lang="en-US" sz="2400">
                          <a:latin typeface="Cambria Math" panose="02040503050406030204" pitchFamily="18" charset="0"/>
                        </a:rPr>
                        <m:t>)</m:t>
                      </m:r>
                    </m:oMath>
                  </m:oMathPara>
                </a14:m>
                <a:endParaRPr lang="en-US" sz="2400" dirty="0"/>
              </a:p>
              <a:p>
                <a:pPr marL="0" indent="0">
                  <a:lnSpc>
                    <a:spcPct val="150000"/>
                  </a:lnSpc>
                  <a:buNone/>
                </a:pPr>
                <a:r>
                  <a:rPr lang="en-US" sz="2400" dirty="0"/>
                  <a:t>Dark energy (Quintessence):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𝐷𝐸</m:t>
                          </m:r>
                        </m:sub>
                      </m:sSub>
                      <m:r>
                        <a:rPr lang="en-US" sz="2400" i="1">
                          <a:latin typeface="Cambria Math" panose="02040503050406030204" pitchFamily="18" charset="0"/>
                        </a:rPr>
                        <m:t>=0.</m:t>
                      </m:r>
                      <m:r>
                        <a:rPr lang="en-US" sz="2400" b="0" i="0" smtClean="0">
                          <a:latin typeface="Cambria Math" panose="02040503050406030204" pitchFamily="18" charset="0"/>
                        </a:rPr>
                        <m:t>685</m:t>
                      </m:r>
                      <m:r>
                        <a:rPr lang="en-US" sz="2400">
                          <a:latin typeface="Cambria Math" panose="02040503050406030204" pitchFamily="18" charset="0"/>
                        </a:rPr>
                        <m:t>(</m:t>
                      </m:r>
                      <m:r>
                        <a:rPr lang="en-US" sz="2400" b="0" i="0" smtClean="0">
                          <a:latin typeface="Cambria Math" panose="02040503050406030204" pitchFamily="18" charset="0"/>
                        </a:rPr>
                        <m:t>7</m:t>
                      </m:r>
                      <m:r>
                        <a:rPr lang="en-US" sz="2400">
                          <a:latin typeface="Cambria Math" panose="02040503050406030204" pitchFamily="18" charset="0"/>
                        </a:rPr>
                        <m:t>)</m:t>
                      </m:r>
                    </m:oMath>
                  </m:oMathPara>
                </a14:m>
                <a:endParaRPr lang="en-US" sz="2400" dirty="0"/>
              </a:p>
            </p:txBody>
          </p:sp>
        </mc:Choice>
        <mc:Fallback xmlns="">
          <p:sp>
            <p:nvSpPr>
              <p:cNvPr id="3" name="Content Placeholder 2">
                <a:extLst>
                  <a:ext uri="{FF2B5EF4-FFF2-40B4-BE49-F238E27FC236}">
                    <a16:creationId xmlns:a16="http://schemas.microsoft.com/office/drawing/2014/main" id="{E1835863-BF85-D075-CF24-11AA6A14C1F8}"/>
                  </a:ext>
                </a:extLst>
              </p:cNvPr>
              <p:cNvSpPr>
                <a:spLocks noGrp="1" noRot="1" noChangeAspect="1" noMove="1" noResize="1" noEditPoints="1" noAdjustHandles="1" noChangeArrowheads="1" noChangeShapeType="1" noTextEdit="1"/>
              </p:cNvSpPr>
              <p:nvPr>
                <p:ph idx="1"/>
              </p:nvPr>
            </p:nvSpPr>
            <p:spPr>
              <a:xfrm>
                <a:off x="316992" y="1545336"/>
                <a:ext cx="7976616" cy="4713923"/>
              </a:xfrm>
              <a:blipFill>
                <a:blip r:embed="rId2"/>
                <a:stretch>
                  <a:fillRect/>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DFC70DEE-1229-AD04-8ED5-91C27EDD67C0}"/>
              </a:ext>
            </a:extLst>
          </p:cNvPr>
          <p:cNvGraphicFramePr/>
          <p:nvPr>
            <p:extLst>
              <p:ext uri="{D42A27DB-BD31-4B8C-83A1-F6EECF244321}">
                <p14:modId xmlns:p14="http://schemas.microsoft.com/office/powerpoint/2010/main" val="2334124367"/>
              </p:ext>
            </p:extLst>
          </p:nvPr>
        </p:nvGraphicFramePr>
        <p:xfrm>
          <a:off x="7439141" y="2173097"/>
          <a:ext cx="4335283" cy="3731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6E1F1-4106-4960-3D64-75C8001AFD9A}"/>
              </a:ext>
            </a:extLst>
          </p:cNvPr>
          <p:cNvSpPr>
            <a:spLocks noGrp="1"/>
          </p:cNvSpPr>
          <p:nvPr>
            <p:ph type="title"/>
          </p:nvPr>
        </p:nvSpPr>
        <p:spPr/>
        <p:txBody>
          <a:bodyPr/>
          <a:lstStyle/>
          <a:p>
            <a:r>
              <a:rPr lang="en-US" dirty="0"/>
              <a:t>Coincidence issue</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76544E17-0C2C-CA9F-0DBA-0A75C40CB187}"/>
                  </a:ext>
                </a:extLst>
              </p:cNvPr>
              <p:cNvSpPr>
                <a:spLocks noGrp="1"/>
              </p:cNvSpPr>
              <p:nvPr>
                <p:ph idx="1"/>
              </p:nvPr>
            </p:nvSpPr>
            <p:spPr>
              <a:xfrm>
                <a:off x="913795" y="2015913"/>
                <a:ext cx="10353762" cy="4058751"/>
              </a:xfrm>
            </p:spPr>
            <p:txBody>
              <a:bodyPr>
                <a:normAutofit/>
              </a:bodyPr>
              <a:lstStyle/>
              <a:p>
                <a:pPr marL="0" indent="0" algn="just">
                  <a:lnSpc>
                    <a:spcPct val="150000"/>
                  </a:lnSpc>
                  <a:buNone/>
                </a:pPr>
                <a:r>
                  <a:rPr lang="en-US" sz="2400" dirty="0"/>
                  <a:t>At present, the dark matter energy density is of the same order  magnitude as the dark energy density. </a:t>
                </a:r>
              </a:p>
              <a:p>
                <a:pPr marL="0" indent="0" algn="just">
                  <a:lnSpc>
                    <a:spcPct val="150000"/>
                  </a:lnSpc>
                  <a:buNone/>
                </a:pP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𝑚</m:t>
                        </m:r>
                      </m:sub>
                    </m:sSub>
                    <m:r>
                      <a:rPr lang="en-US" sz="2400" i="1">
                        <a:latin typeface="Cambria Math" panose="02040503050406030204" pitchFamily="18" charset="0"/>
                      </a:rPr>
                      <m:t>=3.5</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−121</m:t>
                        </m:r>
                      </m:sup>
                    </m:sSup>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𝑝</m:t>
                            </m:r>
                          </m:sub>
                        </m:sSub>
                      </m:e>
                      <m:sup>
                        <m:r>
                          <a:rPr lang="en-US" sz="2400" i="1">
                            <a:latin typeface="Cambria Math" panose="02040503050406030204" pitchFamily="18" charset="0"/>
                          </a:rPr>
                          <m:t>4</m:t>
                        </m:r>
                      </m:sup>
                    </m:sSup>
                    <m:r>
                      <a:rPr lang="en-US" sz="2400" b="0" i="0" smtClean="0">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𝐷𝐸</m:t>
                        </m:r>
                      </m:sub>
                    </m:sSub>
                    <m:r>
                      <a:rPr lang="en-US" sz="2400" i="1">
                        <a:latin typeface="Cambria Math" panose="02040503050406030204" pitchFamily="18" charset="0"/>
                      </a:rPr>
                      <m:t>=6.5</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−121</m:t>
                        </m:r>
                      </m:sup>
                    </m:sSup>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𝑝</m:t>
                            </m:r>
                          </m:sub>
                        </m:sSub>
                      </m:e>
                      <m:sup>
                        <m:r>
                          <a:rPr lang="en-US" sz="2400" i="1">
                            <a:latin typeface="Cambria Math" panose="02040503050406030204" pitchFamily="18" charset="0"/>
                          </a:rPr>
                          <m:t>4</m:t>
                        </m:r>
                      </m:sup>
                    </m:sSup>
                  </m:oMath>
                </a14:m>
                <a:endParaRPr lang="en-US" sz="2400" dirty="0"/>
              </a:p>
              <a:p>
                <a:pPr marL="0" indent="0" algn="just">
                  <a:lnSpc>
                    <a:spcPct val="150000"/>
                  </a:lnSpc>
                  <a:buNone/>
                </a:pPr>
                <a:r>
                  <a:rPr lang="en-US" sz="2400" dirty="0"/>
                  <a:t>Is it an accidental coincidence or there is some physics that dynamically provides this coincidence in the present epoch?</a:t>
                </a:r>
              </a:p>
              <a:p>
                <a:pPr marL="0" indent="0">
                  <a:buNone/>
                </a:pPr>
                <a:endParaRPr lang="en-US" i="1" dirty="0">
                  <a:latin typeface="Cambria Math" panose="02040503050406030204" pitchFamily="18" charset="0"/>
                </a:endParaRPr>
              </a:p>
              <a:p>
                <a:pPr marL="0" indent="0">
                  <a:buNone/>
                </a:pPr>
                <a:endParaRPr lang="en-US" dirty="0"/>
              </a:p>
            </p:txBody>
          </p:sp>
        </mc:Choice>
        <mc:Fallback>
          <p:sp>
            <p:nvSpPr>
              <p:cNvPr id="6" name="Content Placeholder 5">
                <a:extLst>
                  <a:ext uri="{FF2B5EF4-FFF2-40B4-BE49-F238E27FC236}">
                    <a16:creationId xmlns:a16="http://schemas.microsoft.com/office/drawing/2014/main" id="{76544E17-0C2C-CA9F-0DBA-0A75C40CB187}"/>
                  </a:ext>
                </a:extLst>
              </p:cNvPr>
              <p:cNvSpPr>
                <a:spLocks noGrp="1" noRot="1" noChangeAspect="1" noMove="1" noResize="1" noEditPoints="1" noAdjustHandles="1" noChangeArrowheads="1" noChangeShapeType="1" noTextEdit="1"/>
              </p:cNvSpPr>
              <p:nvPr>
                <p:ph idx="1"/>
              </p:nvPr>
            </p:nvSpPr>
            <p:spPr>
              <a:xfrm>
                <a:off x="913795" y="2015913"/>
                <a:ext cx="10353762" cy="40587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042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E30A-366B-F85F-445B-40F1E3738868}"/>
              </a:ext>
            </a:extLst>
          </p:cNvPr>
          <p:cNvSpPr>
            <a:spLocks noGrp="1"/>
          </p:cNvSpPr>
          <p:nvPr>
            <p:ph type="title"/>
          </p:nvPr>
        </p:nvSpPr>
        <p:spPr/>
        <p:txBody>
          <a:bodyPr/>
          <a:lstStyle/>
          <a:p>
            <a:r>
              <a:rPr lang="en-US" dirty="0"/>
              <a:t>Quintessence/Cosmon </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0A827B1D-C9FD-FB8C-D8ED-F5EF74AACE39}"/>
                  </a:ext>
                </a:extLst>
              </p:cNvPr>
              <p:cNvSpPr>
                <a:spLocks noGrp="1"/>
              </p:cNvSpPr>
              <p:nvPr>
                <p:ph idx="1"/>
              </p:nvPr>
            </p:nvSpPr>
            <p:spPr>
              <a:xfrm>
                <a:off x="913795" y="2116497"/>
                <a:ext cx="10353762" cy="4058751"/>
              </a:xfrm>
            </p:spPr>
            <p:txBody>
              <a:bodyPr>
                <a:normAutofit/>
              </a:bodyPr>
              <a:lstStyle/>
              <a:p>
                <a:pPr marL="0" indent="0" algn="just">
                  <a:lnSpc>
                    <a:spcPct val="150000"/>
                  </a:lnSpc>
                  <a:buNone/>
                </a:pP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i="1" smtClean="0">
                            <a:latin typeface="Cambria Math" panose="02040503050406030204" pitchFamily="18" charset="0"/>
                            <a:ea typeface="Cambria Math" panose="02040503050406030204" pitchFamily="18" charset="0"/>
                          </a:rPr>
                          <m:t>𝜙</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𝜙</m:t>
                                </m:r>
                              </m:e>
                            </m:acc>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e>
                    </m:d>
                  </m:oMath>
                </a14:m>
                <a:r>
                  <a:rPr lang="en-US" sz="2400" b="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smtClean="0">
                            <a:latin typeface="Cambria Math" panose="02040503050406030204" pitchFamily="18" charset="0"/>
                            <a:ea typeface="Cambria Math" panose="02040503050406030204" pitchFamily="18" charset="0"/>
                          </a:rPr>
                          <m:t>𝜙</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𝜙</m:t>
                                </m:r>
                              </m:e>
                            </m:acc>
                          </m:e>
                          <m:sup>
                            <m:r>
                              <a:rPr lang="en-US" sz="2400" i="1">
                                <a:latin typeface="Cambria Math" panose="02040503050406030204" pitchFamily="18" charset="0"/>
                              </a:rPr>
                              <m:t>2</m:t>
                            </m:r>
                          </m:sup>
                        </m:sSup>
                      </m:num>
                      <m:den>
                        <m:r>
                          <a:rPr lang="en-US" sz="2400" i="1">
                            <a:latin typeface="Cambria Math" panose="02040503050406030204" pitchFamily="18" charset="0"/>
                          </a:rPr>
                          <m:t>2</m:t>
                        </m:r>
                      </m:den>
                    </m:f>
                    <m:r>
                      <a:rPr lang="en-US" sz="2400" b="0" i="1" smtClean="0">
                        <a:latin typeface="Cambria Math" panose="02040503050406030204" pitchFamily="18" charset="0"/>
                      </a:rPr>
                      <m:t>−</m:t>
                    </m:r>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endParaRPr lang="en-US" sz="2400" b="0" dirty="0"/>
              </a:p>
              <a:p>
                <a:pPr marL="0" indent="0" algn="just">
                  <a:lnSpc>
                    <a:spcPct val="150000"/>
                  </a:lnSpc>
                  <a:buNone/>
                </a:pPr>
                <a:r>
                  <a:rPr lang="en-US" sz="2400" dirty="0"/>
                  <a:t>In the slow-rolling regime </a:t>
                </a:r>
                <a14:m>
                  <m:oMath xmlns:m="http://schemas.openxmlformats.org/officeDocument/2006/math">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𝜙</m:t>
                                </m:r>
                              </m:e>
                            </m:acc>
                          </m:e>
                          <m:sup>
                            <m:r>
                              <a:rPr lang="en-US" sz="2400" i="1">
                                <a:latin typeface="Cambria Math" panose="02040503050406030204" pitchFamily="18" charset="0"/>
                              </a:rPr>
                              <m:t>2</m:t>
                            </m:r>
                          </m:sup>
                        </m:sSup>
                      </m:num>
                      <m:den>
                        <m:r>
                          <a:rPr lang="en-US" sz="2400" i="1">
                            <a:latin typeface="Cambria Math" panose="02040503050406030204" pitchFamily="18" charset="0"/>
                          </a:rPr>
                          <m:t>2</m:t>
                        </m:r>
                      </m:den>
                    </m:f>
                  </m:oMath>
                </a14:m>
                <a:r>
                  <a:rPr lang="en-US" sz="2400" dirty="0"/>
                  <a:t> is much smaller as compared to </a:t>
                </a:r>
                <a14:m>
                  <m:oMath xmlns:m="http://schemas.openxmlformats.org/officeDocument/2006/math">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r>
                  <a:rPr lang="en-US" sz="2400" dirty="0"/>
                  <a:t>. Therefore it mimics the cosmological constant </a:t>
                </a:r>
              </a:p>
              <a:p>
                <a:pPr marL="0" indent="0" algn="just">
                  <a:lnSpc>
                    <a:spcPct val="150000"/>
                  </a:lnSpc>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𝜙</m:t>
                        </m:r>
                      </m:sub>
                    </m:sSub>
                    <m:r>
                      <a:rPr lang="en-US" sz="2400" i="1" smtClean="0">
                        <a:latin typeface="Cambria Math" panose="02040503050406030204" pitchFamily="18" charset="0"/>
                      </a:rPr>
                      <m:t>≈</m:t>
                    </m:r>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ea typeface="Cambria Math" panose="02040503050406030204" pitchFamily="18" charset="0"/>
                          </a:rPr>
                          <m:t>𝜙</m:t>
                        </m:r>
                      </m:sub>
                    </m:sSub>
                    <m:r>
                      <a:rPr lang="en-US" sz="2400" i="1">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𝜙</m:t>
                        </m:r>
                      </m:e>
                    </m:d>
                  </m:oMath>
                </a14:m>
                <a:endParaRPr lang="en-US" sz="2400" dirty="0"/>
              </a:p>
            </p:txBody>
          </p:sp>
        </mc:Choice>
        <mc:Fallback xmlns="">
          <p:sp>
            <p:nvSpPr>
              <p:cNvPr id="8" name="Content Placeholder 7">
                <a:extLst>
                  <a:ext uri="{FF2B5EF4-FFF2-40B4-BE49-F238E27FC236}">
                    <a16:creationId xmlns:a16="http://schemas.microsoft.com/office/drawing/2014/main" id="{0A827B1D-C9FD-FB8C-D8ED-F5EF74AACE39}"/>
                  </a:ext>
                </a:extLst>
              </p:cNvPr>
              <p:cNvSpPr>
                <a:spLocks noGrp="1" noRot="1" noChangeAspect="1" noMove="1" noResize="1" noEditPoints="1" noAdjustHandles="1" noChangeArrowheads="1" noChangeShapeType="1" noTextEdit="1"/>
              </p:cNvSpPr>
              <p:nvPr>
                <p:ph idx="1"/>
              </p:nvPr>
            </p:nvSpPr>
            <p:spPr>
              <a:xfrm>
                <a:off x="913795" y="2116497"/>
                <a:ext cx="10353762" cy="40587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732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B178-7336-CA7F-F7D4-435002B37068}"/>
              </a:ext>
            </a:extLst>
          </p:cNvPr>
          <p:cNvSpPr>
            <a:spLocks noGrp="1"/>
          </p:cNvSpPr>
          <p:nvPr>
            <p:ph type="title"/>
          </p:nvPr>
        </p:nvSpPr>
        <p:spPr/>
        <p:txBody>
          <a:bodyPr/>
          <a:lstStyle/>
          <a:p>
            <a:r>
              <a:rPr lang="en-US" dirty="0"/>
              <a:t>Cosmon/Quintessence</a:t>
            </a:r>
          </a:p>
        </p:txBody>
      </p:sp>
      <p:sp>
        <p:nvSpPr>
          <p:cNvPr id="3" name="Content Placeholder 2">
            <a:extLst>
              <a:ext uri="{FF2B5EF4-FFF2-40B4-BE49-F238E27FC236}">
                <a16:creationId xmlns:a16="http://schemas.microsoft.com/office/drawing/2014/main" id="{9810B8AE-E7D3-0784-E710-279FF5B15985}"/>
              </a:ext>
            </a:extLst>
          </p:cNvPr>
          <p:cNvSpPr>
            <a:spLocks noGrp="1"/>
          </p:cNvSpPr>
          <p:nvPr>
            <p:ph idx="1"/>
          </p:nvPr>
        </p:nvSpPr>
        <p:spPr>
          <a:xfrm>
            <a:off x="913795" y="2006769"/>
            <a:ext cx="10353762" cy="4058751"/>
          </a:xfrm>
        </p:spPr>
        <p:txBody>
          <a:bodyPr>
            <a:normAutofit/>
          </a:bodyPr>
          <a:lstStyle/>
          <a:p>
            <a:pPr marL="0" indent="0" algn="just">
              <a:lnSpc>
                <a:spcPct val="150000"/>
              </a:lnSpc>
              <a:buNone/>
            </a:pPr>
            <a:r>
              <a:rPr lang="en-US" sz="2400" dirty="0"/>
              <a:t>An important feature of the model is to admit an attractor like solution. That means that irrespective to the initial conditions, the solutions converge to one another sufficiently fast. Therefore, at later times any of the solutions can be used as an attractor. This feature ensures that late-time dynamics is almost independent of the initial conditions. </a:t>
            </a:r>
          </a:p>
        </p:txBody>
      </p:sp>
    </p:spTree>
    <p:extLst>
      <p:ext uri="{BB962C8B-B14F-4D97-AF65-F5344CB8AC3E}">
        <p14:creationId xmlns:p14="http://schemas.microsoft.com/office/powerpoint/2010/main" val="92799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5341-125B-AB83-877A-48E0EC57C634}"/>
              </a:ext>
            </a:extLst>
          </p:cNvPr>
          <p:cNvSpPr>
            <a:spLocks noGrp="1"/>
          </p:cNvSpPr>
          <p:nvPr>
            <p:ph type="title"/>
          </p:nvPr>
        </p:nvSpPr>
        <p:spPr/>
        <p:txBody>
          <a:bodyPr/>
          <a:lstStyle/>
          <a:p>
            <a:r>
              <a:rPr lang="en-US" dirty="0"/>
              <a:t>Motivation for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AF8411-4073-43DB-FE1F-3682161433E0}"/>
                  </a:ext>
                </a:extLst>
              </p:cNvPr>
              <p:cNvSpPr>
                <a:spLocks noGrp="1"/>
              </p:cNvSpPr>
              <p:nvPr>
                <p:ph idx="1"/>
              </p:nvPr>
            </p:nvSpPr>
            <p:spPr/>
            <p:txBody>
              <a:bodyPr>
                <a:normAutofit/>
              </a:bodyPr>
              <a:lstStyle/>
              <a:p>
                <a:pPr marL="0" indent="0" algn="just">
                  <a:lnSpc>
                    <a:spcPct val="150000"/>
                  </a:lnSpc>
                  <a:buNone/>
                </a:pPr>
                <a:r>
                  <a:rPr lang="en-US" sz="2400" dirty="0"/>
                  <a:t>In natural units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=ℏ=1</m:t>
                    </m:r>
                  </m:oMath>
                </a14:m>
                <a:r>
                  <a:rPr lang="en-US" sz="2400" dirty="0"/>
                  <a:t>, the energy scale associated to the present dark energy density </a:t>
                </a:r>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𝐷𝐸</m:t>
                            </m:r>
                          </m:sub>
                          <m:sup>
                            <m:r>
                              <a:rPr lang="en-US" sz="2400" i="1">
                                <a:latin typeface="Cambria Math" panose="02040503050406030204" pitchFamily="18" charset="0"/>
                              </a:rPr>
                              <m:t>0</m:t>
                            </m:r>
                          </m:sup>
                        </m:sSubSup>
                        <m:r>
                          <a:rPr lang="en-US" sz="2400" i="1">
                            <a:latin typeface="Cambria Math" panose="02040503050406030204" pitchFamily="18" charset="0"/>
                          </a:rPr>
                          <m:t>)</m:t>
                        </m:r>
                      </m:e>
                      <m:sup>
                        <m:f>
                          <m:fPr>
                            <m:type m:val="skw"/>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sup>
                    </m:sSup>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m:t>
                        </m:r>
                      </m:sup>
                    </m:sSup>
                    <m:r>
                      <m:rPr>
                        <m:sty m:val="p"/>
                      </m:rPr>
                      <a:rPr lang="en-US" sz="2400" b="0" i="0" smtClean="0">
                        <a:latin typeface="Cambria Math" panose="02040503050406030204" pitchFamily="18" charset="0"/>
                        <a:ea typeface="Cambria Math" panose="02040503050406030204" pitchFamily="18" charset="0"/>
                      </a:rPr>
                      <m:t>eV</m:t>
                    </m:r>
                  </m:oMath>
                </a14:m>
                <a:r>
                  <a:rPr lang="en-US" sz="2400" dirty="0"/>
                  <a:t> is quite close to the neutrino mass scale. To be more precise, we adopt the normal mass hierarchy for neutrino masses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3</m:t>
                        </m:r>
                      </m:sub>
                    </m:sSub>
                  </m:oMath>
                </a14:m>
                <a:r>
                  <a:rPr lang="en-US" sz="2400" dirty="0"/>
                  <a:t>. </a:t>
                </a:r>
              </a:p>
              <a:p>
                <a:pPr marL="0" indent="0" algn="just">
                  <a:lnSpc>
                    <a:spcPct val="150000"/>
                  </a:lnSpc>
                  <a:buNone/>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3</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0.05 </m:t>
                      </m:r>
                      <m:r>
                        <a:rPr lang="en-US" sz="2400" b="0" i="1" smtClean="0">
                          <a:latin typeface="Cambria Math" panose="02040503050406030204" pitchFamily="18" charset="0"/>
                          <a:ea typeface="Cambria Math" panose="02040503050406030204" pitchFamily="18" charset="0"/>
                        </a:rPr>
                        <m:t>𝑒𝑉</m:t>
                      </m:r>
                    </m:oMath>
                  </m:oMathPara>
                </a14:m>
                <a:endParaRPr lang="en-US" sz="2400" dirty="0"/>
              </a:p>
              <a:p>
                <a:pPr marL="0" indent="0" algn="just">
                  <a:lnSpc>
                    <a:spcPct val="150000"/>
                  </a:lnSpc>
                  <a:buNone/>
                </a:pPr>
                <a:r>
                  <a:rPr lang="en-US" sz="2400" dirty="0"/>
                  <a:t>Present temperature of CNB: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𝑇</m:t>
                        </m:r>
                      </m:e>
                      <m:sub>
                        <m:r>
                          <a:rPr lang="en-US" sz="2400" i="1" smtClean="0">
                            <a:latin typeface="Cambria Math" panose="02040503050406030204" pitchFamily="18" charset="0"/>
                            <a:ea typeface="Cambria Math" panose="02040503050406030204" pitchFamily="18" charset="0"/>
                          </a:rPr>
                          <m:t>𝜈</m:t>
                        </m:r>
                      </m:sub>
                      <m:sup>
                        <m:r>
                          <a:rPr lang="en-US" sz="2400" b="0" i="1" smtClean="0">
                            <a:latin typeface="Cambria Math" panose="02040503050406030204" pitchFamily="18" charset="0"/>
                          </a:rPr>
                          <m:t>0</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1.67×</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r>
                      <a:rPr lang="en-US" sz="2400" b="0" i="1" smtClean="0">
                        <a:latin typeface="Cambria Math" panose="02040503050406030204" pitchFamily="18" charset="0"/>
                        <a:ea typeface="Cambria Math" panose="02040503050406030204" pitchFamily="18" charset="0"/>
                      </a:rPr>
                      <m:t>𝑒𝑉</m:t>
                    </m:r>
                  </m:oMath>
                </a14:m>
                <a:endParaRPr lang="en-US" sz="2400" dirty="0"/>
              </a:p>
            </p:txBody>
          </p:sp>
        </mc:Choice>
        <mc:Fallback xmlns="">
          <p:sp>
            <p:nvSpPr>
              <p:cNvPr id="3" name="Content Placeholder 2">
                <a:extLst>
                  <a:ext uri="{FF2B5EF4-FFF2-40B4-BE49-F238E27FC236}">
                    <a16:creationId xmlns:a16="http://schemas.microsoft.com/office/drawing/2014/main" id="{8FAF8411-4073-43DB-FE1F-3682161433E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836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6237</TotalTime>
  <Words>1199</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Calisto MT</vt:lpstr>
      <vt:lpstr>Cambria Math</vt:lpstr>
      <vt:lpstr>Wingdings 2</vt:lpstr>
      <vt:lpstr>Slate</vt:lpstr>
      <vt:lpstr>CNB assisted DE model</vt:lpstr>
      <vt:lpstr>Friedmann Equation</vt:lpstr>
      <vt:lpstr>Accelerated expansion of the Universe</vt:lpstr>
      <vt:lpstr>Cosmic sum-rule</vt:lpstr>
      <vt:lpstr>What we know about the composition of the universe? </vt:lpstr>
      <vt:lpstr>Coincidence issue</vt:lpstr>
      <vt:lpstr>Quintessence/Cosmon </vt:lpstr>
      <vt:lpstr>Cosmon/Quintessence</vt:lpstr>
      <vt:lpstr>Motivation for the model</vt:lpstr>
      <vt:lpstr>Motivation for the model</vt:lpstr>
      <vt:lpstr>Coupled models of Cosmon/Quintessence</vt:lpstr>
      <vt:lpstr>Equations of motion</vt:lpstr>
      <vt:lpstr>Observational Signatures</vt:lpstr>
      <vt:lpstr>Free-streaming neutrinos</vt:lpstr>
      <vt:lpstr>Free-streaming neutrinos</vt:lpstr>
      <vt:lpstr>Free-streaming neutrinos</vt:lpstr>
      <vt:lpstr>What are we looking for?</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metivishvili</dc:creator>
  <cp:lastModifiedBy>michael metivishvili</cp:lastModifiedBy>
  <cp:revision>27</cp:revision>
  <dcterms:created xsi:type="dcterms:W3CDTF">2025-07-31T15:18:45Z</dcterms:created>
  <dcterms:modified xsi:type="dcterms:W3CDTF">2025-08-29T18:35:51Z</dcterms:modified>
</cp:coreProperties>
</file>