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78" r:id="rId4"/>
    <p:sldId id="257" r:id="rId5"/>
    <p:sldId id="272" r:id="rId6"/>
    <p:sldId id="258" r:id="rId7"/>
    <p:sldId id="259" r:id="rId8"/>
    <p:sldId id="273" r:id="rId9"/>
    <p:sldId id="260" r:id="rId10"/>
    <p:sldId id="274" r:id="rId11"/>
    <p:sldId id="262" r:id="rId12"/>
    <p:sldId id="263" r:id="rId13"/>
    <p:sldId id="264" r:id="rId14"/>
    <p:sldId id="275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6" r:id="rId23"/>
    <p:sldId id="277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8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F806-DD58-1067-FABD-B2B8B6DCD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D8F0CE-9AB5-8A6C-C9BB-78559F69A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C6BB0-76F8-9A9F-8EB1-3BE6A7D0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4A6EE-154E-D8D7-C3F8-18C2104E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C6C90-9950-285E-52B2-918989085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C3FA-8678-CF9B-D08E-D4076A1C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BC356-D58E-29B8-D165-B98D3DCC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707AF2-F427-26CE-722D-434B3B53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A20DC-8EB4-2420-A8C4-10B612E2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4502-9307-47AE-7161-61409C2A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0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69B18-64F2-2F2A-7C53-259BCAC58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E40DF-F848-46A3-BE89-2287EB1D2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8727C-96AB-18F7-AEAE-C1BE954BE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AEDBD-5446-A7D2-C3F7-7CB32761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7EA9D-1FA5-6F15-6C74-7524C1D4A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4F948-E91E-A481-E13E-0A09CEF49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BC3F-9471-690A-881A-F5A3A111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2607F-02AE-6C69-2188-EAA14895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11034-533A-29CE-D33B-6A3D7B59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1CA06-B5FB-FF92-05D6-39CEA120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3E37-5114-1120-B8F5-4831D066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1F11E-EE01-A80E-B135-98EA0C86C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1BA87-E08A-E930-BA59-575A51BFE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FA22C-07FD-DEFC-6D8B-CD3BB94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9FA6E-8A3F-A6DE-DEEA-67D25F0C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3BA6-18AE-7088-9BA9-A54E360D6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EA774-D9A8-0708-E14E-F980C639A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85622-4E9E-CDF9-218D-502C1E0EB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35372C-EFCD-79BA-0846-AA1BEA27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1476E-8648-4DD6-0852-AE4A4DB5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5C230-465B-A9DD-5EB5-DA355B2C2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A803-CCA7-0C67-0EA0-DD0810EE1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40EF9-EA2F-A5CB-2B8B-F3740A302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7CF9F-1CED-4BCF-BE0B-AEA738789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66D29-B5A1-E621-4953-480271BE51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0005C-9619-5CE9-E4E6-DCDF47F19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DF5C41-E6B5-7A39-D261-C55E2BFAD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C6E274-0CEE-3129-017B-821CE7A5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BBB605-418E-40E9-89B0-A59CE83B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4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B4CB-04A1-C47F-53C2-206EF183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98EF7-D2BE-9C03-E2E5-7D8A1A78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AC8052-58A4-2A97-7F0F-14F37A7C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D756A-0796-CBD3-6357-01A35D85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9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89067-3BDD-035F-6227-229C41034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22DDA-2762-B928-78FA-4C96BC71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866AA-BE77-1764-D0A8-CC0D7168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0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4836-3939-D37F-2D36-080FE34B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96FD-259A-3ADC-CFF6-922822A2F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3872C-83F7-A5D4-42A4-26A4A920A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F03BD-267A-BD07-D614-5929789E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CF536-21CA-EECA-3997-009781C1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A3534-ED56-25D0-497D-711F33FD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4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C6D43-B682-CEC0-4D90-06212809C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63D84-55B5-87E2-07CB-0344B76B9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602FA-4A11-F271-F1CF-C356DAC6D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7B852-32AF-325D-BAFD-1B59CACB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95C33-28D4-C890-9FD2-C6B0ECB6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D5A77-07F8-48C7-7B05-416A6BAC0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6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38D00-31F4-4B4A-B163-6EA12E1D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F7836-F7EA-5096-5ACC-947A9B884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5C787-073B-A3AC-B0F3-150080B59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EDE5B-5D9E-46D7-8248-1F8283F0B68A}" type="datetimeFigureOut">
              <a:rPr lang="en-US" smtClean="0"/>
              <a:t>8/19/2025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5105C-EAE9-3FF8-C461-76856C1DA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63ADC-153B-B873-64C4-1D22290DD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54ED-3EE7-4561-99BF-B47A6157D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8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malt22@freeuni.edu.ge" TargetMode="External"/><Relationship Id="rId2" Type="http://schemas.openxmlformats.org/officeDocument/2006/relationships/hyperlink" Target="mailto:nkurt22@freeuni.edu.g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147A-B74C-26DA-391D-EFD3F1F652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US" dirty="0"/>
              <a:t>Electrons’ motion outside a blackhole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93012E-BF88-F1F1-1A87-EFD85B8BB2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Author: Nikoloz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Kurtskhalia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(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  <a:hlinkClick r:id="rId2"/>
              </a:rPr>
              <a:t>nkurt22@freeuni.edu.ge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Co-author: Nikoloz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Google Sans"/>
              </a:rPr>
              <a:t>Maltsev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 (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  <a:hlinkClick r:id="rId3"/>
              </a:rPr>
              <a:t>nmalt22@freeuni.edu.ge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)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Academic advisor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: Zaza </a:t>
            </a:r>
            <a:r>
              <a:rPr lang="en-US" dirty="0" err="1">
                <a:solidFill>
                  <a:srgbClr val="1F1F1F"/>
                </a:solidFill>
                <a:latin typeface="Google Sans"/>
              </a:rPr>
              <a:t>Osmanov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 (</a:t>
            </a:r>
            <a:r>
              <a:rPr lang="en-US" b="0" i="0" dirty="0">
                <a:solidFill>
                  <a:srgbClr val="222222"/>
                </a:solidFill>
                <a:effectLst/>
                <a:latin typeface="Google Sans"/>
              </a:rPr>
              <a:t>z.osmanov@freeuni.edu.ge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)</a:t>
            </a:r>
            <a:endParaRPr lang="en-US" b="0" i="0" dirty="0">
              <a:solidFill>
                <a:srgbClr val="1F1F1F"/>
              </a:solidFill>
              <a:effectLst/>
              <a:latin typeface="Google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28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3840C-A6AD-111E-985D-23237055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48348"/>
            <a:ext cx="10515600" cy="1325563"/>
          </a:xfrm>
        </p:spPr>
        <p:txBody>
          <a:bodyPr/>
          <a:lstStyle/>
          <a:p>
            <a:r>
              <a:rPr lang="en-US" dirty="0"/>
              <a:t>Radii of the light cylinders and steady orbit and Interpretation of distances </a:t>
            </a:r>
          </a:p>
        </p:txBody>
      </p:sp>
    </p:spTree>
    <p:extLst>
      <p:ext uri="{BB962C8B-B14F-4D97-AF65-F5344CB8AC3E}">
        <p14:creationId xmlns:p14="http://schemas.microsoft.com/office/powerpoint/2010/main" val="74045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6A8CC-27BB-9DD3-F934-FEF04E27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Radii of light cylinders: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A06701-0EBE-91BB-AA89-1F8E95419393}"/>
                  </a:ext>
                </a:extLst>
              </p:cNvPr>
              <p:cNvSpPr txBox="1"/>
              <p:nvPr/>
            </p:nvSpPr>
            <p:spPr>
              <a:xfrm>
                <a:off x="0" y="1388379"/>
                <a:ext cx="6096000" cy="8256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A06701-0EBE-91BB-AA89-1F8E9541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88379"/>
                <a:ext cx="6096000" cy="8256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D30C7F2-32C6-CBE6-4D2F-706A295F052C}"/>
              </a:ext>
            </a:extLst>
          </p:cNvPr>
          <p:cNvCxnSpPr>
            <a:stCxn id="6" idx="2"/>
          </p:cNvCxnSpPr>
          <p:nvPr/>
        </p:nvCxnSpPr>
        <p:spPr>
          <a:xfrm rot="16200000" flipH="1">
            <a:off x="3377668" y="1884321"/>
            <a:ext cx="855699" cy="15150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4E0225-50F9-C9C2-2AD5-285C00BD5FC5}"/>
                  </a:ext>
                </a:extLst>
              </p:cNvPr>
              <p:cNvSpPr txBox="1"/>
              <p:nvPr/>
            </p:nvSpPr>
            <p:spPr>
              <a:xfrm>
                <a:off x="4563035" y="2764826"/>
                <a:ext cx="2588016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54E0225-50F9-C9C2-2AD5-285C00BD5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035" y="2764826"/>
                <a:ext cx="2588016" cy="55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DABB304-EDDF-2177-1894-62F2BE8EAB55}"/>
              </a:ext>
            </a:extLst>
          </p:cNvPr>
          <p:cNvSpPr txBox="1"/>
          <p:nvPr/>
        </p:nvSpPr>
        <p:spPr>
          <a:xfrm>
            <a:off x="1758492" y="4675201"/>
            <a:ext cx="930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equation will have three solutions. Two of them will be real, and one complex. Real ones are: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CA6F96-0E2B-B6D0-5608-29FF8D05478D}"/>
                  </a:ext>
                </a:extLst>
              </p:cNvPr>
              <p:cNvSpPr txBox="1"/>
              <p:nvPr/>
            </p:nvSpPr>
            <p:spPr>
              <a:xfrm>
                <a:off x="3481681" y="5240499"/>
                <a:ext cx="4917436" cy="666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CA6F96-0E2B-B6D0-5608-29FF8D054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681" y="5240499"/>
                <a:ext cx="4917436" cy="666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EEC7B5-67B7-88E8-A4FB-D1F98E89074A}"/>
                  </a:ext>
                </a:extLst>
              </p:cNvPr>
              <p:cNvSpPr txBox="1"/>
              <p:nvPr/>
            </p:nvSpPr>
            <p:spPr>
              <a:xfrm>
                <a:off x="2809043" y="5906900"/>
                <a:ext cx="6096000" cy="7587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arccos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⁡(−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ω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EEC7B5-67B7-88E8-A4FB-D1F98E890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43" y="5906900"/>
                <a:ext cx="6096000" cy="7587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23E077-CEDD-280A-E12E-AC4B6FFFB1D3}"/>
                  </a:ext>
                </a:extLst>
              </p:cNvPr>
              <p:cNvSpPr txBox="1"/>
              <p:nvPr/>
            </p:nvSpPr>
            <p:spPr>
              <a:xfrm>
                <a:off x="3310914" y="3568507"/>
                <a:ext cx="5570172" cy="950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𝑇h𝑒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𝑒𝑞𝑢𝑎𝑡𝑖𝑜𝑛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h𝑎𝑠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𝑝𝑜𝑠𝑖𝑡𝑖𝑣𝑒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𝑟𝑜𝑜𝑡𝑠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523E077-CEDD-280A-E12E-AC4B6FFFB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0914" y="3568507"/>
                <a:ext cx="5570172" cy="950132"/>
              </a:xfrm>
              <a:prstGeom prst="rect">
                <a:avLst/>
              </a:prstGeom>
              <a:blipFill>
                <a:blip r:embed="rId6"/>
                <a:stretch>
                  <a:fillRect l="-875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97DFA4E-0332-FD52-61A9-054457B9EDDB}"/>
              </a:ext>
            </a:extLst>
          </p:cNvPr>
          <p:cNvCxnSpPr>
            <a:stCxn id="12" idx="3"/>
            <a:endCxn id="19" idx="0"/>
          </p:cNvCxnSpPr>
          <p:nvPr/>
        </p:nvCxnSpPr>
        <p:spPr>
          <a:xfrm flipH="1">
            <a:off x="6096000" y="3042755"/>
            <a:ext cx="1055051" cy="525752"/>
          </a:xfrm>
          <a:prstGeom prst="bentConnector4">
            <a:avLst>
              <a:gd name="adj1" fmla="val -21667"/>
              <a:gd name="adj2" fmla="val 7643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04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89BB-9345-D3BF-34BD-EE44B6D0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these distances: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1031F1-02CE-B97F-7140-BED5B9FB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11" y="1627935"/>
            <a:ext cx="5990825" cy="4503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E78A1C-A75C-A6B4-5538-9582021D33F1}"/>
                  </a:ext>
                </a:extLst>
              </p:cNvPr>
              <p:cNvSpPr txBox="1"/>
              <p:nvPr/>
            </p:nvSpPr>
            <p:spPr>
              <a:xfrm>
                <a:off x="6308619" y="3429000"/>
                <a:ext cx="5540748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As we can see, the radius of the first light that we call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Is closer to a black hole than the orbiting radius and the </a:t>
                </a:r>
              </a:p>
              <a:p>
                <a:r>
                  <a:rPr lang="en-US" dirty="0"/>
                  <a:t>second one, which is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dirty="0"/>
                  <a:t>  is further.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E78A1C-A75C-A6B4-5538-9582021D3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619" y="3429000"/>
                <a:ext cx="5540748" cy="923330"/>
              </a:xfrm>
              <a:prstGeom prst="rect">
                <a:avLst/>
              </a:prstGeom>
              <a:blipFill>
                <a:blip r:embed="rId3"/>
                <a:stretch>
                  <a:fillRect l="-990"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9822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48BC6-9E0E-70B0-8910-84FEB2B5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solutions to </a:t>
            </a:r>
            <a:r>
              <a:rPr lang="en-US"/>
              <a:t>equation motion: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CB393C-23E2-6416-7A86-BA4E8BD63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600" y="1939463"/>
            <a:ext cx="2270957" cy="120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7F3E98-2FD1-EB39-B8C0-5CA854D62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9463"/>
            <a:ext cx="5311600" cy="3977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D0C161-EC8E-F619-8D9B-1F9F5A807A3D}"/>
              </a:ext>
            </a:extLst>
          </p:cNvPr>
          <p:cNvSpPr txBox="1"/>
          <p:nvPr/>
        </p:nvSpPr>
        <p:spPr>
          <a:xfrm>
            <a:off x="5311600" y="3252809"/>
            <a:ext cx="6793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 we can see, particles that are between the first light</a:t>
            </a:r>
          </a:p>
          <a:p>
            <a:r>
              <a:rPr lang="en-US" dirty="0"/>
              <a:t>Cylinder and steady orbit are going to fall on the first light cylinder and </a:t>
            </a:r>
          </a:p>
          <a:p>
            <a:r>
              <a:rPr lang="en-US" dirty="0"/>
              <a:t>The ones above on the second.</a:t>
            </a:r>
          </a:p>
        </p:txBody>
      </p:sp>
    </p:spTree>
    <p:extLst>
      <p:ext uri="{BB962C8B-B14F-4D97-AF65-F5344CB8AC3E}">
        <p14:creationId xmlns:p14="http://schemas.microsoft.com/office/powerpoint/2010/main" val="2509368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DA2A2-AA51-7FCE-8F1D-7249BE8FD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26254"/>
            <a:ext cx="10515600" cy="1325563"/>
          </a:xfrm>
        </p:spPr>
        <p:txBody>
          <a:bodyPr/>
          <a:lstStyle/>
          <a:p>
            <a:r>
              <a:rPr lang="en-US" dirty="0"/>
              <a:t>    Calculating the maximum Lorenz factor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1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C06D-B58B-9099-7617-941ED5695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Primordial black holes: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80D0FB-D737-5700-F0AC-65CB4950E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966" y="1389688"/>
            <a:ext cx="9000067" cy="49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02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130E-C787-250B-9779-8A835D94B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 factor and characteristic acceleration time: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4F4862-6D95-52B1-6A40-1981334CB824}"/>
                  </a:ext>
                </a:extLst>
              </p:cNvPr>
              <p:cNvSpPr txBox="1"/>
              <p:nvPr/>
            </p:nvSpPr>
            <p:spPr>
              <a:xfrm>
                <a:off x="-573741" y="1876515"/>
                <a:ext cx="6096000" cy="9047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B4F4862-6D95-52B1-6A40-1981334CB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3741" y="1876515"/>
                <a:ext cx="6096000" cy="9047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8E8EE7B-ECD6-0CC4-E798-A8495DA1A36A}"/>
              </a:ext>
            </a:extLst>
          </p:cNvPr>
          <p:cNvCxnSpPr>
            <a:cxnSpLocks/>
          </p:cNvCxnSpPr>
          <p:nvPr/>
        </p:nvCxnSpPr>
        <p:spPr>
          <a:xfrm>
            <a:off x="5029200" y="2428689"/>
            <a:ext cx="29182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ECF02B-43D0-0B5F-4836-E4278D698F1C}"/>
                  </a:ext>
                </a:extLst>
              </p:cNvPr>
              <p:cNvSpPr txBox="1"/>
              <p:nvPr/>
            </p:nvSpPr>
            <p:spPr>
              <a:xfrm>
                <a:off x="694764" y="3663225"/>
                <a:ext cx="3240567" cy="406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CECF02B-43D0-0B5F-4836-E4278D698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64" y="3663225"/>
                <a:ext cx="3240567" cy="406137"/>
              </a:xfrm>
              <a:prstGeom prst="rect">
                <a:avLst/>
              </a:prstGeom>
              <a:blipFill>
                <a:blip r:embed="rId3"/>
                <a:stretch>
                  <a:fillRect l="-1880" t="-2985" r="-376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5C3F066-E78B-798D-3202-830A5CA7F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7430" y="1500897"/>
            <a:ext cx="2644369" cy="139458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A80E95-4C3A-DC85-6F3B-1D1A041248A8}"/>
              </a:ext>
            </a:extLst>
          </p:cNvPr>
          <p:cNvCxnSpPr/>
          <p:nvPr/>
        </p:nvCxnSpPr>
        <p:spPr>
          <a:xfrm>
            <a:off x="10255623" y="2059688"/>
            <a:ext cx="6723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C32853-F68C-BC50-33C9-7184AC96F665}"/>
                  </a:ext>
                </a:extLst>
              </p:cNvPr>
              <p:cNvSpPr txBox="1"/>
              <p:nvPr/>
            </p:nvSpPr>
            <p:spPr>
              <a:xfrm>
                <a:off x="10998437" y="1921189"/>
                <a:ext cx="2980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4C32853-F68C-BC50-33C9-7184AC96F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8437" y="1921189"/>
                <a:ext cx="298094" cy="276999"/>
              </a:xfrm>
              <a:prstGeom prst="rect">
                <a:avLst/>
              </a:prstGeom>
              <a:blipFill>
                <a:blip r:embed="rId5"/>
                <a:stretch>
                  <a:fillRect l="-12245" r="-816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65401A-8F74-8C25-A9ED-B798AE9F647F}"/>
                  </a:ext>
                </a:extLst>
              </p:cNvPr>
              <p:cNvSpPr txBox="1"/>
              <p:nvPr/>
            </p:nvSpPr>
            <p:spPr>
              <a:xfrm>
                <a:off x="1298038" y="4592007"/>
                <a:ext cx="1017010" cy="7050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A65401A-8F74-8C25-A9ED-B798AE9F6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038" y="4592007"/>
                <a:ext cx="1017010" cy="7050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>
            <a:extLst>
              <a:ext uri="{FF2B5EF4-FFF2-40B4-BE49-F238E27FC236}">
                <a16:creationId xmlns:a16="http://schemas.microsoft.com/office/drawing/2014/main" id="{CC96ED0F-5667-664D-A4F6-CCC9F2F51E39}"/>
              </a:ext>
            </a:extLst>
          </p:cNvPr>
          <p:cNvSpPr/>
          <p:nvPr/>
        </p:nvSpPr>
        <p:spPr>
          <a:xfrm>
            <a:off x="4347882" y="3254188"/>
            <a:ext cx="251012" cy="226807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883D84-4BF8-FD7B-A380-DEE32E4A58DB}"/>
                  </a:ext>
                </a:extLst>
              </p:cNvPr>
              <p:cNvSpPr txBox="1"/>
              <p:nvPr/>
            </p:nvSpPr>
            <p:spPr>
              <a:xfrm>
                <a:off x="3872753" y="3998231"/>
                <a:ext cx="6382870" cy="86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9883D84-4BF8-FD7B-A380-DEE32E4A5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753" y="3998231"/>
                <a:ext cx="6382870" cy="862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59E58E10-4D57-F69A-7011-0E5CB44A64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4815" y="1645643"/>
            <a:ext cx="784928" cy="6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AA22-11D1-D332-8DC9-29FF652E0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factors(Inverse </a:t>
            </a:r>
            <a:r>
              <a:rPr lang="en-US" dirty="0" err="1"/>
              <a:t>Comtpton</a:t>
            </a:r>
            <a:r>
              <a:rPr lang="en-US" dirty="0"/>
              <a:t>  scattering):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F4D3D8C-13B6-6033-E943-351C21441090}"/>
              </a:ext>
            </a:extLst>
          </p:cNvPr>
          <p:cNvGrpSpPr/>
          <p:nvPr/>
        </p:nvGrpSpPr>
        <p:grpSpPr>
          <a:xfrm>
            <a:off x="672773" y="2710935"/>
            <a:ext cx="10846453" cy="2976081"/>
            <a:chOff x="977152" y="2128229"/>
            <a:chExt cx="10846453" cy="29760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0C60FF-3FCB-C4DF-58D2-D70C6874FE9C}"/>
                </a:ext>
              </a:extLst>
            </p:cNvPr>
            <p:cNvSpPr txBox="1"/>
            <p:nvPr/>
          </p:nvSpPr>
          <p:spPr>
            <a:xfrm>
              <a:off x="977152" y="3342946"/>
              <a:ext cx="2882905" cy="369332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Inverse </a:t>
              </a:r>
              <a:r>
                <a:rPr lang="en-US" dirty="0" err="1"/>
                <a:t>Comtpton</a:t>
              </a:r>
              <a:r>
                <a:rPr lang="en-US" dirty="0"/>
                <a:t>  scattering</a:t>
              </a:r>
            </a:p>
          </p:txBody>
        </p: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82FF1A68-9E34-421C-CE3F-A02E917EA776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3860057" y="2312895"/>
              <a:ext cx="1402225" cy="121471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3855E2BA-73B5-66BA-34AE-8323CCB9F337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3860057" y="3527612"/>
              <a:ext cx="1402225" cy="121471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92096B-219D-5BC3-83D5-3CDA645CB763}"/>
                </a:ext>
              </a:extLst>
            </p:cNvPr>
            <p:cNvSpPr txBox="1"/>
            <p:nvPr/>
          </p:nvSpPr>
          <p:spPr>
            <a:xfrm>
              <a:off x="5186865" y="2128229"/>
              <a:ext cx="1796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Tompson</a:t>
              </a:r>
              <a:r>
                <a:rPr lang="en-US" dirty="0"/>
                <a:t> regime: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9D00054-7906-E37E-0652-24B49C441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1160" y="4380347"/>
              <a:ext cx="3756986" cy="723963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46D44C-2AC3-A1DE-75D6-8EDCE37890A5}"/>
                </a:ext>
              </a:extLst>
            </p:cNvPr>
            <p:cNvSpPr txBox="1"/>
            <p:nvPr/>
          </p:nvSpPr>
          <p:spPr>
            <a:xfrm>
              <a:off x="5199534" y="4557663"/>
              <a:ext cx="2191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151616"/>
                  </a:solidFill>
                  <a:effectLst/>
                  <a:latin typeface="Times-Roman"/>
                </a:rPr>
                <a:t>Klein-</a:t>
              </a:r>
              <a:r>
                <a:rPr lang="en-US" sz="1800" dirty="0" err="1">
                  <a:solidFill>
                    <a:srgbClr val="151616"/>
                  </a:solidFill>
                  <a:effectLst/>
                  <a:latin typeface="Times-Roman"/>
                </a:rPr>
                <a:t>Nishina</a:t>
              </a:r>
              <a:r>
                <a:rPr lang="en-US" sz="1800" dirty="0">
                  <a:solidFill>
                    <a:srgbClr val="151616"/>
                  </a:solidFill>
                  <a:effectLst/>
                  <a:latin typeface="Times-Roman"/>
                </a:rPr>
                <a:t> regime</a:t>
              </a:r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54B9E5B-3E0E-0509-9CAA-D916B4DD2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9017" y="2210016"/>
              <a:ext cx="1928027" cy="20575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AF86167-2425-FC43-2FB2-F135337F7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95747" y="2179534"/>
              <a:ext cx="1127858" cy="2362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74358D-0A29-E641-6D15-7B57A0BC8FBE}"/>
                </a:ext>
              </a:extLst>
            </p:cNvPr>
            <p:cNvSpPr txBox="1"/>
            <p:nvPr/>
          </p:nvSpPr>
          <p:spPr>
            <a:xfrm>
              <a:off x="9430122" y="2128229"/>
              <a:ext cx="8725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449A8C5-D3FF-4BB0-2A13-BA030C0DD745}"/>
                </a:ext>
              </a:extLst>
            </p:cNvPr>
            <p:cNvSpPr txBox="1"/>
            <p:nvPr/>
          </p:nvSpPr>
          <p:spPr>
            <a:xfrm>
              <a:off x="5015566" y="3228845"/>
              <a:ext cx="3454792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Power emitted by a single electron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6AAE7F2-6072-C269-E41C-7E69A5A2BA62}"/>
                </a:ext>
              </a:extLst>
            </p:cNvPr>
            <p:cNvCxnSpPr>
              <a:stCxn id="23" idx="2"/>
              <a:endCxn id="16" idx="0"/>
            </p:cNvCxnSpPr>
            <p:nvPr/>
          </p:nvCxnSpPr>
          <p:spPr>
            <a:xfrm>
              <a:off x="6742962" y="3598177"/>
              <a:ext cx="2526691" cy="782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6CB0AC-3793-8DD3-2B1C-7F1C53D9E1EE}"/>
                </a:ext>
              </a:extLst>
            </p:cNvPr>
            <p:cNvCxnSpPr>
              <a:stCxn id="23" idx="0"/>
              <a:endCxn id="19" idx="2"/>
            </p:cNvCxnSpPr>
            <p:nvPr/>
          </p:nvCxnSpPr>
          <p:spPr>
            <a:xfrm flipV="1">
              <a:off x="6742962" y="2415774"/>
              <a:ext cx="1330069" cy="8130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37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5A22D-8969-753D-0D2A-6E1A50CB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Curvature radiation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1C00A-AAD6-9DF7-22F0-4626DE619573}"/>
                  </a:ext>
                </a:extLst>
              </p:cNvPr>
              <p:cNvSpPr txBox="1"/>
              <p:nvPr/>
            </p:nvSpPr>
            <p:spPr>
              <a:xfrm>
                <a:off x="7036028" y="3581400"/>
                <a:ext cx="3048000" cy="64812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41C00A-AAD6-9DF7-22F0-4626DE619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028" y="3581400"/>
                <a:ext cx="3048000" cy="6481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9B30BFE-D4DD-5FFB-9C50-07CA855CA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61" y="1443318"/>
            <a:ext cx="3714832" cy="51537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B364661-974A-97D3-88D2-DBDDDB9F414A}"/>
              </a:ext>
            </a:extLst>
          </p:cNvPr>
          <p:cNvSpPr/>
          <p:nvPr/>
        </p:nvSpPr>
        <p:spPr>
          <a:xfrm>
            <a:off x="3189665" y="4294094"/>
            <a:ext cx="349624" cy="38548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20B65-1113-4A98-4854-E577ABC94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estimates(Inner region):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AC4FC2-88DE-CBC0-1101-B49C0DBBC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065"/>
            <a:ext cx="3605350" cy="26898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01CD59-3C43-F1AF-233A-CABF9D4B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325" y="2108650"/>
            <a:ext cx="3605349" cy="2679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C7015A-A37A-008D-1582-A65C86F3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059" y="2108650"/>
            <a:ext cx="3606941" cy="2679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247D1-966E-41B3-891C-9A2718609B8A}"/>
                  </a:ext>
                </a:extLst>
              </p:cNvPr>
              <p:cNvSpPr txBox="1"/>
              <p:nvPr/>
            </p:nvSpPr>
            <p:spPr>
              <a:xfrm>
                <a:off x="984502" y="4790555"/>
                <a:ext cx="1636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3247D1-966E-41B3-891C-9A2718609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02" y="4790555"/>
                <a:ext cx="1636345" cy="276999"/>
              </a:xfrm>
              <a:prstGeom prst="rect">
                <a:avLst/>
              </a:prstGeom>
              <a:blipFill>
                <a:blip r:embed="rId5"/>
                <a:stretch>
                  <a:fillRect l="-2974" t="-4444" r="-37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C19AD2-2F46-F8BE-D39A-F0CABAF3C8C1}"/>
                  </a:ext>
                </a:extLst>
              </p:cNvPr>
              <p:cNvSpPr txBox="1"/>
              <p:nvPr/>
            </p:nvSpPr>
            <p:spPr>
              <a:xfrm>
                <a:off x="5567851" y="4830897"/>
                <a:ext cx="153856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C19AD2-2F46-F8BE-D39A-F0CABAF3C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51" y="4830897"/>
                <a:ext cx="1538563" cy="280077"/>
              </a:xfrm>
              <a:prstGeom prst="rect">
                <a:avLst/>
              </a:prstGeom>
              <a:blipFill>
                <a:blip r:embed="rId6"/>
                <a:stretch>
                  <a:fillRect l="-3162" t="-4348" r="-395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73B14F-AFAD-8398-CA73-4B1522BFA05F}"/>
                  </a:ext>
                </a:extLst>
              </p:cNvPr>
              <p:cNvSpPr txBox="1"/>
              <p:nvPr/>
            </p:nvSpPr>
            <p:spPr>
              <a:xfrm>
                <a:off x="9817123" y="4830896"/>
                <a:ext cx="1538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373B14F-AFAD-8398-CA73-4B1522BFA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123" y="4830896"/>
                <a:ext cx="1538563" cy="276999"/>
              </a:xfrm>
              <a:prstGeom prst="rect">
                <a:avLst/>
              </a:prstGeom>
              <a:blipFill>
                <a:blip r:embed="rId7"/>
                <a:stretch>
                  <a:fillRect l="-3162" t="-4348" r="-395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92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4F6D-9786-C21C-A059-D3FDB5960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me(</a:t>
            </a:r>
            <a:r>
              <a:rPr lang="en-US" dirty="0" err="1"/>
              <a:t>Intrests</a:t>
            </a:r>
            <a:r>
              <a:rPr lang="en-US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A9545-E590-6CB8-BD01-74FB37822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2800" b="1" dirty="0"/>
              <a:t>Student of physics in Free University of Tbilisi</a:t>
            </a:r>
          </a:p>
          <a:p>
            <a:r>
              <a:rPr lang="en-US" sz="2800" b="1" dirty="0"/>
              <a:t>Topics of interest: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Quantum physics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Mathematical physics (</a:t>
            </a:r>
            <a:r>
              <a:rPr lang="en-US" sz="2800" i="1" dirty="0"/>
              <a:t>analytical methods in theoretical models</a:t>
            </a:r>
            <a:r>
              <a:rPr 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Numerical methods (</a:t>
            </a:r>
            <a:r>
              <a:rPr lang="en-US" sz="2800" i="1" dirty="0"/>
              <a:t>developing simulations for complex systems</a:t>
            </a:r>
            <a:r>
              <a:rPr 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Computer simulations (</a:t>
            </a:r>
            <a:r>
              <a:rPr lang="en-US" sz="2800" i="1" dirty="0"/>
              <a:t>astrophysical plasmas, gravitational dynamics</a:t>
            </a:r>
            <a:r>
              <a:rPr 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High-energy astrophysics (</a:t>
            </a:r>
            <a:r>
              <a:rPr lang="en-US" sz="2800" i="1" dirty="0"/>
              <a:t>black holes, neutron stars, cosmic rays</a:t>
            </a:r>
            <a:r>
              <a:rPr lang="en-US" sz="28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Cosmology (</a:t>
            </a:r>
            <a:r>
              <a:rPr lang="en-US" sz="2800" i="1" dirty="0"/>
              <a:t>formation and evolution of large-scale structures</a:t>
            </a:r>
            <a:r>
              <a:rPr lang="en-US" sz="2800" dirty="0"/>
              <a:t>)</a:t>
            </a:r>
          </a:p>
          <a:p>
            <a:r>
              <a:rPr lang="en-US" sz="2800" b="1" dirty="0"/>
              <a:t>Future plans: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Career in academia, preferably in </a:t>
            </a:r>
            <a:r>
              <a:rPr lang="en-US" sz="2800" b="1" dirty="0"/>
              <a:t>condensed matter physics</a:t>
            </a:r>
            <a:r>
              <a:rPr lang="en-US" sz="2800" dirty="0"/>
              <a:t>, </a:t>
            </a:r>
            <a:r>
              <a:rPr lang="en-US" sz="2800" b="1" dirty="0"/>
              <a:t>computational physics</a:t>
            </a:r>
            <a:r>
              <a:rPr lang="en-US" sz="2800" dirty="0"/>
              <a:t>, </a:t>
            </a:r>
            <a:r>
              <a:rPr lang="en-US" sz="2800" b="1" dirty="0"/>
              <a:t>mathematical physics</a:t>
            </a:r>
            <a:r>
              <a:rPr lang="en-US" sz="2800" dirty="0"/>
              <a:t>, </a:t>
            </a:r>
            <a:r>
              <a:rPr lang="en-US" sz="2800" b="1" dirty="0"/>
              <a:t>High energy physics  </a:t>
            </a:r>
            <a:r>
              <a:rPr lang="en-US" sz="2800" dirty="0"/>
              <a:t>or </a:t>
            </a:r>
            <a:r>
              <a:rPr lang="en-US" sz="2800" b="1" dirty="0"/>
              <a:t>cosmology and astrophysics</a:t>
            </a:r>
            <a:r>
              <a:rPr lang="en-US" sz="2800" dirty="0"/>
              <a:t>.</a:t>
            </a:r>
          </a:p>
          <a:p>
            <a:r>
              <a:rPr lang="en-US" sz="2800" b="1" dirty="0"/>
              <a:t>Hobbies and interests: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Music: Classical (</a:t>
            </a:r>
            <a:r>
              <a:rPr lang="en-US" sz="2800" dirty="0" err="1"/>
              <a:t>Sastakovich</a:t>
            </a:r>
            <a:r>
              <a:rPr lang="en-US" sz="2800" i="1" dirty="0"/>
              <a:t>, Wagner</a:t>
            </a:r>
            <a:r>
              <a:rPr lang="en-US" sz="2800" dirty="0"/>
              <a:t>), jazz (</a:t>
            </a:r>
            <a:r>
              <a:rPr lang="en-US" sz="2800" i="1" dirty="0"/>
              <a:t>Jaco </a:t>
            </a:r>
            <a:r>
              <a:rPr lang="en-US" sz="2800" i="1" dirty="0" err="1"/>
              <a:t>Pastorius</a:t>
            </a:r>
            <a:r>
              <a:rPr lang="en-US" sz="2800" i="1" dirty="0"/>
              <a:t>, </a:t>
            </a:r>
            <a:r>
              <a:rPr lang="en-US" sz="2800" i="1" dirty="0" err="1"/>
              <a:t>Mahanvishu</a:t>
            </a:r>
            <a:r>
              <a:rPr lang="en-US" sz="2800" i="1" dirty="0"/>
              <a:t> orchestra</a:t>
            </a:r>
            <a:r>
              <a:rPr lang="en-US" sz="2800" dirty="0"/>
              <a:t>), prog rock(king crimson, rush, Thank you scientist), avant-garde (</a:t>
            </a:r>
            <a:r>
              <a:rPr lang="en-US" sz="2800" i="1" dirty="0"/>
              <a:t>Stockhausen, John Zorn</a:t>
            </a:r>
            <a:r>
              <a:rPr lang="en-US" sz="2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Movies: Horror (</a:t>
            </a:r>
            <a:r>
              <a:rPr lang="en-US" sz="2800" i="1" dirty="0"/>
              <a:t>psychological and atmospheric</a:t>
            </a:r>
            <a:r>
              <a:rPr lang="en-US" sz="2800" dirty="0"/>
              <a:t>), drama (</a:t>
            </a:r>
            <a:r>
              <a:rPr lang="en-US" sz="2800" i="1" dirty="0"/>
              <a:t>historical epics</a:t>
            </a:r>
            <a:r>
              <a:rPr lang="en-US" sz="2800" dirty="0"/>
              <a:t>), experimental (</a:t>
            </a:r>
            <a:r>
              <a:rPr lang="en-US" sz="2800" i="1" dirty="0"/>
              <a:t>surrealist and non-linear storytelling</a:t>
            </a:r>
            <a:r>
              <a:rPr lang="en-US" sz="28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Reading: Horror (</a:t>
            </a:r>
            <a:r>
              <a:rPr lang="en-US" sz="2800" i="1" dirty="0"/>
              <a:t>Lovecraft, Robert W. Chambers, Cormac McCarthy, Harlan Ellison</a:t>
            </a:r>
            <a:r>
              <a:rPr lang="en-US" sz="2800" dirty="0"/>
              <a:t>), biographies (</a:t>
            </a:r>
            <a:r>
              <a:rPr lang="en-US" sz="2800" i="1" dirty="0"/>
              <a:t>scientists, military leaders</a:t>
            </a:r>
            <a:r>
              <a:rPr lang="en-US" sz="2800" dirty="0"/>
              <a:t>), philosophy (</a:t>
            </a:r>
            <a:r>
              <a:rPr lang="en-US" sz="2800" i="1" dirty="0"/>
              <a:t>existentialism, metaphysics</a:t>
            </a:r>
            <a:r>
              <a:rPr lang="en-US" sz="2800" dirty="0"/>
              <a:t>), military strategy (</a:t>
            </a:r>
            <a:r>
              <a:rPr lang="en-US" sz="2800" i="1" dirty="0"/>
              <a:t>Sun Tzu, Clausewitz</a:t>
            </a:r>
            <a:r>
              <a:rPr lang="en-US" sz="2800" dirty="0"/>
              <a:t>), and historical works (</a:t>
            </a:r>
            <a:r>
              <a:rPr lang="en-US" sz="2800" i="1" dirty="0"/>
              <a:t>ancient civilizations, world wars</a:t>
            </a:r>
            <a:r>
              <a:rPr lang="en-US" sz="2800" dirty="0"/>
              <a:t>), Art and Art history(H.R Giger).</a:t>
            </a:r>
          </a:p>
          <a:p>
            <a:pPr marL="0" indent="0">
              <a:buNone/>
            </a:pPr>
            <a:r>
              <a:rPr lang="en-US" sz="4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17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1950-1EFD-E93D-31B1-FEDFECEC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374192"/>
            <a:ext cx="10515600" cy="1325563"/>
          </a:xfrm>
        </p:spPr>
        <p:txBody>
          <a:bodyPr/>
          <a:lstStyle/>
          <a:p>
            <a:r>
              <a:rPr lang="en-US" dirty="0"/>
              <a:t>Power estimates(</a:t>
            </a:r>
            <a:r>
              <a:rPr lang="en-US" dirty="0" err="1"/>
              <a:t>outter</a:t>
            </a:r>
            <a:r>
              <a:rPr lang="en-US" dirty="0"/>
              <a:t> region):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4FD1C2-681D-D320-1C9F-9A885D834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5317"/>
            <a:ext cx="3967465" cy="2952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B913D2-C22E-F964-2C0C-C60923EDD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058" y="2205317"/>
            <a:ext cx="3899883" cy="2952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635BB-6E65-2E36-A72C-BA53FA8DA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534" y="2205317"/>
            <a:ext cx="3912772" cy="29529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254AA-B763-D0A5-2870-CA84AD356248}"/>
                  </a:ext>
                </a:extLst>
              </p:cNvPr>
              <p:cNvSpPr txBox="1"/>
              <p:nvPr/>
            </p:nvSpPr>
            <p:spPr>
              <a:xfrm>
                <a:off x="1165559" y="5395875"/>
                <a:ext cx="16363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F254AA-B763-D0A5-2870-CA84AD356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59" y="5395875"/>
                <a:ext cx="1636345" cy="276999"/>
              </a:xfrm>
              <a:prstGeom prst="rect">
                <a:avLst/>
              </a:prstGeom>
              <a:blipFill>
                <a:blip r:embed="rId5"/>
                <a:stretch>
                  <a:fillRect l="-2974" t="-4348" r="-372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72C4B-0D10-7826-9A62-06D2B42FD23F}"/>
                  </a:ext>
                </a:extLst>
              </p:cNvPr>
              <p:cNvSpPr txBox="1"/>
              <p:nvPr/>
            </p:nvSpPr>
            <p:spPr>
              <a:xfrm>
                <a:off x="5567851" y="5392797"/>
                <a:ext cx="1538563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572C4B-0D10-7826-9A62-06D2B42F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851" y="5392797"/>
                <a:ext cx="1538563" cy="280077"/>
              </a:xfrm>
              <a:prstGeom prst="rect">
                <a:avLst/>
              </a:prstGeom>
              <a:blipFill>
                <a:blip r:embed="rId6"/>
                <a:stretch>
                  <a:fillRect l="-3162" t="-6522" r="-395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190C57-C32A-159B-D31E-A14587089D02}"/>
                  </a:ext>
                </a:extLst>
              </p:cNvPr>
              <p:cNvSpPr txBox="1"/>
              <p:nvPr/>
            </p:nvSpPr>
            <p:spPr>
              <a:xfrm>
                <a:off x="9727475" y="5255836"/>
                <a:ext cx="1538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𝑠𝑢𝑛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190C57-C32A-159B-D31E-A14587089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475" y="5255836"/>
                <a:ext cx="1538563" cy="276999"/>
              </a:xfrm>
              <a:prstGeom prst="rect">
                <a:avLst/>
              </a:prstGeom>
              <a:blipFill>
                <a:blip r:embed="rId7"/>
                <a:stretch>
                  <a:fillRect l="-3571" t="-4348" r="-397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33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279B-C845-F964-3424-B7C918385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Lorenz factor: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933549-7125-CEA0-8690-E136BACDAFEA}"/>
                  </a:ext>
                </a:extLst>
              </p:cNvPr>
              <p:cNvSpPr txBox="1"/>
              <p:nvPr/>
            </p:nvSpPr>
            <p:spPr>
              <a:xfrm>
                <a:off x="1165412" y="1976718"/>
                <a:ext cx="1453025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𝑐𝑜𝑜𝑙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933549-7125-CEA0-8690-E136BACDA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12" y="1976718"/>
                <a:ext cx="1453025" cy="601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9AB69-41F1-81D8-5B0B-3FCC75228A91}"/>
                  </a:ext>
                </a:extLst>
              </p:cNvPr>
              <p:cNvSpPr txBox="1"/>
              <p:nvPr/>
            </p:nvSpPr>
            <p:spPr>
              <a:xfrm>
                <a:off x="-286870" y="2651373"/>
                <a:ext cx="6382870" cy="862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𝑎𝑐𝑐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479AB69-41F1-81D8-5B0B-3FCC75228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6870" y="2651373"/>
                <a:ext cx="6382870" cy="862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1F17A-65BC-E0B6-AE74-B2D2D3E56EBF}"/>
                  </a:ext>
                </a:extLst>
              </p:cNvPr>
              <p:cNvSpPr txBox="1"/>
              <p:nvPr/>
            </p:nvSpPr>
            <p:spPr>
              <a:xfrm>
                <a:off x="1165412" y="3587060"/>
                <a:ext cx="26288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𝑐𝑜𝑜𝑙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𝑎𝑐𝑐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61F17A-65BC-E0B6-AE74-B2D2D3E56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412" y="3587060"/>
                <a:ext cx="262884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5B0E8B2-E177-07D8-8571-9437FFA72603}"/>
              </a:ext>
            </a:extLst>
          </p:cNvPr>
          <p:cNvSpPr txBox="1"/>
          <p:nvPr/>
        </p:nvSpPr>
        <p:spPr>
          <a:xfrm>
            <a:off x="2412999" y="3587060"/>
            <a:ext cx="1957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Near light cylinder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C4DCE12-82C1-4DC5-70A5-7D1F2E9E7BFE}"/>
              </a:ext>
            </a:extLst>
          </p:cNvPr>
          <p:cNvCxnSpPr/>
          <p:nvPr/>
        </p:nvCxnSpPr>
        <p:spPr>
          <a:xfrm>
            <a:off x="2618437" y="4097867"/>
            <a:ext cx="0" cy="11345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F2129-401F-A3DE-B0DE-B1E626364592}"/>
                  </a:ext>
                </a:extLst>
              </p:cNvPr>
              <p:cNvSpPr txBox="1"/>
              <p:nvPr/>
            </p:nvSpPr>
            <p:spPr>
              <a:xfrm>
                <a:off x="2700867" y="4474217"/>
                <a:ext cx="9691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0F2129-401F-A3DE-B0DE-B1E626364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867" y="4474217"/>
                <a:ext cx="969176" cy="276999"/>
              </a:xfrm>
              <a:prstGeom prst="rect">
                <a:avLst/>
              </a:prstGeom>
              <a:blipFill>
                <a:blip r:embed="rId5"/>
                <a:stretch>
                  <a:fillRect l="-3145" t="-4444" r="-188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53E309-6897-29C1-7E12-A733485BE316}"/>
                  </a:ext>
                </a:extLst>
              </p:cNvPr>
              <p:cNvSpPr txBox="1"/>
              <p:nvPr/>
            </p:nvSpPr>
            <p:spPr>
              <a:xfrm>
                <a:off x="575850" y="5232400"/>
                <a:ext cx="5205464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753E309-6897-29C1-7E12-A733485BE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0" y="5232400"/>
                <a:ext cx="5205464" cy="818366"/>
              </a:xfrm>
              <a:prstGeom prst="rect">
                <a:avLst/>
              </a:prstGeom>
              <a:blipFill>
                <a:blip r:embed="rId6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A1569FFA-0EA9-384F-0EBE-7DE5A9D6B6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9230" y="1879278"/>
            <a:ext cx="5159187" cy="39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72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0F53F-94A7-1AF3-67F2-89273A2D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           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91404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87725-FB01-20FC-AAA5-1391B0ADF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BAC4D-AF81-ABB0-DCA3-562F981CA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rgbClr val="151616"/>
                </a:solidFill>
                <a:effectLst/>
                <a:latin typeface="Helvetica-Bold"/>
              </a:rPr>
              <a:t>On particle acceleration and very high energy </a:t>
            </a:r>
            <a:r>
              <a:rPr lang="en-US" sz="1800" dirty="0">
                <a:solidFill>
                  <a:srgbClr val="151616"/>
                </a:solidFill>
                <a:effectLst/>
                <a:latin typeface="rtxbmi"/>
              </a:rPr>
              <a:t>γ</a:t>
            </a:r>
            <a:r>
              <a:rPr lang="en-US" sz="1800" b="1" dirty="0">
                <a:solidFill>
                  <a:srgbClr val="151616"/>
                </a:solidFill>
                <a:effectLst/>
                <a:latin typeface="Helvetica-Bold"/>
              </a:rPr>
              <a:t>-ray emission in Crab-like pulsars-</a:t>
            </a:r>
            <a:r>
              <a:rPr lang="en-US" sz="1800" dirty="0">
                <a:solidFill>
                  <a:srgbClr val="151616"/>
                </a:solidFill>
                <a:effectLst/>
                <a:latin typeface="Times-Roman"/>
              </a:rPr>
              <a:t>Z. </a:t>
            </a:r>
            <a:r>
              <a:rPr lang="en-US" sz="1800" dirty="0" err="1">
                <a:solidFill>
                  <a:srgbClr val="151616"/>
                </a:solidFill>
                <a:effectLst/>
                <a:latin typeface="Times-Roman"/>
              </a:rPr>
              <a:t>Osmanov</a:t>
            </a:r>
            <a:r>
              <a:rPr lang="en-US" sz="1800" dirty="0">
                <a:solidFill>
                  <a:srgbClr val="151616"/>
                </a:solidFill>
                <a:effectLst/>
                <a:latin typeface="Times-Roman"/>
              </a:rPr>
              <a:t> and F. M. Rieger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MSSBX10"/>
              </a:rPr>
              <a:t>On the efficiency of particle acceleration by rotating </a:t>
            </a:r>
            <a:r>
              <a:rPr lang="en-US" sz="1200" dirty="0"/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MSSBX10"/>
              </a:rPr>
              <a:t>magnetospheres in AGN-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Zaza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MR10"/>
              </a:rPr>
              <a:t>Osmanov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, Andria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MR10"/>
              </a:rPr>
              <a:t>Rogava</a:t>
            </a:r>
            <a:r>
              <a:rPr lang="en-US" sz="1800" dirty="0">
                <a:solidFill>
                  <a:srgbClr val="000000"/>
                </a:solidFill>
                <a:effectLst/>
                <a:latin typeface="CMR10"/>
              </a:rPr>
              <a:t>, and Gianluigi Bodo</a:t>
            </a:r>
          </a:p>
          <a:p>
            <a:r>
              <a:rPr lang="en-US" sz="1400" b="1" i="0" dirty="0">
                <a:solidFill>
                  <a:srgbClr val="000000"/>
                </a:solidFill>
                <a:effectLst/>
                <a:latin typeface="Lucida Grande"/>
              </a:rPr>
              <a:t>Primordial Black Holes as Dark Matter-</a:t>
            </a:r>
            <a:r>
              <a:rPr lang="sv-SE" sz="1400" b="1" i="0" dirty="0">
                <a:solidFill>
                  <a:srgbClr val="000000"/>
                </a:solidFill>
                <a:effectLst/>
                <a:latin typeface="Lucida Grande"/>
              </a:rPr>
              <a:t>Bernard Carr, Florian Kuhnel, Marit Sandstad</a:t>
            </a:r>
          </a:p>
          <a:p>
            <a:r>
              <a:rPr lang="en-US" sz="1600" dirty="0"/>
              <a:t>THE CLASSICAL THEORY OF FIELDS-L. D. LANDAU AND E. M. LIFSHITZ </a:t>
            </a:r>
          </a:p>
          <a:p>
            <a:r>
              <a:rPr lang="en-US" sz="1800" b="1" dirty="0">
                <a:solidFill>
                  <a:srgbClr val="000000"/>
                </a:solidFill>
                <a:effectLst/>
                <a:latin typeface="URWPalladioL-Bold"/>
              </a:rPr>
              <a:t>Relativistic effects of rotation in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PazoMath-BoldItalic"/>
              </a:rPr>
              <a:t>γ</a:t>
            </a:r>
            <a:r>
              <a:rPr lang="en-US" sz="1800" b="1" dirty="0">
                <a:solidFill>
                  <a:srgbClr val="000000"/>
                </a:solidFill>
                <a:effectLst/>
                <a:latin typeface="URWPalladioL-Bold"/>
              </a:rPr>
              <a:t>-ray pulsars Invited Review – Zaza </a:t>
            </a:r>
            <a:r>
              <a:rPr lang="en-US" sz="1800" b="1" dirty="0" err="1">
                <a:solidFill>
                  <a:srgbClr val="000000"/>
                </a:solidFill>
                <a:latin typeface="URWPalladioL-Bold"/>
              </a:rPr>
              <a:t>O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URWPalladioL-Bold"/>
              </a:rPr>
              <a:t>smanov</a:t>
            </a:r>
            <a:endParaRPr lang="en-US" sz="1600" dirty="0">
              <a:solidFill>
                <a:srgbClr val="151616"/>
              </a:solidFill>
              <a:effectLst/>
              <a:latin typeface="Times-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2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3304-244F-52BA-005B-40906AD8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</a:t>
            </a:r>
            <a:r>
              <a:rPr lang="en-US" dirty="0" err="1"/>
              <a:t>lorenz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121D-B4D3-330C-D626-A0936017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Mass range: log-spaced from 1e-10 to 1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M_sun</a:t>
            </a:r>
            <a:endParaRPr lang="en-US" sz="18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 = logspace(-10, -3, 200);   </a:t>
            </a:r>
            <a:r>
              <a:rPr lang="it-IT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in solar masses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Constants (CGS units unless stated otherwise)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 = 2.99e10;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cm/s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 = 4.8e-10;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esu</a:t>
            </a:r>
            <a:endParaRPr lang="en-US" sz="18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 = 6.67e-8;      </a:t>
            </a:r>
            <a:r>
              <a:rPr lang="pt-BR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cm^3/g/s^2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 = 9e-28;        </a:t>
            </a:r>
            <a:r>
              <a:rPr lang="pt-BR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g (electron mass)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 = (c^3 ./ (  G .* M * 1e30)).*0.25;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c ./ w;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Radii (corrected formula)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3*sqrt(3).*w./(2*c);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rout = 2*c*cos(acos(arg)/3) ./ (sqrt(3).*w);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= 2*c*cos(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arg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)/3 - 2*pi/3) ./ (sqrt(3).*w);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Schwarzschild radius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2*G.*M*(1e33)./c^2;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Gamma_max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1965034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63304-244F-52BA-005B-40906AD8A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</a:t>
            </a:r>
            <a:r>
              <a:rPr lang="en-US" dirty="0" err="1"/>
              <a:t>lorenz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C121D-B4D3-330C-D626-A0936017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g1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 sqrt(3.*m.*c^2.*(rout).^2 .* (2.*w.^2.*rout./c^2 -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./(rout).^2) ./ e^2);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g2 = sqrt(3.*m.*c^2.*(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).^2  .* (-2.*w.^2.*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./c^2  +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./(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).^2)  ./ e^2);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Additional parameters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G1 = 1e-11;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m1 = 1e-31;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e1 = 1e-19;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c1 = 1e8;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mi = 1e-7;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w1 = (c1^3 ./ (40 * G1 .* M * 1e33));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  = ((12 * pi * c1 * m1) ./ (mi .* (e1.^2) .* w1)).^(2/7);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Plot results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plot(M, log10(g1), </a:t>
            </a:r>
            <a:r>
              <a:rPr lang="nl-NL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1.5)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plot(M, log10(g2), </a:t>
            </a:r>
            <a:r>
              <a:rPr lang="nl-NL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'--r'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nl-NL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1.5)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plot(M, log10(g), </a:t>
            </a:r>
            <a:r>
              <a:rPr lang="nl-NL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'--b'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nl-NL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1.5)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set(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gca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XScale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'log'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'M_{blackhole} / M_{sun}'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'\gamma_{max}'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legend(</a:t>
            </a:r>
            <a:r>
              <a:rPr lang="en-US" sz="1800" b="0" i="0" u="none" strike="noStrike" baseline="0">
                <a:solidFill>
                  <a:srgbClr val="A020F0"/>
                </a:solidFill>
                <a:latin typeface="Courier New" panose="02070309020205020404" pitchFamily="49" charset="0"/>
              </a:rPr>
              <a:t>'\gamma_{max} @ r_{out}'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>
                <a:solidFill>
                  <a:srgbClr val="A020F0"/>
                </a:solidFill>
                <a:latin typeface="Courier New" panose="02070309020205020404" pitchFamily="49" charset="0"/>
              </a:rPr>
              <a:t>'\gamma_{max} @ r_{in}'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>
                <a:solidFill>
                  <a:srgbClr val="A020F0"/>
                </a:solidFill>
                <a:latin typeface="Courier New" panose="02070309020205020404" pitchFamily="49" charset="0"/>
              </a:rPr>
              <a:t>'\gamma_{max} (flat metric)'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>
                <a:solidFill>
                  <a:srgbClr val="A020F0"/>
                </a:solidFill>
                <a:latin typeface="Courier New" panose="02070309020205020404" pitchFamily="49" charset="0"/>
              </a:rPr>
              <a:t>'Location'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>
                <a:solidFill>
                  <a:srgbClr val="A020F0"/>
                </a:solidFill>
                <a:latin typeface="Courier New" panose="02070309020205020404" pitchFamily="49" charset="0"/>
              </a:rPr>
              <a:t>'best'</a:t>
            </a:r>
            <a:r>
              <a:rPr lang="en-US" sz="1800" b="0" i="0" u="none" strike="noStrike" baseline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3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9A79-D6A7-379E-1627-5368FE1A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Codes(powers)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6066-AE18-855C-255D-39278A3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Constants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 = 2.99e10;         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cm/s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 = 4.8e-10;         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esu</a:t>
            </a:r>
            <a:endParaRPr lang="en-US" sz="18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 = 6.67e-8;               </a:t>
            </a:r>
            <a:r>
              <a:rPr lang="pt-BR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cm^3/g/s^2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me = 9e-28;          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g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sigma_T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6.6524587321e-25;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 = 1e7;             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K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gamma = 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k = 1.38064852e-16;  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erg/K (correct CGS value)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pi_val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pi;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Mass (scalar for now, can be a loop or vector later)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M = 1e6;                 </a:t>
            </a:r>
            <a:r>
              <a:rPr lang="it-IT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in solar masses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M_cgs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M * 1e33;       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Convert to grams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Derived quantities</a:t>
            </a:r>
          </a:p>
          <a:p>
            <a:r>
              <a:rPr lang="da-DK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B = c^4 / sqrt(G^3 * M_cgs^2);</a:t>
            </a:r>
          </a:p>
        </p:txBody>
      </p:sp>
    </p:spTree>
    <p:extLst>
      <p:ext uri="{BB962C8B-B14F-4D97-AF65-F5344CB8AC3E}">
        <p14:creationId xmlns:p14="http://schemas.microsoft.com/office/powerpoint/2010/main" val="130639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9A79-D6A7-379E-1627-5368FE1A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Codes(powers)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6066-AE18-855C-255D-39278A3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w = c^3 / (40 * G *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M_cgs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angular velocity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Avoid invalid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acos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input</a:t>
            </a: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arg1 = 3*sqrt(3)*w/(2*c);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arg2 = arg1 - 2*pi/3;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Clamp values between -1 and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arg1 = max(min(arg1, 1), -1);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arg2 = max(min(arg2, 1), -1);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Radii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rout = 2*c*cos(acos(arg1)) / (sqrt(3)*w);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= 2*c*cos(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(arg2)) / (sqrt(3)*w);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= 2*G*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M_cgs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/ c^2;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Orbit radius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rorbit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* c^2 / w^2)^(1/3);</a:t>
            </a:r>
          </a:p>
        </p:txBody>
      </p:sp>
    </p:spTree>
    <p:extLst>
      <p:ext uri="{BB962C8B-B14F-4D97-AF65-F5344CB8AC3E}">
        <p14:creationId xmlns:p14="http://schemas.microsoft.com/office/powerpoint/2010/main" val="91927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9A79-D6A7-379E-1627-5368FE1A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Codes(powers)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6066-AE18-855C-255D-39278A3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Radius vector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linspace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rorbit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500); 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More robust than colon operator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Compute Pc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term1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sigma_T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* (me * c * k * T)^2 / (16 * pi_val^3);</a:t>
            </a:r>
          </a:p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log_term = log(4 * gamma * k * T / (me * c^2)) - 1.981;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Pc = term1 *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log_term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*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./ r).^2;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 = (2/3) * (e^2 * c) ./ (r.^2) .* (gamma^4);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Stefan-Boltzmann constant in CGS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sigma_SB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5.670374419e-5; 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erg cm^-2 s^-1 K^-4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Approximate luminosity from Schwarzschild surface (just for scale)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 = 4 * pi_val * rs^2 * sigma_SB * T^4;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Thomson pressure</a:t>
            </a:r>
          </a:p>
          <a:p>
            <a:r>
              <a:rPr lang="sv-SE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Pth = L * sigma_T ./ (4 * pi_val * r.^2 * c);</a:t>
            </a:r>
          </a:p>
        </p:txBody>
      </p:sp>
    </p:spTree>
    <p:extLst>
      <p:ext uri="{BB962C8B-B14F-4D97-AF65-F5344CB8AC3E}">
        <p14:creationId xmlns:p14="http://schemas.microsoft.com/office/powerpoint/2010/main" val="2686225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9A79-D6A7-379E-1627-5368FE1A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Codes(powers)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B6066-AE18-855C-255D-39278A321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1800" b="0" i="0" u="none" strike="noStrike" baseline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Plotting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plot(log10(r),log10(P),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'--g'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'Radius R [cm]'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ylabel(</a:t>
            </a:r>
            <a:r>
              <a:rPr lang="nl-NL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'P_c [erg/cm^3]'</a:t>
            </a:r>
            <a:r>
              <a:rPr lang="nl-NL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'Radiation Power vs Radius'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Plotting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plot(log10(r), log10(Pc));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xlabel(</a:t>
            </a:r>
            <a:r>
              <a:rPr lang="pt-BR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'log_{10}(r) [cm]'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'log_{10}(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P_c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) [erg/sec]'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plot(log10(r), log10(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Pth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'k--'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'DisplayName'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'Thomson Regime'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legend({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'P (radiation power)'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P_c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(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Klei-Nishina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regime)'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'P_{Th} (Thomson regime)'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});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5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630B-C331-5216-80A8-224FC6AF0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me(work experience):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2C18B-B26E-9E74-45AE-F3F117BA3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43" y="1690688"/>
            <a:ext cx="5282226" cy="17383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600859-7C75-B391-11EE-44E07403D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02" y="3441234"/>
            <a:ext cx="5847940" cy="2367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A567DF-EB95-15E3-D984-775EBFEF6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44" y="4992037"/>
            <a:ext cx="396274" cy="3505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970C7A-58BD-8CD6-5755-40E9243C4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735" y="1507081"/>
            <a:ext cx="5820959" cy="8192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2D6EDA-EDB5-56E6-F6C2-61E97748E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2942" y="2326327"/>
            <a:ext cx="5900998" cy="34179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1B139C-14A7-68FC-81E2-03F508FF6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5605417"/>
            <a:ext cx="5794882" cy="43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4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73B-6F5A-7CEF-0A20-662DBA58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Codes(Equation  of particle’s motion </a:t>
            </a:r>
            <a:br>
              <a:rPr lang="en-US" dirty="0"/>
            </a:br>
            <a:r>
              <a:rPr lang="en-US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C067-4F1C-915B-48BD-53189E0CA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endParaRPr lang="en-US" sz="1800" b="0" i="0" u="none" strike="noStrike" baseline="0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Schwarzschild radius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0.3649;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Compute rout,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rc</a:t>
            </a:r>
            <a:endParaRPr lang="en-US" sz="18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rout = 2 * cos(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acos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(-3 * sqrt(3) *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/ 2) / 3) / sqrt(3);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rin  = 2 * cos(acos(-3 *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(3) *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/ 2) / 3 - 2 * pi / 3) /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sqrt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(3);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= 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/ 2)^(1/3);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Time step and total steps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dt = 0.00001;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N = 10000;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5116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73B-6F5A-7CEF-0A20-662DBA58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Codes(Equation  of particle’s motion </a:t>
            </a:r>
            <a:br>
              <a:rPr lang="en-US" dirty="0"/>
            </a:br>
            <a:r>
              <a:rPr lang="en-US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C067-4F1C-915B-48BD-53189E0CA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800" b="0" i="0" u="none" strike="noStrike" baseline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Initialize time array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 = zeros(1, N+1);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Initial conditions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 =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zeros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(2, N+1);  </a:t>
            </a:r>
            <a:r>
              <a:rPr lang="es-E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y(1,:) = r, y(2,:) = </a:t>
            </a:r>
            <a:r>
              <a:rPr lang="es-E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dr</a:t>
            </a:r>
            <a:r>
              <a:rPr lang="es-E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/</a:t>
            </a:r>
            <a:r>
              <a:rPr lang="es-E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dt</a:t>
            </a:r>
            <a:endParaRPr lang="es-ES" sz="1800" b="0" i="0" u="none" strike="noStrike" baseline="0" dirty="0">
              <a:solidFill>
                <a:srgbClr val="228B22"/>
              </a:solidFill>
              <a:latin typeface="Courier New" panose="02070309020205020404" pitchFamily="49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y(1,1)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+ 0.01;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y(2,1) = 0.1;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Function defining the system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f = @(y) [</a:t>
            </a:r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y(2); </a:t>
            </a:r>
          </a:p>
          <a:p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((y(1) - 1 / y(1)^2) / (1 - 2 / y(1)) - ((1 / (1 - 2 / y(1)))^3) * y(2) / y(1)^2) </a:t>
            </a:r>
            <a:r>
              <a:rPr lang="es-E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...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];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Runge-</a:t>
            </a:r>
            <a:r>
              <a:rPr lang="en-US" sz="1800" b="0" i="0" u="none" strike="noStrike" baseline="0" dirty="0" err="1">
                <a:solidFill>
                  <a:srgbClr val="228B22"/>
                </a:solidFill>
                <a:latin typeface="Courier New" panose="02070309020205020404" pitchFamily="49" charset="0"/>
              </a:rPr>
              <a:t>Kutta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 4th order loop</a:t>
            </a:r>
          </a:p>
        </p:txBody>
      </p:sp>
    </p:spTree>
    <p:extLst>
      <p:ext uri="{BB962C8B-B14F-4D97-AF65-F5344CB8AC3E}">
        <p14:creationId xmlns:p14="http://schemas.microsoft.com/office/powerpoint/2010/main" val="2363966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73B-6F5A-7CEF-0A20-662DBA58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Codes(Equation  of particle’s motion </a:t>
            </a:r>
            <a:br>
              <a:rPr lang="en-US" dirty="0"/>
            </a:br>
            <a:r>
              <a:rPr lang="en-US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C067-4F1C-915B-48BD-53189E0CA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1:N</a:t>
            </a:r>
          </a:p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k1 = dt * f(y(:,i));</a:t>
            </a:r>
          </a:p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k2 = dt * f(y(:,i) + 0.5 * k1);</a:t>
            </a:r>
          </a:p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k3 = dt * f(y(:,i) + 0.5 * k2);</a:t>
            </a:r>
          </a:p>
          <a:p>
            <a:r>
              <a:rPr lang="nn-NO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k4 = dt * f(y(:,i) + k3);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y(:,i+1) = y(:,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 + (k1 + 2*k2 + 2*k3 + k4) / 6;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t(i+1) = t(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 + dt;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sz="1800" b="0" i="0" u="none" strike="noStrike" baseline="0" dirty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% Constant lines for plotting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rc_line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rc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* ones(size(t));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rout_line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 rout * ones(size(t));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rin_line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* ones(size(t));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39791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473B-6F5A-7CEF-0A20-662DBA58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Codes(Equation  of particle’s motion </a:t>
            </a:r>
            <a:br>
              <a:rPr lang="en-US" dirty="0"/>
            </a:br>
            <a:r>
              <a:rPr lang="en-US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C067-4F1C-915B-48BD-53189E0CA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0" i="0" u="none" strike="noStrike" baseline="0">
                <a:solidFill>
                  <a:srgbClr val="228B22"/>
                </a:solidFill>
                <a:latin typeface="Courier New" panose="02070309020205020404" pitchFamily="49" charset="0"/>
              </a:rPr>
              <a:t>% </a:t>
            </a:r>
            <a:r>
              <a:rPr lang="en-US" sz="1800" b="0" i="0" u="none" strike="noStrike" baseline="0" dirty="0">
                <a:solidFill>
                  <a:srgbClr val="228B22"/>
                </a:solidFill>
                <a:latin typeface="Courier New" panose="02070309020205020404" pitchFamily="49" charset="0"/>
              </a:rPr>
              <a:t>Plotting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plot(t,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rc_line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'r--'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'DisplayName'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r_c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plot(t,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rout_line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'g--'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'DisplayName'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'r_{out}'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plot(t,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rin_line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'b--'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'DisplayName'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'r_{in}'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plot(t, y(1,:),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'k'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LineWidth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1.2,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'DisplayName'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,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'r(t) using RK4'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hold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off</a:t>
            </a:r>
          </a:p>
          <a:p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't'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'r'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title(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'\Omega = 1, c = 1, and </a:t>
            </a:r>
            <a:r>
              <a:rPr lang="en-US" sz="1800" b="0" i="0" u="none" strike="noStrike" baseline="0" dirty="0" err="1">
                <a:solidFill>
                  <a:srgbClr val="A020F0"/>
                </a:solidFill>
                <a:latin typeface="Courier New" panose="02070309020205020404" pitchFamily="49" charset="0"/>
              </a:rPr>
              <a:t>r_s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 = 0.3649'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legend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show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grid </a:t>
            </a:r>
            <a:r>
              <a:rPr lang="en-US" sz="1800" b="0" i="0" u="none" strike="noStrike" baseline="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</a:p>
          <a:p>
            <a:endParaRPr lang="en-US" b="0" i="0" u="none" strike="noStrike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33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2A0F8-DA3E-AD4C-4819-426C8C3E9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plan: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22AA-F7DC-CA6B-5A05-B350300B8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our metric</a:t>
            </a:r>
          </a:p>
          <a:p>
            <a:r>
              <a:rPr lang="en-US" dirty="0"/>
              <a:t>Equation  of particle’s motion </a:t>
            </a:r>
          </a:p>
          <a:p>
            <a:r>
              <a:rPr lang="en-US" dirty="0"/>
              <a:t> Radii of the light cylinders and steady orbit</a:t>
            </a:r>
          </a:p>
          <a:p>
            <a:r>
              <a:rPr lang="en-US" dirty="0"/>
              <a:t> Interpretation of distances </a:t>
            </a:r>
          </a:p>
          <a:p>
            <a:r>
              <a:rPr lang="en-US" dirty="0"/>
              <a:t>Calculating the maximum Lorenz factor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0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858D-195F-6C7E-BDAE-FECCD886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8349"/>
            <a:ext cx="10515600" cy="1325563"/>
          </a:xfrm>
        </p:spPr>
        <p:txBody>
          <a:bodyPr/>
          <a:lstStyle/>
          <a:p>
            <a:r>
              <a:rPr lang="en-US" dirty="0"/>
              <a:t>                     Defining our metric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1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167C7-BEC2-1D00-CC62-0BDB56CB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694" y="356836"/>
            <a:ext cx="10515600" cy="1325563"/>
          </a:xfrm>
        </p:spPr>
        <p:txBody>
          <a:bodyPr/>
          <a:lstStyle/>
          <a:p>
            <a:r>
              <a:rPr lang="en-US" dirty="0"/>
              <a:t>Schwarzschild’s metric modification: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5F72B-6969-5AFC-1CB5-C5F186500D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88378"/>
                <a:ext cx="10515600" cy="4351338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br>
                  <a:rPr lang="en-US" b="0" i="1" dirty="0">
                    <a:latin typeface="Cambria Math" panose="02040503050406030204" pitchFamily="18" charset="0"/>
                  </a:rPr>
                </a:b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3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  <m: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p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𝑑𝑡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𝑐𝑜𝑛𝑠𝑡</m:t>
                      </m:r>
                    </m:oMath>
                  </m:oMathPara>
                </a14:m>
                <a:endParaRPr lang="en-US" sz="3300" dirty="0"/>
              </a:p>
              <a:p>
                <a:pPr marL="0" indent="0">
                  <a:buNone/>
                </a:pPr>
                <a:endParaRPr lang="en-US" sz="3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300" b="0" dirty="0"/>
              </a:p>
              <a:p>
                <a:pPr marL="0" indent="0">
                  <a:buNone/>
                </a:pPr>
                <a:endParaRPr lang="en-US" sz="33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3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sz="33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n-US" sz="33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𝑑𝑟</m:t>
                              </m:r>
                            </m:e>
                            <m:sup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3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33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65F72B-6969-5AFC-1CB5-C5F186500D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88378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441C08C-AE7F-6AC5-F878-452A394BA21F}"/>
              </a:ext>
            </a:extLst>
          </p:cNvPr>
          <p:cNvSpPr txBox="1"/>
          <p:nvPr/>
        </p:nvSpPr>
        <p:spPr>
          <a:xfrm>
            <a:off x="618426" y="2300336"/>
            <a:ext cx="257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Schwarzschild’s metrics:</a:t>
            </a:r>
          </a:p>
        </p:txBody>
      </p:sp>
    </p:spTree>
    <p:extLst>
      <p:ext uri="{BB962C8B-B14F-4D97-AF65-F5344CB8AC3E}">
        <p14:creationId xmlns:p14="http://schemas.microsoft.com/office/powerpoint/2010/main" val="29847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98A16-4A11-9EE6-A94F-EED450E1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tensor and nonzero Christoffel symbols: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47D487-C380-66F1-806E-683B612FFC03}"/>
                  </a:ext>
                </a:extLst>
              </p:cNvPr>
              <p:cNvSpPr txBox="1"/>
              <p:nvPr/>
            </p:nvSpPr>
            <p:spPr>
              <a:xfrm>
                <a:off x="3052483" y="1944693"/>
                <a:ext cx="4703019" cy="1365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𝑠𝑖𝑛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den>
                                    </m:f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47D487-C380-66F1-806E-683B612FF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83" y="1944693"/>
                <a:ext cx="4703019" cy="13656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3D5353D-F470-2796-5B4A-82D5FB70DAB8}"/>
              </a:ext>
            </a:extLst>
          </p:cNvPr>
          <p:cNvSpPr txBox="1"/>
          <p:nvPr/>
        </p:nvSpPr>
        <p:spPr>
          <a:xfrm>
            <a:off x="8607149" y="2442875"/>
            <a:ext cx="1854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metric tensor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EAE420-B030-5099-55B0-4A45BA4379C5}"/>
                  </a:ext>
                </a:extLst>
              </p:cNvPr>
              <p:cNvSpPr txBox="1"/>
              <p:nvPr/>
            </p:nvSpPr>
            <p:spPr>
              <a:xfrm>
                <a:off x="-554781" y="4303059"/>
                <a:ext cx="6096000" cy="1233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𝑡𝑡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𝑟𝑟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EEAE420-B030-5099-55B0-4A45BA437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54781" y="4303059"/>
                <a:ext cx="6096000" cy="1233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>
            <a:extLst>
              <a:ext uri="{FF2B5EF4-FFF2-40B4-BE49-F238E27FC236}">
                <a16:creationId xmlns:a16="http://schemas.microsoft.com/office/drawing/2014/main" id="{9D90C57F-28A6-8EED-97DA-F3A28BC7DF21}"/>
              </a:ext>
            </a:extLst>
          </p:cNvPr>
          <p:cNvSpPr/>
          <p:nvPr/>
        </p:nvSpPr>
        <p:spPr>
          <a:xfrm>
            <a:off x="4491318" y="4121843"/>
            <a:ext cx="510988" cy="159571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8EEF26-8A22-0F8A-E892-53A34C17317F}"/>
                  </a:ext>
                </a:extLst>
              </p:cNvPr>
              <p:cNvSpPr txBox="1"/>
              <p:nvPr/>
            </p:nvSpPr>
            <p:spPr>
              <a:xfrm>
                <a:off x="5002306" y="4599666"/>
                <a:ext cx="6108275" cy="740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The Nonzero </a:t>
                </a:r>
                <a:r>
                  <a:rPr lang="en-US" sz="2400" dirty="0" err="1"/>
                  <a:t>Crstoffel’s</a:t>
                </a:r>
                <a:r>
                  <a:rPr lang="en-US" sz="2400" dirty="0"/>
                  <a:t> symbols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8EEF26-8A22-0F8A-E892-53A34C173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06" y="4599666"/>
                <a:ext cx="6108275" cy="740395"/>
              </a:xfrm>
              <a:prstGeom prst="rect">
                <a:avLst/>
              </a:prstGeom>
              <a:blipFill>
                <a:blip r:embed="rId4"/>
                <a:stretch>
                  <a:fillRect l="-1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060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BA37D-2E70-9EA4-D738-E215C2A9A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dirty="0"/>
              <a:t>             Equation  of particle’s motion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56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B68F6-28B0-017A-330C-A3B45C12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80" y="195123"/>
            <a:ext cx="10515600" cy="1325563"/>
          </a:xfrm>
        </p:spPr>
        <p:txBody>
          <a:bodyPr/>
          <a:lstStyle/>
          <a:p>
            <a:r>
              <a:rPr lang="en-US" dirty="0"/>
              <a:t> Equation of motion and Steady orbit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29028-CFA6-BCBC-779E-703D9163745B}"/>
                  </a:ext>
                </a:extLst>
              </p:cNvPr>
              <p:cNvSpPr txBox="1"/>
              <p:nvPr/>
            </p:nvSpPr>
            <p:spPr>
              <a:xfrm>
                <a:off x="331694" y="3429000"/>
                <a:ext cx="2265044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p>
                      </m:sSubSup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3629028-CFA6-BCBC-779E-703D91637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4" y="3429000"/>
                <a:ext cx="2265044" cy="555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76C0AB-56BC-05B5-D455-1803C68678EF}"/>
                  </a:ext>
                </a:extLst>
              </p:cNvPr>
              <p:cNvSpPr txBox="1"/>
              <p:nvPr/>
            </p:nvSpPr>
            <p:spPr>
              <a:xfrm>
                <a:off x="1040446" y="1943958"/>
                <a:ext cx="847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𝑡𝑡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𝑟𝑟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76C0AB-56BC-05B5-D455-1803C68678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446" y="1943958"/>
                <a:ext cx="847540" cy="369332"/>
              </a:xfrm>
              <a:prstGeom prst="rect">
                <a:avLst/>
              </a:prstGeom>
              <a:blipFill>
                <a:blip r:embed="rId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4B12CEB-E174-6751-C40F-303AF4D1B7EB}"/>
              </a:ext>
            </a:extLst>
          </p:cNvPr>
          <p:cNvCxnSpPr>
            <a:stCxn id="5" idx="2"/>
            <a:endCxn id="4" idx="0"/>
          </p:cNvCxnSpPr>
          <p:nvPr/>
        </p:nvCxnSpPr>
        <p:spPr>
          <a:xfrm>
            <a:off x="1464216" y="2313290"/>
            <a:ext cx="0" cy="1115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549503-F67A-0C71-B391-704898DC4B72}"/>
              </a:ext>
            </a:extLst>
          </p:cNvPr>
          <p:cNvCxnSpPr>
            <a:stCxn id="4" idx="3"/>
          </p:cNvCxnSpPr>
          <p:nvPr/>
        </p:nvCxnSpPr>
        <p:spPr>
          <a:xfrm>
            <a:off x="2596738" y="3706929"/>
            <a:ext cx="7470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76356F-E1D5-9218-CABB-8D073A25E703}"/>
              </a:ext>
            </a:extLst>
          </p:cNvPr>
          <p:cNvSpPr txBox="1"/>
          <p:nvPr/>
        </p:nvSpPr>
        <p:spPr>
          <a:xfrm>
            <a:off x="3353609" y="3522263"/>
            <a:ext cx="19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Geodesic equation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B3AD0A-E903-1ACD-231D-107E9A4D7255}"/>
                  </a:ext>
                </a:extLst>
              </p:cNvPr>
              <p:cNvSpPr txBox="1"/>
              <p:nvPr/>
            </p:nvSpPr>
            <p:spPr>
              <a:xfrm>
                <a:off x="331694" y="4900080"/>
                <a:ext cx="4690771" cy="8124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𝑠𝑖𝑛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den>
                          </m:f>
                        </m:e>
                        <m:sup/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B3AD0A-E903-1ACD-231D-107E9A4D7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94" y="4900080"/>
                <a:ext cx="4690771" cy="8124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>
            <a:extLst>
              <a:ext uri="{FF2B5EF4-FFF2-40B4-BE49-F238E27FC236}">
                <a16:creationId xmlns:a16="http://schemas.microsoft.com/office/drawing/2014/main" id="{D92391B2-0CD1-5F7E-33B6-70D7EF1B8310}"/>
              </a:ext>
            </a:extLst>
          </p:cNvPr>
          <p:cNvSpPr/>
          <p:nvPr/>
        </p:nvSpPr>
        <p:spPr>
          <a:xfrm>
            <a:off x="5345949" y="2128624"/>
            <a:ext cx="1189321" cy="3850835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300315-F95C-B03A-FE4F-C232C644E778}"/>
                  </a:ext>
                </a:extLst>
              </p:cNvPr>
              <p:cNvSpPr txBox="1"/>
              <p:nvPr/>
            </p:nvSpPr>
            <p:spPr>
              <a:xfrm>
                <a:off x="5764306" y="3706929"/>
                <a:ext cx="6096000" cy="714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C300315-F95C-B03A-FE4F-C232C644E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306" y="3706929"/>
                <a:ext cx="6096000" cy="714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16F2E9-B2BB-02BA-BEA8-0BC506F4F983}"/>
                  </a:ext>
                </a:extLst>
              </p:cNvPr>
              <p:cNvSpPr txBox="1"/>
              <p:nvPr/>
            </p:nvSpPr>
            <p:spPr>
              <a:xfrm>
                <a:off x="8291741" y="4923536"/>
                <a:ext cx="1226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</m:t>
                      </m:r>
                      <m:acc>
                        <m:accPr>
                          <m:chr m:val="̈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816F2E9-B2BB-02BA-BEA8-0BC506F4F9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741" y="4923536"/>
                <a:ext cx="1226811" cy="276999"/>
              </a:xfrm>
              <a:prstGeom prst="rect">
                <a:avLst/>
              </a:prstGeom>
              <a:blipFill>
                <a:blip r:embed="rId6"/>
                <a:stretch>
                  <a:fillRect l="-2488" t="-4444" r="-44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3A57D-590D-ECBC-C22E-4DAF1294784C}"/>
                  </a:ext>
                </a:extLst>
              </p:cNvPr>
              <p:cNvSpPr txBox="1"/>
              <p:nvPr/>
            </p:nvSpPr>
            <p:spPr>
              <a:xfrm>
                <a:off x="8792134" y="453407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E3A57D-590D-ECBC-C22E-4DAF1294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134" y="4534074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Down 6">
            <a:extLst>
              <a:ext uri="{FF2B5EF4-FFF2-40B4-BE49-F238E27FC236}">
                <a16:creationId xmlns:a16="http://schemas.microsoft.com/office/drawing/2014/main" id="{8111CEF0-980C-9229-1B79-3E7FDB7D814A}"/>
              </a:ext>
            </a:extLst>
          </p:cNvPr>
          <p:cNvSpPr/>
          <p:nvPr/>
        </p:nvSpPr>
        <p:spPr>
          <a:xfrm flipH="1">
            <a:off x="8736909" y="5334907"/>
            <a:ext cx="374279" cy="41237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6F05A8-3866-7197-873A-FA23FFB2972A}"/>
                  </a:ext>
                </a:extLst>
              </p:cNvPr>
              <p:cNvSpPr txBox="1"/>
              <p:nvPr/>
            </p:nvSpPr>
            <p:spPr>
              <a:xfrm>
                <a:off x="7880416" y="5747283"/>
                <a:ext cx="2212850" cy="569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𝑜𝑟𝑏𝑖𝑡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6F05A8-3866-7197-873A-FA23FFB29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416" y="5747283"/>
                <a:ext cx="2212850" cy="5695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89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2443</Words>
  <Application>Microsoft Office PowerPoint</Application>
  <PresentationFormat>Widescreen</PresentationFormat>
  <Paragraphs>293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Arial</vt:lpstr>
      <vt:lpstr>Calibri</vt:lpstr>
      <vt:lpstr>Calibri Light</vt:lpstr>
      <vt:lpstr>Cambria Math</vt:lpstr>
      <vt:lpstr>CMR10</vt:lpstr>
      <vt:lpstr>CMSSBX10</vt:lpstr>
      <vt:lpstr>Courier New</vt:lpstr>
      <vt:lpstr>Google Sans</vt:lpstr>
      <vt:lpstr>Helvetica-Bold</vt:lpstr>
      <vt:lpstr>Lucida Grande</vt:lpstr>
      <vt:lpstr>PazoMath-BoldItalic</vt:lpstr>
      <vt:lpstr>rtxbmi</vt:lpstr>
      <vt:lpstr>Times-Roman</vt:lpstr>
      <vt:lpstr>URWPalladioL-Bold</vt:lpstr>
      <vt:lpstr>Office Theme</vt:lpstr>
      <vt:lpstr>Electrons’ motion outside a blackhole</vt:lpstr>
      <vt:lpstr>About me(Intrests):</vt:lpstr>
      <vt:lpstr>About me(work experience):</vt:lpstr>
      <vt:lpstr>Presentation plan:</vt:lpstr>
      <vt:lpstr>                     Defining our metric </vt:lpstr>
      <vt:lpstr>Schwarzschild’s metric modification:</vt:lpstr>
      <vt:lpstr>Metric tensor and nonzero Christoffel symbols:</vt:lpstr>
      <vt:lpstr>             Equation  of particle’s motion  </vt:lpstr>
      <vt:lpstr> Equation of motion and Steady orbit :</vt:lpstr>
      <vt:lpstr>Radii of the light cylinders and steady orbit and Interpretation of distances </vt:lpstr>
      <vt:lpstr>Radii of light cylinders:</vt:lpstr>
      <vt:lpstr>Visualization of these distances:</vt:lpstr>
      <vt:lpstr>Numerical solutions to equation motion: </vt:lpstr>
      <vt:lpstr>    Calculating the maximum Lorenz factor  </vt:lpstr>
      <vt:lpstr>Primordial black holes:</vt:lpstr>
      <vt:lpstr>Lorenz factor and characteristic acceleration time:</vt:lpstr>
      <vt:lpstr>Limiting factors(Inverse Comtpton  scattering):</vt:lpstr>
      <vt:lpstr>Curvature radiation </vt:lpstr>
      <vt:lpstr>Power estimates(Inner region):</vt:lpstr>
      <vt:lpstr>Power estimates(outter region):</vt:lpstr>
      <vt:lpstr>Maximal Lorenz factor:</vt:lpstr>
      <vt:lpstr>           Thank you for your attention </vt:lpstr>
      <vt:lpstr>Bibliography </vt:lpstr>
      <vt:lpstr>Codes(lorenz)</vt:lpstr>
      <vt:lpstr>Codes(lorenz)</vt:lpstr>
      <vt:lpstr>Codes(powers)</vt:lpstr>
      <vt:lpstr>Codes(powers)</vt:lpstr>
      <vt:lpstr>Codes(powers)</vt:lpstr>
      <vt:lpstr>Codes(powers)</vt:lpstr>
      <vt:lpstr>Codes(Equation  of particle’s motion  ):</vt:lpstr>
      <vt:lpstr>Codes(Equation  of particle’s motion  ):</vt:lpstr>
      <vt:lpstr>Codes(Equation  of particle’s motion  ):</vt:lpstr>
      <vt:lpstr>Codes(Equation  of particle’s motion  ):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Electrons’ motion outside a blackhole</dc:title>
  <dc:creator>User</dc:creator>
  <cp:lastModifiedBy>User</cp:lastModifiedBy>
  <cp:revision>32</cp:revision>
  <dcterms:created xsi:type="dcterms:W3CDTF">2025-08-02T10:38:27Z</dcterms:created>
  <dcterms:modified xsi:type="dcterms:W3CDTF">2025-08-18T21:50:29Z</dcterms:modified>
</cp:coreProperties>
</file>