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DM Serif Display"/>
      <p:regular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DMSerifDisplay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DMSerif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e9cec1dd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6e9cec1dd6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c13e42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6ec13e42d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e9cec1dd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6e9cec1dd6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e9cec1d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6e9cec1d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ee4b1e98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6ee4b1e984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e9cec1dd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6e9cec1dd6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746598ad6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3746598ad6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6e9cec1dd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36e9cec1dd6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c609c2b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6c609c2b9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c609c2b9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6c609c2b95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ee4b1e9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6ee4b1e98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c609c2b9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6c609c2b9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c609c2b9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6c609c2b95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 type="title">
  <p:cSld name="TITLE">
    <p:bg>
      <p:bgPr>
        <a:solidFill>
          <a:srgbClr val="C0322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e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9164850" y="993300"/>
            <a:ext cx="8073600" cy="8300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015500" y="1022400"/>
            <a:ext cx="81417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5"/>
          <p:cNvSpPr/>
          <p:nvPr>
            <p:ph idx="3" type="pic"/>
          </p:nvPr>
        </p:nvSpPr>
        <p:spPr>
          <a:xfrm>
            <a:off x="1015500" y="5119100"/>
            <a:ext cx="81417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>
            <p:ph idx="2" type="pic"/>
          </p:nvPr>
        </p:nvSpPr>
        <p:spPr>
          <a:xfrm>
            <a:off x="1015500" y="5118388"/>
            <a:ext cx="35064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4498625" y="5111500"/>
            <a:ext cx="75999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6"/>
          <p:cNvSpPr/>
          <p:nvPr>
            <p:ph idx="4" type="pic"/>
          </p:nvPr>
        </p:nvSpPr>
        <p:spPr>
          <a:xfrm>
            <a:off x="12121825" y="5111500"/>
            <a:ext cx="51420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6"/>
          <p:cNvSpPr/>
          <p:nvPr>
            <p:ph idx="5" type="pic"/>
          </p:nvPr>
        </p:nvSpPr>
        <p:spPr>
          <a:xfrm>
            <a:off x="1015500" y="1022400"/>
            <a:ext cx="57261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6"/>
          <p:cNvSpPr/>
          <p:nvPr>
            <p:ph idx="6" type="pic"/>
          </p:nvPr>
        </p:nvSpPr>
        <p:spPr>
          <a:xfrm>
            <a:off x="6754700" y="1022400"/>
            <a:ext cx="75999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6"/>
          <p:cNvSpPr/>
          <p:nvPr>
            <p:ph idx="7" type="pic"/>
          </p:nvPr>
        </p:nvSpPr>
        <p:spPr>
          <a:xfrm>
            <a:off x="13753000" y="1022400"/>
            <a:ext cx="3506400" cy="4127400"/>
          </a:xfrm>
          <a:prstGeom prst="rect">
            <a:avLst/>
          </a:prstGeom>
          <a:noFill/>
          <a:ln cap="flat" cmpd="sng" w="1905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4400"/>
              <a:buFont typeface="DM Serif Display"/>
              <a:buNone/>
              <a:defRPr i="0" sz="44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C03221"/>
              </a:buClr>
              <a:buSzPts val="3200"/>
              <a:buFont typeface="DM Serif Display"/>
              <a:buChar char="•"/>
              <a:defRPr i="0" sz="32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C03221"/>
              </a:buClr>
              <a:buSzPts val="2800"/>
              <a:buFont typeface="DM Serif Display"/>
              <a:buChar char="–"/>
              <a:defRPr i="0" sz="28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C03221"/>
              </a:buClr>
              <a:buSzPts val="2400"/>
              <a:buFont typeface="DM Serif Display"/>
              <a:buChar char="•"/>
              <a:defRPr i="0" sz="24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–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»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i="0" sz="2000" u="none" cap="none" strike="noStrik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125" y="464650"/>
            <a:ext cx="3400175" cy="3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2950" y="4995300"/>
            <a:ext cx="3132525" cy="31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/>
        </p:nvSpPr>
        <p:spPr>
          <a:xfrm>
            <a:off x="624050" y="1728913"/>
            <a:ext cx="12832500" cy="10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b="1" lang="en-US" sz="3500">
                <a:solidFill>
                  <a:schemeClr val="dk1"/>
                </a:solidFill>
              </a:rPr>
              <a:t>Completed</a:t>
            </a:r>
            <a:r>
              <a:rPr b="1" lang="en-US" sz="3500">
                <a:solidFill>
                  <a:schemeClr val="dk1"/>
                </a:solidFill>
              </a:rPr>
              <a:t> Bachelor's Degree in Electrical Engineering</a:t>
            </a:r>
            <a:endParaRPr b="1"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 at Agricultural University of Georgia.</a:t>
            </a:r>
            <a:endParaRPr sz="17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b="1" lang="en-US" sz="3500">
                <a:solidFill>
                  <a:schemeClr val="dk1"/>
                </a:solidFill>
              </a:rPr>
              <a:t>Participating in projects at SMART|EDM_lab since 2024</a:t>
            </a:r>
            <a:endParaRPr b="1"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Under the guidance of David Mchedlishvili.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b="1" lang="en-US" sz="3500">
                <a:solidFill>
                  <a:schemeClr val="dk1"/>
                </a:solidFill>
              </a:rPr>
              <a:t>Seeking opportunities in the field of Engineering/Physics</a:t>
            </a:r>
            <a:endParaRPr b="1" sz="3500">
              <a:solidFill>
                <a:schemeClr val="dk1"/>
              </a:solidFill>
            </a:endParaRPr>
          </a:p>
          <a:p>
            <a:pPr indent="-450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3500">
                <a:solidFill>
                  <a:schemeClr val="dk1"/>
                </a:solidFill>
              </a:rPr>
              <a:t>Internships or Masters Degree.</a:t>
            </a:r>
            <a:endParaRPr sz="3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</a:rPr>
            </a:br>
            <a:r>
              <a:rPr b="1" lang="en-US" sz="3100">
                <a:solidFill>
                  <a:schemeClr val="dk1"/>
                </a:solidFill>
              </a:rPr>
              <a:t> 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sz="1100">
                <a:solidFill>
                  <a:schemeClr val="dk1"/>
                </a:solidFill>
              </a:rPr>
            </a:b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1028700" y="587700"/>
            <a:ext cx="14175300" cy="1446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Mikheil Kalantarovi</a:t>
            </a:r>
            <a:endParaRPr sz="8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Components used</a:t>
            </a:r>
            <a:endParaRPr/>
          </a:p>
        </p:txBody>
      </p:sp>
      <p:cxnSp>
        <p:nvCxnSpPr>
          <p:cNvPr id="151" name="Google Shape;151;p16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2" name="Google Shape;152;p16" title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2843625"/>
            <a:ext cx="5989250" cy="49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580800" y="1912025"/>
            <a:ext cx="8882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101418"/>
                </a:solidFill>
                <a:highlight>
                  <a:srgbClr val="FFFFFF"/>
                </a:highlight>
                <a:latin typeface="DM Serif Display"/>
                <a:ea typeface="DM Serif Display"/>
                <a:cs typeface="DM Serif Display"/>
                <a:sym typeface="DM Serif Display"/>
              </a:rPr>
              <a:t>Temperature sensor(DS18B20)</a:t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201375" y="8093675"/>
            <a:ext cx="105303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Accuracy</a:t>
            </a: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 </a:t>
            </a:r>
            <a:r>
              <a:rPr b="1" lang="en-US" sz="3400">
                <a:solidFill>
                  <a:schemeClr val="dk1"/>
                </a:solidFill>
                <a:highlight>
                  <a:srgbClr val="FFFFFF"/>
                </a:highlight>
                <a:latin typeface="DM Serif Display"/>
                <a:ea typeface="DM Serif Display"/>
                <a:cs typeface="DM Serif Display"/>
                <a:sym typeface="DM Serif Display"/>
              </a:rPr>
              <a:t>± </a:t>
            </a: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DM Serif Display"/>
                <a:ea typeface="DM Serif Display"/>
                <a:cs typeface="DM Serif Display"/>
                <a:sym typeface="DM Serif Display"/>
              </a:rPr>
              <a:t>0.5</a:t>
            </a:r>
            <a:r>
              <a:rPr lang="en-US"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°C (from -10°C to +85°C)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Resolution: 0.0625 °C (at 12 bit internal ADC resolution)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8082675" y="2020125"/>
            <a:ext cx="98790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101418"/>
                </a:solidFill>
                <a:highlight>
                  <a:srgbClr val="FFFFFF"/>
                </a:highlight>
                <a:latin typeface="DM Serif Display"/>
                <a:ea typeface="DM Serif Display"/>
                <a:cs typeface="DM Serif Display"/>
                <a:sym typeface="DM Serif Display"/>
              </a:rPr>
              <a:t>Power resistor and Peltier element, both mounted on the heat sink</a:t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1375" y="4129568"/>
            <a:ext cx="5236127" cy="457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5">
            <a:alphaModFix/>
          </a:blip>
          <a:srcRect b="20616" l="0" r="0" t="0"/>
          <a:stretch/>
        </p:blipFill>
        <p:spPr>
          <a:xfrm>
            <a:off x="7660750" y="3893925"/>
            <a:ext cx="5055525" cy="41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Software overview</a:t>
            </a:r>
            <a:endParaRPr/>
          </a:p>
        </p:txBody>
      </p:sp>
      <p:cxnSp>
        <p:nvCxnSpPr>
          <p:cNvPr id="163" name="Google Shape;163;p17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7"/>
          <p:cNvSpPr txBox="1"/>
          <p:nvPr/>
        </p:nvSpPr>
        <p:spPr>
          <a:xfrm>
            <a:off x="1028700" y="2020125"/>
            <a:ext cx="1035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Main program code is written on Python. It contains:</a:t>
            </a:r>
            <a:endParaRPr b="1" sz="34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028700" y="3135675"/>
            <a:ext cx="840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●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Temperature readout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028700" y="6222350"/>
            <a:ext cx="84048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●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Remote temperature monitoring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○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CERN ROOT framework(external)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○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WebS</a:t>
            </a: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ockets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1028700" y="5189288"/>
            <a:ext cx="990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●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Web control interface, based on Flask framework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028700" y="4156213"/>
            <a:ext cx="840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DM Serif Display"/>
              <a:buChar char="●"/>
            </a:pPr>
            <a:r>
              <a:rPr lang="en-US" sz="28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Heating/Cooling control using PID algorithm</a:t>
            </a:r>
            <a:endParaRPr sz="28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F0F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Graphical User Interface(GUI)</a:t>
            </a:r>
            <a:endParaRPr/>
          </a:p>
        </p:txBody>
      </p:sp>
      <p:cxnSp>
        <p:nvCxnSpPr>
          <p:cNvPr id="174" name="Google Shape;174;p18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1545" l="999" r="989" t="0"/>
          <a:stretch/>
        </p:blipFill>
        <p:spPr>
          <a:xfrm>
            <a:off x="2733925" y="2085075"/>
            <a:ext cx="11939725" cy="7265025"/>
          </a:xfrm>
          <a:prstGeom prst="rect">
            <a:avLst/>
          </a:prstGeom>
          <a:noFill/>
          <a:ln cap="flat" cmpd="sng" w="9525">
            <a:solidFill>
              <a:srgbClr val="EFF0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Tests</a:t>
            </a:r>
            <a:endParaRPr/>
          </a:p>
        </p:txBody>
      </p:sp>
      <p:cxnSp>
        <p:nvCxnSpPr>
          <p:cNvPr id="181" name="Google Shape;181;p19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2" name="Google Shape;182;p19" title="cool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2925" y="2335025"/>
            <a:ext cx="9054849" cy="612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 title="heating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5" y="2335025"/>
            <a:ext cx="9054849" cy="61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4331400" y="5501600"/>
            <a:ext cx="415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Ambient temperature</a:t>
            </a:r>
            <a:endParaRPr sz="3200">
              <a:solidFill>
                <a:srgbClr val="0000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4331400" y="3218538"/>
            <a:ext cx="415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Internal</a:t>
            </a:r>
            <a:r>
              <a:rPr lang="en-US" sz="320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temperature</a:t>
            </a:r>
            <a:endParaRPr sz="320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3491075" y="2874950"/>
            <a:ext cx="415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Ambient temperature</a:t>
            </a:r>
            <a:endParaRPr sz="3200">
              <a:solidFill>
                <a:srgbClr val="0000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3663350" y="5659688"/>
            <a:ext cx="415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Internal temperature</a:t>
            </a:r>
            <a:endParaRPr sz="320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811700" y="8444450"/>
            <a:ext cx="840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</a:t>
            </a:r>
            <a:r>
              <a:rPr baseline="-25000"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max</a:t>
            </a: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&gt;  45</a:t>
            </a: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°C </a:t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0769025" y="8444450"/>
            <a:ext cx="840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</a:t>
            </a:r>
            <a:r>
              <a:rPr baseline="-25000"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min </a:t>
            </a: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=  </a:t>
            </a:r>
            <a:r>
              <a:rPr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</a:t>
            </a:r>
            <a:r>
              <a:rPr baseline="-25000"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ambient</a:t>
            </a: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b="1" lang="en-US"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-</a:t>
            </a: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11</a:t>
            </a:r>
            <a:r>
              <a:rPr lang="en-US" sz="36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°C</a:t>
            </a:r>
            <a:r>
              <a:rPr lang="en-US" sz="4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 sz="40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Future plans</a:t>
            </a:r>
            <a:endParaRPr/>
          </a:p>
        </p:txBody>
      </p:sp>
      <p:cxnSp>
        <p:nvCxnSpPr>
          <p:cNvPr id="195" name="Google Shape;195;p20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0199" y="2020125"/>
            <a:ext cx="7393392" cy="579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1028700" y="2268525"/>
            <a:ext cx="8733000" cy="7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SiPM power supply development</a:t>
            </a:r>
            <a:endParaRPr b="1" sz="39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Input voltage: 80V;</a:t>
            </a:r>
            <a:endParaRPr sz="1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Output voltage: 35 – 70 V;</a:t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Linear regulation;</a:t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Current limitation;</a:t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Ramp up/down;</a:t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DM Serif Display"/>
              <a:buChar char="●"/>
            </a:pPr>
            <a:r>
              <a:rPr lang="en-US" sz="33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Will be tested in the chamber.</a:t>
            </a:r>
            <a:endParaRPr sz="33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322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/>
        </p:nvSpPr>
        <p:spPr>
          <a:xfrm>
            <a:off x="3197100" y="2560600"/>
            <a:ext cx="11893800" cy="55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99">
                <a:solidFill>
                  <a:srgbClr val="FFFCF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</a:t>
            </a:r>
            <a:endParaRPr sz="11199">
              <a:solidFill>
                <a:srgbClr val="FFFCF9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199">
              <a:solidFill>
                <a:srgbClr val="FFFCF9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199">
              <a:solidFill>
                <a:srgbClr val="FFFCF9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99">
                <a:solidFill>
                  <a:srgbClr val="FFFCF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Questions?</a:t>
            </a:r>
            <a:endParaRPr sz="11199">
              <a:solidFill>
                <a:srgbClr val="FFFCF9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03" name="Google Shape;203;p21"/>
          <p:cNvCxnSpPr/>
          <p:nvPr/>
        </p:nvCxnSpPr>
        <p:spPr>
          <a:xfrm>
            <a:off x="762550" y="562250"/>
            <a:ext cx="16230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/>
        </p:nvSpPr>
        <p:spPr>
          <a:xfrm>
            <a:off x="905175" y="515325"/>
            <a:ext cx="147714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Example of using SiPM</a:t>
            </a:r>
            <a:endParaRPr/>
          </a:p>
        </p:txBody>
      </p:sp>
      <p:cxnSp>
        <p:nvCxnSpPr>
          <p:cNvPr id="209" name="Google Shape;209;p22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0" name="Google Shape;210;p22"/>
          <p:cNvGrpSpPr/>
          <p:nvPr/>
        </p:nvGrpSpPr>
        <p:grpSpPr>
          <a:xfrm>
            <a:off x="2420901" y="2786938"/>
            <a:ext cx="13002329" cy="5171737"/>
            <a:chOff x="699120" y="1876680"/>
            <a:chExt cx="8061960" cy="3178500"/>
          </a:xfrm>
        </p:grpSpPr>
        <p:cxnSp>
          <p:nvCxnSpPr>
            <p:cNvPr id="211" name="Google Shape;211;p22"/>
            <p:cNvCxnSpPr/>
            <p:nvPr/>
          </p:nvCxnSpPr>
          <p:spPr>
            <a:xfrm>
              <a:off x="902160" y="2329200"/>
              <a:ext cx="2140800" cy="17115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212" name="Google Shape;212;p22"/>
            <p:cNvSpPr/>
            <p:nvPr/>
          </p:nvSpPr>
          <p:spPr>
            <a:xfrm>
              <a:off x="2807280" y="3007080"/>
              <a:ext cx="3655800" cy="2048100"/>
            </a:xfrm>
            <a:prstGeom prst="rect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0750" lIns="50750" spcFirstLastPara="1" rIns="50750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Dark box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3045240" y="3575880"/>
              <a:ext cx="979500" cy="931800"/>
            </a:xfrm>
            <a:prstGeom prst="rect">
              <a:avLst/>
            </a:prstGeom>
            <a:solidFill>
              <a:srgbClr val="FBFAF8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699120" y="1878840"/>
              <a:ext cx="1346100" cy="584400"/>
            </a:xfrm>
            <a:prstGeom prst="roundRect">
              <a:avLst>
                <a:gd fmla="val 16667" name="adj"/>
              </a:avLst>
            </a:prstGeom>
            <a:solidFill>
              <a:srgbClr val="C5D8F1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50750" lIns="50750" spcFirstLastPara="1" rIns="50750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Signal Generator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3242521" y="3804841"/>
              <a:ext cx="661680" cy="4114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6" name="Google Shape;216;p22"/>
            <p:cNvCxnSpPr/>
            <p:nvPr/>
          </p:nvCxnSpPr>
          <p:spPr>
            <a:xfrm rot="10800000">
              <a:off x="1897200" y="3628080"/>
              <a:ext cx="0" cy="315000"/>
            </a:xfrm>
            <a:prstGeom prst="straightConnector1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7" name="Google Shape;217;p22"/>
            <p:cNvCxnSpPr/>
            <p:nvPr/>
          </p:nvCxnSpPr>
          <p:spPr>
            <a:xfrm>
              <a:off x="1897200" y="3627720"/>
              <a:ext cx="190500" cy="600"/>
            </a:xfrm>
            <a:prstGeom prst="straightConnector1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8" name="Google Shape;218;p22"/>
            <p:cNvCxnSpPr/>
            <p:nvPr/>
          </p:nvCxnSpPr>
          <p:spPr>
            <a:xfrm>
              <a:off x="2087640" y="3628080"/>
              <a:ext cx="300" cy="315000"/>
            </a:xfrm>
            <a:prstGeom prst="straightConnector1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9" name="Google Shape;219;p22"/>
            <p:cNvCxnSpPr/>
            <p:nvPr/>
          </p:nvCxnSpPr>
          <p:spPr>
            <a:xfrm>
              <a:off x="2087640" y="3943080"/>
              <a:ext cx="113100" cy="0"/>
            </a:xfrm>
            <a:prstGeom prst="straightConnector1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20" name="Google Shape;220;p22"/>
            <p:cNvCxnSpPr/>
            <p:nvPr/>
          </p:nvCxnSpPr>
          <p:spPr>
            <a:xfrm rot="10800000">
              <a:off x="1783200" y="3943080"/>
              <a:ext cx="114000" cy="0"/>
            </a:xfrm>
            <a:prstGeom prst="straightConnector1">
              <a:avLst/>
            </a:prstGeom>
            <a:noFill/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21" name="Google Shape;221;p22"/>
            <p:cNvSpPr/>
            <p:nvPr/>
          </p:nvSpPr>
          <p:spPr>
            <a:xfrm>
              <a:off x="1378440" y="4090680"/>
              <a:ext cx="14262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(Fixed Signal)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5169600" y="3579840"/>
              <a:ext cx="988800" cy="923700"/>
            </a:xfrm>
            <a:prstGeom prst="rect">
              <a:avLst/>
            </a:prstGeom>
            <a:solidFill>
              <a:srgbClr val="FBFAF8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50750" lIns="50750" spcFirstLastPara="1" rIns="50750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SiPM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81920" y="3994920"/>
              <a:ext cx="429840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sp>
        <p:sp>
          <p:nvSpPr>
            <p:cNvPr id="224" name="Google Shape;224;p22"/>
            <p:cNvSpPr/>
            <p:nvPr/>
          </p:nvSpPr>
          <p:spPr>
            <a:xfrm>
              <a:off x="4381920" y="4118040"/>
              <a:ext cx="429840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4941000" y="1876680"/>
              <a:ext cx="1446000" cy="5154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50750" lIns="50750" spcFirstLastPara="1" rIns="50750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Power Supply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25v ~ 32v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5664600" y="2399040"/>
              <a:ext cx="378" cy="11750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sp>
        <p:sp>
          <p:nvSpPr>
            <p:cNvPr id="227" name="Google Shape;227;p22"/>
            <p:cNvSpPr/>
            <p:nvPr/>
          </p:nvSpPr>
          <p:spPr>
            <a:xfrm>
              <a:off x="7069680" y="3697920"/>
              <a:ext cx="1615200" cy="6876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255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7238880" y="3842280"/>
              <a:ext cx="15222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Oscilloscope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 flipH="1" rot="10800000">
              <a:off x="6159960" y="4038822"/>
              <a:ext cx="90790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sp>
        <p:sp>
          <p:nvSpPr>
            <p:cNvPr id="230" name="Google Shape;230;p22"/>
            <p:cNvSpPr/>
            <p:nvPr/>
          </p:nvSpPr>
          <p:spPr>
            <a:xfrm>
              <a:off x="2975760" y="4509360"/>
              <a:ext cx="11703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LED Flasher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8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8"/>
          <p:cNvSpPr txBox="1"/>
          <p:nvPr/>
        </p:nvSpPr>
        <p:spPr>
          <a:xfrm>
            <a:off x="1028700" y="4545000"/>
            <a:ext cx="11855700" cy="3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799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High precision managed thermostatic chamber</a:t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125" y="464650"/>
            <a:ext cx="3400175" cy="3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598475"/>
            <a:ext cx="3132525" cy="31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11031825" y="9396900"/>
            <a:ext cx="687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88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Work performed at SMART|EDM_lab</a:t>
            </a:r>
            <a:endParaRPr sz="3200">
              <a:solidFill>
                <a:srgbClr val="888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Thermostatic chamber</a:t>
            </a: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/>
        </p:nvSpPr>
        <p:spPr>
          <a:xfrm>
            <a:off x="797050" y="2092225"/>
            <a:ext cx="8439600" cy="8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n-US" sz="3100">
                <a:solidFill>
                  <a:schemeClr val="dk1"/>
                </a:solidFill>
              </a:rPr>
              <a:t>What is thermostatic chamber</a:t>
            </a:r>
            <a:endParaRPr b="1"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2400">
                <a:solidFill>
                  <a:schemeClr val="dk1"/>
                </a:solidFill>
              </a:rPr>
              <a:t>a device used to create and maintain a specific, stable temperature environment.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n-US" sz="3100">
                <a:solidFill>
                  <a:schemeClr val="dk1"/>
                </a:solidFill>
              </a:rPr>
              <a:t>Applications</a:t>
            </a:r>
            <a:endParaRPr b="1"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2400">
                <a:solidFill>
                  <a:schemeClr val="dk1"/>
                </a:solidFill>
              </a:rPr>
              <a:t>used to examine temperature dependence in devices.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n-US" sz="3100">
                <a:solidFill>
                  <a:schemeClr val="dk1"/>
                </a:solidFill>
              </a:rPr>
              <a:t>What we used it for</a:t>
            </a:r>
            <a:endParaRPr b="1" sz="31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2400">
                <a:solidFill>
                  <a:schemeClr val="dk1"/>
                </a:solidFill>
              </a:rPr>
              <a:t>quality assurance for SiPM power supplies.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</a:rPr>
            </a:br>
            <a:r>
              <a:rPr b="1" lang="en-US" sz="3100">
                <a:solidFill>
                  <a:schemeClr val="dk1"/>
                </a:solidFill>
              </a:rPr>
              <a:t> 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sz="1100">
                <a:solidFill>
                  <a:schemeClr val="dk1"/>
                </a:solidFill>
              </a:rPr>
            </a:b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1200" y="2020125"/>
            <a:ext cx="7895500" cy="7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905175" y="515325"/>
            <a:ext cx="14476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From PMTs To SiPMs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2600" y="5527800"/>
            <a:ext cx="57150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9675" y="3226375"/>
            <a:ext cx="71056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/>
        </p:nvSpPr>
        <p:spPr>
          <a:xfrm>
            <a:off x="10070750" y="1942900"/>
            <a:ext cx="86652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50">
                <a:solidFill>
                  <a:srgbClr val="1014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Silicon photomultiplier(SiPM)</a:t>
            </a:r>
            <a:endParaRPr sz="4150">
              <a:solidFill>
                <a:srgbClr val="101418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5">
            <a:alphaModFix/>
          </a:blip>
          <a:srcRect b="0" l="0" r="4470" t="0"/>
          <a:stretch/>
        </p:blipFill>
        <p:spPr>
          <a:xfrm>
            <a:off x="966925" y="4417550"/>
            <a:ext cx="8788726" cy="42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1028700" y="3135525"/>
            <a:ext cx="86652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1014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Photomultiplier tube</a:t>
            </a:r>
            <a:r>
              <a:rPr lang="en-US" sz="4150">
                <a:solidFill>
                  <a:srgbClr val="101418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(PMT)</a:t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905175" y="515325"/>
            <a:ext cx="147714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Typical SiPM characteristics</a:t>
            </a:r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575" y="2020124"/>
            <a:ext cx="6217376" cy="77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 b="0" l="0" r="0" t="5624"/>
          <a:stretch/>
        </p:blipFill>
        <p:spPr>
          <a:xfrm>
            <a:off x="1631163" y="2641075"/>
            <a:ext cx="6937226" cy="55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3414375" y="3429000"/>
            <a:ext cx="2509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Dark current</a:t>
            </a:r>
            <a:endParaRPr sz="29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11781825" y="2538925"/>
            <a:ext cx="2509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Gain</a:t>
            </a:r>
            <a:endParaRPr sz="29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13976150" y="6681225"/>
            <a:ext cx="2509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Resolution</a:t>
            </a:r>
            <a:endParaRPr sz="29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1028700" y="1737200"/>
            <a:ext cx="840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Measured SiPM sample: AFBR-S4N33C013</a:t>
            </a:r>
            <a:endParaRPr sz="3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93652" y="8552338"/>
            <a:ext cx="112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Main </a:t>
            </a: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characteristics</a:t>
            </a: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are highly </a:t>
            </a: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dependent</a:t>
            </a:r>
            <a:r>
              <a:rPr lang="en-US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on voltage.</a:t>
            </a:r>
            <a:endParaRPr sz="3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Project overview</a:t>
            </a:r>
            <a:endParaRPr/>
          </a:p>
        </p:txBody>
      </p:sp>
      <p:cxnSp>
        <p:nvCxnSpPr>
          <p:cNvPr id="83" name="Google Shape;83;p12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425" y="1851450"/>
            <a:ext cx="7701874" cy="5995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5" name="Google Shape;85;p12"/>
          <p:cNvSpPr txBox="1"/>
          <p:nvPr/>
        </p:nvSpPr>
        <p:spPr>
          <a:xfrm>
            <a:off x="905175" y="1802500"/>
            <a:ext cx="8054100" cy="6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System contains</a:t>
            </a:r>
            <a:r>
              <a:rPr b="1" lang="en-US" sz="2600">
                <a:solidFill>
                  <a:schemeClr val="dk1"/>
                </a:solidFill>
              </a:rPr>
              <a:t>: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Thermally</a:t>
            </a:r>
            <a:r>
              <a:rPr lang="en-US" sz="2600">
                <a:solidFill>
                  <a:schemeClr val="dk1"/>
                </a:solidFill>
              </a:rPr>
              <a:t> isolated box;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Heater(power resistor) and cooler(Peltier element);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Digital sensors for internal and ambient </a:t>
            </a:r>
            <a:r>
              <a:rPr lang="en-US" sz="2600">
                <a:solidFill>
                  <a:schemeClr val="dk1"/>
                </a:solidFill>
              </a:rPr>
              <a:t>temperature </a:t>
            </a:r>
            <a:r>
              <a:rPr lang="en-US" sz="2600">
                <a:solidFill>
                  <a:schemeClr val="dk1"/>
                </a:solidFill>
              </a:rPr>
              <a:t>measurements;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Adjustable power supply for heating and cooling;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Raspberry Pi: main component of the system;</a:t>
            </a:r>
            <a:endParaRPr sz="26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700"/>
              <a:buChar char="●"/>
            </a:pPr>
            <a:r>
              <a:rPr lang="en-US" sz="2700">
                <a:solidFill>
                  <a:srgbClr val="1F1F1F"/>
                </a:solidFill>
                <a:highlight>
                  <a:schemeClr val="lt1"/>
                </a:highlight>
              </a:rPr>
              <a:t>Web interface for real-time control and monitoring.</a:t>
            </a:r>
            <a:endParaRPr sz="38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Block diagram</a:t>
            </a:r>
            <a:endParaRPr/>
          </a:p>
        </p:txBody>
      </p:sp>
      <p:cxnSp>
        <p:nvCxnSpPr>
          <p:cNvPr id="91" name="Google Shape;91;p13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3"/>
          <p:cNvSpPr/>
          <p:nvPr/>
        </p:nvSpPr>
        <p:spPr>
          <a:xfrm>
            <a:off x="3217925" y="2020125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Internal temperature sensor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217925" y="3684325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External </a:t>
            </a: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temperature sensor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905175" y="5704050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Web control interface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217925" y="7723775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Remote temperature monitoring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6118375" y="5696750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Raspberry PI</a:t>
            </a:r>
            <a:endParaRPr sz="3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9094238" y="5696750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DAC</a:t>
            </a:r>
            <a:endParaRPr sz="3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2070100" y="5696750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DC-DC</a:t>
            </a:r>
            <a:endParaRPr sz="3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37075" y="3684325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Cooling element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4737075" y="7885050"/>
            <a:ext cx="2305500" cy="1459200"/>
          </a:xfrm>
          <a:prstGeom prst="roundRect">
            <a:avLst>
              <a:gd fmla="val 17072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Heating element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01" name="Google Shape;101;p13"/>
          <p:cNvCxnSpPr>
            <a:stCxn id="92" idx="3"/>
            <a:endCxn id="96" idx="0"/>
          </p:cNvCxnSpPr>
          <p:nvPr/>
        </p:nvCxnSpPr>
        <p:spPr>
          <a:xfrm>
            <a:off x="5523425" y="2749725"/>
            <a:ext cx="1747800" cy="2946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3"/>
          <p:cNvCxnSpPr>
            <a:endCxn id="96" idx="0"/>
          </p:cNvCxnSpPr>
          <p:nvPr/>
        </p:nvCxnSpPr>
        <p:spPr>
          <a:xfrm flipH="1">
            <a:off x="7271125" y="2757650"/>
            <a:ext cx="9900" cy="293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3"/>
          <p:cNvCxnSpPr>
            <a:endCxn id="96" idx="0"/>
          </p:cNvCxnSpPr>
          <p:nvPr/>
        </p:nvCxnSpPr>
        <p:spPr>
          <a:xfrm>
            <a:off x="5559325" y="4450250"/>
            <a:ext cx="1711800" cy="124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3"/>
          <p:cNvCxnSpPr>
            <a:stCxn id="96" idx="2"/>
            <a:endCxn id="95" idx="3"/>
          </p:cNvCxnSpPr>
          <p:nvPr/>
        </p:nvCxnSpPr>
        <p:spPr>
          <a:xfrm rot="5400000">
            <a:off x="5748475" y="6930800"/>
            <a:ext cx="1297500" cy="1747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3"/>
          <p:cNvCxnSpPr>
            <a:stCxn id="96" idx="3"/>
            <a:endCxn id="97" idx="1"/>
          </p:cNvCxnSpPr>
          <p:nvPr/>
        </p:nvCxnSpPr>
        <p:spPr>
          <a:xfrm>
            <a:off x="8423875" y="6426350"/>
            <a:ext cx="67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3"/>
          <p:cNvCxnSpPr>
            <a:stCxn id="97" idx="3"/>
            <a:endCxn id="98" idx="1"/>
          </p:cNvCxnSpPr>
          <p:nvPr/>
        </p:nvCxnSpPr>
        <p:spPr>
          <a:xfrm>
            <a:off x="11399738" y="6426350"/>
            <a:ext cx="67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3"/>
          <p:cNvCxnSpPr>
            <a:stCxn id="94" idx="3"/>
            <a:endCxn id="96" idx="1"/>
          </p:cNvCxnSpPr>
          <p:nvPr/>
        </p:nvCxnSpPr>
        <p:spPr>
          <a:xfrm flipH="1" rot="10800000">
            <a:off x="3210675" y="6426450"/>
            <a:ext cx="2907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3"/>
          <p:cNvCxnSpPr>
            <a:endCxn id="95" idx="3"/>
          </p:cNvCxnSpPr>
          <p:nvPr/>
        </p:nvCxnSpPr>
        <p:spPr>
          <a:xfrm flipH="1">
            <a:off x="5523425" y="8448575"/>
            <a:ext cx="1757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3"/>
          <p:cNvCxnSpPr>
            <a:stCxn id="98" idx="0"/>
            <a:endCxn id="99" idx="1"/>
          </p:cNvCxnSpPr>
          <p:nvPr/>
        </p:nvCxnSpPr>
        <p:spPr>
          <a:xfrm rot="-5400000">
            <a:off x="13338500" y="4298300"/>
            <a:ext cx="1282800" cy="15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3"/>
          <p:cNvCxnSpPr>
            <a:stCxn id="98" idx="2"/>
            <a:endCxn id="100" idx="1"/>
          </p:cNvCxnSpPr>
          <p:nvPr/>
        </p:nvCxnSpPr>
        <p:spPr>
          <a:xfrm flipH="1" rot="-5400000">
            <a:off x="13250600" y="7128200"/>
            <a:ext cx="1458600" cy="15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3"/>
          <p:cNvCxnSpPr>
            <a:endCxn id="99" idx="1"/>
          </p:cNvCxnSpPr>
          <p:nvPr/>
        </p:nvCxnSpPr>
        <p:spPr>
          <a:xfrm flipH="1" rot="10800000">
            <a:off x="13219975" y="4413925"/>
            <a:ext cx="15171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3"/>
          <p:cNvCxnSpPr>
            <a:endCxn id="100" idx="1"/>
          </p:cNvCxnSpPr>
          <p:nvPr/>
        </p:nvCxnSpPr>
        <p:spPr>
          <a:xfrm flipH="1" rot="10800000">
            <a:off x="13234375" y="8614650"/>
            <a:ext cx="15027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Power supply overview</a:t>
            </a:r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175" y="1734150"/>
            <a:ext cx="7991725" cy="60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812500" y="1734150"/>
            <a:ext cx="7884000" cy="7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</a:t>
            </a:r>
            <a:r>
              <a:rPr b="1" lang="en-US" sz="36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onverts 24VDC input to a variable output</a:t>
            </a:r>
            <a:endParaRPr b="1" sz="36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Custom made;</a:t>
            </a:r>
            <a:endParaRPr sz="1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Based on DC-DC buck converter topology;</a:t>
            </a:r>
            <a:endParaRPr sz="3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Operating frequency: ≈ 100 kHz;</a:t>
            </a:r>
            <a:endParaRPr sz="1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Max. output current: 6 A(current limiting);</a:t>
            </a:r>
            <a:endParaRPr sz="1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DM Serif Display"/>
              <a:buChar char="●"/>
            </a:pPr>
            <a:r>
              <a:rPr lang="en-US" sz="3000">
                <a:solidFill>
                  <a:srgbClr val="1F1F1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Output voltage: 0 – 23 V.</a:t>
            </a:r>
            <a:endParaRPr sz="3000">
              <a:solidFill>
                <a:srgbClr val="1F1F1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 rot="10800000">
            <a:off x="9113400" y="447900"/>
            <a:ext cx="30600" cy="8810400"/>
          </a:xfrm>
          <a:prstGeom prst="straightConnector1">
            <a:avLst/>
          </a:prstGeom>
          <a:noFill/>
          <a:ln cap="flat" cmpd="sng" w="9525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14"/>
          <p:cNvCxnSpPr/>
          <p:nvPr/>
        </p:nvCxnSpPr>
        <p:spPr>
          <a:xfrm rot="10800000">
            <a:off x="9005300" y="447900"/>
            <a:ext cx="30600" cy="8810400"/>
          </a:xfrm>
          <a:prstGeom prst="straightConnector1">
            <a:avLst/>
          </a:prstGeom>
          <a:noFill/>
          <a:ln cap="flat" cmpd="sng" w="9525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4"/>
          <p:cNvCxnSpPr/>
          <p:nvPr/>
        </p:nvCxnSpPr>
        <p:spPr>
          <a:xfrm rot="10800000">
            <a:off x="9221500" y="447900"/>
            <a:ext cx="30600" cy="8810400"/>
          </a:xfrm>
          <a:prstGeom prst="straightConnector1">
            <a:avLst/>
          </a:prstGeom>
          <a:noFill/>
          <a:ln cap="flat" cmpd="sng" w="9525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905175" y="515325"/>
            <a:ext cx="12146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Power </a:t>
            </a: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supply</a:t>
            </a:r>
            <a:r>
              <a:rPr lang="en-US" sz="56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circuit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028700" y="1612575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C0322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 b="9257" l="0" r="0" t="3490"/>
          <a:stretch/>
        </p:blipFill>
        <p:spPr>
          <a:xfrm>
            <a:off x="3433625" y="1791725"/>
            <a:ext cx="11420750" cy="75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1028700" y="1955250"/>
            <a:ext cx="840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Designed and simulated in NI Multisim</a:t>
            </a:r>
            <a:endParaRPr sz="24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2480575" y="5521900"/>
            <a:ext cx="1297500" cy="92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32" name="Google Shape;132;p15"/>
          <p:cNvCxnSpPr/>
          <p:nvPr/>
        </p:nvCxnSpPr>
        <p:spPr>
          <a:xfrm rot="10800000">
            <a:off x="13796075" y="6391900"/>
            <a:ext cx="1118400" cy="958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5"/>
          <p:cNvSpPr txBox="1"/>
          <p:nvPr/>
        </p:nvSpPr>
        <p:spPr>
          <a:xfrm>
            <a:off x="14854375" y="7350700"/>
            <a:ext cx="2397000" cy="1231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Shunt resistor for current limiting</a:t>
            </a:r>
            <a:endParaRPr sz="180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0759725" y="2343700"/>
            <a:ext cx="3689100" cy="3102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35" name="Google Shape;135;p15"/>
          <p:cNvCxnSpPr/>
          <p:nvPr/>
        </p:nvCxnSpPr>
        <p:spPr>
          <a:xfrm flipH="1">
            <a:off x="14361525" y="2031475"/>
            <a:ext cx="1125300" cy="3654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5"/>
          <p:cNvSpPr txBox="1"/>
          <p:nvPr/>
        </p:nvSpPr>
        <p:spPr>
          <a:xfrm>
            <a:off x="15486825" y="1737025"/>
            <a:ext cx="2397000" cy="95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A86E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Buck converter</a:t>
            </a:r>
            <a:endParaRPr sz="1800">
              <a:solidFill>
                <a:srgbClr val="4A86E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6728325" y="4129525"/>
            <a:ext cx="3054300" cy="289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 rot="10800000">
            <a:off x="9609925" y="7059725"/>
            <a:ext cx="1858500" cy="17577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5"/>
          <p:cNvSpPr txBox="1"/>
          <p:nvPr/>
        </p:nvSpPr>
        <p:spPr>
          <a:xfrm>
            <a:off x="11563375" y="8698925"/>
            <a:ext cx="2397000" cy="95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F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PWM controller</a:t>
            </a:r>
            <a:endParaRPr sz="1800">
              <a:solidFill>
                <a:srgbClr val="00FF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3662575" y="7232625"/>
            <a:ext cx="2172600" cy="21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41" name="Google Shape;141;p15"/>
          <p:cNvCxnSpPr/>
          <p:nvPr/>
        </p:nvCxnSpPr>
        <p:spPr>
          <a:xfrm>
            <a:off x="2332375" y="6816700"/>
            <a:ext cx="1235700" cy="551100"/>
          </a:xfrm>
          <a:prstGeom prst="straightConnector1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5"/>
          <p:cNvSpPr txBox="1"/>
          <p:nvPr/>
        </p:nvSpPr>
        <p:spPr>
          <a:xfrm>
            <a:off x="0" y="6445300"/>
            <a:ext cx="2397000" cy="954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64D7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Simulated DAC output</a:t>
            </a:r>
            <a:endParaRPr sz="1800">
              <a:solidFill>
                <a:srgbClr val="A64D79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9066775" y="2448250"/>
            <a:ext cx="1760700" cy="289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44" name="Google Shape;144;p15"/>
          <p:cNvCxnSpPr/>
          <p:nvPr/>
        </p:nvCxnSpPr>
        <p:spPr>
          <a:xfrm>
            <a:off x="8448925" y="2069750"/>
            <a:ext cx="617700" cy="4383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15"/>
          <p:cNvSpPr txBox="1"/>
          <p:nvPr/>
        </p:nvSpPr>
        <p:spPr>
          <a:xfrm>
            <a:off x="6728325" y="1737025"/>
            <a:ext cx="1858500" cy="95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MOSFET driver</a:t>
            </a:r>
            <a:endParaRPr sz="18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inimal Whit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