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8" r:id="rId3"/>
    <p:sldId id="269" r:id="rId4"/>
    <p:sldId id="268" r:id="rId5"/>
    <p:sldId id="266" r:id="rId6"/>
    <p:sldId id="257" r:id="rId7"/>
    <p:sldId id="259" r:id="rId8"/>
    <p:sldId id="270" r:id="rId9"/>
    <p:sldId id="271" r:id="rId10"/>
    <p:sldId id="272" r:id="rId11"/>
    <p:sldId id="273" r:id="rId12"/>
    <p:sldId id="276" r:id="rId13"/>
    <p:sldId id="261" r:id="rId14"/>
    <p:sldId id="262" r:id="rId15"/>
    <p:sldId id="274" r:id="rId16"/>
    <p:sldId id="264" r:id="rId17"/>
    <p:sldId id="267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86" d="100"/>
          <a:sy n="86" d="100"/>
        </p:scale>
        <p:origin x="33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C-MSMS\Desktop\SFC\SFC-MS%20Ketamine%20Project\Ketamin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v>Selectivity</c:v>
          </c:tx>
          <c:spPr>
            <a:ln w="28575">
              <a:noFill/>
            </a:ln>
          </c:spPr>
          <c:marker>
            <c:spPr>
              <a:solidFill>
                <a:srgbClr val="FF0000">
                  <a:alpha val="38000"/>
                </a:srgbClr>
              </a:solidFill>
              <a:ln w="25400" cmpd="sng">
                <a:solidFill>
                  <a:srgbClr val="FF0000"/>
                </a:solidFill>
              </a:ln>
            </c:spPr>
          </c:marker>
          <c:xVal>
            <c:numRef>
              <c:f>'Flow Rate effect on Theo. Plate'!$A$217:$A$221</c:f>
              <c:numCache>
                <c:formatCode>General</c:formatCode>
                <c:ptCount val="5"/>
                <c:pt idx="0">
                  <c:v>50</c:v>
                </c:pt>
                <c:pt idx="1">
                  <c:v>60</c:v>
                </c:pt>
                <c:pt idx="2">
                  <c:v>70</c:v>
                </c:pt>
                <c:pt idx="3">
                  <c:v>80</c:v>
                </c:pt>
                <c:pt idx="4">
                  <c:v>90</c:v>
                </c:pt>
              </c:numCache>
            </c:numRef>
          </c:xVal>
          <c:yVal>
            <c:numRef>
              <c:f>'Flow Rate effect on Theo. Plate'!$G$217:$G$221</c:f>
              <c:numCache>
                <c:formatCode>General</c:formatCode>
                <c:ptCount val="5"/>
                <c:pt idx="0">
                  <c:v>1.0188235294117647</c:v>
                </c:pt>
                <c:pt idx="1">
                  <c:v>1.0349264705882353</c:v>
                </c:pt>
                <c:pt idx="2">
                  <c:v>1.0530401034928849</c:v>
                </c:pt>
                <c:pt idx="3">
                  <c:v>1.0793201133144477</c:v>
                </c:pt>
                <c:pt idx="4">
                  <c:v>1.1634545010978286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269-488F-8525-53B5E0AB8DB6}"/>
            </c:ext>
          </c:extLst>
        </c:ser>
        <c:ser>
          <c:idx val="1"/>
          <c:order val="1"/>
          <c:tx>
            <c:v>Rs</c:v>
          </c:tx>
          <c:spPr>
            <a:ln w="28575">
              <a:noFill/>
            </a:ln>
          </c:spPr>
          <c:marker>
            <c:spPr>
              <a:solidFill>
                <a:srgbClr val="0070C0"/>
              </a:solidFill>
              <a:ln w="25400">
                <a:solidFill>
                  <a:srgbClr val="0070C0"/>
                </a:solidFill>
              </a:ln>
            </c:spPr>
          </c:marker>
          <c:xVal>
            <c:numRef>
              <c:f>'Flow Rate effect on Theo. Plate'!$A$217:$A$221</c:f>
              <c:numCache>
                <c:formatCode>General</c:formatCode>
                <c:ptCount val="5"/>
                <c:pt idx="0">
                  <c:v>50</c:v>
                </c:pt>
                <c:pt idx="1">
                  <c:v>60</c:v>
                </c:pt>
                <c:pt idx="2">
                  <c:v>70</c:v>
                </c:pt>
                <c:pt idx="3">
                  <c:v>80</c:v>
                </c:pt>
                <c:pt idx="4">
                  <c:v>90</c:v>
                </c:pt>
              </c:numCache>
            </c:numRef>
          </c:xVal>
          <c:yVal>
            <c:numRef>
              <c:f>'Flow Rate effect on Theo. Plate'!$H$217:$H$221</c:f>
              <c:numCache>
                <c:formatCode>General</c:formatCode>
                <c:ptCount val="5"/>
                <c:pt idx="0">
                  <c:v>6.7913669064748258E-2</c:v>
                </c:pt>
                <c:pt idx="1">
                  <c:v>0.10883495145631039</c:v>
                </c:pt>
                <c:pt idx="2">
                  <c:v>0.19991735537190089</c:v>
                </c:pt>
                <c:pt idx="3">
                  <c:v>0.25366602687140133</c:v>
                </c:pt>
                <c:pt idx="4">
                  <c:v>0.41048805815160933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269-488F-8525-53B5E0AB8D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6557696"/>
        <c:axId val="105349120"/>
      </c:scatterChart>
      <c:valAx>
        <c:axId val="965576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5349120"/>
        <c:crosses val="autoZero"/>
        <c:crossBetween val="midCat"/>
      </c:valAx>
      <c:valAx>
        <c:axId val="1053491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6557696"/>
        <c:crosses val="autoZero"/>
        <c:crossBetween val="midCat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845EC-1704-41E0-B963-3700ACC37EFD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09F50-8C99-4393-93C7-F2C3BE15B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726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845EC-1704-41E0-B963-3700ACC37EFD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09F50-8C99-4393-93C7-F2C3BE15B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342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845EC-1704-41E0-B963-3700ACC37EFD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09F50-8C99-4393-93C7-F2C3BE15B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128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845EC-1704-41E0-B963-3700ACC37EFD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09F50-8C99-4393-93C7-F2C3BE15B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162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845EC-1704-41E0-B963-3700ACC37EFD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09F50-8C99-4393-93C7-F2C3BE15B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844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845EC-1704-41E0-B963-3700ACC37EFD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09F50-8C99-4393-93C7-F2C3BE15B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20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845EC-1704-41E0-B963-3700ACC37EFD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09F50-8C99-4393-93C7-F2C3BE15B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101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845EC-1704-41E0-B963-3700ACC37EFD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09F50-8C99-4393-93C7-F2C3BE15B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049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845EC-1704-41E0-B963-3700ACC37EFD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09F50-8C99-4393-93C7-F2C3BE15B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265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845EC-1704-41E0-B963-3700ACC37EFD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09F50-8C99-4393-93C7-F2C3BE15B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444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845EC-1704-41E0-B963-3700ACC37EFD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09F50-8C99-4393-93C7-F2C3BE15B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169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C845EC-1704-41E0-B963-3700ACC37EFD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09F50-8C99-4393-93C7-F2C3BE15B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324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4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0.png"/><Relationship Id="rId3" Type="http://schemas.openxmlformats.org/officeDocument/2006/relationships/image" Target="../media/image37.png"/><Relationship Id="rId7" Type="http://schemas.openxmlformats.org/officeDocument/2006/relationships/image" Target="../media/image36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8.png"/><Relationship Id="rId9" Type="http://schemas.openxmlformats.org/officeDocument/2006/relationships/image" Target="../media/image38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0.emf"/><Relationship Id="rId3" Type="http://schemas.openxmlformats.org/officeDocument/2006/relationships/image" Target="../media/image14.png"/><Relationship Id="rId7" Type="http://schemas.openxmlformats.org/officeDocument/2006/relationships/image" Target="../media/image4.png"/><Relationship Id="rId12" Type="http://schemas.openxmlformats.org/officeDocument/2006/relationships/image" Target="../media/image19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2.emf"/><Relationship Id="rId5" Type="http://schemas.openxmlformats.org/officeDocument/2006/relationships/image" Target="../media/image16.png"/><Relationship Id="rId10" Type="http://schemas.openxmlformats.org/officeDocument/2006/relationships/image" Target="../media/image18.emf"/><Relationship Id="rId4" Type="http://schemas.openxmlformats.org/officeDocument/2006/relationships/image" Target="../media/image15.png"/><Relationship Id="rId9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0.png"/><Relationship Id="rId5" Type="http://schemas.openxmlformats.org/officeDocument/2006/relationships/image" Target="../media/image30.png"/><Relationship Id="rId4" Type="http://schemas.openxmlformats.org/officeDocument/2006/relationships/image" Target="../media/image2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421" y="370676"/>
            <a:ext cx="12031579" cy="1525857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Investigation of isotope effect using supercritical fluid chromatography coupled with tandem </a:t>
            </a:r>
            <a:r>
              <a:rPr lang="ka-GE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mass spectrometry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ubtitle 2">
                <a:extLst>
                  <a:ext uri="{FF2B5EF4-FFF2-40B4-BE49-F238E27FC236}">
                    <a16:creationId xmlns:a16="http://schemas.microsoft.com/office/drawing/2014/main" id="{6E700F01-FCC2-46FC-9B32-FA16F004F38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4507" y="1896533"/>
                <a:ext cx="11523406" cy="458893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a-GE" sz="2800" dirty="0"/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ka-GE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𝑉𝑎𝑧h𝑎</m:t>
                        </m:r>
                        <m:r>
                          <a:rPr lang="ka-GE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ka-GE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𝑇𝑘𝑒𝑚𝑎𝑙𝑎𝑑𝑧𝑒</m:t>
                        </m:r>
                      </m:e>
                      <m:sup>
                        <m:r>
                          <a:rPr lang="ka-GE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ka-GE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ka-GE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𝑆𝑎𝑏𝑎</m:t>
                        </m:r>
                        <m:r>
                          <a:rPr lang="ka-GE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ka-GE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𝐽𝑜𝑟𝑏𝑒𝑛𝑎𝑑𝑧𝑒</m:t>
                        </m:r>
                      </m:e>
                      <m:sup>
                        <m:r>
                          <a:rPr lang="ka-GE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ka-GE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ka-GE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𝐴𝑙𝑢𝑑𝑎</m:t>
                        </m:r>
                        <m:r>
                          <a:rPr lang="ka-GE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ka-GE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𝐶h𝑒𝑙𝑖𝑑𝑧𝑒</m:t>
                        </m:r>
                      </m:e>
                      <m:sup>
                        <m:r>
                          <a:rPr lang="ka-GE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ka-GE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ka-GE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𝐺𝑖𝑜𝑟𝑔𝑖𝑎</m:t>
                        </m:r>
                        <m:r>
                          <a:rPr lang="ka-GE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ka-GE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𝑆𝑝𝑟𝑒𝑔𝑎</m:t>
                        </m:r>
                      </m:e>
                      <m:sup>
                        <m:r>
                          <a:rPr lang="ka-GE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ka-GE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ka-GE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𝐵𝑒𝑧h𝑎𝑛</m:t>
                        </m:r>
                        <m:r>
                          <a:rPr lang="ka-GE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ka-GE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𝐶h𝑎𝑛𝑘𝑣𝑒𝑡𝑎𝑑𝑧𝑒</m:t>
                        </m:r>
                      </m:e>
                      <m:sup>
                        <m:r>
                          <a:rPr lang="ka-GE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p>
                  </m:oMath>
                </a14:m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ka-GE" sz="2800" dirty="0"/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1) Institute of Physical and Analytical Chemistry, School of Exact and Natural Sciences, Iv. </a:t>
                </a:r>
                <a:r>
                  <a:rPr lang="en-US" i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Javakhishvili</a:t>
                </a:r>
                <a:r>
                  <a:rPr lang="en-US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Tbilisi State University, I. </a:t>
                </a:r>
                <a:r>
                  <a:rPr lang="en-US" i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Chavchavadze</a:t>
                </a:r>
                <a:r>
                  <a:rPr lang="en-US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Ave 1, 0179 Tbilisi, Georgia</a:t>
                </a:r>
                <a:endParaRPr lang="en-US" sz="3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2) Department of Excellence-Biomedical Sciences and Public Health, </a:t>
                </a:r>
                <a:r>
                  <a:rPr lang="en-US" i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Università</a:t>
                </a:r>
                <a:r>
                  <a:rPr lang="en-US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i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Politecnica</a:t>
                </a:r>
                <a:r>
                  <a:rPr lang="en-US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i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delle</a:t>
                </a:r>
                <a:r>
                  <a:rPr lang="en-US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Marche, 60121 Ancona, Italy</a:t>
                </a:r>
                <a:endParaRPr lang="en-US" sz="3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l">
                  <a:lnSpc>
                    <a:spcPct val="100000"/>
                  </a:lnSpc>
                  <a:buClr>
                    <a:srgbClr val="9BAFB5"/>
                  </a:buClr>
                </a:pPr>
                <a:r>
                  <a:rPr lang="en-US" dirty="0">
                    <a:latin typeface="Sylfaen" panose="010A0502050306030303" pitchFamily="18" charset="0"/>
                  </a:rPr>
                  <a:t>Scientific supervisor –Academician of the National Academy of Sciences of Georgia professor </a:t>
                </a:r>
                <a:r>
                  <a:rPr lang="en-US" dirty="0" err="1">
                    <a:latin typeface="Sylfaen" panose="010A0502050306030303" pitchFamily="18" charset="0"/>
                  </a:rPr>
                  <a:t>Bezhan</a:t>
                </a:r>
                <a:r>
                  <a:rPr lang="en-US" dirty="0">
                    <a:latin typeface="Sylfaen" panose="010A0502050306030303" pitchFamily="18" charset="0"/>
                  </a:rPr>
                  <a:t> </a:t>
                </a:r>
                <a:r>
                  <a:rPr lang="en-US" sz="2000" dirty="0">
                    <a:solidFill>
                      <a:srgbClr val="FFFFFF">
                        <a:lumMod val="75000"/>
                        <a:lumOff val="25000"/>
                      </a:srgbClr>
                    </a:solidFill>
                    <a:latin typeface="Sylfaen" panose="010A0502050306030303" pitchFamily="18" charset="0"/>
                  </a:rPr>
                  <a:t>Chankvetadze1</a:t>
                </a:r>
              </a:p>
              <a:p>
                <a:endParaRPr lang="ka-GE" sz="2800" dirty="0"/>
              </a:p>
            </p:txBody>
          </p:sp>
        </mc:Choice>
        <mc:Fallback xmlns="">
          <p:sp>
            <p:nvSpPr>
              <p:cNvPr id="5" name="Subtitle 2">
                <a:extLst>
                  <a:ext uri="{FF2B5EF4-FFF2-40B4-BE49-F238E27FC236}">
                    <a16:creationId xmlns:a16="http://schemas.microsoft.com/office/drawing/2014/main" id="{6E700F01-FCC2-46FC-9B32-FA16F004F3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507" y="1896533"/>
                <a:ext cx="11523406" cy="4588934"/>
              </a:xfrm>
              <a:prstGeom prst="rect">
                <a:avLst/>
              </a:prstGeom>
              <a:blipFill>
                <a:blip r:embed="rId2"/>
                <a:stretch>
                  <a:fillRect l="-847" r="-635" b="-1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1394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184"/>
          <a:stretch/>
        </p:blipFill>
        <p:spPr bwMode="auto">
          <a:xfrm>
            <a:off x="1017037" y="3080996"/>
            <a:ext cx="6050280" cy="3777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015092" y="3914283"/>
            <a:ext cx="14212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Amphetamine</a:t>
            </a:r>
          </a:p>
        </p:txBody>
      </p:sp>
      <p:sp>
        <p:nvSpPr>
          <p:cNvPr id="3" name="Rectangle 2"/>
          <p:cNvSpPr/>
          <p:nvPr/>
        </p:nvSpPr>
        <p:spPr>
          <a:xfrm>
            <a:off x="2015092" y="5386141"/>
            <a:ext cx="168382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Amphetamine d5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540" y="102870"/>
            <a:ext cx="7751047" cy="29781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8858587" y="0"/>
                <a:ext cx="3333413" cy="6502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/>
                  <a:t>HALO HILIC 4.6x150mm , 2.7um </a:t>
                </a:r>
                <a:endParaRPr lang="ka-GE" b="1" dirty="0"/>
              </a:p>
              <a:p>
                <a:r>
                  <a:rPr lang="en-US" b="1" dirty="0"/>
                  <a:t>ACN-</a:t>
                </a:r>
                <a:r>
                  <a:rPr lang="en-US" b="1" dirty="0" err="1"/>
                  <a:t>MeOH</a:t>
                </a:r>
                <a:r>
                  <a:rPr lang="en-US" b="1" dirty="0"/>
                  <a:t> 80:20 + 0.1%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b="1" dirty="0"/>
                          <m:t>NH</m:t>
                        </m:r>
                      </m:e>
                      <m:sub>
                        <m:r>
                          <m:rPr>
                            <m:nor/>
                          </m:rPr>
                          <a:rPr lang="en-US" b="1" dirty="0"/>
                          <m:t>4</m:t>
                        </m:r>
                      </m:sub>
                    </m:sSub>
                    <m:r>
                      <m:rPr>
                        <m:nor/>
                      </m:rPr>
                      <a:rPr lang="en-US" b="1" dirty="0"/>
                      <m:t>OH</m:t>
                    </m:r>
                  </m:oMath>
                </a14:m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8587" y="0"/>
                <a:ext cx="3333413" cy="650243"/>
              </a:xfrm>
              <a:prstGeom prst="rect">
                <a:avLst/>
              </a:prstGeom>
              <a:blipFill>
                <a:blip r:embed="rId4"/>
                <a:stretch>
                  <a:fillRect l="-1463" t="-4673" b="-14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7353193" y="1222601"/>
                <a:ext cx="112024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𝐶𝑂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(</a:t>
                </a:r>
                <a:r>
                  <a:rPr lang="ka-GE" b="1" dirty="0">
                    <a:solidFill>
                      <a:srgbClr val="FF0000"/>
                    </a:solidFill>
                  </a:rPr>
                  <a:t>5</a:t>
                </a:r>
                <a:r>
                  <a:rPr lang="en-US" b="1" dirty="0">
                    <a:solidFill>
                      <a:srgbClr val="FF0000"/>
                    </a:solidFill>
                  </a:rPr>
                  <a:t>0%)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3193" y="1222601"/>
                <a:ext cx="1120243" cy="369332"/>
              </a:xfrm>
              <a:prstGeom prst="rect">
                <a:avLst/>
              </a:prstGeom>
              <a:blipFill>
                <a:blip r:embed="rId5"/>
                <a:stretch>
                  <a:fillRect t="-10000" r="-4891" b="-2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7403632" y="4600165"/>
                <a:ext cx="117474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𝐶𝑂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(80 %)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3632" y="4600165"/>
                <a:ext cx="1174745" cy="369332"/>
              </a:xfrm>
              <a:prstGeom prst="rect">
                <a:avLst/>
              </a:prstGeom>
              <a:blipFill>
                <a:blip r:embed="rId6"/>
                <a:stretch>
                  <a:fillRect t="-10000" r="-3646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16548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408" y="1283420"/>
            <a:ext cx="5622474" cy="3642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4" y="1429780"/>
            <a:ext cx="5765714" cy="310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06830" y="987268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Methamphetamine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19950" y="802602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Amphetamine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33900" y="4291489"/>
            <a:ext cx="1828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Content of CO2 %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515482" y="4537710"/>
            <a:ext cx="1828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Content of CO2 %</a:t>
            </a:r>
          </a:p>
        </p:txBody>
      </p:sp>
    </p:spTree>
    <p:extLst>
      <p:ext uri="{BB962C8B-B14F-4D97-AF65-F5344CB8AC3E}">
        <p14:creationId xmlns:p14="http://schemas.microsoft.com/office/powerpoint/2010/main" val="3443844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88868" y="790576"/>
            <a:ext cx="5000352" cy="5781674"/>
            <a:chOff x="0" y="211588"/>
            <a:chExt cx="4288766" cy="5960612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3915" r="58383" b="20197"/>
            <a:stretch/>
          </p:blipFill>
          <p:spPr bwMode="auto">
            <a:xfrm>
              <a:off x="0" y="1219200"/>
              <a:ext cx="4267200" cy="1013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928" r="58383" b="4060"/>
            <a:stretch/>
          </p:blipFill>
          <p:spPr bwMode="auto">
            <a:xfrm>
              <a:off x="0" y="211588"/>
              <a:ext cx="4267200" cy="1021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4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8026" r="58383" b="36086"/>
            <a:stretch/>
          </p:blipFill>
          <p:spPr bwMode="auto">
            <a:xfrm>
              <a:off x="0" y="2209800"/>
              <a:ext cx="4267200" cy="10135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137" r="58383" b="51817"/>
            <a:stretch/>
          </p:blipFill>
          <p:spPr bwMode="auto">
            <a:xfrm>
              <a:off x="0" y="3200400"/>
              <a:ext cx="4267200" cy="1023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8383" b="84228"/>
            <a:stretch/>
          </p:blipFill>
          <p:spPr bwMode="auto">
            <a:xfrm>
              <a:off x="21566" y="5166101"/>
              <a:ext cx="4267200" cy="10060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090" r="58383" b="67820"/>
            <a:stretch/>
          </p:blipFill>
          <p:spPr bwMode="auto">
            <a:xfrm>
              <a:off x="0" y="4191000"/>
              <a:ext cx="4267200" cy="1026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63188" y="0"/>
                <a:ext cx="60960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dirty="0"/>
                  <a:t>HALO HILIC 4.6x150mm , 2.7um</a:t>
                </a:r>
              </a:p>
              <a:p>
                <a:r>
                  <a:rPr lang="en-US" dirty="0"/>
                  <a:t>70:30 CO2:MP (</a:t>
                </a:r>
                <a:r>
                  <a:rPr lang="en-US" dirty="0" err="1"/>
                  <a:t>MeOH:ACN</a:t>
                </a:r>
                <a:r>
                  <a:rPr lang="en-US" dirty="0"/>
                  <a:t> 20/80 + 0.1%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dirty="0"/>
                          <m:t>NH</m:t>
                        </m:r>
                      </m:e>
                      <m:sub>
                        <m:r>
                          <m:rPr>
                            <m:nor/>
                          </m:rPr>
                          <a:rPr lang="en-US" dirty="0"/>
                          <m:t>4</m:t>
                        </m:r>
                      </m:sub>
                    </m:sSub>
                    <m:r>
                      <m:rPr>
                        <m:nor/>
                      </m:rPr>
                      <a:rPr lang="en-US" dirty="0"/>
                      <m:t>OH</m:t>
                    </m:r>
                    <m:r>
                      <m:rPr>
                        <m:nor/>
                      </m:rPr>
                      <a:rPr lang="en-US" b="0" i="0" dirty="0" smtClean="0"/>
                      <m:t>)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188" y="0"/>
                <a:ext cx="6096000" cy="646331"/>
              </a:xfrm>
              <a:prstGeom prst="rect">
                <a:avLst/>
              </a:prstGeom>
              <a:blipFill>
                <a:blip r:embed="rId3"/>
                <a:stretch>
                  <a:fillRect l="-900" t="-4717" b="-15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1057074" y="2053516"/>
            <a:ext cx="1387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MAMP-D5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95178" y="1054180"/>
            <a:ext cx="10243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MAMP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54967" y="2971772"/>
            <a:ext cx="1387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MAMP-D8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13042" y="3962605"/>
            <a:ext cx="1387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MAMP-D9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89778" y="4943114"/>
            <a:ext cx="1387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MAMP-D11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57074" y="5764619"/>
            <a:ext cx="1387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MAMP-D14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6422588" y="195060"/>
            <a:ext cx="5384601" cy="6377190"/>
            <a:chOff x="0" y="243244"/>
            <a:chExt cx="4175056" cy="5916901"/>
          </a:xfrm>
        </p:grpSpPr>
        <p:pic>
          <p:nvPicPr>
            <p:cNvPr id="17" name="Picture 16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9792" b="84521"/>
            <a:stretch/>
          </p:blipFill>
          <p:spPr bwMode="auto">
            <a:xfrm>
              <a:off x="22156" y="5174664"/>
              <a:ext cx="4114800" cy="9854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894" r="59792" b="68213"/>
            <a:stretch/>
          </p:blipFill>
          <p:spPr bwMode="auto">
            <a:xfrm>
              <a:off x="0" y="4169777"/>
              <a:ext cx="4114800" cy="1011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993" r="59792" b="51907"/>
            <a:stretch/>
          </p:blipFill>
          <p:spPr bwMode="auto">
            <a:xfrm>
              <a:off x="0" y="3165960"/>
              <a:ext cx="4114800" cy="1025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8197" r="59792" b="35600"/>
            <a:stretch/>
          </p:blipFill>
          <p:spPr bwMode="auto">
            <a:xfrm>
              <a:off x="37252" y="1219200"/>
              <a:ext cx="4114800" cy="1031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3813" r="59792" b="20571"/>
            <a:stretch/>
          </p:blipFill>
          <p:spPr bwMode="auto">
            <a:xfrm>
              <a:off x="37252" y="2209800"/>
              <a:ext cx="4114800" cy="994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664" r="59792" b="4483"/>
            <a:stretch/>
          </p:blipFill>
          <p:spPr bwMode="auto">
            <a:xfrm>
              <a:off x="60256" y="243244"/>
              <a:ext cx="4114800" cy="1009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" name="TextBox 23"/>
          <p:cNvSpPr txBox="1"/>
          <p:nvPr/>
        </p:nvSpPr>
        <p:spPr>
          <a:xfrm>
            <a:off x="7382306" y="1414028"/>
            <a:ext cx="1387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AMP-D5(side)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555280" y="583050"/>
            <a:ext cx="1024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AMP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373680" y="2538926"/>
            <a:ext cx="1387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AMP-D5(ring)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382306" y="3553684"/>
            <a:ext cx="1387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AMP-D6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192080" y="4730212"/>
            <a:ext cx="1387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AMP-D8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192080" y="5846884"/>
            <a:ext cx="1387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AMP-D11</a:t>
            </a:r>
          </a:p>
        </p:txBody>
      </p:sp>
    </p:spTree>
    <p:extLst>
      <p:ext uri="{BB962C8B-B14F-4D97-AF65-F5344CB8AC3E}">
        <p14:creationId xmlns:p14="http://schemas.microsoft.com/office/powerpoint/2010/main" val="9058122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045"/>
          <a:stretch/>
        </p:blipFill>
        <p:spPr bwMode="auto">
          <a:xfrm>
            <a:off x="3334979" y="951920"/>
            <a:ext cx="3048406" cy="5595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3655" y="1020584"/>
            <a:ext cx="3068227" cy="5563395"/>
            <a:chOff x="-322030" y="181689"/>
            <a:chExt cx="3124084" cy="6460911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486" r="54421" b="37028"/>
            <a:stretch/>
          </p:blipFill>
          <p:spPr bwMode="auto">
            <a:xfrm>
              <a:off x="-295451" y="1282200"/>
              <a:ext cx="3084215" cy="10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3102" r="54421" b="5281"/>
            <a:stretch/>
          </p:blipFill>
          <p:spPr bwMode="auto">
            <a:xfrm>
              <a:off x="-286933" y="181689"/>
              <a:ext cx="3071439" cy="10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421" b="68646"/>
            <a:stretch/>
          </p:blipFill>
          <p:spPr bwMode="auto">
            <a:xfrm>
              <a:off x="-304106" y="2349000"/>
              <a:ext cx="3097197" cy="10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7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215" b="68776"/>
            <a:stretch/>
          </p:blipFill>
          <p:spPr bwMode="auto">
            <a:xfrm>
              <a:off x="-322030" y="5562600"/>
              <a:ext cx="3124084" cy="10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7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318" r="54215" b="37364"/>
            <a:stretch/>
          </p:blipFill>
          <p:spPr bwMode="auto">
            <a:xfrm>
              <a:off x="-315757" y="4495800"/>
              <a:ext cx="3114675" cy="10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3092" r="54215" b="5135"/>
            <a:stretch/>
          </p:blipFill>
          <p:spPr bwMode="auto">
            <a:xfrm>
              <a:off x="-286029" y="3429000"/>
              <a:ext cx="3070083" cy="10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extBox 8"/>
          <p:cNvSpPr txBox="1"/>
          <p:nvPr/>
        </p:nvSpPr>
        <p:spPr>
          <a:xfrm>
            <a:off x="2099827" y="2165575"/>
            <a:ext cx="1387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MAMP-D5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29035" y="1271652"/>
            <a:ext cx="10243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MAMP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82563" y="3156937"/>
            <a:ext cx="1387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MAMP-D8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17777" y="4158214"/>
            <a:ext cx="1387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MAMP-D9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47435" y="5105014"/>
            <a:ext cx="1387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MAMP-D11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82563" y="6053331"/>
            <a:ext cx="1387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MAMP-D14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062303" y="2062431"/>
            <a:ext cx="1387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MAMP-D5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52359" y="1071951"/>
            <a:ext cx="10243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MAMP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072031" y="3154907"/>
            <a:ext cx="1387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MAMP-D8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214703" y="4037150"/>
            <a:ext cx="1387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MAMP-D9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833703" y="4968624"/>
            <a:ext cx="1387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MAMP-D11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971814" y="5900098"/>
            <a:ext cx="1387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MAMP-D14</a:t>
            </a: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012"/>
          <a:stretch/>
        </p:blipFill>
        <p:spPr bwMode="auto">
          <a:xfrm>
            <a:off x="6882109" y="1081272"/>
            <a:ext cx="5105400" cy="5249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7645499" y="2243381"/>
            <a:ext cx="1387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MAMP-D5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681443" y="1453530"/>
            <a:ext cx="10243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MAMP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662752" y="3072758"/>
            <a:ext cx="1387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MAMP-D8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615752" y="3815341"/>
            <a:ext cx="1387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MAMP-D9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631567" y="4667441"/>
            <a:ext cx="1387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MAMP-D11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615752" y="5443342"/>
            <a:ext cx="1387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MAMP-D14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2966716" y="-257"/>
                <a:ext cx="6096000" cy="52629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sz="1400" dirty="0"/>
                  <a:t>LUX AMP</a:t>
                </a:r>
              </a:p>
              <a:p>
                <a:r>
                  <a:rPr lang="en-US" sz="1400" dirty="0" err="1"/>
                  <a:t>MeOH:IPA:ACN</a:t>
                </a:r>
                <a:r>
                  <a:rPr lang="en-US" sz="1400" dirty="0"/>
                  <a:t> 5/15/80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1400" b="0" i="0" smtClean="0">
                            <a:latin typeface="Cambria Math" panose="02040503050406030204" pitchFamily="18" charset="0"/>
                          </a:rPr>
                          <m:t>0.1 %</m:t>
                        </m:r>
                        <m:r>
                          <m:rPr>
                            <m:nor/>
                          </m:rPr>
                          <a:rPr lang="en-GB" sz="1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1400" dirty="0" smtClean="0"/>
                          <m:t>NH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1400" dirty="0" smtClean="0"/>
                          <m:t>4</m:t>
                        </m:r>
                      </m:sub>
                    </m:sSub>
                    <m:r>
                      <m:rPr>
                        <m:nor/>
                      </m:rPr>
                      <a:rPr lang="en-US" sz="1400" dirty="0" smtClean="0"/>
                      <m:t>OH</m:t>
                    </m:r>
                  </m:oMath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6716" y="-257"/>
                <a:ext cx="6096000" cy="526298"/>
              </a:xfrm>
              <a:prstGeom prst="rect">
                <a:avLst/>
              </a:prstGeom>
              <a:blipFill>
                <a:blip r:embed="rId6"/>
                <a:stretch>
                  <a:fillRect l="-300" t="-2326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821995" y="429935"/>
                <a:ext cx="112184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𝐶𝑂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(70%)</a:t>
                </a: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995" y="429935"/>
                <a:ext cx="1121846" cy="369332"/>
              </a:xfrm>
              <a:prstGeom prst="rect">
                <a:avLst/>
              </a:prstGeom>
              <a:blipFill>
                <a:blip r:embed="rId7"/>
                <a:stretch>
                  <a:fillRect t="-10000" r="-3804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4523716" y="593239"/>
                <a:ext cx="111864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𝐶𝑂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(</a:t>
                </a:r>
                <a:r>
                  <a:rPr lang="ka-GE" b="1" dirty="0">
                    <a:solidFill>
                      <a:srgbClr val="FF0000"/>
                    </a:solidFill>
                  </a:rPr>
                  <a:t>8</a:t>
                </a:r>
                <a:r>
                  <a:rPr lang="en-US" b="1" dirty="0">
                    <a:solidFill>
                      <a:srgbClr val="FF0000"/>
                    </a:solidFill>
                  </a:rPr>
                  <a:t>0%)</a:t>
                </a: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3716" y="593239"/>
                <a:ext cx="1118640" cy="369332"/>
              </a:xfrm>
              <a:prstGeom prst="rect">
                <a:avLst/>
              </a:prstGeom>
              <a:blipFill>
                <a:blip r:embed="rId8"/>
                <a:stretch>
                  <a:fillRect t="-8197" r="-4891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7996197" y="666740"/>
                <a:ext cx="111864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𝐶𝑂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(</a:t>
                </a:r>
                <a:r>
                  <a:rPr lang="ka-GE" b="1" dirty="0">
                    <a:solidFill>
                      <a:srgbClr val="FF0000"/>
                    </a:solidFill>
                  </a:rPr>
                  <a:t>9</a:t>
                </a:r>
                <a:r>
                  <a:rPr lang="en-US" b="1" dirty="0">
                    <a:solidFill>
                      <a:srgbClr val="FF0000"/>
                    </a:solidFill>
                  </a:rPr>
                  <a:t>0%)</a:t>
                </a: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6197" y="666740"/>
                <a:ext cx="1118640" cy="369332"/>
              </a:xfrm>
              <a:prstGeom prst="rect">
                <a:avLst/>
              </a:prstGeom>
              <a:blipFill>
                <a:blip r:embed="rId9"/>
                <a:stretch>
                  <a:fillRect t="-8197" r="-4918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3837313" y="2048253"/>
            <a:ext cx="1387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MAMP-D5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866521" y="1154330"/>
            <a:ext cx="10243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MAMP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920049" y="3039615"/>
            <a:ext cx="1387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MAMP-D8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855263" y="4040892"/>
            <a:ext cx="1387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MAMP-D9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684921" y="4987692"/>
            <a:ext cx="1387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MAMP-D11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495468" y="2290397"/>
            <a:ext cx="1387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MAMP-D5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524676" y="1396474"/>
            <a:ext cx="10243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MAMP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555517" y="3098697"/>
            <a:ext cx="1387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MAMP-D8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524676" y="3930963"/>
            <a:ext cx="1387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MAMP-D9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309524" y="4770231"/>
            <a:ext cx="1387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MAMP-D11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903160" y="5710102"/>
            <a:ext cx="1387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MAMP-D14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8114476" y="5558964"/>
            <a:ext cx="1387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MAMP-D14</a:t>
            </a:r>
          </a:p>
        </p:txBody>
      </p:sp>
    </p:spTree>
    <p:extLst>
      <p:ext uri="{BB962C8B-B14F-4D97-AF65-F5344CB8AC3E}">
        <p14:creationId xmlns:p14="http://schemas.microsoft.com/office/powerpoint/2010/main" val="39410168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998738" y="37175"/>
                <a:ext cx="6096000" cy="8041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dirty="0" err="1"/>
                  <a:t>MeOH:IPA:ACN</a:t>
                </a:r>
                <a:r>
                  <a:rPr lang="en-US" dirty="0"/>
                  <a:t> 5/15/80 + 0.1%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dirty="0"/>
                          <m:t>NH</m:t>
                        </m:r>
                      </m:e>
                      <m:sub>
                        <m:r>
                          <m:rPr>
                            <m:nor/>
                          </m:rPr>
                          <a:rPr lang="en-US" dirty="0"/>
                          <m:t>4</m:t>
                        </m:r>
                      </m:sub>
                    </m:sSub>
                    <m:r>
                      <m:rPr>
                        <m:nor/>
                      </m:rPr>
                      <a:rPr lang="en-US" dirty="0"/>
                      <m:t>OH</m:t>
                    </m:r>
                    <m:r>
                      <m:rPr>
                        <m:nor/>
                      </m:rPr>
                      <a:rPr lang="en-US" b="0" i="0" dirty="0" smtClean="0"/>
                      <m:t> (30%)−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𝐶𝑂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nor/>
                      </m:rPr>
                      <a:rPr lang="en-US" b="1" dirty="0">
                        <a:solidFill>
                          <a:srgbClr val="FF0000"/>
                        </a:solidFill>
                      </a:rPr>
                      <m:t>(70%)</m:t>
                    </m:r>
                  </m:oMath>
                </a14:m>
                <a:endParaRPr lang="en-US" b="1" dirty="0">
                  <a:solidFill>
                    <a:srgbClr val="FF0000"/>
                  </a:solidFill>
                </a:endParaRPr>
              </a:p>
              <a:p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8738" y="37175"/>
                <a:ext cx="6096000" cy="804131"/>
              </a:xfrm>
              <a:prstGeom prst="rect">
                <a:avLst/>
              </a:prstGeom>
              <a:blipFill>
                <a:blip r:embed="rId2"/>
                <a:stretch>
                  <a:fillRect l="-900" t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095"/>
          <a:stretch/>
        </p:blipFill>
        <p:spPr bwMode="auto">
          <a:xfrm>
            <a:off x="18570" y="659432"/>
            <a:ext cx="6256499" cy="6198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4902" y="2985496"/>
            <a:ext cx="1387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MAMP-D5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6502" y="2025043"/>
            <a:ext cx="10243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MAMP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4902" y="3583425"/>
            <a:ext cx="1387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MAMP-D8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0781" y="4286935"/>
            <a:ext cx="1387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MAMP-D9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8712" y="5100007"/>
            <a:ext cx="1387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MAMP-D14</a:t>
            </a:r>
          </a:p>
        </p:txBody>
      </p:sp>
      <p:sp>
        <p:nvSpPr>
          <p:cNvPr id="10" name="Rectangle 9"/>
          <p:cNvSpPr/>
          <p:nvPr/>
        </p:nvSpPr>
        <p:spPr>
          <a:xfrm>
            <a:off x="975427" y="238270"/>
            <a:ext cx="20233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Cellulose-1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57403" y="2994101"/>
            <a:ext cx="1387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MAMP-D5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39003" y="2033648"/>
            <a:ext cx="10243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MAMP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239003" y="3525596"/>
            <a:ext cx="1387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MAMP-D8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64882" y="4287596"/>
            <a:ext cx="1387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MAMP-D9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39003" y="5826501"/>
            <a:ext cx="1387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MAMP-D14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162803" y="5125796"/>
            <a:ext cx="1387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MAMP-D11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645606" y="2826139"/>
            <a:ext cx="1387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MAMP-D5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552171" y="2073617"/>
            <a:ext cx="10243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MAMP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803724" y="3549046"/>
            <a:ext cx="1387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MAMP-D8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803724" y="4313875"/>
            <a:ext cx="1387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MAMP-D9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30025" y="5903119"/>
            <a:ext cx="1387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MAMP-D14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698324" y="5046817"/>
            <a:ext cx="1387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MAMP-D11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57074" y="2053516"/>
            <a:ext cx="1387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MAMP-D5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95178" y="1054180"/>
            <a:ext cx="10243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MAMP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154967" y="2971772"/>
            <a:ext cx="1387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MAMP-D8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113042" y="3962605"/>
            <a:ext cx="1387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MAMP-D9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89778" y="4943114"/>
            <a:ext cx="1387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MAMP-D11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057074" y="5764619"/>
            <a:ext cx="1387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MAMP-D14</a:t>
            </a:r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582"/>
          <a:stretch/>
        </p:blipFill>
        <p:spPr bwMode="auto">
          <a:xfrm>
            <a:off x="7111816" y="479602"/>
            <a:ext cx="4977566" cy="6370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Rectangle 36"/>
          <p:cNvSpPr/>
          <p:nvPr/>
        </p:nvSpPr>
        <p:spPr>
          <a:xfrm>
            <a:off x="10217569" y="69908"/>
            <a:ext cx="11694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Amylose-3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109952" y="2053516"/>
            <a:ext cx="1387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MAMP-D5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148056" y="1054180"/>
            <a:ext cx="10243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MAMP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207845" y="2971772"/>
            <a:ext cx="1387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MAMP-D8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165920" y="3962605"/>
            <a:ext cx="1387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MAMP-D9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042656" y="4943114"/>
            <a:ext cx="1387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MAMP-D11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109952" y="5764619"/>
            <a:ext cx="1387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MAMP-D14</a:t>
            </a:r>
          </a:p>
        </p:txBody>
      </p:sp>
    </p:spTree>
    <p:extLst>
      <p:ext uri="{BB962C8B-B14F-4D97-AF65-F5344CB8AC3E}">
        <p14:creationId xmlns:p14="http://schemas.microsoft.com/office/powerpoint/2010/main" val="12394437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19"/>
          <a:stretch/>
        </p:blipFill>
        <p:spPr bwMode="auto">
          <a:xfrm>
            <a:off x="811530" y="369332"/>
            <a:ext cx="8675370" cy="6376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286695" y="0"/>
            <a:ext cx="27693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Cellulose-3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14892" y="1927786"/>
            <a:ext cx="1387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MAMP-D5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52996" y="928450"/>
            <a:ext cx="10243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MAMP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12785" y="2846042"/>
            <a:ext cx="1387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MAMP-D8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70860" y="3836875"/>
            <a:ext cx="1387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MAMP-D9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47596" y="4817384"/>
            <a:ext cx="1387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MAMP-D11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14892" y="5638889"/>
            <a:ext cx="1387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MAMP-D14</a:t>
            </a:r>
          </a:p>
        </p:txBody>
      </p:sp>
    </p:spTree>
    <p:extLst>
      <p:ext uri="{BB962C8B-B14F-4D97-AF65-F5344CB8AC3E}">
        <p14:creationId xmlns:p14="http://schemas.microsoft.com/office/powerpoint/2010/main" val="22233292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60571" y="2322418"/>
            <a:ext cx="16563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AMP-D5(side)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08486" y="1606534"/>
            <a:ext cx="9605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AMP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6581" y="3195256"/>
            <a:ext cx="14557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AMP-D5(ring)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83892" y="4272775"/>
            <a:ext cx="1301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AMP-D6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3892" y="5000530"/>
            <a:ext cx="1301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AMP-D8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61204" y="5909846"/>
            <a:ext cx="1301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AMP-D11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486"/>
          <a:stretch/>
        </p:blipFill>
        <p:spPr bwMode="auto">
          <a:xfrm>
            <a:off x="0" y="817225"/>
            <a:ext cx="5177334" cy="5953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4527649" y="-74875"/>
            <a:ext cx="1568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Lux Amylose-1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283735" y="2022974"/>
            <a:ext cx="1387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AMP-D5(side)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525513" y="1023922"/>
            <a:ext cx="1024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AMP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175122" y="2981924"/>
            <a:ext cx="1387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AMP-D5(ring)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361750" y="3876076"/>
            <a:ext cx="1387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AMP-D6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180150" y="4762631"/>
            <a:ext cx="1387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AMP-D8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162313" y="5761683"/>
            <a:ext cx="1387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AMP-D11</a:t>
            </a: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882"/>
          <a:stretch/>
        </p:blipFill>
        <p:spPr bwMode="auto">
          <a:xfrm>
            <a:off x="5240302" y="817225"/>
            <a:ext cx="6087287" cy="5926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6545130" y="1976565"/>
            <a:ext cx="1387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AMP-D5(side)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748648" y="998627"/>
            <a:ext cx="1024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AMP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567048" y="2954503"/>
            <a:ext cx="1387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AMP-D5(ring)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575674" y="3969261"/>
            <a:ext cx="1387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AMP-D6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385448" y="4931908"/>
            <a:ext cx="1387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AMP-D8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533120" y="5927208"/>
            <a:ext cx="1387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AMP-D11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0966237-919C-0263-57DB-ED91D944E75A}"/>
                  </a:ext>
                </a:extLst>
              </p:cNvPr>
              <p:cNvSpPr txBox="1"/>
              <p:nvPr/>
            </p:nvSpPr>
            <p:spPr>
              <a:xfrm>
                <a:off x="624019" y="337714"/>
                <a:ext cx="6094520" cy="3732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80:20 CO2:MP (EtOH + 0.2%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dirty="0"/>
                          <m:t>NH</m:t>
                        </m:r>
                      </m:e>
                      <m:sub>
                        <m:r>
                          <m:rPr>
                            <m:nor/>
                          </m:rPr>
                          <a:rPr lang="en-US" dirty="0"/>
                          <m:t>4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0H)</a:t>
                </a:r>
                <a:endParaRPr lang="en-GB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0966237-919C-0263-57DB-ED91D944E7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019" y="337714"/>
                <a:ext cx="6094520" cy="373244"/>
              </a:xfrm>
              <a:prstGeom prst="rect">
                <a:avLst/>
              </a:prstGeom>
              <a:blipFill>
                <a:blip r:embed="rId4"/>
                <a:stretch>
                  <a:fillRect l="-800" t="-6452" b="-241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974363C-1EA7-977A-5F63-C1E46F71E97F}"/>
                  </a:ext>
                </a:extLst>
              </p:cNvPr>
              <p:cNvSpPr txBox="1"/>
              <p:nvPr/>
            </p:nvSpPr>
            <p:spPr>
              <a:xfrm>
                <a:off x="7014668" y="374534"/>
                <a:ext cx="4312921" cy="3732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90:0 CO2:MP (EtOH + 0.2%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dirty="0"/>
                          <m:t>NH</m:t>
                        </m:r>
                      </m:e>
                      <m:sub>
                        <m:r>
                          <m:rPr>
                            <m:nor/>
                          </m:rPr>
                          <a:rPr lang="en-US" dirty="0"/>
                          <m:t>4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0H)</a:t>
                </a:r>
                <a:endParaRPr lang="en-GB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974363C-1EA7-977A-5F63-C1E46F71E9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4668" y="374534"/>
                <a:ext cx="4312921" cy="373244"/>
              </a:xfrm>
              <a:prstGeom prst="rect">
                <a:avLst/>
              </a:prstGeom>
              <a:blipFill>
                <a:blip r:embed="rId5"/>
                <a:stretch>
                  <a:fillRect l="-1273" t="-6452" b="-241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3320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27616" y="415636"/>
            <a:ext cx="2956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conclusion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40722" y="1147304"/>
            <a:ext cx="1205127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The present study represents the first attempt to investigate the isotope effect using supercritical fluid chromatography.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The experiments showed that a strong isotope effect is observed during the analysis of methamphetamine and its deuterated derivatives, specifically achieving their baseline separation using various chiral and achiral columns through supercritical fluid chromatography.</a:t>
            </a:r>
          </a:p>
        </p:txBody>
      </p:sp>
    </p:spTree>
    <p:extLst>
      <p:ext uri="{BB962C8B-B14F-4D97-AF65-F5344CB8AC3E}">
        <p14:creationId xmlns:p14="http://schemas.microsoft.com/office/powerpoint/2010/main" val="1898265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9109" y="2018984"/>
            <a:ext cx="3848123" cy="41836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14007"/>
          <a:stretch/>
        </p:blipFill>
        <p:spPr>
          <a:xfrm>
            <a:off x="1962026" y="2004527"/>
            <a:ext cx="3627083" cy="41981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56314" y="587621"/>
            <a:ext cx="3004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isotopologues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26940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7243" r="32596"/>
          <a:stretch/>
        </p:blipFill>
        <p:spPr>
          <a:xfrm>
            <a:off x="1550019" y="1179071"/>
            <a:ext cx="3256157" cy="54124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5298" r="16877"/>
          <a:stretch/>
        </p:blipFill>
        <p:spPr>
          <a:xfrm>
            <a:off x="6345042" y="1179071"/>
            <a:ext cx="3256157" cy="54189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37824" y="534807"/>
            <a:ext cx="3004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</a:t>
            </a:r>
            <a:r>
              <a:rPr lang="en-US" sz="2400" dirty="0" err="1"/>
              <a:t>Isotopomers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84542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287" b="1"/>
          <a:stretch/>
        </p:blipFill>
        <p:spPr>
          <a:xfrm>
            <a:off x="2638879" y="409628"/>
            <a:ext cx="7397075" cy="29851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44330" y="40296"/>
            <a:ext cx="3986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       normal isotope effect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96536" y="3394790"/>
            <a:ext cx="3986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inverse isotope effect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8879" y="3764122"/>
            <a:ext cx="7397075" cy="3055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175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7737"/>
            <a:ext cx="1851613" cy="1851613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1613" y="732128"/>
            <a:ext cx="2269125" cy="35748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55023" y="178130"/>
            <a:ext cx="3265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deutetrabenazine</a:t>
            </a:r>
            <a:r>
              <a:rPr lang="en-US" sz="2400" dirty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5220" y="732127"/>
            <a:ext cx="5181753" cy="18516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0674" y="763490"/>
            <a:ext cx="2311340" cy="17335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25123" y="239354"/>
            <a:ext cx="19356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/>
              <a:t>donafenib</a:t>
            </a:r>
            <a:r>
              <a:rPr lang="en-US" sz="2000" dirty="0"/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23639" y="3400414"/>
            <a:ext cx="2143125" cy="21431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91339" y="3313933"/>
            <a:ext cx="3447178" cy="339910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970686" y="2885851"/>
            <a:ext cx="2314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Deucravacitinib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31005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4863" r="22927"/>
          <a:stretch/>
        </p:blipFill>
        <p:spPr>
          <a:xfrm>
            <a:off x="339937" y="70552"/>
            <a:ext cx="1491917" cy="2857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2949050"/>
            <a:ext cx="21773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Methamphetamine-d14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2422" r="21438"/>
          <a:stretch/>
        </p:blipFill>
        <p:spPr>
          <a:xfrm>
            <a:off x="227642" y="3831305"/>
            <a:ext cx="1604212" cy="28575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3456983"/>
            <a:ext cx="21773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Methamphetamine-d11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29234" r="17433"/>
          <a:stretch/>
        </p:blipFill>
        <p:spPr>
          <a:xfrm>
            <a:off x="2374197" y="3795537"/>
            <a:ext cx="1524001" cy="28575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183053" y="3456983"/>
            <a:ext cx="207313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Methamphetamine-d8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l="29976" r="17814"/>
          <a:stretch/>
        </p:blipFill>
        <p:spPr>
          <a:xfrm>
            <a:off x="2291515" y="73013"/>
            <a:ext cx="1491917" cy="28575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189494" y="2989394"/>
            <a:ext cx="207313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Methamphetamine-d9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/>
          <a:srcRect r="32596"/>
          <a:stretch/>
        </p:blipFill>
        <p:spPr>
          <a:xfrm>
            <a:off x="4414702" y="3766321"/>
            <a:ext cx="1926055" cy="28575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/>
          <a:srcRect l="25298" r="16877"/>
          <a:stretch/>
        </p:blipFill>
        <p:spPr>
          <a:xfrm>
            <a:off x="4493373" y="70552"/>
            <a:ext cx="1652338" cy="28575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186787" y="2895143"/>
            <a:ext cx="25396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Methamphetamine-d5(side</a:t>
            </a:r>
            <a:r>
              <a:rPr lang="ka-GE" sz="1600" dirty="0"/>
              <a:t>)</a:t>
            </a:r>
            <a:endParaRPr lang="en-US" sz="1600" dirty="0"/>
          </a:p>
        </p:txBody>
      </p:sp>
      <p:sp>
        <p:nvSpPr>
          <p:cNvPr id="15" name="Rectangle 14"/>
          <p:cNvSpPr/>
          <p:nvPr/>
        </p:nvSpPr>
        <p:spPr>
          <a:xfrm>
            <a:off x="4169980" y="3376500"/>
            <a:ext cx="25283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Methamphetamine-d</a:t>
            </a:r>
            <a:r>
              <a:rPr lang="ka-GE" sz="1600" dirty="0"/>
              <a:t>5(</a:t>
            </a:r>
            <a:r>
              <a:rPr lang="en-US" sz="1600" dirty="0"/>
              <a:t>ring</a:t>
            </a:r>
            <a:r>
              <a:rPr lang="ka-GE" sz="1600" dirty="0"/>
              <a:t>)</a:t>
            </a:r>
            <a:endParaRPr lang="en-US" sz="16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8"/>
          <a:srcRect l="21929" r="18001"/>
          <a:stretch/>
        </p:blipFill>
        <p:spPr>
          <a:xfrm>
            <a:off x="6805061" y="113065"/>
            <a:ext cx="1716505" cy="28575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837621" y="2933661"/>
            <a:ext cx="20068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Methamphetamine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80311" y="549810"/>
            <a:ext cx="1616880" cy="175788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99752" y="4311874"/>
            <a:ext cx="1493947" cy="166386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1"/>
          <a:srcRect b="14007"/>
          <a:stretch/>
        </p:blipFill>
        <p:spPr>
          <a:xfrm>
            <a:off x="8598443" y="4275215"/>
            <a:ext cx="1680161" cy="194469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397191" y="377807"/>
            <a:ext cx="1651720" cy="1929883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8521566" y="3918546"/>
            <a:ext cx="15191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Amphetamine</a:t>
            </a:r>
          </a:p>
        </p:txBody>
      </p:sp>
      <p:sp>
        <p:nvSpPr>
          <p:cNvPr id="23" name="Rectangle 22"/>
          <p:cNvSpPr/>
          <p:nvPr/>
        </p:nvSpPr>
        <p:spPr>
          <a:xfrm>
            <a:off x="8624120" y="2307690"/>
            <a:ext cx="19455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Amphetamine-d11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794958" y="3927153"/>
            <a:ext cx="18285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Amphetamine-d8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0415108" y="2342820"/>
            <a:ext cx="18269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Amphetamine-d</a:t>
            </a:r>
            <a:r>
              <a:rPr lang="ka-GE" dirty="0"/>
              <a:t>6</a:t>
            </a:r>
            <a:endParaRPr lang="en-US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363752" y="3918546"/>
            <a:ext cx="1654418" cy="1803576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9688947" y="3493503"/>
            <a:ext cx="23542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Amphetamine-d5(side</a:t>
            </a:r>
            <a:r>
              <a:rPr lang="ka-GE" dirty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696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467" y="1084811"/>
            <a:ext cx="6557010" cy="4202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736"/>
          <a:stretch/>
        </p:blipFill>
        <p:spPr bwMode="auto">
          <a:xfrm>
            <a:off x="61477" y="985970"/>
            <a:ext cx="5634990" cy="4479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713758" y="62924"/>
                <a:ext cx="5224501" cy="6502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 err="1"/>
                  <a:t>Thermoscientific</a:t>
                </a:r>
                <a:r>
                  <a:rPr lang="en-US" b="1" dirty="0"/>
                  <a:t> C18 column (4.6x250mm ; 5um)</a:t>
                </a:r>
              </a:p>
              <a:p>
                <a:r>
                  <a:rPr lang="en-US" b="1" dirty="0"/>
                  <a:t>ACN-</a:t>
                </a:r>
                <a:r>
                  <a:rPr lang="en-US" b="1" dirty="0" err="1"/>
                  <a:t>MeOH</a:t>
                </a:r>
                <a:r>
                  <a:rPr lang="en-US" b="1" dirty="0"/>
                  <a:t> 80:20 + 0.1%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b="1" dirty="0" smtClean="0"/>
                          <m:t>NH</m:t>
                        </m:r>
                      </m:e>
                      <m:sub>
                        <m:r>
                          <m:rPr>
                            <m:nor/>
                          </m:rPr>
                          <a:rPr lang="en-US" b="1" dirty="0" smtClean="0"/>
                          <m:t>4</m:t>
                        </m:r>
                      </m:sub>
                    </m:sSub>
                    <m:r>
                      <m:rPr>
                        <m:nor/>
                      </m:rPr>
                      <a:rPr lang="en-US" b="1" dirty="0" smtClean="0"/>
                      <m:t>OH</m:t>
                    </m:r>
                  </m:oMath>
                </a14:m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3758" y="62924"/>
                <a:ext cx="5224501" cy="650243"/>
              </a:xfrm>
              <a:prstGeom prst="rect">
                <a:avLst/>
              </a:prstGeom>
              <a:blipFill>
                <a:blip r:embed="rId4"/>
                <a:stretch>
                  <a:fillRect l="-933" t="-4673" b="-14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1695967" y="1767611"/>
                <a:ext cx="112024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𝐶𝑂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(</a:t>
                </a:r>
                <a:r>
                  <a:rPr lang="ka-GE" b="1" dirty="0">
                    <a:solidFill>
                      <a:srgbClr val="FF0000"/>
                    </a:solidFill>
                  </a:rPr>
                  <a:t>5</a:t>
                </a:r>
                <a:r>
                  <a:rPr lang="en-US" b="1" dirty="0">
                    <a:solidFill>
                      <a:srgbClr val="FF0000"/>
                    </a:solidFill>
                  </a:rPr>
                  <a:t>0%)</a:t>
                </a: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5967" y="1767611"/>
                <a:ext cx="1120243" cy="369332"/>
              </a:xfrm>
              <a:prstGeom prst="rect">
                <a:avLst/>
              </a:prstGeom>
              <a:blipFill>
                <a:blip r:embed="rId5"/>
                <a:stretch>
                  <a:fillRect t="-9836" r="-4891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7330957" y="1582945"/>
                <a:ext cx="111864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𝐶𝑂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(</a:t>
                </a:r>
                <a:r>
                  <a:rPr lang="ka-GE" b="1" dirty="0">
                    <a:solidFill>
                      <a:srgbClr val="FF0000"/>
                    </a:solidFill>
                  </a:rPr>
                  <a:t>9</a:t>
                </a:r>
                <a:r>
                  <a:rPr lang="en-US" b="1" dirty="0">
                    <a:solidFill>
                      <a:srgbClr val="FF0000"/>
                    </a:solidFill>
                  </a:rPr>
                  <a:t>0%)</a:t>
                </a: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0957" y="1582945"/>
                <a:ext cx="1118640" cy="369332"/>
              </a:xfrm>
              <a:prstGeom prst="rect">
                <a:avLst/>
              </a:prstGeom>
              <a:blipFill>
                <a:blip r:embed="rId6"/>
                <a:stretch>
                  <a:fillRect t="-10000" r="-4918" b="-2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Rectangle 51"/>
          <p:cNvSpPr/>
          <p:nvPr/>
        </p:nvSpPr>
        <p:spPr>
          <a:xfrm>
            <a:off x="1385170" y="2326246"/>
            <a:ext cx="20068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Methamphetamine</a:t>
            </a:r>
          </a:p>
        </p:txBody>
      </p:sp>
      <p:sp>
        <p:nvSpPr>
          <p:cNvPr id="51" name="Rectangle 50"/>
          <p:cNvSpPr/>
          <p:nvPr/>
        </p:nvSpPr>
        <p:spPr>
          <a:xfrm>
            <a:off x="1290607" y="4035854"/>
            <a:ext cx="27688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Methamphetamine-d5(</a:t>
            </a:r>
            <a:r>
              <a:rPr lang="ka-GE" sz="1600" dirty="0">
                <a:solidFill>
                  <a:schemeClr val="bg1"/>
                </a:solidFill>
              </a:rPr>
              <a:t>ჯაჭვი)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6736057" y="2226621"/>
            <a:ext cx="20068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Methamphetamine</a:t>
            </a:r>
          </a:p>
        </p:txBody>
      </p:sp>
      <p:sp>
        <p:nvSpPr>
          <p:cNvPr id="54" name="Rectangle 53"/>
          <p:cNvSpPr/>
          <p:nvPr/>
        </p:nvSpPr>
        <p:spPr>
          <a:xfrm>
            <a:off x="6641494" y="3936229"/>
            <a:ext cx="27688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Methamphetamine-d5(</a:t>
            </a:r>
            <a:r>
              <a:rPr lang="ka-GE" sz="1600" dirty="0">
                <a:solidFill>
                  <a:schemeClr val="bg1"/>
                </a:solidFill>
              </a:rPr>
              <a:t>ჯაჭვი)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03289" y="2226621"/>
            <a:ext cx="16457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Methamphetamine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32615" y="3702221"/>
            <a:ext cx="18300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Methamphetamine d5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330957" y="2288176"/>
            <a:ext cx="16457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Methamphetamine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460283" y="3763776"/>
            <a:ext cx="18300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Methamphetamine d5</a:t>
            </a:r>
          </a:p>
        </p:txBody>
      </p:sp>
    </p:spTree>
    <p:extLst>
      <p:ext uri="{BB962C8B-B14F-4D97-AF65-F5344CB8AC3E}">
        <p14:creationId xmlns:p14="http://schemas.microsoft.com/office/powerpoint/2010/main" val="1173367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5855172"/>
              </p:ext>
            </p:extLst>
          </p:nvPr>
        </p:nvGraphicFramePr>
        <p:xfrm>
          <a:off x="923408" y="672911"/>
          <a:ext cx="8153670" cy="45848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920221" y="303579"/>
            <a:ext cx="36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Methamphetamine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84401" y="4889360"/>
            <a:ext cx="30941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Content of CO2 %</a:t>
            </a:r>
          </a:p>
        </p:txBody>
      </p:sp>
    </p:spTree>
    <p:extLst>
      <p:ext uri="{BB962C8B-B14F-4D97-AF65-F5344CB8AC3E}">
        <p14:creationId xmlns:p14="http://schemas.microsoft.com/office/powerpoint/2010/main" val="658314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8858587" y="0"/>
                <a:ext cx="3333413" cy="6502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/>
                  <a:t>HALO HILIC 4.6x150mm , 2.7um </a:t>
                </a:r>
                <a:endParaRPr lang="ka-GE" b="1" dirty="0"/>
              </a:p>
              <a:p>
                <a:r>
                  <a:rPr lang="en-US" b="1" dirty="0"/>
                  <a:t>ACN-</a:t>
                </a:r>
                <a:r>
                  <a:rPr lang="en-US" b="1" dirty="0" err="1"/>
                  <a:t>MeOH</a:t>
                </a:r>
                <a:r>
                  <a:rPr lang="en-US" b="1" dirty="0"/>
                  <a:t> 80:20 + 0.1%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b="1" dirty="0"/>
                          <m:t>NH</m:t>
                        </m:r>
                      </m:e>
                      <m:sub>
                        <m:r>
                          <m:rPr>
                            <m:nor/>
                          </m:rPr>
                          <a:rPr lang="en-US" b="1" dirty="0"/>
                          <m:t>4</m:t>
                        </m:r>
                      </m:sub>
                    </m:sSub>
                    <m:r>
                      <m:rPr>
                        <m:nor/>
                      </m:rPr>
                      <a:rPr lang="en-US" b="1" dirty="0"/>
                      <m:t>OH</m:t>
                    </m:r>
                  </m:oMath>
                </a14:m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8587" y="0"/>
                <a:ext cx="3333413" cy="650243"/>
              </a:xfrm>
              <a:prstGeom prst="rect">
                <a:avLst/>
              </a:prstGeom>
              <a:blipFill>
                <a:blip r:embed="rId2"/>
                <a:stretch>
                  <a:fillRect l="-1463" t="-4673" b="-14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1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453"/>
          <a:stretch/>
        </p:blipFill>
        <p:spPr bwMode="auto">
          <a:xfrm>
            <a:off x="1657351" y="47597"/>
            <a:ext cx="6103620" cy="3267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06304" y="775454"/>
            <a:ext cx="16457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Methamphetamine</a:t>
            </a:r>
          </a:p>
        </p:txBody>
      </p:sp>
      <p:sp>
        <p:nvSpPr>
          <p:cNvPr id="5" name="Rectangle 4"/>
          <p:cNvSpPr/>
          <p:nvPr/>
        </p:nvSpPr>
        <p:spPr>
          <a:xfrm>
            <a:off x="3135630" y="2251054"/>
            <a:ext cx="18300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Methamphetamine d5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3314701"/>
            <a:ext cx="8458200" cy="356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6427576" y="3752841"/>
            <a:ext cx="16457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Methamphetamine</a:t>
            </a:r>
          </a:p>
        </p:txBody>
      </p:sp>
      <p:sp>
        <p:nvSpPr>
          <p:cNvPr id="8" name="Rectangle 7"/>
          <p:cNvSpPr/>
          <p:nvPr/>
        </p:nvSpPr>
        <p:spPr>
          <a:xfrm>
            <a:off x="6427576" y="5333745"/>
            <a:ext cx="18300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Methamphetamine d5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7760971" y="1311817"/>
                <a:ext cx="112024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𝐶𝑂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(</a:t>
                </a:r>
                <a:r>
                  <a:rPr lang="ka-GE" b="1" dirty="0">
                    <a:solidFill>
                      <a:srgbClr val="FF0000"/>
                    </a:solidFill>
                  </a:rPr>
                  <a:t>5</a:t>
                </a:r>
                <a:r>
                  <a:rPr lang="en-US" b="1" dirty="0">
                    <a:solidFill>
                      <a:srgbClr val="FF0000"/>
                    </a:solidFill>
                  </a:rPr>
                  <a:t>0%)</a:t>
                </a: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0971" y="1311817"/>
                <a:ext cx="1120243" cy="369332"/>
              </a:xfrm>
              <a:prstGeom prst="rect">
                <a:avLst/>
              </a:prstGeom>
              <a:blipFill>
                <a:blip r:embed="rId5"/>
                <a:stretch>
                  <a:fillRect t="-8197" r="-4891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0115550" y="4730112"/>
                <a:ext cx="111864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𝐶𝑂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(80%)</a:t>
                </a: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5550" y="4730112"/>
                <a:ext cx="1118640" cy="369332"/>
              </a:xfrm>
              <a:prstGeom prst="rect">
                <a:avLst/>
              </a:prstGeom>
              <a:blipFill>
                <a:blip r:embed="rId6"/>
                <a:stretch>
                  <a:fillRect t="-9836" r="-4348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06508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1714</TotalTime>
  <Words>498</Words>
  <Application>Microsoft Office PowerPoint</Application>
  <PresentationFormat>Widescreen</PresentationFormat>
  <Paragraphs>170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Sylfaen</vt:lpstr>
      <vt:lpstr>Times New Roman</vt:lpstr>
      <vt:lpstr>Office Theme</vt:lpstr>
      <vt:lpstr>Investigation of isotope effect using supercritical fluid chromatography coupled with tandem mass spectrometry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nino</cp:lastModifiedBy>
  <cp:revision>58</cp:revision>
  <dcterms:created xsi:type="dcterms:W3CDTF">2025-07-08T19:09:45Z</dcterms:created>
  <dcterms:modified xsi:type="dcterms:W3CDTF">2025-08-20T23:08:52Z</dcterms:modified>
</cp:coreProperties>
</file>