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4" r:id="rId3"/>
    <p:sldId id="305" r:id="rId4"/>
    <p:sldId id="257" r:id="rId5"/>
    <p:sldId id="258" r:id="rId6"/>
    <p:sldId id="259" r:id="rId7"/>
    <p:sldId id="260" r:id="rId8"/>
    <p:sldId id="261" r:id="rId9"/>
    <p:sldId id="269" r:id="rId10"/>
    <p:sldId id="262" r:id="rId11"/>
    <p:sldId id="263" r:id="rId12"/>
    <p:sldId id="264" r:id="rId13"/>
    <p:sldId id="270" r:id="rId14"/>
    <p:sldId id="265" r:id="rId15"/>
    <p:sldId id="267" r:id="rId16"/>
    <p:sldId id="266" r:id="rId17"/>
    <p:sldId id="303" r:id="rId18"/>
    <p:sldId id="291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2E4690-2EE7-07BF-603C-F802394123D0}" v="45" dt="2025-08-12T06:28:41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E47C7-7851-418F-B0D1-A3B919E1ADE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C577E-88BF-47ED-8CC0-E450E4F66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Founding, GGSB,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smartlab</a:t>
            </a:r>
            <a:endParaRPr lang="en-US" dirty="0"/>
          </a:p>
          <a:p>
            <a:r>
              <a:rPr lang="en-US" dirty="0"/>
              <a:t>Bezhan and </a:t>
            </a:r>
            <a:r>
              <a:rPr lang="en-US" dirty="0" err="1"/>
              <a:t>Ramaz</a:t>
            </a:r>
            <a:r>
              <a:rPr lang="en-US" dirty="0"/>
              <a:t>, </a:t>
            </a:r>
          </a:p>
          <a:p>
            <a:r>
              <a:rPr lang="en-US" dirty="0"/>
              <a:t>Andreas, Astrid, Franz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EB34A-E92D-4232-9544-51AA6C5C42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2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1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1FEB5-C89A-4207-AED0-991328ABDFDF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1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60E6-293B-4016-A1FF-4284D0A999E1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4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7EA21-6220-4FB8-8362-5F9C2DDF17AD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4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5AC-EECB-4B2D-8019-E26C849E48FA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F54B-7E0D-4677-9A82-0C9A84E45ADF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4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A7D0-E115-4D15-BCCC-4BC965249515}" type="datetime1">
              <a:rPr lang="ka-GE" smtClean="0"/>
              <a:t>19.08.2025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4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FC96-34B6-45DD-AE68-C42D608DAFB0}" type="datetime1">
              <a:rPr lang="ka-GE" smtClean="0"/>
              <a:t>19.08.2025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6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AB09-5BD1-4C0F-9431-AAFA2C2F69AE}" type="datetime1">
              <a:rPr lang="ka-GE" smtClean="0"/>
              <a:t>19.08.2025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6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053A7-1A22-4E7A-A31C-3465FFDFA544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30B81-1F76-4974-A6C3-A53765692120}" type="datetime1">
              <a:rPr lang="ka-GE" smtClean="0"/>
              <a:t>19.08.2025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1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16449-E6D7-4456-8DFE-F702DDA82DF0}" type="datetime1">
              <a:rPr lang="ka-GE" smtClean="0"/>
              <a:t>19.08.2025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3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220E-1434-4716-B9BE-AFD34D712D19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12031-2804-487C-9D28-FD908170B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2542" y="4012314"/>
            <a:ext cx="11653997" cy="7290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Sylfaen"/>
                <a:ea typeface="Calibri"/>
                <a:cs typeface="Times New Roman"/>
              </a:rPr>
              <a:t>Particulate</a:t>
            </a:r>
            <a:r>
              <a:rPr lang="ka-GE" sz="4000" dirty="0">
                <a:latin typeface="Sylfaen"/>
                <a:ea typeface="Calibri"/>
                <a:cs typeface="Times New Roman"/>
              </a:rPr>
              <a:t> </a:t>
            </a:r>
            <a:r>
              <a:rPr lang="ka-GE" sz="4000" dirty="0" err="1">
                <a:latin typeface="Sylfaen"/>
                <a:ea typeface="Calibri"/>
                <a:cs typeface="Times New Roman"/>
              </a:rPr>
              <a:t>matter</a:t>
            </a:r>
            <a:r>
              <a:rPr lang="ka-GE" sz="4000" dirty="0">
                <a:latin typeface="Sylfaen"/>
                <a:ea typeface="Calibri"/>
                <a:cs typeface="Times New Roman"/>
              </a:rPr>
              <a:t> </a:t>
            </a:r>
            <a:r>
              <a:rPr lang="ka-GE" sz="4000" dirty="0" err="1">
                <a:latin typeface="Sylfaen"/>
                <a:ea typeface="Calibri"/>
                <a:cs typeface="Times New Roman"/>
              </a:rPr>
              <a:t>in</a:t>
            </a:r>
            <a:r>
              <a:rPr lang="ka-GE" sz="4000" dirty="0">
                <a:latin typeface="Sylfaen"/>
                <a:ea typeface="Calibri"/>
                <a:cs typeface="Times New Roman"/>
              </a:rPr>
              <a:t> </a:t>
            </a:r>
            <a:r>
              <a:rPr lang="ka-GE" sz="4000" dirty="0" err="1">
                <a:latin typeface="Sylfaen"/>
                <a:ea typeface="Calibri"/>
                <a:cs typeface="Times New Roman"/>
              </a:rPr>
              <a:t>ambient</a:t>
            </a:r>
            <a:r>
              <a:rPr lang="ka-GE" sz="4000" dirty="0">
                <a:latin typeface="Sylfaen"/>
                <a:ea typeface="Calibri"/>
                <a:cs typeface="Times New Roman"/>
              </a:rPr>
              <a:t> </a:t>
            </a:r>
            <a:r>
              <a:rPr lang="ka-GE" sz="4000" dirty="0" err="1">
                <a:latin typeface="Sylfaen"/>
                <a:ea typeface="Calibri"/>
                <a:cs typeface="Times New Roman"/>
              </a:rPr>
              <a:t>atmosphere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2822981" y="4897140"/>
            <a:ext cx="8751236" cy="11672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ka-GE" dirty="0">
                <a:latin typeface="Sylfaen"/>
                <a:ea typeface="Calibri"/>
                <a:cs typeface="Times New Roman"/>
              </a:rPr>
              <a:t>MA </a:t>
            </a:r>
            <a:r>
              <a:rPr lang="ka-GE" dirty="0" err="1">
                <a:latin typeface="Sylfaen"/>
                <a:ea typeface="Calibri"/>
                <a:cs typeface="Times New Roman"/>
              </a:rPr>
              <a:t>Student</a:t>
            </a:r>
            <a:r>
              <a:rPr lang="ka-GE" dirty="0">
                <a:latin typeface="Sylfaen"/>
                <a:ea typeface="Calibri"/>
                <a:cs typeface="Times New Roman"/>
              </a:rPr>
              <a:t>: </a:t>
            </a:r>
            <a:r>
              <a:rPr lang="ka-GE" b="1" dirty="0">
                <a:latin typeface="Sylfaen"/>
                <a:ea typeface="Calibri"/>
                <a:cs typeface="Times New Roman"/>
              </a:rPr>
              <a:t>Giorgi </a:t>
            </a:r>
            <a:r>
              <a:rPr lang="ka-GE" b="1" dirty="0" err="1">
                <a:latin typeface="Sylfaen"/>
                <a:ea typeface="Calibri"/>
                <a:cs typeface="Times New Roman"/>
              </a:rPr>
              <a:t>Nizharadze</a:t>
            </a:r>
            <a:endParaRPr lang="en-US" b="1" dirty="0">
              <a:latin typeface="Sylfaen"/>
              <a:ea typeface="Calibri"/>
              <a:cs typeface="Times New Roman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Sylfaen"/>
                <a:ea typeface="Calibri"/>
                <a:cs typeface="Times New Roman"/>
              </a:rPr>
              <a:t>S</a:t>
            </a:r>
            <a:r>
              <a:rPr lang="en-US" dirty="0">
                <a:latin typeface="Sylfaen"/>
                <a:ea typeface="Calibri"/>
                <a:cs typeface="Times New Roman"/>
              </a:rPr>
              <a:t>upervisor: Dr. </a:t>
            </a:r>
            <a:r>
              <a:rPr lang="en-US" b="1" dirty="0">
                <a:latin typeface="Sylfaen"/>
                <a:ea typeface="Calibri"/>
                <a:cs typeface="Times New Roman"/>
              </a:rPr>
              <a:t>Giorgi Jibuti</a:t>
            </a:r>
            <a:r>
              <a:rPr lang="en-US" dirty="0">
                <a:latin typeface="Sylfaen"/>
                <a:ea typeface="Calibri"/>
                <a:cs typeface="Times New Roman"/>
              </a:rPr>
              <a:t> (Head of the </a:t>
            </a:r>
            <a:r>
              <a:rPr lang="en-US" dirty="0" err="1">
                <a:latin typeface="Sylfaen"/>
                <a:ea typeface="Calibri"/>
                <a:cs typeface="Times New Roman"/>
              </a:rPr>
              <a:t>SMART|AtmoSIM_LAB</a:t>
            </a:r>
            <a:r>
              <a:rPr lang="en-US" dirty="0">
                <a:latin typeface="Sylfaen"/>
                <a:ea typeface="Calibri"/>
                <a:cs typeface="Times New Roman"/>
              </a:rPr>
              <a:t> at TSU)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92653-BBB2-F853-1F62-5C83624EFEDF}"/>
              </a:ext>
            </a:extLst>
          </p:cNvPr>
          <p:cNvSpPr txBox="1"/>
          <p:nvPr/>
        </p:nvSpPr>
        <p:spPr>
          <a:xfrm>
            <a:off x="3789947" y="340894"/>
            <a:ext cx="5103394" cy="1132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3A510-66D5-ABB5-22E5-1CC7E230F5EA}"/>
              </a:ext>
            </a:extLst>
          </p:cNvPr>
          <p:cNvSpPr txBox="1"/>
          <p:nvPr/>
        </p:nvSpPr>
        <p:spPr>
          <a:xfrm>
            <a:off x="2080611" y="69053"/>
            <a:ext cx="852206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>
                <a:latin typeface="Sylfaen"/>
                <a:ea typeface="Calibri"/>
                <a:cs typeface="Calibri"/>
              </a:rPr>
              <a:t>Ivane</a:t>
            </a:r>
            <a:r>
              <a:rPr lang="en-US" sz="3200" dirty="0">
                <a:latin typeface="Sylfaen"/>
                <a:ea typeface="Calibri"/>
                <a:cs typeface="Calibri"/>
              </a:rPr>
              <a:t> Javakhishvili Tbilisi State University</a:t>
            </a:r>
            <a:endParaRPr lang="en-US" sz="3200" dirty="0"/>
          </a:p>
          <a:p>
            <a:pPr algn="ctr"/>
            <a:r>
              <a:rPr lang="en-US" sz="3200" dirty="0">
                <a:latin typeface="Sylfaen"/>
                <a:ea typeface="Calibri"/>
                <a:cs typeface="Calibri"/>
              </a:rPr>
              <a:t>Faculty of Exact and Natural Sciences</a:t>
            </a:r>
          </a:p>
        </p:txBody>
      </p:sp>
      <p:pic>
        <p:nvPicPr>
          <p:cNvPr id="5" name="Picture 4" descr="A blue and white emblem with a goat and text&#10;&#10;AI-generated content may be incorrect.">
            <a:extLst>
              <a:ext uri="{FF2B5EF4-FFF2-40B4-BE49-F238E27FC236}">
                <a16:creationId xmlns:a16="http://schemas.microsoft.com/office/drawing/2014/main" id="{8C3C6306-4A4A-DFF1-81DE-95A83DAE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19" y="1473867"/>
            <a:ext cx="2498235" cy="2491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97A0A-F79C-5022-EEF2-3AEF1C7373FD}"/>
              </a:ext>
            </a:extLst>
          </p:cNvPr>
          <p:cNvSpPr txBox="1"/>
          <p:nvPr/>
        </p:nvSpPr>
        <p:spPr>
          <a:xfrm>
            <a:off x="5541631" y="6064383"/>
            <a:ext cx="151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Tbilisi</a:t>
            </a:r>
            <a:endParaRPr lang="ka-GE" dirty="0"/>
          </a:p>
          <a:p>
            <a:pPr algn="ctr"/>
            <a:r>
              <a:rPr lang="en-US" dirty="0"/>
              <a:t>15.08.2025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FE7BEBA-F621-D318-F4E0-2DEDFDD0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0E91-BBD5-40CB-8629-B0FEBA473B19}" type="datetime1">
              <a:rPr lang="ka-GE" smtClean="0"/>
              <a:t>19.08.2025</a:t>
            </a:fld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EA655A9-7B47-89B4-81A3-5CA80875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0508" y="0"/>
            <a:ext cx="905610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Sylfaen"/>
              </a:rPr>
              <a:t>Relationship between particle size and total surface area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8" y="727746"/>
            <a:ext cx="5841770" cy="3658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7746"/>
            <a:ext cx="5875605" cy="580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8" y="4491053"/>
            <a:ext cx="5841770" cy="20435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EB1988-E344-D3A9-AB1C-CF8E004E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0A8A0-0C6C-4538-A06F-3EDCE8F536CB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BDE380-3B70-8BAE-1C91-9BDCA3F9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2452" y="2164"/>
            <a:ext cx="62988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Sylfaen"/>
              </a:rPr>
              <a:t>Condensation nuclei – raindrop formation</a:t>
            </a:r>
            <a:endParaRPr lang="en-US" sz="2400">
              <a:latin typeface="Sylfaen" panose="010A05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94" y="3926353"/>
            <a:ext cx="3481935" cy="2575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52" y="789055"/>
            <a:ext cx="3966729" cy="3141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69" y="3786119"/>
            <a:ext cx="5895975" cy="2838884"/>
          </a:xfrm>
          <a:prstGeom prst="rect">
            <a:avLst/>
          </a:prstGeom>
        </p:spPr>
      </p:pic>
      <p:pic>
        <p:nvPicPr>
          <p:cNvPr id="2" name="Picture 1" descr="Diagram of a diagram of water vapor and water vapor&#10;&#10;AI-generated content may be incorrect.">
            <a:extLst>
              <a:ext uri="{FF2B5EF4-FFF2-40B4-BE49-F238E27FC236}">
                <a16:creationId xmlns:a16="http://schemas.microsoft.com/office/drawing/2014/main" id="{A764AF0F-446A-3264-987B-BAF189A4E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962" y="654260"/>
            <a:ext cx="3970675" cy="33979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2BEA3-0439-EEF4-FBC4-C96B55623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6277-89B2-42DA-BFB5-633D77BEA582}" type="datetime1">
              <a:rPr lang="ka-GE" smtClean="0"/>
              <a:t>19.08.2025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2AEA70-B865-5664-508A-EEAFA9B7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82" y="812608"/>
            <a:ext cx="3714905" cy="296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98" y="3770553"/>
            <a:ext cx="8244571" cy="3089086"/>
          </a:xfrm>
          <a:prstGeom prst="rect">
            <a:avLst/>
          </a:prstGeom>
        </p:spPr>
      </p:pic>
      <p:pic>
        <p:nvPicPr>
          <p:cNvPr id="2" name="Picture 1" descr="Diagram of a diagram of clouds and rain&#10;&#10;AI-generated content may be incorrect.">
            <a:extLst>
              <a:ext uri="{FF2B5EF4-FFF2-40B4-BE49-F238E27FC236}">
                <a16:creationId xmlns:a16="http://schemas.microsoft.com/office/drawing/2014/main" id="{B4D24098-1DB1-F24A-043A-EC9661668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807509"/>
            <a:ext cx="6805084" cy="2956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1956C-A5FE-ABF0-50BB-6C76184ED497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Sylfaen"/>
                <a:ea typeface="Calibri"/>
                <a:cs typeface="Calibri"/>
              </a:rPr>
              <a:t>The scattering of solar radiation – Contribution to the average albedo of the Earth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26F241-27F1-94F4-8BE6-9213855B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1092A-A885-406C-83C7-EC1445C1E8B7}" type="datetime1">
              <a:rPr lang="ka-GE" smtClean="0"/>
              <a:t>19.08.2025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903E3-1A87-F230-34D5-EF201881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4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961C4-BECB-CB12-5EFF-C8A61353617B}"/>
              </a:ext>
            </a:extLst>
          </p:cNvPr>
          <p:cNvSpPr txBox="1"/>
          <p:nvPr/>
        </p:nvSpPr>
        <p:spPr>
          <a:xfrm>
            <a:off x="3979332" y="296333"/>
            <a:ext cx="5947833" cy="698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6D026-202F-DA36-A9FB-5CF6DE282ED9}"/>
              </a:ext>
            </a:extLst>
          </p:cNvPr>
          <p:cNvSpPr txBox="1"/>
          <p:nvPr/>
        </p:nvSpPr>
        <p:spPr>
          <a:xfrm>
            <a:off x="4172010" y="-10387"/>
            <a:ext cx="410250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Sylfaen"/>
                <a:ea typeface="Calibri"/>
                <a:cs typeface="Calibri"/>
              </a:rPr>
              <a:t>Tyndall effect</a:t>
            </a:r>
            <a:endParaRPr lang="en-US" sz="2400"/>
          </a:p>
        </p:txBody>
      </p:sp>
      <p:pic>
        <p:nvPicPr>
          <p:cNvPr id="5" name="Picture 4" descr="A diagram of a solution in a glass&#10;&#10;AI-generated content may be incorrect.">
            <a:extLst>
              <a:ext uri="{FF2B5EF4-FFF2-40B4-BE49-F238E27FC236}">
                <a16:creationId xmlns:a16="http://schemas.microsoft.com/office/drawing/2014/main" id="{32777C97-F38B-CFB4-6F09-A55795353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38" r="-155" b="5862"/>
          <a:stretch>
            <a:fillRect/>
          </a:stretch>
        </p:blipFill>
        <p:spPr>
          <a:xfrm>
            <a:off x="1315942" y="993814"/>
            <a:ext cx="5933739" cy="2197408"/>
          </a:xfrm>
          <a:prstGeom prst="rect">
            <a:avLst/>
          </a:prstGeom>
        </p:spPr>
      </p:pic>
      <p:pic>
        <p:nvPicPr>
          <p:cNvPr id="6" name="Picture 5" descr="A diagram of a microscope&#10;&#10;AI-generated content may be incorrect.">
            <a:extLst>
              <a:ext uri="{FF2B5EF4-FFF2-40B4-BE49-F238E27FC236}">
                <a16:creationId xmlns:a16="http://schemas.microsoft.com/office/drawing/2014/main" id="{72DEA39F-FEE5-81C3-F0A4-1958A5D301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22" t="10792" r="3347" b="7641"/>
          <a:stretch>
            <a:fillRect/>
          </a:stretch>
        </p:blipFill>
        <p:spPr>
          <a:xfrm>
            <a:off x="7257361" y="991517"/>
            <a:ext cx="4692584" cy="4418755"/>
          </a:xfrm>
          <a:prstGeom prst="rect">
            <a:avLst/>
          </a:prstGeom>
        </p:spPr>
      </p:pic>
      <p:pic>
        <p:nvPicPr>
          <p:cNvPr id="7" name="Picture 6" descr="A table with text on it&#10;&#10;AI-generated content may be incorrect.">
            <a:extLst>
              <a:ext uri="{FF2B5EF4-FFF2-40B4-BE49-F238E27FC236}">
                <a16:creationId xmlns:a16="http://schemas.microsoft.com/office/drawing/2014/main" id="{F642BF91-B8A2-8B0D-C0AE-4BAB570DB6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93" r="1195" b="3804"/>
          <a:stretch>
            <a:fillRect/>
          </a:stretch>
        </p:blipFill>
        <p:spPr>
          <a:xfrm>
            <a:off x="1462031" y="3281442"/>
            <a:ext cx="5646694" cy="30227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84AF9-CB7C-6810-B281-66EB3DE7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7FCE-6D4F-4849-900F-642002E8FF4D}" type="datetime1">
              <a:rPr lang="ka-GE" smtClean="0"/>
              <a:t>19.08.2025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D5AA30-F099-B972-389A-7BD5E5E5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0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619" y="0"/>
            <a:ext cx="897136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a-GE" sz="2400" dirty="0" err="1">
                <a:latin typeface="Sylfaen"/>
              </a:rPr>
              <a:t>Particulate</a:t>
            </a:r>
            <a:r>
              <a:rPr lang="ka-GE" sz="2800" dirty="0">
                <a:latin typeface="Sylfaen"/>
              </a:rPr>
              <a:t> </a:t>
            </a:r>
            <a:r>
              <a:rPr lang="en-US" sz="2800" dirty="0">
                <a:latin typeface="Sylfaen"/>
              </a:rPr>
              <a:t>matter's</a:t>
            </a:r>
            <a:r>
              <a:rPr lang="ka-GE" sz="2800" dirty="0">
                <a:latin typeface="Sylfaen"/>
              </a:rPr>
              <a:t> </a:t>
            </a:r>
            <a:r>
              <a:rPr lang="en-US" sz="2800" dirty="0">
                <a:latin typeface="Sylfaen"/>
              </a:rPr>
              <a:t>interference</a:t>
            </a:r>
            <a:r>
              <a:rPr lang="ka-GE" sz="2800" dirty="0">
                <a:latin typeface="Sylfaen"/>
              </a:rPr>
              <a:t> </a:t>
            </a:r>
            <a:r>
              <a:rPr lang="ka-GE" sz="2800" dirty="0" err="1">
                <a:latin typeface="Sylfaen"/>
              </a:rPr>
              <a:t>in</a:t>
            </a:r>
            <a:r>
              <a:rPr lang="ka-GE" sz="2800" dirty="0">
                <a:latin typeface="Sylfaen"/>
              </a:rPr>
              <a:t> </a:t>
            </a:r>
            <a:r>
              <a:rPr lang="ka-GE" sz="2800" dirty="0" err="1">
                <a:latin typeface="Sylfaen"/>
              </a:rPr>
              <a:t>physiological</a:t>
            </a:r>
            <a:r>
              <a:rPr lang="ka-GE" sz="2800" dirty="0">
                <a:latin typeface="Sylfaen"/>
              </a:rPr>
              <a:t> </a:t>
            </a:r>
            <a:r>
              <a:rPr lang="ka-GE" sz="2800" dirty="0" err="1">
                <a:latin typeface="Sylfaen"/>
              </a:rPr>
              <a:t>processes</a:t>
            </a:r>
            <a:r>
              <a:rPr lang="ka-GE" sz="2800" dirty="0">
                <a:latin typeface="Sylfaen"/>
              </a:rPr>
              <a:t> </a:t>
            </a:r>
            <a:endParaRPr lang="ka-GE" sz="2800" dirty="0">
              <a:latin typeface="Sylfaen" panose="010A0502050306030303" pitchFamily="18" charset="0"/>
            </a:endParaRPr>
          </a:p>
        </p:txBody>
      </p:sp>
      <p:pic>
        <p:nvPicPr>
          <p:cNvPr id="2" name="Picture 1" descr="A diagram of a human body&#10;&#10;AI-generated content may be incorrect.">
            <a:extLst>
              <a:ext uri="{FF2B5EF4-FFF2-40B4-BE49-F238E27FC236}">
                <a16:creationId xmlns:a16="http://schemas.microsoft.com/office/drawing/2014/main" id="{7A0C3491-50C2-2415-9DC7-4049308DB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14" y="857250"/>
            <a:ext cx="5528205" cy="3852335"/>
          </a:xfrm>
          <a:prstGeom prst="rect">
            <a:avLst/>
          </a:prstGeom>
        </p:spPr>
      </p:pic>
      <p:pic>
        <p:nvPicPr>
          <p:cNvPr id="3" name="Picture 2" descr="A diagram of a plant&#10;&#10;AI-generated content may be incorrect.">
            <a:extLst>
              <a:ext uri="{FF2B5EF4-FFF2-40B4-BE49-F238E27FC236}">
                <a16:creationId xmlns:a16="http://schemas.microsoft.com/office/drawing/2014/main" id="{CB1A51DB-E93C-F5FC-C148-6D33D7CEE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292" y="3248025"/>
            <a:ext cx="5524501" cy="315595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E65CC-DDC0-0AE2-53EE-E1855757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5B931-2A31-4727-9094-A1286D8C597B}" type="datetime1">
              <a:rPr lang="ka-GE" smtClean="0"/>
              <a:t>19.08.2025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4B96D-BF9C-E46D-8361-0E7350A6A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29" y="122664"/>
            <a:ext cx="10586790" cy="661267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7EB65-5016-41F7-E5AF-BACFC715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FA402-5239-4AC8-AAA6-28B7C34F897F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E1A2D-AEF4-4DE9-B97E-849C1502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4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0DF30D-D424-A7A0-6F68-6718CA96B890}"/>
              </a:ext>
            </a:extLst>
          </p:cNvPr>
          <p:cNvSpPr txBox="1"/>
          <p:nvPr/>
        </p:nvSpPr>
        <p:spPr>
          <a:xfrm>
            <a:off x="3935747" y="0"/>
            <a:ext cx="480483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Sylfaen"/>
                <a:ea typeface="Calibri"/>
                <a:cs typeface="Calibri"/>
              </a:rPr>
              <a:t>Experimental Part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584BA-D29E-7305-422E-C81D035BBFC7}"/>
              </a:ext>
            </a:extLst>
          </p:cNvPr>
          <p:cNvSpPr txBox="1"/>
          <p:nvPr/>
        </p:nvSpPr>
        <p:spPr>
          <a:xfrm>
            <a:off x="4160761" y="744003"/>
            <a:ext cx="434974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Sylfaen"/>
                <a:ea typeface="Calibri"/>
                <a:cs typeface="Calibri"/>
              </a:rPr>
              <a:t>General Principles of Operation</a:t>
            </a:r>
          </a:p>
        </p:txBody>
      </p:sp>
      <p:pic>
        <p:nvPicPr>
          <p:cNvPr id="4" name="Picture 3" descr="A diagram of a mirror&#10;&#10;AI-generated content may be incorrect.">
            <a:extLst>
              <a:ext uri="{FF2B5EF4-FFF2-40B4-BE49-F238E27FC236}">
                <a16:creationId xmlns:a16="http://schemas.microsoft.com/office/drawing/2014/main" id="{A0FE99BB-060F-57E1-19AB-44953C74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0" y="1857826"/>
            <a:ext cx="8445006" cy="4492780"/>
          </a:xfrm>
          <a:prstGeom prst="rect">
            <a:avLst/>
          </a:prstGeom>
        </p:spPr>
      </p:pic>
      <p:pic>
        <p:nvPicPr>
          <p:cNvPr id="6" name="Picture 5" descr="A small electronic device with a black square and silver square with a black square and white square with a black square with a black square with a black square with a black square with a black square with&#10;&#10;AI-generated content may be incorrect.">
            <a:extLst>
              <a:ext uri="{FF2B5EF4-FFF2-40B4-BE49-F238E27FC236}">
                <a16:creationId xmlns:a16="http://schemas.microsoft.com/office/drawing/2014/main" id="{F899A012-3196-3A82-0301-1E28D6F6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438" y="3888059"/>
            <a:ext cx="2603895" cy="2062998"/>
          </a:xfrm>
          <a:prstGeom prst="rect">
            <a:avLst/>
          </a:prstGeom>
        </p:spPr>
      </p:pic>
      <p:pic>
        <p:nvPicPr>
          <p:cNvPr id="7" name="Picture 6" descr="A grey electronic device with a screen&#10;&#10;AI-generated content may be incorrect.">
            <a:extLst>
              <a:ext uri="{FF2B5EF4-FFF2-40B4-BE49-F238E27FC236}">
                <a16:creationId xmlns:a16="http://schemas.microsoft.com/office/drawing/2014/main" id="{4188DFE2-9888-594B-42CB-2D8749A7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510" y="744003"/>
            <a:ext cx="3535040" cy="2684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89675-B663-8AD5-B2B9-5135F7C42480}"/>
              </a:ext>
            </a:extLst>
          </p:cNvPr>
          <p:cNvSpPr txBox="1"/>
          <p:nvPr/>
        </p:nvSpPr>
        <p:spPr>
          <a:xfrm>
            <a:off x="9950277" y="6113997"/>
            <a:ext cx="1048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Sylfaen"/>
              </a:rPr>
              <a:t>SDS011</a:t>
            </a:r>
            <a:endParaRPr lang="en-US" dirty="0">
              <a:solidFill>
                <a:schemeClr val="tx1"/>
              </a:solidFill>
              <a:latin typeface="Sylfae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0E60-7397-1425-6789-D50317962096}"/>
              </a:ext>
            </a:extLst>
          </p:cNvPr>
          <p:cNvSpPr txBox="1"/>
          <p:nvPr/>
        </p:nvSpPr>
        <p:spPr>
          <a:xfrm>
            <a:off x="8939304" y="3289197"/>
            <a:ext cx="2758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Sylfaen"/>
              </a:rPr>
              <a:t>Grimm Aerosol Monitor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883FAEA-BB37-2BD2-CD3E-66CB127C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C249-BE7E-4953-8453-22DB23B1604A}" type="datetime1">
              <a:rPr lang="ka-GE" smtClean="0"/>
              <a:t>19.08.2025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9E1678-516B-4FD3-B7E6-202752A0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men looking at a computer&#10;&#10;AI-generated content may be incorrect.">
            <a:extLst>
              <a:ext uri="{FF2B5EF4-FFF2-40B4-BE49-F238E27FC236}">
                <a16:creationId xmlns:a16="http://schemas.microsoft.com/office/drawing/2014/main" id="{190125FB-A259-E1E3-1453-0F2769A3F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88" t="8562" r="25941"/>
          <a:stretch/>
        </p:blipFill>
        <p:spPr>
          <a:xfrm>
            <a:off x="112274" y="49881"/>
            <a:ext cx="5771744" cy="6197274"/>
          </a:xfrm>
          <a:prstGeom prst="rect">
            <a:avLst/>
          </a:prstGeom>
        </p:spPr>
      </p:pic>
      <p:pic>
        <p:nvPicPr>
          <p:cNvPr id="9" name="Picture 8" descr="A black rectangular object with wires on it&#10;&#10;AI-generated content may be incorrect.">
            <a:extLst>
              <a:ext uri="{FF2B5EF4-FFF2-40B4-BE49-F238E27FC236}">
                <a16:creationId xmlns:a16="http://schemas.microsoft.com/office/drawing/2014/main" id="{F6B7470F-5D50-19E8-4740-F30C2943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49400" y="844711"/>
            <a:ext cx="6358648" cy="476898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8AA65-FC33-AA9E-024C-2CDE62E2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C6DA-9C05-48ED-BACE-C5FFC25D51F9}" type="datetime1">
              <a:rPr lang="ka-GE" smtClean="0"/>
              <a:t>19.08.2025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9CB07-0091-A04D-0D5C-BD0DF3C0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09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401B2-68C2-49C0-8713-19AC9A6F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246" y="0"/>
            <a:ext cx="4665354" cy="40380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Sylfaen" panose="010A0502050306030303" pitchFamily="18" charset="0"/>
              </a:rPr>
              <a:t>Measurement locations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70EB0-5A23-4A03-8BE9-89CA0E79E727}"/>
              </a:ext>
            </a:extLst>
          </p:cNvPr>
          <p:cNvSpPr txBox="1"/>
          <p:nvPr/>
        </p:nvSpPr>
        <p:spPr>
          <a:xfrm>
            <a:off x="2050473" y="6408558"/>
            <a:ext cx="930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ylfaen" panose="010A0502050306030303" pitchFamily="18" charset="0"/>
              </a:rPr>
              <a:t>To take measurements on pinned locations we were assisted by </a:t>
            </a:r>
            <a:r>
              <a:rPr lang="en-US" sz="1200" b="1" dirty="0">
                <a:latin typeface="Sylfaen" panose="010A0502050306030303" pitchFamily="18" charset="0"/>
              </a:rPr>
              <a:t>Luka </a:t>
            </a:r>
            <a:r>
              <a:rPr lang="en-US" sz="1200" b="1" dirty="0" err="1">
                <a:latin typeface="Sylfaen" panose="010A0502050306030303" pitchFamily="18" charset="0"/>
              </a:rPr>
              <a:t>Menabde</a:t>
            </a:r>
            <a:r>
              <a:rPr lang="en-US" sz="1200" dirty="0">
                <a:latin typeface="Sylfaen" panose="010A0502050306030303" pitchFamily="18" charset="0"/>
              </a:rPr>
              <a:t> BA student of the Faculty of Exact and Natural sciences, TSU</a:t>
            </a:r>
            <a:endParaRPr lang="en-US" sz="12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A17CA-DF75-1C68-190F-C35F45DC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79B-9FCD-4811-B879-6812361D1AA0}" type="datetime1">
              <a:rPr lang="ka-GE" smtClean="0"/>
              <a:t>19.08.2025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E4906-B11E-3D25-26D6-6804F5DB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43" y="608308"/>
            <a:ext cx="4558248" cy="2806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92" y="585955"/>
            <a:ext cx="4817949" cy="2829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43" y="3392595"/>
            <a:ext cx="4558248" cy="2867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91" y="3414948"/>
            <a:ext cx="4817950" cy="28449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036" y="1819998"/>
            <a:ext cx="130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lfaen" panose="010A0502050306030303" pitchFamily="18" charset="0"/>
              </a:rPr>
              <a:t>Tbilisi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036" y="4487696"/>
            <a:ext cx="1330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ylfaen" panose="010A0502050306030303" pitchFamily="18" charset="0"/>
              </a:rPr>
              <a:t>Batumi</a:t>
            </a:r>
          </a:p>
        </p:txBody>
      </p:sp>
    </p:spTree>
    <p:extLst>
      <p:ext uri="{BB962C8B-B14F-4D97-AF65-F5344CB8AC3E}">
        <p14:creationId xmlns:p14="http://schemas.microsoft.com/office/powerpoint/2010/main" val="4124367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35C6AD-B765-1A31-E23A-D49AF34800A7}"/>
              </a:ext>
            </a:extLst>
          </p:cNvPr>
          <p:cNvSpPr txBox="1"/>
          <p:nvPr/>
        </p:nvSpPr>
        <p:spPr>
          <a:xfrm>
            <a:off x="3722181" y="0"/>
            <a:ext cx="56745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Sylfaen"/>
              </a:rPr>
              <a:t>Measurement results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F55ACE-0FD1-B076-FFE2-0652F4E98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691868"/>
              </p:ext>
            </p:extLst>
          </p:nvPr>
        </p:nvGraphicFramePr>
        <p:xfrm>
          <a:off x="1111715" y="1043594"/>
          <a:ext cx="9968570" cy="4770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047">
                  <a:extLst>
                    <a:ext uri="{9D8B030D-6E8A-4147-A177-3AD203B41FA5}">
                      <a16:colId xmlns:a16="http://schemas.microsoft.com/office/drawing/2014/main" val="1721446635"/>
                    </a:ext>
                  </a:extLst>
                </a:gridCol>
                <a:gridCol w="2389841">
                  <a:extLst>
                    <a:ext uri="{9D8B030D-6E8A-4147-A177-3AD203B41FA5}">
                      <a16:colId xmlns:a16="http://schemas.microsoft.com/office/drawing/2014/main" val="3340130357"/>
                    </a:ext>
                  </a:extLst>
                </a:gridCol>
                <a:gridCol w="2389841">
                  <a:extLst>
                    <a:ext uri="{9D8B030D-6E8A-4147-A177-3AD203B41FA5}">
                      <a16:colId xmlns:a16="http://schemas.microsoft.com/office/drawing/2014/main" val="2797430651"/>
                    </a:ext>
                  </a:extLst>
                </a:gridCol>
                <a:gridCol w="2389841">
                  <a:extLst>
                    <a:ext uri="{9D8B030D-6E8A-4147-A177-3AD203B41FA5}">
                      <a16:colId xmlns:a16="http://schemas.microsoft.com/office/drawing/2014/main" val="3031351394"/>
                    </a:ext>
                  </a:extLst>
                </a:gridCol>
              </a:tblGrid>
              <a:tr h="59575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Sylfaen"/>
                      </a:endParaRPr>
                    </a:p>
                  </a:txBody>
                  <a:tcPr>
                    <a:lnL w="0">
                      <a:noFill/>
                    </a:lnL>
                    <a:lnR w="28575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ylfaen"/>
                        </a:rPr>
                        <a:t>2.5 PM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Sylfaen"/>
                        </a:rPr>
                        <a:t>(mcg/ m</a:t>
                      </a:r>
                      <a:r>
                        <a:rPr lang="ka-GE" sz="1800" b="0" baseline="30000" dirty="0">
                          <a:solidFill>
                            <a:schemeClr val="tx1"/>
                          </a:solidFill>
                          <a:latin typeface="Sylfaen"/>
                        </a:rPr>
                        <a:t>3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Sylfaen"/>
                        </a:rPr>
                        <a:t>)</a:t>
                      </a:r>
                      <a:endParaRPr lang="en-US" sz="1800" b="0" baseline="30000" dirty="0">
                        <a:solidFill>
                          <a:schemeClr val="tx1"/>
                        </a:solidFill>
                        <a:latin typeface="Sylfaen"/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ylfaen"/>
                        </a:rPr>
                        <a:t>10 PM 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Sylfaen"/>
                        </a:rPr>
                        <a:t>(mcg/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Sylfaen"/>
                        </a:rPr>
                        <a:t>m</a:t>
                      </a:r>
                      <a:r>
                        <a:rPr lang="ka-GE" sz="1800" b="0" baseline="30000" dirty="0">
                          <a:solidFill>
                            <a:schemeClr val="tx1"/>
                          </a:solidFill>
                          <a:latin typeface="Sylfaen"/>
                        </a:rPr>
                        <a:t>3</a:t>
                      </a: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Sylfaen"/>
                        </a:rPr>
                        <a:t>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Sylfaen"/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>
                        <a:solidFill>
                          <a:schemeClr val="tx1"/>
                        </a:solidFill>
                        <a:latin typeface="Sylfaen"/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88120"/>
                  </a:ext>
                </a:extLst>
              </a:tr>
              <a:tr h="521882">
                <a:tc rowSpan="2"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Urban area 1</a:t>
                      </a:r>
                    </a:p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Sylfaen"/>
                        </a:rPr>
                        <a:t>(41°42'27"N 44°47'57"E)</a:t>
                      </a:r>
                      <a:endParaRPr lang="en-US" sz="2000">
                        <a:latin typeface="Sylfaen"/>
                      </a:endParaRP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21.40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38.14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SDS011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58616"/>
                  </a:ext>
                </a:extLst>
              </a:tr>
              <a:tr h="521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18.28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36.32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GRIMM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471436"/>
                  </a:ext>
                </a:extLst>
              </a:tr>
              <a:tr h="521882">
                <a:tc rowSpan="2"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Recreational area 1</a:t>
                      </a:r>
                    </a:p>
                    <a:p>
                      <a:pPr lvl="0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Sylfaen"/>
                        </a:rPr>
                        <a:t>(41°42'21"N 44°45'40"E)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15.41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32.46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SDS011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779761"/>
                  </a:ext>
                </a:extLst>
              </a:tr>
              <a:tr h="521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15.50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32.50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GRIMM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916278"/>
                  </a:ext>
                </a:extLst>
              </a:tr>
              <a:tr h="521882">
                <a:tc row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Urban area 2</a:t>
                      </a:r>
                    </a:p>
                    <a:p>
                      <a:pPr lvl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Sylfaen"/>
                        </a:rPr>
                        <a:t>(41°49'15"N 41°46'29"E)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11.62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18.17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SDS011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123352"/>
                  </a:ext>
                </a:extLst>
              </a:tr>
              <a:tr h="521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11.35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17.85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GRIMM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492714"/>
                  </a:ext>
                </a:extLst>
              </a:tr>
              <a:tr h="521882">
                <a:tc rowSpan="2"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Recreational area 2</a:t>
                      </a:r>
                    </a:p>
                    <a:p>
                      <a:pPr lvl="0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Sylfaen"/>
                        </a:rPr>
                        <a:t>(41°51'41"N 41°46'41"E)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8.18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12.64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SDS011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37693"/>
                  </a:ext>
                </a:extLst>
              </a:tr>
              <a:tr h="5218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>
                      <a:solidFill>
                        <a:schemeClr val="tx1"/>
                      </a:solidFill>
                    </a:lnL>
                    <a:lnR w="3175">
                      <a:solidFill>
                        <a:schemeClr val="tx1"/>
                      </a:solidFill>
                    </a:lnR>
                    <a:lnT w="3175">
                      <a:solidFill>
                        <a:schemeClr val="tx1"/>
                      </a:solidFill>
                    </a:lnT>
                    <a:lnB w="31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8.25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Sylfaen"/>
                        </a:rPr>
                        <a:t>12.67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Sylfaen"/>
                        </a:rPr>
                        <a:t>GRIMM</a:t>
                      </a:r>
                    </a:p>
                  </a:txBody>
                  <a:tcPr>
                    <a:lnL w="28575">
                      <a:solidFill>
                        <a:schemeClr val="tx1"/>
                      </a:solidFill>
                    </a:lnL>
                    <a:lnR w="28575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675998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96777-D1B8-4C2B-F4C7-0CC6195B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B1EA-9362-49CE-8D70-C473F842D056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C7783-A33F-1998-06D2-502A06D3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0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A97360-BA9D-4C41-A536-DAED11EDCAC5}"/>
              </a:ext>
            </a:extLst>
          </p:cNvPr>
          <p:cNvSpPr/>
          <p:nvPr/>
        </p:nvSpPr>
        <p:spPr>
          <a:xfrm>
            <a:off x="3198027" y="0"/>
            <a:ext cx="57959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/>
              <a:t>SMART</a:t>
            </a:r>
            <a:r>
              <a:rPr lang="en-US" sz="4800" dirty="0" err="1"/>
              <a:t>|AtmoSim_LAB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C6CC9-3BBB-478B-8CD9-01CDAC21B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13" y="1696554"/>
            <a:ext cx="4119716" cy="1900340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B07C3BE-72CA-43B9-A2EA-24C1D98B6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" y="1696554"/>
            <a:ext cx="2099661" cy="2097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925DA-4B4A-4E99-9B95-7558E9EF0859}"/>
              </a:ext>
            </a:extLst>
          </p:cNvPr>
          <p:cNvSpPr txBox="1"/>
          <p:nvPr/>
        </p:nvSpPr>
        <p:spPr>
          <a:xfrm>
            <a:off x="1194145" y="920221"/>
            <a:ext cx="10835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a-GE" sz="3200" i="1" dirty="0"/>
              <a:t>29 </a:t>
            </a:r>
            <a:r>
              <a:rPr lang="en-US" sz="3200" i="1" dirty="0"/>
              <a:t>September 2017-Opening ceremony of </a:t>
            </a:r>
            <a:r>
              <a:rPr lang="ka-GE" sz="3200" i="1" dirty="0"/>
              <a:t> </a:t>
            </a:r>
            <a:r>
              <a:rPr lang="en-US" sz="3200" i="1" dirty="0" err="1"/>
              <a:t>SMART|AtoSim_LAB</a:t>
            </a:r>
            <a:endParaRPr lang="en-US" sz="3200" i="1" dirty="0"/>
          </a:p>
        </p:txBody>
      </p:sp>
      <p:pic>
        <p:nvPicPr>
          <p:cNvPr id="11" name="Picture 10" descr="A close up of a coin&#10;&#10;Description generated with very high confidence">
            <a:extLst>
              <a:ext uri="{FF2B5EF4-FFF2-40B4-BE49-F238E27FC236}">
                <a16:creationId xmlns:a16="http://schemas.microsoft.com/office/drawing/2014/main" id="{3672D076-88D2-42A0-B279-01EE62D08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16" y="4003217"/>
            <a:ext cx="2578984" cy="2535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58C9AD-CD7D-496E-80CA-F2B8F6F202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99408"/>
            <a:ext cx="5028708" cy="2438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474F7-1B61-4518-B747-3CE1B8DF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F2D0-0CA4-4EF3-BF6B-17131752CCEF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BBEB8E-8535-421A-AF57-6ED37C130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40" y="1900665"/>
            <a:ext cx="4457700" cy="12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8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CC4318D-9408-94C6-8FBF-865CBCAC6C23}"/>
              </a:ext>
            </a:extLst>
          </p:cNvPr>
          <p:cNvSpPr txBox="1"/>
          <p:nvPr/>
        </p:nvSpPr>
        <p:spPr>
          <a:xfrm>
            <a:off x="370416" y="328083"/>
            <a:ext cx="40004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ylfaen"/>
              </a:rPr>
              <a:t>Urban area 1 (41°42'27"N 44°47'57"E)</a:t>
            </a:r>
          </a:p>
        </p:txBody>
      </p:sp>
      <p:pic>
        <p:nvPicPr>
          <p:cNvPr id="5" name="Picture 4" descr="A graph with blue and black lines&#10;&#10;AI-generated content may be incorrect.">
            <a:extLst>
              <a:ext uri="{FF2B5EF4-FFF2-40B4-BE49-F238E27FC236}">
                <a16:creationId xmlns:a16="http://schemas.microsoft.com/office/drawing/2014/main" id="{74A58101-95DA-A08D-4EE9-8EB44B163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848783"/>
            <a:ext cx="11165416" cy="547962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A2EF07-98B3-2A9C-0D91-AE4D03CD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02C4F-CDF6-4C9F-A194-1683F29173C4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291367-EC73-1990-5AE3-41C01EC2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6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a number of days and months&#10;&#10;AI-generated content may be incorrect.">
            <a:extLst>
              <a:ext uri="{FF2B5EF4-FFF2-40B4-BE49-F238E27FC236}">
                <a16:creationId xmlns:a16="http://schemas.microsoft.com/office/drawing/2014/main" id="{58938FEA-8262-555A-6978-D27FEBD9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83" y="626533"/>
            <a:ext cx="11150599" cy="560916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9FFE8-4C63-CC37-438D-5516A7DE1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66E5D-D48A-4892-8598-FA8B200490F7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8B36D4-04FA-32F7-184B-46CBC5B8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0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70C6F-F3DF-4DE6-3CA4-97DDDCCC8829}"/>
              </a:ext>
            </a:extLst>
          </p:cNvPr>
          <p:cNvSpPr txBox="1"/>
          <p:nvPr/>
        </p:nvSpPr>
        <p:spPr>
          <a:xfrm>
            <a:off x="391583" y="317499"/>
            <a:ext cx="46249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lfaen"/>
              </a:rPr>
              <a:t>Recreational area 1 (41°42'21"N 44°45'40"E)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3" name="Picture 2" descr="A graph showing a number of days and months&#10;&#10;AI-generated content may be incorrect.">
            <a:extLst>
              <a:ext uri="{FF2B5EF4-FFF2-40B4-BE49-F238E27FC236}">
                <a16:creationId xmlns:a16="http://schemas.microsoft.com/office/drawing/2014/main" id="{88174382-B403-DC8F-7369-33E29D8C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83" y="838200"/>
            <a:ext cx="11260667" cy="54885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8009-6699-D39D-D2E3-7CCA709C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E515-1534-42BE-8A26-480EAE6831F7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FC158-7DFD-015A-80DF-D1ED092C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36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a graph&#10;&#10;AI-generated content may be incorrect.">
            <a:extLst>
              <a:ext uri="{FF2B5EF4-FFF2-40B4-BE49-F238E27FC236}">
                <a16:creationId xmlns:a16="http://schemas.microsoft.com/office/drawing/2014/main" id="{2F43718A-C7B8-14FC-DBBC-15498B72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615950"/>
            <a:ext cx="11355917" cy="56261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17578C-1F3B-CCA0-0E18-DBEA5D52B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CB81-717C-442A-8C2A-58B74B28DF95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56ACC-5090-8197-0513-214688E2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D1E3F8-6039-081B-C984-09A125BB7837}"/>
              </a:ext>
            </a:extLst>
          </p:cNvPr>
          <p:cNvSpPr txBox="1"/>
          <p:nvPr/>
        </p:nvSpPr>
        <p:spPr>
          <a:xfrm>
            <a:off x="402166" y="328083"/>
            <a:ext cx="38417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lfaen"/>
              </a:rPr>
              <a:t>Urban area 2 (41°49'15"N 41°46'29"E)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A graph showing a number of data&#10;&#10;AI-generated content may be incorrect.">
            <a:extLst>
              <a:ext uri="{FF2B5EF4-FFF2-40B4-BE49-F238E27FC236}">
                <a16:creationId xmlns:a16="http://schemas.microsoft.com/office/drawing/2014/main" id="{15C76045-31DB-90F3-F38B-678A7B52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7" y="1049865"/>
            <a:ext cx="11271251" cy="55520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C3EB1-E864-BEDA-195F-D21ABD1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2E00-553E-4CBC-B666-1B6E688AFCE1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49BBC-AF6E-2A0F-EF79-B0AF77AD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82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3BE6FACD-2F62-D2CF-94B2-EA566F680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690033"/>
            <a:ext cx="11355917" cy="547793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6C3B9-9F08-D830-B915-53D22C21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745B-7172-4226-BE6E-978C36AE5BCE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C99DB2-6E5E-9A81-E191-80E2EAE1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31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9E3801-D604-F252-1850-C6F8E5877FDE}"/>
              </a:ext>
            </a:extLst>
          </p:cNvPr>
          <p:cNvSpPr txBox="1"/>
          <p:nvPr/>
        </p:nvSpPr>
        <p:spPr>
          <a:xfrm>
            <a:off x="359833" y="296333"/>
            <a:ext cx="4381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lfaen"/>
              </a:rPr>
              <a:t>Recreational area 2 (41°51'41"N 41°46'41"E)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2415A-47DB-13AA-A4C3-AFB8C49E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3" y="954616"/>
            <a:ext cx="11832167" cy="56155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110FF-A626-A717-DAEC-258A422E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F891-14D4-4286-91E6-48D2288673BE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CC36D-A1A2-AE4E-5D66-BC5FE9EB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4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a number of times&#10;&#10;AI-generated content may be incorrect.">
            <a:extLst>
              <a:ext uri="{FF2B5EF4-FFF2-40B4-BE49-F238E27FC236}">
                <a16:creationId xmlns:a16="http://schemas.microsoft.com/office/drawing/2014/main" id="{A1560BEE-8E9F-6AE2-A906-D22FA4CD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7" y="658283"/>
            <a:ext cx="11821584" cy="55308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6C0E3-9400-7792-BEBE-234E4772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168B-4606-4407-8073-809A136A3FEF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05F3A3-D2E6-4056-2C42-5AB4E177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56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2405" y="278391"/>
            <a:ext cx="883737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a-GE" sz="4400" b="1" err="1">
                <a:latin typeface="Sylfaen"/>
              </a:rPr>
              <a:t>Thank</a:t>
            </a:r>
            <a:r>
              <a:rPr lang="ka-GE" sz="4400" b="1">
                <a:latin typeface="Sylfaen"/>
              </a:rPr>
              <a:t> </a:t>
            </a:r>
            <a:r>
              <a:rPr lang="ka-GE" sz="4400" b="1" err="1">
                <a:latin typeface="Sylfaen"/>
              </a:rPr>
              <a:t>You</a:t>
            </a:r>
            <a:r>
              <a:rPr lang="ka-GE" sz="4400" b="1">
                <a:latin typeface="Sylfaen"/>
              </a:rPr>
              <a:t> </a:t>
            </a:r>
            <a:r>
              <a:rPr lang="ka-GE" sz="4400" b="1" err="1">
                <a:latin typeface="Sylfaen"/>
              </a:rPr>
              <a:t>For</a:t>
            </a:r>
            <a:r>
              <a:rPr lang="ka-GE" sz="4400" b="1">
                <a:latin typeface="Sylfaen"/>
              </a:rPr>
              <a:t> </a:t>
            </a:r>
            <a:r>
              <a:rPr lang="ka-GE" sz="4400" b="1" err="1">
                <a:latin typeface="Sylfaen"/>
              </a:rPr>
              <a:t>Your</a:t>
            </a:r>
            <a:r>
              <a:rPr lang="ka-GE" sz="4400" b="1">
                <a:latin typeface="Sylfaen"/>
              </a:rPr>
              <a:t> </a:t>
            </a:r>
            <a:r>
              <a:rPr lang="ka-GE" sz="4400" b="1" err="1">
                <a:latin typeface="Sylfaen"/>
              </a:rPr>
              <a:t>Attention</a:t>
            </a:r>
            <a:r>
              <a:rPr lang="ka-GE" sz="4400" b="1">
                <a:latin typeface="Sylfaen"/>
              </a:rPr>
              <a:t>!</a:t>
            </a:r>
            <a:endParaRPr lang="en-US" sz="4400" b="1">
              <a:latin typeface="Sylfaen" panose="010A050205030603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>
            <a:off x="4330505" y="2427654"/>
            <a:ext cx="3530991" cy="2771335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7552B2-10D8-34CC-8204-39CFE808A0B0}"/>
              </a:ext>
            </a:extLst>
          </p:cNvPr>
          <p:cNvSpPr txBox="1"/>
          <p:nvPr/>
        </p:nvSpPr>
        <p:spPr>
          <a:xfrm>
            <a:off x="5270810" y="1182029"/>
            <a:ext cx="2282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ylfaen" panose="010A0502050306030303" pitchFamily="18" charset="0"/>
              </a:rPr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F044D-523A-6D72-91CD-48874C54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D6F5-B994-4F11-8D79-EAB7B3A86DE3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68910-ADE3-AEA1-0856-B6FAA710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1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708B5-28F0-F4F3-64A7-3D3E46D6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45AC-EECB-4B2D-8019-E26C849E48FA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2B87E-427B-05C4-9B69-E006C888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40E45-AD8F-EF09-EA60-4445C22717CF}"/>
              </a:ext>
            </a:extLst>
          </p:cNvPr>
          <p:cNvSpPr txBox="1"/>
          <p:nvPr/>
        </p:nvSpPr>
        <p:spPr>
          <a:xfrm>
            <a:off x="3096208" y="298580"/>
            <a:ext cx="599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ylfaen" panose="010A0502050306030303" pitchFamily="18" charset="0"/>
              </a:rPr>
              <a:t>About 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7CDAA-CD5E-951A-B842-9D97810F0030}"/>
              </a:ext>
            </a:extLst>
          </p:cNvPr>
          <p:cNvSpPr txBox="1"/>
          <p:nvPr/>
        </p:nvSpPr>
        <p:spPr>
          <a:xfrm>
            <a:off x="7808167" y="1082351"/>
            <a:ext cx="354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Points of interest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99DA2-4503-5287-CD4B-D2785C8932AB}"/>
              </a:ext>
            </a:extLst>
          </p:cNvPr>
          <p:cNvSpPr txBox="1"/>
          <p:nvPr/>
        </p:nvSpPr>
        <p:spPr>
          <a:xfrm>
            <a:off x="608045" y="1082351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ylfaen" panose="010A0502050306030303" pitchFamily="18" charset="0"/>
              </a:rPr>
              <a:t>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7D81A-8867-8886-5728-9E896983C7D4}"/>
              </a:ext>
            </a:extLst>
          </p:cNvPr>
          <p:cNvSpPr txBox="1"/>
          <p:nvPr/>
        </p:nvSpPr>
        <p:spPr>
          <a:xfrm>
            <a:off x="438538" y="1586204"/>
            <a:ext cx="5141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lfaen" panose="010A0502050306030303" pitchFamily="18" charset="0"/>
              </a:rPr>
              <a:t>Bachelor’s degree: Ecology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lfaen" panose="010A0502050306030303" pitchFamily="18" charset="0"/>
              </a:rPr>
              <a:t>Master’s degree: Chemical expertise(In process)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lfaen" panose="010A0502050306030303" pitchFamily="18" charset="0"/>
              </a:rPr>
              <a:t>PhD: 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E3042-1846-CB5C-0E4F-2A8A8D8D557A}"/>
              </a:ext>
            </a:extLst>
          </p:cNvPr>
          <p:cNvSpPr txBox="1"/>
          <p:nvPr/>
        </p:nvSpPr>
        <p:spPr>
          <a:xfrm>
            <a:off x="7175241" y="1586204"/>
            <a:ext cx="514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lfaen" panose="010A0502050306030303" pitchFamily="18" charset="0"/>
              </a:rPr>
              <a:t>Environmental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ylfaen" panose="010A0502050306030303" pitchFamily="18" charset="0"/>
              </a:rPr>
              <a:t>Analytical chemistry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3A9FF-1BFC-849E-701A-7DAE9CA2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063" y="2828224"/>
            <a:ext cx="5404757" cy="35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38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 of different types of bacteria&#10;&#10;AI-generated content may be incorrect.">
            <a:extLst>
              <a:ext uri="{FF2B5EF4-FFF2-40B4-BE49-F238E27FC236}">
                <a16:creationId xmlns:a16="http://schemas.microsoft.com/office/drawing/2014/main" id="{9EF78281-5C17-2D3B-327F-327A8D8F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209550"/>
            <a:ext cx="11991975" cy="64389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7DC5-EBDB-EB6A-BF3F-D498D6473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9391-3D9D-4A77-B0B1-27C0C47B9EE8}" type="datetime1">
              <a:rPr lang="ka-GE" smtClean="0"/>
              <a:t>19.08.2025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86DE4-7133-4800-A0ED-45581620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4707" y="0"/>
            <a:ext cx="663995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Sylfaen"/>
              </a:rPr>
              <a:t>Qualitative</a:t>
            </a:r>
            <a:r>
              <a:rPr lang="ka-GE" sz="2400" dirty="0">
                <a:latin typeface="Sylfaen"/>
              </a:rPr>
              <a:t> </a:t>
            </a:r>
            <a:r>
              <a:rPr lang="ka-GE" sz="2400" dirty="0" err="1">
                <a:latin typeface="Sylfaen"/>
              </a:rPr>
              <a:t>depletion</a:t>
            </a:r>
            <a:r>
              <a:rPr lang="ka-GE" sz="2400" dirty="0">
                <a:latin typeface="Sylfaen"/>
              </a:rPr>
              <a:t> </a:t>
            </a:r>
            <a:r>
              <a:rPr lang="ka-GE" sz="2400" dirty="0" err="1">
                <a:latin typeface="Sylfaen"/>
              </a:rPr>
              <a:t>sources</a:t>
            </a:r>
            <a:endParaRPr lang="en-US" sz="2400" dirty="0">
              <a:latin typeface="Sylfaen" panose="010A05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7" y="1031376"/>
            <a:ext cx="10721926" cy="51584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123B4-EEAD-935B-563C-BFB8409E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E284-2761-4FC8-9E28-21B3CFF4ED2E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2385E-ADE7-382E-EC55-3D40579E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54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5002" y="0"/>
            <a:ext cx="540199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a-GE" sz="2400" dirty="0">
                <a:latin typeface="Sylfaen"/>
              </a:rPr>
              <a:t>Disperse systems - Aerosol</a:t>
            </a:r>
            <a:endParaRPr lang="ka-GE" sz="2400" dirty="0">
              <a:latin typeface="Sylfaen" panose="010A05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86" y="848947"/>
            <a:ext cx="9186627" cy="55345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4BB602-A82F-66A8-DB56-531BE0C6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A95-7D96-4F72-9DC0-BE733DF4443D}" type="datetime1">
              <a:rPr lang="ka-GE" smtClean="0"/>
              <a:t>19.08.2025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6F8A0-BEE2-53BA-57AB-E6EDDFB26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4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7206" y="0"/>
            <a:ext cx="531758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a-GE" sz="2400" dirty="0">
                <a:latin typeface="Sylfaen"/>
              </a:rPr>
              <a:t>PM 2.5 </a:t>
            </a:r>
            <a:r>
              <a:rPr lang="ka-GE" sz="2400" dirty="0" err="1">
                <a:latin typeface="Sylfaen"/>
              </a:rPr>
              <a:t>and</a:t>
            </a:r>
            <a:r>
              <a:rPr lang="ka-GE" sz="2400" dirty="0">
                <a:latin typeface="Sylfaen"/>
              </a:rPr>
              <a:t> PM 10</a:t>
            </a:r>
            <a:endParaRPr lang="ka-GE" sz="2400" dirty="0">
              <a:latin typeface="Sylfaen" panose="010A0502050306030303" pitchFamily="18" charset="0"/>
            </a:endParaRPr>
          </a:p>
        </p:txBody>
      </p:sp>
      <p:pic>
        <p:nvPicPr>
          <p:cNvPr id="2" name="Picture 1" descr="A diagram of a structure&#10;&#10;AI-generated content may be incorrect.">
            <a:extLst>
              <a:ext uri="{FF2B5EF4-FFF2-40B4-BE49-F238E27FC236}">
                <a16:creationId xmlns:a16="http://schemas.microsoft.com/office/drawing/2014/main" id="{E2F1BA66-B011-FAC1-DBAE-D8A3457D1F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93" b="204"/>
          <a:stretch>
            <a:fillRect/>
          </a:stretch>
        </p:blipFill>
        <p:spPr>
          <a:xfrm>
            <a:off x="434902" y="1363578"/>
            <a:ext cx="5797658" cy="4130868"/>
          </a:xfrm>
          <a:prstGeom prst="rect">
            <a:avLst/>
          </a:prstGeom>
        </p:spPr>
      </p:pic>
      <p:pic>
        <p:nvPicPr>
          <p:cNvPr id="3" name="Picture 2" descr="A black and grey dots with red text&#10;&#10;AI-generated content may be incorrect.">
            <a:extLst>
              <a:ext uri="{FF2B5EF4-FFF2-40B4-BE49-F238E27FC236}">
                <a16:creationId xmlns:a16="http://schemas.microsoft.com/office/drawing/2014/main" id="{7C10F9CB-DA9C-0951-C32B-DA90C39C1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39" y="1803734"/>
            <a:ext cx="5498933" cy="32505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BD02C-48A0-0A5D-1F92-4259DDCC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F636-3323-42B5-9CC6-E0AB7170B87C}" type="datetime1">
              <a:rPr lang="ka-GE" smtClean="0"/>
              <a:t>19.08.2025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04C27-6623-FEBE-B939-53864834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1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11" y="702083"/>
            <a:ext cx="9762978" cy="3032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75" y="3734527"/>
            <a:ext cx="5219114" cy="2920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11" y="3734527"/>
            <a:ext cx="4543864" cy="2920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BE4AA-80EB-3634-E2DD-6616F1F33715}"/>
              </a:ext>
            </a:extLst>
          </p:cNvPr>
          <p:cNvSpPr txBox="1"/>
          <p:nvPr/>
        </p:nvSpPr>
        <p:spPr>
          <a:xfrm>
            <a:off x="3976405" y="0"/>
            <a:ext cx="439152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Sylfaen"/>
                <a:ea typeface="Calibri"/>
                <a:cs typeface="Calibri"/>
              </a:rPr>
              <a:t>Particle Formation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2CE20-AC20-8FF2-E119-EACABFF5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26D6-3E47-4D9C-9D71-2F17BA5F5E12}" type="datetime1">
              <a:rPr lang="ka-GE" smtClean="0"/>
              <a:t>19.08.2025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6DA50-4B64-D85B-4986-A941D37A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85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48" y="579863"/>
            <a:ext cx="7999584" cy="3977605"/>
          </a:xfrm>
          <a:prstGeom prst="rect">
            <a:avLst/>
          </a:prstGeom>
        </p:spPr>
      </p:pic>
      <p:pic>
        <p:nvPicPr>
          <p:cNvPr id="2" name="Picture 1" descr="A diagram of a structure&#10;&#10;AI-generated content may be incorrect.">
            <a:extLst>
              <a:ext uri="{FF2B5EF4-FFF2-40B4-BE49-F238E27FC236}">
                <a16:creationId xmlns:a16="http://schemas.microsoft.com/office/drawing/2014/main" id="{DFEF8AA1-0845-6DB2-D0A7-856D61AA43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24" b="1887"/>
          <a:stretch>
            <a:fillRect/>
          </a:stretch>
        </p:blipFill>
        <p:spPr>
          <a:xfrm>
            <a:off x="1425059" y="4688421"/>
            <a:ext cx="9589363" cy="18461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66FB64-58B1-4E7A-47DC-3A47835F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E449-E297-4BF2-9A39-392C75AEDE27}" type="datetime1">
              <a:rPr lang="ka-GE" smtClean="0"/>
              <a:t>19.08.2025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2D4B3-DA5B-F7CF-9342-DB4A0022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2031-2804-487C-9D28-FD908170B1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8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378</Words>
  <Application>Microsoft Office PowerPoint</Application>
  <PresentationFormat>Widescreen</PresentationFormat>
  <Paragraphs>134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Measurement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nino</cp:lastModifiedBy>
  <cp:revision>37</cp:revision>
  <dcterms:created xsi:type="dcterms:W3CDTF">2022-10-25T17:08:21Z</dcterms:created>
  <dcterms:modified xsi:type="dcterms:W3CDTF">2025-08-19T01:30:03Z</dcterms:modified>
</cp:coreProperties>
</file>