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107_E5E102BE.xml" ContentType="application/vnd.ms-powerpoint.comments+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56" r:id="rId2"/>
    <p:sldId id="278" r:id="rId3"/>
    <p:sldId id="258" r:id="rId4"/>
    <p:sldId id="259" r:id="rId5"/>
    <p:sldId id="257" r:id="rId6"/>
    <p:sldId id="260" r:id="rId7"/>
    <p:sldId id="275" r:id="rId8"/>
    <p:sldId id="261" r:id="rId9"/>
    <p:sldId id="262" r:id="rId10"/>
    <p:sldId id="269" r:id="rId11"/>
    <p:sldId id="263" r:id="rId12"/>
    <p:sldId id="264" r:id="rId13"/>
    <p:sldId id="272" r:id="rId14"/>
    <p:sldId id="265" r:id="rId15"/>
    <p:sldId id="266" r:id="rId16"/>
    <p:sldId id="267" r:id="rId17"/>
    <p:sldId id="274" r:id="rId18"/>
    <p:sldId id="273" r:id="rId19"/>
    <p:sldId id="268" r:id="rId20"/>
    <p:sldId id="271" r:id="rId21"/>
    <p:sldId id="270" r:id="rId22"/>
    <p:sldId id="276" r:id="rId23"/>
    <p:sldId id="27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A067572-5077-2D7F-7C68-53C85B9D7BCB}" name="Mariam Kenkadze" initials="MK" userId="Mariam Kenkadze" providerId="Non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DCBEE"/>
    <a:srgbClr val="FFADEF"/>
    <a:srgbClr val="01690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778"/>
  </p:normalViewPr>
  <p:slideViewPr>
    <p:cSldViewPr snapToGrid="0">
      <p:cViewPr varScale="1">
        <p:scale>
          <a:sx n="103" d="100"/>
          <a:sy n="103" d="100"/>
        </p:scale>
        <p:origin x="896"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ka-GE" dirty="0"/>
              <a:t>0</a:t>
            </a:r>
            <a:r>
              <a:rPr lang="ka-GE" baseline="0" dirty="0"/>
              <a:t> hours</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5902668416447942E-2"/>
          <c:y val="0.17331036745406825"/>
          <c:w val="0.89020844269466315"/>
          <c:h val="0.71067147856517932"/>
        </c:manualLayout>
      </c:layout>
      <c:barChart>
        <c:barDir val="col"/>
        <c:grouping val="clustered"/>
        <c:varyColors val="0"/>
        <c:ser>
          <c:idx val="0"/>
          <c:order val="0"/>
          <c:spPr>
            <a:solidFill>
              <a:srgbClr val="FFADEF"/>
            </a:solidFill>
            <a:ln>
              <a:noFill/>
            </a:ln>
            <a:effectLst/>
          </c:spPr>
          <c:invertIfNegative val="0"/>
          <c:cat>
            <c:strRef>
              <c:f>Sheet1!$H$6:$K$6</c:f>
              <c:strCache>
                <c:ptCount val="4"/>
                <c:pt idx="0">
                  <c:v>კონტროლი</c:v>
                </c:pt>
                <c:pt idx="1">
                  <c:v>UN x NP(3)</c:v>
                </c:pt>
                <c:pt idx="2">
                  <c:v>UN x NP(3.5)</c:v>
                </c:pt>
                <c:pt idx="3">
                  <c:v>UN x NP(4)</c:v>
                </c:pt>
              </c:strCache>
            </c:strRef>
          </c:cat>
          <c:val>
            <c:numRef>
              <c:f>Sheet1!$H$7:$K$7</c:f>
              <c:numCache>
                <c:formatCode>General</c:formatCode>
                <c:ptCount val="4"/>
                <c:pt idx="0">
                  <c:v>490</c:v>
                </c:pt>
                <c:pt idx="1">
                  <c:v>150</c:v>
                </c:pt>
                <c:pt idx="2">
                  <c:v>370</c:v>
                </c:pt>
                <c:pt idx="3">
                  <c:v>330</c:v>
                </c:pt>
              </c:numCache>
            </c:numRef>
          </c:val>
          <c:extLst>
            <c:ext xmlns:c16="http://schemas.microsoft.com/office/drawing/2014/chart" uri="{C3380CC4-5D6E-409C-BE32-E72D297353CC}">
              <c16:uniqueId val="{00000000-16C3-8142-AD95-640779ACA0EB}"/>
            </c:ext>
          </c:extLst>
        </c:ser>
        <c:dLbls>
          <c:showLegendKey val="0"/>
          <c:showVal val="0"/>
          <c:showCatName val="0"/>
          <c:showSerName val="0"/>
          <c:showPercent val="0"/>
          <c:showBubbleSize val="0"/>
        </c:dLbls>
        <c:gapWidth val="219"/>
        <c:overlap val="-27"/>
        <c:axId val="374380144"/>
        <c:axId val="1071938991"/>
      </c:barChart>
      <c:catAx>
        <c:axId val="374380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71938991"/>
        <c:crosses val="autoZero"/>
        <c:auto val="1"/>
        <c:lblAlgn val="ctr"/>
        <c:lblOffset val="100"/>
        <c:noMultiLvlLbl val="0"/>
      </c:catAx>
      <c:valAx>
        <c:axId val="107193899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743801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ka-GE" dirty="0"/>
              <a:t>6</a:t>
            </a:r>
            <a:r>
              <a:rPr lang="ka-GE" baseline="0" dirty="0"/>
              <a:t> </a:t>
            </a:r>
            <a:r>
              <a:rPr lang="ka-GE" sz="1100" b="0" i="0" u="none" strike="noStrike" kern="1200" spc="0" baseline="0" dirty="0">
                <a:solidFill>
                  <a:prstClr val="black">
                    <a:lumMod val="65000"/>
                    <a:lumOff val="35000"/>
                  </a:prstClr>
                </a:solidFill>
              </a:rPr>
              <a:t>hours</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rgbClr val="FFADEF"/>
            </a:solidFill>
            <a:ln>
              <a:noFill/>
            </a:ln>
            <a:effectLst/>
          </c:spPr>
          <c:invertIfNegative val="0"/>
          <c:cat>
            <c:strRef>
              <c:f>Sheet1!$G$29:$J$29</c:f>
              <c:strCache>
                <c:ptCount val="4"/>
                <c:pt idx="0">
                  <c:v>კონტროლი</c:v>
                </c:pt>
                <c:pt idx="1">
                  <c:v>UN x NP(3)</c:v>
                </c:pt>
                <c:pt idx="2">
                  <c:v>UN x NP(3.5)</c:v>
                </c:pt>
                <c:pt idx="3">
                  <c:v>UN x NP(4)</c:v>
                </c:pt>
              </c:strCache>
            </c:strRef>
          </c:cat>
          <c:val>
            <c:numRef>
              <c:f>Sheet1!$G$30:$J$30</c:f>
              <c:numCache>
                <c:formatCode>General</c:formatCode>
                <c:ptCount val="4"/>
                <c:pt idx="0">
                  <c:v>305</c:v>
                </c:pt>
                <c:pt idx="1">
                  <c:v>378</c:v>
                </c:pt>
                <c:pt idx="2">
                  <c:v>430</c:v>
                </c:pt>
                <c:pt idx="3">
                  <c:v>408</c:v>
                </c:pt>
              </c:numCache>
            </c:numRef>
          </c:val>
          <c:extLst>
            <c:ext xmlns:c16="http://schemas.microsoft.com/office/drawing/2014/chart" uri="{C3380CC4-5D6E-409C-BE32-E72D297353CC}">
              <c16:uniqueId val="{00000000-2B2B-6E4B-8DA7-C92CF5C37703}"/>
            </c:ext>
          </c:extLst>
        </c:ser>
        <c:dLbls>
          <c:showLegendKey val="0"/>
          <c:showVal val="0"/>
          <c:showCatName val="0"/>
          <c:showSerName val="0"/>
          <c:showPercent val="0"/>
          <c:showBubbleSize val="0"/>
        </c:dLbls>
        <c:gapWidth val="219"/>
        <c:overlap val="-27"/>
        <c:axId val="1549460432"/>
        <c:axId val="1549560288"/>
      </c:barChart>
      <c:catAx>
        <c:axId val="15494604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49560288"/>
        <c:crosses val="autoZero"/>
        <c:auto val="1"/>
        <c:lblAlgn val="ctr"/>
        <c:lblOffset val="100"/>
        <c:noMultiLvlLbl val="0"/>
      </c:catAx>
      <c:valAx>
        <c:axId val="15495602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494604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ka-GE" dirty="0"/>
              <a:t>24</a:t>
            </a:r>
            <a:r>
              <a:rPr lang="ka-GE" baseline="0" dirty="0"/>
              <a:t> </a:t>
            </a:r>
            <a:r>
              <a:rPr lang="ka-GE" sz="1100" b="0" i="0" u="none" strike="noStrike" kern="1200" spc="0" baseline="0" dirty="0">
                <a:solidFill>
                  <a:prstClr val="black">
                    <a:lumMod val="65000"/>
                    <a:lumOff val="35000"/>
                  </a:prstClr>
                </a:solidFill>
              </a:rPr>
              <a:t>hours</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rgbClr val="FFADEF"/>
            </a:solidFill>
            <a:ln>
              <a:noFill/>
            </a:ln>
            <a:effectLst/>
          </c:spPr>
          <c:invertIfNegative val="0"/>
          <c:cat>
            <c:strRef>
              <c:f>Sheet1!$M$29:$P$29</c:f>
              <c:strCache>
                <c:ptCount val="4"/>
                <c:pt idx="0">
                  <c:v>კონტროლი</c:v>
                </c:pt>
                <c:pt idx="1">
                  <c:v>UN x NP(3)</c:v>
                </c:pt>
                <c:pt idx="2">
                  <c:v>UN x NP(3.5)</c:v>
                </c:pt>
                <c:pt idx="3">
                  <c:v>UN x NP(4)</c:v>
                </c:pt>
              </c:strCache>
            </c:strRef>
          </c:cat>
          <c:val>
            <c:numRef>
              <c:f>Sheet1!$M$30:$P$30</c:f>
              <c:numCache>
                <c:formatCode>General</c:formatCode>
                <c:ptCount val="4"/>
                <c:pt idx="0">
                  <c:v>102</c:v>
                </c:pt>
                <c:pt idx="1">
                  <c:v>113</c:v>
                </c:pt>
                <c:pt idx="2">
                  <c:v>203</c:v>
                </c:pt>
                <c:pt idx="3">
                  <c:v>197</c:v>
                </c:pt>
              </c:numCache>
            </c:numRef>
          </c:val>
          <c:extLst>
            <c:ext xmlns:c16="http://schemas.microsoft.com/office/drawing/2014/chart" uri="{C3380CC4-5D6E-409C-BE32-E72D297353CC}">
              <c16:uniqueId val="{00000000-4467-4A46-A14E-01D829784B7E}"/>
            </c:ext>
          </c:extLst>
        </c:ser>
        <c:dLbls>
          <c:showLegendKey val="0"/>
          <c:showVal val="0"/>
          <c:showCatName val="0"/>
          <c:showSerName val="0"/>
          <c:showPercent val="0"/>
          <c:showBubbleSize val="0"/>
        </c:dLbls>
        <c:gapWidth val="219"/>
        <c:overlap val="-27"/>
        <c:axId val="1715027663"/>
        <c:axId val="1714562415"/>
      </c:barChart>
      <c:catAx>
        <c:axId val="17150276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14562415"/>
        <c:crosses val="autoZero"/>
        <c:auto val="1"/>
        <c:lblAlgn val="ctr"/>
        <c:lblOffset val="100"/>
        <c:noMultiLvlLbl val="0"/>
      </c:catAx>
      <c:valAx>
        <c:axId val="171456241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1502766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modernComment_107_E5E102BE.xml><?xml version="1.0" encoding="utf-8"?>
<p188:cmLst xmlns:a="http://schemas.openxmlformats.org/drawingml/2006/main" xmlns:r="http://schemas.openxmlformats.org/officeDocument/2006/relationships" xmlns:p188="http://schemas.microsoft.com/office/powerpoint/2018/8/main">
  <p188:cm id="{A66FA1FD-DBC6-BD4B-8F63-C11D46246FE9}" authorId="{EA067572-5077-2D7F-7C68-53C85B9D7BCB}" created="2025-07-06T13:48:05.242">
    <ac:deMkLst xmlns:ac="http://schemas.microsoft.com/office/drawing/2013/main/command">
      <pc:docMk xmlns:pc="http://schemas.microsoft.com/office/powerpoint/2013/main/command"/>
      <pc:sldMk xmlns:pc="http://schemas.microsoft.com/office/powerpoint/2013/main/command" cId="3856728766" sldId="263"/>
      <ac:spMk id="10" creationId="{7EE1C51C-CED5-4EA1-604A-0D0B2EAC5C02}"/>
    </ac:deMkLst>
    <p188:txBody>
      <a:bodyPr/>
      <a:lstStyle/>
      <a:p>
        <a:r>
          <a:rPr lang="en-US"/>
          <a:t>https://ictv.global/report_9th/dsDNA/Myoviridae</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2F5B30-C242-6247-AF4E-3EF452F8D40B}" type="datetimeFigureOut">
              <a:rPr lang="en-US" smtClean="0"/>
              <a:t>8/18/25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1B2AFB-FEC2-8C40-BEB8-0F866E0EA051}" type="slidenum">
              <a:rPr lang="en-US" smtClean="0"/>
              <a:t>‹#›</a:t>
            </a:fld>
            <a:endParaRPr lang="en-US"/>
          </a:p>
        </p:txBody>
      </p:sp>
    </p:spTree>
    <p:extLst>
      <p:ext uri="{BB962C8B-B14F-4D97-AF65-F5344CB8AC3E}">
        <p14:creationId xmlns:p14="http://schemas.microsoft.com/office/powerpoint/2010/main" val="1310739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a:t>DLS</a:t>
            </a:r>
            <a:endParaRPr lang="en-US" dirty="0"/>
          </a:p>
        </p:txBody>
      </p:sp>
      <p:sp>
        <p:nvSpPr>
          <p:cNvPr id="4" name="Slide Number Placeholder 3"/>
          <p:cNvSpPr>
            <a:spLocks noGrp="1"/>
          </p:cNvSpPr>
          <p:nvPr>
            <p:ph type="sldNum" sz="quarter" idx="5"/>
          </p:nvPr>
        </p:nvSpPr>
        <p:spPr/>
        <p:txBody>
          <a:bodyPr/>
          <a:lstStyle/>
          <a:p>
            <a:fld id="{2F1B2AFB-FEC2-8C40-BEB8-0F866E0EA051}" type="slidenum">
              <a:rPr lang="en-US" smtClean="0"/>
              <a:t>5</a:t>
            </a:fld>
            <a:endParaRPr lang="en-US"/>
          </a:p>
        </p:txBody>
      </p:sp>
    </p:spTree>
    <p:extLst>
      <p:ext uri="{BB962C8B-B14F-4D97-AF65-F5344CB8AC3E}">
        <p14:creationId xmlns:p14="http://schemas.microsoft.com/office/powerpoint/2010/main" val="39885235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1B2AFB-FEC2-8C40-BEB8-0F866E0EA051}" type="slidenum">
              <a:rPr lang="en-US" smtClean="0"/>
              <a:t>11</a:t>
            </a:fld>
            <a:endParaRPr lang="en-US"/>
          </a:p>
        </p:txBody>
      </p:sp>
    </p:spTree>
    <p:extLst>
      <p:ext uri="{BB962C8B-B14F-4D97-AF65-F5344CB8AC3E}">
        <p14:creationId xmlns:p14="http://schemas.microsoft.com/office/powerpoint/2010/main" val="32145922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1B2AFB-FEC2-8C40-BEB8-0F866E0EA051}" type="slidenum">
              <a:rPr lang="en-US" smtClean="0"/>
              <a:t>12</a:t>
            </a:fld>
            <a:endParaRPr lang="en-US"/>
          </a:p>
        </p:txBody>
      </p:sp>
    </p:spTree>
    <p:extLst>
      <p:ext uri="{BB962C8B-B14F-4D97-AF65-F5344CB8AC3E}">
        <p14:creationId xmlns:p14="http://schemas.microsoft.com/office/powerpoint/2010/main" val="37270815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4B495-AFE9-6E22-5A40-BA3E4C8F7E3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88730B1-4EFA-0F18-76A0-40CCD376D7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7E9B48C-68B4-BADC-5BCF-5AD519D5A150}"/>
              </a:ext>
            </a:extLst>
          </p:cNvPr>
          <p:cNvSpPr>
            <a:spLocks noGrp="1"/>
          </p:cNvSpPr>
          <p:nvPr>
            <p:ph type="dt" sz="half" idx="10"/>
          </p:nvPr>
        </p:nvSpPr>
        <p:spPr/>
        <p:txBody>
          <a:bodyPr/>
          <a:lstStyle/>
          <a:p>
            <a:fld id="{FCFB0955-728C-BC4E-8538-EA1D184EED8B}" type="datetimeFigureOut">
              <a:rPr lang="en-US" smtClean="0"/>
              <a:t>8/18/25</a:t>
            </a:fld>
            <a:endParaRPr lang="en-US"/>
          </a:p>
        </p:txBody>
      </p:sp>
      <p:sp>
        <p:nvSpPr>
          <p:cNvPr id="5" name="Footer Placeholder 4">
            <a:extLst>
              <a:ext uri="{FF2B5EF4-FFF2-40B4-BE49-F238E27FC236}">
                <a16:creationId xmlns:a16="http://schemas.microsoft.com/office/drawing/2014/main" id="{0D38E420-0203-A91A-B4CC-375B1E77F1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C886CB-EACE-AFCC-6658-49033D11BEDA}"/>
              </a:ext>
            </a:extLst>
          </p:cNvPr>
          <p:cNvSpPr>
            <a:spLocks noGrp="1"/>
          </p:cNvSpPr>
          <p:nvPr>
            <p:ph type="sldNum" sz="quarter" idx="12"/>
          </p:nvPr>
        </p:nvSpPr>
        <p:spPr/>
        <p:txBody>
          <a:bodyPr/>
          <a:lstStyle/>
          <a:p>
            <a:fld id="{0C42B139-D8A0-C141-8073-85C4AD158B07}" type="slidenum">
              <a:rPr lang="en-US" smtClean="0"/>
              <a:t>‹#›</a:t>
            </a:fld>
            <a:endParaRPr lang="en-US"/>
          </a:p>
        </p:txBody>
      </p:sp>
    </p:spTree>
    <p:extLst>
      <p:ext uri="{BB962C8B-B14F-4D97-AF65-F5344CB8AC3E}">
        <p14:creationId xmlns:p14="http://schemas.microsoft.com/office/powerpoint/2010/main" val="1619020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2134A-F70E-33F1-1863-4F794C0821E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14E9DAF-5FEB-5640-02C8-39978DBE4F3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04D611-2C61-35A3-FB17-3685BCC23C2D}"/>
              </a:ext>
            </a:extLst>
          </p:cNvPr>
          <p:cNvSpPr>
            <a:spLocks noGrp="1"/>
          </p:cNvSpPr>
          <p:nvPr>
            <p:ph type="dt" sz="half" idx="10"/>
          </p:nvPr>
        </p:nvSpPr>
        <p:spPr/>
        <p:txBody>
          <a:bodyPr/>
          <a:lstStyle/>
          <a:p>
            <a:fld id="{FCFB0955-728C-BC4E-8538-EA1D184EED8B}" type="datetimeFigureOut">
              <a:rPr lang="en-US" smtClean="0"/>
              <a:t>8/18/25</a:t>
            </a:fld>
            <a:endParaRPr lang="en-US"/>
          </a:p>
        </p:txBody>
      </p:sp>
      <p:sp>
        <p:nvSpPr>
          <p:cNvPr id="5" name="Footer Placeholder 4">
            <a:extLst>
              <a:ext uri="{FF2B5EF4-FFF2-40B4-BE49-F238E27FC236}">
                <a16:creationId xmlns:a16="http://schemas.microsoft.com/office/drawing/2014/main" id="{55AD6CB1-EA86-02F9-AFC3-97995DF780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A1E889-6AAF-7B04-A13E-D434FE40A7A3}"/>
              </a:ext>
            </a:extLst>
          </p:cNvPr>
          <p:cNvSpPr>
            <a:spLocks noGrp="1"/>
          </p:cNvSpPr>
          <p:nvPr>
            <p:ph type="sldNum" sz="quarter" idx="12"/>
          </p:nvPr>
        </p:nvSpPr>
        <p:spPr/>
        <p:txBody>
          <a:bodyPr/>
          <a:lstStyle/>
          <a:p>
            <a:fld id="{0C42B139-D8A0-C141-8073-85C4AD158B07}" type="slidenum">
              <a:rPr lang="en-US" smtClean="0"/>
              <a:t>‹#›</a:t>
            </a:fld>
            <a:endParaRPr lang="en-US"/>
          </a:p>
        </p:txBody>
      </p:sp>
    </p:spTree>
    <p:extLst>
      <p:ext uri="{BB962C8B-B14F-4D97-AF65-F5344CB8AC3E}">
        <p14:creationId xmlns:p14="http://schemas.microsoft.com/office/powerpoint/2010/main" val="4450021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144E87C-F8B0-B38D-1B14-50986D882B5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37B169C-BA34-59E6-DC88-51BD1390C29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589079-5D37-D520-6CEE-C48A1422BA5E}"/>
              </a:ext>
            </a:extLst>
          </p:cNvPr>
          <p:cNvSpPr>
            <a:spLocks noGrp="1"/>
          </p:cNvSpPr>
          <p:nvPr>
            <p:ph type="dt" sz="half" idx="10"/>
          </p:nvPr>
        </p:nvSpPr>
        <p:spPr/>
        <p:txBody>
          <a:bodyPr/>
          <a:lstStyle/>
          <a:p>
            <a:fld id="{FCFB0955-728C-BC4E-8538-EA1D184EED8B}" type="datetimeFigureOut">
              <a:rPr lang="en-US" smtClean="0"/>
              <a:t>8/18/25</a:t>
            </a:fld>
            <a:endParaRPr lang="en-US"/>
          </a:p>
        </p:txBody>
      </p:sp>
      <p:sp>
        <p:nvSpPr>
          <p:cNvPr id="5" name="Footer Placeholder 4">
            <a:extLst>
              <a:ext uri="{FF2B5EF4-FFF2-40B4-BE49-F238E27FC236}">
                <a16:creationId xmlns:a16="http://schemas.microsoft.com/office/drawing/2014/main" id="{56A8ECCB-FDE9-35DE-8E17-FAB89020C7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46D31B-8F89-D5F0-DDA8-CD117DF01C76}"/>
              </a:ext>
            </a:extLst>
          </p:cNvPr>
          <p:cNvSpPr>
            <a:spLocks noGrp="1"/>
          </p:cNvSpPr>
          <p:nvPr>
            <p:ph type="sldNum" sz="quarter" idx="12"/>
          </p:nvPr>
        </p:nvSpPr>
        <p:spPr/>
        <p:txBody>
          <a:bodyPr/>
          <a:lstStyle/>
          <a:p>
            <a:fld id="{0C42B139-D8A0-C141-8073-85C4AD158B07}" type="slidenum">
              <a:rPr lang="en-US" smtClean="0"/>
              <a:t>‹#›</a:t>
            </a:fld>
            <a:endParaRPr lang="en-US"/>
          </a:p>
        </p:txBody>
      </p:sp>
    </p:spTree>
    <p:extLst>
      <p:ext uri="{BB962C8B-B14F-4D97-AF65-F5344CB8AC3E}">
        <p14:creationId xmlns:p14="http://schemas.microsoft.com/office/powerpoint/2010/main" val="2603930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ADD25-9FB5-64C6-ACDD-832C2AF2E9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DD65F15-7F77-22F7-3C48-2F5156B0DF8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CC38C7-A19D-66E5-E6CB-E4AA355BC901}"/>
              </a:ext>
            </a:extLst>
          </p:cNvPr>
          <p:cNvSpPr>
            <a:spLocks noGrp="1"/>
          </p:cNvSpPr>
          <p:nvPr>
            <p:ph type="dt" sz="half" idx="10"/>
          </p:nvPr>
        </p:nvSpPr>
        <p:spPr/>
        <p:txBody>
          <a:bodyPr/>
          <a:lstStyle/>
          <a:p>
            <a:fld id="{FCFB0955-728C-BC4E-8538-EA1D184EED8B}" type="datetimeFigureOut">
              <a:rPr lang="en-US" smtClean="0"/>
              <a:t>8/18/25</a:t>
            </a:fld>
            <a:endParaRPr lang="en-US"/>
          </a:p>
        </p:txBody>
      </p:sp>
      <p:sp>
        <p:nvSpPr>
          <p:cNvPr id="5" name="Footer Placeholder 4">
            <a:extLst>
              <a:ext uri="{FF2B5EF4-FFF2-40B4-BE49-F238E27FC236}">
                <a16:creationId xmlns:a16="http://schemas.microsoft.com/office/drawing/2014/main" id="{9D5ACEC6-7C48-BD34-6C06-162098B7D7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B6192F-E89F-F867-DEF5-8C8F0DAB3415}"/>
              </a:ext>
            </a:extLst>
          </p:cNvPr>
          <p:cNvSpPr>
            <a:spLocks noGrp="1"/>
          </p:cNvSpPr>
          <p:nvPr>
            <p:ph type="sldNum" sz="quarter" idx="12"/>
          </p:nvPr>
        </p:nvSpPr>
        <p:spPr/>
        <p:txBody>
          <a:bodyPr/>
          <a:lstStyle/>
          <a:p>
            <a:fld id="{0C42B139-D8A0-C141-8073-85C4AD158B07}" type="slidenum">
              <a:rPr lang="en-US" smtClean="0"/>
              <a:t>‹#›</a:t>
            </a:fld>
            <a:endParaRPr lang="en-US"/>
          </a:p>
        </p:txBody>
      </p:sp>
    </p:spTree>
    <p:extLst>
      <p:ext uri="{BB962C8B-B14F-4D97-AF65-F5344CB8AC3E}">
        <p14:creationId xmlns:p14="http://schemas.microsoft.com/office/powerpoint/2010/main" val="7180699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ADDF6-A08B-FC4D-EE7D-63DDEBC3007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467B588-99CC-C484-3412-CCE0430A8DE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0855AB4-3767-B438-9D40-9E7DC12950DC}"/>
              </a:ext>
            </a:extLst>
          </p:cNvPr>
          <p:cNvSpPr>
            <a:spLocks noGrp="1"/>
          </p:cNvSpPr>
          <p:nvPr>
            <p:ph type="dt" sz="half" idx="10"/>
          </p:nvPr>
        </p:nvSpPr>
        <p:spPr/>
        <p:txBody>
          <a:bodyPr/>
          <a:lstStyle/>
          <a:p>
            <a:fld id="{FCFB0955-728C-BC4E-8538-EA1D184EED8B}" type="datetimeFigureOut">
              <a:rPr lang="en-US" smtClean="0"/>
              <a:t>8/18/25</a:t>
            </a:fld>
            <a:endParaRPr lang="en-US"/>
          </a:p>
        </p:txBody>
      </p:sp>
      <p:sp>
        <p:nvSpPr>
          <p:cNvPr id="5" name="Footer Placeholder 4">
            <a:extLst>
              <a:ext uri="{FF2B5EF4-FFF2-40B4-BE49-F238E27FC236}">
                <a16:creationId xmlns:a16="http://schemas.microsoft.com/office/drawing/2014/main" id="{180691D3-E4B9-484C-402A-1B95BB7278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FFD87D-75A2-43FE-5785-12C0970C87A6}"/>
              </a:ext>
            </a:extLst>
          </p:cNvPr>
          <p:cNvSpPr>
            <a:spLocks noGrp="1"/>
          </p:cNvSpPr>
          <p:nvPr>
            <p:ph type="sldNum" sz="quarter" idx="12"/>
          </p:nvPr>
        </p:nvSpPr>
        <p:spPr/>
        <p:txBody>
          <a:bodyPr/>
          <a:lstStyle/>
          <a:p>
            <a:fld id="{0C42B139-D8A0-C141-8073-85C4AD158B07}" type="slidenum">
              <a:rPr lang="en-US" smtClean="0"/>
              <a:t>‹#›</a:t>
            </a:fld>
            <a:endParaRPr lang="en-US"/>
          </a:p>
        </p:txBody>
      </p:sp>
    </p:spTree>
    <p:extLst>
      <p:ext uri="{BB962C8B-B14F-4D97-AF65-F5344CB8AC3E}">
        <p14:creationId xmlns:p14="http://schemas.microsoft.com/office/powerpoint/2010/main" val="3599197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CD7B8-379E-2164-692D-323A4C1934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40BDDB-B0C2-74C4-85F8-B761599D6C9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9E1E571-EABB-973B-5B7D-7EDE489B85E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968126D-4F3C-14FE-356A-5D754A09A028}"/>
              </a:ext>
            </a:extLst>
          </p:cNvPr>
          <p:cNvSpPr>
            <a:spLocks noGrp="1"/>
          </p:cNvSpPr>
          <p:nvPr>
            <p:ph type="dt" sz="half" idx="10"/>
          </p:nvPr>
        </p:nvSpPr>
        <p:spPr/>
        <p:txBody>
          <a:bodyPr/>
          <a:lstStyle/>
          <a:p>
            <a:fld id="{FCFB0955-728C-BC4E-8538-EA1D184EED8B}" type="datetimeFigureOut">
              <a:rPr lang="en-US" smtClean="0"/>
              <a:t>8/18/25</a:t>
            </a:fld>
            <a:endParaRPr lang="en-US"/>
          </a:p>
        </p:txBody>
      </p:sp>
      <p:sp>
        <p:nvSpPr>
          <p:cNvPr id="6" name="Footer Placeholder 5">
            <a:extLst>
              <a:ext uri="{FF2B5EF4-FFF2-40B4-BE49-F238E27FC236}">
                <a16:creationId xmlns:a16="http://schemas.microsoft.com/office/drawing/2014/main" id="{166B103A-E48D-51E4-C58D-8E650AB9912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098944-164D-EE43-9A3D-3163D5CF02A0}"/>
              </a:ext>
            </a:extLst>
          </p:cNvPr>
          <p:cNvSpPr>
            <a:spLocks noGrp="1"/>
          </p:cNvSpPr>
          <p:nvPr>
            <p:ph type="sldNum" sz="quarter" idx="12"/>
          </p:nvPr>
        </p:nvSpPr>
        <p:spPr/>
        <p:txBody>
          <a:bodyPr/>
          <a:lstStyle/>
          <a:p>
            <a:fld id="{0C42B139-D8A0-C141-8073-85C4AD158B07}" type="slidenum">
              <a:rPr lang="en-US" smtClean="0"/>
              <a:t>‹#›</a:t>
            </a:fld>
            <a:endParaRPr lang="en-US"/>
          </a:p>
        </p:txBody>
      </p:sp>
    </p:spTree>
    <p:extLst>
      <p:ext uri="{BB962C8B-B14F-4D97-AF65-F5344CB8AC3E}">
        <p14:creationId xmlns:p14="http://schemas.microsoft.com/office/powerpoint/2010/main" val="3361796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02755-C6A5-E9E0-9AC3-EEB90A949F0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D91FD90-F329-4518-E03E-C10E36DCA65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A2F7E1B-FFC6-C054-ADCC-B186C39D7B6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1BD9D83-93AD-4691-DC02-FF27850C643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95DA8E0-E309-6C9A-BC82-BA711308C94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82DCA04-D653-AA35-E2A5-67D17428BA91}"/>
              </a:ext>
            </a:extLst>
          </p:cNvPr>
          <p:cNvSpPr>
            <a:spLocks noGrp="1"/>
          </p:cNvSpPr>
          <p:nvPr>
            <p:ph type="dt" sz="half" idx="10"/>
          </p:nvPr>
        </p:nvSpPr>
        <p:spPr/>
        <p:txBody>
          <a:bodyPr/>
          <a:lstStyle/>
          <a:p>
            <a:fld id="{FCFB0955-728C-BC4E-8538-EA1D184EED8B}" type="datetimeFigureOut">
              <a:rPr lang="en-US" smtClean="0"/>
              <a:t>8/18/25</a:t>
            </a:fld>
            <a:endParaRPr lang="en-US"/>
          </a:p>
        </p:txBody>
      </p:sp>
      <p:sp>
        <p:nvSpPr>
          <p:cNvPr id="8" name="Footer Placeholder 7">
            <a:extLst>
              <a:ext uri="{FF2B5EF4-FFF2-40B4-BE49-F238E27FC236}">
                <a16:creationId xmlns:a16="http://schemas.microsoft.com/office/drawing/2014/main" id="{B3470696-9DEB-70FB-C199-33A0CC02CDE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4F1978C-F4A3-E0E5-7ECC-ABB675ED5197}"/>
              </a:ext>
            </a:extLst>
          </p:cNvPr>
          <p:cNvSpPr>
            <a:spLocks noGrp="1"/>
          </p:cNvSpPr>
          <p:nvPr>
            <p:ph type="sldNum" sz="quarter" idx="12"/>
          </p:nvPr>
        </p:nvSpPr>
        <p:spPr/>
        <p:txBody>
          <a:bodyPr/>
          <a:lstStyle/>
          <a:p>
            <a:fld id="{0C42B139-D8A0-C141-8073-85C4AD158B07}" type="slidenum">
              <a:rPr lang="en-US" smtClean="0"/>
              <a:t>‹#›</a:t>
            </a:fld>
            <a:endParaRPr lang="en-US"/>
          </a:p>
        </p:txBody>
      </p:sp>
    </p:spTree>
    <p:extLst>
      <p:ext uri="{BB962C8B-B14F-4D97-AF65-F5344CB8AC3E}">
        <p14:creationId xmlns:p14="http://schemas.microsoft.com/office/powerpoint/2010/main" val="2773320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70992-77A1-41CA-18A2-75376ED1073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0228140-8510-EF63-8AFC-617C4AFE8B5E}"/>
              </a:ext>
            </a:extLst>
          </p:cNvPr>
          <p:cNvSpPr>
            <a:spLocks noGrp="1"/>
          </p:cNvSpPr>
          <p:nvPr>
            <p:ph type="dt" sz="half" idx="10"/>
          </p:nvPr>
        </p:nvSpPr>
        <p:spPr/>
        <p:txBody>
          <a:bodyPr/>
          <a:lstStyle/>
          <a:p>
            <a:fld id="{FCFB0955-728C-BC4E-8538-EA1D184EED8B}" type="datetimeFigureOut">
              <a:rPr lang="en-US" smtClean="0"/>
              <a:t>8/18/25</a:t>
            </a:fld>
            <a:endParaRPr lang="en-US"/>
          </a:p>
        </p:txBody>
      </p:sp>
      <p:sp>
        <p:nvSpPr>
          <p:cNvPr id="4" name="Footer Placeholder 3">
            <a:extLst>
              <a:ext uri="{FF2B5EF4-FFF2-40B4-BE49-F238E27FC236}">
                <a16:creationId xmlns:a16="http://schemas.microsoft.com/office/drawing/2014/main" id="{04D1B105-C7E9-1BC6-BD80-96700DD73F7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E0C6F5F-FD9A-D700-9F7C-A7F6B0EA3962}"/>
              </a:ext>
            </a:extLst>
          </p:cNvPr>
          <p:cNvSpPr>
            <a:spLocks noGrp="1"/>
          </p:cNvSpPr>
          <p:nvPr>
            <p:ph type="sldNum" sz="quarter" idx="12"/>
          </p:nvPr>
        </p:nvSpPr>
        <p:spPr/>
        <p:txBody>
          <a:bodyPr/>
          <a:lstStyle/>
          <a:p>
            <a:fld id="{0C42B139-D8A0-C141-8073-85C4AD158B07}" type="slidenum">
              <a:rPr lang="en-US" smtClean="0"/>
              <a:t>‹#›</a:t>
            </a:fld>
            <a:endParaRPr lang="en-US"/>
          </a:p>
        </p:txBody>
      </p:sp>
    </p:spTree>
    <p:extLst>
      <p:ext uri="{BB962C8B-B14F-4D97-AF65-F5344CB8AC3E}">
        <p14:creationId xmlns:p14="http://schemas.microsoft.com/office/powerpoint/2010/main" val="2235990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3ABC68-58F7-A47E-F6EC-7D1D6307D1F1}"/>
              </a:ext>
            </a:extLst>
          </p:cNvPr>
          <p:cNvSpPr>
            <a:spLocks noGrp="1"/>
          </p:cNvSpPr>
          <p:nvPr>
            <p:ph type="dt" sz="half" idx="10"/>
          </p:nvPr>
        </p:nvSpPr>
        <p:spPr/>
        <p:txBody>
          <a:bodyPr/>
          <a:lstStyle/>
          <a:p>
            <a:fld id="{FCFB0955-728C-BC4E-8538-EA1D184EED8B}" type="datetimeFigureOut">
              <a:rPr lang="en-US" smtClean="0"/>
              <a:t>8/18/25</a:t>
            </a:fld>
            <a:endParaRPr lang="en-US"/>
          </a:p>
        </p:txBody>
      </p:sp>
      <p:sp>
        <p:nvSpPr>
          <p:cNvPr id="3" name="Footer Placeholder 2">
            <a:extLst>
              <a:ext uri="{FF2B5EF4-FFF2-40B4-BE49-F238E27FC236}">
                <a16:creationId xmlns:a16="http://schemas.microsoft.com/office/drawing/2014/main" id="{3B478A82-F98A-9B16-E63F-1C3F9832B37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DD44732-1001-191E-37FD-BAE79DFA3959}"/>
              </a:ext>
            </a:extLst>
          </p:cNvPr>
          <p:cNvSpPr>
            <a:spLocks noGrp="1"/>
          </p:cNvSpPr>
          <p:nvPr>
            <p:ph type="sldNum" sz="quarter" idx="12"/>
          </p:nvPr>
        </p:nvSpPr>
        <p:spPr/>
        <p:txBody>
          <a:bodyPr/>
          <a:lstStyle/>
          <a:p>
            <a:fld id="{0C42B139-D8A0-C141-8073-85C4AD158B07}" type="slidenum">
              <a:rPr lang="en-US" smtClean="0"/>
              <a:t>‹#›</a:t>
            </a:fld>
            <a:endParaRPr lang="en-US"/>
          </a:p>
        </p:txBody>
      </p:sp>
    </p:spTree>
    <p:extLst>
      <p:ext uri="{BB962C8B-B14F-4D97-AF65-F5344CB8AC3E}">
        <p14:creationId xmlns:p14="http://schemas.microsoft.com/office/powerpoint/2010/main" val="1577890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D75DE-DBB8-A71F-2E9A-DA38C3D488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3683D2A-49FD-802A-12D0-333D2E73AF4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803928D-C438-7DDB-272D-CD00D9638A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1415BB-C0A0-DD86-6604-A284CE3231DB}"/>
              </a:ext>
            </a:extLst>
          </p:cNvPr>
          <p:cNvSpPr>
            <a:spLocks noGrp="1"/>
          </p:cNvSpPr>
          <p:nvPr>
            <p:ph type="dt" sz="half" idx="10"/>
          </p:nvPr>
        </p:nvSpPr>
        <p:spPr/>
        <p:txBody>
          <a:bodyPr/>
          <a:lstStyle/>
          <a:p>
            <a:fld id="{FCFB0955-728C-BC4E-8538-EA1D184EED8B}" type="datetimeFigureOut">
              <a:rPr lang="en-US" smtClean="0"/>
              <a:t>8/18/25</a:t>
            </a:fld>
            <a:endParaRPr lang="en-US"/>
          </a:p>
        </p:txBody>
      </p:sp>
      <p:sp>
        <p:nvSpPr>
          <p:cNvPr id="6" name="Footer Placeholder 5">
            <a:extLst>
              <a:ext uri="{FF2B5EF4-FFF2-40B4-BE49-F238E27FC236}">
                <a16:creationId xmlns:a16="http://schemas.microsoft.com/office/drawing/2014/main" id="{E0057B88-5177-B948-FBCB-87F288F0D1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073469-F09E-D45F-0672-0AB6583F5019}"/>
              </a:ext>
            </a:extLst>
          </p:cNvPr>
          <p:cNvSpPr>
            <a:spLocks noGrp="1"/>
          </p:cNvSpPr>
          <p:nvPr>
            <p:ph type="sldNum" sz="quarter" idx="12"/>
          </p:nvPr>
        </p:nvSpPr>
        <p:spPr/>
        <p:txBody>
          <a:bodyPr/>
          <a:lstStyle/>
          <a:p>
            <a:fld id="{0C42B139-D8A0-C141-8073-85C4AD158B07}" type="slidenum">
              <a:rPr lang="en-US" smtClean="0"/>
              <a:t>‹#›</a:t>
            </a:fld>
            <a:endParaRPr lang="en-US"/>
          </a:p>
        </p:txBody>
      </p:sp>
    </p:spTree>
    <p:extLst>
      <p:ext uri="{BB962C8B-B14F-4D97-AF65-F5344CB8AC3E}">
        <p14:creationId xmlns:p14="http://schemas.microsoft.com/office/powerpoint/2010/main" val="3698029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E7B15-3A94-3390-F2B9-E454B557CD9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6F3F1FA-7231-B238-F277-C2BAAB3DF1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89A499E-6843-F433-9F63-C8A63421D9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FEBA6DF-5371-ACAA-4D3B-54D44442524C}"/>
              </a:ext>
            </a:extLst>
          </p:cNvPr>
          <p:cNvSpPr>
            <a:spLocks noGrp="1"/>
          </p:cNvSpPr>
          <p:nvPr>
            <p:ph type="dt" sz="half" idx="10"/>
          </p:nvPr>
        </p:nvSpPr>
        <p:spPr/>
        <p:txBody>
          <a:bodyPr/>
          <a:lstStyle/>
          <a:p>
            <a:fld id="{FCFB0955-728C-BC4E-8538-EA1D184EED8B}" type="datetimeFigureOut">
              <a:rPr lang="en-US" smtClean="0"/>
              <a:t>8/18/25</a:t>
            </a:fld>
            <a:endParaRPr lang="en-US"/>
          </a:p>
        </p:txBody>
      </p:sp>
      <p:sp>
        <p:nvSpPr>
          <p:cNvPr id="6" name="Footer Placeholder 5">
            <a:extLst>
              <a:ext uri="{FF2B5EF4-FFF2-40B4-BE49-F238E27FC236}">
                <a16:creationId xmlns:a16="http://schemas.microsoft.com/office/drawing/2014/main" id="{C55D0E82-C95F-3A1F-0DBF-0B841D7A20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D5748F-5F49-2CBE-C6E6-7C97775FFA17}"/>
              </a:ext>
            </a:extLst>
          </p:cNvPr>
          <p:cNvSpPr>
            <a:spLocks noGrp="1"/>
          </p:cNvSpPr>
          <p:nvPr>
            <p:ph type="sldNum" sz="quarter" idx="12"/>
          </p:nvPr>
        </p:nvSpPr>
        <p:spPr/>
        <p:txBody>
          <a:bodyPr/>
          <a:lstStyle/>
          <a:p>
            <a:fld id="{0C42B139-D8A0-C141-8073-85C4AD158B07}" type="slidenum">
              <a:rPr lang="en-US" smtClean="0"/>
              <a:t>‹#›</a:t>
            </a:fld>
            <a:endParaRPr lang="en-US"/>
          </a:p>
        </p:txBody>
      </p:sp>
    </p:spTree>
    <p:extLst>
      <p:ext uri="{BB962C8B-B14F-4D97-AF65-F5344CB8AC3E}">
        <p14:creationId xmlns:p14="http://schemas.microsoft.com/office/powerpoint/2010/main" val="23727322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72CCFE-5265-936E-E82C-C3A4B2339EC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181BACA-A622-3301-CE79-2BA8DCDE1C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57E0A7-1E26-3300-3E82-AC8A104166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FB0955-728C-BC4E-8538-EA1D184EED8B}" type="datetimeFigureOut">
              <a:rPr lang="en-US" smtClean="0"/>
              <a:t>8/18/25</a:t>
            </a:fld>
            <a:endParaRPr lang="en-US"/>
          </a:p>
        </p:txBody>
      </p:sp>
      <p:sp>
        <p:nvSpPr>
          <p:cNvPr id="5" name="Footer Placeholder 4">
            <a:extLst>
              <a:ext uri="{FF2B5EF4-FFF2-40B4-BE49-F238E27FC236}">
                <a16:creationId xmlns:a16="http://schemas.microsoft.com/office/drawing/2014/main" id="{FE002F19-C3CA-FD3D-B896-C9CDDF7DA6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712D893-C3A0-5EFC-7A0A-1A14F9D302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42B139-D8A0-C141-8073-85C4AD158B07}" type="slidenum">
              <a:rPr lang="en-US" smtClean="0"/>
              <a:t>‹#›</a:t>
            </a:fld>
            <a:endParaRPr lang="en-US"/>
          </a:p>
        </p:txBody>
      </p:sp>
    </p:spTree>
    <p:extLst>
      <p:ext uri="{BB962C8B-B14F-4D97-AF65-F5344CB8AC3E}">
        <p14:creationId xmlns:p14="http://schemas.microsoft.com/office/powerpoint/2010/main" val="21821145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18/10/relationships/comments" Target="../comments/modernComment_107_E5E102BE.xm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doi.org/10.3389/fphar.2021.685249" TargetMode="External"/><Relationship Id="rId2" Type="http://schemas.openxmlformats.org/officeDocument/2006/relationships/hyperlink" Target="https://doi.org/10.1038/sj.bjp.0707130" TargetMode="External"/><Relationship Id="rId1" Type="http://schemas.openxmlformats.org/officeDocument/2006/relationships/slideLayout" Target="../slideLayouts/slideLayout2.xml"/><Relationship Id="rId6" Type="http://schemas.openxmlformats.org/officeDocument/2006/relationships/hyperlink" Target="https://doi.org/10.1016/j.biomaterials.2009.11.029" TargetMode="External"/><Relationship Id="rId5" Type="http://schemas.openxmlformats.org/officeDocument/2006/relationships/hyperlink" Target="https://doi.org/10.1016/j.addr.2016.03.003" TargetMode="External"/><Relationship Id="rId4" Type="http://schemas.openxmlformats.org/officeDocument/2006/relationships/hyperlink" Target="https://doi.org/10.1016/j.tifs.2015.07.001"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9C37203-058A-4619-0B1C-503337A815D0}"/>
              </a:ext>
            </a:extLst>
          </p:cNvPr>
          <p:cNvSpPr txBox="1"/>
          <p:nvPr/>
        </p:nvSpPr>
        <p:spPr>
          <a:xfrm>
            <a:off x="2963826" y="3010935"/>
            <a:ext cx="6097772" cy="1418273"/>
          </a:xfrm>
          <a:prstGeom prst="rect">
            <a:avLst/>
          </a:prstGeom>
          <a:noFill/>
        </p:spPr>
        <p:txBody>
          <a:bodyPr wrap="square">
            <a:spAutoFit/>
          </a:bodyPr>
          <a:lstStyle/>
          <a:p>
            <a:pPr>
              <a:lnSpc>
                <a:spcPct val="115000"/>
              </a:lnSpc>
              <a:spcAft>
                <a:spcPts val="800"/>
              </a:spcAft>
              <a:buNone/>
            </a:pPr>
            <a:r>
              <a:rPr lang="en-US" sz="1600" kern="100" dirty="0">
                <a:effectLst/>
                <a:latin typeface="Calibri" panose="020F0502020204030204" pitchFamily="34" charset="0"/>
                <a:ea typeface="Calibri" panose="020F0502020204030204" pitchFamily="34" charset="0"/>
                <a:cs typeface="Calibri" panose="020F0502020204030204" pitchFamily="34" charset="0"/>
              </a:rPr>
              <a:t> </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800"/>
              </a:spcAft>
            </a:pPr>
            <a:r>
              <a:rPr lang="en-US" b="1" kern="100" dirty="0">
                <a:latin typeface="Sylfaen" pitchFamily="18" charset="0"/>
                <a:ea typeface="Calibri" panose="020F0502020204030204" pitchFamily="34" charset="0"/>
                <a:cs typeface="Sylfaen" pitchFamily="18" charset="0"/>
              </a:rPr>
              <a:t>Synthesis</a:t>
            </a:r>
            <a:r>
              <a:rPr lang="ka-GE" b="1" kern="100" dirty="0">
                <a:latin typeface="Sylfaen" pitchFamily="18" charset="0"/>
                <a:ea typeface="Calibri" panose="020F0502020204030204" pitchFamily="34" charset="0"/>
                <a:cs typeface="Sylfaen" pitchFamily="18" charset="0"/>
              </a:rPr>
              <a:t> and </a:t>
            </a:r>
            <a:r>
              <a:rPr lang="en-US" b="1" kern="100" dirty="0">
                <a:latin typeface="Sylfaen" pitchFamily="18" charset="0"/>
                <a:ea typeface="Calibri" panose="020F0502020204030204" pitchFamily="34" charset="0"/>
                <a:cs typeface="Sylfaen" pitchFamily="18" charset="0"/>
              </a:rPr>
              <a:t>characterization of silicon dioxide nanoparticles and study of their</a:t>
            </a:r>
            <a:r>
              <a:rPr lang="ka-GE" b="1" kern="100" dirty="0">
                <a:latin typeface="Sylfaen" pitchFamily="18" charset="0"/>
                <a:ea typeface="Calibri" panose="020F0502020204030204" pitchFamily="34" charset="0"/>
                <a:cs typeface="Sylfaen" pitchFamily="18" charset="0"/>
              </a:rPr>
              <a:t> co-incubation with UN phage</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E2128B75-5A8D-B115-DB0B-4B3814367C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35229" y="369072"/>
            <a:ext cx="2954966" cy="2739500"/>
          </a:xfrm>
          <a:prstGeom prst="rect">
            <a:avLst/>
          </a:prstGeom>
        </p:spPr>
      </p:pic>
      <p:sp>
        <p:nvSpPr>
          <p:cNvPr id="9" name="TextBox 8">
            <a:extLst>
              <a:ext uri="{FF2B5EF4-FFF2-40B4-BE49-F238E27FC236}">
                <a16:creationId xmlns:a16="http://schemas.microsoft.com/office/drawing/2014/main" id="{DB474D37-A5E6-72DF-0D9C-A735C50EFC8D}"/>
              </a:ext>
            </a:extLst>
          </p:cNvPr>
          <p:cNvSpPr txBox="1"/>
          <p:nvPr/>
        </p:nvSpPr>
        <p:spPr>
          <a:xfrm>
            <a:off x="2963826" y="4893937"/>
            <a:ext cx="6097772" cy="328103"/>
          </a:xfrm>
          <a:prstGeom prst="rect">
            <a:avLst/>
          </a:prstGeom>
          <a:noFill/>
        </p:spPr>
        <p:txBody>
          <a:bodyPr wrap="square">
            <a:spAutoFit/>
          </a:bodyPr>
          <a:lstStyle/>
          <a:p>
            <a:pPr algn="ctr">
              <a:lnSpc>
                <a:spcPct val="115000"/>
              </a:lnSpc>
              <a:spcAft>
                <a:spcPts val="800"/>
              </a:spcAft>
            </a:pPr>
            <a:r>
              <a:rPr lang="en-US" sz="1400" kern="100" dirty="0">
                <a:latin typeface="Sylfaen" pitchFamily="18" charset="0"/>
                <a:ea typeface="Calibri" panose="020F0502020204030204" pitchFamily="34" charset="0"/>
                <a:cs typeface="Sylfaen" pitchFamily="18" charset="0"/>
              </a:rPr>
              <a:t>School of Natural Sciences and Biotechnology</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054999E9-2AF7-2D06-259C-9F346054DF91}"/>
              </a:ext>
            </a:extLst>
          </p:cNvPr>
          <p:cNvSpPr txBox="1"/>
          <p:nvPr/>
        </p:nvSpPr>
        <p:spPr>
          <a:xfrm>
            <a:off x="5761074" y="5320268"/>
            <a:ext cx="6097772" cy="738664"/>
          </a:xfrm>
          <a:prstGeom prst="rect">
            <a:avLst/>
          </a:prstGeom>
          <a:noFill/>
        </p:spPr>
        <p:txBody>
          <a:bodyPr wrap="square">
            <a:spAutoFit/>
          </a:bodyPr>
          <a:lstStyle/>
          <a:p>
            <a:pPr algn="r"/>
            <a:r>
              <a:rPr lang="en-US" sz="1400" dirty="0"/>
              <a:t>Scientific supervisors:</a:t>
            </a:r>
          </a:p>
          <a:p>
            <a:pPr algn="r"/>
            <a:r>
              <a:rPr lang="en-US" sz="1400" dirty="0"/>
              <a:t>Prof. Revaz Korashvili</a:t>
            </a:r>
          </a:p>
          <a:p>
            <a:pPr algn="r"/>
            <a:r>
              <a:rPr lang="en-US" sz="1400" dirty="0"/>
              <a:t>Prof. Besarion </a:t>
            </a:r>
            <a:r>
              <a:rPr lang="en-US" sz="1400" dirty="0" err="1"/>
              <a:t>Lasareishvili</a:t>
            </a:r>
            <a:endParaRPr lang="en-US" sz="1400" dirty="0"/>
          </a:p>
        </p:txBody>
      </p:sp>
      <p:sp>
        <p:nvSpPr>
          <p:cNvPr id="13" name="TextBox 12">
            <a:extLst>
              <a:ext uri="{FF2B5EF4-FFF2-40B4-BE49-F238E27FC236}">
                <a16:creationId xmlns:a16="http://schemas.microsoft.com/office/drawing/2014/main" id="{1FA48C69-185D-E0BA-7C7D-BD6636D03167}"/>
              </a:ext>
            </a:extLst>
          </p:cNvPr>
          <p:cNvSpPr txBox="1"/>
          <p:nvPr/>
        </p:nvSpPr>
        <p:spPr>
          <a:xfrm>
            <a:off x="-1820826" y="6011532"/>
            <a:ext cx="6097772" cy="328103"/>
          </a:xfrm>
          <a:prstGeom prst="rect">
            <a:avLst/>
          </a:prstGeom>
          <a:noFill/>
        </p:spPr>
        <p:txBody>
          <a:bodyPr wrap="square">
            <a:spAutoFit/>
          </a:bodyPr>
          <a:lstStyle/>
          <a:p>
            <a:pPr algn="ctr">
              <a:lnSpc>
                <a:spcPct val="115000"/>
              </a:lnSpc>
              <a:spcAft>
                <a:spcPts val="800"/>
              </a:spcAft>
            </a:pPr>
            <a:r>
              <a:rPr lang="ka-GE" sz="1400" kern="100" dirty="0">
                <a:latin typeface="Sylfaen" pitchFamily="18" charset="0"/>
                <a:ea typeface="Calibri" panose="020F0502020204030204" pitchFamily="34" charset="0"/>
                <a:cs typeface="Times New Roman" panose="02020603050405020304" pitchFamily="18" charset="0"/>
              </a:rPr>
              <a:t>Mariam Kenkadze</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23A7D556-8AB1-4B47-473C-238E73BB5D78}"/>
              </a:ext>
            </a:extLst>
          </p:cNvPr>
          <p:cNvSpPr txBox="1"/>
          <p:nvPr/>
        </p:nvSpPr>
        <p:spPr>
          <a:xfrm>
            <a:off x="469184" y="5660346"/>
            <a:ext cx="3499676" cy="369332"/>
          </a:xfrm>
          <a:prstGeom prst="rect">
            <a:avLst/>
          </a:prstGeom>
          <a:noFill/>
        </p:spPr>
        <p:txBody>
          <a:bodyPr wrap="none" rtlCol="0">
            <a:spAutoFit/>
          </a:bodyPr>
          <a:lstStyle/>
          <a:p>
            <a:r>
              <a:rPr lang="ka-GE" dirty="0"/>
              <a:t>Agricultural University of Georgia</a:t>
            </a:r>
            <a:endParaRPr lang="en-US" dirty="0"/>
          </a:p>
        </p:txBody>
      </p:sp>
      <p:sp>
        <p:nvSpPr>
          <p:cNvPr id="16" name="TextBox 15">
            <a:extLst>
              <a:ext uri="{FF2B5EF4-FFF2-40B4-BE49-F238E27FC236}">
                <a16:creationId xmlns:a16="http://schemas.microsoft.com/office/drawing/2014/main" id="{F7995407-6E89-D6B7-32BA-4C5E6C741026}"/>
              </a:ext>
            </a:extLst>
          </p:cNvPr>
          <p:cNvSpPr txBox="1"/>
          <p:nvPr/>
        </p:nvSpPr>
        <p:spPr>
          <a:xfrm>
            <a:off x="-2710008" y="6339635"/>
            <a:ext cx="6879264" cy="292196"/>
          </a:xfrm>
          <a:prstGeom prst="rect">
            <a:avLst/>
          </a:prstGeom>
          <a:noFill/>
        </p:spPr>
        <p:txBody>
          <a:bodyPr wrap="square">
            <a:spAutoFit/>
          </a:bodyPr>
          <a:lstStyle/>
          <a:p>
            <a:pPr algn="ctr">
              <a:lnSpc>
                <a:spcPct val="115000"/>
              </a:lnSpc>
              <a:spcAft>
                <a:spcPts val="800"/>
              </a:spcAft>
            </a:pPr>
            <a:r>
              <a:rPr lang="ka-GE" sz="1200" kern="100" dirty="0">
                <a:latin typeface="Calibri" panose="020F0502020204030204" pitchFamily="34" charset="0"/>
                <a:ea typeface="Calibri" panose="020F0502020204030204" pitchFamily="34" charset="0"/>
                <a:cs typeface="Calibri" panose="020F0502020204030204" pitchFamily="34" charset="0"/>
              </a:rPr>
              <a:t>2025</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6913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136B2-8F72-977F-FD50-74379D201AE5}"/>
              </a:ext>
            </a:extLst>
          </p:cNvPr>
          <p:cNvSpPr>
            <a:spLocks noGrp="1"/>
          </p:cNvSpPr>
          <p:nvPr>
            <p:ph type="title"/>
          </p:nvPr>
        </p:nvSpPr>
        <p:spPr/>
        <p:txBody>
          <a:bodyPr>
            <a:normAutofit/>
          </a:bodyPr>
          <a:lstStyle/>
          <a:p>
            <a:r>
              <a:rPr lang="en-US" sz="3600" dirty="0"/>
              <a:t>E</a:t>
            </a:r>
            <a:r>
              <a:rPr lang="ka-GE" sz="3600" dirty="0"/>
              <a:t>xperimental part</a:t>
            </a:r>
            <a:endParaRPr lang="en-US" sz="3600" dirty="0"/>
          </a:p>
        </p:txBody>
      </p:sp>
      <p:sp>
        <p:nvSpPr>
          <p:cNvPr id="3" name="Content Placeholder 2">
            <a:extLst>
              <a:ext uri="{FF2B5EF4-FFF2-40B4-BE49-F238E27FC236}">
                <a16:creationId xmlns:a16="http://schemas.microsoft.com/office/drawing/2014/main" id="{10335EDC-DFC0-E6A2-346F-BCFBAA8C309B}"/>
              </a:ext>
            </a:extLst>
          </p:cNvPr>
          <p:cNvSpPr>
            <a:spLocks noGrp="1"/>
          </p:cNvSpPr>
          <p:nvPr>
            <p:ph idx="1"/>
          </p:nvPr>
        </p:nvSpPr>
        <p:spPr>
          <a:xfrm>
            <a:off x="633804" y="4095974"/>
            <a:ext cx="10515600" cy="4351338"/>
          </a:xfrm>
        </p:spPr>
        <p:txBody>
          <a:bodyPr/>
          <a:lstStyle/>
          <a:p>
            <a:r>
              <a:rPr lang="ka-GE" dirty="0"/>
              <a:t>37 degrees celsius, 2 hours –ultrasonic bath</a:t>
            </a:r>
          </a:p>
          <a:p>
            <a:r>
              <a:rPr lang="ka-GE" dirty="0"/>
              <a:t>Vacuum dryer 16-18 hours</a:t>
            </a:r>
          </a:p>
          <a:p>
            <a:endParaRPr lang="en-US" dirty="0"/>
          </a:p>
        </p:txBody>
      </p:sp>
      <p:graphicFrame>
        <p:nvGraphicFramePr>
          <p:cNvPr id="4" name="Table 3">
            <a:extLst>
              <a:ext uri="{FF2B5EF4-FFF2-40B4-BE49-F238E27FC236}">
                <a16:creationId xmlns:a16="http://schemas.microsoft.com/office/drawing/2014/main" id="{221A59B9-183E-D077-1EC8-3150FB4EBE4E}"/>
              </a:ext>
            </a:extLst>
          </p:cNvPr>
          <p:cNvGraphicFramePr>
            <a:graphicFrameLocks noGrp="1"/>
          </p:cNvGraphicFramePr>
          <p:nvPr>
            <p:extLst>
              <p:ext uri="{D42A27DB-BD31-4B8C-83A1-F6EECF244321}">
                <p14:modId xmlns:p14="http://schemas.microsoft.com/office/powerpoint/2010/main" val="1491857912"/>
              </p:ext>
            </p:extLst>
          </p:nvPr>
        </p:nvGraphicFramePr>
        <p:xfrm>
          <a:off x="968188" y="1755699"/>
          <a:ext cx="10385612" cy="1802751"/>
        </p:xfrm>
        <a:graphic>
          <a:graphicData uri="http://schemas.openxmlformats.org/drawingml/2006/table">
            <a:tbl>
              <a:tblPr firstRow="1" bandRow="1">
                <a:tableStyleId>{5C22544A-7EE6-4342-B048-85BDC9FD1C3A}</a:tableStyleId>
              </a:tblPr>
              <a:tblGrid>
                <a:gridCol w="2596403">
                  <a:extLst>
                    <a:ext uri="{9D8B030D-6E8A-4147-A177-3AD203B41FA5}">
                      <a16:colId xmlns:a16="http://schemas.microsoft.com/office/drawing/2014/main" val="3369289233"/>
                    </a:ext>
                  </a:extLst>
                </a:gridCol>
                <a:gridCol w="2596403">
                  <a:extLst>
                    <a:ext uri="{9D8B030D-6E8A-4147-A177-3AD203B41FA5}">
                      <a16:colId xmlns:a16="http://schemas.microsoft.com/office/drawing/2014/main" val="441680522"/>
                    </a:ext>
                  </a:extLst>
                </a:gridCol>
                <a:gridCol w="2596403">
                  <a:extLst>
                    <a:ext uri="{9D8B030D-6E8A-4147-A177-3AD203B41FA5}">
                      <a16:colId xmlns:a16="http://schemas.microsoft.com/office/drawing/2014/main" val="127964121"/>
                    </a:ext>
                  </a:extLst>
                </a:gridCol>
                <a:gridCol w="2596403">
                  <a:extLst>
                    <a:ext uri="{9D8B030D-6E8A-4147-A177-3AD203B41FA5}">
                      <a16:colId xmlns:a16="http://schemas.microsoft.com/office/drawing/2014/main" val="730549475"/>
                    </a:ext>
                  </a:extLst>
                </a:gridCol>
              </a:tblGrid>
              <a:tr h="944470">
                <a:tc>
                  <a:txBody>
                    <a:bodyPr/>
                    <a:lstStyle/>
                    <a:p>
                      <a:r>
                        <a:rPr lang="ka-GE" b="0" cap="none" spc="0" dirty="0">
                          <a:ln w="0"/>
                          <a:solidFill>
                            <a:schemeClr val="tx1"/>
                          </a:solidFill>
                          <a:effectLst>
                            <a:outerShdw blurRad="38100" dist="19050" dir="2700000" algn="tl" rotWithShape="0">
                              <a:schemeClr val="dk1">
                                <a:alpha val="40000"/>
                              </a:schemeClr>
                            </a:outerShdw>
                          </a:effectLst>
                        </a:rPr>
                        <a:t>substance</a:t>
                      </a:r>
                      <a:endParaRPr lang="en-US" b="0" cap="none" spc="0" dirty="0">
                        <a:ln w="0"/>
                        <a:solidFill>
                          <a:schemeClr val="tx1"/>
                        </a:solidFill>
                        <a:effectLst>
                          <a:outerShdw blurRad="38100" dist="19050" dir="2700000" algn="tl" rotWithShape="0">
                            <a:schemeClr val="dk1">
                              <a:alpha val="40000"/>
                            </a:schemeClr>
                          </a:outerShdw>
                        </a:effectLst>
                      </a:endParaRPr>
                    </a:p>
                  </a:txBody>
                  <a:tcPr>
                    <a:solidFill>
                      <a:srgbClr val="FDCBEE"/>
                    </a:solidFill>
                  </a:tcPr>
                </a:tc>
                <a:tc>
                  <a:txBody>
                    <a:bodyPr/>
                    <a:lstStyle/>
                    <a:p>
                      <a:r>
                        <a:rPr lang="ka-GE" b="0" cap="none" spc="0" dirty="0">
                          <a:ln w="0"/>
                          <a:solidFill>
                            <a:schemeClr val="tx1"/>
                          </a:solidFill>
                          <a:effectLst>
                            <a:outerShdw blurRad="38100" dist="19050" dir="2700000" algn="tl" rotWithShape="0">
                              <a:schemeClr val="dk1">
                                <a:alpha val="40000"/>
                              </a:schemeClr>
                            </a:outerShdw>
                          </a:effectLst>
                        </a:rPr>
                        <a:t>Ammonia (25%) / ml</a:t>
                      </a:r>
                      <a:endParaRPr lang="en-US" b="0" cap="none" spc="0" dirty="0">
                        <a:ln w="0"/>
                        <a:solidFill>
                          <a:schemeClr val="tx1"/>
                        </a:solidFill>
                        <a:effectLst>
                          <a:outerShdw blurRad="38100" dist="19050" dir="2700000" algn="tl" rotWithShape="0">
                            <a:schemeClr val="dk1">
                              <a:alpha val="40000"/>
                            </a:schemeClr>
                          </a:outerShdw>
                        </a:effectLst>
                      </a:endParaRPr>
                    </a:p>
                  </a:txBody>
                  <a:tcPr>
                    <a:solidFill>
                      <a:srgbClr val="FDCBEE"/>
                    </a:solidFill>
                  </a:tcPr>
                </a:tc>
                <a:tc>
                  <a:txBody>
                    <a:bodyPr/>
                    <a:lstStyle/>
                    <a:p>
                      <a:r>
                        <a:rPr lang="ka-GE" b="0" cap="none" spc="0" dirty="0">
                          <a:ln w="0"/>
                          <a:solidFill>
                            <a:schemeClr val="tx1"/>
                          </a:solidFill>
                          <a:effectLst>
                            <a:outerShdw blurRad="38100" dist="19050" dir="2700000" algn="tl" rotWithShape="0">
                              <a:schemeClr val="dk1">
                                <a:alpha val="40000"/>
                              </a:schemeClr>
                            </a:outerShdw>
                          </a:effectLst>
                        </a:rPr>
                        <a:t>TEOS / ml</a:t>
                      </a:r>
                      <a:endParaRPr lang="en-US" b="0" cap="none" spc="0" dirty="0">
                        <a:ln w="0"/>
                        <a:solidFill>
                          <a:schemeClr val="tx1"/>
                        </a:solidFill>
                        <a:effectLst>
                          <a:outerShdw blurRad="38100" dist="19050" dir="2700000" algn="tl" rotWithShape="0">
                            <a:schemeClr val="dk1">
                              <a:alpha val="40000"/>
                            </a:schemeClr>
                          </a:outerShdw>
                        </a:effectLst>
                      </a:endParaRPr>
                    </a:p>
                  </a:txBody>
                  <a:tcPr>
                    <a:solidFill>
                      <a:srgbClr val="FDCBEE"/>
                    </a:solidFill>
                  </a:tcPr>
                </a:tc>
                <a:tc>
                  <a:txBody>
                    <a:bodyPr/>
                    <a:lstStyle/>
                    <a:p>
                      <a:r>
                        <a:rPr lang="ka-GE" b="0" cap="none" spc="0" dirty="0">
                          <a:ln w="0"/>
                          <a:solidFill>
                            <a:schemeClr val="tx1"/>
                          </a:solidFill>
                          <a:effectLst>
                            <a:outerShdw blurRad="38100" dist="19050" dir="2700000" algn="tl" rotWithShape="0">
                              <a:schemeClr val="dk1">
                                <a:alpha val="40000"/>
                              </a:schemeClr>
                            </a:outerShdw>
                          </a:effectLst>
                        </a:rPr>
                        <a:t>Ethanol / ml</a:t>
                      </a:r>
                      <a:endParaRPr lang="en-US" b="0" cap="none" spc="0" dirty="0">
                        <a:ln w="0"/>
                        <a:solidFill>
                          <a:schemeClr val="tx1"/>
                        </a:solidFill>
                        <a:effectLst>
                          <a:outerShdw blurRad="38100" dist="19050" dir="2700000" algn="tl" rotWithShape="0">
                            <a:schemeClr val="dk1">
                              <a:alpha val="40000"/>
                            </a:schemeClr>
                          </a:outerShdw>
                        </a:effectLst>
                      </a:endParaRPr>
                    </a:p>
                  </a:txBody>
                  <a:tcPr>
                    <a:solidFill>
                      <a:srgbClr val="FDCBEE"/>
                    </a:solidFill>
                  </a:tcPr>
                </a:tc>
                <a:extLst>
                  <a:ext uri="{0D108BD9-81ED-4DB2-BD59-A6C34878D82A}">
                    <a16:rowId xmlns:a16="http://schemas.microsoft.com/office/drawing/2014/main" val="3489354133"/>
                  </a:ext>
                </a:extLst>
              </a:tr>
              <a:tr h="858281">
                <a:tc>
                  <a:txBody>
                    <a:bodyPr/>
                    <a:lstStyle/>
                    <a:p>
                      <a:r>
                        <a:rPr lang="ka-GE" b="0" cap="none" spc="0" dirty="0">
                          <a:ln w="0"/>
                          <a:solidFill>
                            <a:schemeClr val="tx1"/>
                          </a:solidFill>
                          <a:effectLst>
                            <a:outerShdw blurRad="38100" dist="19050" dir="2700000" algn="tl" rotWithShape="0">
                              <a:schemeClr val="dk1">
                                <a:alpha val="40000"/>
                              </a:schemeClr>
                            </a:outerShdw>
                          </a:effectLst>
                        </a:rPr>
                        <a:t>volume</a:t>
                      </a:r>
                      <a:endParaRPr lang="en-US" b="0" cap="none" spc="0" dirty="0">
                        <a:ln w="0"/>
                        <a:solidFill>
                          <a:schemeClr val="tx1"/>
                        </a:solidFill>
                        <a:effectLst>
                          <a:outerShdw blurRad="38100" dist="19050" dir="2700000" algn="tl" rotWithShape="0">
                            <a:schemeClr val="dk1">
                              <a:alpha val="40000"/>
                            </a:schemeClr>
                          </a:outerShdw>
                        </a:effectLst>
                      </a:endParaRPr>
                    </a:p>
                  </a:txBody>
                  <a:tcPr>
                    <a:solidFill>
                      <a:srgbClr val="FDCBEE"/>
                    </a:solidFill>
                  </a:tcPr>
                </a:tc>
                <a:tc>
                  <a:txBody>
                    <a:bodyPr/>
                    <a:lstStyle/>
                    <a:p>
                      <a:r>
                        <a:rPr lang="ka-GE" b="0" cap="none" spc="0" dirty="0">
                          <a:ln w="0"/>
                          <a:solidFill>
                            <a:schemeClr val="tx1"/>
                          </a:solidFill>
                          <a:effectLst>
                            <a:outerShdw blurRad="38100" dist="19050" dir="2700000" algn="tl" rotWithShape="0">
                              <a:schemeClr val="dk1">
                                <a:alpha val="40000"/>
                              </a:schemeClr>
                            </a:outerShdw>
                          </a:effectLst>
                        </a:rPr>
                        <a:t>3.0/3.5/4.0</a:t>
                      </a:r>
                      <a:endParaRPr lang="en-US" b="0" cap="none" spc="0" dirty="0">
                        <a:ln w="0"/>
                        <a:solidFill>
                          <a:schemeClr val="tx1"/>
                        </a:solidFill>
                        <a:effectLst>
                          <a:outerShdw blurRad="38100" dist="19050" dir="2700000" algn="tl" rotWithShape="0">
                            <a:schemeClr val="dk1">
                              <a:alpha val="40000"/>
                            </a:schemeClr>
                          </a:outerShdw>
                        </a:effectLst>
                      </a:endParaRPr>
                    </a:p>
                  </a:txBody>
                  <a:tcPr>
                    <a:solidFill>
                      <a:srgbClr val="FDCBEE"/>
                    </a:solidFill>
                  </a:tcPr>
                </a:tc>
                <a:tc>
                  <a:txBody>
                    <a:bodyPr/>
                    <a:lstStyle/>
                    <a:p>
                      <a:r>
                        <a:rPr lang="ka-GE" b="0" cap="none" spc="0" dirty="0">
                          <a:ln w="0"/>
                          <a:solidFill>
                            <a:schemeClr val="tx1"/>
                          </a:solidFill>
                          <a:effectLst>
                            <a:outerShdw blurRad="38100" dist="19050" dir="2700000" algn="tl" rotWithShape="0">
                              <a:schemeClr val="dk1">
                                <a:alpha val="40000"/>
                              </a:schemeClr>
                            </a:outerShdw>
                          </a:effectLst>
                        </a:rPr>
                        <a:t>4</a:t>
                      </a:r>
                      <a:endParaRPr lang="en-US" b="0" cap="none" spc="0" dirty="0">
                        <a:ln w="0"/>
                        <a:solidFill>
                          <a:schemeClr val="tx1"/>
                        </a:solidFill>
                        <a:effectLst>
                          <a:outerShdw blurRad="38100" dist="19050" dir="2700000" algn="tl" rotWithShape="0">
                            <a:schemeClr val="dk1">
                              <a:alpha val="40000"/>
                            </a:schemeClr>
                          </a:outerShdw>
                        </a:effectLst>
                      </a:endParaRPr>
                    </a:p>
                  </a:txBody>
                  <a:tcPr>
                    <a:solidFill>
                      <a:srgbClr val="FDCBEE"/>
                    </a:solidFill>
                  </a:tcPr>
                </a:tc>
                <a:tc>
                  <a:txBody>
                    <a:bodyPr/>
                    <a:lstStyle/>
                    <a:p>
                      <a:r>
                        <a:rPr lang="ka-GE" b="0" cap="none" spc="0" dirty="0">
                          <a:ln w="0"/>
                          <a:solidFill>
                            <a:schemeClr val="tx1"/>
                          </a:solidFill>
                          <a:effectLst>
                            <a:outerShdw blurRad="38100" dist="19050" dir="2700000" algn="tl" rotWithShape="0">
                              <a:schemeClr val="dk1">
                                <a:alpha val="40000"/>
                              </a:schemeClr>
                            </a:outerShdw>
                          </a:effectLst>
                        </a:rPr>
                        <a:t>50</a:t>
                      </a:r>
                      <a:endParaRPr lang="en-US" b="0" cap="none" spc="0" dirty="0">
                        <a:ln w="0"/>
                        <a:solidFill>
                          <a:schemeClr val="tx1"/>
                        </a:solidFill>
                        <a:effectLst>
                          <a:outerShdw blurRad="38100" dist="19050" dir="2700000" algn="tl" rotWithShape="0">
                            <a:schemeClr val="dk1">
                              <a:alpha val="40000"/>
                            </a:schemeClr>
                          </a:outerShdw>
                        </a:effectLst>
                      </a:endParaRPr>
                    </a:p>
                  </a:txBody>
                  <a:tcPr>
                    <a:solidFill>
                      <a:srgbClr val="FDCBEE"/>
                    </a:solidFill>
                  </a:tcPr>
                </a:tc>
                <a:extLst>
                  <a:ext uri="{0D108BD9-81ED-4DB2-BD59-A6C34878D82A}">
                    <a16:rowId xmlns:a16="http://schemas.microsoft.com/office/drawing/2014/main" val="2850979107"/>
                  </a:ext>
                </a:extLst>
              </a:tr>
            </a:tbl>
          </a:graphicData>
        </a:graphic>
      </p:graphicFrame>
    </p:spTree>
    <p:extLst>
      <p:ext uri="{BB962C8B-B14F-4D97-AF65-F5344CB8AC3E}">
        <p14:creationId xmlns:p14="http://schemas.microsoft.com/office/powerpoint/2010/main" val="2708963899"/>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2A4ED-BCFC-95D7-F2B2-CC41CAE64759}"/>
              </a:ext>
            </a:extLst>
          </p:cNvPr>
          <p:cNvSpPr>
            <a:spLocks noGrp="1"/>
          </p:cNvSpPr>
          <p:nvPr>
            <p:ph type="title"/>
          </p:nvPr>
        </p:nvSpPr>
        <p:spPr>
          <a:xfrm>
            <a:off x="838200" y="1389936"/>
            <a:ext cx="5770542" cy="435689"/>
          </a:xfrm>
        </p:spPr>
        <p:txBody>
          <a:bodyPr>
            <a:normAutofit fontScale="90000"/>
          </a:bodyPr>
          <a:lstStyle/>
          <a:p>
            <a:r>
              <a:rPr lang="en-US" sz="3100" b="1" dirty="0"/>
              <a:t>Interaction of silica nanoparticles with UN phage</a:t>
            </a:r>
            <a:endParaRPr lang="en-US" dirty="0"/>
          </a:p>
        </p:txBody>
      </p:sp>
      <p:pic>
        <p:nvPicPr>
          <p:cNvPr id="1026" name="Picture 2" descr="Myoviridae | ICTV">
            <a:extLst>
              <a:ext uri="{FF2B5EF4-FFF2-40B4-BE49-F238E27FC236}">
                <a16:creationId xmlns:a16="http://schemas.microsoft.com/office/drawing/2014/main" id="{BE1EC27D-CCB9-3DDF-9AF5-2162B2AB0B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18522" y="0"/>
            <a:ext cx="5473478" cy="376339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6235AFC-1F0A-605E-593E-B80F40992AA4}"/>
              </a:ext>
            </a:extLst>
          </p:cNvPr>
          <p:cNvSpPr txBox="1"/>
          <p:nvPr/>
        </p:nvSpPr>
        <p:spPr>
          <a:xfrm>
            <a:off x="372139" y="2156183"/>
            <a:ext cx="5922335" cy="1711366"/>
          </a:xfrm>
          <a:prstGeom prst="rect">
            <a:avLst/>
          </a:prstGeom>
          <a:noFill/>
        </p:spPr>
        <p:txBody>
          <a:bodyPr wrap="square" rtlCol="0">
            <a:spAutoFit/>
          </a:bodyPr>
          <a:lstStyle/>
          <a:p>
            <a:pPr>
              <a:lnSpc>
                <a:spcPct val="150000"/>
              </a:lnSpc>
            </a:pPr>
            <a:r>
              <a:rPr lang="en-US" dirty="0"/>
              <a:t>Dried silica nanoparticle powder was dissolved in PBS buffer, added to a specific concentration of UN </a:t>
            </a:r>
            <a:r>
              <a:rPr lang="en-US" dirty="0" err="1"/>
              <a:t>phagolysate</a:t>
            </a:r>
            <a:r>
              <a:rPr lang="en-US" dirty="0"/>
              <a:t>, and plated on Petri dishes using the double-layer agar method after 0, 6, and 24 hours of co-incubation.</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EDFAEC4A-DEE1-331E-5D6B-E0B053B0DBBC}"/>
                  </a:ext>
                </a:extLst>
              </p:cNvPr>
              <p:cNvSpPr txBox="1"/>
              <p:nvPr/>
            </p:nvSpPr>
            <p:spPr>
              <a:xfrm>
                <a:off x="648835" y="5369441"/>
                <a:ext cx="5474576" cy="766813"/>
              </a:xfrm>
              <a:prstGeom prst="rect">
                <a:avLst/>
              </a:prstGeom>
              <a:noFill/>
            </p:spPr>
            <p:txBody>
              <a:bodyPr wrap="none" rtlCol="0">
                <a:spAutoFit/>
              </a:bodyPr>
              <a:lstStyle/>
              <a:p>
                <a:r>
                  <a:rPr lang="ka-GE" dirty="0"/>
                  <a:t>Phagolysate initial concentration: </a:t>
                </a:r>
                <a:r>
                  <a:rPr lang="en-US" dirty="0"/>
                  <a:t>2.2 *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10</m:t>
                        </m:r>
                      </m:e>
                      <m:sup>
                        <m:r>
                          <a:rPr lang="en-US" i="1">
                            <a:latin typeface="Cambria Math" panose="02040503050406030204" pitchFamily="18" charset="0"/>
                          </a:rPr>
                          <m:t>11 </m:t>
                        </m:r>
                      </m:sup>
                    </m:sSup>
                    <m:f>
                      <m:fPr>
                        <m:ctrlPr>
                          <a:rPr lang="en-US" i="1">
                            <a:latin typeface="Cambria Math" panose="02040503050406030204" pitchFamily="18" charset="0"/>
                          </a:rPr>
                        </m:ctrlPr>
                      </m:fPr>
                      <m:num>
                        <m:r>
                          <m:rPr>
                            <m:sty m:val="p"/>
                          </m:rPr>
                          <a:rPr lang="en-US">
                            <a:latin typeface="Cambria Math" panose="02040503050406030204" pitchFamily="18" charset="0"/>
                          </a:rPr>
                          <m:t>PFU</m:t>
                        </m:r>
                      </m:num>
                      <m:den>
                        <m:r>
                          <m:rPr>
                            <m:sty m:val="p"/>
                          </m:rPr>
                          <a:rPr lang="en-US">
                            <a:latin typeface="Cambria Math" panose="02040503050406030204" pitchFamily="18" charset="0"/>
                          </a:rPr>
                          <m:t>ml</m:t>
                        </m:r>
                      </m:den>
                    </m:f>
                  </m:oMath>
                </a14:m>
                <a:r>
                  <a:rPr lang="en-US" dirty="0">
                    <a:effectLst/>
                  </a:rPr>
                  <a:t> </a:t>
                </a:r>
                <a:endParaRPr lang="ka-GE" dirty="0">
                  <a:effectLst/>
                </a:endParaRPr>
              </a:p>
              <a:p>
                <a:r>
                  <a:rPr lang="ka-GE" dirty="0"/>
                  <a:t>Silicon Dioxide nanoparticles suspension titre : 0.1g/ml</a:t>
                </a:r>
                <a:endParaRPr lang="en-US" dirty="0"/>
              </a:p>
            </p:txBody>
          </p:sp>
        </mc:Choice>
        <mc:Fallback xmlns="">
          <p:sp>
            <p:nvSpPr>
              <p:cNvPr id="5" name="TextBox 4">
                <a:extLst>
                  <a:ext uri="{FF2B5EF4-FFF2-40B4-BE49-F238E27FC236}">
                    <a16:creationId xmlns:a16="http://schemas.microsoft.com/office/drawing/2014/main" id="{EDFAEC4A-DEE1-331E-5D6B-E0B053B0DBBC}"/>
                  </a:ext>
                </a:extLst>
              </p:cNvPr>
              <p:cNvSpPr txBox="1">
                <a:spLocks noRot="1" noChangeAspect="1" noMove="1" noResize="1" noEditPoints="1" noAdjustHandles="1" noChangeArrowheads="1" noChangeShapeType="1" noTextEdit="1"/>
              </p:cNvSpPr>
              <p:nvPr/>
            </p:nvSpPr>
            <p:spPr>
              <a:xfrm>
                <a:off x="648835" y="5369441"/>
                <a:ext cx="5474576" cy="766813"/>
              </a:xfrm>
              <a:prstGeom prst="rect">
                <a:avLst/>
              </a:prstGeom>
              <a:blipFill>
                <a:blip r:embed="rId5"/>
                <a:stretch>
                  <a:fillRect l="-694" b="-11290"/>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7A44667F-6828-DC2C-0489-EEB991FCE60F}"/>
              </a:ext>
            </a:extLst>
          </p:cNvPr>
          <p:cNvSpPr txBox="1"/>
          <p:nvPr/>
        </p:nvSpPr>
        <p:spPr>
          <a:xfrm>
            <a:off x="6459340" y="4508205"/>
            <a:ext cx="4023858" cy="369332"/>
          </a:xfrm>
          <a:prstGeom prst="rect">
            <a:avLst/>
          </a:prstGeom>
          <a:noFill/>
        </p:spPr>
        <p:txBody>
          <a:bodyPr wrap="none" rtlCol="0">
            <a:spAutoFit/>
          </a:bodyPr>
          <a:lstStyle/>
          <a:p>
            <a:r>
              <a:rPr lang="en-US" dirty="0"/>
              <a:t>H</a:t>
            </a:r>
            <a:r>
              <a:rPr lang="ka-GE" dirty="0"/>
              <a:t>ead size </a:t>
            </a:r>
            <a:r>
              <a:rPr lang="en-US" dirty="0"/>
              <a:t>90x65 </a:t>
            </a:r>
            <a:r>
              <a:rPr lang="ka-GE" dirty="0"/>
              <a:t>nm</a:t>
            </a:r>
            <a:r>
              <a:rPr lang="en-US" dirty="0"/>
              <a:t>, </a:t>
            </a:r>
            <a:r>
              <a:rPr lang="ka-GE" dirty="0"/>
              <a:t>tail size </a:t>
            </a:r>
            <a:r>
              <a:rPr lang="en-US" dirty="0"/>
              <a:t>95x15</a:t>
            </a:r>
            <a:r>
              <a:rPr lang="ka-GE" dirty="0"/>
              <a:t> nm.</a:t>
            </a:r>
            <a:r>
              <a:rPr lang="en-US" dirty="0">
                <a:effectLst/>
              </a:rPr>
              <a:t> </a:t>
            </a:r>
            <a:endParaRPr lang="en-US" dirty="0"/>
          </a:p>
        </p:txBody>
      </p:sp>
      <p:sp>
        <p:nvSpPr>
          <p:cNvPr id="7" name="TextBox 6">
            <a:extLst>
              <a:ext uri="{FF2B5EF4-FFF2-40B4-BE49-F238E27FC236}">
                <a16:creationId xmlns:a16="http://schemas.microsoft.com/office/drawing/2014/main" id="{457DAD12-AA35-70FE-7922-7E96E2CA7F47}"/>
              </a:ext>
            </a:extLst>
          </p:cNvPr>
          <p:cNvSpPr txBox="1"/>
          <p:nvPr/>
        </p:nvSpPr>
        <p:spPr>
          <a:xfrm>
            <a:off x="6459340" y="4841212"/>
            <a:ext cx="4954818" cy="369332"/>
          </a:xfrm>
          <a:prstGeom prst="rect">
            <a:avLst/>
          </a:prstGeom>
          <a:noFill/>
        </p:spPr>
        <p:txBody>
          <a:bodyPr wrap="none" rtlCol="0">
            <a:spAutoFit/>
          </a:bodyPr>
          <a:lstStyle/>
          <a:p>
            <a:r>
              <a:rPr lang="ka-GE" dirty="0"/>
              <a:t> </a:t>
            </a:r>
            <a:r>
              <a:rPr lang="en-US" dirty="0"/>
              <a:t>Hydrophobic phage with a negative zeta potential</a:t>
            </a:r>
            <a:r>
              <a:rPr lang="ka-GE" dirty="0"/>
              <a:t> </a:t>
            </a:r>
            <a:endParaRPr lang="en-US" dirty="0"/>
          </a:p>
        </p:txBody>
      </p:sp>
      <p:sp>
        <p:nvSpPr>
          <p:cNvPr id="9" name="TextBox 8">
            <a:extLst>
              <a:ext uri="{FF2B5EF4-FFF2-40B4-BE49-F238E27FC236}">
                <a16:creationId xmlns:a16="http://schemas.microsoft.com/office/drawing/2014/main" id="{B521A457-11F9-0419-473E-61A3837FD35F}"/>
              </a:ext>
            </a:extLst>
          </p:cNvPr>
          <p:cNvSpPr txBox="1"/>
          <p:nvPr/>
        </p:nvSpPr>
        <p:spPr>
          <a:xfrm>
            <a:off x="9638852" y="3812635"/>
            <a:ext cx="2657139" cy="230832"/>
          </a:xfrm>
          <a:prstGeom prst="rect">
            <a:avLst/>
          </a:prstGeom>
          <a:noFill/>
        </p:spPr>
        <p:txBody>
          <a:bodyPr wrap="square" rtlCol="0">
            <a:spAutoFit/>
          </a:bodyPr>
          <a:lstStyle/>
          <a:p>
            <a:r>
              <a:rPr lang="en-US" sz="900" dirty="0">
                <a:solidFill>
                  <a:srgbClr val="FF0000"/>
                </a:solidFill>
              </a:rPr>
              <a:t>https://</a:t>
            </a:r>
            <a:r>
              <a:rPr lang="en-US" sz="900" dirty="0" err="1">
                <a:solidFill>
                  <a:srgbClr val="FF0000"/>
                </a:solidFill>
              </a:rPr>
              <a:t>ictv.global</a:t>
            </a:r>
            <a:r>
              <a:rPr lang="en-US" sz="900" dirty="0">
                <a:solidFill>
                  <a:srgbClr val="FF0000"/>
                </a:solidFill>
              </a:rPr>
              <a:t>/report_9th/dsDNA/</a:t>
            </a:r>
            <a:r>
              <a:rPr lang="en-US" sz="900" dirty="0" err="1">
                <a:solidFill>
                  <a:srgbClr val="FF0000"/>
                </a:solidFill>
              </a:rPr>
              <a:t>Myoviridae</a:t>
            </a:r>
            <a:endParaRPr lang="en-US" sz="900" dirty="0">
              <a:solidFill>
                <a:srgbClr val="FF0000"/>
              </a:solidFill>
            </a:endParaRPr>
          </a:p>
        </p:txBody>
      </p:sp>
    </p:spTree>
    <p:extLst>
      <p:ext uri="{BB962C8B-B14F-4D97-AF65-F5344CB8AC3E}">
        <p14:creationId xmlns:p14="http://schemas.microsoft.com/office/powerpoint/2010/main" val="38567287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3"/>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ED6C9-6AF8-99F1-4C70-95F7A03C7C83}"/>
              </a:ext>
            </a:extLst>
          </p:cNvPr>
          <p:cNvSpPr>
            <a:spLocks noGrp="1"/>
          </p:cNvSpPr>
          <p:nvPr>
            <p:ph type="title"/>
          </p:nvPr>
        </p:nvSpPr>
        <p:spPr/>
        <p:txBody>
          <a:bodyPr>
            <a:normAutofit/>
          </a:bodyPr>
          <a:lstStyle/>
          <a:p>
            <a:r>
              <a:rPr lang="en-US" sz="3200" dirty="0"/>
              <a:t>Research results and judgment</a:t>
            </a:r>
          </a:p>
        </p:txBody>
      </p:sp>
      <p:sp>
        <p:nvSpPr>
          <p:cNvPr id="3" name="Content Placeholder 2">
            <a:extLst>
              <a:ext uri="{FF2B5EF4-FFF2-40B4-BE49-F238E27FC236}">
                <a16:creationId xmlns:a16="http://schemas.microsoft.com/office/drawing/2014/main" id="{73C3D43D-3626-8A9A-5A6F-ED57DF7FA5BB}"/>
              </a:ext>
            </a:extLst>
          </p:cNvPr>
          <p:cNvSpPr>
            <a:spLocks noGrp="1"/>
          </p:cNvSpPr>
          <p:nvPr>
            <p:ph idx="1"/>
          </p:nvPr>
        </p:nvSpPr>
        <p:spPr/>
        <p:txBody>
          <a:bodyPr/>
          <a:lstStyle/>
          <a:p>
            <a:r>
              <a:rPr lang="en-US" sz="2000" dirty="0"/>
              <a:t>I used a transmission electron microscope to evaluate the resulting silica nanoparticles. I observed their morphology and size.</a:t>
            </a:r>
            <a:endParaRPr lang="en-US" dirty="0"/>
          </a:p>
        </p:txBody>
      </p:sp>
      <p:pic>
        <p:nvPicPr>
          <p:cNvPr id="4" name="Picture 3">
            <a:extLst>
              <a:ext uri="{FF2B5EF4-FFF2-40B4-BE49-F238E27FC236}">
                <a16:creationId xmlns:a16="http://schemas.microsoft.com/office/drawing/2014/main" id="{7930CEDC-640C-4BEA-AD1A-9B23293EE77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0730" r="9699" b="7709"/>
          <a:stretch>
            <a:fillRect/>
          </a:stretch>
        </p:blipFill>
        <p:spPr bwMode="auto">
          <a:xfrm>
            <a:off x="269594" y="2533288"/>
            <a:ext cx="2296160" cy="2046605"/>
          </a:xfrm>
          <a:prstGeom prst="rect">
            <a:avLst/>
          </a:prstGeom>
          <a:ln>
            <a:noFill/>
          </a:ln>
          <a:extLst>
            <a:ext uri="{53640926-AAD7-44D8-BBD7-CCE9431645EC}">
              <a14:shadowObscured xmlns:a14="http://schemas.microsoft.com/office/drawing/2010/main"/>
            </a:ext>
          </a:extLst>
        </p:spPr>
      </p:pic>
      <p:pic>
        <p:nvPicPr>
          <p:cNvPr id="5" name="Picture 4">
            <a:extLst>
              <a:ext uri="{FF2B5EF4-FFF2-40B4-BE49-F238E27FC236}">
                <a16:creationId xmlns:a16="http://schemas.microsoft.com/office/drawing/2014/main" id="{5B5FFD23-D57C-CAC6-5847-08DB43E57CB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65754" y="2541542"/>
            <a:ext cx="1657985" cy="2030095"/>
          </a:xfrm>
          <a:prstGeom prst="rect">
            <a:avLst/>
          </a:prstGeom>
        </p:spPr>
      </p:pic>
      <p:sp>
        <p:nvSpPr>
          <p:cNvPr id="7" name="TextBox 6">
            <a:extLst>
              <a:ext uri="{FF2B5EF4-FFF2-40B4-BE49-F238E27FC236}">
                <a16:creationId xmlns:a16="http://schemas.microsoft.com/office/drawing/2014/main" id="{4F9D5976-FCC7-916E-387C-398BCCB75F83}"/>
              </a:ext>
            </a:extLst>
          </p:cNvPr>
          <p:cNvSpPr txBox="1"/>
          <p:nvPr/>
        </p:nvSpPr>
        <p:spPr>
          <a:xfrm>
            <a:off x="269594" y="4714830"/>
            <a:ext cx="6097772" cy="369332"/>
          </a:xfrm>
          <a:prstGeom prst="rect">
            <a:avLst/>
          </a:prstGeom>
          <a:noFill/>
        </p:spPr>
        <p:txBody>
          <a:bodyPr wrap="square">
            <a:spAutoFit/>
          </a:bodyPr>
          <a:lstStyle/>
          <a:p>
            <a:r>
              <a:rPr lang="ka-GE" sz="1800" dirty="0">
                <a:effectLst/>
                <a:latin typeface="Calibri" panose="020F0502020204030204" pitchFamily="34" charset="0"/>
                <a:ea typeface="Calibri" panose="020F0502020204030204" pitchFamily="34" charset="0"/>
              </a:rPr>
              <a:t>50 </a:t>
            </a:r>
            <a:r>
              <a:rPr lang="ka-GE" dirty="0">
                <a:latin typeface="Sylfaen" pitchFamily="18" charset="0"/>
                <a:ea typeface="Calibri" panose="020F0502020204030204" pitchFamily="34" charset="0"/>
              </a:rPr>
              <a:t>nm sized particles</a:t>
            </a:r>
            <a:endParaRPr lang="en-US" dirty="0"/>
          </a:p>
        </p:txBody>
      </p:sp>
      <p:pic>
        <p:nvPicPr>
          <p:cNvPr id="8" name="Picture 7">
            <a:extLst>
              <a:ext uri="{FF2B5EF4-FFF2-40B4-BE49-F238E27FC236}">
                <a16:creationId xmlns:a16="http://schemas.microsoft.com/office/drawing/2014/main" id="{177851C8-C81D-6866-1642-38782834752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7874" t="38044" r="15704" b="24165"/>
          <a:stretch>
            <a:fillRect/>
          </a:stretch>
        </p:blipFill>
        <p:spPr bwMode="auto">
          <a:xfrm>
            <a:off x="4773184" y="3429000"/>
            <a:ext cx="2645631" cy="2363179"/>
          </a:xfrm>
          <a:prstGeom prst="rect">
            <a:avLst/>
          </a:prstGeom>
          <a:ln>
            <a:noFill/>
          </a:ln>
          <a:extLst>
            <a:ext uri="{53640926-AAD7-44D8-BBD7-CCE9431645EC}">
              <a14:shadowObscured xmlns:a14="http://schemas.microsoft.com/office/drawing/2010/main"/>
            </a:ext>
          </a:extLst>
        </p:spPr>
      </p:pic>
      <p:sp>
        <p:nvSpPr>
          <p:cNvPr id="10" name="TextBox 9">
            <a:extLst>
              <a:ext uri="{FF2B5EF4-FFF2-40B4-BE49-F238E27FC236}">
                <a16:creationId xmlns:a16="http://schemas.microsoft.com/office/drawing/2014/main" id="{32B7706B-7183-FCAC-B66E-4233FDFCE99E}"/>
              </a:ext>
            </a:extLst>
          </p:cNvPr>
          <p:cNvSpPr txBox="1"/>
          <p:nvPr/>
        </p:nvSpPr>
        <p:spPr>
          <a:xfrm>
            <a:off x="4657009" y="6074535"/>
            <a:ext cx="6097772" cy="369332"/>
          </a:xfrm>
          <a:prstGeom prst="rect">
            <a:avLst/>
          </a:prstGeom>
          <a:noFill/>
        </p:spPr>
        <p:txBody>
          <a:bodyPr wrap="square">
            <a:spAutoFit/>
          </a:bodyPr>
          <a:lstStyle/>
          <a:p>
            <a:r>
              <a:rPr lang="ka-GE" sz="1800" dirty="0">
                <a:effectLst/>
                <a:latin typeface="Calibri" panose="020F0502020204030204" pitchFamily="34" charset="0"/>
                <a:ea typeface="Calibri" panose="020F0502020204030204" pitchFamily="34" charset="0"/>
              </a:rPr>
              <a:t>75-150 </a:t>
            </a:r>
            <a:r>
              <a:rPr lang="ka-GE" dirty="0">
                <a:latin typeface="Sylfaen" pitchFamily="18" charset="0"/>
                <a:ea typeface="Calibri" panose="020F0502020204030204" pitchFamily="34" charset="0"/>
              </a:rPr>
              <a:t>nm sized particles</a:t>
            </a:r>
            <a:r>
              <a:rPr lang="en-US" dirty="0">
                <a:effectLst/>
              </a:rPr>
              <a:t> </a:t>
            </a:r>
            <a:endParaRPr lang="en-US" dirty="0"/>
          </a:p>
        </p:txBody>
      </p:sp>
      <p:pic>
        <p:nvPicPr>
          <p:cNvPr id="11" name="Picture 10">
            <a:extLst>
              <a:ext uri="{FF2B5EF4-FFF2-40B4-BE49-F238E27FC236}">
                <a16:creationId xmlns:a16="http://schemas.microsoft.com/office/drawing/2014/main" id="{0B402F4B-8B60-7DF9-8EAF-BB9ABC0A89E2}"/>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2934" t="35622" r="12481" b="30174"/>
          <a:stretch>
            <a:fillRect/>
          </a:stretch>
        </p:blipFill>
        <p:spPr bwMode="auto">
          <a:xfrm>
            <a:off x="8295794" y="2729851"/>
            <a:ext cx="2936875" cy="1795780"/>
          </a:xfrm>
          <a:prstGeom prst="rect">
            <a:avLst/>
          </a:prstGeom>
          <a:ln>
            <a:noFill/>
          </a:ln>
          <a:extLst>
            <a:ext uri="{53640926-AAD7-44D8-BBD7-CCE9431645EC}">
              <a14:shadowObscured xmlns:a14="http://schemas.microsoft.com/office/drawing/2010/main"/>
            </a:ext>
          </a:extLst>
        </p:spPr>
      </p:pic>
      <p:sp>
        <p:nvSpPr>
          <p:cNvPr id="12" name="TextBox 11">
            <a:extLst>
              <a:ext uri="{FF2B5EF4-FFF2-40B4-BE49-F238E27FC236}">
                <a16:creationId xmlns:a16="http://schemas.microsoft.com/office/drawing/2014/main" id="{BAA05E63-51BD-C038-51B0-B3F5FE1ADB19}"/>
              </a:ext>
            </a:extLst>
          </p:cNvPr>
          <p:cNvSpPr txBox="1"/>
          <p:nvPr/>
        </p:nvSpPr>
        <p:spPr>
          <a:xfrm>
            <a:off x="8441692" y="4671093"/>
            <a:ext cx="2749471" cy="369332"/>
          </a:xfrm>
          <a:prstGeom prst="rect">
            <a:avLst/>
          </a:prstGeom>
          <a:noFill/>
        </p:spPr>
        <p:txBody>
          <a:bodyPr wrap="none" rtlCol="0">
            <a:spAutoFit/>
          </a:bodyPr>
          <a:lstStyle/>
          <a:p>
            <a:r>
              <a:rPr lang="ka-GE" dirty="0"/>
              <a:t>175-250 nm sized particles</a:t>
            </a:r>
            <a:endParaRPr lang="en-US" dirty="0"/>
          </a:p>
        </p:txBody>
      </p:sp>
      <p:sp>
        <p:nvSpPr>
          <p:cNvPr id="13" name="TextBox 12">
            <a:extLst>
              <a:ext uri="{FF2B5EF4-FFF2-40B4-BE49-F238E27FC236}">
                <a16:creationId xmlns:a16="http://schemas.microsoft.com/office/drawing/2014/main" id="{7CF7B271-6098-16CA-74CE-0AEC71205869}"/>
              </a:ext>
            </a:extLst>
          </p:cNvPr>
          <p:cNvSpPr txBox="1"/>
          <p:nvPr/>
        </p:nvSpPr>
        <p:spPr>
          <a:xfrm>
            <a:off x="3406506" y="4586560"/>
            <a:ext cx="1091956" cy="369332"/>
          </a:xfrm>
          <a:prstGeom prst="rect">
            <a:avLst/>
          </a:prstGeom>
          <a:noFill/>
        </p:spPr>
        <p:txBody>
          <a:bodyPr wrap="square" rtlCol="0">
            <a:spAutoFit/>
          </a:bodyPr>
          <a:lstStyle/>
          <a:p>
            <a:r>
              <a:rPr lang="ka-GE" dirty="0"/>
              <a:t>50000x</a:t>
            </a:r>
            <a:endParaRPr lang="en-US" dirty="0"/>
          </a:p>
        </p:txBody>
      </p:sp>
      <p:pic>
        <p:nvPicPr>
          <p:cNvPr id="17" name="Picture 16">
            <a:extLst>
              <a:ext uri="{FF2B5EF4-FFF2-40B4-BE49-F238E27FC236}">
                <a16:creationId xmlns:a16="http://schemas.microsoft.com/office/drawing/2014/main" id="{2106A8A9-9B5E-DA05-C3BA-7E42518C516F}"/>
              </a:ext>
            </a:extLst>
          </p:cNvPr>
          <p:cNvPicPr>
            <a:picLocks noChangeAspect="1"/>
          </p:cNvPicPr>
          <p:nvPr/>
        </p:nvPicPr>
        <p:blipFill>
          <a:blip r:embed="rId7"/>
          <a:srcRect l="25206" r="16139"/>
          <a:stretch>
            <a:fillRect/>
          </a:stretch>
        </p:blipFill>
        <p:spPr>
          <a:xfrm rot="5400000">
            <a:off x="10149284" y="4812031"/>
            <a:ext cx="1795780" cy="2296159"/>
          </a:xfrm>
          <a:prstGeom prst="rect">
            <a:avLst/>
          </a:prstGeom>
        </p:spPr>
      </p:pic>
    </p:spTree>
    <p:extLst>
      <p:ext uri="{BB962C8B-B14F-4D97-AF65-F5344CB8AC3E}">
        <p14:creationId xmlns:p14="http://schemas.microsoft.com/office/powerpoint/2010/main" val="44731102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1690A"/>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2F45D94-DE17-EB37-DFD0-A50A155C8E41}"/>
              </a:ext>
            </a:extLst>
          </p:cNvPr>
          <p:cNvPicPr>
            <a:picLocks noGrp="1" noChangeAspect="1"/>
          </p:cNvPicPr>
          <p:nvPr>
            <p:ph idx="1"/>
          </p:nvPr>
        </p:nvPicPr>
        <p:blipFill>
          <a:blip r:embed="rId2"/>
          <a:srcRect l="1419" t="18688" r="-1419" b="19739"/>
          <a:stretch>
            <a:fillRect/>
          </a:stretch>
        </p:blipFill>
        <p:spPr>
          <a:xfrm>
            <a:off x="1581374" y="16755"/>
            <a:ext cx="5486403" cy="6841245"/>
          </a:xfrm>
        </p:spPr>
      </p:pic>
      <p:sp>
        <p:nvSpPr>
          <p:cNvPr id="6" name="TextBox 5">
            <a:extLst>
              <a:ext uri="{FF2B5EF4-FFF2-40B4-BE49-F238E27FC236}">
                <a16:creationId xmlns:a16="http://schemas.microsoft.com/office/drawing/2014/main" id="{48BD1256-E32C-13A4-0F73-4CB11C276614}"/>
              </a:ext>
            </a:extLst>
          </p:cNvPr>
          <p:cNvSpPr txBox="1"/>
          <p:nvPr/>
        </p:nvSpPr>
        <p:spPr>
          <a:xfrm>
            <a:off x="7826314" y="3164624"/>
            <a:ext cx="1518364" cy="369332"/>
          </a:xfrm>
          <a:prstGeom prst="rect">
            <a:avLst/>
          </a:prstGeom>
          <a:noFill/>
        </p:spPr>
        <p:txBody>
          <a:bodyPr wrap="none" rtlCol="0">
            <a:spAutoFit/>
          </a:bodyPr>
          <a:lstStyle/>
          <a:p>
            <a:r>
              <a:rPr lang="ka-GE" dirty="0"/>
              <a:t>zoom: </a:t>
            </a:r>
            <a:r>
              <a:rPr lang="en-US" dirty="0"/>
              <a:t>5</a:t>
            </a:r>
            <a:r>
              <a:rPr lang="ka-GE" dirty="0"/>
              <a:t>0000x</a:t>
            </a:r>
          </a:p>
        </p:txBody>
      </p:sp>
    </p:spTree>
    <p:extLst>
      <p:ext uri="{BB962C8B-B14F-4D97-AF65-F5344CB8AC3E}">
        <p14:creationId xmlns:p14="http://schemas.microsoft.com/office/powerpoint/2010/main" val="1334526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9A20FD76-13FB-223F-BB4B-20DBBAF75B03}"/>
              </a:ext>
            </a:extLst>
          </p:cNvPr>
          <p:cNvGraphicFramePr>
            <a:graphicFrameLocks noGrp="1"/>
          </p:cNvGraphicFramePr>
          <p:nvPr>
            <p:extLst>
              <p:ext uri="{D42A27DB-BD31-4B8C-83A1-F6EECF244321}">
                <p14:modId xmlns:p14="http://schemas.microsoft.com/office/powerpoint/2010/main" val="311288016"/>
              </p:ext>
            </p:extLst>
          </p:nvPr>
        </p:nvGraphicFramePr>
        <p:xfrm>
          <a:off x="1137684" y="1604405"/>
          <a:ext cx="5486400" cy="2397675"/>
        </p:xfrm>
        <a:graphic>
          <a:graphicData uri="http://schemas.openxmlformats.org/drawingml/2006/table">
            <a:tbl>
              <a:tblPr firstRow="1" firstCol="1" bandRow="1">
                <a:tableStyleId>{0505E3EF-67EA-436B-97B2-0124C06EBD24}</a:tableStyleId>
              </a:tblPr>
              <a:tblGrid>
                <a:gridCol w="2708290">
                  <a:extLst>
                    <a:ext uri="{9D8B030D-6E8A-4147-A177-3AD203B41FA5}">
                      <a16:colId xmlns:a16="http://schemas.microsoft.com/office/drawing/2014/main" val="1540728193"/>
                    </a:ext>
                  </a:extLst>
                </a:gridCol>
                <a:gridCol w="2778110">
                  <a:extLst>
                    <a:ext uri="{9D8B030D-6E8A-4147-A177-3AD203B41FA5}">
                      <a16:colId xmlns:a16="http://schemas.microsoft.com/office/drawing/2014/main" val="33904655"/>
                    </a:ext>
                  </a:extLst>
                </a:gridCol>
              </a:tblGrid>
              <a:tr h="0">
                <a:tc>
                  <a:txBody>
                    <a:bodyPr/>
                    <a:lstStyle/>
                    <a:p>
                      <a:pPr algn="ctr">
                        <a:lnSpc>
                          <a:spcPct val="115000"/>
                        </a:lnSpc>
                        <a:spcAft>
                          <a:spcPts val="800"/>
                        </a:spcAft>
                        <a:buNone/>
                      </a:pPr>
                      <a:r>
                        <a:rPr lang="ka-GE" sz="1200" kern="100" dirty="0">
                          <a:effectLst/>
                          <a:latin typeface="Calibri" panose="020F0502020204030204" pitchFamily="34" charset="0"/>
                          <a:ea typeface="Calibri" panose="020F0502020204030204" pitchFamily="34" charset="0"/>
                          <a:cs typeface="Times New Roman" panose="02020603050405020304" pitchFamily="18" charset="0"/>
                        </a:rPr>
                        <a:t>Ammonia Volume (ml)</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800"/>
                        </a:spcAft>
                        <a:buNone/>
                      </a:pPr>
                      <a:r>
                        <a:rPr lang="ka-GE" sz="1200" kern="100" dirty="0">
                          <a:effectLst/>
                          <a:latin typeface="Calibri" panose="020F0502020204030204" pitchFamily="34" charset="0"/>
                          <a:ea typeface="Calibri" panose="020F0502020204030204" pitchFamily="34" charset="0"/>
                          <a:cs typeface="Times New Roman" panose="02020603050405020304" pitchFamily="18" charset="0"/>
                        </a:rPr>
                        <a:t>Nanoparticle Size (nm)</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13197312"/>
                  </a:ext>
                </a:extLst>
              </a:tr>
              <a:tr h="438026">
                <a:tc>
                  <a:txBody>
                    <a:bodyPr/>
                    <a:lstStyle/>
                    <a:p>
                      <a:pPr algn="ctr">
                        <a:lnSpc>
                          <a:spcPct val="115000"/>
                        </a:lnSpc>
                        <a:spcAft>
                          <a:spcPts val="800"/>
                        </a:spcAft>
                        <a:buNone/>
                      </a:pPr>
                      <a:r>
                        <a:rPr lang="en-US" sz="1200" kern="100" dirty="0">
                          <a:effectLst/>
                        </a:rPr>
                        <a:t>2.0</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800"/>
                        </a:spcAft>
                        <a:buNone/>
                      </a:pPr>
                      <a:r>
                        <a:rPr lang="en-US" sz="1200" kern="100" dirty="0">
                          <a:effectLst/>
                        </a:rPr>
                        <a:t>15</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55040068"/>
                  </a:ext>
                </a:extLst>
              </a:tr>
              <a:tr h="438026">
                <a:tc>
                  <a:txBody>
                    <a:bodyPr/>
                    <a:lstStyle/>
                    <a:p>
                      <a:pPr algn="ctr">
                        <a:lnSpc>
                          <a:spcPct val="115000"/>
                        </a:lnSpc>
                        <a:spcAft>
                          <a:spcPts val="800"/>
                        </a:spcAft>
                        <a:buNone/>
                      </a:pPr>
                      <a:r>
                        <a:rPr lang="en-US" sz="1200" kern="100" dirty="0">
                          <a:effectLst/>
                        </a:rPr>
                        <a:t>2.5</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800"/>
                        </a:spcAft>
                        <a:buNone/>
                      </a:pPr>
                      <a:r>
                        <a:rPr lang="en-US" sz="1200" kern="100">
                          <a:effectLst/>
                        </a:rPr>
                        <a:t>33</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53301950"/>
                  </a:ext>
                </a:extLst>
              </a:tr>
              <a:tr h="442802">
                <a:tc>
                  <a:txBody>
                    <a:bodyPr/>
                    <a:lstStyle/>
                    <a:p>
                      <a:pPr algn="ctr">
                        <a:lnSpc>
                          <a:spcPct val="115000"/>
                        </a:lnSpc>
                        <a:spcAft>
                          <a:spcPts val="800"/>
                        </a:spcAft>
                        <a:buNone/>
                      </a:pPr>
                      <a:r>
                        <a:rPr lang="en-US" sz="1200" kern="100" dirty="0">
                          <a:effectLst/>
                        </a:rPr>
                        <a:t>3</a:t>
                      </a:r>
                      <a:r>
                        <a:rPr lang="ka-GE" sz="1200" kern="100" dirty="0">
                          <a:effectLst/>
                        </a:rPr>
                        <a:t>.0</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800"/>
                        </a:spcAft>
                        <a:buNone/>
                      </a:pPr>
                      <a:r>
                        <a:rPr lang="en-US" sz="1200" kern="100" dirty="0">
                          <a:effectLst/>
                        </a:rPr>
                        <a:t>47</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42948169"/>
                  </a:ext>
                </a:extLst>
              </a:tr>
              <a:tr h="438026">
                <a:tc>
                  <a:txBody>
                    <a:bodyPr/>
                    <a:lstStyle/>
                    <a:p>
                      <a:pPr algn="ctr">
                        <a:lnSpc>
                          <a:spcPct val="115000"/>
                        </a:lnSpc>
                        <a:spcAft>
                          <a:spcPts val="800"/>
                        </a:spcAft>
                        <a:buNone/>
                      </a:pPr>
                      <a:r>
                        <a:rPr lang="en-US" sz="1200" kern="100" dirty="0">
                          <a:effectLst/>
                        </a:rPr>
                        <a:t>3.5</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800"/>
                        </a:spcAft>
                        <a:buNone/>
                      </a:pPr>
                      <a:r>
                        <a:rPr lang="en-US" sz="1200" kern="100" dirty="0">
                          <a:effectLst/>
                        </a:rPr>
                        <a:t>76</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86366489"/>
                  </a:ext>
                </a:extLst>
              </a:tr>
              <a:tr h="442802">
                <a:tc>
                  <a:txBody>
                    <a:bodyPr/>
                    <a:lstStyle/>
                    <a:p>
                      <a:pPr algn="ctr">
                        <a:lnSpc>
                          <a:spcPct val="115000"/>
                        </a:lnSpc>
                        <a:spcAft>
                          <a:spcPts val="800"/>
                        </a:spcAft>
                        <a:buNone/>
                      </a:pPr>
                      <a:r>
                        <a:rPr lang="en-US" sz="1200" kern="100" dirty="0">
                          <a:effectLst/>
                        </a:rPr>
                        <a:t>4</a:t>
                      </a:r>
                      <a:r>
                        <a:rPr lang="ka-GE" sz="1200" kern="100" dirty="0">
                          <a:effectLst/>
                        </a:rPr>
                        <a:t>.0</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800"/>
                        </a:spcAft>
                        <a:buNone/>
                      </a:pPr>
                      <a:r>
                        <a:rPr lang="en-US" sz="1200" kern="100" dirty="0">
                          <a:effectLst/>
                        </a:rPr>
                        <a:t>115</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34395097"/>
                  </a:ext>
                </a:extLst>
              </a:tr>
            </a:tbl>
          </a:graphicData>
        </a:graphic>
      </p:graphicFrame>
      <p:graphicFrame>
        <p:nvGraphicFramePr>
          <p:cNvPr id="11" name="Table 10">
            <a:extLst>
              <a:ext uri="{FF2B5EF4-FFF2-40B4-BE49-F238E27FC236}">
                <a16:creationId xmlns:a16="http://schemas.microsoft.com/office/drawing/2014/main" id="{944C0032-84BA-0527-E0F0-14D0A87BA6ED}"/>
              </a:ext>
            </a:extLst>
          </p:cNvPr>
          <p:cNvGraphicFramePr>
            <a:graphicFrameLocks noGrp="1"/>
          </p:cNvGraphicFramePr>
          <p:nvPr>
            <p:extLst>
              <p:ext uri="{D42A27DB-BD31-4B8C-83A1-F6EECF244321}">
                <p14:modId xmlns:p14="http://schemas.microsoft.com/office/powerpoint/2010/main" val="2380652548"/>
              </p:ext>
            </p:extLst>
          </p:nvPr>
        </p:nvGraphicFramePr>
        <p:xfrm>
          <a:off x="5472684" y="4106378"/>
          <a:ext cx="5712767" cy="2260797"/>
        </p:xfrm>
        <a:graphic>
          <a:graphicData uri="http://schemas.openxmlformats.org/drawingml/2006/table">
            <a:tbl>
              <a:tblPr firstRow="1" firstCol="1" bandRow="1">
                <a:tableStyleId>{073A0DAA-6AF3-43AB-8588-CEC1D06C72B9}</a:tableStyleId>
              </a:tblPr>
              <a:tblGrid>
                <a:gridCol w="2619130">
                  <a:extLst>
                    <a:ext uri="{9D8B030D-6E8A-4147-A177-3AD203B41FA5}">
                      <a16:colId xmlns:a16="http://schemas.microsoft.com/office/drawing/2014/main" val="4213183130"/>
                    </a:ext>
                  </a:extLst>
                </a:gridCol>
                <a:gridCol w="3093637">
                  <a:extLst>
                    <a:ext uri="{9D8B030D-6E8A-4147-A177-3AD203B41FA5}">
                      <a16:colId xmlns:a16="http://schemas.microsoft.com/office/drawing/2014/main" val="3162010746"/>
                    </a:ext>
                  </a:extLst>
                </a:gridCol>
              </a:tblGrid>
              <a:tr h="1084520">
                <a:tc>
                  <a:txBody>
                    <a:bodyPr/>
                    <a:lstStyle/>
                    <a:p>
                      <a:pPr algn="ctr">
                        <a:lnSpc>
                          <a:spcPct val="115000"/>
                        </a:lnSpc>
                        <a:spcAft>
                          <a:spcPts val="800"/>
                        </a:spcAft>
                        <a:buNone/>
                      </a:pPr>
                      <a:r>
                        <a:rPr lang="en-US" sz="1200" kern="100" dirty="0">
                          <a:solidFill>
                            <a:sysClr val="windowText" lastClr="000000"/>
                          </a:solidFill>
                          <a:effectLst/>
                        </a:rPr>
                        <a:t>Ammonia Volume (ml)</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15000"/>
                        </a:lnSpc>
                        <a:spcAft>
                          <a:spcPts val="800"/>
                        </a:spcAft>
                        <a:buNone/>
                      </a:pPr>
                      <a:r>
                        <a:rPr lang="en-US" sz="1200" kern="100" dirty="0">
                          <a:solidFill>
                            <a:sysClr val="windowText" lastClr="000000"/>
                          </a:solidFill>
                          <a:effectLst/>
                        </a:rPr>
                        <a:t>Nanoparticle Size (nm)</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7797298"/>
                  </a:ext>
                </a:extLst>
              </a:tr>
              <a:tr h="393507">
                <a:tc>
                  <a:txBody>
                    <a:bodyPr/>
                    <a:lstStyle/>
                    <a:p>
                      <a:pPr algn="ctr">
                        <a:lnSpc>
                          <a:spcPct val="115000"/>
                        </a:lnSpc>
                        <a:spcAft>
                          <a:spcPts val="800"/>
                        </a:spcAft>
                        <a:buNone/>
                      </a:pPr>
                      <a:r>
                        <a:rPr lang="en-US" sz="1200" kern="100" dirty="0">
                          <a:solidFill>
                            <a:sysClr val="windowText" lastClr="000000"/>
                          </a:solidFill>
                          <a:effectLst/>
                        </a:rPr>
                        <a:t>3</a:t>
                      </a:r>
                      <a:r>
                        <a:rPr lang="ka-GE" sz="1200" kern="100" dirty="0">
                          <a:solidFill>
                            <a:sysClr val="windowText" lastClr="000000"/>
                          </a:solidFill>
                          <a:effectLst/>
                        </a:rPr>
                        <a:t>.0</a:t>
                      </a:r>
                      <a:endParaRPr lang="en-US" sz="1200" kern="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15000"/>
                        </a:lnSpc>
                        <a:spcAft>
                          <a:spcPts val="800"/>
                        </a:spcAft>
                        <a:buNone/>
                      </a:pPr>
                      <a:r>
                        <a:rPr lang="en-US" sz="1200" kern="100" dirty="0">
                          <a:solidFill>
                            <a:sysClr val="windowText" lastClr="000000"/>
                          </a:solidFill>
                          <a:effectLst/>
                        </a:rPr>
                        <a:t>50</a:t>
                      </a:r>
                      <a:endParaRPr lang="en-US" sz="1200" kern="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77794361"/>
                  </a:ext>
                </a:extLst>
              </a:tr>
              <a:tr h="389263">
                <a:tc>
                  <a:txBody>
                    <a:bodyPr/>
                    <a:lstStyle/>
                    <a:p>
                      <a:pPr algn="ctr">
                        <a:lnSpc>
                          <a:spcPct val="115000"/>
                        </a:lnSpc>
                        <a:spcAft>
                          <a:spcPts val="800"/>
                        </a:spcAft>
                        <a:buNone/>
                      </a:pPr>
                      <a:r>
                        <a:rPr lang="en-US" sz="1200" kern="100" dirty="0">
                          <a:solidFill>
                            <a:sysClr val="windowText" lastClr="000000"/>
                          </a:solidFill>
                          <a:effectLst/>
                        </a:rPr>
                        <a:t>3.5</a:t>
                      </a:r>
                      <a:endParaRPr lang="en-US" sz="1200" kern="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15000"/>
                        </a:lnSpc>
                        <a:spcAft>
                          <a:spcPts val="800"/>
                        </a:spcAft>
                        <a:buNone/>
                      </a:pPr>
                      <a:r>
                        <a:rPr lang="en-US" sz="1200" kern="100" dirty="0">
                          <a:solidFill>
                            <a:sysClr val="windowText" lastClr="000000"/>
                          </a:solidFill>
                          <a:effectLst/>
                        </a:rPr>
                        <a:t>75-150</a:t>
                      </a:r>
                      <a:endParaRPr lang="en-US" sz="1200" kern="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89501665"/>
                  </a:ext>
                </a:extLst>
              </a:tr>
              <a:tr h="393507">
                <a:tc>
                  <a:txBody>
                    <a:bodyPr/>
                    <a:lstStyle/>
                    <a:p>
                      <a:pPr algn="ctr">
                        <a:lnSpc>
                          <a:spcPct val="115000"/>
                        </a:lnSpc>
                        <a:spcAft>
                          <a:spcPts val="800"/>
                        </a:spcAft>
                        <a:buNone/>
                      </a:pPr>
                      <a:r>
                        <a:rPr lang="en-US" sz="1200" kern="100" dirty="0">
                          <a:solidFill>
                            <a:sysClr val="windowText" lastClr="000000"/>
                          </a:solidFill>
                          <a:effectLst/>
                        </a:rPr>
                        <a:t>4</a:t>
                      </a:r>
                      <a:r>
                        <a:rPr lang="ka-GE" sz="1200" kern="100" dirty="0">
                          <a:solidFill>
                            <a:sysClr val="windowText" lastClr="000000"/>
                          </a:solidFill>
                          <a:effectLst/>
                        </a:rPr>
                        <a:t>.0</a:t>
                      </a:r>
                      <a:endParaRPr lang="en-US" sz="1200" kern="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15000"/>
                        </a:lnSpc>
                        <a:spcAft>
                          <a:spcPts val="800"/>
                        </a:spcAft>
                        <a:buNone/>
                      </a:pPr>
                      <a:r>
                        <a:rPr lang="ka-GE" sz="1200" kern="100" dirty="0">
                          <a:solidFill>
                            <a:sysClr val="windowText" lastClr="000000"/>
                          </a:solidFill>
                          <a:effectLst/>
                        </a:rPr>
                        <a:t>175-250</a:t>
                      </a:r>
                      <a:endParaRPr lang="en-US" sz="1200" kern="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01928585"/>
                  </a:ext>
                </a:extLst>
              </a:tr>
            </a:tbl>
          </a:graphicData>
        </a:graphic>
      </p:graphicFrame>
      <p:sp>
        <p:nvSpPr>
          <p:cNvPr id="13" name="TextBox 12">
            <a:extLst>
              <a:ext uri="{FF2B5EF4-FFF2-40B4-BE49-F238E27FC236}">
                <a16:creationId xmlns:a16="http://schemas.microsoft.com/office/drawing/2014/main" id="{B81175CD-BADE-245C-4656-6937A71122A8}"/>
              </a:ext>
            </a:extLst>
          </p:cNvPr>
          <p:cNvSpPr txBox="1"/>
          <p:nvPr/>
        </p:nvSpPr>
        <p:spPr>
          <a:xfrm>
            <a:off x="404924" y="490825"/>
            <a:ext cx="2262158" cy="584775"/>
          </a:xfrm>
          <a:prstGeom prst="rect">
            <a:avLst/>
          </a:prstGeom>
          <a:noFill/>
        </p:spPr>
        <p:txBody>
          <a:bodyPr wrap="none" rtlCol="0">
            <a:spAutoFit/>
          </a:bodyPr>
          <a:lstStyle/>
          <a:p>
            <a:r>
              <a:rPr lang="ka-GE" sz="3200" dirty="0"/>
              <a:t>TEM results</a:t>
            </a:r>
            <a:endParaRPr lang="en-US" sz="3200" dirty="0"/>
          </a:p>
        </p:txBody>
      </p:sp>
      <p:sp>
        <p:nvSpPr>
          <p:cNvPr id="14" name="TextBox 13">
            <a:extLst>
              <a:ext uri="{FF2B5EF4-FFF2-40B4-BE49-F238E27FC236}">
                <a16:creationId xmlns:a16="http://schemas.microsoft.com/office/drawing/2014/main" id="{16FD286D-51B6-4E31-14CF-404CD18606B9}"/>
              </a:ext>
            </a:extLst>
          </p:cNvPr>
          <p:cNvSpPr txBox="1"/>
          <p:nvPr/>
        </p:nvSpPr>
        <p:spPr>
          <a:xfrm>
            <a:off x="6648959" y="1562986"/>
            <a:ext cx="1608133" cy="369332"/>
          </a:xfrm>
          <a:prstGeom prst="rect">
            <a:avLst/>
          </a:prstGeom>
          <a:noFill/>
        </p:spPr>
        <p:txBody>
          <a:bodyPr wrap="none" rtlCol="0">
            <a:spAutoFit/>
          </a:bodyPr>
          <a:lstStyle/>
          <a:p>
            <a:r>
              <a:rPr lang="ka-GE" dirty="0"/>
              <a:t>Literature data</a:t>
            </a:r>
            <a:endParaRPr lang="en-US" dirty="0"/>
          </a:p>
        </p:txBody>
      </p:sp>
      <p:sp>
        <p:nvSpPr>
          <p:cNvPr id="15" name="TextBox 14">
            <a:extLst>
              <a:ext uri="{FF2B5EF4-FFF2-40B4-BE49-F238E27FC236}">
                <a16:creationId xmlns:a16="http://schemas.microsoft.com/office/drawing/2014/main" id="{BEE01515-7233-A6D3-99A3-63F6BC13BD8A}"/>
              </a:ext>
            </a:extLst>
          </p:cNvPr>
          <p:cNvSpPr txBox="1"/>
          <p:nvPr/>
        </p:nvSpPr>
        <p:spPr>
          <a:xfrm>
            <a:off x="2357729" y="4433776"/>
            <a:ext cx="1874231" cy="369332"/>
          </a:xfrm>
          <a:prstGeom prst="rect">
            <a:avLst/>
          </a:prstGeom>
          <a:noFill/>
        </p:spPr>
        <p:txBody>
          <a:bodyPr wrap="none" rtlCol="0">
            <a:spAutoFit/>
          </a:bodyPr>
          <a:lstStyle/>
          <a:p>
            <a:r>
              <a:rPr lang="ka-GE" dirty="0"/>
              <a:t>My obtained data</a:t>
            </a:r>
            <a:endParaRPr lang="en-US" dirty="0"/>
          </a:p>
        </p:txBody>
      </p:sp>
    </p:spTree>
    <p:extLst>
      <p:ext uri="{BB962C8B-B14F-4D97-AF65-F5344CB8AC3E}">
        <p14:creationId xmlns:p14="http://schemas.microsoft.com/office/powerpoint/2010/main" val="19877103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839B851-992E-6778-B9F8-77C05808A9C3}"/>
              </a:ext>
            </a:extLst>
          </p:cNvPr>
          <p:cNvPicPr>
            <a:picLocks noChangeAspect="1"/>
          </p:cNvPicPr>
          <p:nvPr/>
        </p:nvPicPr>
        <p:blipFill rotWithShape="1">
          <a:blip r:embed="rId2"/>
          <a:srcRect l="1839" t="7351" r="1262" b="11795"/>
          <a:stretch>
            <a:fillRect/>
          </a:stretch>
        </p:blipFill>
        <p:spPr bwMode="auto">
          <a:xfrm>
            <a:off x="0" y="324293"/>
            <a:ext cx="12099852" cy="6209413"/>
          </a:xfrm>
          <a:prstGeom prst="rect">
            <a:avLst/>
          </a:prstGeom>
          <a:ln>
            <a:noFill/>
          </a:ln>
          <a:extLst>
            <a:ext uri="{53640926-AAD7-44D8-BBD7-CCE9431645EC}">
              <a14:shadowObscured xmlns:a14="http://schemas.microsoft.com/office/drawing/2010/main"/>
            </a:ext>
          </a:extLst>
        </p:spPr>
      </p:pic>
      <p:sp>
        <p:nvSpPr>
          <p:cNvPr id="5" name="TextBox 4">
            <a:extLst>
              <a:ext uri="{FF2B5EF4-FFF2-40B4-BE49-F238E27FC236}">
                <a16:creationId xmlns:a16="http://schemas.microsoft.com/office/drawing/2014/main" id="{1D1A2D47-2532-4942-0969-D2F7F14366D2}"/>
              </a:ext>
            </a:extLst>
          </p:cNvPr>
          <p:cNvSpPr txBox="1"/>
          <p:nvPr/>
        </p:nvSpPr>
        <p:spPr>
          <a:xfrm>
            <a:off x="2158410" y="648586"/>
            <a:ext cx="4922873" cy="523220"/>
          </a:xfrm>
          <a:prstGeom prst="rect">
            <a:avLst/>
          </a:prstGeom>
          <a:noFill/>
        </p:spPr>
        <p:txBody>
          <a:bodyPr wrap="square" rtlCol="0">
            <a:spAutoFit/>
          </a:bodyPr>
          <a:lstStyle/>
          <a:p>
            <a:r>
              <a:rPr lang="ka-GE" sz="2800" b="1" dirty="0"/>
              <a:t>Infra Red spectra</a:t>
            </a:r>
            <a:endParaRPr lang="en-US" sz="2800" b="1" dirty="0"/>
          </a:p>
        </p:txBody>
      </p:sp>
    </p:spTree>
    <p:extLst>
      <p:ext uri="{BB962C8B-B14F-4D97-AF65-F5344CB8AC3E}">
        <p14:creationId xmlns:p14="http://schemas.microsoft.com/office/powerpoint/2010/main" val="35683219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4F5F0-ACE2-BA85-9F46-910001E2A92D}"/>
              </a:ext>
            </a:extLst>
          </p:cNvPr>
          <p:cNvSpPr>
            <a:spLocks noGrp="1"/>
          </p:cNvSpPr>
          <p:nvPr>
            <p:ph type="title"/>
          </p:nvPr>
        </p:nvSpPr>
        <p:spPr>
          <a:xfrm>
            <a:off x="838196" y="550064"/>
            <a:ext cx="10515600" cy="1325563"/>
          </a:xfrm>
        </p:spPr>
        <p:txBody>
          <a:bodyPr>
            <a:normAutofit fontScale="90000"/>
          </a:bodyPr>
          <a:lstStyle/>
          <a:p>
            <a:r>
              <a:rPr lang="en-US" sz="2700" b="1" dirty="0"/>
              <a:t>Observation of the ability of bacteriophage to form negative colonies when </a:t>
            </a:r>
            <a:r>
              <a:rPr lang="en-US" sz="2700" b="1" dirty="0" err="1"/>
              <a:t>coincubated</a:t>
            </a:r>
            <a:r>
              <a:rPr lang="en-US" sz="2700" b="1" dirty="0"/>
              <a:t> with a nanoparticle</a:t>
            </a:r>
            <a:br>
              <a:rPr lang="ka-GE" sz="2700" b="1" dirty="0"/>
            </a:br>
            <a:br>
              <a:rPr lang="en-US" dirty="0"/>
            </a:br>
            <a:endParaRPr lang="en-US" dirty="0"/>
          </a:p>
        </p:txBody>
      </p:sp>
      <p:graphicFrame>
        <p:nvGraphicFramePr>
          <p:cNvPr id="10" name="Content Placeholder 9">
            <a:extLst>
              <a:ext uri="{FF2B5EF4-FFF2-40B4-BE49-F238E27FC236}">
                <a16:creationId xmlns:a16="http://schemas.microsoft.com/office/drawing/2014/main" id="{E105B496-BD25-B766-875D-94AC053CDACF}"/>
              </a:ext>
            </a:extLst>
          </p:cNvPr>
          <p:cNvGraphicFramePr>
            <a:graphicFrameLocks noGrp="1"/>
          </p:cNvGraphicFramePr>
          <p:nvPr>
            <p:ph idx="1"/>
            <p:extLst>
              <p:ext uri="{D42A27DB-BD31-4B8C-83A1-F6EECF244321}">
                <p14:modId xmlns:p14="http://schemas.microsoft.com/office/powerpoint/2010/main" val="1366245849"/>
              </p:ext>
            </p:extLst>
          </p:nvPr>
        </p:nvGraphicFramePr>
        <p:xfrm>
          <a:off x="838194" y="1318437"/>
          <a:ext cx="10515597" cy="1115119"/>
        </p:xfrm>
        <a:graphic>
          <a:graphicData uri="http://schemas.openxmlformats.org/drawingml/2006/table">
            <a:tbl>
              <a:tblPr firstRow="1" bandRow="1">
                <a:tableStyleId>{5C22544A-7EE6-4342-B048-85BDC9FD1C3A}</a:tableStyleId>
              </a:tblPr>
              <a:tblGrid>
                <a:gridCol w="3505199">
                  <a:extLst>
                    <a:ext uri="{9D8B030D-6E8A-4147-A177-3AD203B41FA5}">
                      <a16:colId xmlns:a16="http://schemas.microsoft.com/office/drawing/2014/main" val="1027196646"/>
                    </a:ext>
                  </a:extLst>
                </a:gridCol>
                <a:gridCol w="3505199">
                  <a:extLst>
                    <a:ext uri="{9D8B030D-6E8A-4147-A177-3AD203B41FA5}">
                      <a16:colId xmlns:a16="http://schemas.microsoft.com/office/drawing/2014/main" val="147339210"/>
                    </a:ext>
                  </a:extLst>
                </a:gridCol>
                <a:gridCol w="3505199">
                  <a:extLst>
                    <a:ext uri="{9D8B030D-6E8A-4147-A177-3AD203B41FA5}">
                      <a16:colId xmlns:a16="http://schemas.microsoft.com/office/drawing/2014/main" val="704710390"/>
                    </a:ext>
                  </a:extLst>
                </a:gridCol>
              </a:tblGrid>
              <a:tr h="440315">
                <a:tc>
                  <a:txBody>
                    <a:bodyPr/>
                    <a:lstStyle/>
                    <a:p>
                      <a:pPr algn="ctr">
                        <a:lnSpc>
                          <a:spcPct val="115000"/>
                        </a:lnSpc>
                        <a:spcAft>
                          <a:spcPts val="800"/>
                        </a:spcAft>
                        <a:buNone/>
                      </a:pPr>
                      <a:r>
                        <a:rPr lang="en-US" sz="1200" kern="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T</a:t>
                      </a:r>
                      <a:r>
                        <a:rPr lang="ka-GE" sz="1200" kern="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ime (hours)</a:t>
                      </a:r>
                      <a:endParaRPr lang="en-US" sz="1200" kern="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800"/>
                        </a:spcAft>
                        <a:buNone/>
                      </a:pPr>
                      <a:r>
                        <a:rPr lang="ka-GE" sz="1200" kern="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Control</a:t>
                      </a:r>
                      <a:endParaRPr lang="en-US" sz="1200" kern="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800"/>
                        </a:spcAft>
                        <a:buNone/>
                      </a:pPr>
                      <a:r>
                        <a:rPr lang="en-US" sz="1200" kern="1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rPr>
                        <a:t>UN x NP</a:t>
                      </a:r>
                      <a:endParaRPr lang="en-US" sz="1200" kern="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82974806"/>
                  </a:ext>
                </a:extLst>
              </a:tr>
              <a:tr h="303964">
                <a:tc>
                  <a:txBody>
                    <a:bodyPr/>
                    <a:lstStyle/>
                    <a:p>
                      <a:pPr algn="ctr">
                        <a:lnSpc>
                          <a:spcPct val="115000"/>
                        </a:lnSpc>
                        <a:spcAft>
                          <a:spcPts val="800"/>
                        </a:spcAft>
                        <a:buNone/>
                      </a:pPr>
                      <a:r>
                        <a:rPr lang="en-US" sz="1200" kern="100" dirty="0">
                          <a:effectLst/>
                          <a:latin typeface="Calibri" panose="020F0502020204030204" pitchFamily="34" charset="0"/>
                          <a:ea typeface="Calibri" panose="020F0502020204030204" pitchFamily="34" charset="0"/>
                          <a:cs typeface="Calibri" panose="020F0502020204030204" pitchFamily="34" charset="0"/>
                        </a:rPr>
                        <a:t>0</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800"/>
                        </a:spcAft>
                        <a:buNone/>
                      </a:pPr>
                      <a:r>
                        <a:rPr lang="en-US" sz="1200" kern="100" dirty="0">
                          <a:effectLst/>
                          <a:latin typeface="Calibri" panose="020F0502020204030204" pitchFamily="34" charset="0"/>
                          <a:ea typeface="Calibri" panose="020F0502020204030204" pitchFamily="34" charset="0"/>
                          <a:cs typeface="Calibri" panose="020F0502020204030204" pitchFamily="34" charset="0"/>
                        </a:rPr>
                        <a:t>570</a:t>
                      </a:r>
                      <a:r>
                        <a:rPr lang="ka-GE" sz="1200" kern="100" dirty="0">
                          <a:effectLst/>
                          <a:latin typeface="Calibri" panose="020F0502020204030204" pitchFamily="34" charset="0"/>
                          <a:ea typeface="Calibri" panose="020F0502020204030204" pitchFamily="34" charset="0"/>
                          <a:cs typeface="Calibri" panose="020F0502020204030204" pitchFamily="34" charset="0"/>
                        </a:rPr>
                        <a:t> </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800"/>
                        </a:spcAft>
                        <a:buNone/>
                      </a:pPr>
                      <a:r>
                        <a:rPr lang="en-US" sz="1200" kern="100" dirty="0">
                          <a:effectLst/>
                          <a:latin typeface="Calibri" panose="020F0502020204030204" pitchFamily="34" charset="0"/>
                          <a:ea typeface="Calibri" panose="020F0502020204030204" pitchFamily="34" charset="0"/>
                          <a:cs typeface="Calibri" panose="020F0502020204030204" pitchFamily="34" charset="0"/>
                        </a:rPr>
                        <a:t>375</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369124"/>
                  </a:ext>
                </a:extLst>
              </a:tr>
              <a:tr h="370840">
                <a:tc>
                  <a:txBody>
                    <a:bodyPr/>
                    <a:lstStyle/>
                    <a:p>
                      <a:pPr algn="ctr">
                        <a:lnSpc>
                          <a:spcPct val="115000"/>
                        </a:lnSpc>
                        <a:spcAft>
                          <a:spcPts val="800"/>
                        </a:spcAft>
                        <a:buNone/>
                      </a:pPr>
                      <a:r>
                        <a:rPr lang="en-US" sz="1200" kern="100" dirty="0">
                          <a:effectLst/>
                          <a:latin typeface="Calibri" panose="020F0502020204030204" pitchFamily="34" charset="0"/>
                          <a:ea typeface="Calibri" panose="020F0502020204030204" pitchFamily="34" charset="0"/>
                          <a:cs typeface="Calibri" panose="020F0502020204030204" pitchFamily="34" charset="0"/>
                        </a:rPr>
                        <a:t>6</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800"/>
                        </a:spcAft>
                        <a:buNone/>
                      </a:pPr>
                      <a:r>
                        <a:rPr lang="en-US" sz="1200" kern="100" dirty="0">
                          <a:effectLst/>
                          <a:latin typeface="Calibri" panose="020F0502020204030204" pitchFamily="34" charset="0"/>
                          <a:ea typeface="Calibri" panose="020F0502020204030204" pitchFamily="34" charset="0"/>
                          <a:cs typeface="Calibri" panose="020F0502020204030204" pitchFamily="34" charset="0"/>
                        </a:rPr>
                        <a:t>413</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800"/>
                        </a:spcAft>
                        <a:buNone/>
                      </a:pPr>
                      <a:r>
                        <a:rPr lang="en-US" sz="1200" kern="100" dirty="0">
                          <a:effectLst/>
                          <a:latin typeface="Calibri" panose="020F0502020204030204" pitchFamily="34" charset="0"/>
                          <a:ea typeface="Calibri" panose="020F0502020204030204" pitchFamily="34" charset="0"/>
                          <a:cs typeface="Calibri" panose="020F0502020204030204" pitchFamily="34" charset="0"/>
                        </a:rPr>
                        <a:t>600</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36457833"/>
                  </a:ext>
                </a:extLst>
              </a:tr>
            </a:tbl>
          </a:graphicData>
        </a:graphic>
      </p:graphicFrame>
      <p:sp>
        <p:nvSpPr>
          <p:cNvPr id="12" name="TextBox 11">
            <a:extLst>
              <a:ext uri="{FF2B5EF4-FFF2-40B4-BE49-F238E27FC236}">
                <a16:creationId xmlns:a16="http://schemas.microsoft.com/office/drawing/2014/main" id="{CFE855CA-DBDF-1CE9-177B-A733A0BA1693}"/>
              </a:ext>
            </a:extLst>
          </p:cNvPr>
          <p:cNvSpPr txBox="1"/>
          <p:nvPr/>
        </p:nvSpPr>
        <p:spPr>
          <a:xfrm>
            <a:off x="273788" y="2623643"/>
            <a:ext cx="6097772" cy="307777"/>
          </a:xfrm>
          <a:prstGeom prst="rect">
            <a:avLst/>
          </a:prstGeom>
          <a:noFill/>
        </p:spPr>
        <p:txBody>
          <a:bodyPr wrap="square">
            <a:spAutoFit/>
          </a:bodyPr>
          <a:lstStyle/>
          <a:p>
            <a:r>
              <a:rPr lang="en-US" sz="1400" dirty="0"/>
              <a:t>C</a:t>
            </a:r>
            <a:r>
              <a:rPr lang="ka-GE" sz="1400" dirty="0"/>
              <a:t>ounted plaques </a:t>
            </a:r>
            <a:endParaRPr lang="en-US" sz="1400" dirty="0"/>
          </a:p>
        </p:txBody>
      </p:sp>
      <p:graphicFrame>
        <p:nvGraphicFramePr>
          <p:cNvPr id="13" name="Table 12">
            <a:extLst>
              <a:ext uri="{FF2B5EF4-FFF2-40B4-BE49-F238E27FC236}">
                <a16:creationId xmlns:a16="http://schemas.microsoft.com/office/drawing/2014/main" id="{BA25FBA7-ED52-48BE-1AA1-8094A3C239AB}"/>
              </a:ext>
            </a:extLst>
          </p:cNvPr>
          <p:cNvGraphicFramePr>
            <a:graphicFrameLocks noGrp="1"/>
          </p:cNvGraphicFramePr>
          <p:nvPr>
            <p:extLst>
              <p:ext uri="{D42A27DB-BD31-4B8C-83A1-F6EECF244321}">
                <p14:modId xmlns:p14="http://schemas.microsoft.com/office/powerpoint/2010/main" val="3521761515"/>
              </p:ext>
            </p:extLst>
          </p:nvPr>
        </p:nvGraphicFramePr>
        <p:xfrm>
          <a:off x="838194" y="3268805"/>
          <a:ext cx="10515595" cy="2498180"/>
        </p:xfrm>
        <a:graphic>
          <a:graphicData uri="http://schemas.openxmlformats.org/drawingml/2006/table">
            <a:tbl>
              <a:tblPr firstRow="1" firstCol="1" bandRow="1">
                <a:tableStyleId>{5C22544A-7EE6-4342-B048-85BDC9FD1C3A}</a:tableStyleId>
              </a:tblPr>
              <a:tblGrid>
                <a:gridCol w="2103119">
                  <a:extLst>
                    <a:ext uri="{9D8B030D-6E8A-4147-A177-3AD203B41FA5}">
                      <a16:colId xmlns:a16="http://schemas.microsoft.com/office/drawing/2014/main" val="2542440896"/>
                    </a:ext>
                  </a:extLst>
                </a:gridCol>
                <a:gridCol w="2103119">
                  <a:extLst>
                    <a:ext uri="{9D8B030D-6E8A-4147-A177-3AD203B41FA5}">
                      <a16:colId xmlns:a16="http://schemas.microsoft.com/office/drawing/2014/main" val="2759643251"/>
                    </a:ext>
                  </a:extLst>
                </a:gridCol>
                <a:gridCol w="2103119">
                  <a:extLst>
                    <a:ext uri="{9D8B030D-6E8A-4147-A177-3AD203B41FA5}">
                      <a16:colId xmlns:a16="http://schemas.microsoft.com/office/drawing/2014/main" val="2827783895"/>
                    </a:ext>
                  </a:extLst>
                </a:gridCol>
                <a:gridCol w="2103119">
                  <a:extLst>
                    <a:ext uri="{9D8B030D-6E8A-4147-A177-3AD203B41FA5}">
                      <a16:colId xmlns:a16="http://schemas.microsoft.com/office/drawing/2014/main" val="3963039952"/>
                    </a:ext>
                  </a:extLst>
                </a:gridCol>
                <a:gridCol w="2103119">
                  <a:extLst>
                    <a:ext uri="{9D8B030D-6E8A-4147-A177-3AD203B41FA5}">
                      <a16:colId xmlns:a16="http://schemas.microsoft.com/office/drawing/2014/main" val="2555536070"/>
                    </a:ext>
                  </a:extLst>
                </a:gridCol>
              </a:tblGrid>
              <a:tr h="613295">
                <a:tc>
                  <a:txBody>
                    <a:bodyPr/>
                    <a:lstStyle/>
                    <a:p>
                      <a:pPr algn="ctr">
                        <a:lnSpc>
                          <a:spcPct val="115000"/>
                        </a:lnSpc>
                        <a:spcAft>
                          <a:spcPts val="800"/>
                        </a:spcAft>
                        <a:buNone/>
                      </a:pPr>
                      <a:r>
                        <a:rPr lang="en-US" sz="1200" kern="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T</a:t>
                      </a:r>
                      <a:r>
                        <a:rPr lang="ka-GE" sz="1200" kern="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ime (hours)</a:t>
                      </a:r>
                      <a:endParaRPr lang="en-US" sz="1200" kern="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800"/>
                        </a:spcAft>
                        <a:buNone/>
                      </a:pPr>
                      <a:r>
                        <a:rPr lang="ka-GE" sz="1200" kern="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Control</a:t>
                      </a:r>
                      <a:endParaRPr lang="en-US" sz="1200" kern="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800"/>
                        </a:spcAft>
                        <a:buNone/>
                      </a:pPr>
                      <a:r>
                        <a:rPr lang="en-US" sz="1200" kern="100" dirty="0">
                          <a:solidFill>
                            <a:sysClr val="windowText" lastClr="000000"/>
                          </a:solidFill>
                          <a:effectLst/>
                        </a:rPr>
                        <a:t>UN x NP(3)</a:t>
                      </a:r>
                      <a:endParaRPr lang="en-US" sz="1200" kern="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800"/>
                        </a:spcAft>
                        <a:buNone/>
                      </a:pPr>
                      <a:r>
                        <a:rPr lang="en-US" sz="1200" kern="100" dirty="0">
                          <a:solidFill>
                            <a:sysClr val="windowText" lastClr="000000"/>
                          </a:solidFill>
                          <a:effectLst/>
                        </a:rPr>
                        <a:t>UN x NP(3.5)</a:t>
                      </a:r>
                      <a:endParaRPr lang="en-US" sz="1200" kern="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800"/>
                        </a:spcAft>
                        <a:buNone/>
                      </a:pPr>
                      <a:r>
                        <a:rPr lang="en-US" sz="1200" kern="100" dirty="0">
                          <a:solidFill>
                            <a:sysClr val="windowText" lastClr="000000"/>
                          </a:solidFill>
                          <a:effectLst/>
                        </a:rPr>
                        <a:t>UN x NP(4)</a:t>
                      </a:r>
                      <a:endParaRPr lang="en-US" sz="1200" kern="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97920087"/>
                  </a:ext>
                </a:extLst>
              </a:tr>
              <a:tr h="628295">
                <a:tc>
                  <a:txBody>
                    <a:bodyPr/>
                    <a:lstStyle/>
                    <a:p>
                      <a:pPr algn="ctr">
                        <a:lnSpc>
                          <a:spcPct val="115000"/>
                        </a:lnSpc>
                        <a:spcAft>
                          <a:spcPts val="800"/>
                        </a:spcAft>
                        <a:buNone/>
                      </a:pPr>
                      <a:r>
                        <a:rPr lang="en-US" sz="1200" kern="100" dirty="0">
                          <a:solidFill>
                            <a:sysClr val="windowText" lastClr="000000"/>
                          </a:solidFill>
                          <a:effectLst/>
                        </a:rPr>
                        <a:t>0</a:t>
                      </a:r>
                      <a:endParaRPr lang="en-US" sz="1200" kern="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800"/>
                        </a:spcAft>
                        <a:buNone/>
                      </a:pPr>
                      <a:r>
                        <a:rPr lang="en-US" sz="1200" kern="100" dirty="0">
                          <a:solidFill>
                            <a:sysClr val="windowText" lastClr="000000"/>
                          </a:solidFill>
                          <a:effectLst/>
                        </a:rPr>
                        <a:t>490</a:t>
                      </a:r>
                      <a:endParaRPr lang="en-US" sz="1200" kern="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800"/>
                        </a:spcAft>
                        <a:buNone/>
                      </a:pPr>
                      <a:r>
                        <a:rPr lang="en-US" sz="1200" kern="100" dirty="0">
                          <a:solidFill>
                            <a:sysClr val="windowText" lastClr="000000"/>
                          </a:solidFill>
                          <a:effectLst/>
                        </a:rPr>
                        <a:t>150</a:t>
                      </a:r>
                      <a:endParaRPr lang="en-US" sz="1200" kern="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800"/>
                        </a:spcAft>
                        <a:buNone/>
                      </a:pPr>
                      <a:r>
                        <a:rPr lang="en-US" sz="1200" kern="100" dirty="0">
                          <a:solidFill>
                            <a:sysClr val="windowText" lastClr="000000"/>
                          </a:solidFill>
                          <a:effectLst/>
                        </a:rPr>
                        <a:t>370</a:t>
                      </a:r>
                      <a:endParaRPr lang="en-US" sz="1200" kern="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800"/>
                        </a:spcAft>
                        <a:buNone/>
                      </a:pPr>
                      <a:r>
                        <a:rPr lang="en-US" sz="1200" kern="100" dirty="0">
                          <a:solidFill>
                            <a:sysClr val="windowText" lastClr="000000"/>
                          </a:solidFill>
                          <a:effectLst/>
                        </a:rPr>
                        <a:t>330</a:t>
                      </a:r>
                      <a:endParaRPr lang="en-US" sz="1200" kern="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04440349"/>
                  </a:ext>
                </a:extLst>
              </a:tr>
              <a:tr h="628295">
                <a:tc>
                  <a:txBody>
                    <a:bodyPr/>
                    <a:lstStyle/>
                    <a:p>
                      <a:pPr algn="ctr">
                        <a:lnSpc>
                          <a:spcPct val="115000"/>
                        </a:lnSpc>
                        <a:spcAft>
                          <a:spcPts val="800"/>
                        </a:spcAft>
                        <a:buNone/>
                      </a:pPr>
                      <a:r>
                        <a:rPr lang="en-US" sz="1200" kern="100" dirty="0">
                          <a:solidFill>
                            <a:sysClr val="windowText" lastClr="000000"/>
                          </a:solidFill>
                          <a:effectLst/>
                        </a:rPr>
                        <a:t>6</a:t>
                      </a:r>
                      <a:endParaRPr lang="en-US" sz="1200" kern="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800"/>
                        </a:spcAft>
                        <a:buNone/>
                      </a:pPr>
                      <a:r>
                        <a:rPr lang="en-US" sz="1200" kern="100" dirty="0">
                          <a:solidFill>
                            <a:sysClr val="windowText" lastClr="000000"/>
                          </a:solidFill>
                          <a:effectLst/>
                        </a:rPr>
                        <a:t>305</a:t>
                      </a:r>
                      <a:endParaRPr lang="en-US" sz="1200" kern="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800"/>
                        </a:spcAft>
                        <a:buNone/>
                      </a:pPr>
                      <a:r>
                        <a:rPr lang="en-US" sz="1200" kern="100" dirty="0">
                          <a:solidFill>
                            <a:sysClr val="windowText" lastClr="000000"/>
                          </a:solidFill>
                          <a:effectLst/>
                        </a:rPr>
                        <a:t>378</a:t>
                      </a:r>
                      <a:endParaRPr lang="en-US" sz="1200" kern="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800"/>
                        </a:spcAft>
                        <a:buNone/>
                      </a:pPr>
                      <a:r>
                        <a:rPr lang="en-US" sz="1200" kern="100" dirty="0">
                          <a:solidFill>
                            <a:sysClr val="windowText" lastClr="000000"/>
                          </a:solidFill>
                          <a:effectLst/>
                        </a:rPr>
                        <a:t>430</a:t>
                      </a:r>
                      <a:endParaRPr lang="en-US" sz="1200" kern="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800"/>
                        </a:spcAft>
                        <a:buNone/>
                      </a:pPr>
                      <a:r>
                        <a:rPr lang="en-US" sz="1200" kern="100" dirty="0">
                          <a:solidFill>
                            <a:sysClr val="windowText" lastClr="000000"/>
                          </a:solidFill>
                          <a:effectLst/>
                        </a:rPr>
                        <a:t>408</a:t>
                      </a:r>
                      <a:endParaRPr lang="en-US" sz="1200" kern="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10743029"/>
                  </a:ext>
                </a:extLst>
              </a:tr>
              <a:tr h="628295">
                <a:tc>
                  <a:txBody>
                    <a:bodyPr/>
                    <a:lstStyle/>
                    <a:p>
                      <a:pPr algn="ctr">
                        <a:lnSpc>
                          <a:spcPct val="115000"/>
                        </a:lnSpc>
                        <a:spcAft>
                          <a:spcPts val="800"/>
                        </a:spcAft>
                        <a:buNone/>
                      </a:pPr>
                      <a:r>
                        <a:rPr lang="en-US" sz="1200" kern="100" dirty="0">
                          <a:solidFill>
                            <a:sysClr val="windowText" lastClr="000000"/>
                          </a:solidFill>
                          <a:effectLst/>
                        </a:rPr>
                        <a:t>24</a:t>
                      </a:r>
                      <a:endParaRPr lang="en-US" sz="1200" kern="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800"/>
                        </a:spcAft>
                        <a:buNone/>
                      </a:pPr>
                      <a:r>
                        <a:rPr lang="en-US" sz="1200" kern="100" dirty="0">
                          <a:solidFill>
                            <a:sysClr val="windowText" lastClr="000000"/>
                          </a:solidFill>
                          <a:effectLst/>
                        </a:rPr>
                        <a:t>102</a:t>
                      </a:r>
                      <a:endParaRPr lang="en-US" sz="1200" kern="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800"/>
                        </a:spcAft>
                        <a:buNone/>
                      </a:pPr>
                      <a:r>
                        <a:rPr lang="en-US" sz="1200" kern="100" dirty="0">
                          <a:solidFill>
                            <a:sysClr val="windowText" lastClr="000000"/>
                          </a:solidFill>
                          <a:effectLst/>
                        </a:rPr>
                        <a:t>113</a:t>
                      </a:r>
                      <a:endParaRPr lang="en-US" sz="1200" kern="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800"/>
                        </a:spcAft>
                        <a:buNone/>
                      </a:pPr>
                      <a:r>
                        <a:rPr lang="en-US" sz="1200" kern="100" dirty="0">
                          <a:solidFill>
                            <a:sysClr val="windowText" lastClr="000000"/>
                          </a:solidFill>
                          <a:effectLst/>
                        </a:rPr>
                        <a:t>203</a:t>
                      </a:r>
                      <a:endParaRPr lang="en-US" sz="1200" kern="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800"/>
                        </a:spcAft>
                        <a:buNone/>
                      </a:pPr>
                      <a:r>
                        <a:rPr lang="en-US" sz="1200" kern="100" dirty="0">
                          <a:solidFill>
                            <a:sysClr val="windowText" lastClr="000000"/>
                          </a:solidFill>
                          <a:effectLst/>
                        </a:rPr>
                        <a:t>197</a:t>
                      </a:r>
                      <a:endParaRPr lang="en-US" sz="1200" kern="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19806459"/>
                  </a:ext>
                </a:extLst>
              </a:tr>
            </a:tbl>
          </a:graphicData>
        </a:graphic>
      </p:graphicFrame>
      <p:sp>
        <p:nvSpPr>
          <p:cNvPr id="15" name="TextBox 14">
            <a:extLst>
              <a:ext uri="{FF2B5EF4-FFF2-40B4-BE49-F238E27FC236}">
                <a16:creationId xmlns:a16="http://schemas.microsoft.com/office/drawing/2014/main" id="{E5B6CBEA-3B18-F3F1-5A5D-1DD8B45D072B}"/>
              </a:ext>
            </a:extLst>
          </p:cNvPr>
          <p:cNvSpPr txBox="1"/>
          <p:nvPr/>
        </p:nvSpPr>
        <p:spPr>
          <a:xfrm>
            <a:off x="273788" y="5873926"/>
            <a:ext cx="6097772" cy="307777"/>
          </a:xfrm>
          <a:prstGeom prst="rect">
            <a:avLst/>
          </a:prstGeom>
          <a:noFill/>
        </p:spPr>
        <p:txBody>
          <a:bodyPr wrap="square">
            <a:spAutoFit/>
          </a:bodyPr>
          <a:lstStyle/>
          <a:p>
            <a:r>
              <a:rPr lang="en-US" sz="1400" dirty="0">
                <a:latin typeface="Sylfaen" pitchFamily="18" charset="0"/>
                <a:ea typeface="Calibri" panose="020F0502020204030204" pitchFamily="34" charset="0"/>
                <a:cs typeface="Calibri" panose="020F0502020204030204" pitchFamily="34" charset="0"/>
              </a:rPr>
              <a:t>The result of co-incubation of three different sized nanoparticles with phage</a:t>
            </a:r>
            <a:endParaRPr lang="en-US" sz="1400" dirty="0"/>
          </a:p>
        </p:txBody>
      </p:sp>
      <p:sp>
        <p:nvSpPr>
          <p:cNvPr id="18" name="TextBox 17">
            <a:extLst>
              <a:ext uri="{FF2B5EF4-FFF2-40B4-BE49-F238E27FC236}">
                <a16:creationId xmlns:a16="http://schemas.microsoft.com/office/drawing/2014/main" id="{F7AB0AEA-2C76-9B15-BC43-E4B520B70951}"/>
              </a:ext>
            </a:extLst>
          </p:cNvPr>
          <p:cNvSpPr txBox="1"/>
          <p:nvPr/>
        </p:nvSpPr>
        <p:spPr>
          <a:xfrm>
            <a:off x="4867972" y="3859255"/>
            <a:ext cx="1002117" cy="276999"/>
          </a:xfrm>
          <a:prstGeom prst="rect">
            <a:avLst/>
          </a:prstGeom>
          <a:noFill/>
        </p:spPr>
        <p:txBody>
          <a:bodyPr wrap="square" rtlCol="0">
            <a:spAutoFit/>
          </a:bodyPr>
          <a:lstStyle/>
          <a:p>
            <a:r>
              <a:rPr lang="ka-GE" sz="1200" dirty="0"/>
              <a:t> </a:t>
            </a:r>
            <a:endParaRPr lang="en-US" sz="1200" dirty="0"/>
          </a:p>
        </p:txBody>
      </p:sp>
    </p:spTree>
    <p:extLst>
      <p:ext uri="{BB962C8B-B14F-4D97-AF65-F5344CB8AC3E}">
        <p14:creationId xmlns:p14="http://schemas.microsoft.com/office/powerpoint/2010/main" val="30175717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E1330B7-8F1A-5826-8F4E-F2EE0043ABD7}"/>
              </a:ext>
            </a:extLst>
          </p:cNvPr>
          <p:cNvSpPr txBox="1"/>
          <p:nvPr/>
        </p:nvSpPr>
        <p:spPr>
          <a:xfrm>
            <a:off x="661595" y="495765"/>
            <a:ext cx="8762104" cy="830997"/>
          </a:xfrm>
          <a:prstGeom prst="rect">
            <a:avLst/>
          </a:prstGeom>
          <a:noFill/>
        </p:spPr>
        <p:txBody>
          <a:bodyPr wrap="square">
            <a:spAutoFit/>
          </a:bodyPr>
          <a:lstStyle/>
          <a:p>
            <a:r>
              <a:rPr lang="en-US" sz="2400" b="1" dirty="0"/>
              <a:t>Observation of the ability of bacteriophage to form negative colonies when </a:t>
            </a:r>
            <a:r>
              <a:rPr lang="en-US" sz="2400" b="1" dirty="0" err="1"/>
              <a:t>coincubated</a:t>
            </a:r>
            <a:r>
              <a:rPr lang="en-US" sz="2400" b="1" dirty="0"/>
              <a:t> with a nanoparticle</a:t>
            </a:r>
            <a:endParaRPr lang="en-US" sz="2400" dirty="0"/>
          </a:p>
        </p:txBody>
      </p:sp>
      <mc:AlternateContent xmlns:mc="http://schemas.openxmlformats.org/markup-compatibility/2006" xmlns:a14="http://schemas.microsoft.com/office/drawing/2010/main">
        <mc:Choice Requires="a14">
          <p:graphicFrame>
            <p:nvGraphicFramePr>
              <p:cNvPr id="6" name="Table 5">
                <a:extLst>
                  <a:ext uri="{FF2B5EF4-FFF2-40B4-BE49-F238E27FC236}">
                    <a16:creationId xmlns:a16="http://schemas.microsoft.com/office/drawing/2014/main" id="{B4661238-7305-7F02-7625-418501590A80}"/>
                  </a:ext>
                </a:extLst>
              </p:cNvPr>
              <p:cNvGraphicFramePr>
                <a:graphicFrameLocks noGrp="1"/>
              </p:cNvGraphicFramePr>
              <p:nvPr>
                <p:extLst>
                  <p:ext uri="{D42A27DB-BD31-4B8C-83A1-F6EECF244321}">
                    <p14:modId xmlns:p14="http://schemas.microsoft.com/office/powerpoint/2010/main" val="2705755032"/>
                  </p:ext>
                </p:extLst>
              </p:nvPr>
            </p:nvGraphicFramePr>
            <p:xfrm>
              <a:off x="838200" y="1732818"/>
              <a:ext cx="10515597" cy="1596015"/>
            </p:xfrm>
            <a:graphic>
              <a:graphicData uri="http://schemas.openxmlformats.org/drawingml/2006/table">
                <a:tbl>
                  <a:tblPr firstRow="1" bandRow="1">
                    <a:tableStyleId>{5C22544A-7EE6-4342-B048-85BDC9FD1C3A}</a:tableStyleId>
                  </a:tblPr>
                  <a:tblGrid>
                    <a:gridCol w="3505199">
                      <a:extLst>
                        <a:ext uri="{9D8B030D-6E8A-4147-A177-3AD203B41FA5}">
                          <a16:colId xmlns:a16="http://schemas.microsoft.com/office/drawing/2014/main" val="3947803558"/>
                        </a:ext>
                      </a:extLst>
                    </a:gridCol>
                    <a:gridCol w="3505199">
                      <a:extLst>
                        <a:ext uri="{9D8B030D-6E8A-4147-A177-3AD203B41FA5}">
                          <a16:colId xmlns:a16="http://schemas.microsoft.com/office/drawing/2014/main" val="3469066670"/>
                        </a:ext>
                      </a:extLst>
                    </a:gridCol>
                    <a:gridCol w="3505199">
                      <a:extLst>
                        <a:ext uri="{9D8B030D-6E8A-4147-A177-3AD203B41FA5}">
                          <a16:colId xmlns:a16="http://schemas.microsoft.com/office/drawing/2014/main" val="3822571755"/>
                        </a:ext>
                      </a:extLst>
                    </a:gridCol>
                  </a:tblGrid>
                  <a:tr h="440315">
                    <a:tc>
                      <a:txBody>
                        <a:bodyPr/>
                        <a:lstStyle/>
                        <a:p>
                          <a:pPr algn="ctr">
                            <a:lnSpc>
                              <a:spcPct val="115000"/>
                            </a:lnSpc>
                            <a:spcAft>
                              <a:spcPts val="800"/>
                            </a:spcAft>
                            <a:buNone/>
                          </a:pPr>
                          <a:r>
                            <a:rPr lang="en-US" sz="1400" kern="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T</a:t>
                          </a:r>
                          <a:r>
                            <a:rPr lang="ka-GE" sz="1400" kern="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ime (hours)</a:t>
                          </a:r>
                          <a:endParaRPr lang="en-US" sz="1400" kern="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800"/>
                            </a:spcAft>
                            <a:buNone/>
                          </a:pPr>
                          <a:r>
                            <a:rPr lang="ka-GE" sz="1400" kern="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Control</a:t>
                          </a:r>
                          <a:endParaRPr lang="en-US" sz="1400" kern="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800"/>
                            </a:spcAft>
                            <a:buNone/>
                          </a:pPr>
                          <a:r>
                            <a:rPr lang="en-US" sz="1400" kern="1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rPr>
                            <a:t>UN x NP</a:t>
                          </a:r>
                          <a:endParaRPr lang="en-US" sz="1400" kern="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9528902"/>
                      </a:ext>
                    </a:extLst>
                  </a:tr>
                  <a:tr h="262954">
                    <a:tc>
                      <a:txBody>
                        <a:bodyPr/>
                        <a:lstStyle/>
                        <a:p>
                          <a:pPr algn="ctr">
                            <a:lnSpc>
                              <a:spcPct val="115000"/>
                            </a:lnSpc>
                            <a:spcAft>
                              <a:spcPts val="800"/>
                            </a:spcAft>
                            <a:buNone/>
                          </a:pPr>
                          <a:r>
                            <a:rPr lang="en-US" sz="1200" kern="100" dirty="0">
                              <a:effectLst/>
                              <a:latin typeface="Calibri" panose="020F0502020204030204" pitchFamily="34" charset="0"/>
                              <a:ea typeface="Calibri" panose="020F0502020204030204" pitchFamily="34" charset="0"/>
                              <a:cs typeface="Calibri" panose="020F0502020204030204" pitchFamily="34" charset="0"/>
                            </a:rPr>
                            <a:t>0</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800"/>
                            </a:spcAft>
                            <a:buNone/>
                          </a:pPr>
                          <a:r>
                            <a:rPr lang="en-US" sz="1400" kern="100" dirty="0">
                              <a:effectLst/>
                              <a:latin typeface="Calibri" panose="020F0502020204030204" pitchFamily="34" charset="0"/>
                              <a:ea typeface="Calibri" panose="020F0502020204030204" pitchFamily="34" charset="0"/>
                              <a:cs typeface="Calibri" panose="020F0502020204030204" pitchFamily="34" charset="0"/>
                            </a:rPr>
                            <a:t>5</a:t>
                          </a:r>
                          <a:r>
                            <a:rPr lang="ka-GE" sz="1400" kern="100" dirty="0">
                              <a:effectLst/>
                              <a:latin typeface="Calibri" panose="020F0502020204030204" pitchFamily="34" charset="0"/>
                              <a:ea typeface="Calibri" panose="020F0502020204030204" pitchFamily="34" charset="0"/>
                              <a:cs typeface="Calibri" panose="020F0502020204030204" pitchFamily="34" charset="0"/>
                            </a:rPr>
                            <a:t>.7 * </a:t>
                          </a:r>
                          <a14:m>
                            <m:oMath xmlns:m="http://schemas.openxmlformats.org/officeDocument/2006/math">
                              <m:sSup>
                                <m:sSupPr>
                                  <m:ctrlPr>
                                    <a:rPr lang="ka-GE" sz="1400" i="1" kern="100" smtClean="0">
                                      <a:effectLst/>
                                      <a:latin typeface="Cambria Math" panose="02040503050406030204" pitchFamily="18" charset="0"/>
                                      <a:cs typeface="Calibri" panose="020F0502020204030204" pitchFamily="34" charset="0"/>
                                    </a:rPr>
                                  </m:ctrlPr>
                                </m:sSupPr>
                                <m:e>
                                  <m:r>
                                    <a:rPr lang="ka-GE" sz="1400" b="0" i="1" kern="100" smtClean="0">
                                      <a:effectLst/>
                                      <a:latin typeface="Cambria Math" panose="02040503050406030204" pitchFamily="18" charset="0"/>
                                      <a:cs typeface="Calibri" panose="020F0502020204030204" pitchFamily="34" charset="0"/>
                                    </a:rPr>
                                    <m:t>10</m:t>
                                  </m:r>
                                </m:e>
                                <m:sup>
                                  <m:r>
                                    <a:rPr lang="ka-GE" sz="1400" b="0" i="1" kern="100" smtClean="0">
                                      <a:effectLst/>
                                      <a:latin typeface="Cambria Math" panose="02040503050406030204" pitchFamily="18" charset="0"/>
                                      <a:cs typeface="Calibri" panose="020F0502020204030204" pitchFamily="34" charset="0"/>
                                    </a:rPr>
                                    <m:t>9</m:t>
                                  </m:r>
                                </m:sup>
                              </m:sSup>
                            </m:oMath>
                          </a14:m>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15000"/>
                            </a:lnSpc>
                            <a:spcBef>
                              <a:spcPts val="0"/>
                            </a:spcBef>
                            <a:spcAft>
                              <a:spcPts val="800"/>
                            </a:spcAft>
                            <a:buClrTx/>
                            <a:buSzTx/>
                            <a:buFontTx/>
                            <a:buNone/>
                            <a:tabLst/>
                            <a:defRPr/>
                          </a:pPr>
                          <a:r>
                            <a:rPr lang="ka-GE" sz="1400" kern="100" dirty="0">
                              <a:effectLst/>
                              <a:latin typeface="Calibri" panose="020F0502020204030204" pitchFamily="34" charset="0"/>
                              <a:ea typeface="Calibri" panose="020F0502020204030204" pitchFamily="34" charset="0"/>
                              <a:cs typeface="Calibri" panose="020F0502020204030204" pitchFamily="34" charset="0"/>
                            </a:rPr>
                            <a:t>3.75 * </a:t>
                          </a:r>
                          <a14:m>
                            <m:oMath xmlns:m="http://schemas.openxmlformats.org/officeDocument/2006/math">
                              <m:sSup>
                                <m:sSupPr>
                                  <m:ctrlPr>
                                    <a:rPr lang="ka-GE" sz="1400" i="1" kern="100" smtClean="0">
                                      <a:effectLst/>
                                      <a:latin typeface="Cambria Math" panose="02040503050406030204" pitchFamily="18" charset="0"/>
                                      <a:cs typeface="Calibri" panose="020F0502020204030204" pitchFamily="34" charset="0"/>
                                    </a:rPr>
                                  </m:ctrlPr>
                                </m:sSupPr>
                                <m:e>
                                  <m:r>
                                    <a:rPr lang="ka-GE" sz="1400" b="0" i="1" kern="100" smtClean="0">
                                      <a:effectLst/>
                                      <a:latin typeface="Cambria Math" panose="02040503050406030204" pitchFamily="18" charset="0"/>
                                      <a:cs typeface="Calibri" panose="020F0502020204030204" pitchFamily="34" charset="0"/>
                                    </a:rPr>
                                    <m:t>10</m:t>
                                  </m:r>
                                </m:e>
                                <m:sup>
                                  <m:r>
                                    <a:rPr lang="ka-GE" sz="1400" b="0" i="1" kern="100" smtClean="0">
                                      <a:effectLst/>
                                      <a:latin typeface="Cambria Math" panose="02040503050406030204" pitchFamily="18" charset="0"/>
                                      <a:cs typeface="Calibri" panose="020F0502020204030204" pitchFamily="34" charset="0"/>
                                    </a:rPr>
                                    <m:t>9</m:t>
                                  </m:r>
                                </m:sup>
                              </m:sSup>
                            </m:oMath>
                          </a14:m>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800"/>
                            </a:spcAft>
                            <a:buNone/>
                          </a:pP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44856814"/>
                      </a:ext>
                    </a:extLst>
                  </a:tr>
                  <a:tr h="370840">
                    <a:tc>
                      <a:txBody>
                        <a:bodyPr/>
                        <a:lstStyle/>
                        <a:p>
                          <a:pPr algn="ctr">
                            <a:lnSpc>
                              <a:spcPct val="115000"/>
                            </a:lnSpc>
                            <a:spcAft>
                              <a:spcPts val="800"/>
                            </a:spcAft>
                            <a:buNone/>
                          </a:pPr>
                          <a:r>
                            <a:rPr lang="en-US" sz="1200" kern="100" dirty="0">
                              <a:effectLst/>
                              <a:latin typeface="Calibri" panose="020F0502020204030204" pitchFamily="34" charset="0"/>
                              <a:ea typeface="Calibri" panose="020F0502020204030204" pitchFamily="34" charset="0"/>
                              <a:cs typeface="Calibri" panose="020F0502020204030204" pitchFamily="34" charset="0"/>
                            </a:rPr>
                            <a:t>6</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15000"/>
                            </a:lnSpc>
                            <a:spcBef>
                              <a:spcPts val="0"/>
                            </a:spcBef>
                            <a:spcAft>
                              <a:spcPts val="800"/>
                            </a:spcAft>
                            <a:buClrTx/>
                            <a:buSzTx/>
                            <a:buFontTx/>
                            <a:buNone/>
                            <a:tabLst/>
                            <a:defRPr/>
                          </a:pPr>
                          <a:r>
                            <a:rPr lang="ka-GE" sz="1400" kern="100" dirty="0">
                              <a:effectLst/>
                              <a:latin typeface="Calibri" panose="020F0502020204030204" pitchFamily="34" charset="0"/>
                              <a:ea typeface="Calibri" panose="020F0502020204030204" pitchFamily="34" charset="0"/>
                              <a:cs typeface="Calibri" panose="020F0502020204030204" pitchFamily="34" charset="0"/>
                            </a:rPr>
                            <a:t>4.13 * </a:t>
                          </a:r>
                          <a14:m>
                            <m:oMath xmlns:m="http://schemas.openxmlformats.org/officeDocument/2006/math">
                              <m:sSup>
                                <m:sSupPr>
                                  <m:ctrlPr>
                                    <a:rPr lang="ka-GE" sz="1400" i="1" kern="100" smtClean="0">
                                      <a:effectLst/>
                                      <a:latin typeface="Cambria Math" panose="02040503050406030204" pitchFamily="18" charset="0"/>
                                      <a:cs typeface="Calibri" panose="020F0502020204030204" pitchFamily="34" charset="0"/>
                                    </a:rPr>
                                  </m:ctrlPr>
                                </m:sSupPr>
                                <m:e>
                                  <m:r>
                                    <a:rPr lang="ka-GE" sz="1400" b="0" i="1" kern="100" smtClean="0">
                                      <a:effectLst/>
                                      <a:latin typeface="Cambria Math" panose="02040503050406030204" pitchFamily="18" charset="0"/>
                                      <a:cs typeface="Calibri" panose="020F0502020204030204" pitchFamily="34" charset="0"/>
                                    </a:rPr>
                                    <m:t>10</m:t>
                                  </m:r>
                                </m:e>
                                <m:sup>
                                  <m:r>
                                    <a:rPr lang="ka-GE" sz="1400" b="0" i="1" kern="100" smtClean="0">
                                      <a:effectLst/>
                                      <a:latin typeface="Cambria Math" panose="02040503050406030204" pitchFamily="18" charset="0"/>
                                      <a:cs typeface="Calibri" panose="020F0502020204030204" pitchFamily="34" charset="0"/>
                                    </a:rPr>
                                    <m:t>9</m:t>
                                  </m:r>
                                </m:sup>
                              </m:sSup>
                            </m:oMath>
                          </a14:m>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15000"/>
                            </a:lnSpc>
                            <a:spcBef>
                              <a:spcPts val="0"/>
                            </a:spcBef>
                            <a:spcAft>
                              <a:spcPts val="800"/>
                            </a:spcAft>
                            <a:buClrTx/>
                            <a:buSzTx/>
                            <a:buFontTx/>
                            <a:buNone/>
                            <a:tabLst/>
                            <a:defRPr/>
                          </a:pPr>
                          <a:r>
                            <a:rPr lang="ka-GE" sz="1400" kern="100" dirty="0">
                              <a:effectLst/>
                              <a:latin typeface="Calibri" panose="020F0502020204030204" pitchFamily="34" charset="0"/>
                              <a:ea typeface="Calibri" panose="020F0502020204030204" pitchFamily="34" charset="0"/>
                              <a:cs typeface="Calibri" panose="020F0502020204030204" pitchFamily="34" charset="0"/>
                            </a:rPr>
                            <a:t>6 * </a:t>
                          </a:r>
                          <a14:m>
                            <m:oMath xmlns:m="http://schemas.openxmlformats.org/officeDocument/2006/math">
                              <m:sSup>
                                <m:sSupPr>
                                  <m:ctrlPr>
                                    <a:rPr lang="ka-GE" sz="1400" i="1" kern="100" smtClean="0">
                                      <a:effectLst/>
                                      <a:latin typeface="Cambria Math" panose="02040503050406030204" pitchFamily="18" charset="0"/>
                                      <a:cs typeface="Calibri" panose="020F0502020204030204" pitchFamily="34" charset="0"/>
                                    </a:rPr>
                                  </m:ctrlPr>
                                </m:sSupPr>
                                <m:e>
                                  <m:r>
                                    <a:rPr lang="ka-GE" sz="1400" b="0" i="1" kern="100" smtClean="0">
                                      <a:effectLst/>
                                      <a:latin typeface="Cambria Math" panose="02040503050406030204" pitchFamily="18" charset="0"/>
                                      <a:cs typeface="Calibri" panose="020F0502020204030204" pitchFamily="34" charset="0"/>
                                    </a:rPr>
                                    <m:t>10</m:t>
                                  </m:r>
                                </m:e>
                                <m:sup>
                                  <m:r>
                                    <a:rPr lang="ka-GE" sz="1400" b="0" i="1" kern="100" smtClean="0">
                                      <a:effectLst/>
                                      <a:latin typeface="Cambria Math" panose="02040503050406030204" pitchFamily="18" charset="0"/>
                                      <a:cs typeface="Calibri" panose="020F0502020204030204" pitchFamily="34" charset="0"/>
                                    </a:rPr>
                                    <m:t>9</m:t>
                                  </m:r>
                                </m:sup>
                              </m:sSup>
                            </m:oMath>
                          </a14:m>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800"/>
                            </a:spcAft>
                            <a:buNone/>
                          </a:pP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43482954"/>
                      </a:ext>
                    </a:extLst>
                  </a:tr>
                </a:tbl>
              </a:graphicData>
            </a:graphic>
          </p:graphicFrame>
        </mc:Choice>
        <mc:Fallback xmlns="">
          <p:graphicFrame>
            <p:nvGraphicFramePr>
              <p:cNvPr id="6" name="Table 5">
                <a:extLst>
                  <a:ext uri="{FF2B5EF4-FFF2-40B4-BE49-F238E27FC236}">
                    <a16:creationId xmlns:a16="http://schemas.microsoft.com/office/drawing/2014/main" id="{B4661238-7305-7F02-7625-418501590A80}"/>
                  </a:ext>
                </a:extLst>
              </p:cNvPr>
              <p:cNvGraphicFramePr>
                <a:graphicFrameLocks noGrp="1"/>
              </p:cNvGraphicFramePr>
              <p:nvPr>
                <p:extLst>
                  <p:ext uri="{D42A27DB-BD31-4B8C-83A1-F6EECF244321}">
                    <p14:modId xmlns:p14="http://schemas.microsoft.com/office/powerpoint/2010/main" val="2705755032"/>
                  </p:ext>
                </p:extLst>
              </p:nvPr>
            </p:nvGraphicFramePr>
            <p:xfrm>
              <a:off x="838200" y="1732818"/>
              <a:ext cx="10515597" cy="1596015"/>
            </p:xfrm>
            <a:graphic>
              <a:graphicData uri="http://schemas.openxmlformats.org/drawingml/2006/table">
                <a:tbl>
                  <a:tblPr firstRow="1" bandRow="1">
                    <a:tableStyleId>{5C22544A-7EE6-4342-B048-85BDC9FD1C3A}</a:tableStyleId>
                  </a:tblPr>
                  <a:tblGrid>
                    <a:gridCol w="3505199">
                      <a:extLst>
                        <a:ext uri="{9D8B030D-6E8A-4147-A177-3AD203B41FA5}">
                          <a16:colId xmlns:a16="http://schemas.microsoft.com/office/drawing/2014/main" val="3947803558"/>
                        </a:ext>
                      </a:extLst>
                    </a:gridCol>
                    <a:gridCol w="3505199">
                      <a:extLst>
                        <a:ext uri="{9D8B030D-6E8A-4147-A177-3AD203B41FA5}">
                          <a16:colId xmlns:a16="http://schemas.microsoft.com/office/drawing/2014/main" val="3469066670"/>
                        </a:ext>
                      </a:extLst>
                    </a:gridCol>
                    <a:gridCol w="3505199">
                      <a:extLst>
                        <a:ext uri="{9D8B030D-6E8A-4147-A177-3AD203B41FA5}">
                          <a16:colId xmlns:a16="http://schemas.microsoft.com/office/drawing/2014/main" val="3822571755"/>
                        </a:ext>
                      </a:extLst>
                    </a:gridCol>
                  </a:tblGrid>
                  <a:tr h="440315">
                    <a:tc>
                      <a:txBody>
                        <a:bodyPr/>
                        <a:lstStyle/>
                        <a:p>
                          <a:pPr algn="ctr">
                            <a:lnSpc>
                              <a:spcPct val="115000"/>
                            </a:lnSpc>
                            <a:spcAft>
                              <a:spcPts val="800"/>
                            </a:spcAft>
                            <a:buNone/>
                          </a:pPr>
                          <a:r>
                            <a:rPr lang="en-US" sz="1400" kern="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T</a:t>
                          </a:r>
                          <a:r>
                            <a:rPr lang="ka-GE" sz="1400" kern="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ime (hours)</a:t>
                          </a:r>
                          <a:endParaRPr lang="en-US" sz="1400" kern="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800"/>
                            </a:spcAft>
                            <a:buNone/>
                          </a:pPr>
                          <a:r>
                            <a:rPr lang="ka-GE" sz="1400" kern="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Control</a:t>
                          </a:r>
                          <a:endParaRPr lang="en-US" sz="1400" kern="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800"/>
                            </a:spcAft>
                            <a:buNone/>
                          </a:pPr>
                          <a:r>
                            <a:rPr lang="en-US" sz="1400" kern="1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rPr>
                            <a:t>UN x NP</a:t>
                          </a:r>
                          <a:endParaRPr lang="en-US" sz="1400" kern="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9528902"/>
                      </a:ext>
                    </a:extLst>
                  </a:tr>
                  <a:tr h="577850">
                    <a:tc>
                      <a:txBody>
                        <a:bodyPr/>
                        <a:lstStyle/>
                        <a:p>
                          <a:pPr algn="ctr">
                            <a:lnSpc>
                              <a:spcPct val="115000"/>
                            </a:lnSpc>
                            <a:spcAft>
                              <a:spcPts val="800"/>
                            </a:spcAft>
                            <a:buNone/>
                          </a:pPr>
                          <a:r>
                            <a:rPr lang="en-US" sz="1200" kern="100" dirty="0">
                              <a:effectLst/>
                              <a:latin typeface="Calibri" panose="020F0502020204030204" pitchFamily="34" charset="0"/>
                              <a:ea typeface="Calibri" panose="020F0502020204030204" pitchFamily="34" charset="0"/>
                              <a:cs typeface="Calibri" panose="020F0502020204030204" pitchFamily="34" charset="0"/>
                            </a:rPr>
                            <a:t>0</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00362" t="-84783" r="-100725" b="-102174"/>
                          </a:stretch>
                        </a:blipFill>
                      </a:tcPr>
                    </a:tc>
                    <a:tc>
                      <a:txBody>
                        <a:bodyPr/>
                        <a:lstStyle/>
                        <a:p>
                          <a:endParaRPr lang="en-US"/>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200362" t="-84783" r="-725" b="-102174"/>
                          </a:stretch>
                        </a:blipFill>
                      </a:tcPr>
                    </a:tc>
                    <a:extLst>
                      <a:ext uri="{0D108BD9-81ED-4DB2-BD59-A6C34878D82A}">
                        <a16:rowId xmlns:a16="http://schemas.microsoft.com/office/drawing/2014/main" val="844856814"/>
                      </a:ext>
                    </a:extLst>
                  </a:tr>
                  <a:tr h="577850">
                    <a:tc>
                      <a:txBody>
                        <a:bodyPr/>
                        <a:lstStyle/>
                        <a:p>
                          <a:pPr algn="ctr">
                            <a:lnSpc>
                              <a:spcPct val="115000"/>
                            </a:lnSpc>
                            <a:spcAft>
                              <a:spcPts val="800"/>
                            </a:spcAft>
                            <a:buNone/>
                          </a:pPr>
                          <a:r>
                            <a:rPr lang="en-US" sz="1200" kern="100" dirty="0">
                              <a:effectLst/>
                              <a:latin typeface="Calibri" panose="020F0502020204030204" pitchFamily="34" charset="0"/>
                              <a:ea typeface="Calibri" panose="020F0502020204030204" pitchFamily="34" charset="0"/>
                              <a:cs typeface="Calibri" panose="020F0502020204030204" pitchFamily="34" charset="0"/>
                            </a:rPr>
                            <a:t>6</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00362" t="-184783" r="-100725" b="-2174"/>
                          </a:stretch>
                        </a:blipFill>
                      </a:tcPr>
                    </a:tc>
                    <a:tc>
                      <a:txBody>
                        <a:bodyPr/>
                        <a:lstStyle/>
                        <a:p>
                          <a:endParaRPr lang="en-US"/>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200362" t="-184783" r="-725" b="-2174"/>
                          </a:stretch>
                        </a:blipFill>
                      </a:tcPr>
                    </a:tc>
                    <a:extLst>
                      <a:ext uri="{0D108BD9-81ED-4DB2-BD59-A6C34878D82A}">
                        <a16:rowId xmlns:a16="http://schemas.microsoft.com/office/drawing/2014/main" val="3043482954"/>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7" name="Table 6">
                <a:extLst>
                  <a:ext uri="{FF2B5EF4-FFF2-40B4-BE49-F238E27FC236}">
                    <a16:creationId xmlns:a16="http://schemas.microsoft.com/office/drawing/2014/main" id="{135E66AB-A271-6CFA-0182-847A65AE789B}"/>
                  </a:ext>
                </a:extLst>
              </p:cNvPr>
              <p:cNvGraphicFramePr>
                <a:graphicFrameLocks noGrp="1"/>
              </p:cNvGraphicFramePr>
              <p:nvPr>
                <p:extLst>
                  <p:ext uri="{D42A27DB-BD31-4B8C-83A1-F6EECF244321}">
                    <p14:modId xmlns:p14="http://schemas.microsoft.com/office/powerpoint/2010/main" val="828221082"/>
                  </p:ext>
                </p:extLst>
              </p:nvPr>
            </p:nvGraphicFramePr>
            <p:xfrm>
              <a:off x="838202" y="3665183"/>
              <a:ext cx="10515595" cy="2498180"/>
            </p:xfrm>
            <a:graphic>
              <a:graphicData uri="http://schemas.openxmlformats.org/drawingml/2006/table">
                <a:tbl>
                  <a:tblPr firstRow="1" firstCol="1" bandRow="1">
                    <a:tableStyleId>{5C22544A-7EE6-4342-B048-85BDC9FD1C3A}</a:tableStyleId>
                  </a:tblPr>
                  <a:tblGrid>
                    <a:gridCol w="2103119">
                      <a:extLst>
                        <a:ext uri="{9D8B030D-6E8A-4147-A177-3AD203B41FA5}">
                          <a16:colId xmlns:a16="http://schemas.microsoft.com/office/drawing/2014/main" val="1783378987"/>
                        </a:ext>
                      </a:extLst>
                    </a:gridCol>
                    <a:gridCol w="2060987">
                      <a:extLst>
                        <a:ext uri="{9D8B030D-6E8A-4147-A177-3AD203B41FA5}">
                          <a16:colId xmlns:a16="http://schemas.microsoft.com/office/drawing/2014/main" val="1824170753"/>
                        </a:ext>
                      </a:extLst>
                    </a:gridCol>
                    <a:gridCol w="2145251">
                      <a:extLst>
                        <a:ext uri="{9D8B030D-6E8A-4147-A177-3AD203B41FA5}">
                          <a16:colId xmlns:a16="http://schemas.microsoft.com/office/drawing/2014/main" val="221903987"/>
                        </a:ext>
                      </a:extLst>
                    </a:gridCol>
                    <a:gridCol w="2103119">
                      <a:extLst>
                        <a:ext uri="{9D8B030D-6E8A-4147-A177-3AD203B41FA5}">
                          <a16:colId xmlns:a16="http://schemas.microsoft.com/office/drawing/2014/main" val="225908070"/>
                        </a:ext>
                      </a:extLst>
                    </a:gridCol>
                    <a:gridCol w="2103119">
                      <a:extLst>
                        <a:ext uri="{9D8B030D-6E8A-4147-A177-3AD203B41FA5}">
                          <a16:colId xmlns:a16="http://schemas.microsoft.com/office/drawing/2014/main" val="1992476976"/>
                        </a:ext>
                      </a:extLst>
                    </a:gridCol>
                  </a:tblGrid>
                  <a:tr h="613295">
                    <a:tc>
                      <a:txBody>
                        <a:bodyPr/>
                        <a:lstStyle/>
                        <a:p>
                          <a:pPr algn="ctr">
                            <a:lnSpc>
                              <a:spcPct val="115000"/>
                            </a:lnSpc>
                            <a:spcAft>
                              <a:spcPts val="800"/>
                            </a:spcAft>
                            <a:buNone/>
                          </a:pPr>
                          <a:r>
                            <a:rPr lang="en-US" sz="1400" kern="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T</a:t>
                          </a:r>
                          <a:r>
                            <a:rPr lang="ka-GE" sz="1400" kern="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ime (hours)</a:t>
                          </a:r>
                          <a:endParaRPr lang="en-US" sz="1400" kern="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800"/>
                            </a:spcAft>
                            <a:buNone/>
                          </a:pPr>
                          <a:r>
                            <a:rPr lang="ka-GE" sz="1400" kern="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Control</a:t>
                          </a:r>
                          <a:endParaRPr lang="en-US" sz="1400" kern="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800"/>
                            </a:spcAft>
                            <a:buNone/>
                          </a:pPr>
                          <a:r>
                            <a:rPr lang="en-US" sz="1400" kern="100" dirty="0">
                              <a:solidFill>
                                <a:sysClr val="windowText" lastClr="000000"/>
                              </a:solidFill>
                              <a:effectLst/>
                            </a:rPr>
                            <a:t>UN x NP(3)</a:t>
                          </a:r>
                          <a:endParaRPr lang="en-US" sz="1400" kern="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800"/>
                            </a:spcAft>
                            <a:buNone/>
                          </a:pPr>
                          <a:r>
                            <a:rPr lang="en-US" sz="1400" kern="100" dirty="0">
                              <a:solidFill>
                                <a:sysClr val="windowText" lastClr="000000"/>
                              </a:solidFill>
                              <a:effectLst/>
                            </a:rPr>
                            <a:t>UN x NP(3.5)</a:t>
                          </a:r>
                          <a:endParaRPr lang="en-US" sz="1400" kern="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800"/>
                            </a:spcAft>
                            <a:buNone/>
                          </a:pPr>
                          <a:r>
                            <a:rPr lang="en-US" sz="1400" kern="100" dirty="0">
                              <a:solidFill>
                                <a:sysClr val="windowText" lastClr="000000"/>
                              </a:solidFill>
                              <a:effectLst/>
                            </a:rPr>
                            <a:t>UN x NP(4)</a:t>
                          </a:r>
                          <a:endParaRPr lang="en-US" sz="1400" kern="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5744168"/>
                      </a:ext>
                    </a:extLst>
                  </a:tr>
                  <a:tr h="628295">
                    <a:tc>
                      <a:txBody>
                        <a:bodyPr/>
                        <a:lstStyle/>
                        <a:p>
                          <a:pPr algn="ctr">
                            <a:lnSpc>
                              <a:spcPct val="115000"/>
                            </a:lnSpc>
                            <a:spcAft>
                              <a:spcPts val="800"/>
                            </a:spcAft>
                            <a:buNone/>
                          </a:pPr>
                          <a:r>
                            <a:rPr lang="en-US" sz="1200" kern="100" dirty="0">
                              <a:solidFill>
                                <a:sysClr val="windowText" lastClr="000000"/>
                              </a:solidFill>
                              <a:effectLst/>
                            </a:rPr>
                            <a:t>0</a:t>
                          </a:r>
                          <a:endParaRPr lang="en-US" sz="1200" kern="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15000"/>
                            </a:lnSpc>
                            <a:spcBef>
                              <a:spcPts val="0"/>
                            </a:spcBef>
                            <a:spcAft>
                              <a:spcPts val="800"/>
                            </a:spcAft>
                            <a:buClrTx/>
                            <a:buSzTx/>
                            <a:buFontTx/>
                            <a:buNone/>
                            <a:tabLst/>
                            <a:defRPr/>
                          </a:pPr>
                          <a:r>
                            <a:rPr kumimoji="0" lang="ka-GE" sz="16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4.9* </a:t>
                          </a:r>
                          <a14:m>
                            <m:oMath xmlns:m="http://schemas.openxmlformats.org/officeDocument/2006/math">
                              <m:sSup>
                                <m:sSupPr>
                                  <m:ctrlPr>
                                    <a:rPr kumimoji="0" lang="ka-GE" sz="1600" b="0" i="1" u="none" strike="noStrike" kern="100" cap="none" spc="0" normalizeH="0" baseline="0" noProof="0" smtClean="0">
                                      <a:ln>
                                        <a:noFill/>
                                      </a:ln>
                                      <a:solidFill>
                                        <a:prstClr val="black"/>
                                      </a:solidFill>
                                      <a:effectLst/>
                                      <a:uLnTx/>
                                      <a:uFillTx/>
                                      <a:latin typeface="Cambria Math" panose="02040503050406030204" pitchFamily="18" charset="0"/>
                                      <a:ea typeface="+mn-ea"/>
                                      <a:cs typeface="Calibri" panose="020F0502020204030204" pitchFamily="34" charset="0"/>
                                    </a:rPr>
                                  </m:ctrlPr>
                                </m:sSupPr>
                                <m:e>
                                  <m:r>
                                    <a:rPr kumimoji="0" lang="ka-GE" sz="1600" b="0" i="1" u="none" strike="noStrike" kern="100" cap="none" spc="0" normalizeH="0" baseline="0" noProof="0" smtClean="0">
                                      <a:ln>
                                        <a:noFill/>
                                      </a:ln>
                                      <a:solidFill>
                                        <a:prstClr val="black"/>
                                      </a:solidFill>
                                      <a:effectLst/>
                                      <a:uLnTx/>
                                      <a:uFillTx/>
                                      <a:latin typeface="Cambria Math" panose="02040503050406030204" pitchFamily="18" charset="0"/>
                                      <a:ea typeface="+mn-ea"/>
                                      <a:cs typeface="Calibri" panose="020F0502020204030204" pitchFamily="34" charset="0"/>
                                    </a:rPr>
                                    <m:t>10</m:t>
                                  </m:r>
                                </m:e>
                                <m:sup>
                                  <m:r>
                                    <a:rPr kumimoji="0" lang="ka-GE" sz="1600" b="0" i="1" u="none" strike="noStrike" kern="100" cap="none" spc="0" normalizeH="0" baseline="0" noProof="0" smtClean="0">
                                      <a:ln>
                                        <a:noFill/>
                                      </a:ln>
                                      <a:solidFill>
                                        <a:prstClr val="black"/>
                                      </a:solidFill>
                                      <a:effectLst/>
                                      <a:uLnTx/>
                                      <a:uFillTx/>
                                      <a:latin typeface="Cambria Math" panose="02040503050406030204" pitchFamily="18" charset="0"/>
                                      <a:ea typeface="+mn-ea"/>
                                      <a:cs typeface="Calibri" panose="020F0502020204030204" pitchFamily="34" charset="0"/>
                                    </a:rPr>
                                    <m:t>9</m:t>
                                  </m:r>
                                </m:sup>
                              </m:sSup>
                            </m:oMath>
                          </a14:m>
                          <a:endParaRPr kumimoji="0" lang="en-US" sz="16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15000"/>
                            </a:lnSpc>
                            <a:spcBef>
                              <a:spcPts val="0"/>
                            </a:spcBef>
                            <a:spcAft>
                              <a:spcPts val="800"/>
                            </a:spcAft>
                            <a:buClrTx/>
                            <a:buSzTx/>
                            <a:buFontTx/>
                            <a:buNone/>
                            <a:tabLst/>
                            <a:defRPr/>
                          </a:pPr>
                          <a:r>
                            <a:rPr kumimoji="0" lang="ka-GE" sz="16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1.50 * </a:t>
                          </a:r>
                          <a14:m>
                            <m:oMath xmlns:m="http://schemas.openxmlformats.org/officeDocument/2006/math">
                              <m:sSup>
                                <m:sSupPr>
                                  <m:ctrlPr>
                                    <a:rPr kumimoji="0" lang="ka-GE" sz="1600" b="0" i="1" u="none" strike="noStrike" kern="100" cap="none" spc="0" normalizeH="0" baseline="0" noProof="0" smtClean="0">
                                      <a:ln>
                                        <a:noFill/>
                                      </a:ln>
                                      <a:solidFill>
                                        <a:prstClr val="black"/>
                                      </a:solidFill>
                                      <a:effectLst/>
                                      <a:uLnTx/>
                                      <a:uFillTx/>
                                      <a:latin typeface="Cambria Math" panose="02040503050406030204" pitchFamily="18" charset="0"/>
                                      <a:ea typeface="+mn-ea"/>
                                      <a:cs typeface="Calibri" panose="020F0502020204030204" pitchFamily="34" charset="0"/>
                                    </a:rPr>
                                  </m:ctrlPr>
                                </m:sSupPr>
                                <m:e>
                                  <m:r>
                                    <a:rPr kumimoji="0" lang="ka-GE" sz="1600" b="0" i="1" u="none" strike="noStrike" kern="100" cap="none" spc="0" normalizeH="0" baseline="0" noProof="0" smtClean="0">
                                      <a:ln>
                                        <a:noFill/>
                                      </a:ln>
                                      <a:solidFill>
                                        <a:prstClr val="black"/>
                                      </a:solidFill>
                                      <a:effectLst/>
                                      <a:uLnTx/>
                                      <a:uFillTx/>
                                      <a:latin typeface="Cambria Math" panose="02040503050406030204" pitchFamily="18" charset="0"/>
                                      <a:ea typeface="+mn-ea"/>
                                      <a:cs typeface="Calibri" panose="020F0502020204030204" pitchFamily="34" charset="0"/>
                                    </a:rPr>
                                    <m:t>10</m:t>
                                  </m:r>
                                </m:e>
                                <m:sup>
                                  <m:r>
                                    <a:rPr kumimoji="0" lang="ka-GE" sz="1600" b="0" i="1" u="none" strike="noStrike" kern="100" cap="none" spc="0" normalizeH="0" baseline="0" noProof="0" smtClean="0">
                                      <a:ln>
                                        <a:noFill/>
                                      </a:ln>
                                      <a:solidFill>
                                        <a:prstClr val="black"/>
                                      </a:solidFill>
                                      <a:effectLst/>
                                      <a:uLnTx/>
                                      <a:uFillTx/>
                                      <a:latin typeface="Cambria Math" panose="02040503050406030204" pitchFamily="18" charset="0"/>
                                      <a:ea typeface="+mn-ea"/>
                                      <a:cs typeface="Calibri" panose="020F0502020204030204" pitchFamily="34" charset="0"/>
                                    </a:rPr>
                                    <m:t>9</m:t>
                                  </m:r>
                                </m:sup>
                              </m:sSup>
                            </m:oMath>
                          </a14:m>
                          <a:endParaRPr kumimoji="0" lang="en-US" sz="16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15000"/>
                            </a:lnSpc>
                            <a:spcBef>
                              <a:spcPts val="0"/>
                            </a:spcBef>
                            <a:spcAft>
                              <a:spcPts val="800"/>
                            </a:spcAft>
                            <a:buClrTx/>
                            <a:buSzTx/>
                            <a:buFontTx/>
                            <a:buNone/>
                            <a:tabLst/>
                            <a:defRPr/>
                          </a:pPr>
                          <a:r>
                            <a:rPr kumimoji="0" lang="ka-GE" sz="16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3.7 * </a:t>
                          </a:r>
                          <a14:m>
                            <m:oMath xmlns:m="http://schemas.openxmlformats.org/officeDocument/2006/math">
                              <m:sSup>
                                <m:sSupPr>
                                  <m:ctrlPr>
                                    <a:rPr kumimoji="0" lang="ka-GE" sz="1600" b="0" i="1" u="none" strike="noStrike" kern="100" cap="none" spc="0" normalizeH="0" baseline="0" noProof="0" smtClean="0">
                                      <a:ln>
                                        <a:noFill/>
                                      </a:ln>
                                      <a:solidFill>
                                        <a:prstClr val="black"/>
                                      </a:solidFill>
                                      <a:effectLst/>
                                      <a:uLnTx/>
                                      <a:uFillTx/>
                                      <a:latin typeface="Cambria Math" panose="02040503050406030204" pitchFamily="18" charset="0"/>
                                      <a:ea typeface="+mn-ea"/>
                                      <a:cs typeface="Calibri" panose="020F0502020204030204" pitchFamily="34" charset="0"/>
                                    </a:rPr>
                                  </m:ctrlPr>
                                </m:sSupPr>
                                <m:e>
                                  <m:r>
                                    <a:rPr kumimoji="0" lang="ka-GE" sz="1600" b="0" i="1" u="none" strike="noStrike" kern="100" cap="none" spc="0" normalizeH="0" baseline="0" noProof="0" smtClean="0">
                                      <a:ln>
                                        <a:noFill/>
                                      </a:ln>
                                      <a:solidFill>
                                        <a:prstClr val="black"/>
                                      </a:solidFill>
                                      <a:effectLst/>
                                      <a:uLnTx/>
                                      <a:uFillTx/>
                                      <a:latin typeface="Cambria Math" panose="02040503050406030204" pitchFamily="18" charset="0"/>
                                      <a:ea typeface="+mn-ea"/>
                                      <a:cs typeface="Calibri" panose="020F0502020204030204" pitchFamily="34" charset="0"/>
                                    </a:rPr>
                                    <m:t>10</m:t>
                                  </m:r>
                                </m:e>
                                <m:sup>
                                  <m:r>
                                    <a:rPr kumimoji="0" lang="ka-GE" sz="1600" b="0" i="1" u="none" strike="noStrike" kern="100" cap="none" spc="0" normalizeH="0" baseline="0" noProof="0" smtClean="0">
                                      <a:ln>
                                        <a:noFill/>
                                      </a:ln>
                                      <a:solidFill>
                                        <a:prstClr val="black"/>
                                      </a:solidFill>
                                      <a:effectLst/>
                                      <a:uLnTx/>
                                      <a:uFillTx/>
                                      <a:latin typeface="Cambria Math" panose="02040503050406030204" pitchFamily="18" charset="0"/>
                                      <a:ea typeface="+mn-ea"/>
                                      <a:cs typeface="Calibri" panose="020F0502020204030204" pitchFamily="34" charset="0"/>
                                    </a:rPr>
                                    <m:t>9</m:t>
                                  </m:r>
                                </m:sup>
                              </m:sSup>
                            </m:oMath>
                          </a14:m>
                          <a:endParaRPr kumimoji="0" lang="en-US" sz="16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15000"/>
                            </a:lnSpc>
                            <a:spcBef>
                              <a:spcPts val="0"/>
                            </a:spcBef>
                            <a:spcAft>
                              <a:spcPts val="800"/>
                            </a:spcAft>
                            <a:buClrTx/>
                            <a:buSzTx/>
                            <a:buFontTx/>
                            <a:buNone/>
                            <a:tabLst/>
                            <a:defRPr/>
                          </a:pPr>
                          <a:r>
                            <a:rPr kumimoji="0" lang="ka-GE" sz="16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3.3 * </a:t>
                          </a:r>
                          <a14:m>
                            <m:oMath xmlns:m="http://schemas.openxmlformats.org/officeDocument/2006/math">
                              <m:sSup>
                                <m:sSupPr>
                                  <m:ctrlPr>
                                    <a:rPr kumimoji="0" lang="ka-GE" sz="1600" b="0" i="1" u="none" strike="noStrike" kern="100" cap="none" spc="0" normalizeH="0" baseline="0" noProof="0" smtClean="0">
                                      <a:ln>
                                        <a:noFill/>
                                      </a:ln>
                                      <a:solidFill>
                                        <a:prstClr val="black"/>
                                      </a:solidFill>
                                      <a:effectLst/>
                                      <a:uLnTx/>
                                      <a:uFillTx/>
                                      <a:latin typeface="Cambria Math" panose="02040503050406030204" pitchFamily="18" charset="0"/>
                                      <a:ea typeface="+mn-ea"/>
                                      <a:cs typeface="Calibri" panose="020F0502020204030204" pitchFamily="34" charset="0"/>
                                    </a:rPr>
                                  </m:ctrlPr>
                                </m:sSupPr>
                                <m:e>
                                  <m:r>
                                    <a:rPr kumimoji="0" lang="ka-GE" sz="1600" b="0" i="1" u="none" strike="noStrike" kern="100" cap="none" spc="0" normalizeH="0" baseline="0" noProof="0" smtClean="0">
                                      <a:ln>
                                        <a:noFill/>
                                      </a:ln>
                                      <a:solidFill>
                                        <a:prstClr val="black"/>
                                      </a:solidFill>
                                      <a:effectLst/>
                                      <a:uLnTx/>
                                      <a:uFillTx/>
                                      <a:latin typeface="Cambria Math" panose="02040503050406030204" pitchFamily="18" charset="0"/>
                                      <a:ea typeface="+mn-ea"/>
                                      <a:cs typeface="Calibri" panose="020F0502020204030204" pitchFamily="34" charset="0"/>
                                    </a:rPr>
                                    <m:t>10</m:t>
                                  </m:r>
                                </m:e>
                                <m:sup>
                                  <m:r>
                                    <a:rPr kumimoji="0" lang="ka-GE" sz="1600" b="0" i="1" u="none" strike="noStrike" kern="100" cap="none" spc="0" normalizeH="0" baseline="0" noProof="0" smtClean="0">
                                      <a:ln>
                                        <a:noFill/>
                                      </a:ln>
                                      <a:solidFill>
                                        <a:prstClr val="black"/>
                                      </a:solidFill>
                                      <a:effectLst/>
                                      <a:uLnTx/>
                                      <a:uFillTx/>
                                      <a:latin typeface="Cambria Math" panose="02040503050406030204" pitchFamily="18" charset="0"/>
                                      <a:ea typeface="+mn-ea"/>
                                      <a:cs typeface="Calibri" panose="020F0502020204030204" pitchFamily="34" charset="0"/>
                                    </a:rPr>
                                    <m:t>9</m:t>
                                  </m:r>
                                </m:sup>
                              </m:sSup>
                            </m:oMath>
                          </a14:m>
                          <a:endParaRPr kumimoji="0" lang="en-US" sz="16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40534295"/>
                      </a:ext>
                    </a:extLst>
                  </a:tr>
                  <a:tr h="628295">
                    <a:tc>
                      <a:txBody>
                        <a:bodyPr/>
                        <a:lstStyle/>
                        <a:p>
                          <a:pPr algn="ctr">
                            <a:lnSpc>
                              <a:spcPct val="115000"/>
                            </a:lnSpc>
                            <a:spcAft>
                              <a:spcPts val="800"/>
                            </a:spcAft>
                            <a:buNone/>
                          </a:pPr>
                          <a:r>
                            <a:rPr lang="en-US" sz="1200" kern="100" dirty="0">
                              <a:solidFill>
                                <a:sysClr val="windowText" lastClr="000000"/>
                              </a:solidFill>
                              <a:effectLst/>
                            </a:rPr>
                            <a:t>6</a:t>
                          </a:r>
                          <a:endParaRPr lang="en-US" sz="1200" kern="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15000"/>
                            </a:lnSpc>
                            <a:spcBef>
                              <a:spcPts val="0"/>
                            </a:spcBef>
                            <a:spcAft>
                              <a:spcPts val="800"/>
                            </a:spcAft>
                            <a:buClrTx/>
                            <a:buSzTx/>
                            <a:buFontTx/>
                            <a:buNone/>
                            <a:tabLst/>
                            <a:defRPr/>
                          </a:pPr>
                          <a:r>
                            <a:rPr kumimoji="0" lang="ka-GE" sz="16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3.05 * </a:t>
                          </a:r>
                          <a14:m>
                            <m:oMath xmlns:m="http://schemas.openxmlformats.org/officeDocument/2006/math">
                              <m:sSup>
                                <m:sSupPr>
                                  <m:ctrlPr>
                                    <a:rPr kumimoji="0" lang="ka-GE" sz="1600" b="0" i="1" u="none" strike="noStrike" kern="100" cap="none" spc="0" normalizeH="0" baseline="0" noProof="0" smtClean="0">
                                      <a:ln>
                                        <a:noFill/>
                                      </a:ln>
                                      <a:solidFill>
                                        <a:prstClr val="black"/>
                                      </a:solidFill>
                                      <a:effectLst/>
                                      <a:uLnTx/>
                                      <a:uFillTx/>
                                      <a:latin typeface="Cambria Math" panose="02040503050406030204" pitchFamily="18" charset="0"/>
                                      <a:ea typeface="+mn-ea"/>
                                      <a:cs typeface="Calibri" panose="020F0502020204030204" pitchFamily="34" charset="0"/>
                                    </a:rPr>
                                  </m:ctrlPr>
                                </m:sSupPr>
                                <m:e>
                                  <m:r>
                                    <a:rPr kumimoji="0" lang="ka-GE" sz="1600" b="0" i="1" u="none" strike="noStrike" kern="100" cap="none" spc="0" normalizeH="0" baseline="0" noProof="0" smtClean="0">
                                      <a:ln>
                                        <a:noFill/>
                                      </a:ln>
                                      <a:solidFill>
                                        <a:prstClr val="black"/>
                                      </a:solidFill>
                                      <a:effectLst/>
                                      <a:uLnTx/>
                                      <a:uFillTx/>
                                      <a:latin typeface="Cambria Math" panose="02040503050406030204" pitchFamily="18" charset="0"/>
                                      <a:ea typeface="+mn-ea"/>
                                      <a:cs typeface="Calibri" panose="020F0502020204030204" pitchFamily="34" charset="0"/>
                                    </a:rPr>
                                    <m:t>10</m:t>
                                  </m:r>
                                </m:e>
                                <m:sup>
                                  <m:r>
                                    <a:rPr kumimoji="0" lang="ka-GE" sz="1600" b="0" i="1" u="none" strike="noStrike" kern="100" cap="none" spc="0" normalizeH="0" baseline="0" noProof="0" smtClean="0">
                                      <a:ln>
                                        <a:noFill/>
                                      </a:ln>
                                      <a:solidFill>
                                        <a:prstClr val="black"/>
                                      </a:solidFill>
                                      <a:effectLst/>
                                      <a:uLnTx/>
                                      <a:uFillTx/>
                                      <a:latin typeface="Cambria Math" panose="02040503050406030204" pitchFamily="18" charset="0"/>
                                      <a:ea typeface="+mn-ea"/>
                                      <a:cs typeface="Calibri" panose="020F0502020204030204" pitchFamily="34" charset="0"/>
                                    </a:rPr>
                                    <m:t>9</m:t>
                                  </m:r>
                                </m:sup>
                              </m:sSup>
                            </m:oMath>
                          </a14:m>
                          <a:endParaRPr kumimoji="0" lang="en-US" sz="16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15000"/>
                            </a:lnSpc>
                            <a:spcBef>
                              <a:spcPts val="0"/>
                            </a:spcBef>
                            <a:spcAft>
                              <a:spcPts val="800"/>
                            </a:spcAft>
                            <a:buClrTx/>
                            <a:buSzTx/>
                            <a:buFontTx/>
                            <a:buNone/>
                            <a:tabLst/>
                            <a:defRPr/>
                          </a:pPr>
                          <a:r>
                            <a:rPr kumimoji="0" lang="ka-GE" sz="16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3.78 * </a:t>
                          </a:r>
                          <a14:m>
                            <m:oMath xmlns:m="http://schemas.openxmlformats.org/officeDocument/2006/math">
                              <m:sSup>
                                <m:sSupPr>
                                  <m:ctrlPr>
                                    <a:rPr kumimoji="0" lang="ka-GE" sz="1600" b="0" i="1" u="none" strike="noStrike" kern="100" cap="none" spc="0" normalizeH="0" baseline="0" noProof="0" smtClean="0">
                                      <a:ln>
                                        <a:noFill/>
                                      </a:ln>
                                      <a:solidFill>
                                        <a:prstClr val="black"/>
                                      </a:solidFill>
                                      <a:effectLst/>
                                      <a:uLnTx/>
                                      <a:uFillTx/>
                                      <a:latin typeface="Cambria Math" panose="02040503050406030204" pitchFamily="18" charset="0"/>
                                      <a:ea typeface="+mn-ea"/>
                                      <a:cs typeface="Calibri" panose="020F0502020204030204" pitchFamily="34" charset="0"/>
                                    </a:rPr>
                                  </m:ctrlPr>
                                </m:sSupPr>
                                <m:e>
                                  <m:r>
                                    <a:rPr kumimoji="0" lang="ka-GE" sz="1600" b="0" i="1" u="none" strike="noStrike" kern="100" cap="none" spc="0" normalizeH="0" baseline="0" noProof="0" smtClean="0">
                                      <a:ln>
                                        <a:noFill/>
                                      </a:ln>
                                      <a:solidFill>
                                        <a:prstClr val="black"/>
                                      </a:solidFill>
                                      <a:effectLst/>
                                      <a:uLnTx/>
                                      <a:uFillTx/>
                                      <a:latin typeface="Cambria Math" panose="02040503050406030204" pitchFamily="18" charset="0"/>
                                      <a:ea typeface="+mn-ea"/>
                                      <a:cs typeface="Calibri" panose="020F0502020204030204" pitchFamily="34" charset="0"/>
                                    </a:rPr>
                                    <m:t>10</m:t>
                                  </m:r>
                                </m:e>
                                <m:sup>
                                  <m:r>
                                    <a:rPr kumimoji="0" lang="ka-GE" sz="1600" b="0" i="1" u="none" strike="noStrike" kern="100" cap="none" spc="0" normalizeH="0" baseline="0" noProof="0" smtClean="0">
                                      <a:ln>
                                        <a:noFill/>
                                      </a:ln>
                                      <a:solidFill>
                                        <a:prstClr val="black"/>
                                      </a:solidFill>
                                      <a:effectLst/>
                                      <a:uLnTx/>
                                      <a:uFillTx/>
                                      <a:latin typeface="Cambria Math" panose="02040503050406030204" pitchFamily="18" charset="0"/>
                                      <a:ea typeface="+mn-ea"/>
                                      <a:cs typeface="Calibri" panose="020F0502020204030204" pitchFamily="34" charset="0"/>
                                    </a:rPr>
                                    <m:t>9</m:t>
                                  </m:r>
                                </m:sup>
                              </m:sSup>
                            </m:oMath>
                          </a14:m>
                          <a:endParaRPr kumimoji="0" lang="en-US" sz="16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15000"/>
                            </a:lnSpc>
                            <a:spcBef>
                              <a:spcPts val="0"/>
                            </a:spcBef>
                            <a:spcAft>
                              <a:spcPts val="800"/>
                            </a:spcAft>
                            <a:buClrTx/>
                            <a:buSzTx/>
                            <a:buFontTx/>
                            <a:buNone/>
                            <a:tabLst/>
                            <a:defRPr/>
                          </a:pPr>
                          <a:r>
                            <a:rPr kumimoji="0" lang="ka-GE" sz="16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4.3 * </a:t>
                          </a:r>
                          <a14:m>
                            <m:oMath xmlns:m="http://schemas.openxmlformats.org/officeDocument/2006/math">
                              <m:sSup>
                                <m:sSupPr>
                                  <m:ctrlPr>
                                    <a:rPr kumimoji="0" lang="ka-GE" sz="1600" b="0" i="1" u="none" strike="noStrike" kern="100" cap="none" spc="0" normalizeH="0" baseline="0" noProof="0" smtClean="0">
                                      <a:ln>
                                        <a:noFill/>
                                      </a:ln>
                                      <a:solidFill>
                                        <a:prstClr val="black"/>
                                      </a:solidFill>
                                      <a:effectLst/>
                                      <a:uLnTx/>
                                      <a:uFillTx/>
                                      <a:latin typeface="Cambria Math" panose="02040503050406030204" pitchFamily="18" charset="0"/>
                                      <a:ea typeface="+mn-ea"/>
                                      <a:cs typeface="Calibri" panose="020F0502020204030204" pitchFamily="34" charset="0"/>
                                    </a:rPr>
                                  </m:ctrlPr>
                                </m:sSupPr>
                                <m:e>
                                  <m:r>
                                    <a:rPr kumimoji="0" lang="ka-GE" sz="1600" b="0" i="1" u="none" strike="noStrike" kern="100" cap="none" spc="0" normalizeH="0" baseline="0" noProof="0" smtClean="0">
                                      <a:ln>
                                        <a:noFill/>
                                      </a:ln>
                                      <a:solidFill>
                                        <a:prstClr val="black"/>
                                      </a:solidFill>
                                      <a:effectLst/>
                                      <a:uLnTx/>
                                      <a:uFillTx/>
                                      <a:latin typeface="Cambria Math" panose="02040503050406030204" pitchFamily="18" charset="0"/>
                                      <a:ea typeface="+mn-ea"/>
                                      <a:cs typeface="Calibri" panose="020F0502020204030204" pitchFamily="34" charset="0"/>
                                    </a:rPr>
                                    <m:t>10</m:t>
                                  </m:r>
                                </m:e>
                                <m:sup>
                                  <m:r>
                                    <a:rPr kumimoji="0" lang="ka-GE" sz="1600" b="0" i="1" u="none" strike="noStrike" kern="100" cap="none" spc="0" normalizeH="0" baseline="0" noProof="0" smtClean="0">
                                      <a:ln>
                                        <a:noFill/>
                                      </a:ln>
                                      <a:solidFill>
                                        <a:prstClr val="black"/>
                                      </a:solidFill>
                                      <a:effectLst/>
                                      <a:uLnTx/>
                                      <a:uFillTx/>
                                      <a:latin typeface="Cambria Math" panose="02040503050406030204" pitchFamily="18" charset="0"/>
                                      <a:ea typeface="+mn-ea"/>
                                      <a:cs typeface="Calibri" panose="020F0502020204030204" pitchFamily="34" charset="0"/>
                                    </a:rPr>
                                    <m:t>9</m:t>
                                  </m:r>
                                </m:sup>
                              </m:sSup>
                            </m:oMath>
                          </a14:m>
                          <a:endParaRPr kumimoji="0" lang="en-US" sz="16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15000"/>
                            </a:lnSpc>
                            <a:spcBef>
                              <a:spcPts val="0"/>
                            </a:spcBef>
                            <a:spcAft>
                              <a:spcPts val="800"/>
                            </a:spcAft>
                            <a:buClrTx/>
                            <a:buSzTx/>
                            <a:buFontTx/>
                            <a:buNone/>
                            <a:tabLst/>
                            <a:defRPr/>
                          </a:pPr>
                          <a:r>
                            <a:rPr kumimoji="0" lang="ka-GE" sz="16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4.08 * </a:t>
                          </a:r>
                          <a14:m>
                            <m:oMath xmlns:m="http://schemas.openxmlformats.org/officeDocument/2006/math">
                              <m:sSup>
                                <m:sSupPr>
                                  <m:ctrlPr>
                                    <a:rPr kumimoji="0" lang="ka-GE" sz="1600" b="0" i="1" u="none" strike="noStrike" kern="100" cap="none" spc="0" normalizeH="0" baseline="0" noProof="0" smtClean="0">
                                      <a:ln>
                                        <a:noFill/>
                                      </a:ln>
                                      <a:solidFill>
                                        <a:prstClr val="black"/>
                                      </a:solidFill>
                                      <a:effectLst/>
                                      <a:uLnTx/>
                                      <a:uFillTx/>
                                      <a:latin typeface="Cambria Math" panose="02040503050406030204" pitchFamily="18" charset="0"/>
                                      <a:ea typeface="+mn-ea"/>
                                      <a:cs typeface="Calibri" panose="020F0502020204030204" pitchFamily="34" charset="0"/>
                                    </a:rPr>
                                  </m:ctrlPr>
                                </m:sSupPr>
                                <m:e>
                                  <m:r>
                                    <a:rPr kumimoji="0" lang="ka-GE" sz="1600" b="0" i="1" u="none" strike="noStrike" kern="100" cap="none" spc="0" normalizeH="0" baseline="0" noProof="0" smtClean="0">
                                      <a:ln>
                                        <a:noFill/>
                                      </a:ln>
                                      <a:solidFill>
                                        <a:prstClr val="black"/>
                                      </a:solidFill>
                                      <a:effectLst/>
                                      <a:uLnTx/>
                                      <a:uFillTx/>
                                      <a:latin typeface="Cambria Math" panose="02040503050406030204" pitchFamily="18" charset="0"/>
                                      <a:ea typeface="+mn-ea"/>
                                      <a:cs typeface="Calibri" panose="020F0502020204030204" pitchFamily="34" charset="0"/>
                                    </a:rPr>
                                    <m:t>10</m:t>
                                  </m:r>
                                </m:e>
                                <m:sup>
                                  <m:r>
                                    <a:rPr kumimoji="0" lang="ka-GE" sz="1600" b="0" i="1" u="none" strike="noStrike" kern="100" cap="none" spc="0" normalizeH="0" baseline="0" noProof="0" smtClean="0">
                                      <a:ln>
                                        <a:noFill/>
                                      </a:ln>
                                      <a:solidFill>
                                        <a:prstClr val="black"/>
                                      </a:solidFill>
                                      <a:effectLst/>
                                      <a:uLnTx/>
                                      <a:uFillTx/>
                                      <a:latin typeface="Cambria Math" panose="02040503050406030204" pitchFamily="18" charset="0"/>
                                      <a:ea typeface="+mn-ea"/>
                                      <a:cs typeface="Calibri" panose="020F0502020204030204" pitchFamily="34" charset="0"/>
                                    </a:rPr>
                                    <m:t>9</m:t>
                                  </m:r>
                                </m:sup>
                              </m:sSup>
                            </m:oMath>
                          </a14:m>
                          <a:endParaRPr kumimoji="0" lang="en-US" sz="16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3225471"/>
                      </a:ext>
                    </a:extLst>
                  </a:tr>
                  <a:tr h="628295">
                    <a:tc>
                      <a:txBody>
                        <a:bodyPr/>
                        <a:lstStyle/>
                        <a:p>
                          <a:pPr algn="ctr">
                            <a:lnSpc>
                              <a:spcPct val="115000"/>
                            </a:lnSpc>
                            <a:spcAft>
                              <a:spcPts val="800"/>
                            </a:spcAft>
                            <a:buNone/>
                          </a:pPr>
                          <a:r>
                            <a:rPr lang="en-US" sz="1200" kern="100" dirty="0">
                              <a:solidFill>
                                <a:sysClr val="windowText" lastClr="000000"/>
                              </a:solidFill>
                              <a:effectLst/>
                            </a:rPr>
                            <a:t>24</a:t>
                          </a:r>
                          <a:endParaRPr lang="en-US" sz="1200" kern="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15000"/>
                            </a:lnSpc>
                            <a:spcBef>
                              <a:spcPts val="0"/>
                            </a:spcBef>
                            <a:spcAft>
                              <a:spcPts val="800"/>
                            </a:spcAft>
                            <a:buClrTx/>
                            <a:buSzTx/>
                            <a:buFontTx/>
                            <a:buNone/>
                            <a:tabLst/>
                            <a:defRPr/>
                          </a:pPr>
                          <a:r>
                            <a:rPr kumimoji="0" lang="ka-GE" sz="16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1.02  * </a:t>
                          </a:r>
                          <a14:m>
                            <m:oMath xmlns:m="http://schemas.openxmlformats.org/officeDocument/2006/math">
                              <m:sSup>
                                <m:sSupPr>
                                  <m:ctrlPr>
                                    <a:rPr kumimoji="0" lang="ka-GE" sz="1600" b="0" i="1" u="none" strike="noStrike" kern="100" cap="none" spc="0" normalizeH="0" baseline="0" noProof="0" smtClean="0">
                                      <a:ln>
                                        <a:noFill/>
                                      </a:ln>
                                      <a:solidFill>
                                        <a:prstClr val="black"/>
                                      </a:solidFill>
                                      <a:effectLst/>
                                      <a:uLnTx/>
                                      <a:uFillTx/>
                                      <a:latin typeface="Cambria Math" panose="02040503050406030204" pitchFamily="18" charset="0"/>
                                      <a:ea typeface="+mn-ea"/>
                                      <a:cs typeface="Calibri" panose="020F0502020204030204" pitchFamily="34" charset="0"/>
                                    </a:rPr>
                                  </m:ctrlPr>
                                </m:sSupPr>
                                <m:e>
                                  <m:r>
                                    <a:rPr kumimoji="0" lang="ka-GE" sz="1600" b="0" i="1" u="none" strike="noStrike" kern="100" cap="none" spc="0" normalizeH="0" baseline="0" noProof="0" smtClean="0">
                                      <a:ln>
                                        <a:noFill/>
                                      </a:ln>
                                      <a:solidFill>
                                        <a:prstClr val="black"/>
                                      </a:solidFill>
                                      <a:effectLst/>
                                      <a:uLnTx/>
                                      <a:uFillTx/>
                                      <a:latin typeface="Cambria Math" panose="02040503050406030204" pitchFamily="18" charset="0"/>
                                      <a:ea typeface="+mn-ea"/>
                                      <a:cs typeface="Calibri" panose="020F0502020204030204" pitchFamily="34" charset="0"/>
                                    </a:rPr>
                                    <m:t>10</m:t>
                                  </m:r>
                                </m:e>
                                <m:sup>
                                  <m:r>
                                    <a:rPr kumimoji="0" lang="ka-GE" sz="1600" b="0" i="1" u="none" strike="noStrike" kern="100" cap="none" spc="0" normalizeH="0" baseline="0" noProof="0" smtClean="0">
                                      <a:ln>
                                        <a:noFill/>
                                      </a:ln>
                                      <a:solidFill>
                                        <a:prstClr val="black"/>
                                      </a:solidFill>
                                      <a:effectLst/>
                                      <a:uLnTx/>
                                      <a:uFillTx/>
                                      <a:latin typeface="Cambria Math" panose="02040503050406030204" pitchFamily="18" charset="0"/>
                                      <a:ea typeface="+mn-ea"/>
                                      <a:cs typeface="Calibri" panose="020F0502020204030204" pitchFamily="34" charset="0"/>
                                    </a:rPr>
                                    <m:t>9</m:t>
                                  </m:r>
                                </m:sup>
                              </m:sSup>
                            </m:oMath>
                          </a14:m>
                          <a:endParaRPr kumimoji="0" lang="en-US" sz="16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15000"/>
                            </a:lnSpc>
                            <a:spcBef>
                              <a:spcPts val="0"/>
                            </a:spcBef>
                            <a:spcAft>
                              <a:spcPts val="800"/>
                            </a:spcAft>
                            <a:buClrTx/>
                            <a:buSzTx/>
                            <a:buFontTx/>
                            <a:buNone/>
                            <a:tabLst/>
                            <a:defRPr/>
                          </a:pPr>
                          <a:r>
                            <a:rPr kumimoji="0" lang="ka-GE" sz="16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1.13 * </a:t>
                          </a:r>
                          <a14:m>
                            <m:oMath xmlns:m="http://schemas.openxmlformats.org/officeDocument/2006/math">
                              <m:sSup>
                                <m:sSupPr>
                                  <m:ctrlPr>
                                    <a:rPr kumimoji="0" lang="ka-GE" sz="1600" b="0" i="1" u="none" strike="noStrike" kern="100" cap="none" spc="0" normalizeH="0" baseline="0" noProof="0" smtClean="0">
                                      <a:ln>
                                        <a:noFill/>
                                      </a:ln>
                                      <a:solidFill>
                                        <a:prstClr val="black"/>
                                      </a:solidFill>
                                      <a:effectLst/>
                                      <a:uLnTx/>
                                      <a:uFillTx/>
                                      <a:latin typeface="Cambria Math" panose="02040503050406030204" pitchFamily="18" charset="0"/>
                                      <a:ea typeface="+mn-ea"/>
                                      <a:cs typeface="Calibri" panose="020F0502020204030204" pitchFamily="34" charset="0"/>
                                    </a:rPr>
                                  </m:ctrlPr>
                                </m:sSupPr>
                                <m:e>
                                  <m:r>
                                    <a:rPr kumimoji="0" lang="ka-GE" sz="1600" b="0" i="1" u="none" strike="noStrike" kern="100" cap="none" spc="0" normalizeH="0" baseline="0" noProof="0" smtClean="0">
                                      <a:ln>
                                        <a:noFill/>
                                      </a:ln>
                                      <a:solidFill>
                                        <a:prstClr val="black"/>
                                      </a:solidFill>
                                      <a:effectLst/>
                                      <a:uLnTx/>
                                      <a:uFillTx/>
                                      <a:latin typeface="Cambria Math" panose="02040503050406030204" pitchFamily="18" charset="0"/>
                                      <a:ea typeface="+mn-ea"/>
                                      <a:cs typeface="Calibri" panose="020F0502020204030204" pitchFamily="34" charset="0"/>
                                    </a:rPr>
                                    <m:t>10</m:t>
                                  </m:r>
                                </m:e>
                                <m:sup>
                                  <m:r>
                                    <a:rPr kumimoji="0" lang="ka-GE" sz="1600" b="0" i="1" u="none" strike="noStrike" kern="100" cap="none" spc="0" normalizeH="0" baseline="0" noProof="0" smtClean="0">
                                      <a:ln>
                                        <a:noFill/>
                                      </a:ln>
                                      <a:solidFill>
                                        <a:prstClr val="black"/>
                                      </a:solidFill>
                                      <a:effectLst/>
                                      <a:uLnTx/>
                                      <a:uFillTx/>
                                      <a:latin typeface="Cambria Math" panose="02040503050406030204" pitchFamily="18" charset="0"/>
                                      <a:ea typeface="+mn-ea"/>
                                      <a:cs typeface="Calibri" panose="020F0502020204030204" pitchFamily="34" charset="0"/>
                                    </a:rPr>
                                    <m:t>9</m:t>
                                  </m:r>
                                </m:sup>
                              </m:sSup>
                            </m:oMath>
                          </a14:m>
                          <a:endParaRPr kumimoji="0" lang="en-US" sz="16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15000"/>
                            </a:lnSpc>
                            <a:spcBef>
                              <a:spcPts val="0"/>
                            </a:spcBef>
                            <a:spcAft>
                              <a:spcPts val="800"/>
                            </a:spcAft>
                            <a:buClrTx/>
                            <a:buSzTx/>
                            <a:buFontTx/>
                            <a:buNone/>
                            <a:tabLst/>
                            <a:defRPr/>
                          </a:pPr>
                          <a:r>
                            <a:rPr kumimoji="0" lang="ka-GE" sz="16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2.03 * </a:t>
                          </a:r>
                          <a14:m>
                            <m:oMath xmlns:m="http://schemas.openxmlformats.org/officeDocument/2006/math">
                              <m:sSup>
                                <m:sSupPr>
                                  <m:ctrlPr>
                                    <a:rPr kumimoji="0" lang="ka-GE" sz="1600" b="0" i="1" u="none" strike="noStrike" kern="100" cap="none" spc="0" normalizeH="0" baseline="0" noProof="0" smtClean="0">
                                      <a:ln>
                                        <a:noFill/>
                                      </a:ln>
                                      <a:solidFill>
                                        <a:prstClr val="black"/>
                                      </a:solidFill>
                                      <a:effectLst/>
                                      <a:uLnTx/>
                                      <a:uFillTx/>
                                      <a:latin typeface="Cambria Math" panose="02040503050406030204" pitchFamily="18" charset="0"/>
                                      <a:ea typeface="+mn-ea"/>
                                      <a:cs typeface="Calibri" panose="020F0502020204030204" pitchFamily="34" charset="0"/>
                                    </a:rPr>
                                  </m:ctrlPr>
                                </m:sSupPr>
                                <m:e>
                                  <m:r>
                                    <a:rPr kumimoji="0" lang="ka-GE" sz="1600" b="0" i="1" u="none" strike="noStrike" kern="100" cap="none" spc="0" normalizeH="0" baseline="0" noProof="0" smtClean="0">
                                      <a:ln>
                                        <a:noFill/>
                                      </a:ln>
                                      <a:solidFill>
                                        <a:prstClr val="black"/>
                                      </a:solidFill>
                                      <a:effectLst/>
                                      <a:uLnTx/>
                                      <a:uFillTx/>
                                      <a:latin typeface="Cambria Math" panose="02040503050406030204" pitchFamily="18" charset="0"/>
                                      <a:ea typeface="+mn-ea"/>
                                      <a:cs typeface="Calibri" panose="020F0502020204030204" pitchFamily="34" charset="0"/>
                                    </a:rPr>
                                    <m:t>10</m:t>
                                  </m:r>
                                </m:e>
                                <m:sup>
                                  <m:r>
                                    <a:rPr kumimoji="0" lang="ka-GE" sz="1600" b="0" i="1" u="none" strike="noStrike" kern="100" cap="none" spc="0" normalizeH="0" baseline="0" noProof="0" smtClean="0">
                                      <a:ln>
                                        <a:noFill/>
                                      </a:ln>
                                      <a:solidFill>
                                        <a:prstClr val="black"/>
                                      </a:solidFill>
                                      <a:effectLst/>
                                      <a:uLnTx/>
                                      <a:uFillTx/>
                                      <a:latin typeface="Cambria Math" panose="02040503050406030204" pitchFamily="18" charset="0"/>
                                      <a:ea typeface="+mn-ea"/>
                                      <a:cs typeface="Calibri" panose="020F0502020204030204" pitchFamily="34" charset="0"/>
                                    </a:rPr>
                                    <m:t>9</m:t>
                                  </m:r>
                                </m:sup>
                              </m:sSup>
                            </m:oMath>
                          </a14:m>
                          <a:endParaRPr kumimoji="0" lang="en-US" sz="16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15000"/>
                            </a:lnSpc>
                            <a:spcBef>
                              <a:spcPts val="0"/>
                            </a:spcBef>
                            <a:spcAft>
                              <a:spcPts val="800"/>
                            </a:spcAft>
                            <a:buClrTx/>
                            <a:buSzTx/>
                            <a:buFontTx/>
                            <a:buNone/>
                            <a:tabLst/>
                            <a:defRPr/>
                          </a:pPr>
                          <a:r>
                            <a:rPr kumimoji="0" lang="ka-GE" sz="16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1.97 * </a:t>
                          </a:r>
                          <a14:m>
                            <m:oMath xmlns:m="http://schemas.openxmlformats.org/officeDocument/2006/math">
                              <m:sSup>
                                <m:sSupPr>
                                  <m:ctrlPr>
                                    <a:rPr kumimoji="0" lang="ka-GE" sz="1600" b="0" i="1" u="none" strike="noStrike" kern="100" cap="none" spc="0" normalizeH="0" baseline="0" noProof="0" smtClean="0">
                                      <a:ln>
                                        <a:noFill/>
                                      </a:ln>
                                      <a:solidFill>
                                        <a:prstClr val="black"/>
                                      </a:solidFill>
                                      <a:effectLst/>
                                      <a:uLnTx/>
                                      <a:uFillTx/>
                                      <a:latin typeface="Cambria Math" panose="02040503050406030204" pitchFamily="18" charset="0"/>
                                      <a:ea typeface="+mn-ea"/>
                                      <a:cs typeface="Calibri" panose="020F0502020204030204" pitchFamily="34" charset="0"/>
                                    </a:rPr>
                                  </m:ctrlPr>
                                </m:sSupPr>
                                <m:e>
                                  <m:r>
                                    <a:rPr kumimoji="0" lang="ka-GE" sz="1600" b="0" i="1" u="none" strike="noStrike" kern="100" cap="none" spc="0" normalizeH="0" baseline="0" noProof="0" smtClean="0">
                                      <a:ln>
                                        <a:noFill/>
                                      </a:ln>
                                      <a:solidFill>
                                        <a:prstClr val="black"/>
                                      </a:solidFill>
                                      <a:effectLst/>
                                      <a:uLnTx/>
                                      <a:uFillTx/>
                                      <a:latin typeface="Cambria Math" panose="02040503050406030204" pitchFamily="18" charset="0"/>
                                      <a:ea typeface="+mn-ea"/>
                                      <a:cs typeface="Calibri" panose="020F0502020204030204" pitchFamily="34" charset="0"/>
                                    </a:rPr>
                                    <m:t>10</m:t>
                                  </m:r>
                                </m:e>
                                <m:sup>
                                  <m:r>
                                    <a:rPr kumimoji="0" lang="ka-GE" sz="1600" b="0" i="1" u="none" strike="noStrike" kern="100" cap="none" spc="0" normalizeH="0" baseline="0" noProof="0" smtClean="0">
                                      <a:ln>
                                        <a:noFill/>
                                      </a:ln>
                                      <a:solidFill>
                                        <a:prstClr val="black"/>
                                      </a:solidFill>
                                      <a:effectLst/>
                                      <a:uLnTx/>
                                      <a:uFillTx/>
                                      <a:latin typeface="Cambria Math" panose="02040503050406030204" pitchFamily="18" charset="0"/>
                                      <a:ea typeface="+mn-ea"/>
                                      <a:cs typeface="Calibri" panose="020F0502020204030204" pitchFamily="34" charset="0"/>
                                    </a:rPr>
                                    <m:t>9</m:t>
                                  </m:r>
                                </m:sup>
                              </m:sSup>
                            </m:oMath>
                          </a14:m>
                          <a:endParaRPr kumimoji="0" lang="en-US" sz="16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23299367"/>
                      </a:ext>
                    </a:extLst>
                  </a:tr>
                </a:tbl>
              </a:graphicData>
            </a:graphic>
          </p:graphicFrame>
        </mc:Choice>
        <mc:Fallback xmlns="">
          <p:graphicFrame>
            <p:nvGraphicFramePr>
              <p:cNvPr id="7" name="Table 6">
                <a:extLst>
                  <a:ext uri="{FF2B5EF4-FFF2-40B4-BE49-F238E27FC236}">
                    <a16:creationId xmlns:a16="http://schemas.microsoft.com/office/drawing/2014/main" id="{135E66AB-A271-6CFA-0182-847A65AE789B}"/>
                  </a:ext>
                </a:extLst>
              </p:cNvPr>
              <p:cNvGraphicFramePr>
                <a:graphicFrameLocks noGrp="1"/>
              </p:cNvGraphicFramePr>
              <p:nvPr>
                <p:extLst>
                  <p:ext uri="{D42A27DB-BD31-4B8C-83A1-F6EECF244321}">
                    <p14:modId xmlns:p14="http://schemas.microsoft.com/office/powerpoint/2010/main" val="828221082"/>
                  </p:ext>
                </p:extLst>
              </p:nvPr>
            </p:nvGraphicFramePr>
            <p:xfrm>
              <a:off x="838202" y="3665183"/>
              <a:ext cx="10515595" cy="2498180"/>
            </p:xfrm>
            <a:graphic>
              <a:graphicData uri="http://schemas.openxmlformats.org/drawingml/2006/table">
                <a:tbl>
                  <a:tblPr firstRow="1" firstCol="1" bandRow="1">
                    <a:tableStyleId>{5C22544A-7EE6-4342-B048-85BDC9FD1C3A}</a:tableStyleId>
                  </a:tblPr>
                  <a:tblGrid>
                    <a:gridCol w="2103119">
                      <a:extLst>
                        <a:ext uri="{9D8B030D-6E8A-4147-A177-3AD203B41FA5}">
                          <a16:colId xmlns:a16="http://schemas.microsoft.com/office/drawing/2014/main" val="1783378987"/>
                        </a:ext>
                      </a:extLst>
                    </a:gridCol>
                    <a:gridCol w="2060987">
                      <a:extLst>
                        <a:ext uri="{9D8B030D-6E8A-4147-A177-3AD203B41FA5}">
                          <a16:colId xmlns:a16="http://schemas.microsoft.com/office/drawing/2014/main" val="1824170753"/>
                        </a:ext>
                      </a:extLst>
                    </a:gridCol>
                    <a:gridCol w="2145251">
                      <a:extLst>
                        <a:ext uri="{9D8B030D-6E8A-4147-A177-3AD203B41FA5}">
                          <a16:colId xmlns:a16="http://schemas.microsoft.com/office/drawing/2014/main" val="221903987"/>
                        </a:ext>
                      </a:extLst>
                    </a:gridCol>
                    <a:gridCol w="2103119">
                      <a:extLst>
                        <a:ext uri="{9D8B030D-6E8A-4147-A177-3AD203B41FA5}">
                          <a16:colId xmlns:a16="http://schemas.microsoft.com/office/drawing/2014/main" val="225908070"/>
                        </a:ext>
                      </a:extLst>
                    </a:gridCol>
                    <a:gridCol w="2103119">
                      <a:extLst>
                        <a:ext uri="{9D8B030D-6E8A-4147-A177-3AD203B41FA5}">
                          <a16:colId xmlns:a16="http://schemas.microsoft.com/office/drawing/2014/main" val="1992476976"/>
                        </a:ext>
                      </a:extLst>
                    </a:gridCol>
                  </a:tblGrid>
                  <a:tr h="613295">
                    <a:tc>
                      <a:txBody>
                        <a:bodyPr/>
                        <a:lstStyle/>
                        <a:p>
                          <a:pPr algn="ctr">
                            <a:lnSpc>
                              <a:spcPct val="115000"/>
                            </a:lnSpc>
                            <a:spcAft>
                              <a:spcPts val="800"/>
                            </a:spcAft>
                            <a:buNone/>
                          </a:pPr>
                          <a:r>
                            <a:rPr lang="en-US" sz="1400" kern="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T</a:t>
                          </a:r>
                          <a:r>
                            <a:rPr lang="ka-GE" sz="1400" kern="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ime (hours)</a:t>
                          </a:r>
                          <a:endParaRPr lang="en-US" sz="1400" kern="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800"/>
                            </a:spcAft>
                            <a:buNone/>
                          </a:pPr>
                          <a:r>
                            <a:rPr lang="ka-GE" sz="1400" kern="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Control</a:t>
                          </a:r>
                          <a:endParaRPr lang="en-US" sz="1400" kern="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800"/>
                            </a:spcAft>
                            <a:buNone/>
                          </a:pPr>
                          <a:r>
                            <a:rPr lang="en-US" sz="1400" kern="100" dirty="0">
                              <a:solidFill>
                                <a:sysClr val="windowText" lastClr="000000"/>
                              </a:solidFill>
                              <a:effectLst/>
                            </a:rPr>
                            <a:t>UN x NP(3)</a:t>
                          </a:r>
                          <a:endParaRPr lang="en-US" sz="1400" kern="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800"/>
                            </a:spcAft>
                            <a:buNone/>
                          </a:pPr>
                          <a:r>
                            <a:rPr lang="en-US" sz="1400" kern="100" dirty="0">
                              <a:solidFill>
                                <a:sysClr val="windowText" lastClr="000000"/>
                              </a:solidFill>
                              <a:effectLst/>
                            </a:rPr>
                            <a:t>UN x NP(3.5)</a:t>
                          </a:r>
                          <a:endParaRPr lang="en-US" sz="1400" kern="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800"/>
                            </a:spcAft>
                            <a:buNone/>
                          </a:pPr>
                          <a:r>
                            <a:rPr lang="en-US" sz="1400" kern="100" dirty="0">
                              <a:solidFill>
                                <a:sysClr val="windowText" lastClr="000000"/>
                              </a:solidFill>
                              <a:effectLst/>
                            </a:rPr>
                            <a:t>UN x NP(4)</a:t>
                          </a:r>
                          <a:endParaRPr lang="en-US" sz="1400" kern="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5744168"/>
                      </a:ext>
                    </a:extLst>
                  </a:tr>
                  <a:tr h="628295">
                    <a:tc>
                      <a:txBody>
                        <a:bodyPr/>
                        <a:lstStyle/>
                        <a:p>
                          <a:pPr algn="ctr">
                            <a:lnSpc>
                              <a:spcPct val="115000"/>
                            </a:lnSpc>
                            <a:spcAft>
                              <a:spcPts val="800"/>
                            </a:spcAft>
                            <a:buNone/>
                          </a:pPr>
                          <a:r>
                            <a:rPr lang="en-US" sz="1200" kern="100" dirty="0">
                              <a:solidFill>
                                <a:sysClr val="windowText" lastClr="000000"/>
                              </a:solidFill>
                              <a:effectLst/>
                            </a:rPr>
                            <a:t>0</a:t>
                          </a:r>
                          <a:endParaRPr lang="en-US" sz="1200" kern="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03086" t="-100000" r="-309877" b="-206122"/>
                          </a:stretch>
                        </a:blipFill>
                      </a:tcPr>
                    </a:tc>
                    <a:tc>
                      <a:txBody>
                        <a:bodyPr/>
                        <a:lstStyle/>
                        <a:p>
                          <a:endParaRPr lang="en-US"/>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94675" t="-100000" r="-197041" b="-206122"/>
                          </a:stretch>
                        </a:blipFill>
                      </a:tcPr>
                    </a:tc>
                    <a:tc>
                      <a:txBody>
                        <a:bodyPr/>
                        <a:lstStyle/>
                        <a:p>
                          <a:endParaRPr lang="en-US"/>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301818" t="-100000" r="-101818" b="-206122"/>
                          </a:stretch>
                        </a:blipFill>
                      </a:tcPr>
                    </a:tc>
                    <a:tc>
                      <a:txBody>
                        <a:bodyPr/>
                        <a:lstStyle/>
                        <a:p>
                          <a:endParaRPr lang="en-US"/>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399398" t="-100000" r="-1205" b="-206122"/>
                          </a:stretch>
                        </a:blipFill>
                      </a:tcPr>
                    </a:tc>
                    <a:extLst>
                      <a:ext uri="{0D108BD9-81ED-4DB2-BD59-A6C34878D82A}">
                        <a16:rowId xmlns:a16="http://schemas.microsoft.com/office/drawing/2014/main" val="3240534295"/>
                      </a:ext>
                    </a:extLst>
                  </a:tr>
                  <a:tr h="628295">
                    <a:tc>
                      <a:txBody>
                        <a:bodyPr/>
                        <a:lstStyle/>
                        <a:p>
                          <a:pPr algn="ctr">
                            <a:lnSpc>
                              <a:spcPct val="115000"/>
                            </a:lnSpc>
                            <a:spcAft>
                              <a:spcPts val="800"/>
                            </a:spcAft>
                            <a:buNone/>
                          </a:pPr>
                          <a:r>
                            <a:rPr lang="en-US" sz="1200" kern="100" dirty="0">
                              <a:solidFill>
                                <a:sysClr val="windowText" lastClr="000000"/>
                              </a:solidFill>
                              <a:effectLst/>
                            </a:rPr>
                            <a:t>6</a:t>
                          </a:r>
                          <a:endParaRPr lang="en-US" sz="1200" kern="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03086" t="-196000" r="-309877" b="-102000"/>
                          </a:stretch>
                        </a:blipFill>
                      </a:tcPr>
                    </a:tc>
                    <a:tc>
                      <a:txBody>
                        <a:bodyPr/>
                        <a:lstStyle/>
                        <a:p>
                          <a:endParaRPr lang="en-US"/>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94675" t="-196000" r="-197041" b="-102000"/>
                          </a:stretch>
                        </a:blipFill>
                      </a:tcPr>
                    </a:tc>
                    <a:tc>
                      <a:txBody>
                        <a:bodyPr/>
                        <a:lstStyle/>
                        <a:p>
                          <a:endParaRPr lang="en-US"/>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301818" t="-196000" r="-101818" b="-102000"/>
                          </a:stretch>
                        </a:blipFill>
                      </a:tcPr>
                    </a:tc>
                    <a:tc>
                      <a:txBody>
                        <a:bodyPr/>
                        <a:lstStyle/>
                        <a:p>
                          <a:endParaRPr lang="en-US"/>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399398" t="-196000" r="-1205" b="-102000"/>
                          </a:stretch>
                        </a:blipFill>
                      </a:tcPr>
                    </a:tc>
                    <a:extLst>
                      <a:ext uri="{0D108BD9-81ED-4DB2-BD59-A6C34878D82A}">
                        <a16:rowId xmlns:a16="http://schemas.microsoft.com/office/drawing/2014/main" val="3913225471"/>
                      </a:ext>
                    </a:extLst>
                  </a:tr>
                  <a:tr h="628295">
                    <a:tc>
                      <a:txBody>
                        <a:bodyPr/>
                        <a:lstStyle/>
                        <a:p>
                          <a:pPr algn="ctr">
                            <a:lnSpc>
                              <a:spcPct val="115000"/>
                            </a:lnSpc>
                            <a:spcAft>
                              <a:spcPts val="800"/>
                            </a:spcAft>
                            <a:buNone/>
                          </a:pPr>
                          <a:r>
                            <a:rPr lang="en-US" sz="1200" kern="100" dirty="0">
                              <a:solidFill>
                                <a:sysClr val="windowText" lastClr="000000"/>
                              </a:solidFill>
                              <a:effectLst/>
                            </a:rPr>
                            <a:t>24</a:t>
                          </a:r>
                          <a:endParaRPr lang="en-US" sz="1200" kern="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03086" t="-296000" r="-309877" b="-2000"/>
                          </a:stretch>
                        </a:blipFill>
                      </a:tcPr>
                    </a:tc>
                    <a:tc>
                      <a:txBody>
                        <a:bodyPr/>
                        <a:lstStyle/>
                        <a:p>
                          <a:endParaRPr lang="en-US"/>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94675" t="-296000" r="-197041" b="-2000"/>
                          </a:stretch>
                        </a:blipFill>
                      </a:tcPr>
                    </a:tc>
                    <a:tc>
                      <a:txBody>
                        <a:bodyPr/>
                        <a:lstStyle/>
                        <a:p>
                          <a:endParaRPr lang="en-US"/>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301818" t="-296000" r="-101818" b="-2000"/>
                          </a:stretch>
                        </a:blipFill>
                      </a:tcPr>
                    </a:tc>
                    <a:tc>
                      <a:txBody>
                        <a:bodyPr/>
                        <a:lstStyle/>
                        <a:p>
                          <a:endParaRPr lang="en-US"/>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399398" t="-296000" r="-1205" b="-2000"/>
                          </a:stretch>
                        </a:blipFill>
                      </a:tcPr>
                    </a:tc>
                    <a:extLst>
                      <a:ext uri="{0D108BD9-81ED-4DB2-BD59-A6C34878D82A}">
                        <a16:rowId xmlns:a16="http://schemas.microsoft.com/office/drawing/2014/main" val="2523299367"/>
                      </a:ext>
                    </a:extLst>
                  </a:tr>
                </a:tbl>
              </a:graphicData>
            </a:graphic>
          </p:graphicFrame>
        </mc:Fallback>
      </mc:AlternateContent>
    </p:spTree>
    <p:extLst>
      <p:ext uri="{BB962C8B-B14F-4D97-AF65-F5344CB8AC3E}">
        <p14:creationId xmlns:p14="http://schemas.microsoft.com/office/powerpoint/2010/main" val="18149450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a:extLst>
              <a:ext uri="{FF2B5EF4-FFF2-40B4-BE49-F238E27FC236}">
                <a16:creationId xmlns:a16="http://schemas.microsoft.com/office/drawing/2014/main" id="{3E188250-B3CA-F8E5-B0E1-B5C15E704B56}"/>
              </a:ext>
            </a:extLst>
          </p:cNvPr>
          <p:cNvGraphicFramePr>
            <a:graphicFrameLocks/>
          </p:cNvGraphicFramePr>
          <p:nvPr>
            <p:extLst>
              <p:ext uri="{D42A27DB-BD31-4B8C-83A1-F6EECF244321}">
                <p14:modId xmlns:p14="http://schemas.microsoft.com/office/powerpoint/2010/main" val="535747253"/>
              </p:ext>
            </p:extLst>
          </p:nvPr>
        </p:nvGraphicFramePr>
        <p:xfrm>
          <a:off x="733313" y="454510"/>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Chart 13">
            <a:extLst>
              <a:ext uri="{FF2B5EF4-FFF2-40B4-BE49-F238E27FC236}">
                <a16:creationId xmlns:a16="http://schemas.microsoft.com/office/drawing/2014/main" id="{4161A07D-3B9C-7E93-53B1-449CCDCC4205}"/>
              </a:ext>
            </a:extLst>
          </p:cNvPr>
          <p:cNvGraphicFramePr>
            <a:graphicFrameLocks/>
          </p:cNvGraphicFramePr>
          <p:nvPr>
            <p:extLst>
              <p:ext uri="{D42A27DB-BD31-4B8C-83A1-F6EECF244321}">
                <p14:modId xmlns:p14="http://schemas.microsoft.com/office/powerpoint/2010/main" val="1499688186"/>
              </p:ext>
            </p:extLst>
          </p:nvPr>
        </p:nvGraphicFramePr>
        <p:xfrm>
          <a:off x="6445623" y="1218303"/>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Chart 15">
            <a:extLst>
              <a:ext uri="{FF2B5EF4-FFF2-40B4-BE49-F238E27FC236}">
                <a16:creationId xmlns:a16="http://schemas.microsoft.com/office/drawing/2014/main" id="{123225B7-EC4F-9107-EE04-35377ABE289E}"/>
              </a:ext>
            </a:extLst>
          </p:cNvPr>
          <p:cNvGraphicFramePr>
            <a:graphicFrameLocks/>
          </p:cNvGraphicFramePr>
          <p:nvPr>
            <p:extLst>
              <p:ext uri="{D42A27DB-BD31-4B8C-83A1-F6EECF244321}">
                <p14:modId xmlns:p14="http://schemas.microsoft.com/office/powerpoint/2010/main" val="856441815"/>
              </p:ext>
            </p:extLst>
          </p:nvPr>
        </p:nvGraphicFramePr>
        <p:xfrm>
          <a:off x="1873623" y="3888888"/>
          <a:ext cx="4572000"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17" name="TextBox 16">
            <a:extLst>
              <a:ext uri="{FF2B5EF4-FFF2-40B4-BE49-F238E27FC236}">
                <a16:creationId xmlns:a16="http://schemas.microsoft.com/office/drawing/2014/main" id="{B7AD8016-7357-5FD9-BC21-7124BADD8788}"/>
              </a:ext>
            </a:extLst>
          </p:cNvPr>
          <p:cNvSpPr txBox="1"/>
          <p:nvPr/>
        </p:nvSpPr>
        <p:spPr>
          <a:xfrm>
            <a:off x="3962795" y="225912"/>
            <a:ext cx="4104457" cy="369332"/>
          </a:xfrm>
          <a:prstGeom prst="rect">
            <a:avLst/>
          </a:prstGeom>
          <a:noFill/>
        </p:spPr>
        <p:txBody>
          <a:bodyPr wrap="none" rtlCol="0">
            <a:spAutoFit/>
          </a:bodyPr>
          <a:lstStyle/>
          <a:p>
            <a:r>
              <a:rPr lang="en-US" dirty="0"/>
              <a:t>Graphical representation of colony counts</a:t>
            </a:r>
          </a:p>
        </p:txBody>
      </p:sp>
    </p:spTree>
    <p:extLst>
      <p:ext uri="{BB962C8B-B14F-4D97-AF65-F5344CB8AC3E}">
        <p14:creationId xmlns:p14="http://schemas.microsoft.com/office/powerpoint/2010/main" val="37134892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C64CB-43A2-6484-0343-5E3E68F38DB1}"/>
              </a:ext>
            </a:extLst>
          </p:cNvPr>
          <p:cNvSpPr>
            <a:spLocks noGrp="1"/>
          </p:cNvSpPr>
          <p:nvPr>
            <p:ph type="title"/>
          </p:nvPr>
        </p:nvSpPr>
        <p:spPr/>
        <p:txBody>
          <a:bodyPr/>
          <a:lstStyle/>
          <a:p>
            <a:r>
              <a:rPr lang="en-US" dirty="0"/>
              <a:t>Summary</a:t>
            </a:r>
            <a:br>
              <a:rPr lang="en-US" dirty="0"/>
            </a:br>
            <a:endParaRPr lang="en-US" dirty="0"/>
          </a:p>
        </p:txBody>
      </p:sp>
      <p:sp>
        <p:nvSpPr>
          <p:cNvPr id="3" name="Content Placeholder 2">
            <a:extLst>
              <a:ext uri="{FF2B5EF4-FFF2-40B4-BE49-F238E27FC236}">
                <a16:creationId xmlns:a16="http://schemas.microsoft.com/office/drawing/2014/main" id="{9CDBE514-DE28-9E7C-E8EB-0B38ECB719EC}"/>
              </a:ext>
            </a:extLst>
          </p:cNvPr>
          <p:cNvSpPr>
            <a:spLocks noGrp="1"/>
          </p:cNvSpPr>
          <p:nvPr>
            <p:ph idx="1"/>
          </p:nvPr>
        </p:nvSpPr>
        <p:spPr/>
        <p:txBody>
          <a:bodyPr/>
          <a:lstStyle/>
          <a:p>
            <a:r>
              <a:rPr lang="en-US" dirty="0"/>
              <a:t>Silicon dioxide nanoparticles of various sizes were successfully synthesized</a:t>
            </a:r>
          </a:p>
          <a:p>
            <a:r>
              <a:rPr lang="en-US" dirty="0"/>
              <a:t>They were studied using transmission electron microscopy and infrared spectroscopy</a:t>
            </a:r>
          </a:p>
          <a:p>
            <a:r>
              <a:rPr lang="en-US" dirty="0"/>
              <a:t>They were tested on UN phage, confirming the assumption that they would improve the ability of the phage to form negative colonies.</a:t>
            </a:r>
          </a:p>
          <a:p>
            <a:r>
              <a:rPr lang="en-US" dirty="0"/>
              <a:t>The best results were obtained when relatively large particles were incubated with phages for 24 hours.</a:t>
            </a:r>
            <a:endParaRPr lang="ka-GE" dirty="0"/>
          </a:p>
        </p:txBody>
      </p:sp>
    </p:spTree>
    <p:extLst>
      <p:ext uri="{BB962C8B-B14F-4D97-AF65-F5344CB8AC3E}">
        <p14:creationId xmlns:p14="http://schemas.microsoft.com/office/powerpoint/2010/main" val="3577953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anim calcmode="lin" valueType="num">
                                      <p:cBhvr>
                                        <p:cTn id="1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anim calcmode="lin" valueType="num">
                                      <p:cBhvr>
                                        <p:cTn id="3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24C14-8504-CCA7-5786-F65474E38DA7}"/>
              </a:ext>
            </a:extLst>
          </p:cNvPr>
          <p:cNvSpPr>
            <a:spLocks noGrp="1"/>
          </p:cNvSpPr>
          <p:nvPr>
            <p:ph type="title"/>
          </p:nvPr>
        </p:nvSpPr>
        <p:spPr>
          <a:xfrm>
            <a:off x="1061484" y="226043"/>
            <a:ext cx="10515600" cy="1325563"/>
          </a:xfrm>
        </p:spPr>
        <p:txBody>
          <a:bodyPr/>
          <a:lstStyle/>
          <a:p>
            <a:r>
              <a:rPr lang="en-US" dirty="0"/>
              <a:t>About myself </a:t>
            </a:r>
          </a:p>
        </p:txBody>
      </p:sp>
      <p:pic>
        <p:nvPicPr>
          <p:cNvPr id="8" name="Content Placeholder 7">
            <a:extLst>
              <a:ext uri="{FF2B5EF4-FFF2-40B4-BE49-F238E27FC236}">
                <a16:creationId xmlns:a16="http://schemas.microsoft.com/office/drawing/2014/main" id="{BF04AD81-81AF-6BCF-C924-D4BA8D0E2874}"/>
              </a:ext>
            </a:extLst>
          </p:cNvPr>
          <p:cNvPicPr>
            <a:picLocks noGrp="1" noChangeAspect="1"/>
          </p:cNvPicPr>
          <p:nvPr>
            <p:ph idx="1"/>
          </p:nvPr>
        </p:nvPicPr>
        <p:blipFill>
          <a:blip r:embed="rId2"/>
          <a:stretch>
            <a:fillRect/>
          </a:stretch>
        </p:blipFill>
        <p:spPr>
          <a:xfrm>
            <a:off x="7162140" y="804961"/>
            <a:ext cx="3619451" cy="4524315"/>
          </a:xfrm>
        </p:spPr>
      </p:pic>
      <p:sp>
        <p:nvSpPr>
          <p:cNvPr id="6" name="TextBox 5">
            <a:extLst>
              <a:ext uri="{FF2B5EF4-FFF2-40B4-BE49-F238E27FC236}">
                <a16:creationId xmlns:a16="http://schemas.microsoft.com/office/drawing/2014/main" id="{F833B530-C8AD-FF0A-7603-F152A9BDE98F}"/>
              </a:ext>
            </a:extLst>
          </p:cNvPr>
          <p:cNvSpPr txBox="1"/>
          <p:nvPr/>
        </p:nvSpPr>
        <p:spPr>
          <a:xfrm>
            <a:off x="838200" y="1444860"/>
            <a:ext cx="5700823" cy="4524315"/>
          </a:xfrm>
          <a:prstGeom prst="rect">
            <a:avLst/>
          </a:prstGeom>
          <a:noFill/>
        </p:spPr>
        <p:txBody>
          <a:bodyPr wrap="square" rtlCol="0">
            <a:spAutoFit/>
          </a:bodyPr>
          <a:lstStyle/>
          <a:p>
            <a:r>
              <a:rPr lang="en-US" sz="2400" dirty="0"/>
              <a:t>•Research experience </a:t>
            </a:r>
          </a:p>
          <a:p>
            <a:pPr marL="285750" indent="-285750">
              <a:buFont typeface="Wingdings" pitchFamily="2" charset="2"/>
              <a:buChar char="Ø"/>
            </a:pPr>
            <a:r>
              <a:rPr lang="en-US" sz="2400" dirty="0"/>
              <a:t>   Laboratory of Antimicrobial Resistance and Phage Therapy</a:t>
            </a:r>
          </a:p>
          <a:p>
            <a:pPr marL="285750" indent="-285750">
              <a:buFont typeface="Wingdings" pitchFamily="2" charset="2"/>
              <a:buChar char="Ø"/>
            </a:pPr>
            <a:r>
              <a:rPr lang="en-US" sz="2400" dirty="0"/>
              <a:t>  G. Eliava Institute of Bacteriophages, Microbiology and Virology</a:t>
            </a:r>
          </a:p>
          <a:p>
            <a:pPr marL="285750" indent="-285750">
              <a:buFont typeface="Wingdings" pitchFamily="2" charset="2"/>
              <a:buChar char="Ø"/>
            </a:pPr>
            <a:r>
              <a:rPr lang="en-US" sz="2400" dirty="0"/>
              <a:t>  Laboratory of Chemical Technology</a:t>
            </a:r>
          </a:p>
          <a:p>
            <a:pPr marL="285750" indent="-285750">
              <a:buFont typeface="Wingdings" pitchFamily="2" charset="2"/>
              <a:buChar char="Ø"/>
            </a:pPr>
            <a:endParaRPr lang="en-US" sz="2400" dirty="0"/>
          </a:p>
          <a:p>
            <a:r>
              <a:rPr lang="en-US" sz="2400" dirty="0"/>
              <a:t>•Research interests</a:t>
            </a:r>
          </a:p>
          <a:p>
            <a:r>
              <a:rPr lang="en-US" sz="2400" dirty="0"/>
              <a:t>•Olympiad Problem Developer </a:t>
            </a:r>
          </a:p>
          <a:p>
            <a:r>
              <a:rPr lang="en-US" sz="2400" dirty="0"/>
              <a:t>•Jury committee member (“</a:t>
            </a:r>
            <a:r>
              <a:rPr lang="en-US" sz="2400" dirty="0" err="1"/>
              <a:t>Zurgchanta</a:t>
            </a:r>
            <a:r>
              <a:rPr lang="en-US" sz="2400" dirty="0"/>
              <a:t>”, “Golden Fleece”, “Lavoisier”…)</a:t>
            </a:r>
          </a:p>
          <a:p>
            <a:r>
              <a:rPr lang="en-US" sz="2400" dirty="0"/>
              <a:t>•Teacher</a:t>
            </a:r>
          </a:p>
        </p:txBody>
      </p:sp>
      <p:pic>
        <p:nvPicPr>
          <p:cNvPr id="3" name="Picture 2">
            <a:extLst>
              <a:ext uri="{FF2B5EF4-FFF2-40B4-BE49-F238E27FC236}">
                <a16:creationId xmlns:a16="http://schemas.microsoft.com/office/drawing/2014/main" id="{7144FD00-C0C8-5160-B785-82E48C5E2CA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56397" y="5490778"/>
            <a:ext cx="1230935" cy="1141179"/>
          </a:xfrm>
          <a:prstGeom prst="rect">
            <a:avLst/>
          </a:prstGeom>
        </p:spPr>
      </p:pic>
    </p:spTree>
    <p:extLst>
      <p:ext uri="{BB962C8B-B14F-4D97-AF65-F5344CB8AC3E}">
        <p14:creationId xmlns:p14="http://schemas.microsoft.com/office/powerpoint/2010/main" val="28435187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07E63-D34C-C2EE-4C6A-E8A84ACCF8A2}"/>
              </a:ext>
            </a:extLst>
          </p:cNvPr>
          <p:cNvSpPr>
            <a:spLocks noGrp="1"/>
          </p:cNvSpPr>
          <p:nvPr>
            <p:ph type="title"/>
          </p:nvPr>
        </p:nvSpPr>
        <p:spPr>
          <a:xfrm>
            <a:off x="2581940" y="2385311"/>
            <a:ext cx="10515600" cy="1325563"/>
          </a:xfrm>
        </p:spPr>
        <p:txBody>
          <a:bodyPr/>
          <a:lstStyle/>
          <a:p>
            <a:r>
              <a:rPr lang="en-US" dirty="0"/>
              <a:t>Thank you for your attention.</a:t>
            </a:r>
          </a:p>
        </p:txBody>
      </p:sp>
    </p:spTree>
    <p:extLst>
      <p:ext uri="{BB962C8B-B14F-4D97-AF65-F5344CB8AC3E}">
        <p14:creationId xmlns:p14="http://schemas.microsoft.com/office/powerpoint/2010/main" val="29340069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3E1AD-05DD-1D9B-C56A-F480F3CB4AE8}"/>
              </a:ext>
            </a:extLst>
          </p:cNvPr>
          <p:cNvSpPr>
            <a:spLocks noGrp="1"/>
          </p:cNvSpPr>
          <p:nvPr>
            <p:ph type="title"/>
          </p:nvPr>
        </p:nvSpPr>
        <p:spPr/>
        <p:txBody>
          <a:bodyPr/>
          <a:lstStyle/>
          <a:p>
            <a:r>
              <a:rPr lang="en-US" dirty="0"/>
              <a:t>Bibliography</a:t>
            </a:r>
          </a:p>
        </p:txBody>
      </p:sp>
      <p:sp>
        <p:nvSpPr>
          <p:cNvPr id="3" name="Content Placeholder 2">
            <a:extLst>
              <a:ext uri="{FF2B5EF4-FFF2-40B4-BE49-F238E27FC236}">
                <a16:creationId xmlns:a16="http://schemas.microsoft.com/office/drawing/2014/main" id="{AF1378BC-C6D6-1331-805E-87F213321F63}"/>
              </a:ext>
            </a:extLst>
          </p:cNvPr>
          <p:cNvSpPr>
            <a:spLocks noGrp="1"/>
          </p:cNvSpPr>
          <p:nvPr>
            <p:ph idx="1"/>
          </p:nvPr>
        </p:nvSpPr>
        <p:spPr/>
        <p:txBody>
          <a:bodyPr>
            <a:normAutofit fontScale="25000" lnSpcReduction="20000"/>
          </a:bodyPr>
          <a:lstStyle/>
          <a:p>
            <a:r>
              <a:rPr lang="en-US" sz="6400" dirty="0"/>
              <a:t> Medina, C., M. J. Santos-Martinez, A. Radomski, O. I. Corrigan, and M. W. Radomski. “Nanoparticles: Pharmacological and Toxicological Significance.” </a:t>
            </a:r>
            <a:r>
              <a:rPr lang="en-US" sz="6400" i="1" dirty="0"/>
              <a:t>British Journal of Pharmacology</a:t>
            </a:r>
            <a:r>
              <a:rPr lang="en-US" sz="6400" dirty="0"/>
              <a:t> 150, no. 5 (2007): 552–558. </a:t>
            </a:r>
            <a:r>
              <a:rPr lang="en-US" sz="6400" u="sng" dirty="0">
                <a:hlinkClick r:id="rId2"/>
              </a:rPr>
              <a:t>https://doi.org/10.1038/sj.bjp.0707130</a:t>
            </a:r>
            <a:r>
              <a:rPr lang="en-US" sz="6400" dirty="0"/>
              <a:t>.</a:t>
            </a:r>
          </a:p>
          <a:p>
            <a:r>
              <a:rPr lang="en-US" sz="6400" dirty="0"/>
              <a:t>Kaur, Sandeep, Anila Kumari, Anjana Kumari Negi, Vikas Galav, Shikha Thakur, Manish Agrawal, and Vandana Sharma. “Nanotechnology Based Approaches in Phage Therapy: Overcoming the Pharmacological Barriers.” </a:t>
            </a:r>
            <a:r>
              <a:rPr lang="en-US" sz="6400" i="1" dirty="0"/>
              <a:t>Frontiers in Pharmacology</a:t>
            </a:r>
            <a:r>
              <a:rPr lang="en-US" sz="6400" dirty="0"/>
              <a:t> 12 (2021). </a:t>
            </a:r>
            <a:r>
              <a:rPr lang="en-US" sz="6400" u="sng" dirty="0">
                <a:hlinkClick r:id="rId3"/>
              </a:rPr>
              <a:t>https://doi.org/10.3389/fphar.2021.685249</a:t>
            </a:r>
            <a:r>
              <a:rPr lang="en-US" sz="6400" dirty="0"/>
              <a:t>.</a:t>
            </a:r>
            <a:r>
              <a:rPr lang="ka-GE" sz="6400" dirty="0"/>
              <a:t> </a:t>
            </a:r>
            <a:endParaRPr lang="en-US" sz="6400" dirty="0"/>
          </a:p>
          <a:p>
            <a:r>
              <a:rPr lang="en-US" sz="6400" dirty="0"/>
              <a:t>Choińska-</a:t>
            </a:r>
            <a:r>
              <a:rPr lang="en-US" sz="6400" dirty="0" err="1"/>
              <a:t>Pulit</a:t>
            </a:r>
            <a:r>
              <a:rPr lang="en-US" sz="6400" dirty="0"/>
              <a:t>, Anna, Paweł </a:t>
            </a:r>
            <a:r>
              <a:rPr lang="en-US" sz="6400" dirty="0" err="1"/>
              <a:t>Mituła</a:t>
            </a:r>
            <a:r>
              <a:rPr lang="en-US" sz="6400" dirty="0"/>
              <a:t>, Paulina </a:t>
            </a:r>
            <a:r>
              <a:rPr lang="en-US" sz="6400" dirty="0" err="1"/>
              <a:t>Śliwka</a:t>
            </a:r>
            <a:r>
              <a:rPr lang="en-US" sz="6400" dirty="0"/>
              <a:t>, Wojciech </a:t>
            </a:r>
            <a:r>
              <a:rPr lang="en-US" sz="6400" dirty="0" err="1"/>
              <a:t>Łaba</a:t>
            </a:r>
            <a:r>
              <a:rPr lang="en-US" sz="6400" dirty="0"/>
              <a:t>, and Aneta </a:t>
            </a:r>
            <a:r>
              <a:rPr lang="en-US" sz="6400" dirty="0" err="1"/>
              <a:t>Skaradzińska</a:t>
            </a:r>
            <a:r>
              <a:rPr lang="en-US" sz="6400" dirty="0"/>
              <a:t>. “Bacteriophage Encapsulation: Trends and Potential Applications.” </a:t>
            </a:r>
            <a:r>
              <a:rPr lang="en-US" sz="6400" i="1" dirty="0"/>
              <a:t>Trends in Food Science &amp; Technology</a:t>
            </a:r>
            <a:r>
              <a:rPr lang="en-US" sz="6400" dirty="0"/>
              <a:t> 45, no. 2 (2015): 212–221. </a:t>
            </a:r>
            <a:r>
              <a:rPr lang="en-US" sz="6400" u="sng" dirty="0">
                <a:hlinkClick r:id="rId4"/>
              </a:rPr>
              <a:t>https://doi.org/10.1016/j.tifs.2015.07.001</a:t>
            </a:r>
            <a:r>
              <a:rPr lang="en-US" sz="6400" dirty="0"/>
              <a:t>.</a:t>
            </a:r>
          </a:p>
          <a:p>
            <a:r>
              <a:rPr lang="en-US" sz="6400" dirty="0"/>
              <a:t>Karimi, Mohammad, Hanieh </a:t>
            </a:r>
            <a:r>
              <a:rPr lang="en-US" sz="6400" dirty="0" err="1"/>
              <a:t>Mirshekari</a:t>
            </a:r>
            <a:r>
              <a:rPr lang="en-US" sz="6400" dirty="0"/>
              <a:t>, Seyed Mohammad Mahdi Basri, Seyed Bahrami, Mohammad </a:t>
            </a:r>
            <a:r>
              <a:rPr lang="en-US" sz="6400" dirty="0" err="1"/>
              <a:t>Moghoofei</a:t>
            </a:r>
            <a:r>
              <a:rPr lang="en-US" sz="6400" dirty="0"/>
              <a:t>, and Michael R. Hamblin. “Bacteriophages and Phage-Inspired Nanocarriers for Targeted Delivery of Therapeutic Cargos.” </a:t>
            </a:r>
            <a:r>
              <a:rPr lang="en-US" sz="6400" i="1" dirty="0"/>
              <a:t>Advanced Drug Delivery Reviews</a:t>
            </a:r>
            <a:r>
              <a:rPr lang="en-US" sz="6400" dirty="0"/>
              <a:t> 106 (2016):45-62. </a:t>
            </a:r>
            <a:r>
              <a:rPr lang="en-US" sz="6400" u="sng" dirty="0">
                <a:hlinkClick r:id="rId5"/>
              </a:rPr>
              <a:t>https://doi.org/10.1016/j.addr.2016.03.003</a:t>
            </a:r>
            <a:r>
              <a:rPr lang="en-US" sz="6400" dirty="0"/>
              <a:t>.</a:t>
            </a:r>
          </a:p>
          <a:p>
            <a:r>
              <a:rPr lang="en-US" sz="6400" dirty="0"/>
              <a:t>Stöber, Werner, Arthur Fink, and Ernst Bohn. "Controlled Growth of Monodisperse Silica Spheres in the Micron Size Range." </a:t>
            </a:r>
            <a:r>
              <a:rPr lang="en-US" sz="6400" i="1" dirty="0"/>
              <a:t>Journal of Colloid and Interface Science</a:t>
            </a:r>
            <a:r>
              <a:rPr lang="en-US" sz="6400" dirty="0"/>
              <a:t> 26 (1968): 62–69.</a:t>
            </a:r>
          </a:p>
          <a:p>
            <a:r>
              <a:rPr lang="en-US" sz="6400" dirty="0"/>
              <a:t>Abdrew M. Collins, nanotechnology cookbook, school of chemistry, University of</a:t>
            </a:r>
            <a:r>
              <a:rPr lang="ka-GE" sz="6400" dirty="0"/>
              <a:t> </a:t>
            </a:r>
            <a:r>
              <a:rPr lang="en-US" sz="6400" dirty="0"/>
              <a:t>Bristol, Elsevier ltd. 2012, 35</a:t>
            </a:r>
          </a:p>
          <a:p>
            <a:r>
              <a:rPr lang="en-US" sz="6400" dirty="0"/>
              <a:t>Stachurska, Xymena, Krzysztof Cendrowski, Kamila </a:t>
            </a:r>
            <a:r>
              <a:rPr lang="en-US" sz="6400" dirty="0" err="1"/>
              <a:t>Pachnowska</a:t>
            </a:r>
            <a:r>
              <a:rPr lang="en-US" sz="6400" dirty="0"/>
              <a:t>, Agnieszka </a:t>
            </a:r>
            <a:r>
              <a:rPr lang="en-US" sz="6400" dirty="0" err="1"/>
              <a:t>Piegat</a:t>
            </a:r>
            <a:r>
              <a:rPr lang="en-US" sz="6400" dirty="0"/>
              <a:t>, Ewa </a:t>
            </a:r>
            <a:r>
              <a:rPr lang="en-US" sz="6400" dirty="0" err="1"/>
              <a:t>Mijowska</a:t>
            </a:r>
            <a:r>
              <a:rPr lang="en-US" sz="6400" dirty="0"/>
              <a:t>, and Paweł </a:t>
            </a:r>
            <a:r>
              <a:rPr lang="en-US" sz="6400" dirty="0" err="1"/>
              <a:t>Nawrotek</a:t>
            </a:r>
            <a:r>
              <a:rPr lang="en-US" sz="6400" dirty="0"/>
              <a:t>. "Nanoparticles Influence Lytic Phage T4-like Performance In Vitro." Edited by Alexandru Mihai </a:t>
            </a:r>
            <a:r>
              <a:rPr lang="en-US" sz="6400" dirty="0" err="1"/>
              <a:t>Grumezescu</a:t>
            </a:r>
            <a:r>
              <a:rPr lang="en-US" sz="6400" dirty="0"/>
              <a:t>.</a:t>
            </a:r>
          </a:p>
          <a:p>
            <a:r>
              <a:rPr lang="en-US" sz="6400" dirty="0" err="1"/>
              <a:t>Cademartiri</a:t>
            </a:r>
            <a:r>
              <a:rPr lang="en-US" sz="6400" dirty="0"/>
              <a:t>, Rebecca, Hany Anany, Isabelle Gross, Rahul Bhayani, Mansel Griffiths, and Michael A. Brook. "Immobilization of Bacteriophages on Modified Silica Particles</a:t>
            </a:r>
            <a:r>
              <a:rPr lang="en-US" sz="7200" dirty="0"/>
              <a:t>." </a:t>
            </a:r>
            <a:r>
              <a:rPr lang="en-US" sz="7200" i="1" dirty="0"/>
              <a:t>Biomaterials</a:t>
            </a:r>
            <a:r>
              <a:rPr lang="en-US" sz="7200" dirty="0"/>
              <a:t> 31, no. 7 (2010): 1904–1910</a:t>
            </a:r>
            <a:r>
              <a:rPr lang="en-US" sz="4400" dirty="0"/>
              <a:t>. </a:t>
            </a:r>
            <a:r>
              <a:rPr lang="en-US" sz="6400" b="0" i="0" dirty="0">
                <a:effectLst/>
                <a:hlinkClick r:id="rId6"/>
              </a:rPr>
              <a:t>https://doi.org/10.1016/j.biomaterials.2009.11.029</a:t>
            </a:r>
            <a:r>
              <a:rPr lang="en-US" dirty="0"/>
              <a:t>.</a:t>
            </a:r>
            <a:endParaRPr lang="en-US" sz="11200" dirty="0"/>
          </a:p>
        </p:txBody>
      </p:sp>
    </p:spTree>
    <p:extLst>
      <p:ext uri="{BB962C8B-B14F-4D97-AF65-F5344CB8AC3E}">
        <p14:creationId xmlns:p14="http://schemas.microsoft.com/office/powerpoint/2010/main" val="13780190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38FC7-54C6-3582-B8E2-91F97629E0B4}"/>
              </a:ext>
            </a:extLst>
          </p:cNvPr>
          <p:cNvSpPr>
            <a:spLocks noGrp="1"/>
          </p:cNvSpPr>
          <p:nvPr>
            <p:ph type="title"/>
          </p:nvPr>
        </p:nvSpPr>
        <p:spPr/>
        <p:txBody>
          <a:bodyPr/>
          <a:lstStyle/>
          <a:p>
            <a:r>
              <a:rPr lang="en-US" dirty="0"/>
              <a:t>Toxicity assessment</a:t>
            </a:r>
          </a:p>
        </p:txBody>
      </p:sp>
      <p:sp>
        <p:nvSpPr>
          <p:cNvPr id="3" name="Content Placeholder 2">
            <a:extLst>
              <a:ext uri="{FF2B5EF4-FFF2-40B4-BE49-F238E27FC236}">
                <a16:creationId xmlns:a16="http://schemas.microsoft.com/office/drawing/2014/main" id="{59B8726C-C4A0-FE14-95A9-C5DFFC98971D}"/>
              </a:ext>
            </a:extLst>
          </p:cNvPr>
          <p:cNvSpPr>
            <a:spLocks noGrp="1"/>
          </p:cNvSpPr>
          <p:nvPr>
            <p:ph idx="1"/>
          </p:nvPr>
        </p:nvSpPr>
        <p:spPr/>
        <p:txBody>
          <a:bodyPr/>
          <a:lstStyle/>
          <a:p>
            <a:r>
              <a:rPr lang="en-US" dirty="0"/>
              <a:t>There are different forms of silica. The crystalline form is dangerous.</a:t>
            </a:r>
          </a:p>
          <a:p>
            <a:r>
              <a:rPr lang="en-US" dirty="0"/>
              <a:t>Synthetic, "amorphous" silica - widely used in many fields, including medicine. Not considered toxic, although studies are now actively underway to assess cytotoxicity.</a:t>
            </a:r>
          </a:p>
          <a:p>
            <a:r>
              <a:rPr lang="en-US" dirty="0"/>
              <a:t>Ryu et al - conducted a toxicity study, found it not toxic.</a:t>
            </a:r>
          </a:p>
          <a:p>
            <a:r>
              <a:rPr lang="en-US" dirty="0"/>
              <a:t>Uboldi et al - did not cause cytotoxicity, cell mutations, genotoxicity in mouse fibroblast cells</a:t>
            </a:r>
          </a:p>
        </p:txBody>
      </p:sp>
      <p:sp>
        <p:nvSpPr>
          <p:cNvPr id="5" name="TextBox 4">
            <a:extLst>
              <a:ext uri="{FF2B5EF4-FFF2-40B4-BE49-F238E27FC236}">
                <a16:creationId xmlns:a16="http://schemas.microsoft.com/office/drawing/2014/main" id="{8865C96B-E6DC-8814-3EFE-3C9CE2AC3B74}"/>
              </a:ext>
            </a:extLst>
          </p:cNvPr>
          <p:cNvSpPr txBox="1"/>
          <p:nvPr/>
        </p:nvSpPr>
        <p:spPr>
          <a:xfrm>
            <a:off x="1595877" y="5169436"/>
            <a:ext cx="9000245" cy="1323439"/>
          </a:xfrm>
          <a:prstGeom prst="rect">
            <a:avLst/>
          </a:prstGeom>
          <a:noFill/>
        </p:spPr>
        <p:txBody>
          <a:bodyPr wrap="square">
            <a:spAutoFit/>
          </a:bodyPr>
          <a:lstStyle/>
          <a:p>
            <a:pPr marL="285750" indent="-285750">
              <a:buFont typeface="Arial" panose="020B0604020202020204" pitchFamily="34" charset="0"/>
              <a:buChar char="•"/>
            </a:pPr>
            <a:r>
              <a:rPr lang="en-US" sz="2000" b="0" i="0" u="none" strike="noStrike" dirty="0">
                <a:solidFill>
                  <a:srgbClr val="1B1B1B"/>
                </a:solidFill>
                <a:effectLst/>
                <a:latin typeface="Cambria" panose="02040503050406030204" pitchFamily="18" charset="0"/>
              </a:rPr>
              <a:t>In contrast to many efforts aimed at exploiting desirable properties of nanoparticles for medicine, there are limited attempts to evaluate potentially undesirable effects of these particles when administered intentionally for medical purposes. </a:t>
            </a:r>
            <a:endParaRPr lang="en-US" sz="2000" dirty="0"/>
          </a:p>
        </p:txBody>
      </p:sp>
    </p:spTree>
    <p:extLst>
      <p:ext uri="{BB962C8B-B14F-4D97-AF65-F5344CB8AC3E}">
        <p14:creationId xmlns:p14="http://schemas.microsoft.com/office/powerpoint/2010/main" val="872716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F5314-D6AA-F269-649E-61F6CACDF7D0}"/>
              </a:ext>
            </a:extLst>
          </p:cNvPr>
          <p:cNvSpPr>
            <a:spLocks noGrp="1"/>
          </p:cNvSpPr>
          <p:nvPr>
            <p:ph type="title"/>
          </p:nvPr>
        </p:nvSpPr>
        <p:spPr/>
        <p:txBody>
          <a:bodyPr/>
          <a:lstStyle/>
          <a:p>
            <a:r>
              <a:rPr lang="en-US" dirty="0">
                <a:latin typeface="+mn-lt"/>
              </a:rPr>
              <a:t>Why does a</a:t>
            </a:r>
            <a:r>
              <a:rPr lang="ka-GE" dirty="0">
                <a:latin typeface="+mn-lt"/>
              </a:rPr>
              <a:t>m</a:t>
            </a:r>
            <a:r>
              <a:rPr lang="en-US" dirty="0" err="1">
                <a:latin typeface="+mn-lt"/>
              </a:rPr>
              <a:t>monia</a:t>
            </a:r>
            <a:r>
              <a:rPr lang="en-US" dirty="0">
                <a:latin typeface="+mn-lt"/>
              </a:rPr>
              <a:t> increase</a:t>
            </a:r>
            <a:r>
              <a:rPr lang="ka-GE" dirty="0">
                <a:latin typeface="+mn-lt"/>
              </a:rPr>
              <a:t> the size</a:t>
            </a:r>
            <a:r>
              <a:rPr lang="en-US" dirty="0"/>
              <a:t>?</a:t>
            </a:r>
          </a:p>
        </p:txBody>
      </p:sp>
      <p:sp>
        <p:nvSpPr>
          <p:cNvPr id="3" name="Content Placeholder 2">
            <a:extLst>
              <a:ext uri="{FF2B5EF4-FFF2-40B4-BE49-F238E27FC236}">
                <a16:creationId xmlns:a16="http://schemas.microsoft.com/office/drawing/2014/main" id="{C84C2878-8ABF-81B5-A1A1-A6F499A49D56}"/>
              </a:ext>
            </a:extLst>
          </p:cNvPr>
          <p:cNvSpPr>
            <a:spLocks noGrp="1"/>
          </p:cNvSpPr>
          <p:nvPr>
            <p:ph idx="1"/>
          </p:nvPr>
        </p:nvSpPr>
        <p:spPr/>
        <p:txBody>
          <a:bodyPr>
            <a:normAutofit/>
          </a:bodyPr>
          <a:lstStyle/>
          <a:p>
            <a:r>
              <a:rPr lang="en-US" dirty="0"/>
              <a:t>If we had not added ammonia and started the reaction with water alone, TEOS would still hydrolyze at some point, but it would have taken much longer. The formation of silicic acid (if there is even a little water) indicates that the nucleation process has started even before the catalyst is added.</a:t>
            </a:r>
          </a:p>
          <a:p>
            <a:r>
              <a:rPr lang="en-US" dirty="0"/>
              <a:t>In water, the process is very slow and oligomers are formed that do not agglomerate and do not precipitate. Ammonia speeds up the process and promotes agglomeration, so the more ammonia, the larger the particles.</a:t>
            </a:r>
          </a:p>
        </p:txBody>
      </p:sp>
    </p:spTree>
    <p:extLst>
      <p:ext uri="{BB962C8B-B14F-4D97-AF65-F5344CB8AC3E}">
        <p14:creationId xmlns:p14="http://schemas.microsoft.com/office/powerpoint/2010/main" val="42693487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AA66CA4-8221-BDAF-83E1-64E5D10648A4}"/>
              </a:ext>
            </a:extLst>
          </p:cNvPr>
          <p:cNvSpPr txBox="1"/>
          <p:nvPr/>
        </p:nvSpPr>
        <p:spPr>
          <a:xfrm>
            <a:off x="467833" y="1632327"/>
            <a:ext cx="10687721" cy="4425250"/>
          </a:xfrm>
          <a:prstGeom prst="rect">
            <a:avLst/>
          </a:prstGeom>
          <a:noFill/>
        </p:spPr>
        <p:txBody>
          <a:bodyPr wrap="square">
            <a:spAutoFit/>
          </a:bodyPr>
          <a:lstStyle/>
          <a:p>
            <a:pPr marL="285750" indent="-285750">
              <a:lnSpc>
                <a:spcPct val="200000"/>
              </a:lnSpc>
              <a:buFont typeface="Arial" panose="020B0604020202020204" pitchFamily="34" charset="0"/>
              <a:buChar char="•"/>
            </a:pPr>
            <a:r>
              <a:rPr lang="en-US" sz="2400" dirty="0">
                <a:latin typeface="Sylfaen" pitchFamily="18" charset="0"/>
                <a:ea typeface="Calibri" panose="020F0502020204030204" pitchFamily="34" charset="0"/>
                <a:cs typeface="Sylfaen" pitchFamily="18" charset="0"/>
              </a:rPr>
              <a:t>Antimicrobial resistance is a major global problem.</a:t>
            </a:r>
          </a:p>
          <a:p>
            <a:pPr marL="285750" indent="-285750">
              <a:lnSpc>
                <a:spcPct val="200000"/>
              </a:lnSpc>
              <a:buFont typeface="Arial" panose="020B0604020202020204" pitchFamily="34" charset="0"/>
              <a:buChar char="•"/>
            </a:pPr>
            <a:r>
              <a:rPr lang="en-US" sz="2400" dirty="0">
                <a:latin typeface="Sylfaen" pitchFamily="18" charset="0"/>
                <a:ea typeface="Calibri" panose="020F0502020204030204" pitchFamily="34" charset="0"/>
                <a:cs typeface="Sylfaen" pitchFamily="18" charset="0"/>
              </a:rPr>
              <a:t>Phage therapy is a powerful tool to combat antimicrobial resistance</a:t>
            </a:r>
          </a:p>
          <a:p>
            <a:pPr marL="285750" indent="-285750">
              <a:lnSpc>
                <a:spcPct val="200000"/>
              </a:lnSpc>
              <a:buFont typeface="Arial" panose="020B0604020202020204" pitchFamily="34" charset="0"/>
              <a:buChar char="•"/>
            </a:pPr>
            <a:r>
              <a:rPr lang="en-US" sz="2400" dirty="0">
                <a:latin typeface="Sylfaen" pitchFamily="18" charset="0"/>
                <a:ea typeface="Calibri" panose="020F0502020204030204" pitchFamily="34" charset="0"/>
                <a:cs typeface="Sylfaen" pitchFamily="18" charset="0"/>
              </a:rPr>
              <a:t>Phage therapy needs to be improved</a:t>
            </a:r>
          </a:p>
          <a:p>
            <a:pPr marL="285750" indent="-285750">
              <a:lnSpc>
                <a:spcPct val="200000"/>
              </a:lnSpc>
              <a:buFont typeface="Arial" panose="020B0604020202020204" pitchFamily="34" charset="0"/>
              <a:buChar char="•"/>
            </a:pPr>
            <a:r>
              <a:rPr lang="en-US" sz="2400" dirty="0">
                <a:latin typeface="Sylfaen" pitchFamily="18" charset="0"/>
                <a:ea typeface="Calibri" panose="020F0502020204030204" pitchFamily="34" charset="0"/>
                <a:cs typeface="Sylfaen" pitchFamily="18" charset="0"/>
              </a:rPr>
              <a:t>The science of nanomaterials is attracting more and more attention these days.</a:t>
            </a:r>
          </a:p>
          <a:p>
            <a:pPr marL="285750" indent="-285750">
              <a:lnSpc>
                <a:spcPct val="200000"/>
              </a:lnSpc>
              <a:buFont typeface="Arial" panose="020B0604020202020204" pitchFamily="34" charset="0"/>
              <a:buChar char="•"/>
            </a:pPr>
            <a:r>
              <a:rPr lang="en-US" sz="2400" dirty="0">
                <a:latin typeface="Sylfaen" pitchFamily="18" charset="0"/>
                <a:ea typeface="Calibri" panose="020F0502020204030204" pitchFamily="34" charset="0"/>
                <a:cs typeface="Sylfaen" pitchFamily="18" charset="0"/>
              </a:rPr>
              <a:t>The use of nanotechnology is one of the possible ways to increase the efficiency and stability of phages</a:t>
            </a:r>
            <a:endParaRPr lang="en-US" sz="2000" dirty="0"/>
          </a:p>
        </p:txBody>
      </p:sp>
      <p:sp>
        <p:nvSpPr>
          <p:cNvPr id="8" name="TextBox 7">
            <a:extLst>
              <a:ext uri="{FF2B5EF4-FFF2-40B4-BE49-F238E27FC236}">
                <a16:creationId xmlns:a16="http://schemas.microsoft.com/office/drawing/2014/main" id="{09220560-E0D7-7074-9070-A1F9F859BD50}"/>
              </a:ext>
            </a:extLst>
          </p:cNvPr>
          <p:cNvSpPr txBox="1"/>
          <p:nvPr/>
        </p:nvSpPr>
        <p:spPr>
          <a:xfrm>
            <a:off x="1817617" y="800423"/>
            <a:ext cx="7988152" cy="646331"/>
          </a:xfrm>
          <a:prstGeom prst="rect">
            <a:avLst/>
          </a:prstGeom>
          <a:noFill/>
        </p:spPr>
        <p:txBody>
          <a:bodyPr wrap="square">
            <a:spAutoFit/>
          </a:bodyPr>
          <a:lstStyle/>
          <a:p>
            <a:pPr algn="ctr"/>
            <a:r>
              <a:rPr lang="en-US" sz="3600" b="1" dirty="0"/>
              <a:t>Relevance of the research</a:t>
            </a:r>
            <a:endParaRPr lang="en-US" sz="4000" b="1" dirty="0"/>
          </a:p>
        </p:txBody>
      </p:sp>
    </p:spTree>
    <p:extLst>
      <p:ext uri="{BB962C8B-B14F-4D97-AF65-F5344CB8AC3E}">
        <p14:creationId xmlns:p14="http://schemas.microsoft.com/office/powerpoint/2010/main" val="32621903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1"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900" decel="100000" fill="hold"/>
                                        <p:tgtEl>
                                          <p:spTgt spid="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909C0-281D-CF55-5B2E-B0FF01E24640}"/>
              </a:ext>
            </a:extLst>
          </p:cNvPr>
          <p:cNvSpPr>
            <a:spLocks noGrp="1"/>
          </p:cNvSpPr>
          <p:nvPr>
            <p:ph type="title"/>
          </p:nvPr>
        </p:nvSpPr>
        <p:spPr>
          <a:xfrm>
            <a:off x="487325" y="0"/>
            <a:ext cx="10515600" cy="1325563"/>
          </a:xfrm>
        </p:spPr>
        <p:txBody>
          <a:bodyPr>
            <a:normAutofit/>
          </a:bodyPr>
          <a:lstStyle/>
          <a:p>
            <a:r>
              <a:rPr lang="en-US" sz="2400" dirty="0"/>
              <a:t>Literature review</a:t>
            </a:r>
          </a:p>
        </p:txBody>
      </p:sp>
      <p:sp>
        <p:nvSpPr>
          <p:cNvPr id="3" name="Content Placeholder 2">
            <a:extLst>
              <a:ext uri="{FF2B5EF4-FFF2-40B4-BE49-F238E27FC236}">
                <a16:creationId xmlns:a16="http://schemas.microsoft.com/office/drawing/2014/main" id="{D1965332-7B46-3872-BC6F-321FC13DDA9D}"/>
              </a:ext>
            </a:extLst>
          </p:cNvPr>
          <p:cNvSpPr>
            <a:spLocks noGrp="1"/>
          </p:cNvSpPr>
          <p:nvPr>
            <p:ph idx="1"/>
          </p:nvPr>
        </p:nvSpPr>
        <p:spPr>
          <a:xfrm>
            <a:off x="838200" y="1857523"/>
            <a:ext cx="10515600" cy="4351338"/>
          </a:xfrm>
        </p:spPr>
        <p:txBody>
          <a:bodyPr>
            <a:normAutofit fontScale="85000" lnSpcReduction="20000"/>
          </a:bodyPr>
          <a:lstStyle/>
          <a:p>
            <a:pPr>
              <a:lnSpc>
                <a:spcPct val="150000"/>
              </a:lnSpc>
            </a:pPr>
            <a:r>
              <a:rPr lang="en-US" sz="2000" dirty="0"/>
              <a:t>Nanotechnology is the ability to control and understand matter at the nanoscale.</a:t>
            </a:r>
            <a:endParaRPr lang="ka-GE" sz="2000" dirty="0"/>
          </a:p>
          <a:p>
            <a:pPr>
              <a:lnSpc>
                <a:spcPct val="150000"/>
              </a:lnSpc>
            </a:pPr>
            <a:r>
              <a:rPr lang="en-US" sz="2000" dirty="0">
                <a:solidFill>
                  <a:srgbClr val="282828"/>
                </a:solidFill>
              </a:rPr>
              <a:t>Nanoparticles frequently exhibit distinctive size-dependent features, mostly due to their tiny size and colossal surface area</a:t>
            </a:r>
            <a:endParaRPr lang="en-US" sz="2000" dirty="0"/>
          </a:p>
          <a:p>
            <a:pPr>
              <a:lnSpc>
                <a:spcPct val="150000"/>
              </a:lnSpc>
            </a:pPr>
            <a:r>
              <a:rPr lang="en-US" sz="2000" dirty="0"/>
              <a:t>Using nanotechnology, targeting drug molecules to specific tissues becomes a real possibility. </a:t>
            </a:r>
          </a:p>
          <a:p>
            <a:pPr>
              <a:lnSpc>
                <a:spcPct val="150000"/>
              </a:lnSpc>
            </a:pPr>
            <a:r>
              <a:rPr lang="en-US" sz="2000" dirty="0"/>
              <a:t>discovery of biomarkers, molecular diagnostics, drug discovery and delivery </a:t>
            </a:r>
          </a:p>
          <a:p>
            <a:pPr>
              <a:lnSpc>
                <a:spcPct val="150000"/>
              </a:lnSpc>
            </a:pPr>
            <a:r>
              <a:rPr lang="en-US" sz="2000" dirty="0"/>
              <a:t>effect is achieved due to the small size of the particles, as they can penetrate various barriers.</a:t>
            </a:r>
          </a:p>
          <a:p>
            <a:pPr>
              <a:lnSpc>
                <a:spcPct val="150000"/>
              </a:lnSpc>
            </a:pPr>
            <a:r>
              <a:rPr lang="en-US" sz="2000" dirty="0"/>
              <a:t>With the global spread of antimicrobial resistance, the need to find safer alternatives to therapy has increased.</a:t>
            </a:r>
          </a:p>
          <a:p>
            <a:pPr>
              <a:lnSpc>
                <a:spcPct val="150000"/>
              </a:lnSpc>
            </a:pPr>
            <a:r>
              <a:rPr lang="en-US" sz="2000" dirty="0"/>
              <a:t>The pharmacokinetic profile of bacteriophages</a:t>
            </a:r>
          </a:p>
          <a:p>
            <a:pPr>
              <a:lnSpc>
                <a:spcPct val="150000"/>
              </a:lnSpc>
            </a:pPr>
            <a:r>
              <a:rPr lang="en-US" sz="2000" dirty="0"/>
              <a:t>Encapsulation and binding to other molecules is an effective strategy to protect phage and create a delivery platform.</a:t>
            </a:r>
            <a:endParaRPr lang="en-US" sz="1200" dirty="0"/>
          </a:p>
        </p:txBody>
      </p:sp>
    </p:spTree>
    <p:extLst>
      <p:ext uri="{BB962C8B-B14F-4D97-AF65-F5344CB8AC3E}">
        <p14:creationId xmlns:p14="http://schemas.microsoft.com/office/powerpoint/2010/main" val="3528852478"/>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B6D60-6F07-60CE-BC61-8362AF3A6C28}"/>
              </a:ext>
            </a:extLst>
          </p:cNvPr>
          <p:cNvSpPr>
            <a:spLocks noGrp="1"/>
          </p:cNvSpPr>
          <p:nvPr>
            <p:ph type="title"/>
          </p:nvPr>
        </p:nvSpPr>
        <p:spPr/>
        <p:txBody>
          <a:bodyPr>
            <a:normAutofit/>
          </a:bodyPr>
          <a:lstStyle/>
          <a:p>
            <a:pPr algn="ctr"/>
            <a:r>
              <a:rPr lang="en-US" sz="4000" b="1" dirty="0"/>
              <a:t>Research objective</a:t>
            </a:r>
          </a:p>
        </p:txBody>
      </p:sp>
      <p:sp>
        <p:nvSpPr>
          <p:cNvPr id="3" name="Content Placeholder 2">
            <a:extLst>
              <a:ext uri="{FF2B5EF4-FFF2-40B4-BE49-F238E27FC236}">
                <a16:creationId xmlns:a16="http://schemas.microsoft.com/office/drawing/2014/main" id="{7809EC6F-0D46-AB20-9CA5-49D503C12CAF}"/>
              </a:ext>
            </a:extLst>
          </p:cNvPr>
          <p:cNvSpPr>
            <a:spLocks noGrp="1"/>
          </p:cNvSpPr>
          <p:nvPr>
            <p:ph idx="1"/>
          </p:nvPr>
        </p:nvSpPr>
        <p:spPr>
          <a:xfrm>
            <a:off x="625549" y="1868155"/>
            <a:ext cx="10515600" cy="4351338"/>
          </a:xfrm>
        </p:spPr>
        <p:txBody>
          <a:bodyPr/>
          <a:lstStyle/>
          <a:p>
            <a:r>
              <a:rPr lang="en-US" dirty="0"/>
              <a:t>Co-incubation of nanoparticles with UN bacteriophage to study the effect of nanoparticles on the plaque forming ability of bacteriophages</a:t>
            </a:r>
            <a:endParaRPr lang="ka-GE" dirty="0"/>
          </a:p>
          <a:p>
            <a:endParaRPr lang="en-US" dirty="0"/>
          </a:p>
          <a:p>
            <a:r>
              <a:rPr lang="en-US" dirty="0"/>
              <a:t>Study of the synthesis of 3 different sized silica nanoparticles by the sol-gel method and their characterization by TEM and IR spectroscopy</a:t>
            </a:r>
            <a:endParaRPr lang="ka-GE" dirty="0"/>
          </a:p>
        </p:txBody>
      </p:sp>
    </p:spTree>
    <p:extLst>
      <p:ext uri="{BB962C8B-B14F-4D97-AF65-F5344CB8AC3E}">
        <p14:creationId xmlns:p14="http://schemas.microsoft.com/office/powerpoint/2010/main" val="765152725"/>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742A7-C22C-AAC9-0D38-E86163E5527D}"/>
              </a:ext>
            </a:extLst>
          </p:cNvPr>
          <p:cNvSpPr>
            <a:spLocks noGrp="1"/>
          </p:cNvSpPr>
          <p:nvPr>
            <p:ph type="title"/>
          </p:nvPr>
        </p:nvSpPr>
        <p:spPr>
          <a:xfrm>
            <a:off x="668079" y="298466"/>
            <a:ext cx="10515600" cy="1325563"/>
          </a:xfrm>
        </p:spPr>
        <p:txBody>
          <a:bodyPr>
            <a:normAutofit/>
          </a:bodyPr>
          <a:lstStyle/>
          <a:p>
            <a:r>
              <a:rPr lang="en-US" sz="2400" dirty="0"/>
              <a:t>Method overview</a:t>
            </a:r>
          </a:p>
        </p:txBody>
      </p:sp>
      <p:sp>
        <p:nvSpPr>
          <p:cNvPr id="3" name="Content Placeholder 2">
            <a:extLst>
              <a:ext uri="{FF2B5EF4-FFF2-40B4-BE49-F238E27FC236}">
                <a16:creationId xmlns:a16="http://schemas.microsoft.com/office/drawing/2014/main" id="{072C3ACC-A2C2-30C6-CA26-AD2279A3F8B6}"/>
              </a:ext>
            </a:extLst>
          </p:cNvPr>
          <p:cNvSpPr>
            <a:spLocks noGrp="1"/>
          </p:cNvSpPr>
          <p:nvPr>
            <p:ph idx="1"/>
          </p:nvPr>
        </p:nvSpPr>
        <p:spPr/>
        <p:txBody>
          <a:bodyPr>
            <a:normAutofit/>
          </a:bodyPr>
          <a:lstStyle/>
          <a:p>
            <a:pPr>
              <a:lnSpc>
                <a:spcPct val="150000"/>
              </a:lnSpc>
            </a:pPr>
            <a:r>
              <a:rPr lang="en-US" sz="2400" dirty="0"/>
              <a:t>The classical method for the synthesis of monodisperse silica nanoparticles is the Stober Process. It involves the controlled synthesis of particles when the polydispersity is 10% or less.</a:t>
            </a:r>
          </a:p>
          <a:p>
            <a:pPr>
              <a:lnSpc>
                <a:spcPct val="150000"/>
              </a:lnSpc>
            </a:pPr>
            <a:r>
              <a:rPr lang="en-US" sz="2400" dirty="0"/>
              <a:t>The reaction catalyst is ammonia, the amount of which determines the size of the nanoparticles.</a:t>
            </a:r>
            <a:endParaRPr lang="en-US" sz="1800" dirty="0"/>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9457D55-BDA2-D7C8-2423-5C52B84205B8}"/>
                  </a:ext>
                </a:extLst>
              </p:cNvPr>
              <p:cNvSpPr txBox="1"/>
              <p:nvPr/>
            </p:nvSpPr>
            <p:spPr>
              <a:xfrm>
                <a:off x="3367862" y="776103"/>
                <a:ext cx="6097772" cy="646331"/>
              </a:xfrm>
              <a:prstGeom prst="rect">
                <a:avLst/>
              </a:prstGeom>
              <a:noFill/>
            </p:spPr>
            <p:txBody>
              <a:bodyPr wrap="square">
                <a:spAutoFit/>
              </a:bodyPr>
              <a:lstStyle/>
              <a:p>
                <a:pPr marL="0" indent="0">
                  <a:buNone/>
                </a:pPr>
                <a:r>
                  <a:rPr lang="ka-GE" sz="3600" b="1" dirty="0"/>
                  <a:t>Si</a:t>
                </a:r>
                <a14:m>
                  <m:oMath xmlns:m="http://schemas.openxmlformats.org/officeDocument/2006/math">
                    <m:sSub>
                      <m:sSubPr>
                        <m:ctrlPr>
                          <a:rPr lang="ka-GE" sz="3600" b="1" i="1" smtClean="0">
                            <a:latin typeface="Cambria Math" panose="02040503050406030204" pitchFamily="18" charset="0"/>
                          </a:rPr>
                        </m:ctrlPr>
                      </m:sSubPr>
                      <m:e>
                        <m:r>
                          <a:rPr lang="ka-GE" sz="3600" b="1" i="0" smtClean="0">
                            <a:latin typeface="Cambria Math" panose="02040503050406030204" pitchFamily="18" charset="0"/>
                          </a:rPr>
                          <m:t>𝐎</m:t>
                        </m:r>
                      </m:e>
                      <m:sub>
                        <m:r>
                          <a:rPr lang="ka-GE" sz="3600" b="1" i="0" smtClean="0">
                            <a:latin typeface="Cambria Math" panose="02040503050406030204" pitchFamily="18" charset="0"/>
                          </a:rPr>
                          <m:t>𝟐</m:t>
                        </m:r>
                      </m:sub>
                    </m:sSub>
                    <m:r>
                      <a:rPr lang="ka-GE" sz="3600" b="1" i="0" smtClean="0">
                        <a:latin typeface="Cambria Math" panose="02040503050406030204" pitchFamily="18" charset="0"/>
                      </a:rPr>
                      <m:t>𝐧𝐚𝐧𝐨𝐩𝐚𝐫𝐭𝐢𝐜𝐥𝐞𝐬</m:t>
                    </m:r>
                  </m:oMath>
                </a14:m>
                <a:endParaRPr lang="en-US" sz="3600" b="1" dirty="0"/>
              </a:p>
            </p:txBody>
          </p:sp>
        </mc:Choice>
        <mc:Fallback xmlns="">
          <p:sp>
            <p:nvSpPr>
              <p:cNvPr id="5" name="TextBox 4">
                <a:extLst>
                  <a:ext uri="{FF2B5EF4-FFF2-40B4-BE49-F238E27FC236}">
                    <a16:creationId xmlns:a16="http://schemas.microsoft.com/office/drawing/2014/main" id="{89457D55-BDA2-D7C8-2423-5C52B84205B8}"/>
                  </a:ext>
                </a:extLst>
              </p:cNvPr>
              <p:cNvSpPr txBox="1">
                <a:spLocks noRot="1" noChangeAspect="1" noMove="1" noResize="1" noEditPoints="1" noAdjustHandles="1" noChangeArrowheads="1" noChangeShapeType="1" noTextEdit="1"/>
              </p:cNvSpPr>
              <p:nvPr/>
            </p:nvSpPr>
            <p:spPr>
              <a:xfrm>
                <a:off x="3367862" y="776103"/>
                <a:ext cx="6097772" cy="646331"/>
              </a:xfrm>
              <a:prstGeom prst="rect">
                <a:avLst/>
              </a:prstGeom>
              <a:blipFill>
                <a:blip r:embed="rId2"/>
                <a:stretch>
                  <a:fillRect l="-2905" t="-13462" b="-34615"/>
                </a:stretch>
              </a:blipFill>
            </p:spPr>
            <p:txBody>
              <a:bodyPr/>
              <a:lstStyle/>
              <a:p>
                <a:r>
                  <a:rPr lang="en-US">
                    <a:noFill/>
                  </a:rPr>
                  <a:t> </a:t>
                </a:r>
              </a:p>
            </p:txBody>
          </p:sp>
        </mc:Fallback>
      </mc:AlternateContent>
    </p:spTree>
    <p:extLst>
      <p:ext uri="{BB962C8B-B14F-4D97-AF65-F5344CB8AC3E}">
        <p14:creationId xmlns:p14="http://schemas.microsoft.com/office/powerpoint/2010/main" val="25946331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12AB9-2875-C284-A6B3-73CE914F97FF}"/>
              </a:ext>
            </a:extLst>
          </p:cNvPr>
          <p:cNvSpPr>
            <a:spLocks noGrp="1"/>
          </p:cNvSpPr>
          <p:nvPr>
            <p:ph type="title"/>
          </p:nvPr>
        </p:nvSpPr>
        <p:spPr/>
        <p:txBody>
          <a:bodyPr>
            <a:normAutofit/>
          </a:bodyPr>
          <a:lstStyle/>
          <a:p>
            <a:r>
              <a:rPr lang="en-US" sz="4000" dirty="0"/>
              <a:t>Why silicon dioxide?</a:t>
            </a:r>
          </a:p>
        </p:txBody>
      </p:sp>
      <p:sp>
        <p:nvSpPr>
          <p:cNvPr id="3" name="Content Placeholder 2">
            <a:extLst>
              <a:ext uri="{FF2B5EF4-FFF2-40B4-BE49-F238E27FC236}">
                <a16:creationId xmlns:a16="http://schemas.microsoft.com/office/drawing/2014/main" id="{DA4CAFE2-2E5A-7D5E-CEA3-7A304B85F0A4}"/>
              </a:ext>
            </a:extLst>
          </p:cNvPr>
          <p:cNvSpPr>
            <a:spLocks noGrp="1"/>
          </p:cNvSpPr>
          <p:nvPr>
            <p:ph idx="1"/>
          </p:nvPr>
        </p:nvSpPr>
        <p:spPr>
          <a:xfrm>
            <a:off x="668079" y="2141537"/>
            <a:ext cx="10515600" cy="4351338"/>
          </a:xfrm>
        </p:spPr>
        <p:txBody>
          <a:bodyPr>
            <a:normAutofit/>
          </a:bodyPr>
          <a:lstStyle/>
          <a:p>
            <a:r>
              <a:rPr lang="en-US" sz="2400" dirty="0"/>
              <a:t>Stable, inexpensive</a:t>
            </a:r>
          </a:p>
          <a:p>
            <a:r>
              <a:rPr lang="en-US" sz="2400" dirty="0"/>
              <a:t>As a result of physisorption, the local concentration of active phages increases</a:t>
            </a:r>
          </a:p>
          <a:p>
            <a:r>
              <a:rPr lang="en-US" sz="2400" dirty="0"/>
              <a:t>Infection efficiency, change in the ability to form negative colonies</a:t>
            </a:r>
          </a:p>
          <a:p>
            <a:r>
              <a:rPr lang="en-US" sz="2400" dirty="0"/>
              <a:t>Inhibition of bacterial adhesion and biofilm formation</a:t>
            </a:r>
          </a:p>
          <a:p>
            <a:r>
              <a:rPr lang="en-US" sz="2400" dirty="0"/>
              <a:t>Inhibition of the mononuclear phagocytic system, damage to the immune cell wall.</a:t>
            </a:r>
          </a:p>
          <a:p>
            <a:r>
              <a:rPr lang="en-US" sz="2400" dirty="0"/>
              <a:t>Immobilization of phages for the preparation of antimicrobial surfaces</a:t>
            </a:r>
          </a:p>
        </p:txBody>
      </p:sp>
    </p:spTree>
    <p:extLst>
      <p:ext uri="{BB962C8B-B14F-4D97-AF65-F5344CB8AC3E}">
        <p14:creationId xmlns:p14="http://schemas.microsoft.com/office/powerpoint/2010/main" val="22273956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BFEC92E-DC9A-66D0-E08C-DA747087F58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 t="2451" r="-16" b="67058"/>
          <a:stretch>
            <a:fillRect/>
          </a:stretch>
        </p:blipFill>
        <p:spPr bwMode="auto">
          <a:xfrm>
            <a:off x="0" y="1153333"/>
            <a:ext cx="11958084" cy="5106566"/>
          </a:xfrm>
          <a:prstGeom prst="rect">
            <a:avLst/>
          </a:prstGeom>
          <a:ln>
            <a:noFill/>
          </a:ln>
          <a:extLst>
            <a:ext uri="{53640926-AAD7-44D8-BBD7-CCE9431645EC}">
              <a14:shadowObscured xmlns:a14="http://schemas.microsoft.com/office/drawing/2010/main"/>
            </a:ext>
          </a:extLst>
        </p:spPr>
      </p:pic>
      <p:sp>
        <p:nvSpPr>
          <p:cNvPr id="3" name="TextBox 2">
            <a:extLst>
              <a:ext uri="{FF2B5EF4-FFF2-40B4-BE49-F238E27FC236}">
                <a16:creationId xmlns:a16="http://schemas.microsoft.com/office/drawing/2014/main" id="{8AFCD6A1-F617-D8B1-A2B7-A1C20F6D19CC}"/>
              </a:ext>
            </a:extLst>
          </p:cNvPr>
          <p:cNvSpPr txBox="1"/>
          <p:nvPr/>
        </p:nvSpPr>
        <p:spPr>
          <a:xfrm>
            <a:off x="2697569" y="414669"/>
            <a:ext cx="6562946" cy="738664"/>
          </a:xfrm>
          <a:prstGeom prst="rect">
            <a:avLst/>
          </a:prstGeom>
          <a:noFill/>
        </p:spPr>
        <p:txBody>
          <a:bodyPr wrap="square">
            <a:spAutoFit/>
          </a:bodyPr>
          <a:lstStyle/>
          <a:p>
            <a:pPr algn="ctr">
              <a:buNone/>
            </a:pPr>
            <a:r>
              <a:rPr lang="en-US" sz="1400" dirty="0">
                <a:effectLst/>
                <a:latin typeface="Helvetica Neue" panose="02000503000000020004" pitchFamily="2" charset="0"/>
              </a:rPr>
              <a:t>The hydrolysis of silicon alkoxide (TEOS) takes place</a:t>
            </a:r>
          </a:p>
          <a:p>
            <a:pPr algn="ctr"/>
            <a:r>
              <a:rPr lang="en-US" sz="1400" dirty="0">
                <a:effectLst/>
                <a:latin typeface="Helvetica Neue" panose="02000503000000020004" pitchFamily="2" charset="0"/>
              </a:rPr>
              <a:t>condensation/polymerization of the resulting compound forms the -Me-O-Me- structure. Basic and acid hydrolysis are known.</a:t>
            </a:r>
          </a:p>
        </p:txBody>
      </p:sp>
    </p:spTree>
    <p:extLst>
      <p:ext uri="{BB962C8B-B14F-4D97-AF65-F5344CB8AC3E}">
        <p14:creationId xmlns:p14="http://schemas.microsoft.com/office/powerpoint/2010/main" val="194079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245F13A-52CE-EEE6-6A3A-429F58CE3E0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0452" r="1178" b="694"/>
          <a:stretch>
            <a:fillRect/>
          </a:stretch>
        </p:blipFill>
        <p:spPr bwMode="auto">
          <a:xfrm>
            <a:off x="1594884" y="21069"/>
            <a:ext cx="8010932" cy="668281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672997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9929</TotalTime>
  <Words>1552</Words>
  <Application>Microsoft Macintosh PowerPoint</Application>
  <PresentationFormat>Widescreen</PresentationFormat>
  <Paragraphs>195</Paragraphs>
  <Slides>23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Arial</vt:lpstr>
      <vt:lpstr>Calibri</vt:lpstr>
      <vt:lpstr>Calibri Light</vt:lpstr>
      <vt:lpstr>Cambria</vt:lpstr>
      <vt:lpstr>Cambria Math</vt:lpstr>
      <vt:lpstr>Helvetica Neue</vt:lpstr>
      <vt:lpstr>Sylfaen</vt:lpstr>
      <vt:lpstr>Wingdings</vt:lpstr>
      <vt:lpstr>Office Theme</vt:lpstr>
      <vt:lpstr>PowerPoint Presentation</vt:lpstr>
      <vt:lpstr>About myself </vt:lpstr>
      <vt:lpstr>PowerPoint Presentation</vt:lpstr>
      <vt:lpstr>Literature review</vt:lpstr>
      <vt:lpstr>Research objective</vt:lpstr>
      <vt:lpstr>Method overview</vt:lpstr>
      <vt:lpstr>Why silicon dioxide?</vt:lpstr>
      <vt:lpstr>PowerPoint Presentation</vt:lpstr>
      <vt:lpstr>PowerPoint Presentation</vt:lpstr>
      <vt:lpstr>Experimental part</vt:lpstr>
      <vt:lpstr>Interaction of silica nanoparticles with UN phage</vt:lpstr>
      <vt:lpstr>Research results and judgment</vt:lpstr>
      <vt:lpstr>PowerPoint Presentation</vt:lpstr>
      <vt:lpstr>PowerPoint Presentation</vt:lpstr>
      <vt:lpstr>PowerPoint Presentation</vt:lpstr>
      <vt:lpstr>Observation of the ability of bacteriophage to form negative colonies when coincubated with a nanoparticle  </vt:lpstr>
      <vt:lpstr>PowerPoint Presentation</vt:lpstr>
      <vt:lpstr>PowerPoint Presentation</vt:lpstr>
      <vt:lpstr>Summary </vt:lpstr>
      <vt:lpstr>Thank you for your attention.</vt:lpstr>
      <vt:lpstr>Bibliography</vt:lpstr>
      <vt:lpstr>Toxicity assessment</vt:lpstr>
      <vt:lpstr>Why does ammonia increase the size?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Mariam Kenkadze</dc:creator>
  <cp:lastModifiedBy>Mariam Kenkadze</cp:lastModifiedBy>
  <cp:revision>13</cp:revision>
  <dcterms:created xsi:type="dcterms:W3CDTF">2025-07-05T16:51:19Z</dcterms:created>
  <dcterms:modified xsi:type="dcterms:W3CDTF">2025-08-19T06:56:31Z</dcterms:modified>
</cp:coreProperties>
</file>