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8" r:id="rId3"/>
    <p:sldId id="295" r:id="rId4"/>
    <p:sldId id="294" r:id="rId5"/>
    <p:sldId id="269" r:id="rId6"/>
    <p:sldId id="257" r:id="rId7"/>
    <p:sldId id="258" r:id="rId8"/>
    <p:sldId id="267" r:id="rId9"/>
    <p:sldId id="270" r:id="rId10"/>
    <p:sldId id="271" r:id="rId11"/>
    <p:sldId id="272" r:id="rId12"/>
    <p:sldId id="273" r:id="rId13"/>
    <p:sldId id="274" r:id="rId14"/>
    <p:sldId id="275" r:id="rId15"/>
    <p:sldId id="276" r:id="rId16"/>
    <p:sldId id="302" r:id="rId17"/>
    <p:sldId id="296" r:id="rId18"/>
    <p:sldId id="297" r:id="rId19"/>
    <p:sldId id="299" r:id="rId20"/>
    <p:sldId id="300" r:id="rId21"/>
    <p:sldId id="301"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02F2D-CCC4-47DF-BDE0-0D5660CA7480}"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2FFEB-ED83-438F-8802-3666F520C0E4}" type="slidenum">
              <a:rPr lang="en-US" smtClean="0"/>
              <a:t>‹#›</a:t>
            </a:fld>
            <a:endParaRPr lang="en-US"/>
          </a:p>
        </p:txBody>
      </p:sp>
    </p:spTree>
    <p:extLst>
      <p:ext uri="{BB962C8B-B14F-4D97-AF65-F5344CB8AC3E}">
        <p14:creationId xmlns:p14="http://schemas.microsoft.com/office/powerpoint/2010/main" val="220186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2FFEB-ED83-438F-8802-3666F520C0E4}" type="slidenum">
              <a:rPr lang="en-US" smtClean="0"/>
              <a:t>6</a:t>
            </a:fld>
            <a:endParaRPr lang="en-US"/>
          </a:p>
        </p:txBody>
      </p:sp>
    </p:spTree>
    <p:extLst>
      <p:ext uri="{BB962C8B-B14F-4D97-AF65-F5344CB8AC3E}">
        <p14:creationId xmlns:p14="http://schemas.microsoft.com/office/powerpoint/2010/main" val="27617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9FC1B3-DA35-4891-8B1C-78000990BF54}"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2095838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407129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399118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FC1B3-DA35-4891-8B1C-78000990BF54}"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961040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FC1B3-DA35-4891-8B1C-78000990BF54}"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93789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9FC1B3-DA35-4891-8B1C-78000990BF54}"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54914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9FC1B3-DA35-4891-8B1C-78000990BF54}" type="datetimeFigureOut">
              <a:rPr lang="en-US" smtClean="0"/>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421215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FC1B3-DA35-4891-8B1C-78000990BF54}" type="datetimeFigureOut">
              <a:rPr lang="en-US" smtClean="0"/>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277961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FC1B3-DA35-4891-8B1C-78000990BF54}" type="datetimeFigureOut">
              <a:rPr lang="en-US" smtClean="0"/>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64501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FC1B3-DA35-4891-8B1C-78000990BF54}"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90504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FC1B3-DA35-4891-8B1C-78000990BF54}"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2028-5CEE-4422-89A5-F3AAAB0BED60}" type="slidenum">
              <a:rPr lang="en-US" smtClean="0"/>
              <a:t>‹#›</a:t>
            </a:fld>
            <a:endParaRPr lang="en-US"/>
          </a:p>
        </p:txBody>
      </p:sp>
    </p:spTree>
    <p:extLst>
      <p:ext uri="{BB962C8B-B14F-4D97-AF65-F5344CB8AC3E}">
        <p14:creationId xmlns:p14="http://schemas.microsoft.com/office/powerpoint/2010/main" val="159711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FC1B3-DA35-4891-8B1C-78000990BF54}" type="datetimeFigureOut">
              <a:rPr lang="en-US" smtClean="0"/>
              <a:t>8/20/2025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E2028-5CEE-4422-89A5-F3AAAB0BED60}" type="slidenum">
              <a:rPr lang="en-US" smtClean="0"/>
              <a:t>‹#›</a:t>
            </a:fld>
            <a:endParaRPr lang="en-US"/>
          </a:p>
        </p:txBody>
      </p:sp>
    </p:spTree>
    <p:extLst>
      <p:ext uri="{BB962C8B-B14F-4D97-AF65-F5344CB8AC3E}">
        <p14:creationId xmlns:p14="http://schemas.microsoft.com/office/powerpoint/2010/main" val="417546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giorgi.dalakishvili@iliauni.edu.g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2.wmf"/><Relationship Id="rId12" Type="http://schemas.openxmlformats.org/officeDocument/2006/relationships/oleObject" Target="../embeddings/oleObject18.bin"/><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oleObject" Target="../embeddings/oleObject15.bin"/><Relationship Id="rId11" Type="http://schemas.openxmlformats.org/officeDocument/2006/relationships/image" Target="../media/image34.wmf"/><Relationship Id="rId5" Type="http://schemas.openxmlformats.org/officeDocument/2006/relationships/image" Target="../media/image31.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33.wmf"/></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wmf"/><Relationship Id="rId18" Type="http://schemas.openxmlformats.org/officeDocument/2006/relationships/oleObject" Target="../embeddings/oleObject9.bin"/><Relationship Id="rId3" Type="http://schemas.openxmlformats.org/officeDocument/2006/relationships/image" Target="../media/image9.wmf"/><Relationship Id="rId7" Type="http://schemas.openxmlformats.org/officeDocument/2006/relationships/image" Target="../media/image11.wmf"/><Relationship Id="rId12" Type="http://schemas.openxmlformats.org/officeDocument/2006/relationships/oleObject" Target="../embeddings/oleObject6.bin"/><Relationship Id="rId17" Type="http://schemas.openxmlformats.org/officeDocument/2006/relationships/image" Target="../media/image16.wmf"/><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image" Target="../media/image10.wmf"/><Relationship Id="rId15" Type="http://schemas.openxmlformats.org/officeDocument/2006/relationships/image" Target="../media/image15.wmf"/><Relationship Id="rId10" Type="http://schemas.openxmlformats.org/officeDocument/2006/relationships/oleObject" Target="../embeddings/oleObject5.bin"/><Relationship Id="rId19" Type="http://schemas.openxmlformats.org/officeDocument/2006/relationships/image" Target="../media/image17.wmf"/><Relationship Id="rId4" Type="http://schemas.openxmlformats.org/officeDocument/2006/relationships/oleObject" Target="../embeddings/oleObject2.bin"/><Relationship Id="rId9" Type="http://schemas.openxmlformats.org/officeDocument/2006/relationships/image" Target="../media/image12.wmf"/><Relationship Id="rId1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wmf"/><Relationship Id="rId7" Type="http://schemas.openxmlformats.org/officeDocument/2006/relationships/image" Target="../media/image21.wmf"/><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12.bin"/><Relationship Id="rId5" Type="http://schemas.openxmlformats.org/officeDocument/2006/relationships/image" Target="../media/image20.w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8153" y="67163"/>
            <a:ext cx="9144000" cy="1129259"/>
          </a:xfrm>
        </p:spPr>
        <p:txBody>
          <a:bodyPr>
            <a:normAutofit/>
          </a:bodyPr>
          <a:lstStyle/>
          <a:p>
            <a:r>
              <a:rPr lang="en-US" sz="2400" b="1" i="0" dirty="0">
                <a:solidFill>
                  <a:srgbClr val="202020"/>
                </a:solidFill>
                <a:effectLst/>
                <a:latin typeface="Liberation Sans"/>
              </a:rPr>
              <a:t>New results in ionospheric research at ISU on the formation and prediction of Es layer and possible collaboration with HZDR</a:t>
            </a:r>
            <a:endParaRPr lang="en-US" sz="2400" dirty="0">
              <a:latin typeface="Times New Roman" panose="02020603050405020304" pitchFamily="18" charset="0"/>
              <a:cs typeface="Times New Roman" panose="02020603050405020304" pitchFamily="18" charset="0"/>
            </a:endParaRPr>
          </a:p>
        </p:txBody>
      </p:sp>
      <p:sp>
        <p:nvSpPr>
          <p:cNvPr id="5" name="Text Box 132"/>
          <p:cNvSpPr txBox="1">
            <a:spLocks noChangeArrowheads="1"/>
          </p:cNvSpPr>
          <p:nvPr/>
        </p:nvSpPr>
        <p:spPr bwMode="auto">
          <a:xfrm>
            <a:off x="-269627" y="875525"/>
            <a:ext cx="11737074" cy="1279579"/>
          </a:xfrm>
          <a:prstGeom prst="rect">
            <a:avLst/>
          </a:prstGeom>
          <a:noFill/>
          <a:ln w="9525">
            <a:noFill/>
            <a:miter lim="800000"/>
            <a:headEnd/>
            <a:tailEnd/>
          </a:ln>
          <a:effectLst/>
        </p:spPr>
        <p:txBody>
          <a:bodyPr lIns="360000" tIns="360000" rIns="360000" bIns="360000"/>
          <a:lstStyle/>
          <a:p>
            <a:pPr algn="ctr">
              <a:spcBef>
                <a:spcPct val="20000"/>
              </a:spcBef>
              <a:defRPr/>
            </a:pPr>
            <a:r>
              <a:rPr lang="en-GB" sz="2400" b="1" i="1" dirty="0">
                <a:effectLst>
                  <a:outerShdw blurRad="38100" dist="38100" dir="2700000" algn="tl">
                    <a:srgbClr val="C0C0C0"/>
                  </a:outerShdw>
                </a:effectLst>
                <a:latin typeface="Arial" charset="0"/>
                <a:ea typeface="+mn-ea"/>
              </a:rPr>
              <a:t>  Giorgi </a:t>
            </a:r>
            <a:r>
              <a:rPr lang="en-GB" sz="2400" b="1" i="1" dirty="0" err="1">
                <a:effectLst>
                  <a:outerShdw blurRad="38100" dist="38100" dir="2700000" algn="tl">
                    <a:srgbClr val="C0C0C0"/>
                  </a:outerShdw>
                </a:effectLst>
                <a:latin typeface="Arial" charset="0"/>
                <a:ea typeface="+mn-ea"/>
              </a:rPr>
              <a:t>Dalakishvili</a:t>
            </a:r>
            <a:r>
              <a:rPr lang="en-GB" sz="2400" b="1" i="1" dirty="0">
                <a:effectLst>
                  <a:outerShdw blurRad="38100" dist="38100" dir="2700000" algn="tl">
                    <a:srgbClr val="C0C0C0"/>
                  </a:outerShdw>
                </a:effectLst>
                <a:latin typeface="Arial" charset="0"/>
                <a:ea typeface="+mn-ea"/>
              </a:rPr>
              <a:t>, </a:t>
            </a:r>
          </a:p>
          <a:p>
            <a:pPr algn="ctr">
              <a:spcBef>
                <a:spcPct val="20000"/>
              </a:spcBef>
              <a:defRPr/>
            </a:pPr>
            <a:r>
              <a:rPr lang="en-GB" sz="2400" b="1" i="1" dirty="0" err="1">
                <a:effectLst>
                  <a:outerShdw blurRad="38100" dist="38100" dir="2700000" algn="tl">
                    <a:srgbClr val="C0C0C0"/>
                  </a:outerShdw>
                </a:effectLst>
                <a:latin typeface="Arial" charset="0"/>
                <a:ea typeface="+mn-ea"/>
              </a:rPr>
              <a:t>Goderdzi</a:t>
            </a:r>
            <a:r>
              <a:rPr lang="en-GB" sz="2400" b="1" i="1" dirty="0">
                <a:effectLst>
                  <a:outerShdw blurRad="38100" dist="38100" dir="2700000" algn="tl">
                    <a:srgbClr val="C0C0C0"/>
                  </a:outerShdw>
                </a:effectLst>
                <a:latin typeface="Arial" charset="0"/>
                <a:ea typeface="+mn-ea"/>
              </a:rPr>
              <a:t> G. </a:t>
            </a:r>
            <a:r>
              <a:rPr lang="en-GB" sz="2400" b="1" i="1" dirty="0" err="1">
                <a:effectLst>
                  <a:outerShdw blurRad="38100" dist="38100" dir="2700000" algn="tl">
                    <a:srgbClr val="C0C0C0"/>
                  </a:outerShdw>
                </a:effectLst>
                <a:latin typeface="Arial" charset="0"/>
                <a:ea typeface="+mn-ea"/>
              </a:rPr>
              <a:t>Didebulidze</a:t>
            </a:r>
            <a:r>
              <a:rPr lang="en-GB" sz="2400" b="1" i="1" dirty="0">
                <a:effectLst>
                  <a:outerShdw blurRad="38100" dist="38100" dir="2700000" algn="tl">
                    <a:srgbClr val="C0C0C0"/>
                  </a:outerShdw>
                </a:effectLst>
                <a:latin typeface="Arial" charset="0"/>
                <a:ea typeface="+mn-ea"/>
              </a:rPr>
              <a:t>,  Maya </a:t>
            </a:r>
            <a:r>
              <a:rPr lang="en-GB" sz="2400" b="1" i="1" dirty="0" err="1">
                <a:effectLst>
                  <a:outerShdw blurRad="38100" dist="38100" dir="2700000" algn="tl">
                    <a:srgbClr val="C0C0C0"/>
                  </a:outerShdw>
                </a:effectLst>
                <a:latin typeface="Arial" charset="0"/>
                <a:ea typeface="+mn-ea"/>
              </a:rPr>
              <a:t>Todua</a:t>
            </a: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endParaRPr lang="en-GB" sz="2400" b="1" i="1" dirty="0">
              <a:effectLst>
                <a:outerShdw blurRad="38100" dist="38100" dir="2700000" algn="tl">
                  <a:srgbClr val="C0C0C0"/>
                </a:outerShdw>
              </a:effectLst>
              <a:latin typeface="Arial" charset="0"/>
              <a:ea typeface="+mn-ea"/>
            </a:endParaRPr>
          </a:p>
          <a:p>
            <a:pPr algn="ctr">
              <a:spcBef>
                <a:spcPct val="20000"/>
              </a:spcBef>
              <a:defRPr/>
            </a:pPr>
            <a:r>
              <a:rPr lang="en-GB" sz="2400" i="1" dirty="0">
                <a:effectLst>
                  <a:outerShdw blurRad="38100" dist="38100" dir="2700000" algn="tl">
                    <a:srgbClr val="C0C0C0"/>
                  </a:outerShdw>
                </a:effectLst>
                <a:latin typeface="Arial" charset="0"/>
                <a:ea typeface="+mn-ea"/>
              </a:rPr>
              <a:t>Ilia State University,  Space research </a:t>
            </a:r>
            <a:r>
              <a:rPr lang="en-GB" sz="2400" i="1" dirty="0" err="1">
                <a:effectLst>
                  <a:outerShdw blurRad="38100" dist="38100" dir="2700000" algn="tl">
                    <a:srgbClr val="C0C0C0"/>
                  </a:outerShdw>
                </a:effectLst>
                <a:latin typeface="Arial" charset="0"/>
                <a:ea typeface="+mn-ea"/>
              </a:rPr>
              <a:t>center</a:t>
            </a:r>
            <a:r>
              <a:rPr lang="en-GB" sz="2400" i="1" dirty="0">
                <a:effectLst>
                  <a:outerShdw blurRad="38100" dist="38100" dir="2700000" algn="tl">
                    <a:srgbClr val="C0C0C0"/>
                  </a:outerShdw>
                </a:effectLst>
                <a:latin typeface="Arial" charset="0"/>
                <a:ea typeface="+mn-ea"/>
              </a:rPr>
              <a:t>, Department of Atmosphere-ionosphere and Near Space,</a:t>
            </a:r>
          </a:p>
          <a:p>
            <a:pPr algn="ctr">
              <a:spcBef>
                <a:spcPct val="20000"/>
              </a:spcBef>
              <a:defRPr/>
            </a:pPr>
            <a:r>
              <a:rPr lang="en-GB" sz="2400" i="1" dirty="0">
                <a:effectLst>
                  <a:outerShdw blurRad="38100" dist="38100" dir="2700000" algn="tl">
                    <a:srgbClr val="C0C0C0"/>
                  </a:outerShdw>
                </a:effectLst>
                <a:latin typeface="Arial" charset="0"/>
                <a:ea typeface="+mn-ea"/>
                <a:hlinkClick r:id="rId2"/>
              </a:rPr>
              <a:t>giorgi.dalakishvili@iliauni.edu.ge</a:t>
            </a:r>
            <a:endParaRPr lang="ka-GE" sz="2400" i="1" dirty="0">
              <a:effectLst>
                <a:outerShdw blurRad="38100" dist="38100" dir="2700000" algn="tl">
                  <a:srgbClr val="C0C0C0"/>
                </a:outerShdw>
              </a:effectLst>
              <a:latin typeface="Arial" charset="0"/>
              <a:ea typeface="+mn-ea"/>
            </a:endParaRPr>
          </a:p>
          <a:p>
            <a:pPr algn="ctr">
              <a:spcBef>
                <a:spcPct val="20000"/>
              </a:spcBef>
              <a:defRPr/>
            </a:pPr>
            <a:endParaRPr lang="ka-GE" sz="2400" i="1" dirty="0">
              <a:effectLst>
                <a:outerShdw blurRad="38100" dist="38100" dir="2700000" algn="tl">
                  <a:srgbClr val="C0C0C0"/>
                </a:outerShdw>
              </a:effectLst>
              <a:latin typeface="Arial" charset="0"/>
            </a:endParaRPr>
          </a:p>
          <a:p>
            <a:pPr algn="ctr">
              <a:spcBef>
                <a:spcPct val="20000"/>
              </a:spcBef>
              <a:defRPr/>
            </a:pPr>
            <a:r>
              <a:rPr lang="en-US" sz="2400" i="1" dirty="0">
                <a:effectLst>
                  <a:outerShdw blurRad="38100" dist="38100" dir="2700000" algn="tl">
                    <a:srgbClr val="C0C0C0"/>
                  </a:outerShdw>
                </a:effectLst>
                <a:latin typeface="Arial" charset="0"/>
              </a:rPr>
              <a:t>Work is supported by Grant of Shota Rustaveli National Science Foundation of Georgia </a:t>
            </a:r>
            <a:r>
              <a:rPr lang="en-US" sz="2400" b="0" i="0" dirty="0">
                <a:solidFill>
                  <a:srgbClr val="222222"/>
                </a:solidFill>
                <a:effectLst/>
                <a:latin typeface="Arial" panose="020B0604020202020204" pitchFamily="34" charset="0"/>
              </a:rPr>
              <a:t>FR-21-22825</a:t>
            </a:r>
            <a:endParaRPr lang="en-US" sz="2400" b="0" i="0" cap="all" dirty="0">
              <a:solidFill>
                <a:srgbClr val="A3A3A3"/>
              </a:solidFill>
              <a:effectLst/>
              <a:latin typeface="markGEOCaps"/>
            </a:endParaRPr>
          </a:p>
          <a:p>
            <a:pPr algn="ctr">
              <a:spcBef>
                <a:spcPct val="20000"/>
              </a:spcBef>
              <a:defRPr/>
            </a:pPr>
            <a:endParaRPr lang="en-GB" sz="2400" i="1" dirty="0">
              <a:effectLst>
                <a:outerShdw blurRad="38100" dist="38100" dir="2700000" algn="tl">
                  <a:srgbClr val="C0C0C0"/>
                </a:outerShdw>
              </a:effectLst>
              <a:latin typeface="Arial" charset="0"/>
              <a:ea typeface="+mn-ea"/>
            </a:endParaRPr>
          </a:p>
        </p:txBody>
      </p:sp>
      <p:pic>
        <p:nvPicPr>
          <p:cNvPr id="7" name="Picture 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982" y="2155372"/>
            <a:ext cx="1977933" cy="18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92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660400"/>
          </a:xfrm>
        </p:spPr>
        <p:txBody>
          <a:bodyPr>
            <a:normAutofit/>
          </a:bodyPr>
          <a:lstStyle/>
          <a:p>
            <a:pPr algn="ctr"/>
            <a:r>
              <a:rPr lang="en-US" sz="2400" dirty="0">
                <a:latin typeface="Sylfaen" panose="010A0502050306030303" pitchFamily="18" charset="0"/>
              </a:rPr>
              <a:t>Results for The case of </a:t>
            </a:r>
            <a:r>
              <a:rPr lang="en-US" sz="2400" dirty="0" err="1">
                <a:latin typeface="Sylfaen" panose="010A0502050306030303" pitchFamily="18" charset="0"/>
              </a:rPr>
              <a:t>Contant-Homogenious</a:t>
            </a:r>
            <a:r>
              <a:rPr lang="en-US" sz="2400" dirty="0">
                <a:latin typeface="Sylfaen" panose="010A0502050306030303" pitchFamily="18" charset="0"/>
              </a:rPr>
              <a:t> Wind</a:t>
            </a:r>
          </a:p>
        </p:txBody>
      </p:sp>
      <p:pic>
        <p:nvPicPr>
          <p:cNvPr id="3" name="Picture 2"/>
          <p:cNvPicPr>
            <a:picLocks noChangeAspect="1"/>
          </p:cNvPicPr>
          <p:nvPr/>
        </p:nvPicPr>
        <p:blipFill>
          <a:blip r:embed="rId2"/>
          <a:stretch>
            <a:fillRect/>
          </a:stretch>
        </p:blipFill>
        <p:spPr>
          <a:xfrm>
            <a:off x="2685885" y="750235"/>
            <a:ext cx="5207287" cy="6049315"/>
          </a:xfrm>
          <a:prstGeom prst="rect">
            <a:avLst/>
          </a:prstGeom>
        </p:spPr>
      </p:pic>
    </p:spTree>
    <p:extLst>
      <p:ext uri="{BB962C8B-B14F-4D97-AF65-F5344CB8AC3E}">
        <p14:creationId xmlns:p14="http://schemas.microsoft.com/office/powerpoint/2010/main" val="279665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8821" y="988326"/>
            <a:ext cx="6380468" cy="5760895"/>
          </a:xfrm>
          <a:prstGeom prst="rect">
            <a:avLst/>
          </a:prstGeom>
        </p:spPr>
      </p:pic>
      <p:sp>
        <p:nvSpPr>
          <p:cNvPr id="5" name="Title 1"/>
          <p:cNvSpPr>
            <a:spLocks noGrp="1"/>
          </p:cNvSpPr>
          <p:nvPr>
            <p:ph type="title"/>
          </p:nvPr>
        </p:nvSpPr>
        <p:spPr>
          <a:xfrm>
            <a:off x="905577" y="-68012"/>
            <a:ext cx="10515600" cy="623201"/>
          </a:xfrm>
        </p:spPr>
        <p:txBody>
          <a:bodyPr>
            <a:normAutofit/>
          </a:bodyPr>
          <a:lstStyle/>
          <a:p>
            <a:pPr algn="ctr"/>
            <a:r>
              <a:rPr lang="en-US" sz="2400" dirty="0">
                <a:latin typeface="Sylfaen" panose="010A0502050306030303" pitchFamily="18" charset="0"/>
              </a:rPr>
              <a:t>Results for The case of </a:t>
            </a:r>
            <a:r>
              <a:rPr lang="en-US" sz="2400" dirty="0" err="1">
                <a:latin typeface="Sylfaen" panose="010A0502050306030303" pitchFamily="18" charset="0"/>
              </a:rPr>
              <a:t>Contant-Homogenious</a:t>
            </a:r>
            <a:r>
              <a:rPr lang="en-US" sz="2400" dirty="0">
                <a:latin typeface="Sylfaen" panose="010A0502050306030303" pitchFamily="18" charset="0"/>
              </a:rPr>
              <a:t> Wind</a:t>
            </a:r>
          </a:p>
        </p:txBody>
      </p:sp>
    </p:spTree>
    <p:extLst>
      <p:ext uri="{BB962C8B-B14F-4D97-AF65-F5344CB8AC3E}">
        <p14:creationId xmlns:p14="http://schemas.microsoft.com/office/powerpoint/2010/main" val="202569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795689"/>
          </a:xfrm>
        </p:spPr>
        <p:txBody>
          <a:bodyPr>
            <a:normAutofit/>
          </a:bodyPr>
          <a:lstStyle/>
          <a:p>
            <a:pPr algn="ctr"/>
            <a:r>
              <a:rPr lang="en-US" sz="2400" dirty="0">
                <a:latin typeface="Sylfaen" panose="010A0502050306030303" pitchFamily="18" charset="0"/>
              </a:rPr>
              <a:t>Results for the case of Atmospheric Gravity Waves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8184" t="12071" r="31790" b="6245"/>
          <a:stretch/>
        </p:blipFill>
        <p:spPr>
          <a:xfrm>
            <a:off x="3234088" y="1049154"/>
            <a:ext cx="4880009" cy="5601904"/>
          </a:xfrm>
          <a:prstGeom prst="rect">
            <a:avLst/>
          </a:prstGeom>
        </p:spPr>
      </p:pic>
    </p:spTree>
    <p:extLst>
      <p:ext uri="{BB962C8B-B14F-4D97-AF65-F5344CB8AC3E}">
        <p14:creationId xmlns:p14="http://schemas.microsoft.com/office/powerpoint/2010/main" val="27500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9053" t="11509" r="34236" b="6246"/>
          <a:stretch/>
        </p:blipFill>
        <p:spPr>
          <a:xfrm>
            <a:off x="3465095" y="1217596"/>
            <a:ext cx="4475748" cy="5640404"/>
          </a:xfrm>
          <a:prstGeom prst="rect">
            <a:avLst/>
          </a:prstGeom>
        </p:spPr>
      </p:pic>
      <p:sp>
        <p:nvSpPr>
          <p:cNvPr id="4" name="Title 1"/>
          <p:cNvSpPr txBox="1">
            <a:spLocks/>
          </p:cNvSpPr>
          <p:nvPr/>
        </p:nvSpPr>
        <p:spPr>
          <a:xfrm>
            <a:off x="1158597" y="232217"/>
            <a:ext cx="8596668" cy="7956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latin typeface="Sylfaen" panose="010A0502050306030303" pitchFamily="18" charset="0"/>
              </a:rPr>
              <a:t>Results for the case of Atmospheric Gravity Waves</a:t>
            </a:r>
            <a:endParaRPr lang="en-US" sz="2400" dirty="0">
              <a:latin typeface="Sylfaen" panose="010A0502050306030303" pitchFamily="18" charset="0"/>
            </a:endParaRPr>
          </a:p>
        </p:txBody>
      </p:sp>
    </p:spTree>
    <p:extLst>
      <p:ext uri="{BB962C8B-B14F-4D97-AF65-F5344CB8AC3E}">
        <p14:creationId xmlns:p14="http://schemas.microsoft.com/office/powerpoint/2010/main" val="283863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869" t="12359" r="33210" b="5899"/>
          <a:stretch/>
        </p:blipFill>
        <p:spPr>
          <a:xfrm>
            <a:off x="3416969" y="1174281"/>
            <a:ext cx="4745256" cy="5601905"/>
          </a:xfrm>
          <a:prstGeom prst="rect">
            <a:avLst/>
          </a:prstGeom>
        </p:spPr>
      </p:pic>
      <p:sp>
        <p:nvSpPr>
          <p:cNvPr id="5" name="Title 1"/>
          <p:cNvSpPr>
            <a:spLocks noGrp="1"/>
          </p:cNvSpPr>
          <p:nvPr>
            <p:ph type="title"/>
          </p:nvPr>
        </p:nvSpPr>
        <p:spPr>
          <a:xfrm>
            <a:off x="1100846" y="89835"/>
            <a:ext cx="8596668" cy="795689"/>
          </a:xfrm>
        </p:spPr>
        <p:txBody>
          <a:bodyPr>
            <a:normAutofit/>
          </a:bodyPr>
          <a:lstStyle/>
          <a:p>
            <a:pPr algn="ctr"/>
            <a:r>
              <a:rPr lang="en-US" sz="2400" dirty="0">
                <a:latin typeface="Sylfaen" panose="010A0502050306030303" pitchFamily="18" charset="0"/>
              </a:rPr>
              <a:t>Results for the case of Atmospheric Gravity Waves</a:t>
            </a:r>
          </a:p>
        </p:txBody>
      </p:sp>
    </p:spTree>
    <p:extLst>
      <p:ext uri="{BB962C8B-B14F-4D97-AF65-F5344CB8AC3E}">
        <p14:creationId xmlns:p14="http://schemas.microsoft.com/office/powerpoint/2010/main" val="2326288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882317"/>
          </a:xfrm>
        </p:spPr>
        <p:txBody>
          <a:bodyPr>
            <a:normAutofit/>
          </a:bodyPr>
          <a:lstStyle/>
          <a:p>
            <a:pPr algn="ctr"/>
            <a:r>
              <a:rPr lang="en-US" sz="2400" dirty="0">
                <a:latin typeface="Sylfaen" panose="010A0502050306030303" pitchFamily="18" charset="0"/>
              </a:rPr>
              <a:t>Results for the case of the Horizontal Wind Model</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052" t="11790" r="30685" b="6386"/>
          <a:stretch/>
        </p:blipFill>
        <p:spPr>
          <a:xfrm>
            <a:off x="3195588" y="1246471"/>
            <a:ext cx="5274644" cy="5611529"/>
          </a:xfrm>
          <a:prstGeom prst="rect">
            <a:avLst/>
          </a:prstGeom>
        </p:spPr>
      </p:pic>
    </p:spTree>
    <p:extLst>
      <p:ext uri="{BB962C8B-B14F-4D97-AF65-F5344CB8AC3E}">
        <p14:creationId xmlns:p14="http://schemas.microsoft.com/office/powerpoint/2010/main" val="2582821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130C20B-4B3F-36F0-9998-9CCE88037B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9F41B347-25BD-8EE0-B7F7-BFDF76D1FC1F}"/>
              </a:ext>
            </a:extLst>
          </p:cNvPr>
          <p:cNvGraphicFramePr>
            <a:graphicFrameLocks noChangeAspect="1"/>
          </p:cNvGraphicFramePr>
          <p:nvPr>
            <p:extLst>
              <p:ext uri="{D42A27DB-BD31-4B8C-83A1-F6EECF244321}">
                <p14:modId xmlns:p14="http://schemas.microsoft.com/office/powerpoint/2010/main" val="2309165722"/>
              </p:ext>
            </p:extLst>
          </p:nvPr>
        </p:nvGraphicFramePr>
        <p:xfrm>
          <a:off x="2968973" y="309914"/>
          <a:ext cx="7186864" cy="926673"/>
        </p:xfrm>
        <a:graphic>
          <a:graphicData uri="http://schemas.openxmlformats.org/presentationml/2006/ole">
            <mc:AlternateContent xmlns:mc="http://schemas.openxmlformats.org/markup-compatibility/2006">
              <mc:Choice xmlns:v="urn:schemas-microsoft-com:vml" Requires="v">
                <p:oleObj r:id="rId2" imgW="1917700" imgH="279400" progId="Equation.3">
                  <p:embed/>
                </p:oleObj>
              </mc:Choice>
              <mc:Fallback>
                <p:oleObj r:id="rId2" imgW="1917700" imgH="2794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973" y="309914"/>
                        <a:ext cx="7186864" cy="926673"/>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9C49E0AD-F7A4-59FE-A9D7-AD2F2E2DC6AC}"/>
              </a:ext>
            </a:extLst>
          </p:cNvPr>
          <p:cNvSpPr>
            <a:spLocks noChangeArrowheads="1"/>
          </p:cNvSpPr>
          <p:nvPr/>
        </p:nvSpPr>
        <p:spPr bwMode="auto">
          <a:xfrm>
            <a:off x="466405" y="859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772CA2D2-D03D-3E79-0127-AF7AE7C3C4B1}"/>
              </a:ext>
            </a:extLst>
          </p:cNvPr>
          <p:cNvGraphicFramePr>
            <a:graphicFrameLocks noChangeAspect="1"/>
          </p:cNvGraphicFramePr>
          <p:nvPr>
            <p:extLst>
              <p:ext uri="{D42A27DB-BD31-4B8C-83A1-F6EECF244321}">
                <p14:modId xmlns:p14="http://schemas.microsoft.com/office/powerpoint/2010/main" val="2350700331"/>
              </p:ext>
            </p:extLst>
          </p:nvPr>
        </p:nvGraphicFramePr>
        <p:xfrm>
          <a:off x="3665781" y="1256150"/>
          <a:ext cx="4860438" cy="736430"/>
        </p:xfrm>
        <a:graphic>
          <a:graphicData uri="http://schemas.openxmlformats.org/presentationml/2006/ole">
            <mc:AlternateContent xmlns:mc="http://schemas.openxmlformats.org/markup-compatibility/2006">
              <mc:Choice xmlns:v="urn:schemas-microsoft-com:vml" Requires="v">
                <p:oleObj r:id="rId4" imgW="2489200" imgH="381000" progId="Equation.3">
                  <p:embed/>
                </p:oleObj>
              </mc:Choice>
              <mc:Fallback>
                <p:oleObj r:id="rId4" imgW="2489200" imgH="3810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781" y="1256150"/>
                        <a:ext cx="4860438" cy="736430"/>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C8478632-1CD6-0C30-186C-3B8FA45895A0}"/>
              </a:ext>
            </a:extLst>
          </p:cNvPr>
          <p:cNvSpPr>
            <a:spLocks noChangeArrowheads="1"/>
          </p:cNvSpPr>
          <p:nvPr/>
        </p:nvSpPr>
        <p:spPr bwMode="auto">
          <a:xfrm>
            <a:off x="4749971" y="3143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51767D68-90D9-3B6B-5228-CC82EA75C721}"/>
              </a:ext>
            </a:extLst>
          </p:cNvPr>
          <p:cNvGraphicFramePr>
            <a:graphicFrameLocks noChangeAspect="1"/>
          </p:cNvGraphicFramePr>
          <p:nvPr>
            <p:extLst>
              <p:ext uri="{D42A27DB-BD31-4B8C-83A1-F6EECF244321}">
                <p14:modId xmlns:p14="http://schemas.microsoft.com/office/powerpoint/2010/main" val="3341663021"/>
              </p:ext>
            </p:extLst>
          </p:nvPr>
        </p:nvGraphicFramePr>
        <p:xfrm>
          <a:off x="3823632" y="2071055"/>
          <a:ext cx="4330677" cy="571497"/>
        </p:xfrm>
        <a:graphic>
          <a:graphicData uri="http://schemas.openxmlformats.org/presentationml/2006/ole">
            <mc:AlternateContent xmlns:mc="http://schemas.openxmlformats.org/markup-compatibility/2006">
              <mc:Choice xmlns:v="urn:schemas-microsoft-com:vml" Requires="v">
                <p:oleObj r:id="rId6" imgW="2184400" imgH="279400" progId="Equation.3">
                  <p:embed/>
                </p:oleObj>
              </mc:Choice>
              <mc:Fallback>
                <p:oleObj r:id="rId6" imgW="2184400" imgH="2794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632" y="2071055"/>
                        <a:ext cx="4330677" cy="571497"/>
                      </a:xfrm>
                      <a:prstGeom prst="rect">
                        <a:avLst/>
                      </a:prstGeom>
                      <a:noFill/>
                    </p:spPr>
                  </p:pic>
                </p:oleObj>
              </mc:Fallback>
            </mc:AlternateContent>
          </a:graphicData>
        </a:graphic>
      </p:graphicFrame>
      <p:sp>
        <p:nvSpPr>
          <p:cNvPr id="10" name="Rectangle 8">
            <a:extLst>
              <a:ext uri="{FF2B5EF4-FFF2-40B4-BE49-F238E27FC236}">
                <a16:creationId xmlns:a16="http://schemas.microsoft.com/office/drawing/2014/main" id="{4614D76F-1DC4-487C-0490-B10F7231F690}"/>
              </a:ext>
            </a:extLst>
          </p:cNvPr>
          <p:cNvSpPr>
            <a:spLocks noChangeArrowheads="1"/>
          </p:cNvSpPr>
          <p:nvPr/>
        </p:nvSpPr>
        <p:spPr bwMode="auto">
          <a:xfrm>
            <a:off x="4443124" y="4233013"/>
            <a:ext cx="133472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C44A4123-3E8C-DCD7-4C6B-559230AC0BD7}"/>
              </a:ext>
            </a:extLst>
          </p:cNvPr>
          <p:cNvGraphicFramePr>
            <a:graphicFrameLocks noChangeAspect="1"/>
          </p:cNvGraphicFramePr>
          <p:nvPr>
            <p:extLst>
              <p:ext uri="{D42A27DB-BD31-4B8C-83A1-F6EECF244321}">
                <p14:modId xmlns:p14="http://schemas.microsoft.com/office/powerpoint/2010/main" val="216672403"/>
              </p:ext>
            </p:extLst>
          </p:nvPr>
        </p:nvGraphicFramePr>
        <p:xfrm>
          <a:off x="3823631" y="2931092"/>
          <a:ext cx="5409543" cy="1139868"/>
        </p:xfrm>
        <a:graphic>
          <a:graphicData uri="http://schemas.openxmlformats.org/presentationml/2006/ole">
            <mc:AlternateContent xmlns:mc="http://schemas.openxmlformats.org/markup-compatibility/2006">
              <mc:Choice xmlns:v="urn:schemas-microsoft-com:vml" Requires="v">
                <p:oleObj r:id="rId8" imgW="3505200" imgH="749300" progId="Equation.3">
                  <p:embed/>
                </p:oleObj>
              </mc:Choice>
              <mc:Fallback>
                <p:oleObj r:id="rId8" imgW="3505200" imgH="7493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3631" y="2931092"/>
                        <a:ext cx="5409543" cy="1139868"/>
                      </a:xfrm>
                      <a:prstGeom prst="rect">
                        <a:avLst/>
                      </a:prstGeom>
                      <a:noFill/>
                    </p:spPr>
                  </p:pic>
                </p:oleObj>
              </mc:Fallback>
            </mc:AlternateContent>
          </a:graphicData>
        </a:graphic>
      </p:graphicFrame>
      <p:sp>
        <p:nvSpPr>
          <p:cNvPr id="12" name="Rectangle 10">
            <a:extLst>
              <a:ext uri="{FF2B5EF4-FFF2-40B4-BE49-F238E27FC236}">
                <a16:creationId xmlns:a16="http://schemas.microsoft.com/office/drawing/2014/main" id="{589261A5-EFD3-00F0-824F-E396D03CC857}"/>
              </a:ext>
            </a:extLst>
          </p:cNvPr>
          <p:cNvSpPr>
            <a:spLocks noChangeArrowheads="1"/>
          </p:cNvSpPr>
          <p:nvPr/>
        </p:nvSpPr>
        <p:spPr bwMode="auto">
          <a:xfrm>
            <a:off x="4443125" y="4290709"/>
            <a:ext cx="133992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CC375E2E-C02E-3776-CDBF-528EE2BC3F74}"/>
              </a:ext>
            </a:extLst>
          </p:cNvPr>
          <p:cNvGraphicFramePr>
            <a:graphicFrameLocks noChangeAspect="1"/>
          </p:cNvGraphicFramePr>
          <p:nvPr>
            <p:extLst>
              <p:ext uri="{D42A27DB-BD31-4B8C-83A1-F6EECF244321}">
                <p14:modId xmlns:p14="http://schemas.microsoft.com/office/powerpoint/2010/main" val="3145371765"/>
              </p:ext>
            </p:extLst>
          </p:nvPr>
        </p:nvGraphicFramePr>
        <p:xfrm>
          <a:off x="4443124" y="4290710"/>
          <a:ext cx="2528789" cy="650260"/>
        </p:xfrm>
        <a:graphic>
          <a:graphicData uri="http://schemas.openxmlformats.org/presentationml/2006/ole">
            <mc:AlternateContent xmlns:mc="http://schemas.openxmlformats.org/markup-compatibility/2006">
              <mc:Choice xmlns:v="urn:schemas-microsoft-com:vml" Requires="v">
                <p:oleObj r:id="rId10" imgW="1587500" imgH="419100" progId="Equation.3">
                  <p:embed/>
                </p:oleObj>
              </mc:Choice>
              <mc:Fallback>
                <p:oleObj r:id="rId10" imgW="1587500" imgH="4191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3124" y="4290710"/>
                        <a:ext cx="2528789" cy="650260"/>
                      </a:xfrm>
                      <a:prstGeom prst="rect">
                        <a:avLst/>
                      </a:prstGeom>
                      <a:noFill/>
                    </p:spPr>
                  </p:pic>
                </p:oleObj>
              </mc:Fallback>
            </mc:AlternateContent>
          </a:graphicData>
        </a:graphic>
      </p:graphicFrame>
      <p:sp>
        <p:nvSpPr>
          <p:cNvPr id="14" name="Rectangle 12">
            <a:extLst>
              <a:ext uri="{FF2B5EF4-FFF2-40B4-BE49-F238E27FC236}">
                <a16:creationId xmlns:a16="http://schemas.microsoft.com/office/drawing/2014/main" id="{E77EE7FE-F9B6-D1DC-6922-9C0F8BA2F83E}"/>
              </a:ext>
            </a:extLst>
          </p:cNvPr>
          <p:cNvSpPr>
            <a:spLocks noChangeArrowheads="1"/>
          </p:cNvSpPr>
          <p:nvPr/>
        </p:nvSpPr>
        <p:spPr bwMode="auto">
          <a:xfrm>
            <a:off x="4749971" y="5077078"/>
            <a:ext cx="133610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a:extLst>
              <a:ext uri="{FF2B5EF4-FFF2-40B4-BE49-F238E27FC236}">
                <a16:creationId xmlns:a16="http://schemas.microsoft.com/office/drawing/2014/main" id="{69C674BA-3F08-27CB-D09D-03A9D951EBDC}"/>
              </a:ext>
            </a:extLst>
          </p:cNvPr>
          <p:cNvGraphicFramePr>
            <a:graphicFrameLocks noChangeAspect="1"/>
          </p:cNvGraphicFramePr>
          <p:nvPr>
            <p:extLst>
              <p:ext uri="{D42A27DB-BD31-4B8C-83A1-F6EECF244321}">
                <p14:modId xmlns:p14="http://schemas.microsoft.com/office/powerpoint/2010/main" val="1212506341"/>
              </p:ext>
            </p:extLst>
          </p:nvPr>
        </p:nvGraphicFramePr>
        <p:xfrm>
          <a:off x="4749971" y="5077078"/>
          <a:ext cx="2090118" cy="650259"/>
        </p:xfrm>
        <a:graphic>
          <a:graphicData uri="http://schemas.openxmlformats.org/presentationml/2006/ole">
            <mc:AlternateContent xmlns:mc="http://schemas.openxmlformats.org/markup-compatibility/2006">
              <mc:Choice xmlns:v="urn:schemas-microsoft-com:vml" Requires="v">
                <p:oleObj r:id="rId12" imgW="1485900" imgH="469900" progId="Equation.3">
                  <p:embed/>
                </p:oleObj>
              </mc:Choice>
              <mc:Fallback>
                <p:oleObj r:id="rId12" imgW="1485900" imgH="4699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9971" y="5077078"/>
                        <a:ext cx="2090118" cy="650259"/>
                      </a:xfrm>
                      <a:prstGeom prst="rect">
                        <a:avLst/>
                      </a:prstGeom>
                      <a:noFill/>
                    </p:spPr>
                  </p:pic>
                </p:oleObj>
              </mc:Fallback>
            </mc:AlternateContent>
          </a:graphicData>
        </a:graphic>
      </p:graphicFrame>
    </p:spTree>
    <p:extLst>
      <p:ext uri="{BB962C8B-B14F-4D97-AF65-F5344CB8AC3E}">
        <p14:creationId xmlns:p14="http://schemas.microsoft.com/office/powerpoint/2010/main" val="424366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09B5-7673-5CC7-1300-AD154D9C8F18}"/>
              </a:ext>
            </a:extLst>
          </p:cNvPr>
          <p:cNvSpPr>
            <a:spLocks noGrp="1"/>
          </p:cNvSpPr>
          <p:nvPr>
            <p:ph type="title"/>
          </p:nvPr>
        </p:nvSpPr>
        <p:spPr>
          <a:xfrm>
            <a:off x="770694" y="273072"/>
            <a:ext cx="10515600" cy="1325563"/>
          </a:xfrm>
        </p:spPr>
        <p:txBody>
          <a:bodyPr/>
          <a:lstStyle/>
          <a:p>
            <a:pPr algn="ctr"/>
            <a:r>
              <a:rPr lang="en-US" dirty="0"/>
              <a:t>HWM Ion Drift, density and Convergence rates</a:t>
            </a:r>
          </a:p>
        </p:txBody>
      </p:sp>
      <p:pic>
        <p:nvPicPr>
          <p:cNvPr id="4" name="Picture 3">
            <a:extLst>
              <a:ext uri="{FF2B5EF4-FFF2-40B4-BE49-F238E27FC236}">
                <a16:creationId xmlns:a16="http://schemas.microsoft.com/office/drawing/2014/main" id="{C0EEA690-7FD9-9B45-D58A-2BCB8D141B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962" y="1755157"/>
            <a:ext cx="3548103" cy="4586366"/>
          </a:xfrm>
          <a:prstGeom prst="rect">
            <a:avLst/>
          </a:prstGeom>
          <a:noFill/>
          <a:ln>
            <a:noFill/>
          </a:ln>
        </p:spPr>
      </p:pic>
      <p:pic>
        <p:nvPicPr>
          <p:cNvPr id="5" name="Picture 4">
            <a:extLst>
              <a:ext uri="{FF2B5EF4-FFF2-40B4-BE49-F238E27FC236}">
                <a16:creationId xmlns:a16="http://schemas.microsoft.com/office/drawing/2014/main" id="{45444574-EBEB-A052-6D0F-67A7ADF21D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183" y="2019168"/>
            <a:ext cx="5811520" cy="3961130"/>
          </a:xfrm>
          <a:prstGeom prst="rect">
            <a:avLst/>
          </a:prstGeom>
          <a:noFill/>
          <a:ln>
            <a:noFill/>
          </a:ln>
        </p:spPr>
      </p:pic>
    </p:spTree>
    <p:extLst>
      <p:ext uri="{BB962C8B-B14F-4D97-AF65-F5344CB8AC3E}">
        <p14:creationId xmlns:p14="http://schemas.microsoft.com/office/powerpoint/2010/main" val="2690542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B595-7FEA-BCA3-CA3B-F56190B0FCED}"/>
              </a:ext>
            </a:extLst>
          </p:cNvPr>
          <p:cNvSpPr>
            <a:spLocks noGrp="1"/>
          </p:cNvSpPr>
          <p:nvPr>
            <p:ph type="title"/>
          </p:nvPr>
        </p:nvSpPr>
        <p:spPr>
          <a:xfrm>
            <a:off x="838200" y="254660"/>
            <a:ext cx="10515600" cy="1325563"/>
          </a:xfrm>
        </p:spPr>
        <p:txBody>
          <a:bodyPr/>
          <a:lstStyle/>
          <a:p>
            <a:pPr algn="ctr"/>
            <a:r>
              <a:rPr lang="en-US" dirty="0"/>
              <a:t>Ion Drift, Density and convergence Rates (Ey&gt;0, </a:t>
            </a:r>
            <a:r>
              <a:rPr lang="en-US" dirty="0" err="1"/>
              <a:t>Ez</a:t>
            </a:r>
            <a:r>
              <a:rPr lang="en-US" dirty="0"/>
              <a:t>&gt;0) </a:t>
            </a:r>
          </a:p>
        </p:txBody>
      </p:sp>
      <p:pic>
        <p:nvPicPr>
          <p:cNvPr id="4" name="Picture 3">
            <a:extLst>
              <a:ext uri="{FF2B5EF4-FFF2-40B4-BE49-F238E27FC236}">
                <a16:creationId xmlns:a16="http://schemas.microsoft.com/office/drawing/2014/main" id="{8B022D9C-35BC-79D5-834E-3E7AFF6FE2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061" y="1992990"/>
            <a:ext cx="6196330" cy="4332605"/>
          </a:xfrm>
          <a:prstGeom prst="rect">
            <a:avLst/>
          </a:prstGeom>
          <a:noFill/>
          <a:ln>
            <a:noFill/>
          </a:ln>
        </p:spPr>
      </p:pic>
    </p:spTree>
    <p:extLst>
      <p:ext uri="{BB962C8B-B14F-4D97-AF65-F5344CB8AC3E}">
        <p14:creationId xmlns:p14="http://schemas.microsoft.com/office/powerpoint/2010/main" val="3618048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BD4FC1-B6B8-5478-DD64-E92018AE8B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844" y="1992577"/>
            <a:ext cx="6097905" cy="4247515"/>
          </a:xfrm>
          <a:prstGeom prst="rect">
            <a:avLst/>
          </a:prstGeom>
          <a:noFill/>
          <a:ln>
            <a:noFill/>
          </a:ln>
        </p:spPr>
      </p:pic>
      <p:sp>
        <p:nvSpPr>
          <p:cNvPr id="5" name="Title 1">
            <a:extLst>
              <a:ext uri="{FF2B5EF4-FFF2-40B4-BE49-F238E27FC236}">
                <a16:creationId xmlns:a16="http://schemas.microsoft.com/office/drawing/2014/main" id="{05A2DA88-8BAA-78F5-9D46-B02D3CB57495}"/>
              </a:ext>
            </a:extLst>
          </p:cNvPr>
          <p:cNvSpPr>
            <a:spLocks noGrp="1"/>
          </p:cNvSpPr>
          <p:nvPr>
            <p:ph type="title"/>
          </p:nvPr>
        </p:nvSpPr>
        <p:spPr>
          <a:xfrm>
            <a:off x="838200" y="365125"/>
            <a:ext cx="10515600" cy="1325563"/>
          </a:xfrm>
        </p:spPr>
        <p:txBody>
          <a:bodyPr/>
          <a:lstStyle/>
          <a:p>
            <a:pPr algn="ctr"/>
            <a:r>
              <a:rPr lang="en-US" dirty="0"/>
              <a:t>Ion Drift, Density and convergence Rates (Ey&gt;0, </a:t>
            </a:r>
            <a:r>
              <a:rPr lang="en-US" dirty="0" err="1"/>
              <a:t>Ez</a:t>
            </a:r>
            <a:r>
              <a:rPr lang="en-US" dirty="0"/>
              <a:t>&lt;0) </a:t>
            </a:r>
          </a:p>
        </p:txBody>
      </p:sp>
    </p:spTree>
    <p:extLst>
      <p:ext uri="{BB962C8B-B14F-4D97-AF65-F5344CB8AC3E}">
        <p14:creationId xmlns:p14="http://schemas.microsoft.com/office/powerpoint/2010/main" val="334624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Sylfaen" panose="010A0502050306030303" pitchFamily="18" charset="0"/>
              </a:rPr>
              <a:t>Summary</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latin typeface="Sylfaen" panose="010A0502050306030303" pitchFamily="18" charset="0"/>
              </a:rPr>
              <a:t>International Double Degree Master Program In Atmosphere and Near Space Sciences</a:t>
            </a:r>
          </a:p>
          <a:p>
            <a:pPr>
              <a:buFont typeface="Wingdings" panose="05000000000000000000" pitchFamily="2" charset="2"/>
              <a:buChar char="§"/>
            </a:pPr>
            <a:r>
              <a:rPr lang="en-US" dirty="0">
                <a:latin typeface="Sylfaen" panose="010A0502050306030303" pitchFamily="18" charset="0"/>
              </a:rPr>
              <a:t>Areas of possible collaboration</a:t>
            </a:r>
            <a:r>
              <a:rPr lang="ka-GE" dirty="0">
                <a:latin typeface="Sylfaen" panose="010A0502050306030303" pitchFamily="18" charset="0"/>
              </a:rPr>
              <a:t>-</a:t>
            </a:r>
            <a:r>
              <a:rPr lang="en-US" dirty="0">
                <a:latin typeface="Sylfaen" panose="010A0502050306030303" pitchFamily="18" charset="0"/>
              </a:rPr>
              <a:t>HZDR</a:t>
            </a:r>
          </a:p>
          <a:p>
            <a:pPr>
              <a:buFont typeface="Wingdings" panose="05000000000000000000" pitchFamily="2" charset="2"/>
              <a:buChar char="§"/>
            </a:pPr>
            <a:r>
              <a:rPr lang="en-US" dirty="0">
                <a:latin typeface="Sylfaen" panose="010A0502050306030303" pitchFamily="18" charset="0"/>
              </a:rPr>
              <a:t>New theory of Es layer formation</a:t>
            </a:r>
          </a:p>
        </p:txBody>
      </p:sp>
    </p:spTree>
    <p:extLst>
      <p:ext uri="{BB962C8B-B14F-4D97-AF65-F5344CB8AC3E}">
        <p14:creationId xmlns:p14="http://schemas.microsoft.com/office/powerpoint/2010/main" val="4145720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9D764A-CAE1-885C-5873-15CB797086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9675" y="2054059"/>
            <a:ext cx="5895340" cy="4185920"/>
          </a:xfrm>
          <a:prstGeom prst="rect">
            <a:avLst/>
          </a:prstGeom>
          <a:noFill/>
          <a:ln>
            <a:noFill/>
          </a:ln>
        </p:spPr>
      </p:pic>
      <p:sp>
        <p:nvSpPr>
          <p:cNvPr id="5" name="Title 1">
            <a:extLst>
              <a:ext uri="{FF2B5EF4-FFF2-40B4-BE49-F238E27FC236}">
                <a16:creationId xmlns:a16="http://schemas.microsoft.com/office/drawing/2014/main" id="{B2BCB20D-210D-CCC1-57AF-DCC777B97703}"/>
              </a:ext>
            </a:extLst>
          </p:cNvPr>
          <p:cNvSpPr>
            <a:spLocks noGrp="1"/>
          </p:cNvSpPr>
          <p:nvPr>
            <p:ph type="title"/>
          </p:nvPr>
        </p:nvSpPr>
        <p:spPr>
          <a:xfrm>
            <a:off x="838200" y="365125"/>
            <a:ext cx="10515600" cy="1325563"/>
          </a:xfrm>
        </p:spPr>
        <p:txBody>
          <a:bodyPr/>
          <a:lstStyle/>
          <a:p>
            <a:pPr algn="ctr"/>
            <a:r>
              <a:rPr lang="en-US" dirty="0"/>
              <a:t>Ion Drift, Density and convergence Rates (Ey&lt;0, </a:t>
            </a:r>
            <a:r>
              <a:rPr lang="en-US" dirty="0" err="1"/>
              <a:t>Ez</a:t>
            </a:r>
            <a:r>
              <a:rPr lang="en-US" dirty="0"/>
              <a:t>&gt;0) </a:t>
            </a:r>
          </a:p>
        </p:txBody>
      </p:sp>
    </p:spTree>
    <p:extLst>
      <p:ext uri="{BB962C8B-B14F-4D97-AF65-F5344CB8AC3E}">
        <p14:creationId xmlns:p14="http://schemas.microsoft.com/office/powerpoint/2010/main" val="660783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3B64D-92D2-8789-EB81-AAE0C08EEA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511" y="2121126"/>
            <a:ext cx="6252845" cy="4321810"/>
          </a:xfrm>
          <a:prstGeom prst="rect">
            <a:avLst/>
          </a:prstGeom>
          <a:noFill/>
          <a:ln>
            <a:noFill/>
          </a:ln>
        </p:spPr>
      </p:pic>
      <p:sp>
        <p:nvSpPr>
          <p:cNvPr id="5" name="Title 1">
            <a:extLst>
              <a:ext uri="{FF2B5EF4-FFF2-40B4-BE49-F238E27FC236}">
                <a16:creationId xmlns:a16="http://schemas.microsoft.com/office/drawing/2014/main" id="{48CA53F2-9B9C-EDDB-2D1F-838C576FE217}"/>
              </a:ext>
            </a:extLst>
          </p:cNvPr>
          <p:cNvSpPr>
            <a:spLocks noGrp="1"/>
          </p:cNvSpPr>
          <p:nvPr>
            <p:ph type="title"/>
          </p:nvPr>
        </p:nvSpPr>
        <p:spPr>
          <a:xfrm>
            <a:off x="838200" y="365125"/>
            <a:ext cx="10515600" cy="1325563"/>
          </a:xfrm>
        </p:spPr>
        <p:txBody>
          <a:bodyPr/>
          <a:lstStyle/>
          <a:p>
            <a:pPr algn="ctr"/>
            <a:r>
              <a:rPr lang="en-US" dirty="0"/>
              <a:t>Ion Drift, Density and convergence Rates (Ey&lt;0, </a:t>
            </a:r>
            <a:r>
              <a:rPr lang="en-US" dirty="0" err="1"/>
              <a:t>Ez</a:t>
            </a:r>
            <a:r>
              <a:rPr lang="en-US" dirty="0"/>
              <a:t>&lt;</a:t>
            </a:r>
            <a:r>
              <a:rPr lang="en-US"/>
              <a:t>0</a:t>
            </a:r>
            <a:r>
              <a:rPr lang="en-US" dirty="0"/>
              <a:t>) </a:t>
            </a:r>
          </a:p>
        </p:txBody>
      </p:sp>
    </p:spTree>
    <p:extLst>
      <p:ext uri="{BB962C8B-B14F-4D97-AF65-F5344CB8AC3E}">
        <p14:creationId xmlns:p14="http://schemas.microsoft.com/office/powerpoint/2010/main" val="1485054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50E2-CC08-1C39-4E20-3155182666E0}"/>
              </a:ext>
            </a:extLst>
          </p:cNvPr>
          <p:cNvSpPr>
            <a:spLocks noGrp="1"/>
          </p:cNvSpPr>
          <p:nvPr>
            <p:ph idx="1"/>
          </p:nvPr>
        </p:nvSpPr>
        <p:spPr>
          <a:xfrm>
            <a:off x="838200" y="73643"/>
            <a:ext cx="10515600" cy="6103320"/>
          </a:xfrm>
        </p:spPr>
        <p:txBody>
          <a:bodyPr>
            <a:normAutofit fontScale="92500" lnSpcReduction="20000"/>
          </a:bodyPr>
          <a:lstStyle/>
          <a:p>
            <a:pPr marL="0" indent="0" algn="ctr">
              <a:buNone/>
            </a:pPr>
            <a:r>
              <a:rPr lang="en-US" sz="4000" spc="-10" dirty="0">
                <a:latin typeface="Arial" panose="020B0604020202020204" pitchFamily="34" charset="0"/>
                <a:ea typeface="SimSun" panose="02010600030101010101" pitchFamily="2" charset="-122"/>
                <a:cs typeface="Arial" panose="020B0604020202020204" pitchFamily="34" charset="0"/>
              </a:rPr>
              <a:t>ISU and HZDR could efficiently collaborate in MHD numerical simulations and developing theoretical and numerical model of ion ionospheric global distribution under influence of arbitrary winds and electromagnetic fields</a:t>
            </a:r>
            <a:endParaRPr lang="ka-GE" sz="4000" dirty="0"/>
          </a:p>
          <a:p>
            <a:pPr marL="0" indent="0" algn="ctr">
              <a:buNone/>
            </a:pPr>
            <a:endParaRPr lang="ka-GE" sz="4000" dirty="0"/>
          </a:p>
          <a:p>
            <a:pPr marL="0" indent="0" algn="ctr">
              <a:buNone/>
            </a:pPr>
            <a:endParaRPr lang="ka-GE" sz="4000" dirty="0"/>
          </a:p>
          <a:p>
            <a:pPr marL="0" indent="0" algn="ctr">
              <a:buNone/>
            </a:pPr>
            <a:r>
              <a:rPr lang="en-US" sz="4000" dirty="0" err="1"/>
              <a:t>Vielen</a:t>
            </a:r>
            <a:r>
              <a:rPr lang="en-US" sz="4000" dirty="0"/>
              <a:t> Dank</a:t>
            </a:r>
            <a:endParaRPr lang="ka-GE" sz="4000" dirty="0"/>
          </a:p>
          <a:p>
            <a:pPr marL="0" indent="0" algn="ctr">
              <a:buNone/>
            </a:pPr>
            <a:endParaRPr lang="en-US" sz="4000" dirty="0"/>
          </a:p>
          <a:p>
            <a:pPr marL="0" indent="0" algn="ctr">
              <a:buNone/>
            </a:pPr>
            <a:r>
              <a:rPr lang="en-US" sz="4000" dirty="0"/>
              <a:t>Thanks a</a:t>
            </a:r>
            <a:r>
              <a:rPr lang="ka-GE" sz="4000" dirty="0"/>
              <a:t> </a:t>
            </a:r>
            <a:r>
              <a:rPr lang="en-US" sz="4000" dirty="0"/>
              <a:t>Lot</a:t>
            </a:r>
          </a:p>
          <a:p>
            <a:pPr marL="0" indent="0" algn="ctr">
              <a:buNone/>
            </a:pPr>
            <a:endParaRPr lang="en-US" sz="4000" dirty="0"/>
          </a:p>
          <a:p>
            <a:pPr marL="0" indent="0" algn="ctr">
              <a:buNone/>
            </a:pPr>
            <a:r>
              <a:rPr lang="ka-GE" sz="4000" dirty="0"/>
              <a:t>დიდი მადლობა</a:t>
            </a:r>
            <a:endParaRPr lang="en-US" sz="4000" dirty="0"/>
          </a:p>
          <a:p>
            <a:pPr marL="0" indent="0" algn="ctr">
              <a:buNone/>
            </a:pPr>
            <a:endParaRPr lang="en-US" dirty="0"/>
          </a:p>
        </p:txBody>
      </p:sp>
    </p:spTree>
    <p:extLst>
      <p:ext uri="{BB962C8B-B14F-4D97-AF65-F5344CB8AC3E}">
        <p14:creationId xmlns:p14="http://schemas.microsoft.com/office/powerpoint/2010/main" val="428507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latin typeface="Sylfaen" panose="010A0502050306030303" pitchFamily="18" charset="0"/>
              </a:rPr>
              <a:t>Areas of Possible Collaboration</a:t>
            </a:r>
            <a:r>
              <a:rPr lang="ka-GE" sz="4000" dirty="0">
                <a:latin typeface="Sylfaen" panose="010A0502050306030303" pitchFamily="18" charset="0"/>
              </a:rPr>
              <a:t>-</a:t>
            </a:r>
            <a:r>
              <a:rPr lang="en-US" sz="4000" dirty="0">
                <a:latin typeface="Sylfaen" panose="010A0502050306030303" pitchFamily="18" charset="0"/>
              </a:rPr>
              <a:t>HZDR</a:t>
            </a:r>
            <a:br>
              <a:rPr lang="en-US" sz="4000" dirty="0">
                <a:latin typeface="Sylfaen" panose="010A0502050306030303" pitchFamily="18" charset="0"/>
              </a:rPr>
            </a:br>
            <a:endParaRPr lang="en-US" sz="4000" dirty="0">
              <a:latin typeface="Sylfaen" panose="010A0502050306030303" pitchFamily="18" charset="0"/>
            </a:endParaRPr>
          </a:p>
        </p:txBody>
      </p:sp>
      <p:sp>
        <p:nvSpPr>
          <p:cNvPr id="3" name="Content Placeholder 2"/>
          <p:cNvSpPr>
            <a:spLocks noGrp="1"/>
          </p:cNvSpPr>
          <p:nvPr>
            <p:ph idx="1"/>
          </p:nvPr>
        </p:nvSpPr>
        <p:spPr>
          <a:xfrm>
            <a:off x="749710" y="3152979"/>
            <a:ext cx="10515600" cy="2539897"/>
          </a:xfrm>
        </p:spPr>
        <p:txBody>
          <a:bodyPr/>
          <a:lstStyle/>
          <a:p>
            <a:pPr algn="ctr"/>
            <a:r>
              <a:rPr lang="en-US" dirty="0">
                <a:latin typeface="Sylfaen" panose="010A0502050306030303" pitchFamily="18" charset="0"/>
              </a:rPr>
              <a:t>Atmosphere and Climate</a:t>
            </a:r>
          </a:p>
          <a:p>
            <a:pPr algn="ctr"/>
            <a:r>
              <a:rPr lang="en-US" dirty="0">
                <a:latin typeface="Sylfaen" panose="010A0502050306030303" pitchFamily="18" charset="0"/>
              </a:rPr>
              <a:t>Fluid dynamics</a:t>
            </a:r>
          </a:p>
          <a:p>
            <a:pPr algn="ctr"/>
            <a:r>
              <a:rPr lang="en-US" dirty="0">
                <a:latin typeface="Sylfaen" panose="010A0502050306030303" pitchFamily="18" charset="0"/>
              </a:rPr>
              <a:t>Computing-numerical simulations, data analyses</a:t>
            </a:r>
            <a:endParaRPr lang="ka-GE" dirty="0">
              <a:latin typeface="Sylfaen" panose="010A0502050306030303" pitchFamily="18" charset="0"/>
            </a:endParaRPr>
          </a:p>
          <a:p>
            <a:pPr algn="ctr"/>
            <a:r>
              <a:rPr lang="en-US" dirty="0">
                <a:latin typeface="Sylfaen" panose="010A0502050306030303" pitchFamily="18" charset="0"/>
              </a:rPr>
              <a:t>AI (? </a:t>
            </a:r>
            <a:r>
              <a:rPr lang="en-US">
                <a:latin typeface="Sylfaen" panose="010A0502050306030303" pitchFamily="18" charset="0"/>
                <a:sym typeface="Wingdings" panose="05000000000000000000" pitchFamily="2" charset="2"/>
              </a:rPr>
              <a:t> </a:t>
            </a:r>
            <a:r>
              <a:rPr lang="en-US">
                <a:latin typeface="Sylfaen" panose="010A0502050306030303" pitchFamily="18" charset="0"/>
              </a:rPr>
              <a:t>)</a:t>
            </a:r>
            <a:endParaRPr lang="ka-GE" dirty="0">
              <a:latin typeface="Sylfaen" panose="010A0502050306030303" pitchFamily="18" charset="0"/>
            </a:endParaRPr>
          </a:p>
          <a:p>
            <a:pPr marL="0" indent="0" algn="ctr">
              <a:buNone/>
            </a:pPr>
            <a:endParaRPr lang="ka-GE" dirty="0">
              <a:latin typeface="Sylfaen" panose="010A0502050306030303" pitchFamily="18" charset="0"/>
            </a:endParaRPr>
          </a:p>
          <a:p>
            <a:pPr marL="0" indent="0" algn="ctr">
              <a:buNone/>
            </a:pPr>
            <a:endParaRPr lang="en-US" dirty="0">
              <a:latin typeface="Sylfaen" panose="010A0502050306030303" pitchFamily="18" charset="0"/>
            </a:endParaRPr>
          </a:p>
          <a:p>
            <a:pPr marL="0" indent="0">
              <a:buNone/>
            </a:pPr>
            <a:endParaRPr lang="en-US" dirty="0"/>
          </a:p>
        </p:txBody>
      </p:sp>
    </p:spTree>
    <p:extLst>
      <p:ext uri="{BB962C8B-B14F-4D97-AF65-F5344CB8AC3E}">
        <p14:creationId xmlns:p14="http://schemas.microsoft.com/office/powerpoint/2010/main" val="328223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7814"/>
          </a:xfrm>
        </p:spPr>
        <p:txBody>
          <a:bodyPr>
            <a:normAutofit fontScale="90000"/>
          </a:bodyPr>
          <a:lstStyle/>
          <a:p>
            <a:pPr algn="ctr"/>
            <a:r>
              <a:rPr lang="en-US" sz="4000" dirty="0">
                <a:latin typeface="Sylfaen" panose="010A0502050306030303" pitchFamily="18" charset="0"/>
              </a:rPr>
              <a:t>International Double Degree Master Program In Atmosphere and Near Space Sciences</a:t>
            </a:r>
            <a:br>
              <a:rPr lang="en-US" dirty="0">
                <a:latin typeface="Sylfaen" panose="010A0502050306030303" pitchFamily="18" charset="0"/>
              </a:rPr>
            </a:b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58" y="1115229"/>
            <a:ext cx="2952186" cy="28021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8" y="1151285"/>
            <a:ext cx="3034094" cy="287994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459" y="1115229"/>
            <a:ext cx="3107447" cy="29495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58" y="4064797"/>
            <a:ext cx="2821886" cy="267851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834" y="4111727"/>
            <a:ext cx="2970907" cy="2819965"/>
          </a:xfrm>
          <a:prstGeom prst="rect">
            <a:avLst/>
          </a:prstGeom>
        </p:spPr>
      </p:pic>
      <p:sp>
        <p:nvSpPr>
          <p:cNvPr id="11" name="Title 1"/>
          <p:cNvSpPr txBox="1">
            <a:spLocks/>
          </p:cNvSpPr>
          <p:nvPr/>
        </p:nvSpPr>
        <p:spPr>
          <a:xfrm>
            <a:off x="7108721" y="4425348"/>
            <a:ext cx="3765756" cy="21622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Sylfaen" panose="010A0502050306030303" pitchFamily="18" charset="0"/>
              </a:rPr>
              <a:t>Recently Enrolled student</a:t>
            </a:r>
            <a:endParaRPr lang="en-US" sz="3600" dirty="0"/>
          </a:p>
        </p:txBody>
      </p:sp>
    </p:spTree>
    <p:extLst>
      <p:ext uri="{BB962C8B-B14F-4D97-AF65-F5344CB8AC3E}">
        <p14:creationId xmlns:p14="http://schemas.microsoft.com/office/powerpoint/2010/main" val="3175938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Sporadic E (</a:t>
            </a:r>
            <a:r>
              <a:rPr lang="en-US" dirty="0" err="1"/>
              <a:t>Es</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04" y="2054854"/>
            <a:ext cx="6577409" cy="26567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723" y="2079057"/>
            <a:ext cx="4680017" cy="2632509"/>
          </a:xfrm>
          <a:prstGeom prst="rect">
            <a:avLst/>
          </a:prstGeom>
        </p:spPr>
      </p:pic>
    </p:spTree>
    <p:extLst>
      <p:ext uri="{BB962C8B-B14F-4D97-AF65-F5344CB8AC3E}">
        <p14:creationId xmlns:p14="http://schemas.microsoft.com/office/powerpoint/2010/main" val="197725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3174"/>
          </a:xfrm>
        </p:spPr>
        <p:txBody>
          <a:bodyPr>
            <a:normAutofit/>
          </a:bodyPr>
          <a:lstStyle/>
          <a:p>
            <a:pPr algn="ctr">
              <a:spcBef>
                <a:spcPct val="20000"/>
              </a:spcBef>
            </a:pPr>
            <a:r>
              <a:rPr lang="en-GB" sz="2800" b="1" dirty="0">
                <a:solidFill>
                  <a:srgbClr val="0000CC"/>
                </a:solidFill>
                <a:latin typeface="Arial" panose="020B0604020202020204" pitchFamily="34" charset="0"/>
              </a:rPr>
              <a:t>Abstract </a:t>
            </a:r>
          </a:p>
        </p:txBody>
      </p:sp>
      <p:sp>
        <p:nvSpPr>
          <p:cNvPr id="3" name="Content Placeholder 2"/>
          <p:cNvSpPr>
            <a:spLocks noGrp="1"/>
          </p:cNvSpPr>
          <p:nvPr>
            <p:ph idx="1"/>
          </p:nvPr>
        </p:nvSpPr>
        <p:spPr>
          <a:xfrm>
            <a:off x="136478" y="597326"/>
            <a:ext cx="12055522" cy="6260673"/>
          </a:xfrm>
        </p:spPr>
        <p:txBody>
          <a:bodyPr>
            <a:noAutofit/>
          </a:bodyPr>
          <a:lstStyle/>
          <a:p>
            <a:pPr marL="0" indent="0" algn="just">
              <a:buNone/>
            </a:pPr>
            <a:r>
              <a:rPr lang="en-US" sz="2000" dirty="0">
                <a:latin typeface="Arial" panose="020B0604020202020204" pitchFamily="34" charset="0"/>
                <a:cs typeface="Arial" panose="020B0604020202020204" pitchFamily="34" charset="0"/>
              </a:rPr>
              <a:t>Theoretically and by corresponding numerical simulations it is shown that the formation and localization of sporadic E (Es) layer at its mainly observable mid-latitude lower thermosphere heights can be determined by homogeneous horizontal wind velocity direction and value. In the suggested theory, differently from 'windshear' theory, the wind direction and value, in addition to geomagnetic field and vertically changing ion-neutral collision frequency, determine the minimal negative value of the divergence of heavy metallic ions drift velocity, which in turn causes ion convergence into Es type horizontal thin layer. Here, in the upper heights of the lower thermosphere, the Es layer peak density and thickness are also controlled by ion ambipolar diffusion.</a:t>
            </a:r>
          </a:p>
          <a:p>
            <a:pPr marL="0" indent="0" algn="just">
              <a:buNone/>
            </a:pPr>
            <a:r>
              <a:rPr lang="en-US" sz="2000" dirty="0">
                <a:effectLst/>
                <a:latin typeface="Arial" panose="020B0604020202020204" pitchFamily="34" charset="0"/>
                <a:ea typeface="SimSun" panose="02010600030101010101" pitchFamily="2" charset="-122"/>
                <a:cs typeface="Arial" panose="020B0604020202020204" pitchFamily="34" charset="0"/>
              </a:rPr>
              <a:t>The important contributions of the directions and magnitudes of the meridional and zonal wind (using the HWM14 data), its shear and electric field (using four different polarizations) to the vertical drift velocity of ions and, accordingly, the maximal total ion vertical convergence rate- </a:t>
            </a:r>
            <a:r>
              <a:rPr lang="en-US" sz="2000" dirty="0" err="1">
                <a:effectLst/>
                <a:latin typeface="Arial" panose="020B0604020202020204" pitchFamily="34" charset="0"/>
                <a:ea typeface="SimSun" panose="02010600030101010101" pitchFamily="2" charset="-122"/>
                <a:cs typeface="Arial" panose="020B0604020202020204" pitchFamily="34" charset="0"/>
              </a:rPr>
              <a:t>MTotIVCR</a:t>
            </a:r>
            <a:r>
              <a:rPr lang="en-US" sz="2000" dirty="0">
                <a:effectLst/>
                <a:latin typeface="Arial" panose="020B0604020202020204" pitchFamily="34" charset="0"/>
                <a:ea typeface="SimSun" panose="02010600030101010101" pitchFamily="2" charset="-122"/>
                <a:cs typeface="Arial" panose="020B0604020202020204" pitchFamily="34" charset="0"/>
              </a:rPr>
              <a:t> (about 10</a:t>
            </a:r>
            <a:r>
              <a:rPr lang="en-US" sz="2000" baseline="30000" dirty="0">
                <a:effectLst/>
                <a:latin typeface="Arial" panose="020B0604020202020204" pitchFamily="34" charset="0"/>
                <a:ea typeface="SimSun" panose="02010600030101010101" pitchFamily="2" charset="-122"/>
                <a:cs typeface="Arial" panose="020B0604020202020204" pitchFamily="34" charset="0"/>
              </a:rPr>
              <a:t>−3</a:t>
            </a:r>
            <a:r>
              <a:rPr lang="en-US" sz="2000" dirty="0">
                <a:effectLst/>
                <a:latin typeface="Arial" panose="020B0604020202020204" pitchFamily="34" charset="0"/>
                <a:ea typeface="SimSun" panose="02010600030101010101" pitchFamily="2" charset="-122"/>
                <a:cs typeface="Arial" panose="020B0604020202020204" pitchFamily="34" charset="0"/>
              </a:rPr>
              <a:t>–10</a:t>
            </a:r>
            <a:r>
              <a:rPr lang="en-US" sz="2000" baseline="30000" dirty="0">
                <a:effectLst/>
                <a:latin typeface="Arial" panose="020B0604020202020204" pitchFamily="34" charset="0"/>
                <a:ea typeface="SimSun" panose="02010600030101010101" pitchFamily="2" charset="-122"/>
                <a:cs typeface="Arial" panose="020B0604020202020204" pitchFamily="34" charset="0"/>
              </a:rPr>
              <a:t>−4</a:t>
            </a:r>
            <a:r>
              <a:rPr lang="en-US" sz="2000" dirty="0">
                <a:effectLst/>
                <a:latin typeface="Arial" panose="020B0604020202020204" pitchFamily="34" charset="0"/>
                <a:ea typeface="SimSun" panose="02010600030101010101" pitchFamily="2" charset="-122"/>
                <a:cs typeface="Arial" panose="020B0604020202020204" pitchFamily="34" charset="0"/>
              </a:rPr>
              <a:t> s</a:t>
            </a:r>
            <a:r>
              <a:rPr lang="en-US" sz="2000" baseline="30000" dirty="0">
                <a:effectLst/>
                <a:latin typeface="Arial" panose="020B0604020202020204" pitchFamily="34" charset="0"/>
                <a:ea typeface="SimSun" panose="02010600030101010101" pitchFamily="2" charset="-122"/>
                <a:cs typeface="Arial" panose="020B0604020202020204" pitchFamily="34" charset="0"/>
              </a:rPr>
              <a:t>−1</a:t>
            </a:r>
            <a:r>
              <a:rPr lang="en-US" sz="2000" dirty="0">
                <a:effectLst/>
                <a:latin typeface="Arial" panose="020B0604020202020204" pitchFamily="34" charset="0"/>
                <a:ea typeface="SimSun" panose="02010600030101010101" pitchFamily="2" charset="-122"/>
                <a:cs typeface="Arial" panose="020B0604020202020204" pitchFamily="34" charset="0"/>
              </a:rPr>
              <a:t>) are shown during the formation of Es layers in typical equatorial (with magnetic inclination </a:t>
            </a:r>
            <a:r>
              <a:rPr lang="en-US" sz="2000" i="1" dirty="0">
                <a:effectLst/>
                <a:latin typeface="Arial" panose="020B0604020202020204" pitchFamily="34" charset="0"/>
                <a:ea typeface="SimSun" panose="02010600030101010101" pitchFamily="2" charset="-122"/>
                <a:cs typeface="Arial" panose="020B0604020202020204" pitchFamily="34" charset="0"/>
              </a:rPr>
              <a:t>I </a:t>
            </a:r>
            <a:r>
              <a:rPr lang="en-US" sz="2000" dirty="0">
                <a:effectLst/>
                <a:latin typeface="Arial" panose="020B0604020202020204" pitchFamily="34" charset="0"/>
                <a:ea typeface="SimSun" panose="02010600030101010101" pitchFamily="2" charset="-122"/>
                <a:cs typeface="Arial" panose="020B0604020202020204" pitchFamily="34" charset="0"/>
              </a:rPr>
              <a:t>=</a:t>
            </a:r>
            <a:r>
              <a:rPr lang="en-US" sz="2000" i="1" dirty="0">
                <a:effectLst/>
                <a:latin typeface="Arial" panose="020B0604020202020204" pitchFamily="34" charset="0"/>
                <a:ea typeface="SimSun" panose="02010600030101010101" pitchFamily="2" charset="-122"/>
                <a:cs typeface="Arial" panose="020B0604020202020204" pitchFamily="34" charset="0"/>
              </a:rPr>
              <a:t> </a:t>
            </a:r>
            <a:r>
              <a:rPr lang="en-US" sz="2000" dirty="0">
                <a:effectLst/>
                <a:latin typeface="Arial" panose="020B0604020202020204" pitchFamily="34" charset="0"/>
                <a:ea typeface="SimSun" panose="02010600030101010101" pitchFamily="2" charset="-122"/>
                <a:cs typeface="Arial" panose="020B0604020202020204" pitchFamily="34" charset="0"/>
              </a:rPr>
              <a:t>0 and 0.5</a:t>
            </a:r>
            <a:r>
              <a:rPr lang="ka-GE" sz="2000" dirty="0">
                <a:effectLst/>
                <a:latin typeface="Palatino Linotype" panose="02040502050505030304" pitchFamily="18" charset="0"/>
                <a:ea typeface="SimSun" panose="02010600030101010101" pitchFamily="2" charset="-122"/>
                <a:cs typeface="Arial" panose="020B0604020202020204" pitchFamily="34" charset="0"/>
              </a:rPr>
              <a:t>°</a:t>
            </a:r>
            <a:r>
              <a:rPr lang="en-US"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ka-GE" sz="2000" dirty="0">
                <a:effectLst/>
                <a:latin typeface="Palatino Linotype" panose="02040502050505030304" pitchFamily="18" charset="0"/>
                <a:ea typeface="SimSun" panose="02010600030101010101" pitchFamily="2" charset="-122"/>
                <a:cs typeface="Arial" panose="020B0604020202020204" pitchFamily="34" charset="0"/>
              </a:rPr>
              <a:t> N; 195° E</a:t>
            </a:r>
            <a:r>
              <a:rPr lang="en-US" sz="2000" dirty="0">
                <a:effectLst/>
                <a:latin typeface="Arial" panose="020B0604020202020204" pitchFamily="34" charset="0"/>
                <a:ea typeface="SimSun" panose="02010600030101010101" pitchFamily="2" charset="-122"/>
                <a:cs typeface="Arial" panose="020B0604020202020204" pitchFamily="34" charset="0"/>
              </a:rPr>
              <a:t>), between equatorial and mid-latitude (BEML) (</a:t>
            </a:r>
            <a:r>
              <a:rPr lang="en-US" sz="2000" i="1" dirty="0">
                <a:effectLst/>
                <a:latin typeface="Arial" panose="020B0604020202020204" pitchFamily="34" charset="0"/>
                <a:ea typeface="SimSun" panose="02010600030101010101" pitchFamily="2" charset="-122"/>
                <a:cs typeface="Arial" panose="020B0604020202020204" pitchFamily="34" charset="0"/>
              </a:rPr>
              <a:t>I </a:t>
            </a:r>
            <a:r>
              <a:rPr lang="en-US" sz="2000" dirty="0">
                <a:effectLst/>
                <a:latin typeface="Arial" panose="020B0604020202020204" pitchFamily="34" charset="0"/>
                <a:ea typeface="SimSun" panose="02010600030101010101" pitchFamily="2" charset="-122"/>
                <a:cs typeface="Arial" panose="020B0604020202020204" pitchFamily="34" charset="0"/>
              </a:rPr>
              <a:t>=</a:t>
            </a:r>
            <a:r>
              <a:rPr lang="en-US" sz="2000" i="1" dirty="0">
                <a:effectLst/>
                <a:latin typeface="Arial" panose="020B0604020202020204" pitchFamily="34" charset="0"/>
                <a:ea typeface="SimSun" panose="02010600030101010101" pitchFamily="2" charset="-122"/>
                <a:cs typeface="Arial" panose="020B0604020202020204" pitchFamily="34" charset="0"/>
              </a:rPr>
              <a:t> </a:t>
            </a:r>
            <a:r>
              <a:rPr lang="en-US" sz="2000" dirty="0">
                <a:effectLst/>
                <a:latin typeface="Arial" panose="020B0604020202020204" pitchFamily="34" charset="0"/>
                <a:ea typeface="SimSun" panose="02010600030101010101" pitchFamily="2" charset="-122"/>
                <a:cs typeface="Arial" panose="020B0604020202020204" pitchFamily="34" charset="0"/>
              </a:rPr>
              <a:t>30°; </a:t>
            </a:r>
            <a:r>
              <a:rPr lang="ka-GE" sz="2000" dirty="0">
                <a:effectLst/>
                <a:latin typeface="Palatino Linotype" panose="02040502050505030304" pitchFamily="18" charset="0"/>
                <a:ea typeface="SimSun" panose="02010600030101010101" pitchFamily="2" charset="-122"/>
                <a:cs typeface="Arial" panose="020B0604020202020204" pitchFamily="34" charset="0"/>
              </a:rPr>
              <a:t>16</a:t>
            </a:r>
            <a:r>
              <a:rPr lang="en-US" sz="2000" dirty="0">
                <a:effectLst/>
                <a:latin typeface="Arial" panose="020B0604020202020204" pitchFamily="34" charset="0"/>
                <a:ea typeface="SimSun" panose="02010600030101010101" pitchFamily="2" charset="-122"/>
                <a:cs typeface="Arial" panose="020B0604020202020204" pitchFamily="34" charset="0"/>
              </a:rPr>
              <a:t>° N</a:t>
            </a:r>
            <a:r>
              <a:rPr lang="ka-GE" sz="2000" dirty="0">
                <a:effectLst/>
                <a:latin typeface="Palatino Linotype" panose="02040502050505030304" pitchFamily="18" charset="0"/>
                <a:ea typeface="SimSun" panose="02010600030101010101" pitchFamily="2" charset="-122"/>
                <a:cs typeface="Arial" panose="020B0604020202020204" pitchFamily="34" charset="0"/>
              </a:rPr>
              <a:t>; </a:t>
            </a:r>
            <a:r>
              <a:rPr lang="en-US" sz="2000" dirty="0">
                <a:effectLst/>
                <a:latin typeface="Arial" panose="020B0604020202020204" pitchFamily="34" charset="0"/>
                <a:ea typeface="SimSun" panose="02010600030101010101" pitchFamily="2" charset="-122"/>
                <a:cs typeface="Arial" panose="020B0604020202020204" pitchFamily="34" charset="0"/>
              </a:rPr>
              <a:t>195°E) and mid-latitudes (</a:t>
            </a:r>
            <a:r>
              <a:rPr lang="en-US" sz="2000" i="1" dirty="0">
                <a:effectLst/>
                <a:latin typeface="Arial" panose="020B0604020202020204" pitchFamily="34" charset="0"/>
                <a:ea typeface="SimSun" panose="02010600030101010101" pitchFamily="2" charset="-122"/>
                <a:cs typeface="Arial" panose="020B0604020202020204" pitchFamily="34" charset="0"/>
              </a:rPr>
              <a:t>I </a:t>
            </a:r>
            <a:r>
              <a:rPr lang="en-US" sz="2000" dirty="0">
                <a:effectLst/>
                <a:latin typeface="Arial" panose="020B0604020202020204" pitchFamily="34" charset="0"/>
                <a:ea typeface="SimSun" panose="02010600030101010101" pitchFamily="2" charset="-122"/>
                <a:cs typeface="Arial" panose="020B0604020202020204" pitchFamily="34" charset="0"/>
              </a:rPr>
              <a:t>=</a:t>
            </a:r>
            <a:r>
              <a:rPr lang="en-US" sz="2000" i="1" dirty="0">
                <a:effectLst/>
                <a:latin typeface="Arial" panose="020B0604020202020204" pitchFamily="34" charset="0"/>
                <a:ea typeface="SimSun" panose="02010600030101010101" pitchFamily="2" charset="-122"/>
                <a:cs typeface="Arial" panose="020B0604020202020204" pitchFamily="34" charset="0"/>
              </a:rPr>
              <a:t> </a:t>
            </a:r>
            <a:r>
              <a:rPr lang="en-US" sz="2000" dirty="0">
                <a:effectLst/>
                <a:latin typeface="Arial" panose="020B0604020202020204" pitchFamily="34" charset="0"/>
                <a:ea typeface="SimSun" panose="02010600030101010101" pitchFamily="2" charset="-122"/>
                <a:cs typeface="Arial" panose="020B0604020202020204" pitchFamily="34" charset="0"/>
              </a:rPr>
              <a:t>60°; 45° N, 195° E) regions. For the considered zonal wind </a:t>
            </a:r>
            <a:r>
              <a:rPr lang="en-US" sz="2000" spc="-10" dirty="0">
                <a:effectLst/>
                <a:latin typeface="Arial" panose="020B0604020202020204" pitchFamily="34" charset="0"/>
                <a:ea typeface="SimSun" panose="02010600030101010101" pitchFamily="2" charset="-122"/>
                <a:cs typeface="Arial" panose="020B0604020202020204" pitchFamily="34" charset="0"/>
              </a:rPr>
              <a:t>data and zonal and vertical components of electric field the important role of electric field in the increase of </a:t>
            </a:r>
            <a:r>
              <a:rPr lang="en-US" sz="2000" spc="-10" dirty="0" err="1">
                <a:effectLst/>
                <a:latin typeface="Arial" panose="020B0604020202020204" pitchFamily="34" charset="0"/>
                <a:ea typeface="SimSun" panose="02010600030101010101" pitchFamily="2" charset="-122"/>
                <a:cs typeface="Arial" panose="020B0604020202020204" pitchFamily="34" charset="0"/>
              </a:rPr>
              <a:t>TotIVCR</a:t>
            </a:r>
            <a:r>
              <a:rPr lang="en-US" sz="2000" spc="-10" dirty="0">
                <a:effectLst/>
                <a:latin typeface="Arial" panose="020B0604020202020204" pitchFamily="34" charset="0"/>
                <a:ea typeface="SimSun" panose="02010600030101010101" pitchFamily="2" charset="-122"/>
                <a:cs typeface="Arial" panose="020B0604020202020204" pitchFamily="34" charset="0"/>
              </a:rPr>
              <a:t> and correspondingly in formation and localization of the Es.</a:t>
            </a:r>
            <a:endParaRPr lang="en-US" sz="2000" spc="-10" dirty="0">
              <a:latin typeface="Arial" panose="020B0604020202020204" pitchFamily="34" charset="0"/>
              <a:ea typeface="SimSun" panose="02010600030101010101" pitchFamily="2" charset="-122"/>
              <a:cs typeface="Arial" panose="020B0604020202020204" pitchFamily="34" charset="0"/>
            </a:endParaRPr>
          </a:p>
          <a:p>
            <a:pPr marL="0" indent="0" algn="just">
              <a:buNone/>
            </a:pPr>
            <a:r>
              <a:rPr lang="en-US" sz="2000" spc="-10" dirty="0">
                <a:latin typeface="Arial" panose="020B0604020202020204" pitchFamily="34" charset="0"/>
                <a:ea typeface="SimSun" panose="02010600030101010101" pitchFamily="2" charset="-122"/>
                <a:cs typeface="Arial" panose="020B0604020202020204" pitchFamily="34" charset="0"/>
              </a:rPr>
              <a:t>ISU and HZDR could efficiently collaborate in MHD numerical simulations and developing theoretical and numerical model of ion ionospheric global distribution under influence of arbitrary winds and electromagnetic fields.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63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270" y="37070"/>
            <a:ext cx="10515600" cy="796152"/>
          </a:xfrm>
        </p:spPr>
        <p:txBody>
          <a:bodyPr/>
          <a:lstStyle/>
          <a:p>
            <a:pPr algn="ctr"/>
            <a:r>
              <a:rPr lang="en-US" dirty="0">
                <a:solidFill>
                  <a:schemeClr val="accent5"/>
                </a:solidFill>
                <a:latin typeface="Arial" panose="020B0604020202020204" pitchFamily="34" charset="0"/>
                <a:cs typeface="Arial" panose="020B0604020202020204" pitchFamily="34" charset="0"/>
              </a:rPr>
              <a:t>Governing equations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151555328"/>
              </p:ext>
            </p:extLst>
          </p:nvPr>
        </p:nvGraphicFramePr>
        <p:xfrm>
          <a:off x="1744394" y="1563641"/>
          <a:ext cx="7040831" cy="733880"/>
        </p:xfrm>
        <a:graphic>
          <a:graphicData uri="http://schemas.openxmlformats.org/presentationml/2006/ole">
            <mc:AlternateContent xmlns:mc="http://schemas.openxmlformats.org/markup-compatibility/2006">
              <mc:Choice xmlns:v="urn:schemas-microsoft-com:vml" Requires="v">
                <p:oleObj name="Equation" r:id="rId2" imgW="4190760" imgH="431640" progId="Equation.3">
                  <p:embed/>
                </p:oleObj>
              </mc:Choice>
              <mc:Fallback>
                <p:oleObj name="Equation" r:id="rId2" imgW="4190760" imgH="431640" progId="Equation.3">
                  <p:embed/>
                  <p:pic>
                    <p:nvPicPr>
                      <p:cNvPr id="0" name="Object 4"/>
                      <p:cNvPicPr>
                        <a:picLocks noChangeAspect="1" noChangeArrowheads="1"/>
                      </p:cNvPicPr>
                      <p:nvPr/>
                    </p:nvPicPr>
                    <p:blipFill>
                      <a:blip r:embed="rId3"/>
                      <a:srcRect/>
                      <a:stretch>
                        <a:fillRect/>
                      </a:stretch>
                    </p:blipFill>
                    <p:spPr bwMode="auto">
                      <a:xfrm>
                        <a:off x="1744394" y="1563641"/>
                        <a:ext cx="7040831" cy="73388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87334557"/>
              </p:ext>
            </p:extLst>
          </p:nvPr>
        </p:nvGraphicFramePr>
        <p:xfrm>
          <a:off x="2479439" y="2587847"/>
          <a:ext cx="2376072" cy="614041"/>
        </p:xfrm>
        <a:graphic>
          <a:graphicData uri="http://schemas.openxmlformats.org/presentationml/2006/ole">
            <mc:AlternateContent xmlns:mc="http://schemas.openxmlformats.org/markup-compatibility/2006">
              <mc:Choice xmlns:v="urn:schemas-microsoft-com:vml" Requires="v">
                <p:oleObj name="Equation" r:id="rId4" imgW="1714500" imgH="431800" progId="Equation.3">
                  <p:embed/>
                </p:oleObj>
              </mc:Choice>
              <mc:Fallback>
                <p:oleObj name="Equation" r:id="rId4" imgW="1714500" imgH="431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439" y="2587847"/>
                        <a:ext cx="2376072" cy="614041"/>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53798269"/>
              </p:ext>
            </p:extLst>
          </p:nvPr>
        </p:nvGraphicFramePr>
        <p:xfrm>
          <a:off x="6096000" y="2628397"/>
          <a:ext cx="1928134" cy="599285"/>
        </p:xfrm>
        <a:graphic>
          <a:graphicData uri="http://schemas.openxmlformats.org/presentationml/2006/ole">
            <mc:AlternateContent xmlns:mc="http://schemas.openxmlformats.org/markup-compatibility/2006">
              <mc:Choice xmlns:v="urn:schemas-microsoft-com:vml" Requires="v">
                <p:oleObj name="Equation" r:id="rId6" imgW="1422400" imgH="431800" progId="Equation.3">
                  <p:embed/>
                </p:oleObj>
              </mc:Choice>
              <mc:Fallback>
                <p:oleObj name="Equation" r:id="rId6" imgW="14224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628397"/>
                        <a:ext cx="1928134" cy="59928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59183287"/>
              </p:ext>
            </p:extLst>
          </p:nvPr>
        </p:nvGraphicFramePr>
        <p:xfrm>
          <a:off x="3264195" y="3229284"/>
          <a:ext cx="4861858" cy="709070"/>
        </p:xfrm>
        <a:graphic>
          <a:graphicData uri="http://schemas.openxmlformats.org/presentationml/2006/ole">
            <mc:AlternateContent xmlns:mc="http://schemas.openxmlformats.org/markup-compatibility/2006">
              <mc:Choice xmlns:v="urn:schemas-microsoft-com:vml" Requires="v">
                <p:oleObj name="Equation" r:id="rId8" imgW="3276360" imgH="457200" progId="Equation.3">
                  <p:embed/>
                </p:oleObj>
              </mc:Choice>
              <mc:Fallback>
                <p:oleObj name="Equation" r:id="rId8" imgW="3276360" imgH="457200" progId="Equation.3">
                  <p:embed/>
                  <p:pic>
                    <p:nvPicPr>
                      <p:cNvPr id="0" name="Object 1"/>
                      <p:cNvPicPr>
                        <a:picLocks noChangeAspect="1" noChangeArrowheads="1"/>
                      </p:cNvPicPr>
                      <p:nvPr/>
                    </p:nvPicPr>
                    <p:blipFill>
                      <a:blip r:embed="rId9"/>
                      <a:srcRect/>
                      <a:stretch>
                        <a:fillRect/>
                      </a:stretch>
                    </p:blipFill>
                    <p:spPr bwMode="auto">
                      <a:xfrm>
                        <a:off x="3264195" y="3229284"/>
                        <a:ext cx="4861858" cy="709070"/>
                      </a:xfrm>
                      <a:prstGeom prst="rect">
                        <a:avLst/>
                      </a:prstGeom>
                      <a:noFill/>
                    </p:spPr>
                  </p:pic>
                </p:oleObj>
              </mc:Fallback>
            </mc:AlternateContent>
          </a:graphicData>
        </a:graphic>
      </p:graphicFrame>
      <p:sp>
        <p:nvSpPr>
          <p:cNvPr id="15" name="Rectangle 15"/>
          <p:cNvSpPr>
            <a:spLocks noChangeArrowheads="1"/>
          </p:cNvSpPr>
          <p:nvPr/>
        </p:nvSpPr>
        <p:spPr bwMode="auto">
          <a:xfrm>
            <a:off x="-1850409" y="53908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286223960"/>
              </p:ext>
            </p:extLst>
          </p:nvPr>
        </p:nvGraphicFramePr>
        <p:xfrm>
          <a:off x="214116" y="4316866"/>
          <a:ext cx="1470307" cy="342703"/>
        </p:xfrm>
        <a:graphic>
          <a:graphicData uri="http://schemas.openxmlformats.org/presentationml/2006/ole">
            <mc:AlternateContent xmlns:mc="http://schemas.openxmlformats.org/markup-compatibility/2006">
              <mc:Choice xmlns:v="urn:schemas-microsoft-com:vml" Requires="v">
                <p:oleObj name="Equation" r:id="rId10" imgW="1079280" imgH="228600" progId="Equation.3">
                  <p:embed/>
                </p:oleObj>
              </mc:Choice>
              <mc:Fallback>
                <p:oleObj name="Equation" r:id="rId10" imgW="1079280" imgH="228600" progId="Equation.3">
                  <p:embed/>
                  <p:pic>
                    <p:nvPicPr>
                      <p:cNvPr id="0" name="Object 14"/>
                      <p:cNvPicPr>
                        <a:picLocks noChangeAspect="1" noChangeArrowheads="1"/>
                      </p:cNvPicPr>
                      <p:nvPr/>
                    </p:nvPicPr>
                    <p:blipFill>
                      <a:blip r:embed="rId11"/>
                      <a:srcRect/>
                      <a:stretch>
                        <a:fillRect/>
                      </a:stretch>
                    </p:blipFill>
                    <p:spPr bwMode="auto">
                      <a:xfrm>
                        <a:off x="214116" y="4316866"/>
                        <a:ext cx="1470307" cy="342703"/>
                      </a:xfrm>
                      <a:prstGeom prst="rect">
                        <a:avLst/>
                      </a:prstGeom>
                      <a:solidFill>
                        <a:srgbClr val="FFFFFF"/>
                      </a:solid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48039715"/>
              </p:ext>
            </p:extLst>
          </p:nvPr>
        </p:nvGraphicFramePr>
        <p:xfrm>
          <a:off x="1910914" y="4210631"/>
          <a:ext cx="3568428" cy="362041"/>
        </p:xfrm>
        <a:graphic>
          <a:graphicData uri="http://schemas.openxmlformats.org/presentationml/2006/ole">
            <mc:AlternateContent xmlns:mc="http://schemas.openxmlformats.org/markup-compatibility/2006">
              <mc:Choice xmlns:v="urn:schemas-microsoft-com:vml" Requires="v">
                <p:oleObj name="Equation" r:id="rId12" imgW="2552400" imgH="241200" progId="Equation.3">
                  <p:embed/>
                </p:oleObj>
              </mc:Choice>
              <mc:Fallback>
                <p:oleObj name="Equation" r:id="rId12" imgW="2552400" imgH="241200" progId="Equation.3">
                  <p:embed/>
                  <p:pic>
                    <p:nvPicPr>
                      <p:cNvPr id="0" name="Object 16"/>
                      <p:cNvPicPr>
                        <a:picLocks noChangeAspect="1" noChangeArrowheads="1"/>
                      </p:cNvPicPr>
                      <p:nvPr/>
                    </p:nvPicPr>
                    <p:blipFill>
                      <a:blip r:embed="rId13"/>
                      <a:srcRect/>
                      <a:stretch>
                        <a:fillRect/>
                      </a:stretch>
                    </p:blipFill>
                    <p:spPr bwMode="auto">
                      <a:xfrm>
                        <a:off x="1910914" y="4210631"/>
                        <a:ext cx="3568428" cy="362041"/>
                      </a:xfrm>
                      <a:prstGeom prst="rect">
                        <a:avLst/>
                      </a:prstGeom>
                      <a:solidFill>
                        <a:srgbClr val="FFFFFF"/>
                      </a:solidFill>
                    </p:spPr>
                  </p:pic>
                </p:oleObj>
              </mc:Fallback>
            </mc:AlternateContent>
          </a:graphicData>
        </a:graphic>
      </p:graphicFrame>
      <p:sp>
        <p:nvSpPr>
          <p:cNvPr id="19" name="Rectangle 19"/>
          <p:cNvSpPr>
            <a:spLocks noChangeArrowheads="1"/>
          </p:cNvSpPr>
          <p:nvPr/>
        </p:nvSpPr>
        <p:spPr bwMode="auto">
          <a:xfrm>
            <a:off x="5294303" y="54700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688211760"/>
              </p:ext>
            </p:extLst>
          </p:nvPr>
        </p:nvGraphicFramePr>
        <p:xfrm>
          <a:off x="6370701" y="4333124"/>
          <a:ext cx="4534028" cy="314759"/>
        </p:xfrm>
        <a:graphic>
          <a:graphicData uri="http://schemas.openxmlformats.org/presentationml/2006/ole">
            <mc:AlternateContent xmlns:mc="http://schemas.openxmlformats.org/markup-compatibility/2006">
              <mc:Choice xmlns:v="urn:schemas-microsoft-com:vml" Requires="v">
                <p:oleObj name="Equation" r:id="rId14" imgW="2717640" imgH="203040" progId="Equation.3">
                  <p:embed/>
                </p:oleObj>
              </mc:Choice>
              <mc:Fallback>
                <p:oleObj name="Equation" r:id="rId14" imgW="2717640" imgH="203040" progId="Equation.3">
                  <p:embed/>
                  <p:pic>
                    <p:nvPicPr>
                      <p:cNvPr id="0" name="Object 18"/>
                      <p:cNvPicPr>
                        <a:picLocks noChangeAspect="1" noChangeArrowheads="1"/>
                      </p:cNvPicPr>
                      <p:nvPr/>
                    </p:nvPicPr>
                    <p:blipFill>
                      <a:blip r:embed="rId15"/>
                      <a:srcRect/>
                      <a:stretch>
                        <a:fillRect/>
                      </a:stretch>
                    </p:blipFill>
                    <p:spPr bwMode="auto">
                      <a:xfrm>
                        <a:off x="6370701" y="4333124"/>
                        <a:ext cx="4534028" cy="314759"/>
                      </a:xfrm>
                      <a:prstGeom prst="rect">
                        <a:avLst/>
                      </a:prstGeom>
                      <a:noFill/>
                    </p:spPr>
                  </p:pic>
                </p:oleObj>
              </mc:Fallback>
            </mc:AlternateContent>
          </a:graphicData>
        </a:graphic>
      </p:graphicFrame>
      <p:sp>
        <p:nvSpPr>
          <p:cNvPr id="21" name="Rectangle 21"/>
          <p:cNvSpPr>
            <a:spLocks noChangeArrowheads="1"/>
          </p:cNvSpPr>
          <p:nvPr/>
        </p:nvSpPr>
        <p:spPr bwMode="auto">
          <a:xfrm>
            <a:off x="5451689" y="5435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506005188"/>
              </p:ext>
            </p:extLst>
          </p:nvPr>
        </p:nvGraphicFramePr>
        <p:xfrm>
          <a:off x="3560374" y="5003183"/>
          <a:ext cx="8387115" cy="392805"/>
        </p:xfrm>
        <a:graphic>
          <a:graphicData uri="http://schemas.openxmlformats.org/presentationml/2006/ole">
            <mc:AlternateContent xmlns:mc="http://schemas.openxmlformats.org/markup-compatibility/2006">
              <mc:Choice xmlns:v="urn:schemas-microsoft-com:vml" Requires="v">
                <p:oleObj name="Equation" r:id="rId16" imgW="5460840" imgH="241200" progId="Equation.3">
                  <p:embed/>
                </p:oleObj>
              </mc:Choice>
              <mc:Fallback>
                <p:oleObj name="Equation" r:id="rId16" imgW="5460840" imgH="241200" progId="Equation.3">
                  <p:embed/>
                  <p:pic>
                    <p:nvPicPr>
                      <p:cNvPr id="0" name="Object 20"/>
                      <p:cNvPicPr>
                        <a:picLocks noChangeAspect="1" noChangeArrowheads="1"/>
                      </p:cNvPicPr>
                      <p:nvPr/>
                    </p:nvPicPr>
                    <p:blipFill>
                      <a:blip r:embed="rId17"/>
                      <a:srcRect/>
                      <a:stretch>
                        <a:fillRect/>
                      </a:stretch>
                    </p:blipFill>
                    <p:spPr bwMode="auto">
                      <a:xfrm>
                        <a:off x="3560374" y="5003183"/>
                        <a:ext cx="8387115" cy="392805"/>
                      </a:xfrm>
                      <a:prstGeom prst="rect">
                        <a:avLst/>
                      </a:prstGeom>
                      <a:solidFill>
                        <a:srgbClr val="FFFFFF"/>
                      </a:solidFill>
                    </p:spPr>
                  </p:pic>
                </p:oleObj>
              </mc:Fallback>
            </mc:AlternateContent>
          </a:graphicData>
        </a:graphic>
      </p:graphicFrame>
      <p:sp>
        <p:nvSpPr>
          <p:cNvPr id="27" name="Rectangle 27"/>
          <p:cNvSpPr>
            <a:spLocks noChangeArrowheads="1"/>
          </p:cNvSpPr>
          <p:nvPr/>
        </p:nvSpPr>
        <p:spPr bwMode="auto">
          <a:xfrm>
            <a:off x="1405720" y="35216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98"/>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148503492"/>
              </p:ext>
            </p:extLst>
          </p:nvPr>
        </p:nvGraphicFramePr>
        <p:xfrm>
          <a:off x="19252" y="5034928"/>
          <a:ext cx="3077987" cy="350920"/>
        </p:xfrm>
        <a:graphic>
          <a:graphicData uri="http://schemas.openxmlformats.org/presentationml/2006/ole">
            <mc:AlternateContent xmlns:mc="http://schemas.openxmlformats.org/markup-compatibility/2006">
              <mc:Choice xmlns:v="urn:schemas-microsoft-com:vml" Requires="v">
                <p:oleObj name="Equation" r:id="rId18" imgW="1460160" imgH="203040" progId="Equation.3">
                  <p:embed/>
                </p:oleObj>
              </mc:Choice>
              <mc:Fallback>
                <p:oleObj name="Equation" r:id="rId18" imgW="1460160" imgH="203040" progId="Equation.3">
                  <p:embed/>
                  <p:pic>
                    <p:nvPicPr>
                      <p:cNvPr id="0" name="Object 97"/>
                      <p:cNvPicPr>
                        <a:picLocks noChangeAspect="1" noChangeArrowheads="1"/>
                      </p:cNvPicPr>
                      <p:nvPr/>
                    </p:nvPicPr>
                    <p:blipFill>
                      <a:blip r:embed="rId19"/>
                      <a:srcRect/>
                      <a:stretch>
                        <a:fillRect/>
                      </a:stretch>
                    </p:blipFill>
                    <p:spPr bwMode="auto">
                      <a:xfrm>
                        <a:off x="19252" y="5034928"/>
                        <a:ext cx="3077987" cy="350920"/>
                      </a:xfrm>
                      <a:prstGeom prst="rect">
                        <a:avLst/>
                      </a:prstGeom>
                      <a:solidFill>
                        <a:srgbClr val="FFFFFF"/>
                      </a:solidFill>
                    </p:spPr>
                  </p:pic>
                </p:oleObj>
              </mc:Fallback>
            </mc:AlternateContent>
          </a:graphicData>
        </a:graphic>
      </p:graphicFrame>
      <p:pic>
        <p:nvPicPr>
          <p:cNvPr id="23" name="Picture 22"/>
          <p:cNvPicPr>
            <a:picLocks noChangeAspect="1"/>
          </p:cNvPicPr>
          <p:nvPr/>
        </p:nvPicPr>
        <p:blipFill rotWithShape="1">
          <a:blip r:embed="rId20">
            <a:extLst>
              <a:ext uri="{28A0092B-C50C-407E-A947-70E740481C1C}">
                <a14:useLocalDpi xmlns:a14="http://schemas.microsoft.com/office/drawing/2010/main" val="0"/>
              </a:ext>
            </a:extLst>
          </a:blip>
          <a:srcRect l="40342" t="24561" r="24290" b="67860"/>
          <a:stretch/>
        </p:blipFill>
        <p:spPr>
          <a:xfrm>
            <a:off x="2735112" y="760690"/>
            <a:ext cx="6148759" cy="741146"/>
          </a:xfrm>
          <a:prstGeom prst="rect">
            <a:avLst/>
          </a:prstGeom>
        </p:spPr>
      </p:pic>
    </p:spTree>
    <p:extLst>
      <p:ext uri="{BB962C8B-B14F-4D97-AF65-F5344CB8AC3E}">
        <p14:creationId xmlns:p14="http://schemas.microsoft.com/office/powerpoint/2010/main" val="3906129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475913" y="2194559"/>
            <a:ext cx="138625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1643165" y="2881094"/>
          <a:ext cx="4600058" cy="674346"/>
        </p:xfrm>
        <a:graphic>
          <a:graphicData uri="http://schemas.openxmlformats.org/presentationml/2006/ole">
            <mc:AlternateContent xmlns:mc="http://schemas.openxmlformats.org/markup-compatibility/2006">
              <mc:Choice xmlns:v="urn:schemas-microsoft-com:vml" Requires="v">
                <p:oleObj name="Equation" r:id="rId2" imgW="2793960" imgH="431640" progId="Equation.3">
                  <p:embed/>
                </p:oleObj>
              </mc:Choice>
              <mc:Fallback>
                <p:oleObj name="Equation" r:id="rId2" imgW="2793960" imgH="431640" progId="Equation.3">
                  <p:embed/>
                  <p:pic>
                    <p:nvPicPr>
                      <p:cNvPr id="0" name=""/>
                      <p:cNvPicPr>
                        <a:picLocks noChangeAspect="1" noChangeArrowheads="1"/>
                      </p:cNvPicPr>
                      <p:nvPr/>
                    </p:nvPicPr>
                    <p:blipFill>
                      <a:blip r:embed="rId3"/>
                      <a:srcRect/>
                      <a:stretch>
                        <a:fillRect/>
                      </a:stretch>
                    </p:blipFill>
                    <p:spPr bwMode="auto">
                      <a:xfrm>
                        <a:off x="1643165" y="2881094"/>
                        <a:ext cx="4600058" cy="674346"/>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6823665" y="3017705"/>
          <a:ext cx="2771114" cy="474138"/>
        </p:xfrm>
        <a:graphic>
          <a:graphicData uri="http://schemas.openxmlformats.org/presentationml/2006/ole">
            <mc:AlternateContent xmlns:mc="http://schemas.openxmlformats.org/markup-compatibility/2006">
              <mc:Choice xmlns:v="urn:schemas-microsoft-com:vml" Requires="v">
                <p:oleObj name="Equation" r:id="rId4" imgW="1346040" imgH="241200" progId="Equation.3">
                  <p:embed/>
                </p:oleObj>
              </mc:Choice>
              <mc:Fallback>
                <p:oleObj name="Equation" r:id="rId4" imgW="1346040" imgH="241200" progId="Equation.3">
                  <p:embed/>
                  <p:pic>
                    <p:nvPicPr>
                      <p:cNvPr id="0" name=""/>
                      <p:cNvPicPr>
                        <a:picLocks noChangeAspect="1" noChangeArrowheads="1"/>
                      </p:cNvPicPr>
                      <p:nvPr/>
                    </p:nvPicPr>
                    <p:blipFill>
                      <a:blip r:embed="rId5"/>
                      <a:srcRect/>
                      <a:stretch>
                        <a:fillRect/>
                      </a:stretch>
                    </p:blipFill>
                    <p:spPr bwMode="auto">
                      <a:xfrm>
                        <a:off x="6823665" y="3017705"/>
                        <a:ext cx="2771114" cy="474138"/>
                      </a:xfrm>
                      <a:prstGeom prst="rect">
                        <a:avLst/>
                      </a:prstGeom>
                      <a:noFill/>
                    </p:spPr>
                  </p:pic>
                </p:oleObj>
              </mc:Fallback>
            </mc:AlternateContent>
          </a:graphicData>
        </a:graphic>
      </p:graphicFrame>
      <p:sp>
        <p:nvSpPr>
          <p:cNvPr id="10" name="Rectangle 9"/>
          <p:cNvSpPr/>
          <p:nvPr/>
        </p:nvSpPr>
        <p:spPr>
          <a:xfrm>
            <a:off x="367899" y="4198250"/>
            <a:ext cx="2839534" cy="36933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In  case when  C, C'=0</a:t>
            </a:r>
            <a:endParaRPr lang="en-US" dirty="0"/>
          </a:p>
        </p:txBody>
      </p:sp>
      <p:graphicFrame>
        <p:nvGraphicFramePr>
          <p:cNvPr id="12" name="Object 11"/>
          <p:cNvGraphicFramePr>
            <a:graphicFrameLocks noChangeAspect="1"/>
          </p:cNvGraphicFramePr>
          <p:nvPr/>
        </p:nvGraphicFramePr>
        <p:xfrm>
          <a:off x="2743621" y="4069063"/>
          <a:ext cx="9448379" cy="679918"/>
        </p:xfrm>
        <a:graphic>
          <a:graphicData uri="http://schemas.openxmlformats.org/presentationml/2006/ole">
            <mc:AlternateContent xmlns:mc="http://schemas.openxmlformats.org/markup-compatibility/2006">
              <mc:Choice xmlns:v="urn:schemas-microsoft-com:vml" Requires="v">
                <p:oleObj name="Equation" r:id="rId6" imgW="5574960" imgH="431640" progId="Equation.3">
                  <p:embed/>
                </p:oleObj>
              </mc:Choice>
              <mc:Fallback>
                <p:oleObj name="Equation" r:id="rId6" imgW="5574960" imgH="431640" progId="Equation.3">
                  <p:embed/>
                  <p:pic>
                    <p:nvPicPr>
                      <p:cNvPr id="0" name=""/>
                      <p:cNvPicPr>
                        <a:picLocks noChangeAspect="1" noChangeArrowheads="1"/>
                      </p:cNvPicPr>
                      <p:nvPr/>
                    </p:nvPicPr>
                    <p:blipFill>
                      <a:blip r:embed="rId7"/>
                      <a:srcRect/>
                      <a:stretch>
                        <a:fillRect/>
                      </a:stretch>
                    </p:blipFill>
                    <p:spPr bwMode="auto">
                      <a:xfrm>
                        <a:off x="2743621" y="4069063"/>
                        <a:ext cx="9448379" cy="679918"/>
                      </a:xfrm>
                      <a:prstGeom prst="rect">
                        <a:avLst/>
                      </a:prstGeom>
                      <a:noFill/>
                    </p:spPr>
                  </p:pic>
                </p:oleObj>
              </mc:Fallback>
            </mc:AlternateContent>
          </a:graphicData>
        </a:graphic>
      </p:graphicFrame>
      <p:sp>
        <p:nvSpPr>
          <p:cNvPr id="13" name="Rectangle 10"/>
          <p:cNvSpPr>
            <a:spLocks noChangeArrowheads="1"/>
          </p:cNvSpPr>
          <p:nvPr/>
        </p:nvSpPr>
        <p:spPr bwMode="auto">
          <a:xfrm>
            <a:off x="4777037" y="46880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a:spLocks noGrp="1"/>
          </p:cNvSpPr>
          <p:nvPr>
            <p:ph type="title"/>
          </p:nvPr>
        </p:nvSpPr>
        <p:spPr>
          <a:xfrm>
            <a:off x="838200" y="365125"/>
            <a:ext cx="10515600" cy="1325563"/>
          </a:xfrm>
        </p:spPr>
        <p:txBody>
          <a:bodyPr/>
          <a:lstStyle/>
          <a:p>
            <a:pPr algn="ctr"/>
            <a:r>
              <a:rPr lang="en-US" dirty="0">
                <a:solidFill>
                  <a:schemeClr val="accent5"/>
                </a:solidFill>
                <a:latin typeface="Arial" panose="020B0604020202020204" pitchFamily="34" charset="0"/>
                <a:cs typeface="Arial" panose="020B0604020202020204" pitchFamily="34" charset="0"/>
              </a:rPr>
              <a:t>Analytical analyses</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1368" t="30035" r="20105" b="59439"/>
          <a:stretch/>
        </p:blipFill>
        <p:spPr>
          <a:xfrm>
            <a:off x="1901752" y="1508751"/>
            <a:ext cx="7139632" cy="1097280"/>
          </a:xfrm>
          <a:prstGeom prst="rect">
            <a:avLst/>
          </a:prstGeom>
        </p:spPr>
      </p:pic>
    </p:spTree>
    <p:extLst>
      <p:ext uri="{BB962C8B-B14F-4D97-AF65-F5344CB8AC3E}">
        <p14:creationId xmlns:p14="http://schemas.microsoft.com/office/powerpoint/2010/main" val="2564811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846" y="89835"/>
            <a:ext cx="8596668" cy="660936"/>
          </a:xfrm>
        </p:spPr>
        <p:txBody>
          <a:bodyPr>
            <a:normAutofit/>
          </a:bodyPr>
          <a:lstStyle/>
          <a:p>
            <a:pPr algn="ctr"/>
            <a:r>
              <a:rPr lang="en-US" sz="2400" dirty="0">
                <a:latin typeface="Sylfaen" panose="010A0502050306030303" pitchFamily="18" charset="0"/>
              </a:rPr>
              <a:t>Constant </a:t>
            </a:r>
            <a:r>
              <a:rPr lang="en-US" sz="2400" dirty="0" err="1">
                <a:latin typeface="Sylfaen" panose="010A0502050306030303" pitchFamily="18" charset="0"/>
              </a:rPr>
              <a:t>Homogenious</a:t>
            </a:r>
            <a:r>
              <a:rPr lang="en-US" sz="2400" dirty="0">
                <a:latin typeface="Sylfaen" panose="010A0502050306030303" pitchFamily="18" charset="0"/>
              </a:rPr>
              <a:t> wind </a:t>
            </a:r>
          </a:p>
        </p:txBody>
      </p:sp>
      <p:pic>
        <p:nvPicPr>
          <p:cNvPr id="4" name="Picture 3"/>
          <p:cNvPicPr>
            <a:picLocks noChangeAspect="1"/>
          </p:cNvPicPr>
          <p:nvPr/>
        </p:nvPicPr>
        <p:blipFill>
          <a:blip r:embed="rId2"/>
          <a:stretch>
            <a:fillRect/>
          </a:stretch>
        </p:blipFill>
        <p:spPr>
          <a:xfrm>
            <a:off x="2793600" y="857248"/>
            <a:ext cx="5840262" cy="5918252"/>
          </a:xfrm>
          <a:prstGeom prst="rect">
            <a:avLst/>
          </a:prstGeom>
        </p:spPr>
      </p:pic>
    </p:spTree>
    <p:extLst>
      <p:ext uri="{BB962C8B-B14F-4D97-AF65-F5344CB8AC3E}">
        <p14:creationId xmlns:p14="http://schemas.microsoft.com/office/powerpoint/2010/main" val="637357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620</Words>
  <Application>Microsoft Office PowerPoint</Application>
  <PresentationFormat>Widescreen</PresentationFormat>
  <Paragraphs>52</Paragraphs>
  <Slides>22</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4" baseType="lpstr">
      <vt:lpstr>Arial</vt:lpstr>
      <vt:lpstr>Calibri</vt:lpstr>
      <vt:lpstr>Calibri Light</vt:lpstr>
      <vt:lpstr>Liberation Sans</vt:lpstr>
      <vt:lpstr>markGEOCaps</vt:lpstr>
      <vt:lpstr>Palatino Linotype</vt:lpstr>
      <vt:lpstr>Sylfaen</vt:lpstr>
      <vt:lpstr>Times New Roman</vt:lpstr>
      <vt:lpstr>Wingdings</vt:lpstr>
      <vt:lpstr>Office Theme</vt:lpstr>
      <vt:lpstr>Equation</vt:lpstr>
      <vt:lpstr>Equation.3</vt:lpstr>
      <vt:lpstr>New results in ionospheric research at ISU on the formation and prediction of Es layer and possible collaboration with HZDR</vt:lpstr>
      <vt:lpstr>Summary</vt:lpstr>
      <vt:lpstr>Areas of Possible Collaboration-HZDR </vt:lpstr>
      <vt:lpstr>International Double Degree Master Program In Atmosphere and Near Space Sciences </vt:lpstr>
      <vt:lpstr>Sporadic E (Es)</vt:lpstr>
      <vt:lpstr>Abstract </vt:lpstr>
      <vt:lpstr>Governing equations</vt:lpstr>
      <vt:lpstr>Analytical analyses</vt:lpstr>
      <vt:lpstr>Constant Homogenious wind </vt:lpstr>
      <vt:lpstr>Results for The case of Contant-Homogenious Wind</vt:lpstr>
      <vt:lpstr>Results for The case of Contant-Homogenious Wind</vt:lpstr>
      <vt:lpstr>Results for the case of Atmospheric Gravity Waves</vt:lpstr>
      <vt:lpstr>PowerPoint Presentation</vt:lpstr>
      <vt:lpstr>Results for the case of Atmospheric Gravity Waves</vt:lpstr>
      <vt:lpstr>Results for the case of the Horizontal Wind Model</vt:lpstr>
      <vt:lpstr>PowerPoint Presentation</vt:lpstr>
      <vt:lpstr>HWM Ion Drift, density and Convergence rates</vt:lpstr>
      <vt:lpstr>Ion Drift, Density and convergence Rates (Ey&gt;0, Ez&gt;0) </vt:lpstr>
      <vt:lpstr>Ion Drift, Density and convergence Rates (Ey&gt;0, Ez&lt;0) </vt:lpstr>
      <vt:lpstr>Ion Drift, Density and convergence Rates (Ey&lt;0, Ez&gt;0) </vt:lpstr>
      <vt:lpstr>Ion Drift, Density and convergence Rates (Ey&lt;0, Ez&lt;0)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of Es layers by background homogeneous wind and tidal wind</dc:title>
  <dc:creator>User</dc:creator>
  <cp:lastModifiedBy>Giorgi Dalakishvili</cp:lastModifiedBy>
  <cp:revision>74</cp:revision>
  <dcterms:created xsi:type="dcterms:W3CDTF">2019-10-01T03:44:47Z</dcterms:created>
  <dcterms:modified xsi:type="dcterms:W3CDTF">2025-08-20T13:26:20Z</dcterms:modified>
</cp:coreProperties>
</file>