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</p:sldMasterIdLst>
  <p:notesMasterIdLst>
    <p:notesMasterId r:id="rId39"/>
  </p:notesMasterIdLst>
  <p:handoutMasterIdLst>
    <p:handoutMasterId r:id="rId40"/>
  </p:handoutMasterIdLst>
  <p:sldIdLst>
    <p:sldId id="393" r:id="rId3"/>
    <p:sldId id="417" r:id="rId4"/>
    <p:sldId id="436" r:id="rId5"/>
    <p:sldId id="399" r:id="rId6"/>
    <p:sldId id="432" r:id="rId7"/>
    <p:sldId id="410" r:id="rId8"/>
    <p:sldId id="382" r:id="rId9"/>
    <p:sldId id="413" r:id="rId10"/>
    <p:sldId id="414" r:id="rId11"/>
    <p:sldId id="438" r:id="rId12"/>
    <p:sldId id="433" r:id="rId13"/>
    <p:sldId id="360" r:id="rId14"/>
    <p:sldId id="392" r:id="rId15"/>
    <p:sldId id="452" r:id="rId16"/>
    <p:sldId id="362" r:id="rId17"/>
    <p:sldId id="416" r:id="rId18"/>
    <p:sldId id="423" r:id="rId19"/>
    <p:sldId id="421" r:id="rId20"/>
    <p:sldId id="425" r:id="rId21"/>
    <p:sldId id="424" r:id="rId22"/>
    <p:sldId id="588" r:id="rId23"/>
    <p:sldId id="465" r:id="rId24"/>
    <p:sldId id="447" r:id="rId25"/>
    <p:sldId id="589" r:id="rId26"/>
    <p:sldId id="457" r:id="rId27"/>
    <p:sldId id="469" r:id="rId28"/>
    <p:sldId id="440" r:id="rId29"/>
    <p:sldId id="451" r:id="rId30"/>
    <p:sldId id="462" r:id="rId31"/>
    <p:sldId id="456" r:id="rId32"/>
    <p:sldId id="470" r:id="rId33"/>
    <p:sldId id="449" r:id="rId34"/>
    <p:sldId id="441" r:id="rId35"/>
    <p:sldId id="442" r:id="rId36"/>
    <p:sldId id="430" r:id="rId37"/>
    <p:sldId id="443" r:id="rId38"/>
  </p:sldIdLst>
  <p:sldSz cx="9144000" cy="6858000" type="overhead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8A"/>
    <a:srgbClr val="003E89"/>
    <a:srgbClr val="CF6800"/>
    <a:srgbClr val="5A5A5A"/>
    <a:srgbClr val="FFB100"/>
    <a:srgbClr val="009EE0"/>
    <a:srgbClr val="FF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0" autoAdjust="0"/>
    <p:restoredTop sz="94300" autoAdjust="0"/>
  </p:normalViewPr>
  <p:slideViewPr>
    <p:cSldViewPr snapToObjects="1">
      <p:cViewPr varScale="1">
        <p:scale>
          <a:sx n="104" d="100"/>
          <a:sy n="104" d="100"/>
        </p:scale>
        <p:origin x="1692" y="48"/>
      </p:cViewPr>
      <p:guideLst>
        <p:guide orient="horz" pos="3884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588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8" tIns="47299" rIns="94598" bIns="47299" numCol="1" anchor="t" anchorCtr="0" compatLnSpc="1">
            <a:prstTxWarp prst="textNoShape">
              <a:avLst/>
            </a:prstTxWarp>
          </a:bodyPr>
          <a:lstStyle>
            <a:lvl1pPr defTabSz="94520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049" y="0"/>
            <a:ext cx="3075588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8" tIns="47299" rIns="94598" bIns="47299" numCol="1" anchor="t" anchorCtr="0" compatLnSpc="1">
            <a:prstTxWarp prst="textNoShape">
              <a:avLst/>
            </a:prstTxWarp>
          </a:bodyPr>
          <a:lstStyle>
            <a:lvl1pPr algn="r" defTabSz="94520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243"/>
            <a:ext cx="3075588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8" tIns="47299" rIns="94598" bIns="47299" numCol="1" anchor="b" anchorCtr="0" compatLnSpc="1">
            <a:prstTxWarp prst="textNoShape">
              <a:avLst/>
            </a:prstTxWarp>
          </a:bodyPr>
          <a:lstStyle>
            <a:lvl1pPr defTabSz="94520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049" y="9721243"/>
            <a:ext cx="3075588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8" tIns="47299" rIns="94598" bIns="47299" numCol="1" anchor="b" anchorCtr="0" compatLnSpc="1">
            <a:prstTxWarp prst="textNoShape">
              <a:avLst/>
            </a:prstTxWarp>
          </a:bodyPr>
          <a:lstStyle>
            <a:lvl1pPr algn="r" defTabSz="945205">
              <a:defRPr sz="1200"/>
            </a:lvl1pPr>
          </a:lstStyle>
          <a:p>
            <a:pPr>
              <a:defRPr/>
            </a:pPr>
            <a:fld id="{A94FB4AE-CB9F-4C94-9F60-E9A0A135A2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785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588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8" tIns="47299" rIns="94598" bIns="47299" numCol="1" anchor="t" anchorCtr="0" compatLnSpc="1">
            <a:prstTxWarp prst="textNoShape">
              <a:avLst/>
            </a:prstTxWarp>
          </a:bodyPr>
          <a:lstStyle>
            <a:lvl1pPr defTabSz="94520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049" y="0"/>
            <a:ext cx="3075588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8" tIns="47299" rIns="94598" bIns="47299" numCol="1" anchor="t" anchorCtr="0" compatLnSpc="1">
            <a:prstTxWarp prst="textNoShape">
              <a:avLst/>
            </a:prstTxWarp>
          </a:bodyPr>
          <a:lstStyle>
            <a:lvl1pPr algn="r" defTabSz="94520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64" y="4861441"/>
            <a:ext cx="5678775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8" tIns="47299" rIns="94598" bIns="472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243"/>
            <a:ext cx="3075588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8" tIns="47299" rIns="94598" bIns="47299" numCol="1" anchor="b" anchorCtr="0" compatLnSpc="1">
            <a:prstTxWarp prst="textNoShape">
              <a:avLst/>
            </a:prstTxWarp>
          </a:bodyPr>
          <a:lstStyle>
            <a:lvl1pPr defTabSz="94520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049" y="9721243"/>
            <a:ext cx="3075588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8" tIns="47299" rIns="94598" bIns="47299" numCol="1" anchor="b" anchorCtr="0" compatLnSpc="1">
            <a:prstTxWarp prst="textNoShape">
              <a:avLst/>
            </a:prstTxWarp>
          </a:bodyPr>
          <a:lstStyle>
            <a:lvl1pPr algn="r" defTabSz="945205">
              <a:defRPr sz="1200"/>
            </a:lvl1pPr>
          </a:lstStyle>
          <a:p>
            <a:pPr>
              <a:defRPr/>
            </a:pPr>
            <a:fld id="{6E273AE2-01F4-4CBA-BC5F-ED7BBB6ED99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0857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CC2E3-0547-421F-8755-9043824CB9D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338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273AE2-01F4-4CBA-BC5F-ED7BBB6ED99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389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0D684-9535-49B4-B83D-3B02C3C4A61A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707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QPICs can be designed to work independently of each other, but it is even more interesting to integrate them in a modular way into large-scale quantum networks, thus enabling the link between quantum computing and quantum communication in the same framework.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0D684-9535-49B4-B83D-3B02C3C4A61A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315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273AE2-01F4-4CBA-BC5F-ED7BBB6ED99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701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00049E-5D4C-421A-991E-36B6EA3CC054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881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optical image of </a:t>
            </a:r>
            <a:r>
              <a:rPr lang="en-US" dirty="0" err="1"/>
              <a:t>CrSBr</a:t>
            </a:r>
            <a:r>
              <a:rPr lang="en-US" dirty="0"/>
              <a:t> we exfoliated on SiO2. </a:t>
            </a:r>
          </a:p>
          <a:p>
            <a:r>
              <a:rPr lang="en-GB" sz="1200" b="0" i="0" dirty="0">
                <a:solidFill>
                  <a:srgbClr val="000000"/>
                </a:solidFill>
                <a:effectLst/>
                <a:latin typeface="ArnoPro-Regular"/>
              </a:rPr>
              <a:t>a and b axis can be easily identified by its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ArnoPro-Regular"/>
              </a:rPr>
              <a:t>needlelike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noPro-Regular"/>
              </a:rPr>
              <a:t> shape. </a:t>
            </a:r>
          </a:p>
          <a:p>
            <a:r>
              <a:rPr lang="de-DE" dirty="0"/>
              <a:t>This is the band structure of bulk CrSBr pubilished recently.</a:t>
            </a:r>
          </a:p>
          <a:p>
            <a:r>
              <a:rPr lang="en-US" dirty="0">
                <a:latin typeface="ArnoPro-Smbd"/>
              </a:rPr>
              <a:t>showing a flat conduction band along the </a:t>
            </a:r>
            <a:r>
              <a:rPr lang="en-US" dirty="0">
                <a:latin typeface="STIXGeneral-Bold"/>
              </a:rPr>
              <a:t>Γ</a:t>
            </a:r>
            <a:r>
              <a:rPr lang="en-US" dirty="0">
                <a:latin typeface="STIXGeneral-Regular"/>
              </a:rPr>
              <a:t>−</a:t>
            </a:r>
            <a:r>
              <a:rPr lang="en-US" i="1" dirty="0">
                <a:latin typeface="ArnoPro-SmbdItalic"/>
              </a:rPr>
              <a:t>X </a:t>
            </a:r>
            <a:r>
              <a:rPr lang="en-US" dirty="0">
                <a:latin typeface="ArnoPro-Smbd"/>
              </a:rPr>
              <a:t>direction, which corresponds to the </a:t>
            </a:r>
            <a:r>
              <a:rPr lang="en-US" b="1" i="1" dirty="0">
                <a:latin typeface="ArnoPro-SmbdItalic"/>
              </a:rPr>
              <a:t>a </a:t>
            </a:r>
            <a:r>
              <a:rPr lang="en-US" b="1" dirty="0">
                <a:latin typeface="ArnoPro-Smbd"/>
              </a:rPr>
              <a:t>direction</a:t>
            </a:r>
            <a:r>
              <a:rPr lang="en-US" dirty="0">
                <a:latin typeface="ArnoPro-Smbd"/>
              </a:rPr>
              <a:t>, and a highly dispersive band along the </a:t>
            </a:r>
            <a:r>
              <a:rPr lang="en-US" b="1" dirty="0">
                <a:solidFill>
                  <a:srgbClr val="FF0000"/>
                </a:solidFill>
                <a:latin typeface="STIXGeneral-Bold"/>
              </a:rPr>
              <a:t>Γ</a:t>
            </a:r>
            <a:r>
              <a:rPr lang="en-US" dirty="0">
                <a:solidFill>
                  <a:srgbClr val="FF0000"/>
                </a:solidFill>
                <a:latin typeface="STIXGeneral-Regular"/>
              </a:rPr>
              <a:t>−</a:t>
            </a:r>
            <a:r>
              <a:rPr lang="en-US" i="1" dirty="0">
                <a:solidFill>
                  <a:srgbClr val="FF0000"/>
                </a:solidFill>
                <a:latin typeface="ArnoPro-SmbdItalic"/>
              </a:rPr>
              <a:t>Y </a:t>
            </a:r>
            <a:r>
              <a:rPr lang="en-US" dirty="0">
                <a:solidFill>
                  <a:srgbClr val="FF0000"/>
                </a:solidFill>
                <a:latin typeface="ArnoPro-Smbd"/>
              </a:rPr>
              <a:t>direction, which </a:t>
            </a:r>
            <a:r>
              <a:rPr lang="en-US" dirty="0">
                <a:latin typeface="ArnoPro-Smbd"/>
              </a:rPr>
              <a:t>corresponds to </a:t>
            </a:r>
            <a:r>
              <a:rPr lang="en-US" dirty="0">
                <a:solidFill>
                  <a:srgbClr val="FF0000"/>
                </a:solidFill>
                <a:latin typeface="ArnoPro-Smbd"/>
              </a:rPr>
              <a:t>the </a:t>
            </a:r>
            <a:r>
              <a:rPr lang="en-US" i="1" dirty="0">
                <a:solidFill>
                  <a:srgbClr val="FF0000"/>
                </a:solidFill>
                <a:latin typeface="ArnoPro-SmbdItalic"/>
              </a:rPr>
              <a:t>b </a:t>
            </a:r>
            <a:r>
              <a:rPr lang="en-US" dirty="0">
                <a:solidFill>
                  <a:srgbClr val="FF0000"/>
                </a:solidFill>
                <a:latin typeface="ArnoPro-Smbd"/>
              </a:rPr>
              <a:t>direction.</a:t>
            </a:r>
          </a:p>
          <a:p>
            <a:r>
              <a:rPr lang="en-GB" dirty="0"/>
              <a:t>The </a:t>
            </a:r>
            <a:r>
              <a:rPr lang="en-GB" sz="1200" b="1" i="0" dirty="0">
                <a:solidFill>
                  <a:srgbClr val="FF0000"/>
                </a:solidFill>
                <a:effectLst/>
                <a:latin typeface="MinionPro-Regular"/>
              </a:rPr>
              <a:t>nearly flat conduction band along the </a:t>
            </a:r>
            <a:r>
              <a:rPr lang="en-GB" sz="1200" b="1" i="0" dirty="0">
                <a:solidFill>
                  <a:srgbClr val="FF0000"/>
                </a:solidFill>
                <a:effectLst/>
                <a:latin typeface="STIXGeneral-Regular"/>
              </a:rPr>
              <a:t>Γ</a:t>
            </a:r>
            <a:r>
              <a:rPr lang="en-GB" sz="1200" b="1" i="0" dirty="0">
                <a:solidFill>
                  <a:srgbClr val="FF0000"/>
                </a:solidFill>
                <a:effectLst/>
                <a:latin typeface="MinionPro-Regular"/>
              </a:rPr>
              <a:t>-</a:t>
            </a:r>
            <a:r>
              <a:rPr lang="en-GB" sz="1200" b="1" i="1" dirty="0">
                <a:solidFill>
                  <a:srgbClr val="FF0000"/>
                </a:solidFill>
                <a:effectLst/>
                <a:latin typeface="MinionPro-It"/>
              </a:rPr>
              <a:t>X </a:t>
            </a:r>
            <a:r>
              <a:rPr lang="en-GB" sz="1200" b="1" i="0" dirty="0">
                <a:solidFill>
                  <a:srgbClr val="FF0000"/>
                </a:solidFill>
                <a:effectLst/>
                <a:latin typeface="MinionPro-Regular"/>
              </a:rPr>
              <a:t>direction</a:t>
            </a:r>
            <a:r>
              <a:rPr lang="en-GB" b="1" dirty="0">
                <a:solidFill>
                  <a:srgbClr val="FF0000"/>
                </a:solidFill>
              </a:rPr>
              <a:t> provides high possibility </a:t>
            </a:r>
            <a:r>
              <a:rPr lang="en-GB" sz="1200" b="1" i="0" dirty="0">
                <a:solidFill>
                  <a:srgbClr val="FF0000"/>
                </a:solidFill>
                <a:effectLst/>
                <a:latin typeface="MinionPro-Regular"/>
              </a:rPr>
              <a:t>of phonon-assisted transitions.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EB7DD-F3E7-4E84-84A7-96363DD590B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71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4" name="Foliennummernplatzhalter 3"/>
          <p:cNvSpPr txBox="1">
            <a:spLocks noGrp="1"/>
          </p:cNvSpPr>
          <p:nvPr/>
        </p:nvSpPr>
        <p:spPr bwMode="auto">
          <a:xfrm>
            <a:off x="3849368" y="9409113"/>
            <a:ext cx="2943541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defRPr/>
            </a:pPr>
            <a:fld id="{7C779AFB-64EB-4DE6-90B8-8878A4EA7F37}" type="slidenum">
              <a:rPr lang="de-DE" sz="1200" b="0">
                <a:solidFill>
                  <a:schemeClr val="tx1"/>
                </a:solidFill>
                <a:latin typeface="Times" charset="0"/>
              </a:rPr>
              <a:pPr algn="r" eaLnBrk="0" hangingPunct="0">
                <a:defRPr/>
              </a:pPr>
              <a:t>4</a:t>
            </a:fld>
            <a:endParaRPr lang="de-DE" sz="12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090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4" name="Foliennummernplatzhalter 3"/>
          <p:cNvSpPr txBox="1">
            <a:spLocks noGrp="1"/>
          </p:cNvSpPr>
          <p:nvPr/>
        </p:nvSpPr>
        <p:spPr bwMode="auto">
          <a:xfrm>
            <a:off x="3849368" y="9409113"/>
            <a:ext cx="2943541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defRPr/>
            </a:pPr>
            <a:fld id="{7C779AFB-64EB-4DE6-90B8-8878A4EA7F37}" type="slidenum">
              <a:rPr lang="de-DE" sz="1200" b="0">
                <a:solidFill>
                  <a:schemeClr val="tx1"/>
                </a:solidFill>
                <a:latin typeface="Times" charset="0"/>
              </a:rPr>
              <a:pPr algn="r" eaLnBrk="0" hangingPunct="0">
                <a:defRPr/>
              </a:pPr>
              <a:t>5</a:t>
            </a:fld>
            <a:endParaRPr lang="de-DE" sz="12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1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00049E-5D4C-421A-991E-36B6EA3CC05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de-DE" b="1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E8EA96-DE33-4A43-B192-6EB60B24B730}" type="slidenum">
              <a:rPr lang="de-DE" altLang="de-DE" smtClean="0">
                <a:latin typeface="Calibri" panose="020F0502020204030204" pitchFamily="34" charset="0"/>
                <a:ea typeface="Geneva"/>
                <a:cs typeface="Geneva"/>
              </a:rPr>
              <a:pPr/>
              <a:t>19</a:t>
            </a:fld>
            <a:endParaRPr lang="de-DE" altLang="de-DE">
              <a:latin typeface="Calibri" panose="020F0502020204030204" pitchFamily="34" charset="0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709406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0D684-9535-49B4-B83D-3B02C3C4A61A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594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0D684-9535-49B4-B83D-3B02C3C4A61A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56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0D684-9535-49B4-B83D-3B02C3C4A61A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538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0D684-9535-49B4-B83D-3B02C3C4A61A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71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261938" y="6557963"/>
            <a:ext cx="2633662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 eaLnBrk="1" hangingPunct="1"/>
            <a:r>
              <a:rPr lang="en-US" altLang="de-DE"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Shengqiang Zhou</a:t>
            </a:r>
          </a:p>
          <a:p>
            <a:pPr eaLnBrk="1" hangingPunct="1"/>
            <a:r>
              <a:rPr lang="en-US" altLang="de-DE" sz="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Institute of Ion Beam Physics and Materials Research</a:t>
            </a:r>
            <a:endParaRPr lang="nl-NL" altLang="de-DE" sz="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8"/>
          <p:cNvSpPr txBox="1">
            <a:spLocks noChangeArrowheads="1"/>
          </p:cNvSpPr>
          <p:nvPr userDrawn="1"/>
        </p:nvSpPr>
        <p:spPr bwMode="auto">
          <a:xfrm>
            <a:off x="8213725" y="6681788"/>
            <a:ext cx="660400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 algn="r" eaLnBrk="1" hangingPunct="1"/>
            <a:r>
              <a:rPr lang="en-US" altLang="de-DE" sz="80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Page </a:t>
            </a:r>
            <a:fld id="{1192F502-8744-4C9F-B8B9-33A8201CE6CB}" type="slidenum">
              <a:rPr lang="en-US" altLang="de-DE" sz="80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‹#›</a:t>
            </a:fld>
            <a:endParaRPr lang="de-DE" altLang="de-DE" sz="80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hteck 9"/>
          <p:cNvSpPr/>
          <p:nvPr userDrawn="1"/>
        </p:nvSpPr>
        <p:spPr>
          <a:xfrm>
            <a:off x="881063" y="6311900"/>
            <a:ext cx="6208712" cy="26193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 eaLnBrk="1" hangingPunct="1"/>
            <a:r>
              <a:rPr lang="en-US" altLang="de-DE" sz="1100">
                <a:solidFill>
                  <a:srgbClr val="00589C"/>
                </a:solidFill>
                <a:latin typeface="Arial" pitchFamily="34" charset="0"/>
              </a:rPr>
              <a:t>IN-HOUSE RESEARCH</a:t>
            </a:r>
            <a:endParaRPr lang="de-DE" altLang="de-DE" sz="1100">
              <a:solidFill>
                <a:srgbClr val="00589C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29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1" b="44299"/>
          <a:stretch/>
        </p:blipFill>
        <p:spPr>
          <a:xfrm>
            <a:off x="-1438" y="-27384"/>
            <a:ext cx="9144000" cy="828554"/>
          </a:xfrm>
          <a:prstGeom prst="rect">
            <a:avLst/>
          </a:prstGeom>
        </p:spPr>
      </p:pic>
      <p:sp>
        <p:nvSpPr>
          <p:cNvPr id="8" name="Rectangle 22"/>
          <p:cNvSpPr>
            <a:spLocks noChangeAspect="1" noChangeArrowheads="1"/>
          </p:cNvSpPr>
          <p:nvPr userDrawn="1"/>
        </p:nvSpPr>
        <p:spPr bwMode="auto">
          <a:xfrm>
            <a:off x="0" y="895551"/>
            <a:ext cx="4833639" cy="9724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23"/>
          <p:cNvSpPr>
            <a:spLocks noChangeAspect="1" noChangeArrowheads="1"/>
          </p:cNvSpPr>
          <p:nvPr userDrawn="1"/>
        </p:nvSpPr>
        <p:spPr bwMode="auto">
          <a:xfrm>
            <a:off x="0" y="801170"/>
            <a:ext cx="6074515" cy="9724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25"/>
          <p:cNvSpPr>
            <a:spLocks noChangeAspect="1" noChangeArrowheads="1"/>
          </p:cNvSpPr>
          <p:nvPr userDrawn="1"/>
        </p:nvSpPr>
        <p:spPr bwMode="auto">
          <a:xfrm>
            <a:off x="3026992" y="895837"/>
            <a:ext cx="3047045" cy="96956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" name="Picture 37" descr="HG_LOGO_S_ENG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31685"/>
            <a:ext cx="1152128" cy="5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ieren 12"/>
          <p:cNvGrpSpPr/>
          <p:nvPr userDrawn="1"/>
        </p:nvGrpSpPr>
        <p:grpSpPr>
          <a:xfrm>
            <a:off x="0" y="6666377"/>
            <a:ext cx="9144000" cy="191623"/>
            <a:chOff x="0" y="8901608"/>
            <a:chExt cx="30279975" cy="1079500"/>
          </a:xfrm>
        </p:grpSpPr>
        <p:sp>
          <p:nvSpPr>
            <p:cNvPr id="14" name="Rectangle 10"/>
            <p:cNvSpPr>
              <a:spLocks noChangeAspect="1" noChangeArrowheads="1"/>
            </p:cNvSpPr>
            <p:nvPr/>
          </p:nvSpPr>
          <p:spPr bwMode="auto">
            <a:xfrm>
              <a:off x="0" y="9441358"/>
              <a:ext cx="16071850" cy="539750"/>
            </a:xfrm>
            <a:prstGeom prst="rect">
              <a:avLst/>
            </a:prstGeom>
            <a:solidFill>
              <a:srgbClr val="CF6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Rectangle 11"/>
            <p:cNvSpPr>
              <a:spLocks noChangeAspect="1" noChangeArrowheads="1"/>
            </p:cNvSpPr>
            <p:nvPr/>
          </p:nvSpPr>
          <p:spPr bwMode="auto">
            <a:xfrm>
              <a:off x="0" y="8901608"/>
              <a:ext cx="20202525" cy="539750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Rectangle 12"/>
            <p:cNvSpPr>
              <a:spLocks noChangeAspect="1" noChangeArrowheads="1"/>
            </p:cNvSpPr>
            <p:nvPr/>
          </p:nvSpPr>
          <p:spPr bwMode="auto">
            <a:xfrm>
              <a:off x="20072350" y="9442946"/>
              <a:ext cx="10207625" cy="538162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13"/>
            <p:cNvSpPr>
              <a:spLocks noChangeAspect="1" noChangeArrowheads="1"/>
            </p:cNvSpPr>
            <p:nvPr/>
          </p:nvSpPr>
          <p:spPr bwMode="auto">
            <a:xfrm>
              <a:off x="10064750" y="9442946"/>
              <a:ext cx="10140950" cy="538162"/>
            </a:xfrm>
            <a:prstGeom prst="rect">
              <a:avLst/>
            </a:prstGeom>
            <a:solidFill>
              <a:srgbClr val="003E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Foliennummernplatzhalter 3"/>
          <p:cNvSpPr txBox="1">
            <a:spLocks/>
          </p:cNvSpPr>
          <p:nvPr userDrawn="1"/>
        </p:nvSpPr>
        <p:spPr>
          <a:xfrm>
            <a:off x="222250" y="657860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altLang="de-DE" sz="800">
                <a:solidFill>
                  <a:schemeClr val="bg1"/>
                </a:solidFill>
              </a:rPr>
              <a:t>PAGE </a:t>
            </a:r>
            <a:fld id="{FBA149E3-8803-4CF3-B474-126665A48ABD}" type="slidenum">
              <a:rPr lang="de-DE" altLang="de-DE" sz="800" smtClean="0">
                <a:solidFill>
                  <a:schemeClr val="bg1"/>
                </a:solidFill>
              </a:rPr>
              <a:pPr eaLnBrk="1" hangingPunct="1"/>
              <a:t>‹#›</a:t>
            </a:fld>
            <a:endParaRPr lang="de-DE" alt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98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68314" y="333375"/>
            <a:ext cx="8207375" cy="935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003E89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4" y="1557338"/>
            <a:ext cx="8207375" cy="4392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6253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2D6E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1027200"/>
            <a:ext cx="6660272" cy="355200"/>
          </a:xfrm>
        </p:spPr>
        <p:txBody>
          <a:bodyPr/>
          <a:lstStyle>
            <a:lvl1pPr marL="0" indent="0">
              <a:buNone/>
              <a:defRPr sz="2000">
                <a:solidFill>
                  <a:srgbClr val="0A2D6E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748368"/>
            <a:ext cx="6264638" cy="1680633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6" y="3839999"/>
            <a:ext cx="4105275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1" y="3839633"/>
            <a:ext cx="4105275" cy="247226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6" y="3681600"/>
            <a:ext cx="4105275" cy="143933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50" y="3681600"/>
            <a:ext cx="4105275" cy="143933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204312680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Line 3"/>
          <p:cNvSpPr>
            <a:spLocks noChangeShapeType="1"/>
          </p:cNvSpPr>
          <p:nvPr userDrawn="1"/>
        </p:nvSpPr>
        <p:spPr bwMode="auto">
          <a:xfrm>
            <a:off x="7938" y="5667375"/>
            <a:ext cx="9142412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3604" name="Line 4"/>
          <p:cNvSpPr>
            <a:spLocks noChangeShapeType="1"/>
          </p:cNvSpPr>
          <p:nvPr userDrawn="1"/>
        </p:nvSpPr>
        <p:spPr bwMode="auto">
          <a:xfrm>
            <a:off x="0" y="79057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028" name="Picture 5" descr="Folie_blauer_Hintergrund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Rectangle 6"/>
          <p:cNvSpPr>
            <a:spLocks noChangeArrowheads="1"/>
          </p:cNvSpPr>
          <p:nvPr userDrawn="1"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53607" name="Rectangle 7"/>
          <p:cNvSpPr>
            <a:spLocks noChangeArrowheads="1"/>
          </p:cNvSpPr>
          <p:nvPr userDrawn="1"/>
        </p:nvSpPr>
        <p:spPr bwMode="auto">
          <a:xfrm>
            <a:off x="0" y="6472238"/>
            <a:ext cx="3048000" cy="125412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53609" name="Text Box 9"/>
          <p:cNvSpPr txBox="1">
            <a:spLocks noChangeArrowheads="1"/>
          </p:cNvSpPr>
          <p:nvPr userDrawn="1"/>
        </p:nvSpPr>
        <p:spPr bwMode="auto">
          <a:xfrm>
            <a:off x="3042080" y="6686550"/>
            <a:ext cx="60944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900" dirty="0">
                <a:sym typeface="Wingdings 2" pitchFamily="18" charset="2"/>
              </a:rPr>
              <a:t>Dr. Shengqiang Zhou | Institute of Ion Beam Physics and Materials Research | www.hzdr.de</a:t>
            </a:r>
            <a:r>
              <a:rPr lang="en-US" sz="900" dirty="0">
                <a:solidFill>
                  <a:schemeClr val="bg1"/>
                </a:solidFill>
                <a:sym typeface="Wingdings 2" pitchFamily="18" charset="2"/>
              </a:rPr>
              <a:t> </a:t>
            </a:r>
            <a:endParaRPr lang="en-GB" sz="900" dirty="0">
              <a:solidFill>
                <a:schemeClr val="bg1"/>
              </a:solidFill>
              <a:sym typeface="Wingdings 2" pitchFamily="18" charset="2"/>
            </a:endParaRPr>
          </a:p>
        </p:txBody>
      </p:sp>
      <p:sp>
        <p:nvSpPr>
          <p:cNvPr id="153610" name="Text Box 10"/>
          <p:cNvSpPr txBox="1">
            <a:spLocks noChangeArrowheads="1"/>
          </p:cNvSpPr>
          <p:nvPr userDrawn="1"/>
        </p:nvSpPr>
        <p:spPr bwMode="auto">
          <a:xfrm>
            <a:off x="1403350" y="792163"/>
            <a:ext cx="63373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200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Folgefolie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6419" y="20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80" name="Rectangle 8"/>
          <p:cNvSpPr>
            <a:spLocks noChangeArrowheads="1"/>
          </p:cNvSpPr>
          <p:nvPr userDrawn="1"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3316" name="Bild 5" descr="DDC_Logo_110x50_4C.eps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6589713" y="6124575"/>
            <a:ext cx="7191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85" name="Text Box 13"/>
          <p:cNvSpPr txBox="1">
            <a:spLocks noChangeArrowheads="1"/>
          </p:cNvSpPr>
          <p:nvPr userDrawn="1"/>
        </p:nvSpPr>
        <p:spPr bwMode="auto">
          <a:xfrm>
            <a:off x="2798763" y="6669088"/>
            <a:ext cx="609441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900" dirty="0">
                <a:sym typeface="Wingdings 2" pitchFamily="18" charset="2"/>
              </a:rPr>
              <a:t>Dr. Shengqiang Zhou | Institute of Ion Beam Physics and Materials Research</a:t>
            </a:r>
            <a:r>
              <a:rPr lang="en-US" sz="900" baseline="0" dirty="0">
                <a:sym typeface="Wingdings 2" pitchFamily="18" charset="2"/>
              </a:rPr>
              <a:t> </a:t>
            </a:r>
            <a:r>
              <a:rPr lang="en-US" sz="900" dirty="0">
                <a:sym typeface="Wingdings 2" pitchFamily="18" charset="2"/>
              </a:rPr>
              <a:t>| www.hzdr.de</a:t>
            </a:r>
            <a:r>
              <a:rPr lang="en-US" sz="900" dirty="0">
                <a:solidFill>
                  <a:schemeClr val="bg1"/>
                </a:solidFill>
                <a:sym typeface="Wingdings 2" pitchFamily="18" charset="2"/>
              </a:rPr>
              <a:t> </a:t>
            </a:r>
            <a:endParaRPr lang="en-GB" sz="900" dirty="0">
              <a:solidFill>
                <a:schemeClr val="bg1"/>
              </a:solidFill>
              <a:sym typeface="Wingdings 2" pitchFamily="18" charset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76" r:id="rId13"/>
    <p:sldLayoutId id="2147483679" r:id="rId14"/>
    <p:sldLayoutId id="2147483680" r:id="rId15"/>
    <p:sldLayoutId id="214748368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hyperlink" Target="https://www.hzdr.de/db/Cms?pOid=56060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jpg"/><Relationship Id="rId10" Type="http://schemas.openxmlformats.org/officeDocument/2006/relationships/image" Target="../media/image52.png"/><Relationship Id="rId4" Type="http://schemas.openxmlformats.org/officeDocument/2006/relationships/image" Target="../media/image46.gif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/>
          <p:cNvSpPr txBox="1"/>
          <p:nvPr/>
        </p:nvSpPr>
        <p:spPr>
          <a:xfrm>
            <a:off x="2771800" y="3501008"/>
            <a:ext cx="3875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Shengqiang Zhou s.zhou@hzdr.de</a:t>
            </a:r>
          </a:p>
        </p:txBody>
      </p:sp>
      <p:sp>
        <p:nvSpPr>
          <p:cNvPr id="7" name="Rechteck 3"/>
          <p:cNvSpPr/>
          <p:nvPr/>
        </p:nvSpPr>
        <p:spPr>
          <a:xfrm>
            <a:off x="293740" y="4725144"/>
            <a:ext cx="8556520" cy="95410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GB" altLang="zh-CN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Semiconductor Materials</a:t>
            </a:r>
          </a:p>
          <a:p>
            <a:pPr algn="ctr"/>
            <a:r>
              <a:rPr lang="en-GB" altLang="zh-CN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Helmholtz-</a:t>
            </a:r>
            <a:r>
              <a:rPr lang="en-GB" altLang="zh-CN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Zentrum</a:t>
            </a:r>
            <a:r>
              <a:rPr lang="en-GB" altLang="zh-CN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Dresden-</a:t>
            </a:r>
            <a:r>
              <a:rPr lang="en-GB" altLang="zh-CN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Rossendorf</a:t>
            </a:r>
            <a:r>
              <a:rPr lang="en-GB" altLang="zh-CN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(HZDR)</a:t>
            </a:r>
          </a:p>
        </p:txBody>
      </p:sp>
      <p:sp>
        <p:nvSpPr>
          <p:cNvPr id="8" name="Rechteck 3"/>
          <p:cNvSpPr/>
          <p:nvPr/>
        </p:nvSpPr>
        <p:spPr>
          <a:xfrm>
            <a:off x="641306" y="1263392"/>
            <a:ext cx="8136904" cy="1569660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3200" b="1" dirty="0"/>
              <a:t>Semiconductor materials </a:t>
            </a:r>
          </a:p>
          <a:p>
            <a:pPr algn="ctr"/>
            <a:r>
              <a:rPr lang="en-US" sz="3200" b="1" dirty="0"/>
              <a:t>processing by ion beams </a:t>
            </a:r>
          </a:p>
          <a:p>
            <a:pPr algn="ctr"/>
            <a:r>
              <a:rPr lang="en-US" sz="3200" b="1" dirty="0"/>
              <a:t>for chip and quantum technologies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98533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0313BA-6BDF-422E-BF8F-CF10C35A518A}"/>
              </a:ext>
            </a:extLst>
          </p:cNvPr>
          <p:cNvCxnSpPr/>
          <p:nvPr/>
        </p:nvCxnSpPr>
        <p:spPr>
          <a:xfrm>
            <a:off x="1371600" y="5522913"/>
            <a:ext cx="609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3581400" y="5718175"/>
            <a:ext cx="198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de-DE" sz="2800">
                <a:latin typeface="Arial" panose="020B0604020202020204" pitchFamily="34" charset="0"/>
                <a:cs typeface="Arial" panose="020B0604020202020204" pitchFamily="34" charset="0"/>
              </a:rPr>
              <a:t>Depth (nm)</a:t>
            </a:r>
            <a:endParaRPr lang="en-US" altLang="de-DE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65B7CC-1575-4001-88AB-51ED5DB55009}"/>
              </a:ext>
            </a:extLst>
          </p:cNvPr>
          <p:cNvCxnSpPr/>
          <p:nvPr/>
        </p:nvCxnSpPr>
        <p:spPr>
          <a:xfrm flipV="1">
            <a:off x="1371600" y="1179513"/>
            <a:ext cx="0" cy="4343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3" name="TextBox 10"/>
          <p:cNvSpPr txBox="1">
            <a:spLocks noChangeArrowheads="1"/>
          </p:cNvSpPr>
          <p:nvPr/>
        </p:nvSpPr>
        <p:spPr bwMode="auto">
          <a:xfrm rot="-5400000">
            <a:off x="-134143" y="3640931"/>
            <a:ext cx="2525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de-DE" sz="2800">
                <a:latin typeface="Arial" panose="020B0604020202020204" pitchFamily="34" charset="0"/>
                <a:cs typeface="Arial" panose="020B0604020202020204" pitchFamily="34" charset="0"/>
              </a:rPr>
              <a:t>Concentration </a:t>
            </a:r>
            <a:endParaRPr lang="en-US" altLang="de-DE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4" name="Group 18"/>
          <p:cNvGrpSpPr>
            <a:grpSpLocks/>
          </p:cNvGrpSpPr>
          <p:nvPr/>
        </p:nvGrpSpPr>
        <p:grpSpPr bwMode="auto">
          <a:xfrm>
            <a:off x="1371600" y="3563938"/>
            <a:ext cx="5002213" cy="1958975"/>
            <a:chOff x="1371600" y="2819865"/>
            <a:chExt cx="5002689" cy="259030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6BFCD4-6DA3-4F35-9562-604C360B076F}"/>
                </a:ext>
              </a:extLst>
            </p:cNvPr>
            <p:cNvSpPr/>
            <p:nvPr/>
          </p:nvSpPr>
          <p:spPr>
            <a:xfrm>
              <a:off x="1371600" y="2819865"/>
              <a:ext cx="5002689" cy="2590304"/>
            </a:xfrm>
            <a:custGeom>
              <a:avLst/>
              <a:gdLst>
                <a:gd name="connsiteX0" fmla="*/ 0 w 4724393"/>
                <a:gd name="connsiteY0" fmla="*/ 0 h 2590769"/>
                <a:gd name="connsiteX1" fmla="*/ 4724393 w 4724393"/>
                <a:gd name="connsiteY1" fmla="*/ 0 h 2590769"/>
                <a:gd name="connsiteX2" fmla="*/ 4724393 w 4724393"/>
                <a:gd name="connsiteY2" fmla="*/ 2590769 h 2590769"/>
                <a:gd name="connsiteX3" fmla="*/ 0 w 4724393"/>
                <a:gd name="connsiteY3" fmla="*/ 2590769 h 2590769"/>
                <a:gd name="connsiteX4" fmla="*/ 0 w 4724393"/>
                <a:gd name="connsiteY4" fmla="*/ 0 h 2590769"/>
                <a:gd name="connsiteX0" fmla="*/ 0 w 4724393"/>
                <a:gd name="connsiteY0" fmla="*/ 0 h 2590769"/>
                <a:gd name="connsiteX1" fmla="*/ 3269304 w 4724393"/>
                <a:gd name="connsiteY1" fmla="*/ 715617 h 2590769"/>
                <a:gd name="connsiteX2" fmla="*/ 4724393 w 4724393"/>
                <a:gd name="connsiteY2" fmla="*/ 2590769 h 2590769"/>
                <a:gd name="connsiteX3" fmla="*/ 0 w 4724393"/>
                <a:gd name="connsiteY3" fmla="*/ 2590769 h 2590769"/>
                <a:gd name="connsiteX4" fmla="*/ 0 w 4724393"/>
                <a:gd name="connsiteY4" fmla="*/ 0 h 2590769"/>
                <a:gd name="connsiteX0" fmla="*/ 0 w 4724393"/>
                <a:gd name="connsiteY0" fmla="*/ 87108 h 2677877"/>
                <a:gd name="connsiteX1" fmla="*/ 3269304 w 4724393"/>
                <a:gd name="connsiteY1" fmla="*/ 802725 h 2677877"/>
                <a:gd name="connsiteX2" fmla="*/ 4724393 w 4724393"/>
                <a:gd name="connsiteY2" fmla="*/ 2677877 h 2677877"/>
                <a:gd name="connsiteX3" fmla="*/ 0 w 4724393"/>
                <a:gd name="connsiteY3" fmla="*/ 2677877 h 2677877"/>
                <a:gd name="connsiteX4" fmla="*/ 0 w 4724393"/>
                <a:gd name="connsiteY4" fmla="*/ 87108 h 2677877"/>
                <a:gd name="connsiteX0" fmla="*/ 0 w 4860694"/>
                <a:gd name="connsiteY0" fmla="*/ 87108 h 2677877"/>
                <a:gd name="connsiteX1" fmla="*/ 3269304 w 4860694"/>
                <a:gd name="connsiteY1" fmla="*/ 802725 h 2677877"/>
                <a:gd name="connsiteX2" fmla="*/ 4724393 w 4860694"/>
                <a:gd name="connsiteY2" fmla="*/ 2677877 h 2677877"/>
                <a:gd name="connsiteX3" fmla="*/ 0 w 4860694"/>
                <a:gd name="connsiteY3" fmla="*/ 2677877 h 2677877"/>
                <a:gd name="connsiteX4" fmla="*/ 0 w 4860694"/>
                <a:gd name="connsiteY4" fmla="*/ 87108 h 2677877"/>
                <a:gd name="connsiteX0" fmla="*/ 0 w 4860694"/>
                <a:gd name="connsiteY0" fmla="*/ 0 h 2590769"/>
                <a:gd name="connsiteX1" fmla="*/ 3269304 w 4860694"/>
                <a:gd name="connsiteY1" fmla="*/ 715617 h 2590769"/>
                <a:gd name="connsiteX2" fmla="*/ 4724393 w 4860694"/>
                <a:gd name="connsiteY2" fmla="*/ 2590769 h 2590769"/>
                <a:gd name="connsiteX3" fmla="*/ 0 w 4860694"/>
                <a:gd name="connsiteY3" fmla="*/ 2590769 h 2590769"/>
                <a:gd name="connsiteX4" fmla="*/ 0 w 4860694"/>
                <a:gd name="connsiteY4" fmla="*/ 0 h 2590769"/>
                <a:gd name="connsiteX0" fmla="*/ 0 w 4724393"/>
                <a:gd name="connsiteY0" fmla="*/ 0 h 2590769"/>
                <a:gd name="connsiteX1" fmla="*/ 3269304 w 4724393"/>
                <a:gd name="connsiteY1" fmla="*/ 715617 h 2590769"/>
                <a:gd name="connsiteX2" fmla="*/ 4724393 w 4724393"/>
                <a:gd name="connsiteY2" fmla="*/ 2590769 h 2590769"/>
                <a:gd name="connsiteX3" fmla="*/ 0 w 4724393"/>
                <a:gd name="connsiteY3" fmla="*/ 2590769 h 2590769"/>
                <a:gd name="connsiteX4" fmla="*/ 0 w 4724393"/>
                <a:gd name="connsiteY4" fmla="*/ 0 h 2590769"/>
                <a:gd name="connsiteX0" fmla="*/ 0 w 5002689"/>
                <a:gd name="connsiteY0" fmla="*/ 0 h 2590769"/>
                <a:gd name="connsiteX1" fmla="*/ 3269304 w 5002689"/>
                <a:gd name="connsiteY1" fmla="*/ 715617 h 2590769"/>
                <a:gd name="connsiteX2" fmla="*/ 5002689 w 5002689"/>
                <a:gd name="connsiteY2" fmla="*/ 2574866 h 2590769"/>
                <a:gd name="connsiteX3" fmla="*/ 0 w 5002689"/>
                <a:gd name="connsiteY3" fmla="*/ 2590769 h 2590769"/>
                <a:gd name="connsiteX4" fmla="*/ 0 w 5002689"/>
                <a:gd name="connsiteY4" fmla="*/ 0 h 2590769"/>
                <a:gd name="connsiteX0" fmla="*/ 0 w 5002689"/>
                <a:gd name="connsiteY0" fmla="*/ 0 h 2590769"/>
                <a:gd name="connsiteX1" fmla="*/ 3269304 w 5002689"/>
                <a:gd name="connsiteY1" fmla="*/ 715617 h 2590769"/>
                <a:gd name="connsiteX2" fmla="*/ 5002689 w 5002689"/>
                <a:gd name="connsiteY2" fmla="*/ 2574866 h 2590769"/>
                <a:gd name="connsiteX3" fmla="*/ 0 w 5002689"/>
                <a:gd name="connsiteY3" fmla="*/ 2590769 h 2590769"/>
                <a:gd name="connsiteX4" fmla="*/ 0 w 5002689"/>
                <a:gd name="connsiteY4" fmla="*/ 0 h 2590769"/>
                <a:gd name="connsiteX0" fmla="*/ 0 w 5002689"/>
                <a:gd name="connsiteY0" fmla="*/ 0 h 2590769"/>
                <a:gd name="connsiteX1" fmla="*/ 3269304 w 5002689"/>
                <a:gd name="connsiteY1" fmla="*/ 715617 h 2590769"/>
                <a:gd name="connsiteX2" fmla="*/ 5002689 w 5002689"/>
                <a:gd name="connsiteY2" fmla="*/ 2574866 h 2590769"/>
                <a:gd name="connsiteX3" fmla="*/ 0 w 5002689"/>
                <a:gd name="connsiteY3" fmla="*/ 2590769 h 2590769"/>
                <a:gd name="connsiteX4" fmla="*/ 0 w 5002689"/>
                <a:gd name="connsiteY4" fmla="*/ 0 h 2590769"/>
                <a:gd name="connsiteX0" fmla="*/ 0 w 5002689"/>
                <a:gd name="connsiteY0" fmla="*/ 0 h 2590769"/>
                <a:gd name="connsiteX1" fmla="*/ 2450319 w 5002689"/>
                <a:gd name="connsiteY1" fmla="*/ 675860 h 2590769"/>
                <a:gd name="connsiteX2" fmla="*/ 5002689 w 5002689"/>
                <a:gd name="connsiteY2" fmla="*/ 2574866 h 2590769"/>
                <a:gd name="connsiteX3" fmla="*/ 0 w 5002689"/>
                <a:gd name="connsiteY3" fmla="*/ 2590769 h 2590769"/>
                <a:gd name="connsiteX4" fmla="*/ 0 w 5002689"/>
                <a:gd name="connsiteY4" fmla="*/ 0 h 259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2689" h="2590769">
                  <a:moveTo>
                    <a:pt x="0" y="0"/>
                  </a:moveTo>
                  <a:cubicBezTo>
                    <a:pt x="950400" y="100943"/>
                    <a:pt x="1662920" y="244065"/>
                    <a:pt x="2450319" y="675860"/>
                  </a:cubicBezTo>
                  <a:cubicBezTo>
                    <a:pt x="3237718" y="1107655"/>
                    <a:pt x="3941410" y="2135119"/>
                    <a:pt x="5002689" y="2574866"/>
                  </a:cubicBezTo>
                  <a:lnTo>
                    <a:pt x="0" y="2590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69" name="TextBox 14"/>
            <p:cNvSpPr txBox="1">
              <a:spLocks noChangeArrowheads="1"/>
            </p:cNvSpPr>
            <p:nvPr/>
          </p:nvSpPr>
          <p:spPr bwMode="auto">
            <a:xfrm>
              <a:off x="2439243" y="4210101"/>
              <a:ext cx="1516906" cy="610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Geneva" pitchFamily="-128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Geneva" pitchFamily="-128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-128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-128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Geneva" pitchFamily="-12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de-DE" sz="2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Diffusion</a:t>
              </a:r>
              <a:endParaRPr lang="en-US" altLang="de-DE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655" name="Titel 1"/>
          <p:cNvSpPr txBox="1">
            <a:spLocks/>
          </p:cNvSpPr>
          <p:nvPr/>
        </p:nvSpPr>
        <p:spPr bwMode="auto">
          <a:xfrm>
            <a:off x="254000" y="10636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Pushing the doping limit by non-equilibrium processing</a:t>
            </a:r>
          </a:p>
        </p:txBody>
      </p:sp>
      <p:pic>
        <p:nvPicPr>
          <p:cNvPr id="276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r="25815" b="68379"/>
          <a:stretch>
            <a:fillRect/>
          </a:stretch>
        </p:blipFill>
        <p:spPr bwMode="auto">
          <a:xfrm>
            <a:off x="7467600" y="5594350"/>
            <a:ext cx="15271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2" b="70522"/>
          <a:stretch>
            <a:fillRect/>
          </a:stretch>
        </p:blipFill>
        <p:spPr bwMode="auto">
          <a:xfrm>
            <a:off x="6977063" y="2332038"/>
            <a:ext cx="18605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4000" y="887413"/>
            <a:ext cx="8675688" cy="4635500"/>
            <a:chOff x="254000" y="887413"/>
            <a:chExt cx="8675688" cy="4635500"/>
          </a:xfrm>
        </p:grpSpPr>
        <p:sp>
          <p:nvSpPr>
            <p:cNvPr id="22" name="Freeform 21"/>
            <p:cNvSpPr/>
            <p:nvPr/>
          </p:nvSpPr>
          <p:spPr bwMode="auto">
            <a:xfrm>
              <a:off x="2905125" y="2217738"/>
              <a:ext cx="1824038" cy="3302000"/>
            </a:xfrm>
            <a:custGeom>
              <a:avLst/>
              <a:gdLst>
                <a:gd name="connsiteX0" fmla="*/ 0 w 1017917"/>
                <a:gd name="connsiteY0" fmla="*/ 4209308 h 4295572"/>
                <a:gd name="connsiteX1" fmla="*/ 405442 w 1017917"/>
                <a:gd name="connsiteY1" fmla="*/ 284289 h 4295572"/>
                <a:gd name="connsiteX2" fmla="*/ 741872 w 1017917"/>
                <a:gd name="connsiteY2" fmla="*/ 750115 h 4295572"/>
                <a:gd name="connsiteX3" fmla="*/ 1017917 w 1017917"/>
                <a:gd name="connsiteY3" fmla="*/ 4295572 h 4295572"/>
                <a:gd name="connsiteX4" fmla="*/ 1017917 w 1017917"/>
                <a:gd name="connsiteY4" fmla="*/ 4295572 h 429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917" h="4295572">
                  <a:moveTo>
                    <a:pt x="0" y="4209308"/>
                  </a:moveTo>
                  <a:cubicBezTo>
                    <a:pt x="140898" y="2535064"/>
                    <a:pt x="281797" y="860821"/>
                    <a:pt x="405442" y="284289"/>
                  </a:cubicBezTo>
                  <a:cubicBezTo>
                    <a:pt x="529087" y="-292243"/>
                    <a:pt x="639793" y="81568"/>
                    <a:pt x="741872" y="750115"/>
                  </a:cubicBezTo>
                  <a:cubicBezTo>
                    <a:pt x="843951" y="1418662"/>
                    <a:pt x="1017917" y="4295572"/>
                    <a:pt x="1017917" y="4295572"/>
                  </a:cubicBezTo>
                  <a:lnTo>
                    <a:pt x="1017917" y="4295572"/>
                  </a:ln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729163" y="3175000"/>
              <a:ext cx="2468562" cy="2344738"/>
            </a:xfrm>
            <a:custGeom>
              <a:avLst/>
              <a:gdLst>
                <a:gd name="connsiteX0" fmla="*/ 0 w 1017917"/>
                <a:gd name="connsiteY0" fmla="*/ 4209308 h 4295572"/>
                <a:gd name="connsiteX1" fmla="*/ 405442 w 1017917"/>
                <a:gd name="connsiteY1" fmla="*/ 284289 h 4295572"/>
                <a:gd name="connsiteX2" fmla="*/ 741872 w 1017917"/>
                <a:gd name="connsiteY2" fmla="*/ 750115 h 4295572"/>
                <a:gd name="connsiteX3" fmla="*/ 1017917 w 1017917"/>
                <a:gd name="connsiteY3" fmla="*/ 4295572 h 4295572"/>
                <a:gd name="connsiteX4" fmla="*/ 1017917 w 1017917"/>
                <a:gd name="connsiteY4" fmla="*/ 4295572 h 429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917" h="4295572">
                  <a:moveTo>
                    <a:pt x="0" y="4209308"/>
                  </a:moveTo>
                  <a:cubicBezTo>
                    <a:pt x="140898" y="2535064"/>
                    <a:pt x="281797" y="860821"/>
                    <a:pt x="405442" y="284289"/>
                  </a:cubicBezTo>
                  <a:cubicBezTo>
                    <a:pt x="529087" y="-292243"/>
                    <a:pt x="639793" y="81568"/>
                    <a:pt x="741872" y="750115"/>
                  </a:cubicBezTo>
                  <a:cubicBezTo>
                    <a:pt x="843951" y="1418662"/>
                    <a:pt x="1017917" y="4295572"/>
                    <a:pt x="1017917" y="4295572"/>
                  </a:cubicBezTo>
                  <a:lnTo>
                    <a:pt x="1017917" y="4295572"/>
                  </a:ln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grpSp>
          <p:nvGrpSpPr>
            <p:cNvPr id="27661" name="Group 1"/>
            <p:cNvGrpSpPr>
              <a:grpSpLocks/>
            </p:cNvGrpSpPr>
            <p:nvPr/>
          </p:nvGrpSpPr>
          <p:grpSpPr bwMode="auto">
            <a:xfrm>
              <a:off x="254000" y="887413"/>
              <a:ext cx="8675688" cy="4635500"/>
              <a:chOff x="254000" y="887413"/>
              <a:chExt cx="8675688" cy="4635500"/>
            </a:xfrm>
          </p:grpSpPr>
          <p:sp>
            <p:nvSpPr>
              <p:cNvPr id="3" name="Freeform 2"/>
              <p:cNvSpPr/>
              <p:nvPr/>
            </p:nvSpPr>
            <p:spPr bwMode="auto">
              <a:xfrm>
                <a:off x="1379538" y="1277938"/>
                <a:ext cx="989012" cy="4244975"/>
              </a:xfrm>
              <a:custGeom>
                <a:avLst/>
                <a:gdLst>
                  <a:gd name="connsiteX0" fmla="*/ 0 w 1017917"/>
                  <a:gd name="connsiteY0" fmla="*/ 4209308 h 4295572"/>
                  <a:gd name="connsiteX1" fmla="*/ 405442 w 1017917"/>
                  <a:gd name="connsiteY1" fmla="*/ 284289 h 4295572"/>
                  <a:gd name="connsiteX2" fmla="*/ 741872 w 1017917"/>
                  <a:gd name="connsiteY2" fmla="*/ 750115 h 4295572"/>
                  <a:gd name="connsiteX3" fmla="*/ 1017917 w 1017917"/>
                  <a:gd name="connsiteY3" fmla="*/ 4295572 h 4295572"/>
                  <a:gd name="connsiteX4" fmla="*/ 1017917 w 1017917"/>
                  <a:gd name="connsiteY4" fmla="*/ 4295572 h 429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917" h="4295572">
                    <a:moveTo>
                      <a:pt x="0" y="4209308"/>
                    </a:moveTo>
                    <a:cubicBezTo>
                      <a:pt x="140898" y="2535064"/>
                      <a:pt x="281797" y="860821"/>
                      <a:pt x="405442" y="284289"/>
                    </a:cubicBezTo>
                    <a:cubicBezTo>
                      <a:pt x="529087" y="-292243"/>
                      <a:pt x="639793" y="81568"/>
                      <a:pt x="741872" y="750115"/>
                    </a:cubicBezTo>
                    <a:cubicBezTo>
                      <a:pt x="843951" y="1418662"/>
                      <a:pt x="1017917" y="4295572"/>
                      <a:pt x="1017917" y="4295572"/>
                    </a:cubicBezTo>
                    <a:lnTo>
                      <a:pt x="1017917" y="4295572"/>
                    </a:lnTo>
                  </a:path>
                </a:pathLst>
              </a:custGeom>
              <a:noFill/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92D050"/>
                  </a:solidFill>
                </a:endParaRPr>
              </a:p>
            </p:txBody>
          </p:sp>
          <p:sp>
            <p:nvSpPr>
              <p:cNvPr id="27663" name="TextBox 3"/>
              <p:cNvSpPr txBox="1">
                <a:spLocks noChangeArrowheads="1"/>
              </p:cNvSpPr>
              <p:nvPr/>
            </p:nvSpPr>
            <p:spPr bwMode="auto">
              <a:xfrm>
                <a:off x="2651125" y="1277938"/>
                <a:ext cx="2397125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de-DE" sz="2400" b="1">
                    <a:solidFill>
                      <a:srgbClr val="C00000"/>
                    </a:solidFill>
                  </a:rPr>
                  <a:t>Ion implantation:</a:t>
                </a:r>
                <a:endParaRPr lang="de-DE" altLang="de-DE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7664" name="TextBox 4"/>
              <p:cNvSpPr txBox="1">
                <a:spLocks noChangeArrowheads="1"/>
              </p:cNvSpPr>
              <p:nvPr/>
            </p:nvSpPr>
            <p:spPr bwMode="auto">
              <a:xfrm>
                <a:off x="4921250" y="887413"/>
                <a:ext cx="4008438" cy="157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de-DE">
                    <a:solidFill>
                      <a:srgbClr val="C00000"/>
                    </a:solidFill>
                  </a:rPr>
                  <a:t>Ion species: </a:t>
                </a:r>
                <a:r>
                  <a:rPr lang="en-US" altLang="de-DE" i="1">
                    <a:solidFill>
                      <a:srgbClr val="C00000"/>
                    </a:solidFill>
                  </a:rPr>
                  <a:t>n</a:t>
                </a:r>
                <a:r>
                  <a:rPr lang="en-US" altLang="de-DE">
                    <a:solidFill>
                      <a:srgbClr val="C00000"/>
                    </a:solidFill>
                  </a:rPr>
                  <a:t> and </a:t>
                </a:r>
                <a:r>
                  <a:rPr lang="en-US" altLang="de-DE" i="1">
                    <a:solidFill>
                      <a:srgbClr val="C00000"/>
                    </a:solidFill>
                  </a:rPr>
                  <a:t>p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de-DE">
                    <a:solidFill>
                      <a:srgbClr val="C00000"/>
                    </a:solidFill>
                  </a:rPr>
                  <a:t>Energy: depth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de-DE">
                    <a:solidFill>
                      <a:srgbClr val="C00000"/>
                    </a:solidFill>
                  </a:rPr>
                  <a:t>Fluence: concentration</a:t>
                </a:r>
                <a:endParaRPr lang="de-DE" altLang="de-DE"/>
              </a:p>
            </p:txBody>
          </p:sp>
          <p:pic>
            <p:nvPicPr>
              <p:cNvPr id="27665" name="Picture 1" descr="C:\Users\zhou\AppData\Local\Microsoft\Windows\Temporary Internet Files\Content.Outlook\92VX8GTM\2. Implantation (2)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593"/>
              <a:stretch>
                <a:fillRect/>
              </a:stretch>
            </p:blipFill>
            <p:spPr bwMode="auto">
              <a:xfrm>
                <a:off x="254000" y="1277938"/>
                <a:ext cx="1101725" cy="222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66" name="TextBox 1"/>
              <p:cNvSpPr txBox="1">
                <a:spLocks noChangeArrowheads="1"/>
              </p:cNvSpPr>
              <p:nvPr/>
            </p:nvSpPr>
            <p:spPr bwMode="auto">
              <a:xfrm>
                <a:off x="1724025" y="2752725"/>
                <a:ext cx="4591050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de-DE"/>
                  <a:t>E</a:t>
                </a:r>
                <a:r>
                  <a:rPr lang="en-US" altLang="de-DE" baseline="-25000"/>
                  <a:t>1   </a:t>
                </a:r>
                <a:r>
                  <a:rPr lang="en-US" altLang="de-DE"/>
                  <a:t>      &lt;       E</a:t>
                </a:r>
                <a:r>
                  <a:rPr lang="en-US" altLang="de-DE" baseline="-25000"/>
                  <a:t>2</a:t>
                </a:r>
                <a:r>
                  <a:rPr lang="en-US" altLang="de-DE"/>
                  <a:t>         &lt;        E</a:t>
                </a:r>
                <a:r>
                  <a:rPr lang="en-US" altLang="de-DE" baseline="-25000"/>
                  <a:t>3</a:t>
                </a:r>
                <a:endParaRPr lang="de-DE" altLang="de-DE" baseline="-25000"/>
              </a:p>
            </p:txBody>
          </p:sp>
          <p:sp>
            <p:nvSpPr>
              <p:cNvPr id="27667" name="TextBox 3"/>
              <p:cNvSpPr txBox="1">
                <a:spLocks noChangeArrowheads="1"/>
              </p:cNvSpPr>
              <p:nvPr/>
            </p:nvSpPr>
            <p:spPr bwMode="auto">
              <a:xfrm>
                <a:off x="3662363" y="3513138"/>
                <a:ext cx="274637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Geneva" pitchFamily="-128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de-DE" sz="2400" b="1">
                    <a:solidFill>
                      <a:srgbClr val="00B050"/>
                    </a:solidFill>
                  </a:rPr>
                  <a:t>Implantation profile</a:t>
                </a:r>
                <a:endParaRPr lang="de-DE" altLang="de-DE" sz="2400" b="1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305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6767512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468313" y="6021388"/>
            <a:ext cx="662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Poate and Saadatmand, Rev. Sci. Instrum., 73, 868 (2002)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/>
              <a:t>Isotope-selectivity!</a:t>
            </a:r>
          </a:p>
        </p:txBody>
      </p:sp>
    </p:spTree>
    <p:extLst>
      <p:ext uri="{BB962C8B-B14F-4D97-AF65-F5344CB8AC3E}">
        <p14:creationId xmlns:p14="http://schemas.microsoft.com/office/powerpoint/2010/main" val="2211311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platzhalter 1"/>
          <p:cNvSpPr txBox="1">
            <a:spLocks/>
          </p:cNvSpPr>
          <p:nvPr/>
        </p:nvSpPr>
        <p:spPr bwMode="auto">
          <a:xfrm>
            <a:off x="438150" y="86036"/>
            <a:ext cx="3844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altLang="de-DE" sz="2400" b="1" dirty="0">
                <a:solidFill>
                  <a:srgbClr val="003E89"/>
                </a:solidFill>
                <a:latin typeface="Arial" charset="0"/>
              </a:rPr>
              <a:t>Semiconductor Materials</a:t>
            </a:r>
            <a:endParaRPr lang="en-US" altLang="de-DE" sz="2400" b="1" dirty="0">
              <a:solidFill>
                <a:srgbClr val="003E89"/>
              </a:solidFill>
              <a:latin typeface="Arial" charset="0"/>
            </a:endParaRPr>
          </a:p>
        </p:txBody>
      </p:sp>
      <p:sp>
        <p:nvSpPr>
          <p:cNvPr id="11268" name="TextBox 16"/>
          <p:cNvSpPr txBox="1">
            <a:spLocks noChangeArrowheads="1"/>
          </p:cNvSpPr>
          <p:nvPr/>
        </p:nvSpPr>
        <p:spPr bwMode="auto">
          <a:xfrm>
            <a:off x="-1404938" y="6858000"/>
            <a:ext cx="12055476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/>
              <a:t>Ion implantation works far away from thermal equilibrium, allowing us to dope semiconductors with exotic elements </a:t>
            </a:r>
          </a:p>
          <a:p>
            <a:pPr eaLnBrk="1" hangingPunct="1"/>
            <a:r>
              <a:rPr lang="en-US" altLang="de-DE"/>
              <a:t>up to large concentration of 1…10%.  Flash lamp or pulsed laser processes materials down to milli- or nano- second time scale. </a:t>
            </a:r>
          </a:p>
          <a:p>
            <a:pPr eaLnBrk="1" hangingPunct="1"/>
            <a:r>
              <a:rPr lang="en-US" altLang="de-DE"/>
              <a:t>We create ultra-high doped Ge using Flash lamp annealing and ferromagnetic semiconductors using pulsed laser melting. </a:t>
            </a:r>
            <a:endParaRPr lang="de-DE" altLang="de-DE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76302"/>
            <a:ext cx="7808913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1835696" y="1268760"/>
            <a:ext cx="5319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>
                <a:latin typeface="Arial" charset="0"/>
              </a:rPr>
              <a:t>Different thermal processing at different time scale</a:t>
            </a:r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8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"/>
          <p:cNvSpPr>
            <a:spLocks noGrp="1"/>
          </p:cNvSpPr>
          <p:nvPr/>
        </p:nvSpPr>
        <p:spPr bwMode="auto">
          <a:xfrm>
            <a:off x="374783" y="201136"/>
            <a:ext cx="3720890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 baseline="0">
                <a:solidFill>
                  <a:srgbClr val="003E8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de-DE" b="1" dirty="0">
                <a:latin typeface="Arial" charset="0"/>
              </a:rPr>
              <a:t>Helmholtz Innovation Lab: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454" y="215357"/>
            <a:ext cx="3390900" cy="1295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0108" y="1258210"/>
            <a:ext cx="4833952" cy="4403100"/>
            <a:chOff x="170108" y="1258210"/>
            <a:chExt cx="4833952" cy="4403100"/>
          </a:xfrm>
        </p:grpSpPr>
        <p:sp>
          <p:nvSpPr>
            <p:cNvPr id="16" name="Abgerundetes Rechteck 3"/>
            <p:cNvSpPr/>
            <p:nvPr/>
          </p:nvSpPr>
          <p:spPr>
            <a:xfrm>
              <a:off x="1891185" y="1688216"/>
              <a:ext cx="2764269" cy="767590"/>
            </a:xfrm>
            <a:prstGeom prst="roundRect">
              <a:avLst>
                <a:gd name="adj" fmla="val 38713"/>
              </a:avLst>
            </a:prstGeom>
            <a:solidFill>
              <a:srgbClr val="0066FF">
                <a:alpha val="49804"/>
              </a:srgbClr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Compound Semiconductors</a:t>
              </a:r>
            </a:p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hteck 36"/>
            <p:cNvSpPr>
              <a:spLocks noChangeArrowheads="1"/>
            </p:cNvSpPr>
            <p:nvPr/>
          </p:nvSpPr>
          <p:spPr bwMode="auto">
            <a:xfrm>
              <a:off x="1392572" y="5291978"/>
              <a:ext cx="21852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Pulse duration (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ms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)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Gerade Verbindung mit Pfeil 5"/>
            <p:cNvCxnSpPr/>
            <p:nvPr/>
          </p:nvCxnSpPr>
          <p:spPr>
            <a:xfrm flipV="1">
              <a:off x="992853" y="1515508"/>
              <a:ext cx="11174" cy="33378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6"/>
            <p:cNvCxnSpPr/>
            <p:nvPr/>
          </p:nvCxnSpPr>
          <p:spPr>
            <a:xfrm>
              <a:off x="1004027" y="4844927"/>
              <a:ext cx="385142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 54"/>
            <p:cNvSpPr>
              <a:spLocks noChangeArrowheads="1"/>
            </p:cNvSpPr>
            <p:nvPr/>
          </p:nvSpPr>
          <p:spPr bwMode="auto">
            <a:xfrm rot="16200000">
              <a:off x="-889317" y="3111171"/>
              <a:ext cx="24881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Energy density (Jcm</a:t>
              </a:r>
              <a:r>
                <a:rPr lang="en-US" baseline="30000" dirty="0">
                  <a:latin typeface="Arial" pitchFamily="34" charset="0"/>
                  <a:cs typeface="Arial" pitchFamily="34" charset="0"/>
                </a:rPr>
                <a:t>-2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)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Gerader Verbinder 3"/>
            <p:cNvCxnSpPr/>
            <p:nvPr/>
          </p:nvCxnSpPr>
          <p:spPr>
            <a:xfrm>
              <a:off x="1511294" y="4736985"/>
              <a:ext cx="0" cy="2170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10"/>
            <p:cNvCxnSpPr/>
            <p:nvPr/>
          </p:nvCxnSpPr>
          <p:spPr>
            <a:xfrm>
              <a:off x="2524709" y="4736985"/>
              <a:ext cx="0" cy="2170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11"/>
            <p:cNvCxnSpPr/>
            <p:nvPr/>
          </p:nvCxnSpPr>
          <p:spPr>
            <a:xfrm>
              <a:off x="4095673" y="4736985"/>
              <a:ext cx="0" cy="2170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58"/>
            <p:cNvSpPr>
              <a:spLocks noChangeArrowheads="1"/>
            </p:cNvSpPr>
            <p:nvPr/>
          </p:nvSpPr>
          <p:spPr bwMode="auto">
            <a:xfrm>
              <a:off x="1295649" y="4931281"/>
              <a:ext cx="4378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  <a:cs typeface="Arial" pitchFamily="34" charset="0"/>
                </a:rPr>
                <a:t>0.1</a:t>
              </a:r>
              <a:endParaRPr lang="de-DE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59"/>
            <p:cNvSpPr>
              <a:spLocks noChangeArrowheads="1"/>
            </p:cNvSpPr>
            <p:nvPr/>
          </p:nvSpPr>
          <p:spPr bwMode="auto">
            <a:xfrm>
              <a:off x="2430854" y="4920487"/>
              <a:ext cx="2780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1</a:t>
              </a:r>
              <a:endParaRPr lang="de-DE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hteck 60"/>
            <p:cNvSpPr>
              <a:spLocks noChangeArrowheads="1"/>
            </p:cNvSpPr>
            <p:nvPr/>
          </p:nvSpPr>
          <p:spPr bwMode="auto">
            <a:xfrm>
              <a:off x="3942599" y="4931281"/>
              <a:ext cx="38409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  <a:cs typeface="Arial" pitchFamily="34" charset="0"/>
                </a:rPr>
                <a:t>20</a:t>
              </a:r>
              <a:endParaRPr lang="de-DE" sz="160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7" name="Gerader Verbinder 23"/>
            <p:cNvCxnSpPr/>
            <p:nvPr/>
          </p:nvCxnSpPr>
          <p:spPr>
            <a:xfrm>
              <a:off x="920878" y="4355589"/>
              <a:ext cx="2033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4"/>
            <p:cNvCxnSpPr/>
            <p:nvPr/>
          </p:nvCxnSpPr>
          <p:spPr>
            <a:xfrm>
              <a:off x="920878" y="3267771"/>
              <a:ext cx="2033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5"/>
            <p:cNvCxnSpPr/>
            <p:nvPr/>
          </p:nvCxnSpPr>
          <p:spPr>
            <a:xfrm>
              <a:off x="920878" y="2179953"/>
              <a:ext cx="2033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hteck 64"/>
            <p:cNvSpPr>
              <a:spLocks noChangeArrowheads="1"/>
            </p:cNvSpPr>
            <p:nvPr/>
          </p:nvSpPr>
          <p:spPr bwMode="auto">
            <a:xfrm>
              <a:off x="566685" y="3077073"/>
              <a:ext cx="38409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  <a:cs typeface="Arial" pitchFamily="34" charset="0"/>
                </a:rPr>
                <a:t>10</a:t>
              </a:r>
              <a:endParaRPr lang="de-DE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hteck 67"/>
            <p:cNvSpPr>
              <a:spLocks noChangeArrowheads="1"/>
            </p:cNvSpPr>
            <p:nvPr/>
          </p:nvSpPr>
          <p:spPr bwMode="auto">
            <a:xfrm>
              <a:off x="444896" y="1989255"/>
              <a:ext cx="4901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100</a:t>
              </a:r>
              <a:endParaRPr lang="de-DE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hteck 68"/>
            <p:cNvSpPr>
              <a:spLocks noChangeArrowheads="1"/>
            </p:cNvSpPr>
            <p:nvPr/>
          </p:nvSpPr>
          <p:spPr bwMode="auto">
            <a:xfrm>
              <a:off x="668362" y="4164892"/>
              <a:ext cx="2780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  <a:cs typeface="Arial" pitchFamily="34" charset="0"/>
                </a:rPr>
                <a:t>1</a:t>
              </a:r>
              <a:endParaRPr lang="de-DE" sz="160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3" name="Gerader Verbinder 31"/>
            <p:cNvCxnSpPr/>
            <p:nvPr/>
          </p:nvCxnSpPr>
          <p:spPr>
            <a:xfrm>
              <a:off x="3538126" y="4736985"/>
              <a:ext cx="0" cy="2170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hteck 70"/>
            <p:cNvSpPr>
              <a:spLocks noChangeArrowheads="1"/>
            </p:cNvSpPr>
            <p:nvPr/>
          </p:nvSpPr>
          <p:spPr bwMode="auto">
            <a:xfrm>
              <a:off x="3363823" y="4930082"/>
              <a:ext cx="38409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  <a:cs typeface="Arial" pitchFamily="34" charset="0"/>
                </a:rPr>
                <a:t>10</a:t>
              </a:r>
              <a:endParaRPr lang="de-DE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Abgerundetes Rechteck 22"/>
            <p:cNvSpPr/>
            <p:nvPr/>
          </p:nvSpPr>
          <p:spPr>
            <a:xfrm>
              <a:off x="2944824" y="2072010"/>
              <a:ext cx="2059236" cy="1563964"/>
            </a:xfrm>
            <a:prstGeom prst="roundRect">
              <a:avLst>
                <a:gd name="adj" fmla="val 31349"/>
              </a:avLst>
            </a:prstGeom>
            <a:solidFill>
              <a:srgbClr val="00FF00">
                <a:alpha val="69804"/>
              </a:srgbClr>
            </a:solidFill>
            <a:ln w="190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Silicon</a:t>
              </a:r>
            </a:p>
            <a:p>
              <a:pPr algn="ctr">
                <a:defRPr/>
              </a:pPr>
              <a:r>
                <a:rPr lang="de-DE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Germanium</a:t>
              </a:r>
            </a:p>
          </p:txBody>
        </p:sp>
        <p:sp>
          <p:nvSpPr>
            <p:cNvPr id="36" name="Abgerundetes Rechteck 23"/>
            <p:cNvSpPr/>
            <p:nvPr/>
          </p:nvSpPr>
          <p:spPr>
            <a:xfrm>
              <a:off x="2221914" y="2975128"/>
              <a:ext cx="1505040" cy="1380461"/>
            </a:xfrm>
            <a:prstGeom prst="roundRect">
              <a:avLst>
                <a:gd name="adj" fmla="val 31349"/>
              </a:avLst>
            </a:prstGeom>
            <a:solidFill>
              <a:srgbClr val="FFCC00">
                <a:alpha val="69804"/>
              </a:srgbClr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TCO</a:t>
              </a:r>
            </a:p>
          </p:txBody>
        </p:sp>
        <p:sp>
          <p:nvSpPr>
            <p:cNvPr id="37" name="Abgerundetes Rechteck 24"/>
            <p:cNvSpPr/>
            <p:nvPr/>
          </p:nvSpPr>
          <p:spPr>
            <a:xfrm>
              <a:off x="1246487" y="3712733"/>
              <a:ext cx="1506158" cy="1024252"/>
            </a:xfrm>
            <a:prstGeom prst="roundRect">
              <a:avLst>
                <a:gd name="adj" fmla="val 31349"/>
              </a:avLst>
            </a:prstGeom>
            <a:solidFill>
              <a:srgbClr val="FF8585">
                <a:alpha val="69804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Printed inks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Precursors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organics</a:t>
              </a:r>
            </a:p>
          </p:txBody>
        </p:sp>
        <p:sp>
          <p:nvSpPr>
            <p:cNvPr id="38" name="Rectangle 3"/>
            <p:cNvSpPr>
              <a:spLocks noChangeArrowheads="1"/>
            </p:cNvSpPr>
            <p:nvPr/>
          </p:nvSpPr>
          <p:spPr bwMode="auto">
            <a:xfrm>
              <a:off x="2797061" y="4375669"/>
              <a:ext cx="1638800" cy="414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E8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US" altLang="de-DE" sz="1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roll-to-roll (R2R)</a:t>
              </a:r>
            </a:p>
          </p:txBody>
        </p:sp>
        <p:sp>
          <p:nvSpPr>
            <p:cNvPr id="39" name="Rectangle 3"/>
            <p:cNvSpPr>
              <a:spLocks noChangeArrowheads="1"/>
            </p:cNvSpPr>
            <p:nvPr/>
          </p:nvSpPr>
          <p:spPr bwMode="auto">
            <a:xfrm>
              <a:off x="1295649" y="1258210"/>
              <a:ext cx="2018114" cy="414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E8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US" altLang="de-DE" sz="1600" b="1" dirty="0">
                  <a:solidFill>
                    <a:srgbClr val="0000FF"/>
                  </a:solidFill>
                  <a:latin typeface="Arial" charset="0"/>
                </a:rPr>
                <a:t>sheet-to-sheet (S2S)</a:t>
              </a:r>
            </a:p>
          </p:txBody>
        </p:sp>
      </p:grpSp>
      <p:graphicFrame>
        <p:nvGraphicFramePr>
          <p:cNvPr id="40" name="Tabelle 27"/>
          <p:cNvGraphicFramePr>
            <a:graphicFrameLocks noGrp="1"/>
          </p:cNvGraphicFramePr>
          <p:nvPr/>
        </p:nvGraphicFramePr>
        <p:xfrm>
          <a:off x="5292100" y="1688819"/>
          <a:ext cx="3681551" cy="2488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9676">
                  <a:extLst>
                    <a:ext uri="{9D8B030D-6E8A-4147-A177-3AD203B41FA5}">
                      <a16:colId xmlns:a16="http://schemas.microsoft.com/office/drawing/2014/main" val="2088129950"/>
                    </a:ext>
                  </a:extLst>
                </a:gridCol>
                <a:gridCol w="1018664">
                  <a:extLst>
                    <a:ext uri="{9D8B030D-6E8A-4147-A177-3AD203B41FA5}">
                      <a16:colId xmlns:a16="http://schemas.microsoft.com/office/drawing/2014/main" val="1281808849"/>
                    </a:ext>
                  </a:extLst>
                </a:gridCol>
                <a:gridCol w="1233211">
                  <a:extLst>
                    <a:ext uri="{9D8B030D-6E8A-4147-A177-3AD203B41FA5}">
                      <a16:colId xmlns:a16="http://schemas.microsoft.com/office/drawing/2014/main" val="3840231028"/>
                    </a:ext>
                  </a:extLst>
                </a:gridCol>
              </a:tblGrid>
              <a:tr h="2604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S2S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R2R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78044"/>
                  </a:ext>
                </a:extLst>
              </a:tr>
              <a:tr h="5775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density per pulse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b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4192388"/>
                  </a:ext>
                </a:extLst>
              </a:tr>
              <a:tr h="2604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length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range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 </a:t>
                      </a:r>
                      <a:r>
                        <a:rPr lang="en-GB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3608146"/>
                  </a:ext>
                </a:extLst>
              </a:tr>
              <a:tr h="2604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Flash frequency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/ high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5642836"/>
                  </a:ext>
                </a:extLst>
              </a:tr>
              <a:tr h="2604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lamps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many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or few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4662959"/>
                  </a:ext>
                </a:extLst>
              </a:tr>
              <a:tr h="2604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Illuminated area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 area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stripe-type part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7573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179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to: FLA and PLA">
            <a:hlinkClick r:id="rId2" tooltip="Link: Flash lamp and laser anneali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29" y="3844639"/>
            <a:ext cx="2682244" cy="17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1" y="720694"/>
            <a:ext cx="2887316" cy="23439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/>
          <p:cNvSpPr/>
          <p:nvPr/>
        </p:nvSpPr>
        <p:spPr>
          <a:xfrm>
            <a:off x="467544" y="3090632"/>
            <a:ext cx="381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Doping and defect engineering by ions</a:t>
            </a:r>
          </a:p>
        </p:txBody>
      </p:sp>
      <p:sp>
        <p:nvSpPr>
          <p:cNvPr id="8" name="Rectangle 2"/>
          <p:cNvSpPr/>
          <p:nvPr/>
        </p:nvSpPr>
        <p:spPr>
          <a:xfrm>
            <a:off x="4548082" y="3090632"/>
            <a:ext cx="3800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Quantum Photonics &amp; Optoelectronics</a:t>
            </a:r>
            <a:endParaRPr lang="de-DE" dirty="0"/>
          </a:p>
        </p:txBody>
      </p:sp>
      <p:sp>
        <p:nvSpPr>
          <p:cNvPr id="9" name="Rectangle 3"/>
          <p:cNvSpPr/>
          <p:nvPr/>
        </p:nvSpPr>
        <p:spPr>
          <a:xfrm>
            <a:off x="584284" y="5743368"/>
            <a:ext cx="4275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Semiconductors for energy and environment</a:t>
            </a:r>
          </a:p>
        </p:txBody>
      </p:sp>
      <p:sp>
        <p:nvSpPr>
          <p:cNvPr id="10" name="Rectangle 4"/>
          <p:cNvSpPr/>
          <p:nvPr/>
        </p:nvSpPr>
        <p:spPr>
          <a:xfrm>
            <a:off x="4836051" y="5775586"/>
            <a:ext cx="3115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Sub-second thermal processing</a:t>
            </a:r>
          </a:p>
        </p:txBody>
      </p:sp>
      <p:pic>
        <p:nvPicPr>
          <p:cNvPr id="13" name="Picture 27">
            <a:extLst>
              <a:ext uri="{FF2B5EF4-FFF2-40B4-BE49-F238E27FC236}">
                <a16:creationId xmlns:a16="http://schemas.microsoft.com/office/drawing/2014/main" id="{D141872A-E3F3-60F8-CC23-C9A1A52C0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980728"/>
            <a:ext cx="2944623" cy="2106960"/>
          </a:xfrm>
          <a:prstGeom prst="rect">
            <a:avLst/>
          </a:prstGeom>
        </p:spPr>
      </p:pic>
      <p:pic>
        <p:nvPicPr>
          <p:cNvPr id="11" name="Grafik 10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99" y="3582702"/>
            <a:ext cx="2955542" cy="2037928"/>
          </a:xfrm>
          <a:prstGeom prst="rect">
            <a:avLst/>
          </a:prstGeom>
        </p:spPr>
      </p:pic>
      <p:sp>
        <p:nvSpPr>
          <p:cNvPr id="12" name="Textplatzhalter 1"/>
          <p:cNvSpPr txBox="1">
            <a:spLocks/>
          </p:cNvSpPr>
          <p:nvPr/>
        </p:nvSpPr>
        <p:spPr bwMode="auto">
          <a:xfrm>
            <a:off x="539552" y="79480"/>
            <a:ext cx="8064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altLang="de-DE" sz="2400" b="1" dirty="0">
                <a:solidFill>
                  <a:srgbClr val="003E89"/>
                </a:solidFill>
                <a:latin typeface="Arial" charset="0"/>
              </a:rPr>
              <a:t>Semiconductor Materials </a:t>
            </a: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7957" y="4993482"/>
            <a:ext cx="1871780" cy="7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7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722" y="143582"/>
            <a:ext cx="8229600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Material </a:t>
            </a:r>
            <a:r>
              <a:rPr lang="de-DE" sz="2800" dirty="0" err="1"/>
              <a:t>processing</a:t>
            </a:r>
            <a:r>
              <a:rPr lang="de-DE" sz="2800" dirty="0"/>
              <a:t>: </a:t>
            </a:r>
            <a:r>
              <a:rPr lang="de-DE" sz="2800" dirty="0" err="1"/>
              <a:t>laser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flash</a:t>
            </a:r>
            <a:r>
              <a:rPr lang="de-DE" sz="2800" dirty="0"/>
              <a:t> </a:t>
            </a:r>
            <a:r>
              <a:rPr lang="de-DE" sz="2800" dirty="0" err="1"/>
              <a:t>lamp</a:t>
            </a:r>
            <a:r>
              <a:rPr lang="de-DE" sz="2800" dirty="0"/>
              <a:t> </a:t>
            </a:r>
            <a:r>
              <a:rPr lang="de-DE" sz="2800" dirty="0" err="1"/>
              <a:t>annealing</a:t>
            </a:r>
            <a:endParaRPr lang="de-DE" sz="2800" dirty="0"/>
          </a:p>
          <a:p>
            <a:endParaRPr lang="en-US" sz="1200" dirty="0"/>
          </a:p>
          <a:p>
            <a:endParaRPr lang="en-US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24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pPr marL="0" indent="0">
              <a:buNone/>
            </a:pPr>
            <a:endParaRPr lang="de-DE" sz="1200" dirty="0"/>
          </a:p>
        </p:txBody>
      </p:sp>
      <p:pic>
        <p:nvPicPr>
          <p:cNvPr id="7" name="Picture 18" descr="P:\zhou\Pictures_for_samples_experiments\SQUID-VSM-installation\IMAG29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8" b="9175"/>
          <a:stretch/>
        </p:blipFill>
        <p:spPr bwMode="auto">
          <a:xfrm>
            <a:off x="1187624" y="3140968"/>
            <a:ext cx="1343460" cy="14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259632" y="1141437"/>
            <a:ext cx="7090475" cy="1567483"/>
            <a:chOff x="1475656" y="1906575"/>
            <a:chExt cx="7090475" cy="1567483"/>
          </a:xfrm>
        </p:grpSpPr>
        <p:pic>
          <p:nvPicPr>
            <p:cNvPr id="5" name="Picture 4" descr="IMG_20120523_1111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3"/>
            <a:stretch/>
          </p:blipFill>
          <p:spPr bwMode="auto">
            <a:xfrm>
              <a:off x="1475656" y="1916832"/>
              <a:ext cx="1729043" cy="136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G_20120523_11175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8"/>
            <a:stretch/>
          </p:blipFill>
          <p:spPr bwMode="auto">
            <a:xfrm>
              <a:off x="3451034" y="1916832"/>
              <a:ext cx="1605455" cy="1289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too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906575"/>
              <a:ext cx="3202043" cy="1567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005" r="10984" b="3132"/>
          <a:stretch/>
        </p:blipFill>
        <p:spPr bwMode="auto">
          <a:xfrm>
            <a:off x="6800985" y="3140968"/>
            <a:ext cx="1371415" cy="150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43808" y="3140968"/>
            <a:ext cx="36234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SQUID-VSM</a:t>
            </a:r>
          </a:p>
          <a:p>
            <a:r>
              <a:rPr lang="de-DE" dirty="0"/>
              <a:t>SQUID-MPMS</a:t>
            </a:r>
          </a:p>
          <a:p>
            <a:r>
              <a:rPr lang="de-DE" dirty="0" err="1"/>
              <a:t>Lakeshore</a:t>
            </a:r>
            <a:r>
              <a:rPr lang="de-DE" dirty="0"/>
              <a:t> Hall Measurement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dirty="0"/>
              <a:t>1.8-400 K</a:t>
            </a:r>
          </a:p>
          <a:p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7 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390" y="2564904"/>
            <a:ext cx="75563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Material </a:t>
            </a:r>
            <a:r>
              <a:rPr lang="de-DE" sz="2800" dirty="0" err="1"/>
              <a:t>characterization</a:t>
            </a:r>
            <a:r>
              <a:rPr lang="de-DE" sz="2800" dirty="0"/>
              <a:t>:  </a:t>
            </a:r>
            <a:r>
              <a:rPr lang="de-DE" sz="2800" dirty="0" err="1"/>
              <a:t>magnetic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electrical</a:t>
            </a:r>
            <a:endParaRPr lang="de-DE" sz="28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1043608" y="5662409"/>
            <a:ext cx="58916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user</a:t>
            </a:r>
            <a:r>
              <a:rPr lang="de-DE" sz="2800" dirty="0"/>
              <a:t> </a:t>
            </a:r>
            <a:r>
              <a:rPr lang="de-DE" sz="2800" dirty="0" err="1"/>
              <a:t>facilities</a:t>
            </a:r>
            <a:r>
              <a:rPr lang="de-DE" sz="2800" dirty="0"/>
              <a:t>: </a:t>
            </a:r>
            <a:r>
              <a:rPr lang="de-DE" sz="2800" dirty="0" err="1"/>
              <a:t>ion</a:t>
            </a:r>
            <a:r>
              <a:rPr lang="de-DE" sz="2800" dirty="0"/>
              <a:t> beam </a:t>
            </a:r>
            <a:r>
              <a:rPr lang="de-DE" sz="2800" dirty="0" err="1"/>
              <a:t>center</a:t>
            </a:r>
            <a:endParaRPr lang="de-DE" sz="2800" dirty="0"/>
          </a:p>
          <a:p>
            <a:endParaRPr lang="de-DE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83568" y="4729207"/>
            <a:ext cx="80867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Material </a:t>
            </a:r>
            <a:r>
              <a:rPr lang="de-DE" sz="2800" dirty="0" err="1"/>
              <a:t>characterization</a:t>
            </a:r>
            <a:r>
              <a:rPr lang="de-DE" sz="2800" dirty="0"/>
              <a:t>:  </a:t>
            </a:r>
            <a:r>
              <a:rPr lang="de-DE" sz="2800" dirty="0" err="1"/>
              <a:t>optics</a:t>
            </a:r>
            <a:endParaRPr lang="de-DE" sz="2800" dirty="0"/>
          </a:p>
          <a:p>
            <a:r>
              <a:rPr lang="en-US" sz="2800" dirty="0"/>
              <a:t>Raman, PL, ODMR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5669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8096" y="553244"/>
            <a:ext cx="8658399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Ion beam and sub-second annealing for materials processing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2636912"/>
            <a:ext cx="67537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Break the doping limit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Color centers for quantum technologies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69800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13"/>
          <p:cNvSpPr>
            <a:spLocks noChangeArrowheads="1"/>
          </p:cNvSpPr>
          <p:nvPr/>
        </p:nvSpPr>
        <p:spPr bwMode="auto">
          <a:xfrm>
            <a:off x="297007" y="51686"/>
            <a:ext cx="8893175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</a:rPr>
              <a:t>Further device minimization: node down to 1 nm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</a:rPr>
              <a:t>Contact resistance becomes a new problem!</a:t>
            </a: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" y="1777469"/>
            <a:ext cx="5057509" cy="268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2847975" y="623728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200">
                <a:latin typeface="Times New Roman" panose="02020603050405020304" pitchFamily="18" charset="0"/>
                <a:ea typeface="宋体" panose="02010600030101010101" pitchFamily="2" charset="-122"/>
              </a:rPr>
              <a:t>G. Rengo, et al., IMEC, ECS Trans</a:t>
            </a:r>
            <a:r>
              <a:rPr lang="en-US" altLang="de-DE" sz="1200" i="1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de-DE" sz="1200">
                <a:latin typeface="Times New Roman" panose="02020603050405020304" pitchFamily="18" charset="0"/>
                <a:ea typeface="宋体" panose="02010600030101010101" pitchFamily="2" charset="-122"/>
              </a:rPr>
              <a:t> 98, 27 (2020).</a:t>
            </a:r>
            <a:endParaRPr lang="de-DE" altLang="de-DE" sz="1200">
              <a:latin typeface="Calibri" panose="020F0502020204030204" pitchFamily="34" charset="0"/>
              <a:ea typeface="Geneva"/>
              <a:cs typeface="Genev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98665" y="2204864"/>
            <a:ext cx="4088800" cy="1515245"/>
            <a:chOff x="681734" y="3005136"/>
            <a:chExt cx="4088800" cy="1515245"/>
          </a:xfrm>
        </p:grpSpPr>
        <p:sp>
          <p:nvSpPr>
            <p:cNvPr id="6" name="Rectangle 5"/>
            <p:cNvSpPr/>
            <p:nvPr/>
          </p:nvSpPr>
          <p:spPr>
            <a:xfrm>
              <a:off x="2168770" y="3762375"/>
              <a:ext cx="1048481" cy="75800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cs typeface="Arial" panose="020B0604020202020204" pitchFamily="34" charset="0"/>
                </a:rPr>
                <a:t>R</a:t>
              </a:r>
              <a:r>
                <a:rPr lang="en-US" b="1" baseline="-250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channel</a:t>
              </a:r>
              <a:endParaRPr lang="en-US" b="1" baseline="-250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algn="ctr"/>
              <a:endParaRPr lang="de-DE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49099" y="3671886"/>
              <a:ext cx="919672" cy="8484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217251" y="3657599"/>
              <a:ext cx="919672" cy="8627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26053" y="3181350"/>
              <a:ext cx="627244" cy="58102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Gate</a:t>
              </a:r>
              <a:endParaRPr lang="de-DE" sz="1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49099" y="3019424"/>
              <a:ext cx="919672" cy="10191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Source contact</a:t>
              </a: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17251" y="3005136"/>
              <a:ext cx="919672" cy="10334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Drain contact</a:t>
              </a: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直接连接符 33">
              <a:extLst>
                <a:ext uri="{FF2B5EF4-FFF2-40B4-BE49-F238E27FC236}">
                  <a16:creationId xmlns:a16="http://schemas.microsoft.com/office/drawing/2014/main" id="{AE6D57C6-E1BA-82E7-B6EE-9F4B0FC231FA}"/>
                </a:ext>
              </a:extLst>
            </p:cNvPr>
            <p:cNvCxnSpPr/>
            <p:nvPr/>
          </p:nvCxnSpPr>
          <p:spPr>
            <a:xfrm>
              <a:off x="2329728" y="4343400"/>
              <a:ext cx="731520" cy="0"/>
            </a:xfrm>
            <a:prstGeom prst="line">
              <a:avLst/>
            </a:prstGeom>
            <a:ln w="25400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矩形 34">
              <a:extLst>
                <a:ext uri="{FF2B5EF4-FFF2-40B4-BE49-F238E27FC236}">
                  <a16:creationId xmlns:a16="http://schemas.microsoft.com/office/drawing/2014/main" id="{6DBB04E7-62AD-4CB2-8A80-23A3B0F4A892}"/>
                </a:ext>
              </a:extLst>
            </p:cNvPr>
            <p:cNvSpPr/>
            <p:nvPr/>
          </p:nvSpPr>
          <p:spPr>
            <a:xfrm>
              <a:off x="2545272" y="4300387"/>
              <a:ext cx="295477" cy="8602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14" name="直接连接符 33">
              <a:extLst>
                <a:ext uri="{FF2B5EF4-FFF2-40B4-BE49-F238E27FC236}">
                  <a16:creationId xmlns:a16="http://schemas.microsoft.com/office/drawing/2014/main" id="{AE6D57C6-E1BA-82E7-B6EE-9F4B0FC231FA}"/>
                </a:ext>
              </a:extLst>
            </p:cNvPr>
            <p:cNvCxnSpPr/>
            <p:nvPr/>
          </p:nvCxnSpPr>
          <p:spPr>
            <a:xfrm>
              <a:off x="1590490" y="4342961"/>
              <a:ext cx="731520" cy="0"/>
            </a:xfrm>
            <a:prstGeom prst="line">
              <a:avLst/>
            </a:prstGeom>
            <a:ln w="25400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矩形 34">
              <a:extLst>
                <a:ext uri="{FF2B5EF4-FFF2-40B4-BE49-F238E27FC236}">
                  <a16:creationId xmlns:a16="http://schemas.microsoft.com/office/drawing/2014/main" id="{6DBB04E7-62AD-4CB2-8A80-23A3B0F4A892}"/>
                </a:ext>
              </a:extLst>
            </p:cNvPr>
            <p:cNvSpPr/>
            <p:nvPr/>
          </p:nvSpPr>
          <p:spPr>
            <a:xfrm>
              <a:off x="1806034" y="4299948"/>
              <a:ext cx="295477" cy="8602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16" name="直接连接符 33">
              <a:extLst>
                <a:ext uri="{FF2B5EF4-FFF2-40B4-BE49-F238E27FC236}">
                  <a16:creationId xmlns:a16="http://schemas.microsoft.com/office/drawing/2014/main" id="{AE6D57C6-E1BA-82E7-B6EE-9F4B0FC231FA}"/>
                </a:ext>
              </a:extLst>
            </p:cNvPr>
            <p:cNvCxnSpPr/>
            <p:nvPr/>
          </p:nvCxnSpPr>
          <p:spPr>
            <a:xfrm>
              <a:off x="3067982" y="4343949"/>
              <a:ext cx="731520" cy="0"/>
            </a:xfrm>
            <a:prstGeom prst="line">
              <a:avLst/>
            </a:prstGeom>
            <a:ln w="25400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矩形 34">
              <a:extLst>
                <a:ext uri="{FF2B5EF4-FFF2-40B4-BE49-F238E27FC236}">
                  <a16:creationId xmlns:a16="http://schemas.microsoft.com/office/drawing/2014/main" id="{6DBB04E7-62AD-4CB2-8A80-23A3B0F4A892}"/>
                </a:ext>
              </a:extLst>
            </p:cNvPr>
            <p:cNvSpPr/>
            <p:nvPr/>
          </p:nvSpPr>
          <p:spPr>
            <a:xfrm>
              <a:off x="3283526" y="4300936"/>
              <a:ext cx="295477" cy="8602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16200000">
              <a:off x="3433742" y="3932441"/>
              <a:ext cx="731520" cy="86025"/>
              <a:chOff x="6203042" y="3995586"/>
              <a:chExt cx="731520" cy="86025"/>
            </a:xfrm>
          </p:grpSpPr>
          <p:cxnSp>
            <p:nvCxnSpPr>
              <p:cNvPr id="26" name="直接连接符 33">
                <a:extLst>
                  <a:ext uri="{FF2B5EF4-FFF2-40B4-BE49-F238E27FC236}">
                    <a16:creationId xmlns:a16="http://schemas.microsoft.com/office/drawing/2014/main" id="{AE6D57C6-E1BA-82E7-B6EE-9F4B0FC231FA}"/>
                  </a:ext>
                </a:extLst>
              </p:cNvPr>
              <p:cNvCxnSpPr/>
              <p:nvPr/>
            </p:nvCxnSpPr>
            <p:spPr>
              <a:xfrm>
                <a:off x="6203042" y="4038599"/>
                <a:ext cx="731520" cy="0"/>
              </a:xfrm>
              <a:prstGeom prst="line">
                <a:avLst/>
              </a:prstGeom>
              <a:ln w="25400">
                <a:headEnd type="oval"/>
                <a:tail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矩形 34">
                <a:extLst>
                  <a:ext uri="{FF2B5EF4-FFF2-40B4-BE49-F238E27FC236}">
                    <a16:creationId xmlns:a16="http://schemas.microsoft.com/office/drawing/2014/main" id="{6DBB04E7-62AD-4CB2-8A80-23A3B0F4A892}"/>
                  </a:ext>
                </a:extLst>
              </p:cNvPr>
              <p:cNvSpPr/>
              <p:nvPr/>
            </p:nvSpPr>
            <p:spPr>
              <a:xfrm>
                <a:off x="6418586" y="3995586"/>
                <a:ext cx="295477" cy="8602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6200000">
              <a:off x="1224730" y="3932440"/>
              <a:ext cx="731520" cy="86025"/>
              <a:chOff x="6203042" y="3995586"/>
              <a:chExt cx="731520" cy="86025"/>
            </a:xfrm>
          </p:grpSpPr>
          <p:cxnSp>
            <p:nvCxnSpPr>
              <p:cNvPr id="24" name="直接连接符 33">
                <a:extLst>
                  <a:ext uri="{FF2B5EF4-FFF2-40B4-BE49-F238E27FC236}">
                    <a16:creationId xmlns:a16="http://schemas.microsoft.com/office/drawing/2014/main" id="{AE6D57C6-E1BA-82E7-B6EE-9F4B0FC231FA}"/>
                  </a:ext>
                </a:extLst>
              </p:cNvPr>
              <p:cNvCxnSpPr/>
              <p:nvPr/>
            </p:nvCxnSpPr>
            <p:spPr>
              <a:xfrm>
                <a:off x="6203042" y="4038599"/>
                <a:ext cx="731520" cy="0"/>
              </a:xfrm>
              <a:prstGeom prst="line">
                <a:avLst/>
              </a:prstGeom>
              <a:ln w="25400">
                <a:headEnd type="oval"/>
                <a:tail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矩形 34">
                <a:extLst>
                  <a:ext uri="{FF2B5EF4-FFF2-40B4-BE49-F238E27FC236}">
                    <a16:creationId xmlns:a16="http://schemas.microsoft.com/office/drawing/2014/main" id="{6DBB04E7-62AD-4CB2-8A80-23A3B0F4A892}"/>
                  </a:ext>
                </a:extLst>
              </p:cNvPr>
              <p:cNvSpPr/>
              <p:nvPr/>
            </p:nvSpPr>
            <p:spPr>
              <a:xfrm>
                <a:off x="6418586" y="3995586"/>
                <a:ext cx="295477" cy="8602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754446" y="3933388"/>
              <a:ext cx="482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</a:t>
              </a:r>
              <a:r>
                <a:rPr lang="en-US" b="1" baseline="-25000" dirty="0"/>
                <a:t>SD</a:t>
              </a:r>
              <a:endParaRPr lang="de-DE" b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52799" y="3930057"/>
              <a:ext cx="482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</a:t>
              </a:r>
              <a:r>
                <a:rPr lang="en-US" b="1" baseline="-25000" dirty="0"/>
                <a:t>SD</a:t>
              </a:r>
              <a:endParaRPr lang="de-DE" b="1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734" y="3664698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</a:t>
              </a:r>
              <a:endParaRPr lang="de-DE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72531" y="3712802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</a:t>
              </a:r>
              <a:endParaRPr lang="de-DE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888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:\Users\zhou\AppData\Local\Microsoft\Windows\Temporary Internet Files\Content.Outlook\92VX8GTM\2. Implantation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270000"/>
            <a:ext cx="22225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C:\Users\zhou\AppData\Local\Microsoft\Windows\Temporary Internet Files\Content.Outlook\92VX8GTM\7. Recrystalized layer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1397000"/>
            <a:ext cx="2220912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C:\Users\zhou\AppData\Local\Microsoft\Windows\Temporary Internet Files\Content.Outlook\92VX8GTM\4. Laser melting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316038"/>
            <a:ext cx="222091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3076575" y="3736975"/>
            <a:ext cx="442913" cy="793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4" name="Titel 1"/>
          <p:cNvSpPr txBox="1">
            <a:spLocks/>
          </p:cNvSpPr>
          <p:nvPr/>
        </p:nvSpPr>
        <p:spPr bwMode="auto">
          <a:xfrm>
            <a:off x="255588" y="274638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de-DE" altLang="de-DE" sz="2200" b="1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phases</a:t>
            </a:r>
            <a:r>
              <a:rPr lang="de-DE" altLang="de-DE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2200" b="1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altLang="de-DE" sz="2200" b="1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 non-equilibrium </a:t>
            </a:r>
            <a:r>
              <a:rPr lang="de-DE" altLang="de-DE" sz="2200" b="1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processing</a:t>
            </a:r>
            <a:endParaRPr lang="de-DE" altLang="de-DE" sz="2200" b="1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5" name="Titel 1"/>
          <p:cNvSpPr txBox="1">
            <a:spLocks/>
          </p:cNvSpPr>
          <p:nvPr/>
        </p:nvSpPr>
        <p:spPr bwMode="auto">
          <a:xfrm>
            <a:off x="254000" y="604838"/>
            <a:ext cx="8229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Ion implantation and sub-second annealing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3673475" y="4600575"/>
            <a:ext cx="263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 dirty="0"/>
              <a:t>Flash lamp: </a:t>
            </a:r>
            <a:r>
              <a:rPr lang="en-US" altLang="de-DE" sz="1800" dirty="0" err="1"/>
              <a:t>milli</a:t>
            </a:r>
            <a:r>
              <a:rPr lang="en-US" altLang="de-DE" sz="1800" dirty="0"/>
              <a:t>-second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1800" dirty="0"/>
              <a:t>Pulsed laser: </a:t>
            </a:r>
            <a:r>
              <a:rPr lang="en-US" altLang="de-DE" sz="1800" dirty="0" err="1"/>
              <a:t>nano</a:t>
            </a:r>
            <a:r>
              <a:rPr lang="en-US" altLang="de-DE" sz="1800" dirty="0"/>
              <a:t>-second</a:t>
            </a:r>
          </a:p>
        </p:txBody>
      </p:sp>
      <p:sp>
        <p:nvSpPr>
          <p:cNvPr id="7177" name="TextBox 12"/>
          <p:cNvSpPr txBox="1">
            <a:spLocks noChangeArrowheads="1"/>
          </p:cNvSpPr>
          <p:nvPr/>
        </p:nvSpPr>
        <p:spPr bwMode="auto">
          <a:xfrm>
            <a:off x="7073900" y="4629150"/>
            <a:ext cx="1477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/>
              <a:t>Epitaxial layer</a:t>
            </a:r>
          </a:p>
        </p:txBody>
      </p:sp>
      <p:sp>
        <p:nvSpPr>
          <p:cNvPr id="7178" name="TextBox 13"/>
          <p:cNvSpPr txBox="1">
            <a:spLocks noChangeArrowheads="1"/>
          </p:cNvSpPr>
          <p:nvPr/>
        </p:nvSpPr>
        <p:spPr bwMode="auto">
          <a:xfrm>
            <a:off x="866775" y="4600575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/>
              <a:t>Ion implantation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5989638" y="3744913"/>
            <a:ext cx="442912" cy="7937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0" name="TextBox 1"/>
          <p:cNvSpPr txBox="1">
            <a:spLocks noChangeArrowheads="1"/>
          </p:cNvSpPr>
          <p:nvPr/>
        </p:nvSpPr>
        <p:spPr bwMode="auto">
          <a:xfrm>
            <a:off x="2325688" y="5491163"/>
            <a:ext cx="4914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800"/>
              <a:t>Maximum activation at minimum redistribution !!!</a:t>
            </a:r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2068176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矩形 9"/>
          <p:cNvSpPr>
            <a:spLocks noChangeArrowheads="1"/>
          </p:cNvSpPr>
          <p:nvPr/>
        </p:nvSpPr>
        <p:spPr bwMode="auto">
          <a:xfrm>
            <a:off x="107950" y="5056188"/>
            <a:ext cx="91059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en-US" altLang="de-DE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The </a:t>
            </a:r>
            <a:r>
              <a:rPr lang="en-US" altLang="zh-CN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electron</a:t>
            </a:r>
            <a:r>
              <a:rPr lang="en-US" altLang="de-DE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 concentration is approaching </a:t>
            </a:r>
            <a:r>
              <a:rPr lang="en-US" altLang="de-DE">
                <a:solidFill>
                  <a:srgbClr val="FF0000"/>
                </a:solidFill>
                <a:ea typeface="Geneva"/>
                <a:cs typeface="Arial" panose="020B0604020202020204" pitchFamily="34" charset="0"/>
              </a:rPr>
              <a:t>10</a:t>
            </a:r>
            <a:r>
              <a:rPr lang="en-US" altLang="de-DE" baseline="30000">
                <a:solidFill>
                  <a:srgbClr val="FF0000"/>
                </a:solidFill>
                <a:ea typeface="Geneva"/>
                <a:cs typeface="Arial" panose="020B0604020202020204" pitchFamily="34" charset="0"/>
              </a:rPr>
              <a:t>21</a:t>
            </a:r>
            <a:r>
              <a:rPr lang="en-US" altLang="de-DE">
                <a:solidFill>
                  <a:srgbClr val="FF0000"/>
                </a:solidFill>
                <a:ea typeface="Geneva"/>
                <a:cs typeface="Arial" panose="020B0604020202020204" pitchFamily="34" charset="0"/>
              </a:rPr>
              <a:t> cm</a:t>
            </a:r>
            <a:r>
              <a:rPr lang="en-US" altLang="de-DE" baseline="30000">
                <a:solidFill>
                  <a:srgbClr val="FF0000"/>
                </a:solidFill>
                <a:ea typeface="Geneva"/>
                <a:cs typeface="Arial" panose="020B0604020202020204" pitchFamily="34" charset="0"/>
              </a:rPr>
              <a:t>-3</a:t>
            </a:r>
            <a:r>
              <a:rPr lang="en-US" altLang="de-DE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, </a:t>
            </a:r>
            <a:r>
              <a:rPr lang="en-US" altLang="de-DE">
                <a:solidFill>
                  <a:srgbClr val="FF0000"/>
                </a:solidFill>
                <a:ea typeface="Geneva"/>
                <a:cs typeface="Arial" panose="020B0604020202020204" pitchFamily="34" charset="0"/>
              </a:rPr>
              <a:t>breaking the doping limit</a:t>
            </a:r>
            <a:r>
              <a:rPr lang="en-US" altLang="de-DE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en-US" altLang="de-DE">
                <a:solidFill>
                  <a:srgbClr val="FF0000"/>
                </a:solidFill>
                <a:ea typeface="Geneva"/>
                <a:cs typeface="Arial" panose="020B0604020202020204" pitchFamily="34" charset="0"/>
              </a:rPr>
              <a:t>No saturation </a:t>
            </a:r>
            <a:r>
              <a:rPr lang="en-US" altLang="de-DE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even at the impurity concentration of 2.5%.</a:t>
            </a:r>
          </a:p>
        </p:txBody>
      </p:sp>
      <p:sp>
        <p:nvSpPr>
          <p:cNvPr id="68611" name="文本框 11"/>
          <p:cNvSpPr txBox="1">
            <a:spLocks noChangeArrowheads="1"/>
          </p:cNvSpPr>
          <p:nvPr/>
        </p:nvSpPr>
        <p:spPr bwMode="auto">
          <a:xfrm>
            <a:off x="2533650" y="6226175"/>
            <a:ext cx="4776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M. Wang </a:t>
            </a:r>
            <a:r>
              <a:rPr lang="en-US" altLang="de-DE" sz="1600" i="1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et al, </a:t>
            </a:r>
            <a:r>
              <a:rPr lang="en-US" altLang="zh-CN" sz="1600" i="1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Phys. Rev. Appl.</a:t>
            </a:r>
            <a:r>
              <a:rPr lang="en-US" altLang="zh-CN" sz="1600" b="1" i="1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 11</a:t>
            </a:r>
            <a:r>
              <a:rPr lang="en-US" altLang="zh-CN" sz="1600" i="1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, 054039 </a:t>
            </a:r>
            <a:r>
              <a:rPr lang="en-US" altLang="zh-CN" sz="160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(2019)</a:t>
            </a:r>
            <a:endParaRPr lang="zh-CN" altLang="en-US" sz="1600">
              <a:solidFill>
                <a:srgbClr val="A40C96"/>
              </a:solidFill>
              <a:ea typeface="Geneva"/>
              <a:cs typeface="Arial" panose="020B0604020202020204" pitchFamily="34" charset="0"/>
            </a:endParaRPr>
          </a:p>
        </p:txBody>
      </p:sp>
      <p:graphicFrame>
        <p:nvGraphicFramePr>
          <p:cNvPr id="68613" name="对象 3"/>
          <p:cNvGraphicFramePr>
            <a:graphicFrameLocks noChangeAspect="1"/>
          </p:cNvGraphicFramePr>
          <p:nvPr/>
        </p:nvGraphicFramePr>
        <p:xfrm>
          <a:off x="611188" y="641350"/>
          <a:ext cx="5295900" cy="446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345084" imgH="2835797" progId="Origin50.Graph">
                  <p:embed/>
                </p:oleObj>
              </mc:Choice>
              <mc:Fallback>
                <p:oleObj name="Graph" r:id="rId4" imgW="3345084" imgH="2835797" progId="Origin50.Graph">
                  <p:embed/>
                  <p:pic>
                    <p:nvPicPr>
                      <p:cNvPr id="68613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641350"/>
                        <a:ext cx="5295900" cy="446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4885861-B403-4304-A8DC-8ADFAFB881F8}"/>
              </a:ext>
            </a:extLst>
          </p:cNvPr>
          <p:cNvCxnSpPr>
            <a:cxnSpLocks/>
          </p:cNvCxnSpPr>
          <p:nvPr/>
        </p:nvCxnSpPr>
        <p:spPr>
          <a:xfrm>
            <a:off x="1692275" y="1203325"/>
            <a:ext cx="4214813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5" name="矩形 10"/>
          <p:cNvSpPr>
            <a:spLocks noChangeArrowheads="1"/>
          </p:cNvSpPr>
          <p:nvPr/>
        </p:nvSpPr>
        <p:spPr bwMode="auto">
          <a:xfrm>
            <a:off x="5953125" y="973138"/>
            <a:ext cx="2579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400" b="1">
                <a:solidFill>
                  <a:srgbClr val="FF0000"/>
                </a:solidFill>
                <a:ea typeface="Geneva"/>
                <a:cs typeface="Arial" panose="020B0604020202020204" pitchFamily="34" charset="0"/>
              </a:rPr>
              <a:t>Breaks the limit!</a:t>
            </a:r>
          </a:p>
        </p:txBody>
      </p:sp>
      <p:sp>
        <p:nvSpPr>
          <p:cNvPr id="68616" name="Titel 1"/>
          <p:cNvSpPr txBox="1">
            <a:spLocks/>
          </p:cNvSpPr>
          <p:nvPr/>
        </p:nvSpPr>
        <p:spPr bwMode="auto">
          <a:xfrm>
            <a:off x="254000" y="10636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b="1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Pushing the doping limit: deep impurities in Si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387698"/>
      </p:ext>
    </p:extLst>
  </p:cSld>
  <p:clrMapOvr>
    <a:masterClrMapping/>
  </p:clrMapOvr>
  <p:transition spd="slow" advTm="9238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78B45F97-8269-0C4B-FC87-D00F1438E7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7504" y="692696"/>
            <a:ext cx="455719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/>
              <a:t>Wolfgang Pauli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1D897C61-F020-DF9D-39FB-F1C105BF743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95288" y="4249143"/>
            <a:ext cx="8229600" cy="194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de-DE" sz="3200" dirty="0"/>
              <a:t>One shouldn’t work on semiconductors, that is a filthy mess; who knows if they really exist!</a:t>
            </a:r>
            <a:endParaRPr lang="de-DE" altLang="de-DE" sz="3200" dirty="0"/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B0AAA137-1280-D226-B05B-8740B83DD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287972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文本框 11"/>
          <p:cNvSpPr txBox="1">
            <a:spLocks noChangeArrowheads="1"/>
          </p:cNvSpPr>
          <p:nvPr/>
        </p:nvSpPr>
        <p:spPr bwMode="auto">
          <a:xfrm>
            <a:off x="5324475" y="5093384"/>
            <a:ext cx="33636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M. Wang </a:t>
            </a:r>
            <a:r>
              <a:rPr lang="en-US" altLang="de-DE" sz="1600" i="1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et al, </a:t>
            </a:r>
          </a:p>
          <a:p>
            <a:r>
              <a:rPr lang="en-US" altLang="zh-CN" sz="1600" i="1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Phys. Rev. Appl.</a:t>
            </a:r>
            <a:r>
              <a:rPr lang="en-US" altLang="zh-CN" sz="1600" b="1" i="1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 11</a:t>
            </a:r>
            <a:r>
              <a:rPr lang="en-US" altLang="zh-CN" sz="1600" i="1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, 054039 </a:t>
            </a:r>
            <a:r>
              <a:rPr lang="en-US" altLang="zh-CN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(2019)</a:t>
            </a:r>
          </a:p>
          <a:p>
            <a:r>
              <a:rPr lang="en-US" altLang="de-DE" sz="1600" i="1" dirty="0">
                <a:solidFill>
                  <a:srgbClr val="A40C96"/>
                </a:solidFill>
                <a:cs typeface="Arial" panose="020B0604020202020204" pitchFamily="34" charset="0"/>
              </a:rPr>
              <a:t>Nanoscale</a:t>
            </a:r>
            <a:r>
              <a:rPr lang="en-US" altLang="zh-CN" sz="1600" i="1" dirty="0">
                <a:solidFill>
                  <a:srgbClr val="A40C96"/>
                </a:solidFill>
                <a:cs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A40C96"/>
                </a:solidFill>
                <a:cs typeface="Arial" panose="020B0604020202020204" pitchFamily="34" charset="0"/>
              </a:rPr>
              <a:t>14</a:t>
            </a:r>
            <a:r>
              <a:rPr lang="en-US" altLang="zh-CN" sz="1600" i="1" dirty="0">
                <a:solidFill>
                  <a:srgbClr val="A40C96"/>
                </a:solidFill>
                <a:cs typeface="Arial" panose="020B0604020202020204" pitchFamily="34" charset="0"/>
              </a:rPr>
              <a:t>, 2826 (2022</a:t>
            </a:r>
            <a:r>
              <a:rPr lang="zh-CN" altLang="de-DE" sz="1600" i="1" dirty="0">
                <a:solidFill>
                  <a:srgbClr val="A40C96"/>
                </a:solidFill>
                <a:cs typeface="Arial" panose="020B0604020202020204" pitchFamily="34" charset="0"/>
              </a:rPr>
              <a:t>）</a:t>
            </a:r>
            <a:endParaRPr lang="zh-CN" altLang="en-US" sz="1600" dirty="0">
              <a:solidFill>
                <a:srgbClr val="A40C96"/>
              </a:solidFill>
              <a:ea typeface="Geneva"/>
              <a:cs typeface="Arial" panose="020B0604020202020204" pitchFamily="34" charset="0"/>
            </a:endParaRPr>
          </a:p>
        </p:txBody>
      </p:sp>
      <p:sp>
        <p:nvSpPr>
          <p:cNvPr id="67587" name="Titel 1"/>
          <p:cNvSpPr txBox="1">
            <a:spLocks/>
          </p:cNvSpPr>
          <p:nvPr/>
        </p:nvSpPr>
        <p:spPr bwMode="auto">
          <a:xfrm>
            <a:off x="336550" y="6826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b="1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Determining the lattice location of impurities</a:t>
            </a:r>
          </a:p>
        </p:txBody>
      </p:sp>
      <p:sp>
        <p:nvSpPr>
          <p:cNvPr id="67588" name="Rectangle 2"/>
          <p:cNvSpPr>
            <a:spLocks noChangeArrowheads="1"/>
          </p:cNvSpPr>
          <p:nvPr/>
        </p:nvSpPr>
        <p:spPr bwMode="auto">
          <a:xfrm>
            <a:off x="655638" y="461963"/>
            <a:ext cx="3738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Rutherford backscattering/channeling</a:t>
            </a:r>
            <a:endParaRPr lang="de-DE" altLang="de-DE">
              <a:solidFill>
                <a:srgbClr val="000000"/>
              </a:solidFill>
              <a:latin typeface="Calibri" panose="020F0502020204030204" pitchFamily="34" charset="0"/>
              <a:ea typeface="Geneva"/>
              <a:cs typeface="Geneva"/>
            </a:endParaRPr>
          </a:p>
        </p:txBody>
      </p:sp>
      <p:grpSp>
        <p:nvGrpSpPr>
          <p:cNvPr id="67589" name="Group 3"/>
          <p:cNvGrpSpPr>
            <a:grpSpLocks/>
          </p:cNvGrpSpPr>
          <p:nvPr/>
        </p:nvGrpSpPr>
        <p:grpSpPr bwMode="auto">
          <a:xfrm>
            <a:off x="5436393" y="1081881"/>
            <a:ext cx="3427413" cy="2522538"/>
            <a:chOff x="5245100" y="3434893"/>
            <a:chExt cx="3427641" cy="2522537"/>
          </a:xfrm>
        </p:grpSpPr>
        <p:pic>
          <p:nvPicPr>
            <p:cNvPr id="67593" name="Picture 6" descr="Bildergebnis für silicon cryst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77" t="10117" r="3378" b="34171"/>
            <a:stretch>
              <a:fillRect/>
            </a:stretch>
          </p:blipFill>
          <p:spPr bwMode="auto">
            <a:xfrm>
              <a:off x="5245100" y="3434893"/>
              <a:ext cx="2725738" cy="2522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 bwMode="auto">
            <a:xfrm>
              <a:off x="6440568" y="4704892"/>
              <a:ext cx="314346" cy="30162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 algn="ctr">
                <a:defRPr/>
              </a:pPr>
              <a:endParaRPr lang="en-US" altLang="de-DE">
                <a:solidFill>
                  <a:srgbClr val="FFFFFF"/>
                </a:solidFill>
              </a:endParaRPr>
            </a:p>
          </p:txBody>
        </p:sp>
        <p:sp>
          <p:nvSpPr>
            <p:cNvPr id="67595" name="TextBox 2"/>
            <p:cNvSpPr txBox="1">
              <a:spLocks noChangeArrowheads="1"/>
            </p:cNvSpPr>
            <p:nvPr/>
          </p:nvSpPr>
          <p:spPr bwMode="auto">
            <a:xfrm>
              <a:off x="6758216" y="4593768"/>
              <a:ext cx="19145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en-US" sz="2800" b="1">
                  <a:solidFill>
                    <a:srgbClr val="FF0000"/>
                  </a:solidFill>
                  <a:latin typeface="Calibri" panose="020F0502020204030204" pitchFamily="34" charset="0"/>
                  <a:ea typeface="Geneva"/>
                  <a:cs typeface="Geneva"/>
                </a:rPr>
                <a:t>Te-Te dimer</a:t>
              </a:r>
              <a:endParaRPr lang="en-US" altLang="en-US" sz="2800" b="1">
                <a:solidFill>
                  <a:srgbClr val="FF0000"/>
                </a:solidFill>
                <a:latin typeface="Calibri" panose="020F0502020204030204" pitchFamily="34" charset="0"/>
                <a:ea typeface="Geneva"/>
                <a:cs typeface="Geneva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962698" y="4063543"/>
              <a:ext cx="314346" cy="30162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 algn="ctr">
                <a:defRPr/>
              </a:pPr>
              <a:endParaRPr lang="en-US" altLang="de-DE">
                <a:solidFill>
                  <a:srgbClr val="FFFFFF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971019" y="3434893"/>
              <a:ext cx="442941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</a:rPr>
                <a:t>Si</a:t>
              </a:r>
              <a:endParaRPr lang="de-DE" sz="28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67590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83"/>
          <a:stretch>
            <a:fillRect/>
          </a:stretch>
        </p:blipFill>
        <p:spPr bwMode="auto">
          <a:xfrm>
            <a:off x="336550" y="4192588"/>
            <a:ext cx="4987925" cy="2382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6">
            <a:extLst>
              <a:ext uri="{FF2B5EF4-FFF2-40B4-BE49-F238E27FC236}">
                <a16:creationId xmlns:a16="http://schemas.microsoft.com/office/drawing/2014/main" id="{BA314F75-C7D0-4FDE-A799-5A8824B1C68F}"/>
              </a:ext>
            </a:extLst>
          </p:cNvPr>
          <p:cNvSpPr/>
          <p:nvPr/>
        </p:nvSpPr>
        <p:spPr>
          <a:xfrm>
            <a:off x="7150100" y="96838"/>
            <a:ext cx="217488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589C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759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487696"/>
              </p:ext>
            </p:extLst>
          </p:nvPr>
        </p:nvGraphicFramePr>
        <p:xfrm>
          <a:off x="-225841" y="658666"/>
          <a:ext cx="5765800" cy="371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612640" imgH="2976880" progId="Origin50.Graph">
                  <p:embed/>
                </p:oleObj>
              </mc:Choice>
              <mc:Fallback>
                <p:oleObj name="Graph" r:id="rId4" imgW="4612640" imgH="2976880" progId="Origin50.Graph">
                  <p:embed/>
                  <p:pic>
                    <p:nvPicPr>
                      <p:cNvPr id="675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5841" y="658666"/>
                        <a:ext cx="5765800" cy="371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510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8096" y="553244"/>
            <a:ext cx="8658399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Ion beam and sub-second annealing for materials processing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2636912"/>
            <a:ext cx="67537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Break the doping limit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Color centers for quantum technologies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250680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2105277-4F0F-F309-6B8B-17B7D5AC9740}"/>
              </a:ext>
            </a:extLst>
          </p:cNvPr>
          <p:cNvGrpSpPr/>
          <p:nvPr/>
        </p:nvGrpSpPr>
        <p:grpSpPr>
          <a:xfrm>
            <a:off x="686473" y="836640"/>
            <a:ext cx="7777080" cy="4320600"/>
            <a:chOff x="755470" y="923320"/>
            <a:chExt cx="7329591" cy="4387222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C9FAA68-4D1D-54F1-C8FA-089692256400}"/>
                </a:ext>
              </a:extLst>
            </p:cNvPr>
            <p:cNvGrpSpPr/>
            <p:nvPr/>
          </p:nvGrpSpPr>
          <p:grpSpPr>
            <a:xfrm>
              <a:off x="755470" y="923320"/>
              <a:ext cx="7329591" cy="4387222"/>
              <a:chOff x="755470" y="923320"/>
              <a:chExt cx="7329591" cy="4387222"/>
            </a:xfrm>
          </p:grpSpPr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05DE0B0C-6267-90E3-4D3E-888752FB62F7}"/>
                  </a:ext>
                </a:extLst>
              </p:cNvPr>
              <p:cNvGrpSpPr/>
              <p:nvPr/>
            </p:nvGrpSpPr>
            <p:grpSpPr>
              <a:xfrm>
                <a:off x="755470" y="1124680"/>
                <a:ext cx="7329591" cy="4185862"/>
                <a:chOff x="755470" y="1124680"/>
                <a:chExt cx="7329591" cy="4185862"/>
              </a:xfrm>
            </p:grpSpPr>
            <p:pic>
              <p:nvPicPr>
                <p:cNvPr id="2" name="Grafik 1">
                  <a:extLst>
                    <a:ext uri="{FF2B5EF4-FFF2-40B4-BE49-F238E27FC236}">
                      <a16:creationId xmlns:a16="http://schemas.microsoft.com/office/drawing/2014/main" id="{BB53565B-26FD-3A1F-7EF0-3359A04454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483" t="6389" r="4412" b="4168"/>
                <a:stretch/>
              </p:blipFill>
              <p:spPr>
                <a:xfrm>
                  <a:off x="755470" y="1124680"/>
                  <a:ext cx="7329591" cy="4104570"/>
                </a:xfrm>
                <a:prstGeom prst="rect">
                  <a:avLst/>
                </a:prstGeom>
              </p:spPr>
            </p:pic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07073396-E740-51DB-3314-884D5A087937}"/>
                    </a:ext>
                  </a:extLst>
                </p:cNvPr>
                <p:cNvSpPr txBox="1"/>
                <p:nvPr/>
              </p:nvSpPr>
              <p:spPr>
                <a:xfrm>
                  <a:off x="3851900" y="4941210"/>
                  <a:ext cx="20355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Wavelength (nm)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402E21B-B03F-AFCF-F0E8-92D56ED7C0E5}"/>
                  </a:ext>
                </a:extLst>
              </p:cNvPr>
              <p:cNvSpPr txBox="1"/>
              <p:nvPr/>
            </p:nvSpPr>
            <p:spPr>
              <a:xfrm>
                <a:off x="2209273" y="923320"/>
                <a:ext cx="4200702" cy="315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Attenuation spectrum of silica optical fibers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70ED727-2420-01DE-9C3D-82EABC567E57}"/>
                </a:ext>
              </a:extLst>
            </p:cNvPr>
            <p:cNvSpPr txBox="1"/>
            <p:nvPr/>
          </p:nvSpPr>
          <p:spPr>
            <a:xfrm>
              <a:off x="4932050" y="4365130"/>
              <a:ext cx="28804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3E89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http://fowiki.com/b/understand-fiber-attenuation</a:t>
              </a:r>
            </a:p>
          </p:txBody>
        </p:sp>
      </p:grp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4B35A000-31A0-A98F-A0E5-706DBD2D4B99}"/>
              </a:ext>
            </a:extLst>
          </p:cNvPr>
          <p:cNvSpPr txBox="1">
            <a:spLocks/>
          </p:cNvSpPr>
          <p:nvPr/>
        </p:nvSpPr>
        <p:spPr bwMode="auto">
          <a:xfrm>
            <a:off x="663796" y="127872"/>
            <a:ext cx="8180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Why </a:t>
            </a:r>
            <a:r>
              <a:rPr lang="en-US" sz="2400" b="1" u="sng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telecom-wavelength</a:t>
            </a:r>
            <a:r>
              <a:rPr lang="en-US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single-photon emitters in </a:t>
            </a:r>
            <a:r>
              <a:rPr lang="en-US" sz="2400" b="1" u="sng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silicon</a:t>
            </a:r>
            <a:r>
              <a:rPr lang="en-US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</p:txBody>
      </p:sp>
      <p:sp>
        <p:nvSpPr>
          <p:cNvPr id="11" name="Textfeld 26">
            <a:extLst>
              <a:ext uri="{FF2B5EF4-FFF2-40B4-BE49-F238E27FC236}">
                <a16:creationId xmlns:a16="http://schemas.microsoft.com/office/drawing/2014/main" id="{6B046CBC-6CAF-F40A-B4E3-A7ED8D65559A}"/>
              </a:ext>
            </a:extLst>
          </p:cNvPr>
          <p:cNvSpPr txBox="1"/>
          <p:nvPr/>
        </p:nvSpPr>
        <p:spPr>
          <a:xfrm>
            <a:off x="1311297" y="5410155"/>
            <a:ext cx="688544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FF7E03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pPr>
            <a:r>
              <a:rPr lang="en-U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Integration with “near-zero</a:t>
            </a:r>
            <a:r>
              <a:rPr lang="es-E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change</a:t>
            </a:r>
            <a:r>
              <a:rPr lang="es-E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” of standard CMOS </a:t>
            </a:r>
            <a:r>
              <a:rPr lang="en-U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technology</a:t>
            </a:r>
            <a:r>
              <a:rPr lang="es-E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en-US" b="1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9740" y="5806937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No need for developing a new technology!</a:t>
            </a:r>
          </a:p>
        </p:txBody>
      </p:sp>
    </p:spTree>
    <p:extLst>
      <p:ext uri="{BB962C8B-B14F-4D97-AF65-F5344CB8AC3E}">
        <p14:creationId xmlns:p14="http://schemas.microsoft.com/office/powerpoint/2010/main" val="17669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F5EDF2E1-3936-6CBC-412F-041F7D04AE2A}"/>
              </a:ext>
            </a:extLst>
          </p:cNvPr>
          <p:cNvGrpSpPr/>
          <p:nvPr/>
        </p:nvGrpSpPr>
        <p:grpSpPr>
          <a:xfrm>
            <a:off x="5245025" y="1556538"/>
            <a:ext cx="3394402" cy="3516553"/>
            <a:chOff x="5677262" y="1055899"/>
            <a:chExt cx="3394402" cy="3516553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0419AAD-33FF-E9EA-4EC7-3C3805A5048A}"/>
                </a:ext>
              </a:extLst>
            </p:cNvPr>
            <p:cNvGrpSpPr/>
            <p:nvPr/>
          </p:nvGrpSpPr>
          <p:grpSpPr>
            <a:xfrm>
              <a:off x="5932405" y="1055899"/>
              <a:ext cx="2314191" cy="3516553"/>
              <a:chOff x="611450" y="1077988"/>
              <a:chExt cx="3331559" cy="4577016"/>
            </a:xfrm>
          </p:grpSpPr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02DB3507-494F-669F-AC6A-B218EAEC4C35}"/>
                  </a:ext>
                </a:extLst>
              </p:cNvPr>
              <p:cNvGrpSpPr/>
              <p:nvPr/>
            </p:nvGrpSpPr>
            <p:grpSpPr>
              <a:xfrm>
                <a:off x="611450" y="1556740"/>
                <a:ext cx="3331559" cy="4098264"/>
                <a:chOff x="982622" y="410886"/>
                <a:chExt cx="3331559" cy="4098264"/>
              </a:xfrm>
            </p:grpSpPr>
            <p:pic>
              <p:nvPicPr>
                <p:cNvPr id="27" name="Grafik 26">
                  <a:extLst>
                    <a:ext uri="{FF2B5EF4-FFF2-40B4-BE49-F238E27FC236}">
                      <a16:creationId xmlns:a16="http://schemas.microsoft.com/office/drawing/2014/main" id="{0CD67394-C54D-0D47-20A9-E8EB159346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2622" y="2362145"/>
                  <a:ext cx="3331559" cy="214700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28" name="Picture 1" descr="C:\Users\zhou\AppData\Local\Microsoft\Windows\Temporary Internet Files\Content.Outlook\92VX8GTM\2. Implantation (2).png">
                  <a:extLst>
                    <a:ext uri="{FF2B5EF4-FFF2-40B4-BE49-F238E27FC236}">
                      <a16:creationId xmlns:a16="http://schemas.microsoft.com/office/drawing/2014/main" id="{FD066DD5-F49B-BB58-061B-6C80571444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8" b="52384"/>
                <a:stretch/>
              </p:blipFill>
              <p:spPr bwMode="auto">
                <a:xfrm>
                  <a:off x="1691600" y="410886"/>
                  <a:ext cx="2520350" cy="2088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" descr="C:\Users\zhou\AppData\Local\Microsoft\Windows\Temporary Internet Files\Content.Outlook\92VX8GTM\2. Implantation (2).png">
                  <a:extLst>
                    <a:ext uri="{FF2B5EF4-FFF2-40B4-BE49-F238E27FC236}">
                      <a16:creationId xmlns:a16="http://schemas.microsoft.com/office/drawing/2014/main" id="{21E72216-69EB-3543-2B44-277F28C859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8" b="52384"/>
                <a:stretch/>
              </p:blipFill>
              <p:spPr bwMode="auto">
                <a:xfrm>
                  <a:off x="1462239" y="633222"/>
                  <a:ext cx="2520350" cy="2088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1" descr="C:\Users\zhou\AppData\Local\Microsoft\Windows\Temporary Internet Files\Content.Outlook\92VX8GTM\2. Implantation (2).png">
                  <a:extLst>
                    <a:ext uri="{FF2B5EF4-FFF2-40B4-BE49-F238E27FC236}">
                      <a16:creationId xmlns:a16="http://schemas.microsoft.com/office/drawing/2014/main" id="{AD429471-FA75-C943-10A2-CA4B2F5988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8" b="52384"/>
                <a:stretch/>
              </p:blipFill>
              <p:spPr bwMode="auto">
                <a:xfrm>
                  <a:off x="1248668" y="866246"/>
                  <a:ext cx="2520350" cy="2088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" descr="C:\Users\zhou\AppData\Local\Microsoft\Windows\Temporary Internet Files\Content.Outlook\92VX8GTM\2. Implantation (2).png">
                  <a:extLst>
                    <a:ext uri="{FF2B5EF4-FFF2-40B4-BE49-F238E27FC236}">
                      <a16:creationId xmlns:a16="http://schemas.microsoft.com/office/drawing/2014/main" id="{1D89CD41-62A5-6897-4B7F-509FB3947E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8" b="52384"/>
                <a:stretch/>
              </p:blipFill>
              <p:spPr bwMode="auto">
                <a:xfrm>
                  <a:off x="1003091" y="1082275"/>
                  <a:ext cx="2520350" cy="2088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EBA25F9D-A484-A301-0BC0-C9C1E6D63D93}"/>
                  </a:ext>
                </a:extLst>
              </p:cNvPr>
              <p:cNvSpPr/>
              <p:nvPr/>
            </p:nvSpPr>
            <p:spPr>
              <a:xfrm>
                <a:off x="649013" y="1077988"/>
                <a:ext cx="3157318" cy="9361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0846DE2-1A2B-6885-7BF7-018008276DCC}"/>
                </a:ext>
              </a:extLst>
            </p:cNvPr>
            <p:cNvSpPr/>
            <p:nvPr/>
          </p:nvSpPr>
          <p:spPr>
            <a:xfrm>
              <a:off x="6484852" y="3542458"/>
              <a:ext cx="679508" cy="277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chemeClr val="bg1"/>
                  </a:solidFill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Silicon</a:t>
              </a:r>
              <a:endParaRPr lang="en-US" sz="1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8728F9C4-4657-2C5D-EFCF-572332364DE5}"/>
                </a:ext>
              </a:extLst>
            </p:cNvPr>
            <p:cNvSpPr/>
            <p:nvPr/>
          </p:nvSpPr>
          <p:spPr>
            <a:xfrm>
              <a:off x="5677262" y="1153486"/>
              <a:ext cx="2927298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s-ES" sz="16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algn="ctr"/>
              <a:r>
                <a:rPr lang="es-ES" dirty="0">
                  <a:solidFill>
                    <a:srgbClr val="003E89"/>
                  </a:solidFill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Ion implantation/irradiation</a:t>
              </a:r>
              <a:endParaRPr lang="en-US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11FBB70C-2B12-30B4-2E3D-EE57E4AD1F55}"/>
                </a:ext>
              </a:extLst>
            </p:cNvPr>
            <p:cNvSpPr/>
            <p:nvPr/>
          </p:nvSpPr>
          <p:spPr>
            <a:xfrm>
              <a:off x="6412516" y="4105783"/>
              <a:ext cx="26591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chemeClr val="bg1"/>
                  </a:solidFill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SOI wafer</a:t>
              </a:r>
              <a:endParaRPr lang="en-US" sz="1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id="{6EBB3DF6-4234-5656-617A-A3CE1660B2F6}"/>
              </a:ext>
            </a:extLst>
          </p:cNvPr>
          <p:cNvSpPr txBox="1">
            <a:spLocks/>
          </p:cNvSpPr>
          <p:nvPr/>
        </p:nvSpPr>
        <p:spPr bwMode="auto">
          <a:xfrm>
            <a:off x="1835620" y="835988"/>
            <a:ext cx="6530770" cy="43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 dirty="0">
                <a:solidFill>
                  <a:srgbClr val="003E89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Single-point defect = single-photon source (SPS)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74ABF3C-4142-7831-EB5D-D9AE4D3E0E89}"/>
              </a:ext>
            </a:extLst>
          </p:cNvPr>
          <p:cNvSpPr/>
          <p:nvPr/>
        </p:nvSpPr>
        <p:spPr>
          <a:xfrm>
            <a:off x="696116" y="1468195"/>
            <a:ext cx="36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Defect’s atomic configuration</a:t>
            </a:r>
            <a:endParaRPr lang="en-US" b="1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7324A0F-EA01-21F5-BF85-7BA1A3814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530" y="2132820"/>
            <a:ext cx="2187078" cy="2847038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3141610A-315B-C9BA-DE97-9B32561C1561}"/>
              </a:ext>
            </a:extLst>
          </p:cNvPr>
          <p:cNvSpPr/>
          <p:nvPr/>
        </p:nvSpPr>
        <p:spPr>
          <a:xfrm>
            <a:off x="286770" y="5661310"/>
            <a:ext cx="8857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 substitutional-substitutional carbon pair (C</a:t>
            </a:r>
            <a:r>
              <a:rPr lang="es-ES" sz="14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lang="es-ES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-C</a:t>
            </a:r>
            <a:r>
              <a:rPr lang="es-ES" sz="14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lang="es-ES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) bounded to a silicon interstitial (Si</a:t>
            </a:r>
            <a:r>
              <a:rPr lang="es-ES" sz="14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s-ES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). </a:t>
            </a:r>
            <a:endParaRPr lang="en-US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EB98EBE4-9C96-23A8-65B4-B46462AA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70" y="5044821"/>
            <a:ext cx="22894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000" dirty="0">
                <a:solidFill>
                  <a:srgbClr val="003E8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Phys. Rev. Lett.  127, 196402 (2021).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2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19B83E1F-6AE3-E765-6468-99FB99D8606E}"/>
              </a:ext>
            </a:extLst>
          </p:cNvPr>
          <p:cNvSpPr txBox="1">
            <a:spLocks/>
          </p:cNvSpPr>
          <p:nvPr/>
        </p:nvSpPr>
        <p:spPr bwMode="auto">
          <a:xfrm>
            <a:off x="1403560" y="196220"/>
            <a:ext cx="6887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de-DE" sz="2400" b="1" dirty="0">
                <a:solidFill>
                  <a:srgbClr val="003E89"/>
                </a:solidFill>
                <a:latin typeface="+mj-lt"/>
              </a:rPr>
              <a:t>Point defect centers in silicon: The so-called G center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544E4DB-23EF-D193-DF46-1FF790E9AE46}"/>
              </a:ext>
            </a:extLst>
          </p:cNvPr>
          <p:cNvSpPr/>
          <p:nvPr/>
        </p:nvSpPr>
        <p:spPr>
          <a:xfrm>
            <a:off x="4767259" y="1468195"/>
            <a:ext cx="3882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Defect creation by radiation damage</a:t>
            </a:r>
            <a:endParaRPr lang="en-US" b="1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9" name="TextBox 2">
            <a:extLst>
              <a:ext uri="{FF2B5EF4-FFF2-40B4-BE49-F238E27FC236}">
                <a16:creationId xmlns:a16="http://schemas.microsoft.com/office/drawing/2014/main" id="{F5DACBE2-A348-E61B-1098-92294FFA4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168" y="5052522"/>
            <a:ext cx="23503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00" dirty="0">
                <a:solidFill>
                  <a:srgbClr val="003E8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Opt. Express 28, 26111-26121 (2020).</a:t>
            </a:r>
            <a:endParaRPr lang="de-DE" altLang="de-DE" sz="1000" dirty="0">
              <a:solidFill>
                <a:srgbClr val="003E89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"/>
    </mc:Choice>
    <mc:Fallback xmlns="">
      <p:transition spd="slow" advTm="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6" grpId="0"/>
      <p:bldP spid="20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F8D1591E-D879-DD45-5435-80902FAE1085}"/>
              </a:ext>
            </a:extLst>
          </p:cNvPr>
          <p:cNvSpPr/>
          <p:nvPr/>
        </p:nvSpPr>
        <p:spPr>
          <a:xfrm>
            <a:off x="2350427" y="806237"/>
            <a:ext cx="5217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Spectroscopic fingerprint of the G center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D7A8AAF-9F3D-680E-DA0E-F6DD55A00A61}"/>
              </a:ext>
            </a:extLst>
          </p:cNvPr>
          <p:cNvSpPr txBox="1"/>
          <p:nvPr/>
        </p:nvSpPr>
        <p:spPr>
          <a:xfrm>
            <a:off x="1547580" y="5361294"/>
            <a:ext cx="6896440" cy="92333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Suitable for fiber-based optic communication (ZPL@1278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Indistinguishable single-photons on demand (Narrow linewidth)</a:t>
            </a:r>
            <a:endParaRPr lang="en-US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Quantum photonic integrated circuits (QPICs)</a:t>
            </a:r>
            <a:endParaRPr lang="en-US" dirty="0"/>
          </a:p>
        </p:txBody>
      </p: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3B8B59B1-84C5-7667-9AB5-840E5ADFFBC8}"/>
              </a:ext>
            </a:extLst>
          </p:cNvPr>
          <p:cNvSpPr txBox="1">
            <a:spLocks/>
          </p:cNvSpPr>
          <p:nvPr/>
        </p:nvSpPr>
        <p:spPr bwMode="auto">
          <a:xfrm>
            <a:off x="467544" y="99488"/>
            <a:ext cx="6887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de-DE" sz="2400" b="1" dirty="0">
                <a:solidFill>
                  <a:srgbClr val="003E89"/>
                </a:solidFill>
                <a:latin typeface="+mj-lt"/>
              </a:rPr>
              <a:t>Point defect centers in silicon: The so-called G center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7B071146-B5A8-EA4E-0737-5BD9A282D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0" y="6309400"/>
            <a:ext cx="23150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00" dirty="0">
                <a:solidFill>
                  <a:srgbClr val="003E8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Opt. Express 28, 26111-26121 (2020)</a:t>
            </a:r>
            <a:endParaRPr lang="de-DE" altLang="de-DE" sz="1000" dirty="0">
              <a:solidFill>
                <a:srgbClr val="003E89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E2256591-1BF6-A504-E76A-2C496A4D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85" y="1223777"/>
            <a:ext cx="5217912" cy="41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"/>
    </mc:Choice>
    <mc:Fallback xmlns="">
      <p:transition spd="slow" advTm="13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1"/>
          <p:cNvSpPr txBox="1">
            <a:spLocks/>
          </p:cNvSpPr>
          <p:nvPr/>
        </p:nvSpPr>
        <p:spPr bwMode="auto">
          <a:xfrm>
            <a:off x="1115520" y="188550"/>
            <a:ext cx="71104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de-DE" sz="2400" b="1" dirty="0">
                <a:solidFill>
                  <a:srgbClr val="003E89"/>
                </a:solidFill>
                <a:latin typeface="+mj-lt"/>
              </a:rPr>
              <a:t>State-of-the-art: Engineering single G centers in silicon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7BB9E6A-35B3-C46A-3D34-354654E58791}"/>
              </a:ext>
            </a:extLst>
          </p:cNvPr>
          <p:cNvSpPr txBox="1">
            <a:spLocks/>
          </p:cNvSpPr>
          <p:nvPr/>
        </p:nvSpPr>
        <p:spPr>
          <a:xfrm>
            <a:off x="1050144" y="856928"/>
            <a:ext cx="7191965" cy="4117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AU" sz="18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Carbon fluence-dependent confocal 2D Photoluminescence scans</a:t>
            </a:r>
          </a:p>
          <a:p>
            <a:endParaRPr lang="en-US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E2C34468-5C8A-9112-F382-FB3AA461D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1" y="6359785"/>
            <a:ext cx="23150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000" dirty="0">
                <a:solidFill>
                  <a:srgbClr val="003E8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Opt. Express 28, 26111-26121 (2020)</a:t>
            </a:r>
            <a:endParaRPr lang="de-DE" altLang="de-DE" sz="1000" dirty="0">
              <a:solidFill>
                <a:srgbClr val="003E89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860778E-B936-D742-C691-863C5E5B6040}"/>
              </a:ext>
            </a:extLst>
          </p:cNvPr>
          <p:cNvSpPr/>
          <p:nvPr/>
        </p:nvSpPr>
        <p:spPr>
          <a:xfrm>
            <a:off x="31401" y="5736182"/>
            <a:ext cx="20882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de-DE" altLang="de-DE" sz="1100" dirty="0">
                <a:solidFill>
                  <a:srgbClr val="00589C"/>
                </a:solidFill>
                <a:latin typeface="MS Reference Sans Serif" panose="020B0604030504040204" pitchFamily="34" charset="0"/>
                <a:cs typeface="Lao MN" pitchFamily="2" charset="0"/>
              </a:rPr>
              <a:t>Excitation:   637 nm</a:t>
            </a:r>
          </a:p>
          <a:p>
            <a:pPr marL="0" indent="0">
              <a:buNone/>
              <a:defRPr/>
            </a:pPr>
            <a:r>
              <a:rPr lang="de-DE" altLang="de-DE" sz="1100" dirty="0">
                <a:solidFill>
                  <a:srgbClr val="00589C"/>
                </a:solidFill>
                <a:latin typeface="MS Reference Sans Serif" panose="020B0604030504040204" pitchFamily="34" charset="0"/>
                <a:cs typeface="Lao MN" pitchFamily="2" charset="0"/>
              </a:rPr>
              <a:t>Detection: 1200-1600 </a:t>
            </a:r>
            <a:r>
              <a:rPr lang="en-US" altLang="de-DE" sz="1100" dirty="0">
                <a:solidFill>
                  <a:srgbClr val="00589C"/>
                </a:solidFill>
                <a:latin typeface="MS Reference Sans Serif" panose="020B0604030504040204" pitchFamily="34" charset="0"/>
                <a:cs typeface="Lao MN" pitchFamily="2" charset="0"/>
              </a:rPr>
              <a:t>nm</a:t>
            </a:r>
          </a:p>
          <a:p>
            <a:pPr>
              <a:defRPr/>
            </a:pPr>
            <a:r>
              <a:rPr lang="de-DE" altLang="de-DE" sz="1100" dirty="0">
                <a:solidFill>
                  <a:srgbClr val="00589C"/>
                </a:solidFill>
                <a:latin typeface="MS Reference Sans Serif" panose="020B0604030504040204" pitchFamily="34" charset="0"/>
                <a:cs typeface="Lao MN" pitchFamily="2" charset="0"/>
              </a:rPr>
              <a:t>Scan </a:t>
            </a:r>
            <a:r>
              <a:rPr lang="en-US" altLang="de-DE" sz="1100" dirty="0">
                <a:solidFill>
                  <a:srgbClr val="00589C"/>
                </a:solidFill>
                <a:latin typeface="MS Reference Sans Serif" panose="020B0604030504040204" pitchFamily="34" charset="0"/>
                <a:cs typeface="Lao MN" pitchFamily="2" charset="0"/>
              </a:rPr>
              <a:t>area</a:t>
            </a:r>
            <a:r>
              <a:rPr lang="de-DE" altLang="de-DE" sz="1100" dirty="0">
                <a:solidFill>
                  <a:srgbClr val="00589C"/>
                </a:solidFill>
                <a:latin typeface="MS Reference Sans Serif" panose="020B0604030504040204" pitchFamily="34" charset="0"/>
                <a:cs typeface="Lao MN" pitchFamily="2" charset="0"/>
              </a:rPr>
              <a:t>: </a:t>
            </a:r>
            <a:r>
              <a:rPr lang="en-AU" sz="1100" dirty="0">
                <a:solidFill>
                  <a:srgbClr val="003E89"/>
                </a:solidFill>
                <a:latin typeface="MS Reference Sans Serif" panose="020B0604030504040204" pitchFamily="34" charset="0"/>
                <a:cs typeface="Microsoft Sans Serif" panose="020B0604020202020204" pitchFamily="34" charset="0"/>
              </a:rPr>
              <a:t>40 x 40 µm</a:t>
            </a:r>
            <a:r>
              <a:rPr lang="en-AU" sz="1100" baseline="30000" dirty="0">
                <a:solidFill>
                  <a:srgbClr val="003E89"/>
                </a:solidFill>
                <a:latin typeface="MS Reference Sans Serif" panose="020B0604030504040204" pitchFamily="34" charset="0"/>
                <a:cs typeface="Microsoft Sans Serif" panose="020B0604020202020204" pitchFamily="34" charset="0"/>
              </a:rPr>
              <a:t>2</a:t>
            </a:r>
            <a:endParaRPr lang="de-DE" altLang="de-DE" sz="1100" dirty="0">
              <a:solidFill>
                <a:srgbClr val="00589C"/>
              </a:solidFill>
              <a:latin typeface="MS Reference Sans Serif" panose="020B0604030504040204" pitchFamily="34" charset="0"/>
              <a:cs typeface="Lao MN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9176" y="1475413"/>
            <a:ext cx="8645434" cy="4124858"/>
            <a:chOff x="323410" y="1392432"/>
            <a:chExt cx="8645434" cy="41248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B2268CA-5FE9-F00B-55B9-6F1A6EB63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410" y="1392432"/>
              <a:ext cx="8645434" cy="4124858"/>
            </a:xfrm>
            <a:prstGeom prst="rect">
              <a:avLst/>
            </a:prstGeom>
          </p:spPr>
        </p:pic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8E54CE22-5913-B696-CD58-FAB931C278D3}"/>
                </a:ext>
              </a:extLst>
            </p:cNvPr>
            <p:cNvSpPr/>
            <p:nvPr/>
          </p:nvSpPr>
          <p:spPr>
            <a:xfrm>
              <a:off x="629437" y="3208673"/>
              <a:ext cx="288040" cy="28804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91E06ED-B1D6-9F21-598B-7221A1BECE93}"/>
                </a:ext>
              </a:extLst>
            </p:cNvPr>
            <p:cNvSpPr txBox="1"/>
            <p:nvPr/>
          </p:nvSpPr>
          <p:spPr>
            <a:xfrm>
              <a:off x="323410" y="2682004"/>
              <a:ext cx="2123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Diffraction-limited spots</a:t>
              </a:r>
              <a:endParaRPr lang="en-US" sz="14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3EFC46AC-DABD-8EC0-30C5-EEEB1B99FEA7}"/>
                </a:ext>
              </a:extLst>
            </p:cNvPr>
            <p:cNvCxnSpPr>
              <a:cxnSpLocks/>
            </p:cNvCxnSpPr>
            <p:nvPr/>
          </p:nvCxnSpPr>
          <p:spPr>
            <a:xfrm rot="21420000" flipH="1">
              <a:off x="873619" y="2994761"/>
              <a:ext cx="144020" cy="236299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47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"/>
    </mc:Choice>
    <mc:Fallback xmlns="">
      <p:transition spd="slow" advTm="39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A5959C-D4D7-09A0-8C61-BA24C2229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870" y="2276840"/>
            <a:ext cx="2461010" cy="3904570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6E632C3-36E8-EFD3-51B7-01AAA6C9E820}"/>
              </a:ext>
            </a:extLst>
          </p:cNvPr>
          <p:cNvSpPr txBox="1">
            <a:spLocks/>
          </p:cNvSpPr>
          <p:nvPr/>
        </p:nvSpPr>
        <p:spPr>
          <a:xfrm>
            <a:off x="467430" y="147900"/>
            <a:ext cx="8785220" cy="4813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Very large-scale integration (VLSI) quantum silicon photonics</a:t>
            </a:r>
            <a:endParaRPr lang="en-US" sz="2400" dirty="0"/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BE972493-23E6-71F5-8C6A-A36907D19A30}"/>
              </a:ext>
            </a:extLst>
          </p:cNvPr>
          <p:cNvSpPr/>
          <p:nvPr/>
        </p:nvSpPr>
        <p:spPr>
          <a:xfrm>
            <a:off x="457267" y="943321"/>
            <a:ext cx="8291313" cy="400110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de-DE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Single G center emitters at desired locations and wafer-level scalability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9FB3DD-ED1A-30C5-FB9F-9A5C58B57DF4}"/>
              </a:ext>
            </a:extLst>
          </p:cNvPr>
          <p:cNvSpPr txBox="1"/>
          <p:nvPr/>
        </p:nvSpPr>
        <p:spPr>
          <a:xfrm>
            <a:off x="323410" y="1583279"/>
            <a:ext cx="401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 </a:t>
            </a:r>
            <a:r>
              <a:rPr lang="es-E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en-U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Focused ion beam (FIB) writing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1A5DE59-5AE0-12EB-7AD2-40AF452910C8}"/>
              </a:ext>
            </a:extLst>
          </p:cNvPr>
          <p:cNvSpPr txBox="1"/>
          <p:nvPr/>
        </p:nvSpPr>
        <p:spPr>
          <a:xfrm>
            <a:off x="4667586" y="1583279"/>
            <a:ext cx="3938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II </a:t>
            </a:r>
            <a:r>
              <a:rPr lang="es-E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– Broad beam ion </a:t>
            </a:r>
            <a:r>
              <a:rPr lang="en-U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implantation </a:t>
            </a:r>
          </a:p>
          <a:p>
            <a:r>
              <a:rPr lang="en-U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through a PMMA mask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791DE8D-E9F3-24D5-4FAE-516A77324EAD}"/>
              </a:ext>
            </a:extLst>
          </p:cNvPr>
          <p:cNvGrpSpPr/>
          <p:nvPr/>
        </p:nvGrpSpPr>
        <p:grpSpPr>
          <a:xfrm>
            <a:off x="4932050" y="2616973"/>
            <a:ext cx="3674435" cy="2242179"/>
            <a:chOff x="4932050" y="2616973"/>
            <a:chExt cx="3674435" cy="224217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2659974-DEE4-9FF9-5C84-660B3EA96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2050" y="2770862"/>
              <a:ext cx="3674435" cy="208829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47562FD-7924-A364-F836-4F61236D384D}"/>
                </a:ext>
              </a:extLst>
            </p:cNvPr>
            <p:cNvSpPr txBox="1"/>
            <p:nvPr/>
          </p:nvSpPr>
          <p:spPr>
            <a:xfrm>
              <a:off x="6516270" y="2616973"/>
              <a:ext cx="843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>
                  <a:solidFill>
                    <a:srgbClr val="414EF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Read out</a:t>
              </a:r>
              <a:endParaRPr lang="en-US" sz="1200" b="1" dirty="0">
                <a:solidFill>
                  <a:srgbClr val="414EF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2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1520" y="188640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/>
            <a:r>
              <a:rPr lang="en-US" altLang="de-DE" sz="4800" dirty="0"/>
              <a:t>Ultimate goal of ion beam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648" y="1916832"/>
            <a:ext cx="85876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Deterministic ion implantation with precision at atomic level!</a:t>
            </a:r>
          </a:p>
          <a:p>
            <a:endParaRPr lang="en-US" sz="2400" dirty="0"/>
          </a:p>
          <a:p>
            <a:r>
              <a:rPr lang="en-US" sz="2400" dirty="0"/>
              <a:t>At the target position: there is one and only one impurity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67938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20" descr="http://en.csc.edu.cn/Images/e_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3432" b="-470"/>
          <a:stretch/>
        </p:blipFill>
        <p:spPr bwMode="auto">
          <a:xfrm>
            <a:off x="1896658" y="5795850"/>
            <a:ext cx="936104" cy="78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684584" y="12184"/>
            <a:ext cx="7772400" cy="866928"/>
          </a:xfrm>
        </p:spPr>
        <p:txBody>
          <a:bodyPr/>
          <a:lstStyle/>
          <a:p>
            <a:r>
              <a:rPr lang="en-US" dirty="0"/>
              <a:t>Acknowledgements</a:t>
            </a:r>
            <a:endParaRPr lang="de-DE" dirty="0"/>
          </a:p>
        </p:txBody>
      </p:sp>
      <p:pic>
        <p:nvPicPr>
          <p:cNvPr id="40962" name="Picture 2" descr="http://www.dfg.de/includes/images/dfg_logo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00"/>
          <a:stretch/>
        </p:blipFill>
        <p:spPr bwMode="auto">
          <a:xfrm>
            <a:off x="155575" y="5851190"/>
            <a:ext cx="1585968" cy="52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0373" y="988390"/>
            <a:ext cx="8498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n++ doping of Si, Ge: Mao Wang, Slawomir Prucnal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Color centers: Yonder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Berencen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Zhen Shang, Shuyu Wen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2D materials: Slawomir Prucnal, Kaiman Lin</a:t>
            </a:r>
            <a:r>
              <a:rPr lang="en-150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Oxide films: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Wang, Lei Cao, Parul Pandey</a:t>
            </a:r>
          </a:p>
        </p:txBody>
      </p:sp>
      <p:sp>
        <p:nvSpPr>
          <p:cNvPr id="5" name="AutoShape 2" descr="zur Startseite der Universität Leipz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4" descr="zur Startseite der Universität Leipzi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6" descr="zur Startseite der Universität Leipzi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74" y="4423655"/>
            <a:ext cx="1047363" cy="104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02" y="3331575"/>
            <a:ext cx="3775673" cy="604108"/>
          </a:xfrm>
          <a:prstGeom prst="rect">
            <a:avLst/>
          </a:prstGeom>
        </p:spPr>
      </p:pic>
      <p:pic>
        <p:nvPicPr>
          <p:cNvPr id="21" name="Picture 2" descr="Image result for ucm, madri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5" t="9698" r="26399" b="7910"/>
          <a:stretch/>
        </p:blipFill>
        <p:spPr bwMode="auto">
          <a:xfrm>
            <a:off x="7368404" y="3472980"/>
            <a:ext cx="1754065" cy="162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18" y="4493716"/>
            <a:ext cx="2337969" cy="8852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12" y="5662047"/>
            <a:ext cx="1611575" cy="9065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5941" y="5899839"/>
            <a:ext cx="2309558" cy="655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5499" y="5662047"/>
            <a:ext cx="1766981" cy="922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39"/>
          <a:stretch/>
        </p:blipFill>
        <p:spPr>
          <a:xfrm>
            <a:off x="2211607" y="4574656"/>
            <a:ext cx="959390" cy="942975"/>
          </a:xfrm>
          <a:prstGeom prst="rect">
            <a:avLst/>
          </a:prstGeom>
        </p:spPr>
      </p:pic>
      <p:pic>
        <p:nvPicPr>
          <p:cNvPr id="18" name="Picture 4" descr="Sdulogo letterin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543" y="3011985"/>
            <a:ext cx="1020408" cy="139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3868" y="3078168"/>
            <a:ext cx="1236728" cy="1218269"/>
          </a:xfrm>
          <a:prstGeom prst="rect">
            <a:avLst/>
          </a:prstGeom>
        </p:spPr>
      </p:pic>
      <p:pic>
        <p:nvPicPr>
          <p:cNvPr id="14" name="Picture 13" descr="A logo of a university&#10;&#10;AI-generated content may be incorrect.">
            <a:extLst>
              <a:ext uri="{FF2B5EF4-FFF2-40B4-BE49-F238E27FC236}">
                <a16:creationId xmlns:a16="http://schemas.microsoft.com/office/drawing/2014/main" id="{609C38E7-ECE6-6036-1547-C520233769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3" y="2916041"/>
            <a:ext cx="1507614" cy="150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97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"/>
          <p:cNvSpPr txBox="1">
            <a:spLocks/>
          </p:cNvSpPr>
          <p:nvPr/>
        </p:nvSpPr>
        <p:spPr bwMode="auto">
          <a:xfrm>
            <a:off x="1461994" y="185451"/>
            <a:ext cx="6484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de-DE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Quantum communication with single</a:t>
            </a:r>
            <a:r>
              <a:rPr lang="es-ES" altLang="de-DE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-photons</a:t>
            </a:r>
            <a:endParaRPr lang="en-US" altLang="de-DE" sz="2400" b="1" baseline="-25000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5DC52B14-D52A-FB02-A45E-00AEA04532F5}"/>
              </a:ext>
            </a:extLst>
          </p:cNvPr>
          <p:cNvSpPr txBox="1">
            <a:spLocks/>
          </p:cNvSpPr>
          <p:nvPr/>
        </p:nvSpPr>
        <p:spPr>
          <a:xfrm>
            <a:off x="192663" y="1007713"/>
            <a:ext cx="4105275" cy="4616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Quantum internet</a:t>
            </a:r>
          </a:p>
        </p:txBody>
      </p:sp>
      <p:sp>
        <p:nvSpPr>
          <p:cNvPr id="3" name="Inhaltsplatzhalter 8">
            <a:extLst>
              <a:ext uri="{FF2B5EF4-FFF2-40B4-BE49-F238E27FC236}">
                <a16:creationId xmlns:a16="http://schemas.microsoft.com/office/drawing/2014/main" id="{11FD6FA6-DD2A-8B1F-1988-ACB0733606D7}"/>
              </a:ext>
            </a:extLst>
          </p:cNvPr>
          <p:cNvSpPr txBox="1">
            <a:spLocks/>
          </p:cNvSpPr>
          <p:nvPr/>
        </p:nvSpPr>
        <p:spPr>
          <a:xfrm>
            <a:off x="4863090" y="980660"/>
            <a:ext cx="4465609" cy="7924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Secure communication (Quantum Key Distribution)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C331B0-7721-EABC-BE61-EFCB3B1E8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71"/>
          <a:stretch/>
        </p:blipFill>
        <p:spPr>
          <a:xfrm>
            <a:off x="227617" y="1892397"/>
            <a:ext cx="4090757" cy="290479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5885FE-B3EC-511D-99F4-83DA5650C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953" y="2195898"/>
            <a:ext cx="4249471" cy="20348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4D0BB93-CF77-D4F8-667D-213A8E73587F}"/>
              </a:ext>
            </a:extLst>
          </p:cNvPr>
          <p:cNvSpPr/>
          <p:nvPr/>
        </p:nvSpPr>
        <p:spPr>
          <a:xfrm>
            <a:off x="488692" y="4901444"/>
            <a:ext cx="35686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Fiber-based quantum communication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6DC55FF-1719-6C97-DFCA-218AC3C491F6}"/>
              </a:ext>
            </a:extLst>
          </p:cNvPr>
          <p:cNvSpPr/>
          <p:nvPr/>
        </p:nvSpPr>
        <p:spPr>
          <a:xfrm>
            <a:off x="1847981" y="5589300"/>
            <a:ext cx="56044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 single-photon source is the gold standard</a:t>
            </a:r>
            <a:endParaRPr lang="en-US" sz="2200" b="1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40ABC4-C6F6-F5B6-2EC7-506A6F7DED1E}"/>
              </a:ext>
            </a:extLst>
          </p:cNvPr>
          <p:cNvSpPr/>
          <p:nvPr/>
        </p:nvSpPr>
        <p:spPr>
          <a:xfrm>
            <a:off x="4461308" y="4880022"/>
            <a:ext cx="46826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Chip- and/or fiber-based quantum communication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32A7F1E-2747-DC66-3843-5A84A31AECCF}"/>
              </a:ext>
            </a:extLst>
          </p:cNvPr>
          <p:cNvSpPr/>
          <p:nvPr/>
        </p:nvSpPr>
        <p:spPr>
          <a:xfrm>
            <a:off x="5815845" y="4238401"/>
            <a:ext cx="1973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No-cloning theorem</a:t>
            </a:r>
          </a:p>
        </p:txBody>
      </p:sp>
    </p:spTree>
    <p:extLst>
      <p:ext uri="{BB962C8B-B14F-4D97-AF65-F5344CB8AC3E}">
        <p14:creationId xmlns:p14="http://schemas.microsoft.com/office/powerpoint/2010/main" val="1650227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The insulated-gate field-effect transistor (IGFET) - RF Cafe">
            <a:extLst>
              <a:ext uri="{FF2B5EF4-FFF2-40B4-BE49-F238E27FC236}">
                <a16:creationId xmlns:a16="http://schemas.microsoft.com/office/drawing/2014/main" id="{86DA1985-F7F6-A246-9B69-7AB86E54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5316925" cy="338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>
            <a:extLst>
              <a:ext uri="{FF2B5EF4-FFF2-40B4-BE49-F238E27FC236}">
                <a16:creationId xmlns:a16="http://schemas.microsoft.com/office/drawing/2014/main" id="{A9DA6F62-CB95-4944-4F1F-CF8A4EEA2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333375"/>
            <a:ext cx="64011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4000" dirty="0"/>
              <a:t>The basic element in chips</a:t>
            </a:r>
            <a:endParaRPr lang="de-DE" altLang="de-DE" sz="4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 txBox="1">
            <a:spLocks/>
          </p:cNvSpPr>
          <p:nvPr/>
        </p:nvSpPr>
        <p:spPr bwMode="auto">
          <a:xfrm>
            <a:off x="1187530" y="158945"/>
            <a:ext cx="72458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it-IT" altLang="de-DE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 silicon quantum </a:t>
            </a:r>
            <a:r>
              <a:rPr lang="it-IT" altLang="de-DE" sz="2400" b="1" dirty="0" err="1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photonic</a:t>
            </a:r>
            <a:r>
              <a:rPr lang="it-IT" altLang="de-DE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altLang="de-DE" sz="2400" b="1" dirty="0" err="1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integrated</a:t>
            </a:r>
            <a:r>
              <a:rPr lang="it-IT" altLang="de-DE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altLang="de-DE" sz="2400" b="1" dirty="0" err="1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circuit</a:t>
            </a:r>
            <a:r>
              <a:rPr lang="it-IT" altLang="de-DE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(QPIC)</a:t>
            </a:r>
            <a:endParaRPr lang="en-US" altLang="de-DE" sz="2400" b="1" baseline="-25000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0ED9A0C-F38F-EAE2-9D6B-E1F5B315F6D7}"/>
              </a:ext>
            </a:extLst>
          </p:cNvPr>
          <p:cNvSpPr txBox="1"/>
          <p:nvPr/>
        </p:nvSpPr>
        <p:spPr>
          <a:xfrm>
            <a:off x="1475570" y="952411"/>
            <a:ext cx="68409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FF7E03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pPr>
            <a:r>
              <a:rPr lang="es-E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Chip- and fiber-based quantum communication and computing </a:t>
            </a:r>
            <a:endParaRPr lang="en-US" b="1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015EDF0-6F2D-0ED7-6582-FBD5EA18AEC0}"/>
              </a:ext>
            </a:extLst>
          </p:cNvPr>
          <p:cNvGrpSpPr/>
          <p:nvPr/>
        </p:nvGrpSpPr>
        <p:grpSpPr>
          <a:xfrm>
            <a:off x="146009" y="1485243"/>
            <a:ext cx="6350826" cy="4301659"/>
            <a:chOff x="440533" y="1192693"/>
            <a:chExt cx="6120680" cy="3950807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B6A902F3-F3E9-12ED-A6B0-CDE9D60E25E1}"/>
                </a:ext>
              </a:extLst>
            </p:cNvPr>
            <p:cNvGrpSpPr/>
            <p:nvPr/>
          </p:nvGrpSpPr>
          <p:grpSpPr>
            <a:xfrm>
              <a:off x="440533" y="1192693"/>
              <a:ext cx="6120680" cy="3950807"/>
              <a:chOff x="440533" y="1192693"/>
              <a:chExt cx="6120680" cy="3950807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CB90ABC3-839D-F42B-4E96-63923CE33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533" y="1192693"/>
                <a:ext cx="6120680" cy="3950807"/>
              </a:xfrm>
              <a:prstGeom prst="rect">
                <a:avLst/>
              </a:prstGeom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6329A559-CAC5-8BB3-D91B-4F50FE63098E}"/>
                  </a:ext>
                </a:extLst>
              </p:cNvPr>
              <p:cNvSpPr/>
              <p:nvPr/>
            </p:nvSpPr>
            <p:spPr>
              <a:xfrm>
                <a:off x="2780793" y="4659982"/>
                <a:ext cx="1440160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33ED2B3-96FD-4FDA-D8D2-AAFDF8406CA0}"/>
                </a:ext>
              </a:extLst>
            </p:cNvPr>
            <p:cNvSpPr/>
            <p:nvPr/>
          </p:nvSpPr>
          <p:spPr>
            <a:xfrm>
              <a:off x="4750266" y="4667570"/>
              <a:ext cx="1621934" cy="136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2513C8F6-9F64-89F0-B22B-83CD0F1D7E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08" b="74067" l="15632" r="85990"/>
                    </a14:imgEffect>
                  </a14:imgLayer>
                </a14:imgProps>
              </a:ext>
            </a:extLst>
          </a:blip>
          <a:srcRect l="6837" t="20000" r="5215" b="19926"/>
          <a:stretch/>
        </p:blipFill>
        <p:spPr>
          <a:xfrm rot="20675965">
            <a:off x="6503617" y="3902353"/>
            <a:ext cx="2661032" cy="1322053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38663C4-C788-D5AE-DED2-87AFAE816A15}"/>
              </a:ext>
            </a:extLst>
          </p:cNvPr>
          <p:cNvGrpSpPr/>
          <p:nvPr/>
        </p:nvGrpSpPr>
        <p:grpSpPr>
          <a:xfrm>
            <a:off x="5578752" y="1974132"/>
            <a:ext cx="3279835" cy="2130575"/>
            <a:chOff x="5079934" y="1635646"/>
            <a:chExt cx="3279835" cy="2130575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80A0CFF4-D1F0-0338-00AD-EBB9141FD372}"/>
                </a:ext>
              </a:extLst>
            </p:cNvPr>
            <p:cNvGrpSpPr/>
            <p:nvPr/>
          </p:nvGrpSpPr>
          <p:grpSpPr>
            <a:xfrm>
              <a:off x="5191417" y="1635646"/>
              <a:ext cx="3168352" cy="2008869"/>
              <a:chOff x="5047401" y="1210953"/>
              <a:chExt cx="3168352" cy="2361061"/>
            </a:xfrm>
          </p:grpSpPr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B6BBA695-A308-D92A-E17A-ACD53D67F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47" t="5642" r="45965" b="49226"/>
              <a:stretch/>
            </p:blipFill>
            <p:spPr>
              <a:xfrm>
                <a:off x="6444208" y="1210953"/>
                <a:ext cx="1494182" cy="1707637"/>
              </a:xfrm>
              <a:prstGeom prst="rect">
                <a:avLst/>
              </a:prstGeom>
            </p:spPr>
          </p:pic>
          <p:sp>
            <p:nvSpPr>
              <p:cNvPr id="19" name="Freihandform 56">
                <a:extLst>
                  <a:ext uri="{FF2B5EF4-FFF2-40B4-BE49-F238E27FC236}">
                    <a16:creationId xmlns:a16="http://schemas.microsoft.com/office/drawing/2014/main" id="{CE29579A-0058-5510-3AF3-86F81CC35D56}"/>
                  </a:ext>
                </a:extLst>
              </p:cNvPr>
              <p:cNvSpPr/>
              <p:nvPr/>
            </p:nvSpPr>
            <p:spPr>
              <a:xfrm>
                <a:off x="5047401" y="1635646"/>
                <a:ext cx="1684839" cy="809655"/>
              </a:xfrm>
              <a:custGeom>
                <a:avLst/>
                <a:gdLst>
                  <a:gd name="connsiteX0" fmla="*/ 0 w 1755775"/>
                  <a:gd name="connsiteY0" fmla="*/ 347322 h 918822"/>
                  <a:gd name="connsiteX1" fmla="*/ 669925 w 1755775"/>
                  <a:gd name="connsiteY1" fmla="*/ 17122 h 918822"/>
                  <a:gd name="connsiteX2" fmla="*/ 1225550 w 1755775"/>
                  <a:gd name="connsiteY2" fmla="*/ 817222 h 918822"/>
                  <a:gd name="connsiteX3" fmla="*/ 1755775 w 1755775"/>
                  <a:gd name="connsiteY3" fmla="*/ 918822 h 918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775" h="918822">
                    <a:moveTo>
                      <a:pt x="0" y="347322"/>
                    </a:moveTo>
                    <a:cubicBezTo>
                      <a:pt x="232833" y="143063"/>
                      <a:pt x="465667" y="-61195"/>
                      <a:pt x="669925" y="17122"/>
                    </a:cubicBezTo>
                    <a:cubicBezTo>
                      <a:pt x="874183" y="95439"/>
                      <a:pt x="1044575" y="666939"/>
                      <a:pt x="1225550" y="817222"/>
                    </a:cubicBezTo>
                    <a:cubicBezTo>
                      <a:pt x="1406525" y="967505"/>
                      <a:pt x="1686454" y="891305"/>
                      <a:pt x="1755775" y="918822"/>
                    </a:cubicBezTo>
                  </a:path>
                </a:pathLst>
              </a:custGeom>
              <a:noFill/>
              <a:ln>
                <a:solidFill>
                  <a:srgbClr val="6262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4314AEA1-D462-BACC-F82B-8A2DD228DD6D}"/>
                  </a:ext>
                </a:extLst>
              </p:cNvPr>
              <p:cNvGrpSpPr/>
              <p:nvPr/>
            </p:nvGrpSpPr>
            <p:grpSpPr>
              <a:xfrm>
                <a:off x="7536051" y="1650560"/>
                <a:ext cx="679702" cy="1921454"/>
                <a:chOff x="7536051" y="1650560"/>
                <a:chExt cx="679702" cy="1921454"/>
              </a:xfrm>
            </p:grpSpPr>
            <p:sp>
              <p:nvSpPr>
                <p:cNvPr id="21" name="Freihandform 59">
                  <a:extLst>
                    <a:ext uri="{FF2B5EF4-FFF2-40B4-BE49-F238E27FC236}">
                      <a16:creationId xmlns:a16="http://schemas.microsoft.com/office/drawing/2014/main" id="{E79FAB70-CF10-F578-DD9C-429E86479FD6}"/>
                    </a:ext>
                  </a:extLst>
                </p:cNvPr>
                <p:cNvSpPr/>
                <p:nvPr/>
              </p:nvSpPr>
              <p:spPr>
                <a:xfrm>
                  <a:off x="7536051" y="1650560"/>
                  <a:ext cx="679702" cy="1201374"/>
                </a:xfrm>
                <a:custGeom>
                  <a:avLst/>
                  <a:gdLst>
                    <a:gd name="connsiteX0" fmla="*/ 95558 w 710219"/>
                    <a:gd name="connsiteY0" fmla="*/ 262852 h 2266185"/>
                    <a:gd name="connsiteX1" fmla="*/ 710217 w 710219"/>
                    <a:gd name="connsiteY1" fmla="*/ 92114 h 2266185"/>
                    <a:gd name="connsiteX2" fmla="*/ 103146 w 710219"/>
                    <a:gd name="connsiteY2" fmla="*/ 1526318 h 2266185"/>
                    <a:gd name="connsiteX3" fmla="*/ 703 w 710219"/>
                    <a:gd name="connsiteY3" fmla="*/ 2266185 h 2266185"/>
                    <a:gd name="connsiteX4" fmla="*/ 703 w 710219"/>
                    <a:gd name="connsiteY4" fmla="*/ 2266185 h 2266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219" h="2266185">
                      <a:moveTo>
                        <a:pt x="95558" y="262852"/>
                      </a:moveTo>
                      <a:cubicBezTo>
                        <a:pt x="402255" y="72194"/>
                        <a:pt x="708952" y="-118464"/>
                        <a:pt x="710217" y="92114"/>
                      </a:cubicBezTo>
                      <a:cubicBezTo>
                        <a:pt x="711482" y="302692"/>
                        <a:pt x="221398" y="1163973"/>
                        <a:pt x="103146" y="1526318"/>
                      </a:cubicBezTo>
                      <a:cubicBezTo>
                        <a:pt x="-15106" y="1888663"/>
                        <a:pt x="703" y="2266185"/>
                        <a:pt x="703" y="2266185"/>
                      </a:cubicBezTo>
                      <a:lnTo>
                        <a:pt x="703" y="2266185"/>
                      </a:lnTo>
                    </a:path>
                  </a:pathLst>
                </a:custGeom>
                <a:noFill/>
                <a:ln>
                  <a:solidFill>
                    <a:srgbClr val="62626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" name="Gerader Verbinder 21">
                  <a:extLst>
                    <a:ext uri="{FF2B5EF4-FFF2-40B4-BE49-F238E27FC236}">
                      <a16:creationId xmlns:a16="http://schemas.microsoft.com/office/drawing/2014/main" id="{A47C00B2-FDF8-256A-0FFC-A0668FD6455B}"/>
                    </a:ext>
                  </a:extLst>
                </p:cNvPr>
                <p:cNvCxnSpPr>
                  <a:stCxn id="21" idx="3"/>
                </p:cNvCxnSpPr>
                <p:nvPr/>
              </p:nvCxnSpPr>
              <p:spPr>
                <a:xfrm flipH="1">
                  <a:off x="7536051" y="2851934"/>
                  <a:ext cx="673" cy="720080"/>
                </a:xfrm>
                <a:prstGeom prst="line">
                  <a:avLst/>
                </a:prstGeom>
                <a:ln w="25400">
                  <a:solidFill>
                    <a:srgbClr val="62626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Gleichschenkliges Dreieck 15">
              <a:extLst>
                <a:ext uri="{FF2B5EF4-FFF2-40B4-BE49-F238E27FC236}">
                  <a16:creationId xmlns:a16="http://schemas.microsoft.com/office/drawing/2014/main" id="{7F03BEB9-1DCF-829C-1E0B-145A01AFC4AE}"/>
                </a:ext>
              </a:extLst>
            </p:cNvPr>
            <p:cNvSpPr/>
            <p:nvPr/>
          </p:nvSpPr>
          <p:spPr>
            <a:xfrm>
              <a:off x="7534200" y="3432246"/>
              <a:ext cx="293079" cy="33397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24019136-76A4-6D50-EF5F-3637F6AE12DE}"/>
                </a:ext>
              </a:extLst>
            </p:cNvPr>
            <p:cNvSpPr/>
            <p:nvPr/>
          </p:nvSpPr>
          <p:spPr>
            <a:xfrm rot="3240000">
              <a:off x="5130124" y="2037922"/>
              <a:ext cx="261690" cy="36206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1F8AE134-9917-B6A8-0EDE-DD712D16C1CC}"/>
              </a:ext>
            </a:extLst>
          </p:cNvPr>
          <p:cNvSpPr/>
          <p:nvPr/>
        </p:nvSpPr>
        <p:spPr>
          <a:xfrm>
            <a:off x="6554331" y="1484730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Optical link among chips via fibers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C47754D-A245-4ED4-F0B3-34AF76E77927}"/>
              </a:ext>
            </a:extLst>
          </p:cNvPr>
          <p:cNvSpPr/>
          <p:nvPr/>
        </p:nvSpPr>
        <p:spPr>
          <a:xfrm>
            <a:off x="8178322" y="4809211"/>
            <a:ext cx="855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Chip B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CA9B516-F67D-2416-BD64-4426E761F308}"/>
              </a:ext>
            </a:extLst>
          </p:cNvPr>
          <p:cNvSpPr/>
          <p:nvPr/>
        </p:nvSpPr>
        <p:spPr>
          <a:xfrm>
            <a:off x="5664342" y="1921252"/>
            <a:ext cx="855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Chip 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B046CBC-6CAF-F40A-B4E3-A7ED8D65559A}"/>
              </a:ext>
            </a:extLst>
          </p:cNvPr>
          <p:cNvSpPr txBox="1"/>
          <p:nvPr/>
        </p:nvSpPr>
        <p:spPr>
          <a:xfrm>
            <a:off x="134899" y="5751731"/>
            <a:ext cx="105291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FF7E03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pPr>
            <a:r>
              <a:rPr lang="en-US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Link between quantum computing and quantum communication in the same framework</a:t>
            </a:r>
          </a:p>
        </p:txBody>
      </p:sp>
    </p:spTree>
    <p:extLst>
      <p:ext uri="{BB962C8B-B14F-4D97-AF65-F5344CB8AC3E}">
        <p14:creationId xmlns:p14="http://schemas.microsoft.com/office/powerpoint/2010/main" val="23854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"/>
    </mc:Choice>
    <mc:Fallback xmlns="">
      <p:transition spd="slow" advTm="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35755C-3828-BD02-052C-AC38CC8C4635}"/>
              </a:ext>
            </a:extLst>
          </p:cNvPr>
          <p:cNvSpPr txBox="1">
            <a:spLocks/>
          </p:cNvSpPr>
          <p:nvPr/>
        </p:nvSpPr>
        <p:spPr>
          <a:xfrm>
            <a:off x="1187530" y="188550"/>
            <a:ext cx="7489040" cy="4813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Focused ion-beam writing of G centers in SOI chips</a:t>
            </a:r>
            <a:endParaRPr lang="en-US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1F6147-82AF-A85E-775D-E7BE4C70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93" y="1556740"/>
            <a:ext cx="4119287" cy="367251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DFEA88-3323-B5A8-E310-C1D0773EA4AF}"/>
              </a:ext>
            </a:extLst>
          </p:cNvPr>
          <p:cNvSpPr txBox="1"/>
          <p:nvPr/>
        </p:nvSpPr>
        <p:spPr>
          <a:xfrm>
            <a:off x="1513061" y="1134552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Chip layout</a:t>
            </a:r>
            <a:endParaRPr lang="en-US" sz="2000" b="1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118AA1-7BE2-3527-733C-B86096E42759}"/>
              </a:ext>
            </a:extLst>
          </p:cNvPr>
          <p:cNvSpPr txBox="1"/>
          <p:nvPr/>
        </p:nvSpPr>
        <p:spPr>
          <a:xfrm>
            <a:off x="1237351" y="5116751"/>
            <a:ext cx="2145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Single dot writing</a:t>
            </a:r>
          </a:p>
          <a:p>
            <a:r>
              <a:rPr lang="es-E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(15 x 16 spots)</a:t>
            </a:r>
            <a:endParaRPr lang="en-US" sz="2000" b="1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D120B92-8B79-C53C-5950-26B46752C9A2}"/>
              </a:ext>
            </a:extLst>
          </p:cNvPr>
          <p:cNvGrpSpPr/>
          <p:nvPr/>
        </p:nvGrpSpPr>
        <p:grpSpPr>
          <a:xfrm>
            <a:off x="5220090" y="1637350"/>
            <a:ext cx="3456480" cy="3663910"/>
            <a:chOff x="5292100" y="1628750"/>
            <a:chExt cx="3456480" cy="3663910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7E6F556-6B26-385F-4ECA-168D45DF7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2100" y="1628750"/>
              <a:ext cx="3456480" cy="366391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04910C5-DA94-8B98-1375-AE86E4128DDC}"/>
                </a:ext>
              </a:extLst>
            </p:cNvPr>
            <p:cNvSpPr txBox="1"/>
            <p:nvPr/>
          </p:nvSpPr>
          <p:spPr>
            <a:xfrm>
              <a:off x="5868180" y="4392185"/>
              <a:ext cx="720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20 µm</a:t>
              </a:r>
              <a:endParaRPr lang="en-US" sz="1000" b="1" dirty="0"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1E950705-5D20-A247-6A9F-9F22FBFF89CE}"/>
              </a:ext>
            </a:extLst>
          </p:cNvPr>
          <p:cNvSpPr txBox="1"/>
          <p:nvPr/>
        </p:nvSpPr>
        <p:spPr>
          <a:xfrm>
            <a:off x="5702636" y="1202997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2D confocal PL map</a:t>
            </a:r>
            <a:endParaRPr lang="en-US" sz="2000" b="1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7A8E5D-6C74-7127-6D77-6FE8EC519DA5}"/>
              </a:ext>
            </a:extLst>
          </p:cNvPr>
          <p:cNvSpPr txBox="1"/>
          <p:nvPr/>
        </p:nvSpPr>
        <p:spPr>
          <a:xfrm>
            <a:off x="782899" y="5916085"/>
            <a:ext cx="305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es-ES" sz="2000" b="1" baseline="30000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++</a:t>
            </a:r>
            <a:r>
              <a:rPr lang="es-ES" sz="2000" b="1" dirty="0">
                <a:solidFill>
                  <a:srgbClr val="003E8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, 40 keV, Rp= 60 nm</a:t>
            </a:r>
            <a:endParaRPr lang="en-US" sz="2000" b="1" dirty="0">
              <a:solidFill>
                <a:srgbClr val="003E8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B6C48B70-CEEF-00BF-D596-E12621494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483" y="6366591"/>
            <a:ext cx="18646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000" dirty="0">
                <a:solidFill>
                  <a:srgbClr val="003E8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Nat Commun 13, 7683 (2022)</a:t>
            </a:r>
            <a:endParaRPr lang="de-DE" altLang="de-DE" sz="1000" dirty="0">
              <a:solidFill>
                <a:srgbClr val="003E89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1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7504" y="31674"/>
            <a:ext cx="7772400" cy="866928"/>
          </a:xfrm>
        </p:spPr>
        <p:txBody>
          <a:bodyPr/>
          <a:lstStyle/>
          <a:p>
            <a:r>
              <a:rPr lang="en-US" dirty="0"/>
              <a:t>Resource for collaboration</a:t>
            </a:r>
            <a:endParaRPr lang="de-DE" dirty="0"/>
          </a:p>
        </p:txBody>
      </p:sp>
      <p:sp>
        <p:nvSpPr>
          <p:cNvPr id="5" name="AutoShape 2" descr="zur Startseite der Universität Leipz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4" descr="zur Startseite der Universität Leipzi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6" descr="zur Startseite der Universität Leipzi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63" y="2276872"/>
            <a:ext cx="4600444" cy="28819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6"/>
          <a:stretch/>
        </p:blipFill>
        <p:spPr bwMode="auto">
          <a:xfrm>
            <a:off x="5411824" y="2501780"/>
            <a:ext cx="3528392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223174"/>
            <a:ext cx="4998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All stable ions from eV to MeV</a:t>
            </a:r>
          </a:p>
          <a:p>
            <a:r>
              <a:rPr lang="en-US" sz="2800" dirty="0"/>
              <a:t>for ion implantation</a:t>
            </a:r>
            <a:endParaRPr lang="de-DE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5411824" y="1223174"/>
            <a:ext cx="38250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Nanosecond Laser</a:t>
            </a:r>
          </a:p>
          <a:p>
            <a:r>
              <a:rPr lang="en-US" sz="2800" dirty="0" err="1"/>
              <a:t>Milli</a:t>
            </a:r>
            <a:r>
              <a:rPr lang="en-US" sz="2800" dirty="0"/>
              <a:t>-second flash lamp</a:t>
            </a:r>
            <a:endParaRPr lang="de-DE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011090" y="5517232"/>
            <a:ext cx="686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Contact: Shengqiang Zhou, s.zhou@hzdr.de</a:t>
            </a:r>
          </a:p>
        </p:txBody>
      </p:sp>
    </p:spTree>
    <p:extLst>
      <p:ext uri="{BB962C8B-B14F-4D97-AF65-F5344CB8AC3E}">
        <p14:creationId xmlns:p14="http://schemas.microsoft.com/office/powerpoint/2010/main" val="16659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/>
          <p:cNvSpPr txBox="1">
            <a:spLocks/>
          </p:cNvSpPr>
          <p:nvPr/>
        </p:nvSpPr>
        <p:spPr bwMode="auto">
          <a:xfrm>
            <a:off x="254000" y="10636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b="1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Pushing the doping limit: n++ Ge by flash lamp annealing</a:t>
            </a:r>
          </a:p>
        </p:txBody>
      </p:sp>
      <p:sp>
        <p:nvSpPr>
          <p:cNvPr id="70660" name="Rectangle 2"/>
          <p:cNvSpPr>
            <a:spLocks noChangeArrowheads="1"/>
          </p:cNvSpPr>
          <p:nvPr/>
        </p:nvSpPr>
        <p:spPr bwMode="auto">
          <a:xfrm>
            <a:off x="254000" y="2035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>
              <a:latin typeface="Calibri" panose="020F0502020204030204" pitchFamily="34" charset="0"/>
              <a:ea typeface="Geneva"/>
              <a:cs typeface="Geneva"/>
            </a:endParaRPr>
          </a:p>
        </p:txBody>
      </p:sp>
      <p:sp>
        <p:nvSpPr>
          <p:cNvPr id="70661" name="TextBox 1"/>
          <p:cNvSpPr txBox="1">
            <a:spLocks noChangeArrowheads="1"/>
          </p:cNvSpPr>
          <p:nvPr/>
        </p:nvSpPr>
        <p:spPr bwMode="auto">
          <a:xfrm>
            <a:off x="254000" y="5522913"/>
            <a:ext cx="6372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000">
                <a:latin typeface="Calibri" panose="020F0502020204030204" pitchFamily="34" charset="0"/>
                <a:ea typeface="Geneva"/>
                <a:cs typeface="Geneva"/>
              </a:rPr>
              <a:t>ECV: </a:t>
            </a:r>
            <a:r>
              <a:rPr lang="de-DE" altLang="de-DE" sz="2000">
                <a:latin typeface="Calibri" panose="020F0502020204030204" pitchFamily="34" charset="0"/>
                <a:ea typeface="Geneva"/>
                <a:cs typeface="Geneva"/>
              </a:rPr>
              <a:t>electrochemical capacitance–voltage (carrier profiling)</a:t>
            </a:r>
          </a:p>
          <a:p>
            <a:r>
              <a:rPr lang="en-US" altLang="de-DE" sz="2000">
                <a:latin typeface="Calibri" panose="020F0502020204030204" pitchFamily="34" charset="0"/>
                <a:ea typeface="Geneva"/>
                <a:cs typeface="Geneva"/>
              </a:rPr>
              <a:t>SIMS: </a:t>
            </a:r>
            <a:r>
              <a:rPr lang="de-DE" altLang="de-DE" sz="2000">
                <a:latin typeface="Calibri" panose="020F0502020204030204" pitchFamily="34" charset="0"/>
                <a:ea typeface="Geneva"/>
                <a:cs typeface="Geneva"/>
              </a:rPr>
              <a:t>secondary ion mass spectroscopy (impurity profiling)</a:t>
            </a:r>
          </a:p>
        </p:txBody>
      </p:sp>
      <p:sp>
        <p:nvSpPr>
          <p:cNvPr id="70662" name="TextBox 2"/>
          <p:cNvSpPr txBox="1">
            <a:spLocks noChangeArrowheads="1"/>
          </p:cNvSpPr>
          <p:nvPr/>
        </p:nvSpPr>
        <p:spPr bwMode="auto">
          <a:xfrm>
            <a:off x="0" y="1065213"/>
            <a:ext cx="518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400">
                <a:latin typeface="Calibri" panose="020F0502020204030204" pitchFamily="34" charset="0"/>
                <a:ea typeface="Geneva"/>
                <a:cs typeface="Geneva"/>
              </a:rPr>
              <a:t>P doped Ge films grown on Si substrates</a:t>
            </a:r>
            <a:endParaRPr lang="de-DE" altLang="de-DE" sz="2400">
              <a:latin typeface="Calibri" panose="020F0502020204030204" pitchFamily="34" charset="0"/>
              <a:ea typeface="Geneva"/>
              <a:cs typeface="Geneva"/>
            </a:endParaRPr>
          </a:p>
        </p:txBody>
      </p:sp>
      <p:sp>
        <p:nvSpPr>
          <p:cNvPr id="70663" name="Rectangle 1"/>
          <p:cNvSpPr>
            <a:spLocks noChangeArrowheads="1"/>
          </p:cNvSpPr>
          <p:nvPr/>
        </p:nvSpPr>
        <p:spPr bwMode="auto">
          <a:xfrm>
            <a:off x="5954713" y="4921250"/>
            <a:ext cx="3013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Vohra</a:t>
            </a:r>
            <a:r>
              <a:rPr lang="en-US" altLang="de-DE">
                <a:latin typeface="Calibri" panose="020F0502020204030204" pitchFamily="34" charset="0"/>
                <a:ea typeface="Geneva"/>
                <a:cs typeface="Geneva"/>
              </a:rPr>
              <a:t> </a:t>
            </a:r>
            <a:r>
              <a:rPr lang="en-US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et al. </a:t>
            </a:r>
            <a:r>
              <a:rPr lang="en-US" altLang="de-DE" sz="1200" i="1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J. Appl. Phys</a:t>
            </a:r>
            <a:r>
              <a:rPr lang="en-US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. </a:t>
            </a:r>
            <a:r>
              <a:rPr lang="en-US" altLang="de-DE" sz="1200" b="1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125</a:t>
            </a:r>
            <a:r>
              <a:rPr lang="en-US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, 025701 (2019)</a:t>
            </a:r>
            <a:endParaRPr lang="de-DE" altLang="de-DE" sz="1200">
              <a:solidFill>
                <a:srgbClr val="000000"/>
              </a:solidFill>
              <a:latin typeface="Calibri" panose="020F0502020204030204" pitchFamily="34" charset="0"/>
              <a:ea typeface="Geneva"/>
              <a:cs typeface="Geneva"/>
            </a:endParaRPr>
          </a:p>
        </p:txBody>
      </p:sp>
      <p:sp>
        <p:nvSpPr>
          <p:cNvPr id="70664" name="TextBox 1"/>
          <p:cNvSpPr txBox="1">
            <a:spLocks noChangeArrowheads="1"/>
          </p:cNvSpPr>
          <p:nvPr/>
        </p:nvSpPr>
        <p:spPr bwMode="auto">
          <a:xfrm>
            <a:off x="1958975" y="168592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>
              <a:latin typeface="Calibri" panose="020F0502020204030204" pitchFamily="34" charset="0"/>
              <a:ea typeface="Geneva"/>
              <a:cs typeface="Geneva"/>
            </a:endParaRPr>
          </a:p>
        </p:txBody>
      </p:sp>
      <p:graphicFrame>
        <p:nvGraphicFramePr>
          <p:cNvPr id="70665" name="Object 2"/>
          <p:cNvGraphicFramePr>
            <a:graphicFrameLocks noChangeAspect="1"/>
          </p:cNvGraphicFramePr>
          <p:nvPr/>
        </p:nvGraphicFramePr>
        <p:xfrm>
          <a:off x="-352425" y="1416050"/>
          <a:ext cx="5824538" cy="359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734560" imgH="2926080" progId="Origin50.Graph">
                  <p:embed/>
                </p:oleObj>
              </mc:Choice>
              <mc:Fallback>
                <p:oleObj name="Graph" r:id="rId2" imgW="4734560" imgH="2926080" progId="Origin50.Graph">
                  <p:embed/>
                  <p:pic>
                    <p:nvPicPr>
                      <p:cNvPr id="7066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2425" y="1416050"/>
                        <a:ext cx="5824538" cy="359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666" name="Group 14"/>
          <p:cNvGrpSpPr>
            <a:grpSpLocks/>
          </p:cNvGrpSpPr>
          <p:nvPr/>
        </p:nvGrpSpPr>
        <p:grpSpPr bwMode="auto">
          <a:xfrm>
            <a:off x="5168900" y="1558925"/>
            <a:ext cx="3959225" cy="3257550"/>
            <a:chOff x="715836" y="1488186"/>
            <a:chExt cx="3959225" cy="3257550"/>
          </a:xfrm>
        </p:grpSpPr>
        <p:grpSp>
          <p:nvGrpSpPr>
            <p:cNvPr id="70667" name="Group 15"/>
            <p:cNvGrpSpPr>
              <a:grpSpLocks/>
            </p:cNvGrpSpPr>
            <p:nvPr/>
          </p:nvGrpSpPr>
          <p:grpSpPr bwMode="auto">
            <a:xfrm>
              <a:off x="715836" y="1488186"/>
              <a:ext cx="3959225" cy="3257550"/>
              <a:chOff x="715836" y="1488186"/>
              <a:chExt cx="3959225" cy="3257550"/>
            </a:xfrm>
          </p:grpSpPr>
          <p:pic>
            <p:nvPicPr>
              <p:cNvPr id="70669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836" y="1488186"/>
                <a:ext cx="3959225" cy="3257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670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49" t="67439" r="41171" b="18806"/>
              <a:stretch>
                <a:fillRect/>
              </a:stretch>
            </p:blipFill>
            <p:spPr bwMode="auto">
              <a:xfrm>
                <a:off x="3023615" y="3310128"/>
                <a:ext cx="466345" cy="448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Oval 19"/>
              <p:cNvSpPr/>
              <p:nvPr/>
            </p:nvSpPr>
            <p:spPr>
              <a:xfrm>
                <a:off x="2531936" y="3620199"/>
                <a:ext cx="619125" cy="5778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pic>
          <p:nvPicPr>
            <p:cNvPr id="7066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2" t="6454" r="52898" b="77650"/>
            <a:stretch>
              <a:fillRect/>
            </a:stretch>
          </p:blipFill>
          <p:spPr bwMode="auto">
            <a:xfrm>
              <a:off x="2975857" y="4078885"/>
              <a:ext cx="561860" cy="517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95536" y="5106194"/>
            <a:ext cx="4606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Prucnal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ea typeface="Geneva"/>
                <a:cs typeface="Times New Roman" panose="02020603050405020304" pitchFamily="18" charset="0"/>
              </a:rPr>
              <a:t> </a:t>
            </a:r>
            <a:r>
              <a:rPr lang="en-US" altLang="de-DE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et. al. </a:t>
            </a:r>
            <a:r>
              <a:rPr lang="en-US" altLang="de-DE" sz="1600" i="1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New J. Phys. 22, 123037</a:t>
            </a:r>
            <a:r>
              <a:rPr lang="en-GB" altLang="de-DE" sz="1600" i="1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 </a:t>
            </a:r>
            <a:r>
              <a:rPr lang="en-GB" altLang="de-DE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(2020)</a:t>
            </a:r>
            <a:r>
              <a:rPr lang="pl-PL" altLang="de-DE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 </a:t>
            </a:r>
            <a:endParaRPr lang="en-GB" altLang="de-DE" sz="1600" dirty="0">
              <a:solidFill>
                <a:srgbClr val="A40C96"/>
              </a:solidFill>
              <a:ea typeface="Genev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40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 txBox="1">
            <a:spLocks/>
          </p:cNvSpPr>
          <p:nvPr/>
        </p:nvSpPr>
        <p:spPr bwMode="auto">
          <a:xfrm>
            <a:off x="254000" y="106363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b="1" dirty="0" err="1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Dissolving</a:t>
            </a:r>
            <a:r>
              <a:rPr lang="de-DE" altLang="de-DE" sz="2200" b="1" dirty="0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 P4V </a:t>
            </a:r>
            <a:r>
              <a:rPr lang="de-DE" altLang="de-DE" sz="2200" b="1" dirty="0" err="1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clusters</a:t>
            </a:r>
            <a:r>
              <a:rPr lang="de-DE" altLang="de-DE" sz="2200" b="1" dirty="0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 in Ge </a:t>
            </a:r>
            <a:r>
              <a:rPr lang="de-DE" altLang="de-DE" sz="2200" b="1" dirty="0" err="1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by</a:t>
            </a:r>
            <a:r>
              <a:rPr lang="de-DE" altLang="de-DE" sz="2200" b="1" dirty="0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 Flash </a:t>
            </a:r>
            <a:r>
              <a:rPr lang="de-DE" altLang="de-DE" sz="2200" b="1" dirty="0" err="1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lamp</a:t>
            </a:r>
            <a:r>
              <a:rPr lang="de-DE" altLang="de-DE" sz="2200" b="1" dirty="0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 </a:t>
            </a:r>
            <a:r>
              <a:rPr lang="de-DE" altLang="de-DE" sz="2200" b="1" dirty="0" err="1">
                <a:solidFill>
                  <a:srgbClr val="00589C"/>
                </a:solidFill>
                <a:ea typeface="Geneva"/>
                <a:cs typeface="Arial" panose="020B0604020202020204" pitchFamily="34" charset="0"/>
              </a:rPr>
              <a:t>annealing</a:t>
            </a:r>
            <a:endParaRPr lang="de-DE" altLang="de-DE" sz="2200" b="1" dirty="0">
              <a:solidFill>
                <a:srgbClr val="00589C"/>
              </a:solidFill>
              <a:ea typeface="Geneva"/>
              <a:cs typeface="Arial" panose="020B0604020202020204" pitchFamily="34" charset="0"/>
            </a:endParaRPr>
          </a:p>
        </p:txBody>
      </p:sp>
      <p:sp>
        <p:nvSpPr>
          <p:cNvPr id="7475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>
              <a:latin typeface="Calibri" panose="020F0502020204030204" pitchFamily="34" charset="0"/>
              <a:ea typeface="Geneva"/>
              <a:cs typeface="Geneva"/>
            </a:endParaRPr>
          </a:p>
        </p:txBody>
      </p:sp>
      <p:sp>
        <p:nvSpPr>
          <p:cNvPr id="74756" name="Rectangle 10"/>
          <p:cNvSpPr>
            <a:spLocks noChangeArrowheads="1"/>
          </p:cNvSpPr>
          <p:nvPr/>
        </p:nvSpPr>
        <p:spPr bwMode="auto">
          <a:xfrm>
            <a:off x="0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200">
                <a:latin typeface="Calibri" panose="020F0502020204030204" pitchFamily="34" charset="0"/>
                <a:ea typeface="Geneva"/>
                <a:cs typeface="Times New Roman" panose="02020603050405020304" pitchFamily="18" charset="0"/>
              </a:rPr>
              <a:t> </a:t>
            </a:r>
            <a:endParaRPr lang="en-US" altLang="de-DE">
              <a:latin typeface="Calibri" panose="020F0502020204030204" pitchFamily="34" charset="0"/>
              <a:ea typeface="Geneva"/>
              <a:cs typeface="Times New Roman" panose="02020603050405020304" pitchFamily="18" charset="0"/>
            </a:endParaRPr>
          </a:p>
        </p:txBody>
      </p:sp>
      <p:sp>
        <p:nvSpPr>
          <p:cNvPr id="74757" name="Rectangle 11"/>
          <p:cNvSpPr>
            <a:spLocks noChangeArrowheads="1"/>
          </p:cNvSpPr>
          <p:nvPr/>
        </p:nvSpPr>
        <p:spPr bwMode="auto">
          <a:xfrm>
            <a:off x="0" y="514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>
              <a:latin typeface="Calibri" panose="020F0502020204030204" pitchFamily="34" charset="0"/>
              <a:ea typeface="Geneva"/>
              <a:cs typeface="Geneva"/>
            </a:endParaRPr>
          </a:p>
        </p:txBody>
      </p:sp>
      <p:sp>
        <p:nvSpPr>
          <p:cNvPr id="74758" name="TextBox 16"/>
          <p:cNvSpPr txBox="1">
            <a:spLocks noChangeArrowheads="1"/>
          </p:cNvSpPr>
          <p:nvPr/>
        </p:nvSpPr>
        <p:spPr bwMode="auto">
          <a:xfrm>
            <a:off x="2355850" y="4972050"/>
            <a:ext cx="3824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400">
                <a:latin typeface="Calibri" panose="020F0502020204030204" pitchFamily="34" charset="0"/>
                <a:ea typeface="Geneva"/>
                <a:cs typeface="Geneva"/>
              </a:rPr>
              <a:t>Released Vacancies from P4V</a:t>
            </a:r>
          </a:p>
          <a:p>
            <a:pPr algn="ctr"/>
            <a:r>
              <a:rPr lang="en-US" altLang="de-DE" sz="2400">
                <a:latin typeface="Calibri" panose="020F0502020204030204" pitchFamily="34" charset="0"/>
                <a:ea typeface="Geneva"/>
                <a:cs typeface="Geneva"/>
              </a:rPr>
              <a:t>join V-clusters</a:t>
            </a:r>
            <a:endParaRPr lang="de-DE" altLang="de-DE" sz="2400">
              <a:latin typeface="Calibri" panose="020F0502020204030204" pitchFamily="34" charset="0"/>
              <a:ea typeface="Geneva"/>
              <a:cs typeface="Geneva"/>
            </a:endParaRPr>
          </a:p>
        </p:txBody>
      </p:sp>
      <p:sp>
        <p:nvSpPr>
          <p:cNvPr id="74759" name="Rectangle 19"/>
          <p:cNvSpPr>
            <a:spLocks noChangeArrowheads="1"/>
          </p:cNvSpPr>
          <p:nvPr/>
        </p:nvSpPr>
        <p:spPr bwMode="auto">
          <a:xfrm>
            <a:off x="4879975" y="1100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>
              <a:latin typeface="Calibri" panose="020F0502020204030204" pitchFamily="34" charset="0"/>
              <a:ea typeface="Geneva"/>
              <a:cs typeface="Geneva"/>
            </a:endParaRPr>
          </a:p>
        </p:txBody>
      </p:sp>
      <p:graphicFrame>
        <p:nvGraphicFramePr>
          <p:cNvPr id="74760" name="Object 4"/>
          <p:cNvGraphicFramePr>
            <a:graphicFrameLocks noChangeAspect="1"/>
          </p:cNvGraphicFramePr>
          <p:nvPr/>
        </p:nvGraphicFramePr>
        <p:xfrm>
          <a:off x="1166813" y="323850"/>
          <a:ext cx="6202362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1760" imgH="3007360" progId="Origin50.Graph">
                  <p:embed/>
                </p:oleObj>
              </mc:Choice>
              <mc:Fallback>
                <p:oleObj name="Graph" r:id="rId2" imgW="3921760" imgH="3007360" progId="Origin50.Graph">
                  <p:embed/>
                  <p:pic>
                    <p:nvPicPr>
                      <p:cNvPr id="747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3" y="323850"/>
                        <a:ext cx="6202362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1" name="Rectangle 2"/>
          <p:cNvSpPr>
            <a:spLocks noChangeArrowheads="1"/>
          </p:cNvSpPr>
          <p:nvPr/>
        </p:nvSpPr>
        <p:spPr bwMode="auto">
          <a:xfrm>
            <a:off x="112713" y="5741988"/>
            <a:ext cx="37512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Kujala</a:t>
            </a:r>
            <a:r>
              <a:rPr lang="de-DE" altLang="de-DE">
                <a:latin typeface="Calibri" panose="020F0502020204030204" pitchFamily="34" charset="0"/>
                <a:ea typeface="Geneva"/>
                <a:cs typeface="Geneva"/>
              </a:rPr>
              <a:t> </a:t>
            </a:r>
            <a:r>
              <a:rPr lang="de-DE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et al., </a:t>
            </a:r>
            <a:r>
              <a:rPr lang="en-US" altLang="de-DE" sz="1200" i="1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J. Phys.: Condens. Matter </a:t>
            </a:r>
            <a:r>
              <a:rPr lang="en-US" altLang="de-DE" sz="1200" b="1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28,</a:t>
            </a:r>
            <a:r>
              <a:rPr lang="en-US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 335801 (2016)</a:t>
            </a:r>
          </a:p>
          <a:p>
            <a:r>
              <a:rPr lang="en-US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Vohra</a:t>
            </a:r>
            <a:r>
              <a:rPr lang="en-US" altLang="de-DE" sz="1200">
                <a:latin typeface="Calibri" panose="020F0502020204030204" pitchFamily="34" charset="0"/>
                <a:ea typeface="Geneva"/>
                <a:cs typeface="Geneva"/>
              </a:rPr>
              <a:t> </a:t>
            </a:r>
            <a:r>
              <a:rPr lang="en-US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et al. </a:t>
            </a:r>
            <a:r>
              <a:rPr lang="en-US" altLang="de-DE" sz="1200" i="1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J. Appl. Phys</a:t>
            </a:r>
            <a:r>
              <a:rPr lang="en-US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. </a:t>
            </a:r>
            <a:r>
              <a:rPr lang="en-US" altLang="de-DE" sz="1200" b="1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125</a:t>
            </a:r>
            <a:r>
              <a:rPr lang="en-US" altLang="de-DE" sz="120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Geneva"/>
              </a:rPr>
              <a:t>, 025701 (2019)</a:t>
            </a:r>
            <a:endParaRPr lang="de-DE" altLang="de-DE" sz="1200">
              <a:solidFill>
                <a:srgbClr val="000000"/>
              </a:solidFill>
              <a:latin typeface="Calibri" panose="020F0502020204030204" pitchFamily="34" charset="0"/>
              <a:ea typeface="Geneva"/>
              <a:cs typeface="Geneva"/>
            </a:endParaRPr>
          </a:p>
        </p:txBody>
      </p:sp>
      <p:sp>
        <p:nvSpPr>
          <p:cNvPr id="74762" name="TextBox 6"/>
          <p:cNvSpPr txBox="1">
            <a:spLocks noChangeArrowheads="1"/>
          </p:cNvSpPr>
          <p:nvPr/>
        </p:nvSpPr>
        <p:spPr bwMode="auto">
          <a:xfrm>
            <a:off x="4427984" y="5791200"/>
            <a:ext cx="4606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Prucnal</a:t>
            </a:r>
            <a:r>
              <a:rPr lang="en-US" altLang="de-DE" sz="1600" dirty="0">
                <a:solidFill>
                  <a:srgbClr val="000000"/>
                </a:solidFill>
                <a:latin typeface="Times New Roman" panose="02020603050405020304" pitchFamily="18" charset="0"/>
                <a:ea typeface="Geneva"/>
                <a:cs typeface="Times New Roman" panose="02020603050405020304" pitchFamily="18" charset="0"/>
              </a:rPr>
              <a:t> </a:t>
            </a:r>
            <a:r>
              <a:rPr lang="en-US" altLang="de-DE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et. al. </a:t>
            </a:r>
            <a:r>
              <a:rPr lang="en-US" altLang="de-DE" sz="1600" i="1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New J. Phys. 22, 123037</a:t>
            </a:r>
            <a:r>
              <a:rPr lang="en-GB" altLang="de-DE" sz="1600" i="1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 </a:t>
            </a:r>
            <a:r>
              <a:rPr lang="en-GB" altLang="de-DE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(2020)</a:t>
            </a:r>
            <a:r>
              <a:rPr lang="pl-PL" altLang="de-DE" sz="1600" dirty="0">
                <a:solidFill>
                  <a:srgbClr val="A40C96"/>
                </a:solidFill>
                <a:ea typeface="Geneva"/>
                <a:cs typeface="Arial" panose="020B0604020202020204" pitchFamily="34" charset="0"/>
              </a:rPr>
              <a:t> </a:t>
            </a:r>
            <a:endParaRPr lang="en-GB" altLang="de-DE" sz="1600" dirty="0">
              <a:solidFill>
                <a:srgbClr val="A40C96"/>
              </a:solidFill>
              <a:ea typeface="Genev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63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"/>
          <p:cNvSpPr txBox="1">
            <a:spLocks/>
          </p:cNvSpPr>
          <p:nvPr/>
        </p:nvSpPr>
        <p:spPr bwMode="auto">
          <a:xfrm>
            <a:off x="539552" y="79480"/>
            <a:ext cx="8064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altLang="de-DE" sz="2400" b="1" dirty="0">
                <a:solidFill>
                  <a:srgbClr val="003E89"/>
                </a:solidFill>
                <a:latin typeface="Arial" charset="0"/>
              </a:rPr>
              <a:t>2D Materials: FWIM + FWIH + FWIO + FWIN + ….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63827" y="999097"/>
            <a:ext cx="1931983" cy="1567956"/>
            <a:chOff x="831931" y="1251172"/>
            <a:chExt cx="4578331" cy="3715675"/>
          </a:xfrm>
        </p:grpSpPr>
        <p:sp>
          <p:nvSpPr>
            <p:cNvPr id="9" name="Rectangle 8"/>
            <p:cNvSpPr/>
            <p:nvPr/>
          </p:nvSpPr>
          <p:spPr>
            <a:xfrm>
              <a:off x="831931" y="1309247"/>
              <a:ext cx="4572000" cy="3657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3175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21154465">
              <a:off x="2844007" y="3659306"/>
              <a:ext cx="2226000" cy="98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zh-CN" dirty="0" err="1">
                  <a:latin typeface="Arial" panose="020B0604020202020204" pitchFamily="34" charset="0"/>
                  <a:cs typeface="Arial" panose="020B0604020202020204" pitchFamily="34" charset="0"/>
                </a:rPr>
                <a:t>rSBr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/>
            </p:cNvSpPr>
            <p:nvPr/>
          </p:nvSpPr>
          <p:spPr>
            <a:xfrm>
              <a:off x="838262" y="1280988"/>
              <a:ext cx="4572000" cy="3657600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  <a:effectLst>
              <a:glow rad="38100">
                <a:schemeClr val="accent1">
                  <a:alpha val="40000"/>
                </a:schemeClr>
              </a:glow>
              <a:reflection stA="45000" endPos="0" dir="5400000" sy="-100000" algn="bl" rotWithShape="0"/>
              <a:softEdge rad="0"/>
            </a:effectLst>
            <a:scene3d>
              <a:camera prst="isometricOffAxis1Top"/>
              <a:lightRig rig="threePt" dir="t"/>
            </a:scene3d>
            <a:sp3d extrusionH="635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椭圆 692">
              <a:extLst>
                <a:ext uri="{FF2B5EF4-FFF2-40B4-BE49-F238E27FC236}">
                  <a16:creationId xmlns:a16="http://schemas.microsoft.com/office/drawing/2014/main" id="{4A3FFB54-5DD4-C228-F8BE-BB92EB4BD970}"/>
                </a:ext>
              </a:extLst>
            </p:cNvPr>
            <p:cNvSpPr/>
            <p:nvPr/>
          </p:nvSpPr>
          <p:spPr>
            <a:xfrm>
              <a:off x="2163087" y="2545861"/>
              <a:ext cx="182880" cy="1828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254527" y="1459382"/>
              <a:ext cx="0" cy="1188720"/>
            </a:xfrm>
            <a:prstGeom prst="line">
              <a:avLst/>
            </a:prstGeom>
            <a:ln w="0">
              <a:solidFill>
                <a:srgbClr val="CC66FF">
                  <a:alpha val="1000"/>
                </a:srgbClr>
              </a:solidFill>
            </a:ln>
            <a:effectLst>
              <a:glow rad="203200">
                <a:srgbClr val="CC66FF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692">
              <a:extLst>
                <a:ext uri="{FF2B5EF4-FFF2-40B4-BE49-F238E27FC236}">
                  <a16:creationId xmlns:a16="http://schemas.microsoft.com/office/drawing/2014/main" id="{4A3FFB54-5DD4-C228-F8BE-BB92EB4BD970}"/>
                </a:ext>
              </a:extLst>
            </p:cNvPr>
            <p:cNvSpPr/>
            <p:nvPr/>
          </p:nvSpPr>
          <p:spPr>
            <a:xfrm>
              <a:off x="2755800" y="3056193"/>
              <a:ext cx="182880" cy="1828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847240" y="1969714"/>
              <a:ext cx="0" cy="1188720"/>
            </a:xfrm>
            <a:prstGeom prst="line">
              <a:avLst/>
            </a:prstGeom>
            <a:ln>
              <a:solidFill>
                <a:srgbClr val="CC66FF">
                  <a:alpha val="1000"/>
                </a:srgbClr>
              </a:solidFill>
            </a:ln>
            <a:effectLst>
              <a:glow rad="203200">
                <a:srgbClr val="CC66FF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692">
              <a:extLst>
                <a:ext uri="{FF2B5EF4-FFF2-40B4-BE49-F238E27FC236}">
                  <a16:creationId xmlns:a16="http://schemas.microsoft.com/office/drawing/2014/main" id="{4A3FFB54-5DD4-C228-F8BE-BB92EB4BD970}"/>
                </a:ext>
              </a:extLst>
            </p:cNvPr>
            <p:cNvSpPr/>
            <p:nvPr/>
          </p:nvSpPr>
          <p:spPr>
            <a:xfrm>
              <a:off x="1671705" y="3436634"/>
              <a:ext cx="182880" cy="1828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763145" y="2350155"/>
              <a:ext cx="0" cy="1188720"/>
            </a:xfrm>
            <a:prstGeom prst="line">
              <a:avLst/>
            </a:prstGeom>
            <a:ln>
              <a:solidFill>
                <a:srgbClr val="CC66FF">
                  <a:alpha val="1000"/>
                </a:srgbClr>
              </a:solidFill>
            </a:ln>
            <a:effectLst>
              <a:glow rad="203200">
                <a:srgbClr val="CC66FF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692">
              <a:extLst>
                <a:ext uri="{FF2B5EF4-FFF2-40B4-BE49-F238E27FC236}">
                  <a16:creationId xmlns:a16="http://schemas.microsoft.com/office/drawing/2014/main" id="{4A3FFB54-5DD4-C228-F8BE-BB92EB4BD970}"/>
                </a:ext>
              </a:extLst>
            </p:cNvPr>
            <p:cNvSpPr/>
            <p:nvPr/>
          </p:nvSpPr>
          <p:spPr>
            <a:xfrm>
              <a:off x="3243771" y="2484041"/>
              <a:ext cx="182880" cy="1828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335211" y="1397562"/>
              <a:ext cx="0" cy="1188720"/>
            </a:xfrm>
            <a:prstGeom prst="line">
              <a:avLst/>
            </a:prstGeom>
            <a:ln>
              <a:solidFill>
                <a:srgbClr val="CC66FF">
                  <a:alpha val="1000"/>
                </a:srgbClr>
              </a:solidFill>
            </a:ln>
            <a:effectLst>
              <a:glow rad="203200">
                <a:srgbClr val="CC66FF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692">
              <a:extLst>
                <a:ext uri="{FF2B5EF4-FFF2-40B4-BE49-F238E27FC236}">
                  <a16:creationId xmlns:a16="http://schemas.microsoft.com/office/drawing/2014/main" id="{4A3FFB54-5DD4-C228-F8BE-BB92EB4BD970}"/>
                </a:ext>
              </a:extLst>
            </p:cNvPr>
            <p:cNvSpPr/>
            <p:nvPr/>
          </p:nvSpPr>
          <p:spPr>
            <a:xfrm>
              <a:off x="3771869" y="3354363"/>
              <a:ext cx="182880" cy="1828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3863309" y="2267884"/>
              <a:ext cx="0" cy="1188720"/>
            </a:xfrm>
            <a:prstGeom prst="line">
              <a:avLst/>
            </a:prstGeom>
            <a:ln>
              <a:solidFill>
                <a:srgbClr val="CC66FF">
                  <a:alpha val="1000"/>
                </a:srgbClr>
              </a:solidFill>
            </a:ln>
            <a:effectLst>
              <a:glow rad="203200">
                <a:srgbClr val="CC66FF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692">
              <a:extLst>
                <a:ext uri="{FF2B5EF4-FFF2-40B4-BE49-F238E27FC236}">
                  <a16:creationId xmlns:a16="http://schemas.microsoft.com/office/drawing/2014/main" id="{4A3FFB54-5DD4-C228-F8BE-BB92EB4BD970}"/>
                </a:ext>
              </a:extLst>
            </p:cNvPr>
            <p:cNvSpPr/>
            <p:nvPr/>
          </p:nvSpPr>
          <p:spPr>
            <a:xfrm>
              <a:off x="4573003" y="2905224"/>
              <a:ext cx="182880" cy="1828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664443" y="1818745"/>
              <a:ext cx="0" cy="1188720"/>
            </a:xfrm>
            <a:prstGeom prst="line">
              <a:avLst/>
            </a:prstGeom>
            <a:ln>
              <a:solidFill>
                <a:srgbClr val="CC66FF">
                  <a:alpha val="1000"/>
                </a:srgbClr>
              </a:solidFill>
            </a:ln>
            <a:effectLst>
              <a:glow rad="203200">
                <a:srgbClr val="CC66FF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692">
              <a:extLst>
                <a:ext uri="{FF2B5EF4-FFF2-40B4-BE49-F238E27FC236}">
                  <a16:creationId xmlns:a16="http://schemas.microsoft.com/office/drawing/2014/main" id="{4A3FFB54-5DD4-C228-F8BE-BB92EB4BD970}"/>
                </a:ext>
              </a:extLst>
            </p:cNvPr>
            <p:cNvSpPr/>
            <p:nvPr/>
          </p:nvSpPr>
          <p:spPr>
            <a:xfrm>
              <a:off x="5212494" y="3106413"/>
              <a:ext cx="182880" cy="1828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303934" y="2019934"/>
              <a:ext cx="0" cy="1188720"/>
            </a:xfrm>
            <a:prstGeom prst="line">
              <a:avLst/>
            </a:prstGeom>
            <a:ln>
              <a:solidFill>
                <a:srgbClr val="CC66FF">
                  <a:alpha val="1000"/>
                </a:srgbClr>
              </a:solidFill>
            </a:ln>
            <a:effectLst>
              <a:glow rad="203200">
                <a:srgbClr val="CC66FF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692">
              <a:extLst>
                <a:ext uri="{FF2B5EF4-FFF2-40B4-BE49-F238E27FC236}">
                  <a16:creationId xmlns:a16="http://schemas.microsoft.com/office/drawing/2014/main" id="{4A3FFB54-5DD4-C228-F8BE-BB92EB4BD970}"/>
                </a:ext>
              </a:extLst>
            </p:cNvPr>
            <p:cNvSpPr/>
            <p:nvPr/>
          </p:nvSpPr>
          <p:spPr>
            <a:xfrm>
              <a:off x="4211140" y="2337651"/>
              <a:ext cx="182880" cy="1828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4302580" y="1251172"/>
              <a:ext cx="0" cy="1188720"/>
            </a:xfrm>
            <a:prstGeom prst="line">
              <a:avLst/>
            </a:prstGeom>
            <a:ln>
              <a:solidFill>
                <a:srgbClr val="CC66FF">
                  <a:alpha val="1000"/>
                </a:srgbClr>
              </a:solidFill>
            </a:ln>
            <a:effectLst>
              <a:glow rad="203200">
                <a:srgbClr val="CC66FF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692">
              <a:extLst>
                <a:ext uri="{FF2B5EF4-FFF2-40B4-BE49-F238E27FC236}">
                  <a16:creationId xmlns:a16="http://schemas.microsoft.com/office/drawing/2014/main" id="{4A3FFB54-5DD4-C228-F8BE-BB92EB4BD970}"/>
                </a:ext>
              </a:extLst>
            </p:cNvPr>
            <p:cNvSpPr/>
            <p:nvPr/>
          </p:nvSpPr>
          <p:spPr>
            <a:xfrm>
              <a:off x="962012" y="2842274"/>
              <a:ext cx="182880" cy="1828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053452" y="1755795"/>
              <a:ext cx="0" cy="1188720"/>
            </a:xfrm>
            <a:prstGeom prst="line">
              <a:avLst/>
            </a:prstGeom>
            <a:ln>
              <a:solidFill>
                <a:srgbClr val="CC66FF">
                  <a:alpha val="1000"/>
                </a:srgbClr>
              </a:solidFill>
            </a:ln>
            <a:effectLst>
              <a:glow rad="203200">
                <a:srgbClr val="CC66FF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图片 10">
            <a:extLst>
              <a:ext uri="{FF2B5EF4-FFF2-40B4-BE49-F238E27FC236}">
                <a16:creationId xmlns:a16="http://schemas.microsoft.com/office/drawing/2014/main" id="{CA7DFC43-C986-37B0-6148-53A87E59C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62" y="2770128"/>
            <a:ext cx="4362282" cy="352723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1" y="2770128"/>
            <a:ext cx="4149411" cy="354738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517865" y="6291482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Nano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37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9EFA13E-D4C3-F7D9-61A8-4B0D7C615520}"/>
              </a:ext>
            </a:extLst>
          </p:cNvPr>
          <p:cNvSpPr txBox="1"/>
          <p:nvPr/>
        </p:nvSpPr>
        <p:spPr>
          <a:xfrm>
            <a:off x="20181" y="5481229"/>
            <a:ext cx="3471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 J, et al. ACS nano, 2023, 17(6): 5316-5328.</a:t>
            </a:r>
            <a:endParaRPr lang="en-150" sz="12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ADD966A-8A45-5779-4DAC-14FB31CB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20" y="165287"/>
            <a:ext cx="1282811" cy="492811"/>
          </a:xfrm>
        </p:spPr>
        <p:txBody>
          <a:bodyPr>
            <a:normAutofit/>
          </a:bodyPr>
          <a:lstStyle/>
          <a:p>
            <a:pPr algn="l"/>
            <a:r>
              <a:rPr lang="de-DE" sz="2625" dirty="0" err="1"/>
              <a:t>C</a:t>
            </a:r>
            <a:r>
              <a:rPr lang="de-DE" altLang="zh-CN" sz="2625" dirty="0" err="1"/>
              <a:t>rSBr</a:t>
            </a:r>
            <a:endParaRPr lang="de-DE" sz="2625" dirty="0"/>
          </a:p>
        </p:txBody>
      </p:sp>
      <p:pic>
        <p:nvPicPr>
          <p:cNvPr id="17" name="Grafik 1">
            <a:extLst>
              <a:ext uri="{FF2B5EF4-FFF2-40B4-BE49-F238E27FC236}">
                <a16:creationId xmlns:a16="http://schemas.microsoft.com/office/drawing/2014/main" id="{C826633E-A4AA-9FF8-3708-C4E58FC47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62" y="1596461"/>
            <a:ext cx="3600000" cy="2700000"/>
          </a:xfrm>
          <a:prstGeom prst="rect">
            <a:avLst/>
          </a:prstGeom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C83C56B-F796-EB78-E0A8-A3A3CD4861C0}"/>
              </a:ext>
            </a:extLst>
          </p:cNvPr>
          <p:cNvCxnSpPr/>
          <p:nvPr/>
        </p:nvCxnSpPr>
        <p:spPr>
          <a:xfrm flipH="1" flipV="1">
            <a:off x="2735796" y="3645024"/>
            <a:ext cx="486054" cy="21602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34506C8-80ED-ECE2-D961-5B1CA732EDAA}"/>
              </a:ext>
            </a:extLst>
          </p:cNvPr>
          <p:cNvCxnSpPr>
            <a:cxnSpLocks/>
          </p:cNvCxnSpPr>
          <p:nvPr/>
        </p:nvCxnSpPr>
        <p:spPr>
          <a:xfrm flipV="1">
            <a:off x="3227260" y="3557076"/>
            <a:ext cx="156608" cy="30397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0BB1EDFB-9071-9C6A-80A7-ADC2A844A193}"/>
              </a:ext>
            </a:extLst>
          </p:cNvPr>
          <p:cNvSpPr txBox="1"/>
          <p:nvPr/>
        </p:nvSpPr>
        <p:spPr>
          <a:xfrm>
            <a:off x="2830562" y="369206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0EC1B58-9323-1473-BF54-E483B2A57E28}"/>
              </a:ext>
            </a:extLst>
          </p:cNvPr>
          <p:cNvSpPr txBox="1"/>
          <p:nvPr/>
        </p:nvSpPr>
        <p:spPr>
          <a:xfrm>
            <a:off x="3305563" y="361453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30C8E97-EF11-E3A3-8A98-EFFC671D91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73" b="673"/>
          <a:stretch/>
        </p:blipFill>
        <p:spPr>
          <a:xfrm>
            <a:off x="4626006" y="1051270"/>
            <a:ext cx="3071429" cy="38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3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287338" y="6602413"/>
            <a:ext cx="2438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800" b="0">
                <a:solidFill>
                  <a:schemeClr val="bg1"/>
                </a:solidFill>
                <a:cs typeface="Arial" charset="0"/>
              </a:rPr>
              <a:t>Seite </a:t>
            </a:r>
            <a:fld id="{4D73DD87-A300-4195-AA54-CF420AA8AFCE}" type="slidenum">
              <a:rPr lang="de-DE" sz="800" b="0">
                <a:solidFill>
                  <a:schemeClr val="bg1"/>
                </a:solidFill>
                <a:cs typeface="Arial" charset="0"/>
              </a:rPr>
              <a:pPr eaLnBrk="0" hangingPunct="0">
                <a:spcBef>
                  <a:spcPct val="50000"/>
                </a:spcBef>
              </a:pPr>
              <a:t>4</a:t>
            </a:fld>
            <a:endParaRPr lang="de-DE" sz="800" b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6564" name="Rectangle 9"/>
          <p:cNvSpPr>
            <a:spLocks noChangeArrowheads="1"/>
          </p:cNvSpPr>
          <p:nvPr/>
        </p:nvSpPr>
        <p:spPr bwMode="auto">
          <a:xfrm>
            <a:off x="92075" y="519113"/>
            <a:ext cx="184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200" b="0">
              <a:solidFill>
                <a:srgbClr val="00487D"/>
              </a:solidFill>
              <a:cs typeface="Arial" charset="0"/>
            </a:endParaRPr>
          </a:p>
        </p:txBody>
      </p:sp>
      <p:pic>
        <p:nvPicPr>
          <p:cNvPr id="9222" name="Picture 11" descr="PicOri"/>
          <p:cNvPicPr>
            <a:picLocks noChangeAspect="1" noChangeArrowheads="1"/>
          </p:cNvPicPr>
          <p:nvPr/>
        </p:nvPicPr>
        <p:blipFill>
          <a:blip r:embed="rId3" cstate="print"/>
          <a:srcRect t="17297" b="19614"/>
          <a:stretch>
            <a:fillRect/>
          </a:stretch>
        </p:blipFill>
        <p:spPr bwMode="auto">
          <a:xfrm>
            <a:off x="801633" y="5752087"/>
            <a:ext cx="7481888" cy="106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84150" y="28745"/>
            <a:ext cx="4171826" cy="5040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sz="3200" b="1" dirty="0">
                <a:solidFill>
                  <a:schemeClr val="tx2"/>
                </a:solidFill>
                <a:cs typeface="Arial" charset="0"/>
              </a:rPr>
              <a:t>Ion Beam Center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53" y="532777"/>
            <a:ext cx="8782802" cy="55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59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287338" y="6602413"/>
            <a:ext cx="2438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800" b="0">
                <a:solidFill>
                  <a:schemeClr val="bg1"/>
                </a:solidFill>
                <a:cs typeface="Arial" charset="0"/>
              </a:rPr>
              <a:t>Seite </a:t>
            </a:r>
            <a:fld id="{4D73DD87-A300-4195-AA54-CF420AA8AFCE}" type="slidenum">
              <a:rPr lang="de-DE" sz="800" b="0">
                <a:solidFill>
                  <a:schemeClr val="bg1"/>
                </a:solidFill>
                <a:cs typeface="Arial" charset="0"/>
              </a:rPr>
              <a:pPr eaLnBrk="0" hangingPunct="0">
                <a:spcBef>
                  <a:spcPct val="50000"/>
                </a:spcBef>
              </a:pPr>
              <a:t>5</a:t>
            </a:fld>
            <a:endParaRPr lang="de-DE" sz="800" b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6564" name="Rectangle 9"/>
          <p:cNvSpPr>
            <a:spLocks noChangeArrowheads="1"/>
          </p:cNvSpPr>
          <p:nvPr/>
        </p:nvSpPr>
        <p:spPr bwMode="auto">
          <a:xfrm>
            <a:off x="92075" y="519113"/>
            <a:ext cx="184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200" b="0">
              <a:solidFill>
                <a:srgbClr val="00487D"/>
              </a:solidFill>
              <a:cs typeface="Arial" charset="0"/>
            </a:endParaRPr>
          </a:p>
        </p:txBody>
      </p:sp>
      <p:pic>
        <p:nvPicPr>
          <p:cNvPr id="9222" name="Picture 11" descr="PicOri"/>
          <p:cNvPicPr>
            <a:picLocks noChangeAspect="1" noChangeArrowheads="1"/>
          </p:cNvPicPr>
          <p:nvPr/>
        </p:nvPicPr>
        <p:blipFill>
          <a:blip r:embed="rId3" cstate="print"/>
          <a:srcRect t="17297" b="19614"/>
          <a:stretch>
            <a:fillRect/>
          </a:stretch>
        </p:blipFill>
        <p:spPr bwMode="auto">
          <a:xfrm>
            <a:off x="801633" y="5752087"/>
            <a:ext cx="7481888" cy="106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" y="710143"/>
            <a:ext cx="9144000" cy="5108145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84150" y="116632"/>
            <a:ext cx="5972026" cy="10080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sz="3200" b="1" dirty="0">
                <a:solidFill>
                  <a:schemeClr val="tx2"/>
                </a:solidFill>
                <a:cs typeface="Arial" charset="0"/>
              </a:rPr>
              <a:t>Ion Beam Center at HZDR</a:t>
            </a:r>
          </a:p>
        </p:txBody>
      </p:sp>
    </p:spTree>
    <p:extLst>
      <p:ext uri="{BB962C8B-B14F-4D97-AF65-F5344CB8AC3E}">
        <p14:creationId xmlns:p14="http://schemas.microsoft.com/office/powerpoint/2010/main" val="126017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536" y="11247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Ion irradiation effect in matter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BD8F4-55F9-ADB2-F547-1A4309512B60}"/>
              </a:ext>
            </a:extLst>
          </p:cNvPr>
          <p:cNvSpPr txBox="1"/>
          <p:nvPr/>
        </p:nvSpPr>
        <p:spPr>
          <a:xfrm>
            <a:off x="781236" y="2852936"/>
            <a:ext cx="75815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a typeface="Verdana" pitchFamily="34" charset="0"/>
                <a:cs typeface="Times New Roman" pitchFamily="18" charset="0"/>
                <a:sym typeface="Symbol"/>
              </a:rPr>
              <a:t>Ions flux: 10</a:t>
            </a:r>
            <a:r>
              <a:rPr lang="en-GB" sz="2400" baseline="30000" dirty="0">
                <a:ea typeface="Verdana" pitchFamily="34" charset="0"/>
                <a:cs typeface="Times New Roman" pitchFamily="18" charset="0"/>
                <a:sym typeface="Symbol"/>
              </a:rPr>
              <a:t>8-15</a:t>
            </a:r>
            <a:r>
              <a:rPr lang="en-GB" sz="2400" dirty="0">
                <a:ea typeface="Verdana" pitchFamily="34" charset="0"/>
                <a:cs typeface="Times New Roman" pitchFamily="18" charset="0"/>
                <a:sym typeface="Symbol"/>
              </a:rPr>
              <a:t> ions/second, Target: 10</a:t>
            </a:r>
            <a:r>
              <a:rPr lang="en-GB" sz="2400" baseline="30000" dirty="0">
                <a:ea typeface="Verdana" pitchFamily="34" charset="0"/>
                <a:cs typeface="Times New Roman" pitchFamily="18" charset="0"/>
                <a:sym typeface="Symbol"/>
              </a:rPr>
              <a:t>22</a:t>
            </a:r>
            <a:r>
              <a:rPr lang="en-GB" sz="2400" dirty="0">
                <a:ea typeface="Verdana" pitchFamily="34" charset="0"/>
                <a:cs typeface="Times New Roman" pitchFamily="18" charset="0"/>
                <a:sym typeface="Symbol"/>
              </a:rPr>
              <a:t> atoms/cm</a:t>
            </a:r>
            <a:r>
              <a:rPr lang="en-GB" sz="2400" baseline="30000" dirty="0">
                <a:ea typeface="Verdana" pitchFamily="34" charset="0"/>
                <a:cs typeface="Times New Roman" pitchFamily="18" charset="0"/>
                <a:sym typeface="Symbol"/>
              </a:rPr>
              <a:t>3</a:t>
            </a:r>
          </a:p>
          <a:p>
            <a:endParaRPr lang="en-GB" sz="2400" dirty="0">
              <a:ea typeface="Verdana" pitchFamily="34" charset="0"/>
              <a:cs typeface="Times New Roman" pitchFamily="18" charset="0"/>
              <a:sym typeface="Symbol"/>
            </a:endParaRPr>
          </a:p>
          <a:p>
            <a:r>
              <a:rPr lang="en-GB" sz="2400" dirty="0">
                <a:ea typeface="Verdana" pitchFamily="34" charset="0"/>
                <a:cs typeface="Times New Roman" pitchFamily="18" charset="0"/>
                <a:sym typeface="Symbol"/>
              </a:rPr>
              <a:t>large number of interactions -&gt;</a:t>
            </a:r>
            <a:r>
              <a:rPr lang="en-GB" sz="2400" dirty="0">
                <a:ea typeface="Verdana" pitchFamily="34" charset="0"/>
                <a:cs typeface="Times New Roman" pitchFamily="18" charset="0"/>
                <a:sym typeface="Wingdings"/>
              </a:rPr>
              <a:t> questions must be answered using </a:t>
            </a:r>
            <a:r>
              <a:rPr lang="en-GB" sz="2400" b="1" dirty="0">
                <a:ea typeface="Verdana" pitchFamily="34" charset="0"/>
                <a:cs typeface="Times New Roman" pitchFamily="18" charset="0"/>
                <a:sym typeface="Wingdings"/>
              </a:rPr>
              <a:t>approximation,</a:t>
            </a:r>
            <a:r>
              <a:rPr lang="en-GB" sz="2400" dirty="0">
                <a:ea typeface="Verdana" pitchFamily="34" charset="0"/>
                <a:cs typeface="Times New Roman" pitchFamily="18" charset="0"/>
                <a:sym typeface="Wingdings"/>
              </a:rPr>
              <a:t> </a:t>
            </a:r>
            <a:r>
              <a:rPr lang="en-GB" sz="2400" b="1" dirty="0">
                <a:ea typeface="Verdana" pitchFamily="34" charset="0"/>
                <a:cs typeface="Times New Roman" pitchFamily="18" charset="0"/>
                <a:sym typeface="Wingdings"/>
              </a:rPr>
              <a:t>statistics and probabilities</a:t>
            </a:r>
            <a:r>
              <a:rPr lang="en-GB" sz="2400" b="1" dirty="0">
                <a:ea typeface="Verdana" pitchFamily="34" charset="0"/>
                <a:cs typeface="Times New Roman" pitchFamily="18" charset="0"/>
                <a:sym typeface="Symbol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282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0B9F44F8-9826-DD4A-7295-C5F48B25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88913"/>
            <a:ext cx="798512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1" t="15203" b="13231"/>
          <a:stretch/>
        </p:blipFill>
        <p:spPr bwMode="auto">
          <a:xfrm>
            <a:off x="1475656" y="764704"/>
            <a:ext cx="6537920" cy="583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9512" y="0"/>
            <a:ext cx="7056784" cy="8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/>
              <a:t>Ion </a:t>
            </a:r>
            <a:r>
              <a:rPr lang="de-DE" altLang="de-DE" dirty="0" err="1"/>
              <a:t>implantation</a:t>
            </a:r>
            <a:r>
              <a:rPr lang="de-DE" altLang="de-DE" dirty="0"/>
              <a:t>: </a:t>
            </a:r>
            <a:r>
              <a:rPr lang="de-DE" altLang="de-DE" dirty="0" err="1"/>
              <a:t>effect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02632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90563"/>
            <a:ext cx="76516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3419872" y="5589240"/>
            <a:ext cx="289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9pPr>
          </a:lstStyle>
          <a:p>
            <a:r>
              <a:rPr lang="de-DE" altLang="zh-CN" dirty="0">
                <a:latin typeface="Times New Roman" pitchFamily="18" charset="0"/>
                <a:cs typeface="Times New Roman" pitchFamily="18" charset="0"/>
              </a:rPr>
              <a:t>Common </a:t>
            </a:r>
            <a:r>
              <a:rPr lang="de-DE" altLang="zh-CN" dirty="0" err="1">
                <a:latin typeface="Times New Roman" pitchFamily="18" charset="0"/>
                <a:cs typeface="Times New Roman" pitchFamily="18" charset="0"/>
              </a:rPr>
              <a:t>defects</a:t>
            </a:r>
            <a:r>
              <a:rPr lang="de-DE" altLang="zh-CN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de-DE" altLang="zh-CN" dirty="0" err="1">
                <a:latin typeface="Times New Roman" pitchFamily="18" charset="0"/>
                <a:cs typeface="Times New Roman" pitchFamily="18" charset="0"/>
              </a:rPr>
              <a:t>materials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Rectangle 1"/>
          <p:cNvSpPr>
            <a:spLocks noChangeArrowheads="1"/>
          </p:cNvSpPr>
          <p:nvPr/>
        </p:nvSpPr>
        <p:spPr bwMode="auto">
          <a:xfrm>
            <a:off x="5675804" y="6381328"/>
            <a:ext cx="3122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Arial" pitchFamily="34" charset="0"/>
              </a:defRPr>
            </a:lvl9pPr>
          </a:lstStyle>
          <a:p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Wang et al., J. Appl. Phys. 115, 17C104, (2014)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9512" y="0"/>
            <a:ext cx="7056784" cy="8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/>
              <a:t>Ion </a:t>
            </a:r>
            <a:r>
              <a:rPr lang="de-DE" altLang="de-DE" dirty="0" err="1"/>
              <a:t>implantation</a:t>
            </a:r>
            <a:r>
              <a:rPr lang="de-DE" altLang="de-DE" dirty="0"/>
              <a:t>: </a:t>
            </a:r>
            <a:r>
              <a:rPr lang="de-DE" altLang="de-DE" dirty="0" err="1"/>
              <a:t>effect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12180717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6"/>
</p:tagLst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1366</Words>
  <Application>Microsoft Office PowerPoint</Application>
  <PresentationFormat>Overhead</PresentationFormat>
  <Paragraphs>261</Paragraphs>
  <Slides>36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Arial</vt:lpstr>
      <vt:lpstr>ArnoPro-Regular</vt:lpstr>
      <vt:lpstr>ArnoPro-Smbd</vt:lpstr>
      <vt:lpstr>ArnoPro-SmbdItalic</vt:lpstr>
      <vt:lpstr>Calibri</vt:lpstr>
      <vt:lpstr>Geneva</vt:lpstr>
      <vt:lpstr>Microsoft Sans Serif</vt:lpstr>
      <vt:lpstr>MinionPro-It</vt:lpstr>
      <vt:lpstr>MinionPro-Regular</vt:lpstr>
      <vt:lpstr>MS Reference Sans Serif</vt:lpstr>
      <vt:lpstr>STIXGeneral-Bold</vt:lpstr>
      <vt:lpstr>STIXGeneral-Regular</vt:lpstr>
      <vt:lpstr>Times</vt:lpstr>
      <vt:lpstr>Times New Roman</vt:lpstr>
      <vt:lpstr>Verdana</vt:lpstr>
      <vt:lpstr>Wingdings</vt:lpstr>
      <vt:lpstr>1_Standarddesign</vt:lpstr>
      <vt:lpstr>Benutzerdefiniertes Design</vt:lpstr>
      <vt:lpstr>Graph</vt:lpstr>
      <vt:lpstr>PowerPoint Presentation</vt:lpstr>
      <vt:lpstr>Wolfgang Pauli</vt:lpstr>
      <vt:lpstr>PowerPoint Presentation</vt:lpstr>
      <vt:lpstr>PowerPoint Presentation</vt:lpstr>
      <vt:lpstr>PowerPoint Presentation</vt:lpstr>
      <vt:lpstr>Ion irradiation effect in matter</vt:lpstr>
      <vt:lpstr>PowerPoint Presentation</vt:lpstr>
      <vt:lpstr>PowerPoint Presentation</vt:lpstr>
      <vt:lpstr>PowerPoint Presentation</vt:lpstr>
      <vt:lpstr>PowerPoint Presentation</vt:lpstr>
      <vt:lpstr>Isotope-selectivity!</vt:lpstr>
      <vt:lpstr>PowerPoint Presentation</vt:lpstr>
      <vt:lpstr>PowerPoint Presentation</vt:lpstr>
      <vt:lpstr>PowerPoint Presentation</vt:lpstr>
      <vt:lpstr>PowerPoint Presentation</vt:lpstr>
      <vt:lpstr>Ion beam and sub-second annealing for materials processing</vt:lpstr>
      <vt:lpstr>PowerPoint Presentation</vt:lpstr>
      <vt:lpstr>PowerPoint Presentation</vt:lpstr>
      <vt:lpstr>PowerPoint Presentation</vt:lpstr>
      <vt:lpstr>PowerPoint Presentation</vt:lpstr>
      <vt:lpstr>Ion beam and sub-second annealing for materials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Ultimate goal of ion beam</vt:lpstr>
      <vt:lpstr>Acknowledgements</vt:lpstr>
      <vt:lpstr>PowerPoint Presentation</vt:lpstr>
      <vt:lpstr>PowerPoint Presentation</vt:lpstr>
      <vt:lpstr>PowerPoint Presentation</vt:lpstr>
      <vt:lpstr>Resource for collaboration</vt:lpstr>
      <vt:lpstr>PowerPoint Presentation</vt:lpstr>
      <vt:lpstr>PowerPoint Presentation</vt:lpstr>
      <vt:lpstr>PowerPoint Presentation</vt:lpstr>
      <vt:lpstr>CrSBr</vt:lpstr>
    </vt:vector>
  </TitlesOfParts>
  <Company>Helmholtz-Zentrum Dresden-Rossendorf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Zhou, Dr. Shengqiang (FWIM) - 3078</cp:lastModifiedBy>
  <cp:revision>469</cp:revision>
  <cp:lastPrinted>2011-05-27T07:29:39Z</cp:lastPrinted>
  <dcterms:created xsi:type="dcterms:W3CDTF">2007-03-26T08:55:35Z</dcterms:created>
  <dcterms:modified xsi:type="dcterms:W3CDTF">2025-08-18T09:42:40Z</dcterms:modified>
</cp:coreProperties>
</file>