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87" r:id="rId2"/>
    <p:sldId id="280" r:id="rId3"/>
    <p:sldId id="286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466D12C8-A82A-431B-90E6-BDF6D5DD12AA}">
          <p14:sldIdLst>
            <p14:sldId id="287"/>
            <p14:sldId id="280"/>
            <p14:sldId id="286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09" userDrawn="1">
          <p15:clr>
            <a:srgbClr val="A4A3A4"/>
          </p15:clr>
        </p15:guide>
        <p15:guide id="2" pos="234" userDrawn="1">
          <p15:clr>
            <a:srgbClr val="A4A3A4"/>
          </p15:clr>
        </p15:guide>
        <p15:guide id="3" pos="5201" userDrawn="1">
          <p15:clr>
            <a:srgbClr val="A4A3A4"/>
          </p15:clr>
        </p15:guide>
        <p15:guide id="4" orient="horz" pos="3430" userDrawn="1">
          <p15:clr>
            <a:srgbClr val="A4A3A4"/>
          </p15:clr>
        </p15:guide>
        <p15:guide id="5" pos="5292" userDrawn="1">
          <p15:clr>
            <a:srgbClr val="A4A3A4"/>
          </p15:clr>
        </p15:guide>
        <p15:guide id="6" orient="horz" pos="411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B9E2"/>
    <a:srgbClr val="B183B9"/>
    <a:srgbClr val="023D6B"/>
    <a:srgbClr val="EC5E71"/>
    <a:srgbClr val="BAD25E"/>
    <a:srgbClr val="F9B45B"/>
    <a:srgbClr val="ADBDE3"/>
    <a:srgbClr val="FBEC56"/>
    <a:srgbClr val="AD17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97" autoAdjust="0"/>
    <p:restoredTop sz="83604" autoAdjust="0"/>
  </p:normalViewPr>
  <p:slideViewPr>
    <p:cSldViewPr showGuides="1">
      <p:cViewPr varScale="1">
        <p:scale>
          <a:sx n="76" d="100"/>
          <a:sy n="76" d="100"/>
        </p:scale>
        <p:origin x="240" y="62"/>
      </p:cViewPr>
      <p:guideLst>
        <p:guide orient="horz" pos="709"/>
        <p:guide pos="234"/>
        <p:guide pos="5201"/>
        <p:guide orient="horz" pos="3430"/>
        <p:guide pos="5292"/>
        <p:guide orient="horz" pos="411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7" d="100"/>
          <a:sy n="97" d="100"/>
        </p:scale>
        <p:origin x="3534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16.08.2025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16.08.2025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3669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8" y="537344"/>
            <a:ext cx="10728324" cy="586466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444192"/>
            <a:ext cx="10728324" cy="486137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088740"/>
            <a:ext cx="10728324" cy="684076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3" name="Grafik 92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6424763"/>
            <a:ext cx="2303553" cy="91462"/>
          </a:xfrm>
          <a:prstGeom prst="rect">
            <a:avLst/>
          </a:prstGeom>
        </p:spPr>
      </p:pic>
      <p:sp>
        <p:nvSpPr>
          <p:cNvPr id="9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CFE85E7-45FA-458B-B1F1-FD1EF01E64D5}" type="datetime1">
              <a:rPr lang="de-DE" smtClean="0"/>
              <a:t>16.08.2025</a:t>
            </a:fld>
            <a:endParaRPr lang="de-DE" dirty="0"/>
          </a:p>
        </p:txBody>
      </p:sp>
      <p:sp>
        <p:nvSpPr>
          <p:cNvPr id="9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339" y="5952227"/>
            <a:ext cx="4683317" cy="71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4" y="324000"/>
            <a:ext cx="11437575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628775"/>
            <a:ext cx="5437188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4" y="4900254"/>
            <a:ext cx="5437189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1474" y="938786"/>
            <a:ext cx="114363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872F818-F263-48AA-B260-05076E2B205F}" type="datetime1">
              <a:rPr lang="de-DE" smtClean="0"/>
              <a:t>16.08.2025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4" y="324000"/>
            <a:ext cx="11437575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5" y="938786"/>
            <a:ext cx="11436348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B34CBDA-A912-4C77-901A-F6B3F6BC5FA2}" type="datetime1">
              <a:rPr lang="de-DE" smtClean="0"/>
              <a:t>16.08.2025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0BFF10D-4BDD-41A0-B1BD-BA57DF69CEDC}" type="datetime1">
              <a:rPr lang="de-DE" smtClean="0"/>
              <a:t>16.08.2025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1475" y="2348880"/>
            <a:ext cx="11449050" cy="1124780"/>
          </a:xfrm>
        </p:spPr>
        <p:txBody>
          <a:bodyPr anchor="ctr" anchorCtr="0"/>
          <a:lstStyle>
            <a:lvl1pPr algn="ctr">
              <a:defRPr lang="en-US" sz="3200" b="1" kern="1200" cap="all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1B65C-D862-4C1F-BDC8-105F6D0F9305}" type="datetime1">
              <a:rPr lang="de-DE" smtClean="0"/>
              <a:t>16.08.2025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3015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1475" y="2348880"/>
            <a:ext cx="11449050" cy="1124780"/>
          </a:xfrm>
        </p:spPr>
        <p:txBody>
          <a:bodyPr anchor="ctr" anchorCtr="0"/>
          <a:lstStyle>
            <a:lvl1pPr algn="ctr">
              <a:defRPr lang="en-US" sz="3200" b="1" kern="1200" cap="all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A537-75FB-4A70-AA12-3CCB03222390}" type="datetime1">
              <a:rPr lang="de-DE" smtClean="0"/>
              <a:t>16.08.2025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6" y="3789040"/>
            <a:ext cx="11449049" cy="509994"/>
          </a:xfrm>
        </p:spPr>
        <p:txBody>
          <a:bodyPr/>
          <a:lstStyle>
            <a:lvl1pPr marL="0" indent="0" algn="ctr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3679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578311"/>
            <a:ext cx="11449050" cy="4190666"/>
          </a:xfrm>
        </p:spPr>
        <p:txBody>
          <a:bodyPr/>
          <a:lstStyle>
            <a:lvl1pPr marL="177815" indent="-177815">
              <a:defRPr sz="1800"/>
            </a:lvl1pPr>
            <a:lvl2pPr marL="361981" indent="-184166">
              <a:defRPr sz="1800"/>
            </a:lvl2pPr>
            <a:lvl3pPr marL="539796" indent="-177815">
              <a:defRPr sz="1800"/>
            </a:lvl3pPr>
            <a:lvl4pPr marL="717610" indent="-177815">
              <a:defRPr sz="1800"/>
            </a:lvl4pPr>
            <a:lvl5pPr marL="895425" indent="-177815">
              <a:defRPr sz="1800"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86E38AD-6ACC-4BA6-A4EE-B3E932DD22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475" y="938786"/>
            <a:ext cx="11449050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CFE85E7-45FA-458B-B1F1-FD1EF01E64D5}" type="datetime1">
              <a:rPr lang="de-DE" smtClean="0"/>
              <a:t>16.08.2025</a:t>
            </a:fld>
            <a:endParaRPr lang="de-D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547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2410" y="537344"/>
            <a:ext cx="10727752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660216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6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4" name="Grafik 93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6424763"/>
            <a:ext cx="2303553" cy="91462"/>
          </a:xfrm>
          <a:prstGeom prst="rect">
            <a:avLst/>
          </a:prstGeom>
        </p:spPr>
      </p:pic>
      <p:sp>
        <p:nvSpPr>
          <p:cNvPr id="95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CFE85E7-45FA-458B-B1F1-FD1EF01E64D5}" type="datetime1">
              <a:rPr lang="de-DE" smtClean="0"/>
              <a:t>16.08.2025</a:t>
            </a:fld>
            <a:endParaRPr lang="de-DE" dirty="0"/>
          </a:p>
        </p:txBody>
      </p:sp>
      <p:sp>
        <p:nvSpPr>
          <p:cNvPr id="9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339" y="5952227"/>
            <a:ext cx="4683317" cy="71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C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2411" y="3633688"/>
            <a:ext cx="10727772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75" y="4970822"/>
            <a:ext cx="10729418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4185084"/>
            <a:ext cx="10728326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6" name="Grafik 95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6424763"/>
            <a:ext cx="2303553" cy="91462"/>
          </a:xfrm>
          <a:prstGeom prst="rect">
            <a:avLst/>
          </a:prstGeom>
        </p:spPr>
      </p:pic>
      <p:sp>
        <p:nvSpPr>
          <p:cNvPr id="97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CFE85E7-45FA-458B-B1F1-FD1EF01E64D5}" type="datetime1">
              <a:rPr lang="de-DE" smtClean="0"/>
              <a:t>16.08.2025</a:t>
            </a:fld>
            <a:endParaRPr lang="de-DE" dirty="0"/>
          </a:p>
        </p:txBody>
      </p:sp>
      <p:sp>
        <p:nvSpPr>
          <p:cNvPr id="9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339" y="5952227"/>
            <a:ext cx="4683317" cy="71713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90AE19E-8B1D-16A0-12FE-05D0C5054E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329088"/>
            <a:ext cx="11448458" cy="309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CA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2411" y="3633688"/>
            <a:ext cx="10727772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75" y="4970822"/>
            <a:ext cx="10729418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4185084"/>
            <a:ext cx="10728326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6" name="Grafik 95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6424763"/>
            <a:ext cx="2303553" cy="91462"/>
          </a:xfrm>
          <a:prstGeom prst="rect">
            <a:avLst/>
          </a:prstGeom>
        </p:spPr>
      </p:pic>
      <p:sp>
        <p:nvSpPr>
          <p:cNvPr id="97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CFE85E7-45FA-458B-B1F1-FD1EF01E64D5}" type="datetime1">
              <a:rPr lang="de-DE" smtClean="0"/>
              <a:t>16.08.2025</a:t>
            </a:fld>
            <a:endParaRPr lang="de-DE" dirty="0"/>
          </a:p>
        </p:txBody>
      </p:sp>
      <p:sp>
        <p:nvSpPr>
          <p:cNvPr id="9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339" y="5952227"/>
            <a:ext cx="4683317" cy="717132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09" y="342750"/>
            <a:ext cx="11449050" cy="30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27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NC &amp; Q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2411" y="3633688"/>
            <a:ext cx="10727772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75" y="4970822"/>
            <a:ext cx="10729418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4185084"/>
            <a:ext cx="10728326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6" name="Grafik 95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6424763"/>
            <a:ext cx="2303553" cy="91462"/>
          </a:xfrm>
          <a:prstGeom prst="rect">
            <a:avLst/>
          </a:prstGeom>
        </p:spPr>
      </p:pic>
      <p:sp>
        <p:nvSpPr>
          <p:cNvPr id="97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CFE85E7-45FA-458B-B1F1-FD1EF01E64D5}" type="datetime1">
              <a:rPr lang="de-DE" smtClean="0"/>
              <a:t>16.08.2025</a:t>
            </a:fld>
            <a:endParaRPr lang="de-DE" dirty="0"/>
          </a:p>
        </p:txBody>
      </p:sp>
      <p:sp>
        <p:nvSpPr>
          <p:cNvPr id="9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339" y="5952227"/>
            <a:ext cx="4683317" cy="717132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352632"/>
            <a:ext cx="11449050" cy="307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90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Q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2411" y="3633688"/>
            <a:ext cx="10727772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75" y="4970822"/>
            <a:ext cx="10729418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4185084"/>
            <a:ext cx="10728326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6" name="Grafik 95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6424763"/>
            <a:ext cx="2303553" cy="91462"/>
          </a:xfrm>
          <a:prstGeom prst="rect">
            <a:avLst/>
          </a:prstGeom>
        </p:spPr>
      </p:pic>
      <p:sp>
        <p:nvSpPr>
          <p:cNvPr id="97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CFE85E7-45FA-458B-B1F1-FD1EF01E64D5}" type="datetime1">
              <a:rPr lang="de-DE" smtClean="0"/>
              <a:t>16.08.2025</a:t>
            </a:fld>
            <a:endParaRPr lang="de-DE" dirty="0"/>
          </a:p>
        </p:txBody>
      </p:sp>
      <p:sp>
        <p:nvSpPr>
          <p:cNvPr id="9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339" y="5952227"/>
            <a:ext cx="4683317" cy="717132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09" y="342750"/>
            <a:ext cx="11449050" cy="30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49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2411" y="3633688"/>
            <a:ext cx="10727772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75" y="4970822"/>
            <a:ext cx="10729418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4185084"/>
            <a:ext cx="10728326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6" name="Grafik 95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6424763"/>
            <a:ext cx="2303553" cy="91462"/>
          </a:xfrm>
          <a:prstGeom prst="rect">
            <a:avLst/>
          </a:prstGeom>
        </p:spPr>
      </p:pic>
      <p:sp>
        <p:nvSpPr>
          <p:cNvPr id="97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CFE85E7-45FA-458B-B1F1-FD1EF01E64D5}" type="datetime1">
              <a:rPr lang="de-DE" smtClean="0"/>
              <a:t>16.08.2025</a:t>
            </a:fld>
            <a:endParaRPr lang="de-DE" dirty="0"/>
          </a:p>
        </p:txBody>
      </p:sp>
      <p:sp>
        <p:nvSpPr>
          <p:cNvPr id="9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339" y="5952227"/>
            <a:ext cx="4683317" cy="717132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321106"/>
            <a:ext cx="11447884" cy="310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09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4" y="324000"/>
            <a:ext cx="11437575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4" y="1563143"/>
            <a:ext cx="11449051" cy="4214255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5" y="938786"/>
            <a:ext cx="11436348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3AE30F7-9BA1-4709-B9C9-26FEA59F6DFE}" type="datetime1">
              <a:rPr lang="de-DE" smtClean="0"/>
              <a:t>16.08.2025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4" y="324000"/>
            <a:ext cx="11437575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4" y="1578310"/>
            <a:ext cx="11437575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5" y="938786"/>
            <a:ext cx="11436348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BA11619-136D-409F-BC9F-8FE0FAF18F78}" type="datetime1">
              <a:rPr lang="de-DE" smtClean="0"/>
              <a:t>16.08.2025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CFE85E7-45FA-458B-B1F1-FD1EF01E64D5}" type="datetime1">
              <a:rPr lang="de-DE" smtClean="0"/>
              <a:t>16.08.2025</a:t>
            </a:fld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92" name="Grafik 91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6424763"/>
            <a:ext cx="2303553" cy="9146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339" y="5952227"/>
            <a:ext cx="4683317" cy="71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81" r:id="rId4"/>
    <p:sldLayoutId id="2147483682" r:id="rId5"/>
    <p:sldLayoutId id="2147483683" r:id="rId6"/>
    <p:sldLayoutId id="2147483680" r:id="rId7"/>
    <p:sldLayoutId id="2147483662" r:id="rId8"/>
    <p:sldLayoutId id="2147483672" r:id="rId9"/>
    <p:sldLayoutId id="2147483673" r:id="rId10"/>
    <p:sldLayoutId id="2147483666" r:id="rId11"/>
    <p:sldLayoutId id="2147483667" r:id="rId12"/>
    <p:sldLayoutId id="2147483674" r:id="rId13"/>
    <p:sldLayoutId id="2147483675" r:id="rId14"/>
    <p:sldLayoutId id="2147483679" r:id="rId15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3659" userDrawn="1">
          <p15:clr>
            <a:srgbClr val="F26B43"/>
          </p15:clr>
        </p15:guide>
        <p15:guide id="7" pos="402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2AB34E49-448A-E0C2-0E12-DEFB509D571C}"/>
              </a:ext>
            </a:extLst>
          </p:cNvPr>
          <p:cNvSpPr/>
          <p:nvPr/>
        </p:nvSpPr>
        <p:spPr>
          <a:xfrm>
            <a:off x="7248128" y="6011304"/>
            <a:ext cx="4824536" cy="730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8EB730E-6491-2760-45D5-8A542C3A64E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336" y="6011304"/>
            <a:ext cx="4028312" cy="5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723182D-1E16-375E-69D1-35CBD24B7C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SDDL-AUG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4E4C57B-C289-C0AC-0837-1DAC385595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2025-08-18 | Stefan van Waasen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83E9669-F725-38D5-E9EA-EA1850759F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cap="none" dirty="0"/>
              <a:t>The way to a Smart-Digital-Development-Lab AUG – an extremely stony road</a:t>
            </a:r>
            <a:endParaRPr lang="de-DE" sz="2000" cap="none" dirty="0"/>
          </a:p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A2B5C51-E693-1626-B8E8-46C35201CC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8370" y="6381328"/>
            <a:ext cx="720000" cy="221109"/>
          </a:xfrm>
        </p:spPr>
        <p:txBody>
          <a:bodyPr/>
          <a:lstStyle/>
          <a:p>
            <a:fld id="{A52F4D17-1AD6-42D9-B93A-EB002C62F438}" type="slidenum">
              <a:rPr lang="de-DE" smtClean="0"/>
              <a:pPr/>
              <a:t>1</a:t>
            </a:fld>
            <a:endParaRPr lang="de-DE" dirty="0"/>
          </a:p>
        </p:txBody>
      </p:sp>
      <p:pic>
        <p:nvPicPr>
          <p:cNvPr id="7" name="Grafik 6" descr="Ein Bild, das Schrift, Symbol, Text, Grafiken enthält.&#10;&#10;Automatisch generierte Beschreibung">
            <a:extLst>
              <a:ext uri="{FF2B5EF4-FFF2-40B4-BE49-F238E27FC236}">
                <a16:creationId xmlns:a16="http://schemas.microsoft.com/office/drawing/2014/main" id="{6C3346B7-3F46-C007-7409-B8362FCE35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5"/>
          <a:stretch/>
        </p:blipFill>
        <p:spPr>
          <a:xfrm>
            <a:off x="6312104" y="5949280"/>
            <a:ext cx="723698" cy="720000"/>
          </a:xfrm>
          <a:prstGeom prst="rect">
            <a:avLst/>
          </a:prstGeom>
        </p:spPr>
      </p:pic>
      <p:pic>
        <p:nvPicPr>
          <p:cNvPr id="8" name="Grafik 7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8BEFE9B7-F1EF-7D6C-C8E1-692A8FDDD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92" y="5949280"/>
            <a:ext cx="720000" cy="72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40082FC-872F-41C3-2C76-4B7FF9B8DA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12" y="5945814"/>
            <a:ext cx="1591623" cy="72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42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BCC5B-99EB-DDAB-F14A-2FA628649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8FAF0D-2A41-92AE-1830-89DCD3FEB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This </a:t>
            </a:r>
            <a:r>
              <a:rPr lang="de-DE" dirty="0" err="1"/>
              <a:t>cannot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End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road</a:t>
            </a:r>
            <a:r>
              <a:rPr lang="de-DE" dirty="0"/>
              <a:t>!?</a:t>
            </a:r>
            <a:br>
              <a:rPr lang="de-DE" dirty="0">
                <a:solidFill>
                  <a:srgbClr val="023D6B"/>
                </a:solidFill>
              </a:rPr>
            </a:b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3CC0D4B-F4BA-68BC-573E-5CFBD648ED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02078FF-A200-A828-BACF-3B9704B224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Improve</a:t>
            </a:r>
            <a:r>
              <a:rPr lang="de-DE" dirty="0"/>
              <a:t> </a:t>
            </a:r>
            <a:r>
              <a:rPr lang="de-DE" dirty="0" err="1"/>
              <a:t>sustainability</a:t>
            </a:r>
            <a:r>
              <a:rPr lang="de-DE" dirty="0"/>
              <a:t> and </a:t>
            </a:r>
            <a:r>
              <a:rPr lang="de-DE" dirty="0" err="1"/>
              <a:t>self-consistency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cooperation</a:t>
            </a:r>
            <a:endParaRPr lang="de-DE" dirty="0"/>
          </a:p>
          <a:p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A189230-C49A-A9F2-F201-6B9AD507DE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B34CBDA-A912-4C77-901A-F6B3F6BC5FA2}" type="datetime1">
              <a:rPr lang="de-DE" smtClean="0"/>
              <a:t>16.08.2025</a:t>
            </a:fld>
            <a:endParaRPr lang="de-DE" dirty="0"/>
          </a:p>
        </p:txBody>
      </p:sp>
      <p:pic>
        <p:nvPicPr>
          <p:cNvPr id="6" name="Grafik 5" descr="Ein Bild, das Schrift, Symbol, Text, Grafiken enthält.&#10;&#10;Automatisch generierte Beschreibung">
            <a:extLst>
              <a:ext uri="{FF2B5EF4-FFF2-40B4-BE49-F238E27FC236}">
                <a16:creationId xmlns:a16="http://schemas.microsoft.com/office/drawing/2014/main" id="{4778BADF-6955-6ADB-BCF8-1059A741DB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5"/>
          <a:stretch/>
        </p:blipFill>
        <p:spPr>
          <a:xfrm>
            <a:off x="10272544" y="5157272"/>
            <a:ext cx="723698" cy="720000"/>
          </a:xfrm>
          <a:prstGeom prst="rect">
            <a:avLst/>
          </a:prstGeom>
        </p:spPr>
      </p:pic>
      <p:pic>
        <p:nvPicPr>
          <p:cNvPr id="7" name="Grafik 6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75FFCF18-8668-FB1F-FC3B-AA5BF9135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632" y="5157272"/>
            <a:ext cx="720000" cy="720000"/>
          </a:xfrm>
          <a:prstGeom prst="rect">
            <a:avLst/>
          </a:prstGeo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24914975-7D6E-B298-827D-74603AF40993}"/>
              </a:ext>
            </a:extLst>
          </p:cNvPr>
          <p:cNvSpPr txBox="1">
            <a:spLocks/>
          </p:cNvSpPr>
          <p:nvPr/>
        </p:nvSpPr>
        <p:spPr>
          <a:xfrm>
            <a:off x="371473" y="1628800"/>
            <a:ext cx="11557175" cy="43204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2000" b="1" dirty="0">
                <a:solidFill>
                  <a:srgbClr val="023D6B"/>
                </a:solidFill>
              </a:rPr>
              <a:t>Highest motivation to learn rises from exciting own experiences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n-US" sz="2000" b="1" dirty="0">
                <a:solidFill>
                  <a:srgbClr val="023D6B"/>
                </a:solidFill>
                <a:sym typeface="Wingdings" panose="05000000000000000000" pitchFamily="2" charset="2"/>
              </a:rPr>
              <a:t> </a:t>
            </a:r>
            <a:r>
              <a:rPr lang="en-US" sz="2000" b="1" dirty="0">
                <a:solidFill>
                  <a:srgbClr val="023D6B"/>
                </a:solidFill>
              </a:rPr>
              <a:t>participation in real projects (tasks) in an early stage</a:t>
            </a:r>
          </a:p>
          <a:p>
            <a:pPr marL="444500" lvl="1" indent="-174625">
              <a:buFont typeface="Arial" pitchFamily="34" charset="0"/>
              <a:buChar char="•"/>
              <a:defRPr/>
            </a:pPr>
            <a:r>
              <a:rPr lang="en-US" sz="1800" dirty="0"/>
              <a:t>But single students as trainees have a very limited reach and sustainability</a:t>
            </a:r>
          </a:p>
          <a:p>
            <a:pPr marL="444500" lvl="1" indent="-174625">
              <a:buFont typeface="Arial" pitchFamily="34" charset="0"/>
              <a:buChar char="•"/>
              <a:defRPr/>
            </a:pPr>
            <a:r>
              <a:rPr lang="en-US" sz="1800" dirty="0"/>
              <a:t>Extend this experience to more students directly at AUG/FUT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60400" lvl="2" indent="-174625">
              <a:buFont typeface="Arial" pitchFamily="34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Best case in early stages of studies (latest during Master studies)</a:t>
            </a:r>
          </a:p>
          <a:p>
            <a:pPr marL="660400" lvl="2" indent="-174625">
              <a:buFont typeface="Arial" pitchFamily="34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What is a suitable and feasible first field to enable this?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n-US" sz="2000" b="1" dirty="0">
                <a:solidFill>
                  <a:srgbClr val="023D6B"/>
                </a:solidFill>
              </a:rPr>
              <a:t>Digital Design based on FPGAs is an ideal candidate</a:t>
            </a:r>
          </a:p>
          <a:p>
            <a:pPr marL="444500" lvl="1" indent="-174625">
              <a:buFont typeface="Arial" pitchFamily="34" charset="0"/>
              <a:buChar char="•"/>
              <a:defRPr/>
            </a:pPr>
            <a:r>
              <a:rPr lang="en-US" sz="2000" dirty="0"/>
              <a:t>Required infrastructure and tooling is quite limited</a:t>
            </a:r>
          </a:p>
          <a:p>
            <a:pPr marL="444500" lvl="1" indent="-174625">
              <a:buFont typeface="Arial" pitchFamily="34" charset="0"/>
              <a:buChar char="•"/>
              <a:defRPr/>
            </a:pPr>
            <a:r>
              <a:rPr lang="en-US" sz="2000" dirty="0"/>
              <a:t>Tasks on different levels enable early engagement and increasing difficulty</a:t>
            </a:r>
          </a:p>
          <a:p>
            <a:pPr marL="444500" lvl="1" indent="-174625">
              <a:buFont typeface="Arial" pitchFamily="34" charset="0"/>
              <a:buChar char="•"/>
              <a:defRPr/>
            </a:pPr>
            <a:r>
              <a:rPr lang="en-US" sz="2000" dirty="0"/>
              <a:t>Excellent combination for self-consistent and remote cooperation 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1447735-D271-EDB0-891A-028E99FFACBA}"/>
              </a:ext>
            </a:extLst>
          </p:cNvPr>
          <p:cNvSpPr/>
          <p:nvPr/>
        </p:nvSpPr>
        <p:spPr>
          <a:xfrm>
            <a:off x="288210" y="4075073"/>
            <a:ext cx="6600096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</p:spTree>
    <p:extLst>
      <p:ext uri="{BB962C8B-B14F-4D97-AF65-F5344CB8AC3E}">
        <p14:creationId xmlns:p14="http://schemas.microsoft.com/office/powerpoint/2010/main" val="405570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F57E1-B737-C512-8EE7-73E74232F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57803E-2E29-9D4E-3CB1-3900BB48A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Project Outline</a:t>
            </a:r>
            <a:br>
              <a:rPr lang="de-DE" dirty="0">
                <a:solidFill>
                  <a:srgbClr val="023D6B"/>
                </a:solidFill>
              </a:rPr>
            </a:b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F6BB1AC-1E7D-826A-289D-648F3C46B9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8D274B8-A88E-0415-DCF6-3495119439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>
                <a:solidFill>
                  <a:srgbClr val="002060"/>
                </a:solidFill>
                <a:latin typeface="Arial Überschriften"/>
                <a:cs typeface="Arial" panose="020B0604020202020204" pitchFamily="34" charset="0"/>
              </a:rPr>
              <a:t>Supported</a:t>
            </a:r>
            <a:r>
              <a:rPr lang="de-DE" dirty="0">
                <a:solidFill>
                  <a:srgbClr val="002060"/>
                </a:solidFill>
                <a:latin typeface="Arial Überschriften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 Überschriften"/>
                <a:cs typeface="Arial" panose="020B0604020202020204" pitchFamily="34" charset="0"/>
              </a:rPr>
              <a:t>by</a:t>
            </a:r>
            <a:r>
              <a:rPr lang="de-DE" dirty="0">
                <a:solidFill>
                  <a:srgbClr val="002060"/>
                </a:solidFill>
                <a:latin typeface="Arial Überschriften"/>
                <a:cs typeface="Arial" panose="020B0604020202020204" pitchFamily="34" charset="0"/>
              </a:rPr>
              <a:t> Volkswagen </a:t>
            </a:r>
            <a:r>
              <a:rPr lang="de-DE" dirty="0" err="1">
                <a:solidFill>
                  <a:srgbClr val="002060"/>
                </a:solidFill>
                <a:latin typeface="Arial Überschriften"/>
                <a:cs typeface="Arial" panose="020B0604020202020204" pitchFamily="34" charset="0"/>
              </a:rPr>
              <a:t>Foundation</a:t>
            </a:r>
            <a:r>
              <a:rPr lang="de-DE" dirty="0">
                <a:solidFill>
                  <a:srgbClr val="002060"/>
                </a:solidFill>
                <a:latin typeface="Arial Überschriften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 Überschriften"/>
                <a:cs typeface="Arial" panose="020B0604020202020204" pitchFamily="34" charset="0"/>
              </a:rPr>
              <a:t>funding</a:t>
            </a:r>
            <a:endParaRPr lang="de-DE" dirty="0"/>
          </a:p>
          <a:p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496E890-1F1A-8881-79C5-24861E545B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B34CBDA-A912-4C77-901A-F6B3F6BC5FA2}" type="datetime1">
              <a:rPr lang="de-DE" smtClean="0"/>
              <a:t>16.08.2025</a:t>
            </a:fld>
            <a:endParaRPr lang="de-DE" dirty="0"/>
          </a:p>
        </p:txBody>
      </p:sp>
      <p:pic>
        <p:nvPicPr>
          <p:cNvPr id="6" name="Grafik 5" descr="Ein Bild, das Schrift, Symbol, Text, Grafiken enthält.&#10;&#10;Automatisch generierte Beschreibung">
            <a:extLst>
              <a:ext uri="{FF2B5EF4-FFF2-40B4-BE49-F238E27FC236}">
                <a16:creationId xmlns:a16="http://schemas.microsoft.com/office/drawing/2014/main" id="{1F3E4381-CF75-C0F6-8A75-4F8CC91409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5"/>
          <a:stretch/>
        </p:blipFill>
        <p:spPr>
          <a:xfrm>
            <a:off x="10272544" y="5157272"/>
            <a:ext cx="723698" cy="720000"/>
          </a:xfrm>
          <a:prstGeom prst="rect">
            <a:avLst/>
          </a:prstGeom>
        </p:spPr>
      </p:pic>
      <p:pic>
        <p:nvPicPr>
          <p:cNvPr id="7" name="Grafik 6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598D40E1-FB20-171C-330C-1C24C21A0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632" y="5157272"/>
            <a:ext cx="720000" cy="72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D28F069-B4C8-0C90-6AC2-EA47D796A0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26060" y="341047"/>
            <a:ext cx="3005940" cy="580693"/>
          </a:xfrm>
          <a:prstGeom prst="rect">
            <a:avLst/>
          </a:prstGeom>
        </p:spPr>
      </p:pic>
      <p:sp>
        <p:nvSpPr>
          <p:cNvPr id="11" name="Google Shape;1097;p40">
            <a:extLst>
              <a:ext uri="{FF2B5EF4-FFF2-40B4-BE49-F238E27FC236}">
                <a16:creationId xmlns:a16="http://schemas.microsoft.com/office/drawing/2014/main" id="{AA8E3BFD-6EBC-85FC-8B4E-F4B7F86A44E0}"/>
              </a:ext>
            </a:extLst>
          </p:cNvPr>
          <p:cNvSpPr/>
          <p:nvPr/>
        </p:nvSpPr>
        <p:spPr>
          <a:xfrm>
            <a:off x="390078" y="1916832"/>
            <a:ext cx="7146082" cy="4248472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08000" tIns="121900" rIns="1080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endParaRPr lang="de-DE" b="1" dirty="0">
              <a:solidFill>
                <a:srgbClr val="00206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de-DE" b="1" dirty="0">
                <a:solidFill>
                  <a:srgbClr val="00206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Electronic Systems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Project: Smart Digital Development Lab</a:t>
            </a:r>
            <a:r>
              <a:rPr lang="de-D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Funding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application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at Volkswagen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Foundation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in 12/2021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Technology: Cluster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of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Field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Programmable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Gate Arrays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Application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: Hard- and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software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development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PI: </a:t>
            </a:r>
            <a:r>
              <a:rPr lang="de-DE" b="1" dirty="0">
                <a:solidFill>
                  <a:srgbClr val="00206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Prof. Zaza Metreveli 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at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Agricultural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University of Georgia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Partner: 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ZEA-2 – </a:t>
            </a:r>
            <a:r>
              <a:rPr lang="de-DE" b="1" dirty="0">
                <a:solidFill>
                  <a:srgbClr val="00206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Prof. Stefan van Waasen</a:t>
            </a:r>
            <a:endParaRPr kumimoji="0" lang="de-DE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Status: in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implementation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phase</a:t>
            </a:r>
            <a:endParaRPr kumimoji="0" lang="de-DE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Educational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componenst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: </a:t>
            </a:r>
          </a:p>
          <a:p>
            <a:pPr marL="742950" lvl="1" indent="-285750" defTabSz="914400"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Block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lectures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started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in 2017</a:t>
            </a:r>
          </a:p>
          <a:p>
            <a:pPr marL="742950" lvl="1" indent="-285750" defTabSz="914400"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defRPr/>
            </a:pP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FPGA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course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in Bachelor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ciriculum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lang="de-DE" b="1" dirty="0" err="1">
                <a:solidFill>
                  <a:srgbClr val="00206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Granted</a:t>
            </a:r>
            <a:r>
              <a:rPr lang="de-DE" b="1" dirty="0">
                <a:solidFill>
                  <a:srgbClr val="00206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01/2023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by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Volkswagen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Foundation</a:t>
            </a:r>
            <a:endParaRPr lang="de-DE" dirty="0">
              <a:solidFill>
                <a:srgbClr val="00206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742950" lvl="1" indent="-285750" defTabSz="914400"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defRPr/>
            </a:pP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147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kEUR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over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2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years</a:t>
            </a:r>
            <a:endParaRPr kumimoji="0" lang="e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endParaRPr kumimoji="0" lang="e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endParaRPr kumimoji="0" lang="e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endParaRPr kumimoji="0" lang="e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1098;p40">
            <a:extLst>
              <a:ext uri="{FF2B5EF4-FFF2-40B4-BE49-F238E27FC236}">
                <a16:creationId xmlns:a16="http://schemas.microsoft.com/office/drawing/2014/main" id="{6B6816BD-2048-A1E7-188B-BDBFC1D374EE}"/>
              </a:ext>
            </a:extLst>
          </p:cNvPr>
          <p:cNvSpPr/>
          <p:nvPr/>
        </p:nvSpPr>
        <p:spPr>
          <a:xfrm>
            <a:off x="398246" y="1497345"/>
            <a:ext cx="7137914" cy="93523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9D2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SMART|</a:t>
            </a:r>
            <a:r>
              <a:rPr lang="en" sz="2933" b="1" dirty="0">
                <a:solidFill>
                  <a:srgbClr val="FFFFFF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D</a:t>
            </a:r>
            <a:r>
              <a:rPr kumimoji="0" lang="en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igital_Lab – SDDL-AUG</a:t>
            </a:r>
            <a:endParaRPr kumimoji="0" sz="29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70B2156-FF54-9711-FC8A-5408662BD5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2880" y="2082300"/>
            <a:ext cx="3680990" cy="244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67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BB0BF-E9B3-38D7-9204-87C4BAD7A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C6D747-95D1-04E4-DB76-D8180642A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„Great </a:t>
            </a:r>
            <a:r>
              <a:rPr lang="de-DE" dirty="0" err="1"/>
              <a:t>idea</a:t>
            </a:r>
            <a:r>
              <a:rPr lang="de-DE" dirty="0"/>
              <a:t>“ – BUT …</a:t>
            </a:r>
            <a:br>
              <a:rPr lang="de-DE" dirty="0">
                <a:solidFill>
                  <a:srgbClr val="023D6B"/>
                </a:solidFill>
              </a:rPr>
            </a:b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A33FFE9-5AE0-9692-26D2-A47FA9604D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DCF62D8-2A2A-876B-3D92-B3762135AA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Some</a:t>
            </a:r>
            <a:r>
              <a:rPr lang="de-DE" dirty="0"/>
              <a:t> legal </a:t>
            </a:r>
            <a:r>
              <a:rPr lang="de-DE" dirty="0" err="1"/>
              <a:t>boundary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blocking</a:t>
            </a:r>
            <a:endParaRPr lang="de-DE" dirty="0"/>
          </a:p>
          <a:p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D1B5139-C480-CA0E-DC94-D892FDC9F6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B34CBDA-A912-4C77-901A-F6B3F6BC5FA2}" type="datetime1">
              <a:rPr lang="de-DE" smtClean="0"/>
              <a:t>16.08.2025</a:t>
            </a:fld>
            <a:endParaRPr lang="de-DE" dirty="0"/>
          </a:p>
        </p:txBody>
      </p:sp>
      <p:pic>
        <p:nvPicPr>
          <p:cNvPr id="6" name="Grafik 5" descr="Ein Bild, das Schrift, Symbol, Text, Grafiken enthält.&#10;&#10;Automatisch generierte Beschreibung">
            <a:extLst>
              <a:ext uri="{FF2B5EF4-FFF2-40B4-BE49-F238E27FC236}">
                <a16:creationId xmlns:a16="http://schemas.microsoft.com/office/drawing/2014/main" id="{9A9CBD4B-A9A3-A56B-221B-7ABEB9ADBB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5"/>
          <a:stretch/>
        </p:blipFill>
        <p:spPr>
          <a:xfrm>
            <a:off x="10272544" y="5157272"/>
            <a:ext cx="723698" cy="720000"/>
          </a:xfrm>
          <a:prstGeom prst="rect">
            <a:avLst/>
          </a:prstGeom>
        </p:spPr>
      </p:pic>
      <p:pic>
        <p:nvPicPr>
          <p:cNvPr id="7" name="Grafik 6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F14E16B7-A74E-F532-DC7B-2C918740A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632" y="5157272"/>
            <a:ext cx="720000" cy="72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98576FF-1897-7E36-E62D-59A2047E2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26060" y="341047"/>
            <a:ext cx="3005940" cy="580693"/>
          </a:xfrm>
          <a:prstGeom prst="rect">
            <a:avLst/>
          </a:prstGeo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AF20F75-03EF-B340-CAA5-347E34F76CCB}"/>
              </a:ext>
            </a:extLst>
          </p:cNvPr>
          <p:cNvSpPr txBox="1">
            <a:spLocks/>
          </p:cNvSpPr>
          <p:nvPr/>
        </p:nvSpPr>
        <p:spPr>
          <a:xfrm>
            <a:off x="371473" y="1628800"/>
            <a:ext cx="11557175" cy="43204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1800" b="1" dirty="0">
                <a:solidFill>
                  <a:srgbClr val="023D6B"/>
                </a:solidFill>
              </a:rPr>
              <a:t>Start of Ukraine war made situation much worse</a:t>
            </a:r>
          </a:p>
          <a:p>
            <a:pPr marL="444500" lvl="1" indent="-174625">
              <a:buFont typeface="Arial" pitchFamily="34" charset="0"/>
              <a:buChar char="•"/>
              <a:defRPr/>
            </a:pPr>
            <a:r>
              <a:rPr lang="en-US" sz="1800" dirty="0"/>
              <a:t>EU export control – FPGAs are excluded for export into “critical countries”</a:t>
            </a:r>
          </a:p>
          <a:p>
            <a:pPr marL="660400" lvl="2" indent="-174625">
              <a:buFont typeface="Arial" pitchFamily="34" charset="0"/>
              <a:buChar char="•"/>
              <a:defRPr/>
            </a:pPr>
            <a:r>
              <a:rPr lang="en-US" sz="1800" dirty="0"/>
              <a:t>Many things we do are TRL 4 or higher and clearly dual-use relevant</a:t>
            </a:r>
          </a:p>
          <a:p>
            <a:pPr marL="444500" lvl="1" indent="-174625">
              <a:buFont typeface="Arial" pitchFamily="34" charset="0"/>
              <a:buChar char="•"/>
              <a:defRPr/>
            </a:pPr>
            <a:r>
              <a:rPr lang="en-US" sz="1800" dirty="0"/>
              <a:t>US trade law – FPGA software is not even downloadable in “critical countries” </a:t>
            </a:r>
          </a:p>
          <a:p>
            <a:pPr marL="444500" lvl="1" indent="-174625">
              <a:buFont typeface="Arial" pitchFamily="34" charset="0"/>
              <a:buChar char="•"/>
              <a:defRPr/>
            </a:pPr>
            <a:r>
              <a:rPr lang="en-US" sz="1800" dirty="0"/>
              <a:t>Georgia is “critical” and not allowed to purchase any high-tech products due to dual-use assessment</a:t>
            </a:r>
          </a:p>
          <a:p>
            <a:pPr marL="660400" lvl="2" indent="-174625">
              <a:buFont typeface="Arial" pitchFamily="34" charset="0"/>
              <a:buChar char="•"/>
              <a:defRPr/>
            </a:pPr>
            <a:r>
              <a:rPr lang="en-US" sz="1800" dirty="0"/>
              <a:t>Even IPAP (NATO) and EU candidate status does not change anything</a:t>
            </a:r>
          </a:p>
          <a:p>
            <a:pPr marL="0" lvl="2" indent="0">
              <a:buFont typeface="Calibri" panose="020F0502020204030204" pitchFamily="34" charset="0"/>
              <a:buNone/>
              <a:defRPr/>
            </a:pPr>
            <a:r>
              <a:rPr lang="en-US" sz="1800" b="1" dirty="0">
                <a:solidFill>
                  <a:srgbClr val="023D6B"/>
                </a:solidFill>
                <a:sym typeface="Wingdings" panose="05000000000000000000" pitchFamily="2" charset="2"/>
              </a:rPr>
              <a:t> </a:t>
            </a:r>
            <a:r>
              <a:rPr lang="en-US" sz="1800" b="1" dirty="0">
                <a:solidFill>
                  <a:srgbClr val="023D6B"/>
                </a:solidFill>
              </a:rPr>
              <a:t>Possible solution: Apply for exceptional authorization</a:t>
            </a:r>
            <a:endParaRPr lang="en-US" sz="1800" dirty="0"/>
          </a:p>
          <a:p>
            <a:pPr marL="0" indent="0">
              <a:buFont typeface="Calibri" panose="020F0502020204030204" pitchFamily="34" charset="0"/>
              <a:buNone/>
            </a:pPr>
            <a:r>
              <a:rPr lang="en-US" sz="1800" b="1" dirty="0">
                <a:solidFill>
                  <a:srgbClr val="023D6B"/>
                </a:solidFill>
              </a:rPr>
              <a:t>What about internships?</a:t>
            </a:r>
          </a:p>
          <a:p>
            <a:pPr marL="444500" lvl="1" indent="-174625">
              <a:buFont typeface="Arial" pitchFamily="34" charset="0"/>
              <a:buChar char="•"/>
              <a:defRPr/>
            </a:pPr>
            <a:r>
              <a:rPr lang="en-US" sz="1800" dirty="0"/>
              <a:t>Are we still allowed to bring Georgian students into ZEA-2?</a:t>
            </a:r>
          </a:p>
          <a:p>
            <a:pPr marL="444500" lvl="1" indent="-174625">
              <a:buFont typeface="Arial" pitchFamily="34" charset="0"/>
              <a:buChar char="•"/>
              <a:defRPr/>
            </a:pPr>
            <a:r>
              <a:rPr lang="en-US" sz="1800" dirty="0"/>
              <a:t>In principle same rules apply, but is this really “export”?</a:t>
            </a:r>
          </a:p>
          <a:p>
            <a:pPr marL="0" lvl="2" indent="0">
              <a:buFont typeface="Calibri" panose="020F0502020204030204" pitchFamily="34" charset="0"/>
              <a:buNone/>
              <a:defRPr/>
            </a:pPr>
            <a:r>
              <a:rPr lang="en-US" sz="1800" b="1" dirty="0">
                <a:solidFill>
                  <a:srgbClr val="023D6B"/>
                </a:solidFill>
                <a:sym typeface="Wingdings" panose="05000000000000000000" pitchFamily="2" charset="2"/>
              </a:rPr>
              <a:t> Possible solution: Apply for exceptional authorization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DDF03C1-98DF-36F2-9863-DC5C63D260C8}"/>
              </a:ext>
            </a:extLst>
          </p:cNvPr>
          <p:cNvSpPr/>
          <p:nvPr/>
        </p:nvSpPr>
        <p:spPr>
          <a:xfrm>
            <a:off x="3287688" y="1276158"/>
            <a:ext cx="8821089" cy="3088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E27EED7-5B6A-D1C5-91C1-7C8F96B764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213"/>
          <a:stretch/>
        </p:blipFill>
        <p:spPr>
          <a:xfrm>
            <a:off x="3382105" y="1412776"/>
            <a:ext cx="8664639" cy="282533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12C0E3D-C774-DBAF-572E-5141BBC1F7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278"/>
          <a:stretch/>
        </p:blipFill>
        <p:spPr>
          <a:xfrm>
            <a:off x="3389599" y="2343466"/>
            <a:ext cx="8681267" cy="282533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F581104-4D77-6612-94BF-F5E2D6A547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2249" y="3177670"/>
            <a:ext cx="8650415" cy="2555586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ED17722-CAB1-869F-2AA4-F550B5BB5827}"/>
              </a:ext>
            </a:extLst>
          </p:cNvPr>
          <p:cNvSpPr/>
          <p:nvPr/>
        </p:nvSpPr>
        <p:spPr>
          <a:xfrm>
            <a:off x="263352" y="4005064"/>
            <a:ext cx="6408712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DE8D1749-0AE8-6F98-3C4E-D647D892D5D5}"/>
              </a:ext>
            </a:extLst>
          </p:cNvPr>
          <p:cNvSpPr/>
          <p:nvPr/>
        </p:nvSpPr>
        <p:spPr>
          <a:xfrm>
            <a:off x="263352" y="5549048"/>
            <a:ext cx="6408712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</p:spTree>
    <p:extLst>
      <p:ext uri="{BB962C8B-B14F-4D97-AF65-F5344CB8AC3E}">
        <p14:creationId xmlns:p14="http://schemas.microsoft.com/office/powerpoint/2010/main" val="191174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animBg="1"/>
      <p:bldP spid="9" grpId="1" animBg="1"/>
      <p:bldP spid="17" grpId="0" animBg="1"/>
      <p:bldP spid="17" grpId="1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A91A0-D130-AF73-B6A0-2DCE50986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E12F63-E24A-43A8-0633-99CEE4806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„Solution“?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2E1DB3F-EEB4-B826-7304-36479E8ED6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AC61239-6477-5891-DBEE-32595D1E11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Some</a:t>
            </a:r>
            <a:r>
              <a:rPr lang="de-DE" dirty="0"/>
              <a:t> legal </a:t>
            </a:r>
            <a:r>
              <a:rPr lang="de-DE" dirty="0" err="1"/>
              <a:t>boundary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blocking</a:t>
            </a:r>
            <a:endParaRPr lang="de-DE" dirty="0"/>
          </a:p>
          <a:p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94CC79-BF2B-E080-F600-95074D581B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B34CBDA-A912-4C77-901A-F6B3F6BC5FA2}" type="datetime1">
              <a:rPr lang="de-DE" smtClean="0"/>
              <a:t>16.08.2025</a:t>
            </a:fld>
            <a:endParaRPr lang="de-DE" dirty="0"/>
          </a:p>
        </p:txBody>
      </p:sp>
      <p:pic>
        <p:nvPicPr>
          <p:cNvPr id="6" name="Grafik 5" descr="Ein Bild, das Schrift, Symbol, Text, Grafiken enthält.&#10;&#10;Automatisch generierte Beschreibung">
            <a:extLst>
              <a:ext uri="{FF2B5EF4-FFF2-40B4-BE49-F238E27FC236}">
                <a16:creationId xmlns:a16="http://schemas.microsoft.com/office/drawing/2014/main" id="{705F3C31-DB19-A818-98C1-00B7F08AD1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5"/>
          <a:stretch/>
        </p:blipFill>
        <p:spPr>
          <a:xfrm>
            <a:off x="10272544" y="5157272"/>
            <a:ext cx="723698" cy="720000"/>
          </a:xfrm>
          <a:prstGeom prst="rect">
            <a:avLst/>
          </a:prstGeom>
        </p:spPr>
      </p:pic>
      <p:pic>
        <p:nvPicPr>
          <p:cNvPr id="7" name="Grafik 6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C5F04EB2-393D-F048-39B6-827078ACC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632" y="5157272"/>
            <a:ext cx="720000" cy="72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77949BE-A91F-9328-35BC-6183A1176E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26060" y="341047"/>
            <a:ext cx="3005940" cy="580693"/>
          </a:xfrm>
          <a:prstGeom prst="rect">
            <a:avLst/>
          </a:prstGeom>
        </p:spPr>
      </p:pic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BC65F4CB-08F9-F905-7DBE-291BD9E21FBE}"/>
              </a:ext>
            </a:extLst>
          </p:cNvPr>
          <p:cNvSpPr txBox="1">
            <a:spLocks/>
          </p:cNvSpPr>
          <p:nvPr/>
        </p:nvSpPr>
        <p:spPr>
          <a:xfrm>
            <a:off x="371473" y="1628800"/>
            <a:ext cx="11629183" cy="43204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1800" b="1" dirty="0">
                <a:solidFill>
                  <a:srgbClr val="023D6B"/>
                </a:solidFill>
              </a:rPr>
              <a:t>Exceptional authorization for FPGA cluster HW &amp; SW purchase</a:t>
            </a:r>
          </a:p>
          <a:p>
            <a:pPr marL="444500" lvl="1" indent="-174625">
              <a:buFont typeface="Arial" pitchFamily="34" charset="0"/>
              <a:buChar char="•"/>
              <a:defRPr/>
            </a:pPr>
            <a:r>
              <a:rPr lang="en-US" sz="1800" dirty="0"/>
              <a:t>Application sent to U.S. embassy in Georgia by AUG</a:t>
            </a:r>
          </a:p>
          <a:p>
            <a:pPr marL="660400" lvl="2" indent="-174625">
              <a:buFont typeface="Arial" pitchFamily="34" charset="0"/>
              <a:buChar char="•"/>
              <a:defRPr/>
            </a:pPr>
            <a:r>
              <a:rPr lang="en-US" sz="1800" dirty="0"/>
              <a:t>No reaction or answer at all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n-US" sz="1800" b="1" dirty="0">
                <a:solidFill>
                  <a:srgbClr val="023D6B"/>
                </a:solidFill>
              </a:rPr>
              <a:t>Exceptional authorization for internships </a:t>
            </a:r>
          </a:p>
          <a:p>
            <a:pPr marL="444500" lvl="1" indent="-174625">
              <a:buFont typeface="Arial" pitchFamily="34" charset="0"/>
              <a:buChar char="•"/>
              <a:defRPr/>
            </a:pPr>
            <a:r>
              <a:rPr lang="en-US" sz="1800" dirty="0"/>
              <a:t>First “direct” assessment – exceptional authorization required!</a:t>
            </a:r>
          </a:p>
          <a:p>
            <a:pPr marL="444500" lvl="1" indent="-174625">
              <a:buFont typeface="Arial" pitchFamily="34" charset="0"/>
              <a:buChar char="•"/>
              <a:defRPr/>
            </a:pPr>
            <a:r>
              <a:rPr lang="en-US" sz="1800" dirty="0"/>
              <a:t>Intensive discussions and final legal assessment</a:t>
            </a:r>
          </a:p>
          <a:p>
            <a:pPr marL="660400" lvl="2" indent="-174625">
              <a:buFont typeface="Arial" pitchFamily="34" charset="0"/>
              <a:buChar char="•"/>
              <a:defRPr/>
            </a:pPr>
            <a:r>
              <a:rPr lang="en-US" sz="1800" dirty="0"/>
              <a:t>Internships are no “export” in the sense of the EU and U.S. law </a:t>
            </a:r>
            <a:r>
              <a:rPr lang="en-US" sz="1800" dirty="0">
                <a:sym typeface="Wingdings" panose="05000000000000000000" pitchFamily="2" charset="2"/>
              </a:rPr>
              <a:t> re-start initiated</a:t>
            </a:r>
            <a:endParaRPr lang="en-US" sz="1800" dirty="0"/>
          </a:p>
          <a:p>
            <a:pPr marL="285750" lvl="2" indent="-285750">
              <a:buFont typeface="Wingdings" panose="05000000000000000000" pitchFamily="2" charset="2"/>
              <a:buChar char="è"/>
              <a:defRPr/>
            </a:pPr>
            <a:r>
              <a:rPr lang="en-US" sz="1800" b="1" dirty="0">
                <a:solidFill>
                  <a:srgbClr val="023D6B"/>
                </a:solidFill>
                <a:sym typeface="Wingdings" panose="05000000000000000000" pitchFamily="2" charset="2"/>
              </a:rPr>
              <a:t>What does this mean overall for the project? – Workaround possible?</a:t>
            </a:r>
          </a:p>
          <a:p>
            <a:pPr marL="444500" lvl="1" indent="-174625">
              <a:buFont typeface="Arial" pitchFamily="34" charset="0"/>
              <a:buChar char="•"/>
              <a:defRPr/>
            </a:pPr>
            <a:r>
              <a:rPr lang="en-US" sz="1800" dirty="0"/>
              <a:t>What about a “remote lab”? – HW &amp; SW in ZEA-2 and enable limited remote access </a:t>
            </a:r>
            <a:br>
              <a:rPr lang="en-US" sz="1800" dirty="0"/>
            </a:br>
            <a:r>
              <a:rPr lang="en-US" sz="1800" dirty="0"/>
              <a:t>(combine w/ internships)!</a:t>
            </a:r>
          </a:p>
          <a:p>
            <a:pPr marL="660400" lvl="2" indent="-174625">
              <a:buFont typeface="Arial" pitchFamily="34" charset="0"/>
              <a:buChar char="•"/>
              <a:defRPr/>
            </a:pPr>
            <a:r>
              <a:rPr lang="en-US" sz="1800" dirty="0"/>
              <a:t>Legal assessment: no “export” in the sense of the EU and U.S. law!</a:t>
            </a:r>
          </a:p>
          <a:p>
            <a:pPr marL="285750" lvl="2" indent="-285750">
              <a:buFont typeface="Wingdings" panose="05000000000000000000" pitchFamily="2" charset="2"/>
              <a:buChar char="è"/>
              <a:defRPr/>
            </a:pPr>
            <a:r>
              <a:rPr lang="en-US" sz="1800" b="1" dirty="0">
                <a:solidFill>
                  <a:srgbClr val="023D6B"/>
                </a:solidFill>
              </a:rPr>
              <a:t>Implementation done : Ilja will give you the details</a:t>
            </a:r>
          </a:p>
          <a:p>
            <a:pPr marL="660400" lvl="2" indent="-174625">
              <a:buFont typeface="Arial" pitchFamily="34" charset="0"/>
              <a:buChar char="•"/>
              <a:defRPr/>
            </a:pPr>
            <a:endParaRPr lang="en-US" sz="1800" dirty="0"/>
          </a:p>
          <a:p>
            <a:pPr marL="660400" lvl="2" indent="-174625">
              <a:buFont typeface="Arial" pitchFamily="34" charset="0"/>
              <a:buChar char="•"/>
              <a:defRPr/>
            </a:pPr>
            <a:endParaRPr lang="en-US" sz="1800" dirty="0"/>
          </a:p>
          <a:p>
            <a:pPr marL="285750" lvl="2" indent="-285750">
              <a:buFont typeface="Wingdings" panose="05000000000000000000" pitchFamily="2" charset="2"/>
              <a:buChar char="è"/>
              <a:defRPr/>
            </a:pPr>
            <a:endParaRPr lang="en-US" sz="1800" b="1" dirty="0">
              <a:solidFill>
                <a:srgbClr val="023D6B"/>
              </a:solidFill>
              <a:sym typeface="Wingdings" panose="05000000000000000000" pitchFamily="2" charset="2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D30C786-4BC1-EB72-662D-DC80849E8DEE}"/>
              </a:ext>
            </a:extLst>
          </p:cNvPr>
          <p:cNvSpPr/>
          <p:nvPr/>
        </p:nvSpPr>
        <p:spPr>
          <a:xfrm>
            <a:off x="3029800" y="5465320"/>
            <a:ext cx="4938408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A3256AC-E6AA-DA31-8058-9442A27FFB1F}"/>
              </a:ext>
            </a:extLst>
          </p:cNvPr>
          <p:cNvSpPr/>
          <p:nvPr/>
        </p:nvSpPr>
        <p:spPr>
          <a:xfrm>
            <a:off x="371472" y="5876289"/>
            <a:ext cx="5868543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</p:spTree>
    <p:extLst>
      <p:ext uri="{BB962C8B-B14F-4D97-AF65-F5344CB8AC3E}">
        <p14:creationId xmlns:p14="http://schemas.microsoft.com/office/powerpoint/2010/main" val="65284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 animBg="1"/>
      <p:bldP spid="12" grpId="1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Georgian</a:t>
            </a:r>
            <a:r>
              <a:rPr lang="de-DE" dirty="0"/>
              <a:t>-German Science BRIDGE (GGSB)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CFE85E7-45FA-458B-B1F1-FD1EF01E64D5}" type="datetime1">
              <a:rPr lang="de-DE" smtClean="0"/>
              <a:t>16.08.2025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5735638" y="6381750"/>
            <a:ext cx="720725" cy="220663"/>
          </a:xfrm>
        </p:spPr>
        <p:txBody>
          <a:bodyPr/>
          <a:lstStyle/>
          <a:p>
            <a:fld id="{A52F4D17-1AD6-42D9-B93A-EB002C62F438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4" name="Textplatzhalter 14">
            <a:extLst>
              <a:ext uri="{FF2B5EF4-FFF2-40B4-BE49-F238E27FC236}">
                <a16:creationId xmlns:a16="http://schemas.microsoft.com/office/drawing/2014/main" id="{CF1EDA10-6C67-77F2-610E-FD89126452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902782"/>
            <a:ext cx="11449049" cy="509994"/>
          </a:xfrm>
        </p:spPr>
        <p:txBody>
          <a:bodyPr/>
          <a:lstStyle/>
          <a:p>
            <a:r>
              <a:rPr lang="de-DE" dirty="0"/>
              <a:t>General </a:t>
            </a:r>
            <a:r>
              <a:rPr lang="de-DE" dirty="0" err="1"/>
              <a:t>structure</a:t>
            </a:r>
            <a:endParaRPr lang="de-DE" dirty="0"/>
          </a:p>
          <a:p>
            <a:endParaRPr lang="de-DE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74B001B-0E71-B43F-E373-F99D56B23B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5" t="9255" r="15106" b="18898"/>
          <a:stretch/>
        </p:blipFill>
        <p:spPr bwMode="auto">
          <a:xfrm>
            <a:off x="371475" y="1628774"/>
            <a:ext cx="11449050" cy="414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DA9C9A7-444C-B6D8-9395-23614AEF1C02}"/>
              </a:ext>
            </a:extLst>
          </p:cNvPr>
          <p:cNvSpPr txBox="1"/>
          <p:nvPr/>
        </p:nvSpPr>
        <p:spPr>
          <a:xfrm>
            <a:off x="3997972" y="1628775"/>
            <a:ext cx="4109080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lnSpc>
                <a:spcPct val="95000"/>
              </a:lnSpc>
            </a:pPr>
            <a:r>
              <a:rPr lang="de-DE" sz="4000" b="1" dirty="0" err="1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Three</a:t>
            </a:r>
            <a:r>
              <a:rPr lang="de-DE" sz="4000" b="1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de-DE" sz="4000" b="1" dirty="0" err="1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Pillars</a:t>
            </a:r>
            <a:endParaRPr lang="de-DE" sz="4000" b="1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A8DD8DE-69D4-8F23-223D-D35376E993EE}"/>
              </a:ext>
            </a:extLst>
          </p:cNvPr>
          <p:cNvSpPr txBox="1"/>
          <p:nvPr/>
        </p:nvSpPr>
        <p:spPr>
          <a:xfrm>
            <a:off x="361106" y="4136886"/>
            <a:ext cx="1875835" cy="911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400" b="1" dirty="0" err="1">
                <a:solidFill>
                  <a:schemeClr val="bg1"/>
                </a:solidFill>
              </a:rPr>
              <a:t>Atmospheric</a:t>
            </a:r>
            <a:r>
              <a:rPr lang="de-DE" sz="1400" b="1" dirty="0">
                <a:solidFill>
                  <a:schemeClr val="bg1"/>
                </a:solidFill>
              </a:rPr>
              <a:t> Res.</a:t>
            </a:r>
          </a:p>
          <a:p>
            <a:pPr algn="ctr">
              <a:lnSpc>
                <a:spcPct val="95000"/>
              </a:lnSpc>
            </a:pPr>
            <a:r>
              <a:rPr lang="de-DE" sz="1400" b="1" dirty="0">
                <a:solidFill>
                  <a:schemeClr val="bg1"/>
                </a:solidFill>
              </a:rPr>
              <a:t>Biomedical Imaging</a:t>
            </a:r>
          </a:p>
          <a:p>
            <a:pPr algn="ctr">
              <a:lnSpc>
                <a:spcPct val="95000"/>
              </a:lnSpc>
            </a:pPr>
            <a:r>
              <a:rPr lang="de-DE" sz="1400" b="1" dirty="0" err="1">
                <a:solidFill>
                  <a:schemeClr val="bg1"/>
                </a:solidFill>
              </a:rPr>
              <a:t>Machine</a:t>
            </a:r>
            <a:r>
              <a:rPr lang="de-DE" sz="1400" b="1" dirty="0">
                <a:solidFill>
                  <a:schemeClr val="bg1"/>
                </a:solidFill>
              </a:rPr>
              <a:t> Learning</a:t>
            </a:r>
          </a:p>
          <a:p>
            <a:pPr algn="ctr">
              <a:lnSpc>
                <a:spcPct val="95000"/>
              </a:lnSpc>
            </a:pPr>
            <a:r>
              <a:rPr lang="de-DE" sz="1400" b="1" dirty="0" err="1">
                <a:solidFill>
                  <a:schemeClr val="bg1"/>
                </a:solidFill>
              </a:rPr>
              <a:t>Particle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Physics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A150BE3-EE2C-C31D-2B61-D63E088DE5F8}"/>
              </a:ext>
            </a:extLst>
          </p:cNvPr>
          <p:cNvSpPr txBox="1"/>
          <p:nvPr/>
        </p:nvSpPr>
        <p:spPr>
          <a:xfrm>
            <a:off x="5036925" y="4136885"/>
            <a:ext cx="2118150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400" b="1" dirty="0" err="1">
                <a:solidFill>
                  <a:schemeClr val="bg1"/>
                </a:solidFill>
              </a:rPr>
              <a:t>Internships</a:t>
            </a:r>
            <a:endParaRPr lang="de-DE" sz="1400" b="1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r>
              <a:rPr lang="de-DE" sz="1400" b="1" dirty="0" err="1">
                <a:solidFill>
                  <a:schemeClr val="bg1"/>
                </a:solidFill>
              </a:rPr>
              <a:t>Lecture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Weeks</a:t>
            </a:r>
            <a:endParaRPr lang="de-DE" sz="1400" b="1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r>
              <a:rPr lang="de-DE" sz="1400" b="1" dirty="0" err="1">
                <a:solidFill>
                  <a:schemeClr val="bg1"/>
                </a:solidFill>
              </a:rPr>
              <a:t>MSc</a:t>
            </a:r>
            <a:r>
              <a:rPr lang="de-DE" sz="1400" b="1" dirty="0">
                <a:solidFill>
                  <a:schemeClr val="bg1"/>
                </a:solidFill>
              </a:rPr>
              <a:t>-, </a:t>
            </a:r>
            <a:r>
              <a:rPr lang="de-DE" sz="1400" b="1" dirty="0" err="1">
                <a:solidFill>
                  <a:schemeClr val="bg1"/>
                </a:solidFill>
              </a:rPr>
              <a:t>PhD-Theses</a:t>
            </a:r>
            <a:endParaRPr lang="de-DE" sz="1400" b="1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r>
              <a:rPr lang="de-DE" sz="1400" b="1" dirty="0">
                <a:solidFill>
                  <a:schemeClr val="bg1"/>
                </a:solidFill>
              </a:rPr>
              <a:t>Workshops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70D145B-CDF2-10EE-1FEF-3FE80DEB1B10}"/>
              </a:ext>
            </a:extLst>
          </p:cNvPr>
          <p:cNvSpPr txBox="1"/>
          <p:nvPr/>
        </p:nvSpPr>
        <p:spPr>
          <a:xfrm>
            <a:off x="9689656" y="4117812"/>
            <a:ext cx="2340157" cy="1174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b="1" dirty="0" err="1">
                <a:solidFill>
                  <a:schemeClr val="bg1"/>
                </a:solidFill>
              </a:rPr>
              <a:t>SMART|Labs</a:t>
            </a:r>
            <a:r>
              <a:rPr lang="de-DE" b="1" dirty="0">
                <a:solidFill>
                  <a:schemeClr val="bg1"/>
                </a:solidFill>
              </a:rPr>
              <a:t>:</a:t>
            </a:r>
          </a:p>
          <a:p>
            <a:pPr algn="ctr">
              <a:lnSpc>
                <a:spcPct val="95000"/>
              </a:lnSpc>
            </a:pPr>
            <a:r>
              <a:rPr lang="de-DE" sz="1400" b="1" dirty="0" err="1">
                <a:solidFill>
                  <a:schemeClr val="bg1"/>
                </a:solidFill>
              </a:rPr>
              <a:t>AtmoSim</a:t>
            </a:r>
            <a:endParaRPr lang="de-DE" sz="1400" b="1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r>
              <a:rPr lang="de-DE" sz="1400" b="1" dirty="0">
                <a:solidFill>
                  <a:schemeClr val="bg1"/>
                </a:solidFill>
              </a:rPr>
              <a:t>Digital</a:t>
            </a:r>
          </a:p>
          <a:p>
            <a:pPr algn="ctr">
              <a:lnSpc>
                <a:spcPct val="95000"/>
              </a:lnSpc>
            </a:pPr>
            <a:r>
              <a:rPr lang="de-DE" sz="1400" b="1" dirty="0">
                <a:solidFill>
                  <a:schemeClr val="bg1"/>
                </a:solidFill>
              </a:rPr>
              <a:t>EDM</a:t>
            </a:r>
          </a:p>
          <a:p>
            <a:pPr algn="ctr">
              <a:lnSpc>
                <a:spcPct val="95000"/>
              </a:lnSpc>
            </a:pPr>
            <a:r>
              <a:rPr lang="de-DE" sz="1400" b="1" dirty="0">
                <a:solidFill>
                  <a:schemeClr val="bg1"/>
                </a:solidFill>
              </a:rPr>
              <a:t>Biomedical Imaging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AB21450-1EC3-B0A4-4076-DCB9CA26E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101" y="736363"/>
            <a:ext cx="1762125" cy="800966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117A9CD8-B7DA-408C-A8D3-4892AA10F1A5}"/>
              </a:ext>
            </a:extLst>
          </p:cNvPr>
          <p:cNvSpPr txBox="1"/>
          <p:nvPr/>
        </p:nvSpPr>
        <p:spPr>
          <a:xfrm>
            <a:off x="177233" y="3329543"/>
            <a:ext cx="2243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GB" sz="2000" b="1" dirty="0">
                <a:solidFill>
                  <a:schemeClr val="bg1"/>
                </a:solidFill>
              </a:rPr>
              <a:t>Joint</a:t>
            </a:r>
          </a:p>
          <a:p>
            <a:pPr algn="ctr">
              <a:lnSpc>
                <a:spcPts val="2400"/>
              </a:lnSpc>
            </a:pPr>
            <a:r>
              <a:rPr lang="en-GB" sz="2000" b="1" dirty="0">
                <a:solidFill>
                  <a:schemeClr val="bg1"/>
                </a:solidFill>
              </a:rPr>
              <a:t>Research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5863094-E6DE-0611-0F62-79DCFC122242}"/>
              </a:ext>
            </a:extLst>
          </p:cNvPr>
          <p:cNvSpPr txBox="1"/>
          <p:nvPr/>
        </p:nvSpPr>
        <p:spPr>
          <a:xfrm>
            <a:off x="4955005" y="3329543"/>
            <a:ext cx="2243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GB" sz="2000" b="1" dirty="0">
                <a:solidFill>
                  <a:schemeClr val="bg1"/>
                </a:solidFill>
              </a:rPr>
              <a:t>Educational</a:t>
            </a:r>
          </a:p>
          <a:p>
            <a:pPr algn="ctr">
              <a:lnSpc>
                <a:spcPts val="2400"/>
              </a:lnSpc>
            </a:pPr>
            <a:r>
              <a:rPr lang="en-GB" sz="2000" b="1" dirty="0">
                <a:solidFill>
                  <a:schemeClr val="bg1"/>
                </a:solidFill>
              </a:rPr>
              <a:t>Training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A94F962-DA39-B23F-F2D4-A8A780ACD11B}"/>
              </a:ext>
            </a:extLst>
          </p:cNvPr>
          <p:cNvSpPr txBox="1"/>
          <p:nvPr/>
        </p:nvSpPr>
        <p:spPr>
          <a:xfrm>
            <a:off x="9744729" y="3329543"/>
            <a:ext cx="2243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GB" sz="2000" b="1" dirty="0">
                <a:solidFill>
                  <a:schemeClr val="bg1"/>
                </a:solidFill>
              </a:rPr>
              <a:t>Knowledge</a:t>
            </a:r>
          </a:p>
          <a:p>
            <a:pPr algn="ctr">
              <a:lnSpc>
                <a:spcPts val="2400"/>
              </a:lnSpc>
            </a:pPr>
            <a:r>
              <a:rPr lang="en-GB" sz="2000" b="1" dirty="0">
                <a:solidFill>
                  <a:schemeClr val="bg1"/>
                </a:solidFill>
              </a:rPr>
              <a:t>Transfer</a:t>
            </a: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5BD061FE-7C4E-9ADA-94DB-59A2A63037C7}"/>
              </a:ext>
            </a:extLst>
          </p:cNvPr>
          <p:cNvSpPr/>
          <p:nvPr/>
        </p:nvSpPr>
        <p:spPr>
          <a:xfrm>
            <a:off x="5036925" y="3212976"/>
            <a:ext cx="6951384" cy="223224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125D6326-DD8B-810A-AA7E-B3A21A812715}"/>
              </a:ext>
            </a:extLst>
          </p:cNvPr>
          <p:cNvSpPr/>
          <p:nvPr/>
        </p:nvSpPr>
        <p:spPr>
          <a:xfrm>
            <a:off x="7248128" y="6011304"/>
            <a:ext cx="4824536" cy="730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E72CBE08-D093-2C87-6EB4-17414446ED4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336" y="6011304"/>
            <a:ext cx="4028312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0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71474" y="324000"/>
            <a:ext cx="11701190" cy="1124780"/>
          </a:xfrm>
        </p:spPr>
        <p:txBody>
          <a:bodyPr/>
          <a:lstStyle/>
          <a:p>
            <a:r>
              <a:rPr lang="en-US" dirty="0"/>
              <a:t>Educational consortium of 2 private universities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9" name="Datumsplatzhalter 5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</p:spPr>
        <p:txBody>
          <a:bodyPr/>
          <a:lstStyle/>
          <a:p>
            <a:r>
              <a:rPr lang="de-DE" dirty="0"/>
              <a:t>2025-03-29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5"/>
          </p:nvPr>
        </p:nvSpPr>
        <p:spPr>
          <a:xfrm>
            <a:off x="358774" y="902782"/>
            <a:ext cx="11449049" cy="509994"/>
          </a:xfrm>
        </p:spPr>
        <p:txBody>
          <a:bodyPr/>
          <a:lstStyle/>
          <a:p>
            <a:r>
              <a:rPr lang="en-US" dirty="0"/>
              <a:t>Agricultural University of Georgia (AUG) &amp; Free University of Tbilisi (FUT)</a:t>
            </a:r>
            <a:endParaRPr lang="de-DE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BC608056-D45E-FD76-5772-71DA5F8DCCC7}"/>
              </a:ext>
            </a:extLst>
          </p:cNvPr>
          <p:cNvSpPr txBox="1">
            <a:spLocks/>
          </p:cNvSpPr>
          <p:nvPr/>
        </p:nvSpPr>
        <p:spPr>
          <a:xfrm>
            <a:off x="371473" y="1628800"/>
            <a:ext cx="7341861" cy="43204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2000" b="1">
                <a:solidFill>
                  <a:srgbClr val="023D6B"/>
                </a:solidFill>
              </a:rPr>
              <a:t>Agricultural University of Georgia (AUG)</a:t>
            </a:r>
          </a:p>
          <a:p>
            <a:pPr marL="447675" lvl="1" indent="-179388" algn="just">
              <a:buFont typeface="Arial" panose="020B0604020202020204" pitchFamily="34" charset="0"/>
              <a:buChar char="•"/>
            </a:pPr>
            <a:r>
              <a:rPr lang="en-US" sz="2000"/>
              <a:t>Founded in 1929</a:t>
            </a:r>
          </a:p>
          <a:p>
            <a:pPr marL="447675" lvl="1" indent="-179388" algn="just">
              <a:buFont typeface="Arial" panose="020B0604020202020204" pitchFamily="34" charset="0"/>
              <a:buChar char="•"/>
            </a:pPr>
            <a:r>
              <a:rPr lang="en-US" sz="2000"/>
              <a:t>Consortium since 2011</a:t>
            </a:r>
            <a:endParaRPr lang="en-US" sz="1800" b="1">
              <a:solidFill>
                <a:srgbClr val="023D6B"/>
              </a:solidFill>
            </a:endParaRPr>
          </a:p>
          <a:p>
            <a:pPr marL="0" indent="0">
              <a:buFont typeface="Calibri" panose="020F0502020204030204" pitchFamily="34" charset="0"/>
              <a:buNone/>
            </a:pPr>
            <a:r>
              <a:rPr lang="en-US" sz="2000" b="1">
                <a:solidFill>
                  <a:srgbClr val="023D6B"/>
                </a:solidFill>
              </a:rPr>
              <a:t>Engineering, Chemistry, Biology, Agrosciences, Business, Liberal Arts</a:t>
            </a:r>
          </a:p>
          <a:p>
            <a:pPr marL="447675" indent="-179388" algn="just">
              <a:buFont typeface="Arial" panose="020B0604020202020204" pitchFamily="34" charset="0"/>
              <a:buChar char="•"/>
            </a:pPr>
            <a:r>
              <a:rPr lang="en-US" sz="2000"/>
              <a:t>18 programs at 3 schools</a:t>
            </a:r>
          </a:p>
          <a:p>
            <a:pPr marL="447675" indent="-179388" algn="just">
              <a:buFont typeface="Arial" panose="020B0604020202020204" pitchFamily="34" charset="0"/>
              <a:buChar char="•"/>
            </a:pPr>
            <a:r>
              <a:rPr lang="en-US" sz="2000"/>
              <a:t>17 research institutes/centers</a:t>
            </a:r>
          </a:p>
          <a:p>
            <a:pPr marL="447675" indent="-179388" algn="just">
              <a:buFont typeface="Arial" panose="020B0604020202020204" pitchFamily="34" charset="0"/>
              <a:buChar char="•"/>
            </a:pPr>
            <a:r>
              <a:rPr lang="en-US" sz="2000"/>
              <a:t>40 laboratories</a:t>
            </a:r>
          </a:p>
          <a:p>
            <a:pPr marL="447675" indent="-179388" algn="just">
              <a:buFont typeface="Arial" panose="020B0604020202020204" pitchFamily="34" charset="0"/>
              <a:buChar char="•"/>
            </a:pPr>
            <a:r>
              <a:rPr lang="en-US" sz="2000"/>
              <a:t>1950 under graduate students</a:t>
            </a:r>
          </a:p>
          <a:p>
            <a:pPr marL="447675" indent="-179388" algn="just">
              <a:buFont typeface="Arial" panose="020B0604020202020204" pitchFamily="34" charset="0"/>
              <a:buChar char="•"/>
            </a:pPr>
            <a:r>
              <a:rPr lang="en-US" sz="2000"/>
              <a:t>200 graduate students</a:t>
            </a:r>
          </a:p>
          <a:p>
            <a:pPr marL="447675" indent="-179388" algn="just">
              <a:buFont typeface="Arial" panose="020B0604020202020204" pitchFamily="34" charset="0"/>
              <a:buChar char="•"/>
            </a:pPr>
            <a:r>
              <a:rPr lang="en-US" sz="2000"/>
              <a:t>35 PhD students</a:t>
            </a:r>
            <a:endParaRPr lang="en-US" sz="2000" dirty="0"/>
          </a:p>
        </p:txBody>
      </p:sp>
      <p:pic>
        <p:nvPicPr>
          <p:cNvPr id="3" name="Grafik 2" descr="Ein Bild, das Schrift, Symbol, Text, Grafiken enthält.&#10;&#10;Automatisch generierte Beschreibung">
            <a:extLst>
              <a:ext uri="{FF2B5EF4-FFF2-40B4-BE49-F238E27FC236}">
                <a16:creationId xmlns:a16="http://schemas.microsoft.com/office/drawing/2014/main" id="{D1572CCD-A492-D535-039C-4E97341765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5"/>
          <a:stretch/>
        </p:blipFill>
        <p:spPr>
          <a:xfrm>
            <a:off x="10488568" y="836344"/>
            <a:ext cx="651690" cy="648360"/>
          </a:xfrm>
          <a:prstGeom prst="rect">
            <a:avLst/>
          </a:prstGeom>
        </p:spPr>
      </p:pic>
      <p:pic>
        <p:nvPicPr>
          <p:cNvPr id="5" name="Grafik 4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CB607E9A-9BC4-CB15-546C-61852E9E9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288" y="836344"/>
            <a:ext cx="648360" cy="64836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5FC46E8-7403-DB65-4143-06D0FFDE3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1525298"/>
            <a:ext cx="3921590" cy="255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agruni.edu.ge/sites/default/files/u113/12.png">
            <a:extLst>
              <a:ext uri="{FF2B5EF4-FFF2-40B4-BE49-F238E27FC236}">
                <a16:creationId xmlns:a16="http://schemas.microsoft.com/office/drawing/2014/main" id="{34FCA4FE-527F-AA9A-AE9A-4A9BEBFF1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4181964"/>
            <a:ext cx="3921590" cy="164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A05A61F9-3F12-B7E8-FE91-7BDE07E0C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48" y="1628800"/>
            <a:ext cx="1080000" cy="1080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27D4D474-08E7-83F2-65E1-D3F9C93EA393}"/>
              </a:ext>
            </a:extLst>
          </p:cNvPr>
          <p:cNvSpPr/>
          <p:nvPr/>
        </p:nvSpPr>
        <p:spPr>
          <a:xfrm>
            <a:off x="7248128" y="6011304"/>
            <a:ext cx="4824536" cy="730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A6B04E9-4B0B-E9BE-FF47-2BF5938AD6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336" y="6011304"/>
            <a:ext cx="4028312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81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B0574-A754-6E99-F71A-EDCC74815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BEC45721-AE2B-9D3D-4B44-088AC2688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24000"/>
            <a:ext cx="11701190" cy="1124780"/>
          </a:xfrm>
        </p:spPr>
        <p:txBody>
          <a:bodyPr/>
          <a:lstStyle/>
          <a:p>
            <a:r>
              <a:rPr lang="en-US" dirty="0"/>
              <a:t>Educational consortium of 2 private universities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9984DF6-F82E-BE69-2BB3-E1E1744DEF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9" name="Datumsplatzhalter 5">
            <a:extLst>
              <a:ext uri="{FF2B5EF4-FFF2-40B4-BE49-F238E27FC236}">
                <a16:creationId xmlns:a16="http://schemas.microsoft.com/office/drawing/2014/main" id="{EA7CC2CC-5DE5-50F8-8A6C-4B8833CF69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</p:spPr>
        <p:txBody>
          <a:bodyPr/>
          <a:lstStyle/>
          <a:p>
            <a:r>
              <a:rPr lang="de-DE" dirty="0"/>
              <a:t>2025-03-29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FB2CDCCB-8F30-B0FC-5555-806E4A3309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902782"/>
            <a:ext cx="11449049" cy="509994"/>
          </a:xfrm>
        </p:spPr>
        <p:txBody>
          <a:bodyPr/>
          <a:lstStyle/>
          <a:p>
            <a:r>
              <a:rPr lang="en-US" dirty="0"/>
              <a:t>Agricultural University of Georgia (AUG) &amp; Free University of Tbilisi (FUT)</a:t>
            </a:r>
            <a:endParaRPr lang="de-DE" dirty="0"/>
          </a:p>
        </p:txBody>
      </p:sp>
      <p:pic>
        <p:nvPicPr>
          <p:cNvPr id="3" name="Grafik 2" descr="Ein Bild, das Schrift, Symbol, Text, Grafiken enthält.&#10;&#10;Automatisch generierte Beschreibung">
            <a:extLst>
              <a:ext uri="{FF2B5EF4-FFF2-40B4-BE49-F238E27FC236}">
                <a16:creationId xmlns:a16="http://schemas.microsoft.com/office/drawing/2014/main" id="{73661030-8E1F-BDC9-B1A8-9E9B0CF665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5"/>
          <a:stretch/>
        </p:blipFill>
        <p:spPr>
          <a:xfrm>
            <a:off x="10488568" y="836344"/>
            <a:ext cx="651690" cy="648360"/>
          </a:xfrm>
          <a:prstGeom prst="rect">
            <a:avLst/>
          </a:prstGeom>
        </p:spPr>
      </p:pic>
      <p:pic>
        <p:nvPicPr>
          <p:cNvPr id="5" name="Grafik 4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AC6E7FA6-007D-A961-341A-EF231BFBB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288" y="836344"/>
            <a:ext cx="648360" cy="64836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9FC4ABA-DBFF-B71C-391B-80B8F2C57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1525298"/>
            <a:ext cx="3921590" cy="255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agruni.edu.ge/sites/default/files/u113/12.png">
            <a:extLst>
              <a:ext uri="{FF2B5EF4-FFF2-40B4-BE49-F238E27FC236}">
                <a16:creationId xmlns:a16="http://schemas.microsoft.com/office/drawing/2014/main" id="{F2C47598-8289-7554-A3DE-4FCB2F4C5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4181964"/>
            <a:ext cx="3921590" cy="164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B7206D08-1B5B-1658-A164-17483418448C}"/>
              </a:ext>
            </a:extLst>
          </p:cNvPr>
          <p:cNvSpPr txBox="1">
            <a:spLocks/>
          </p:cNvSpPr>
          <p:nvPr/>
        </p:nvSpPr>
        <p:spPr>
          <a:xfrm>
            <a:off x="371473" y="1628800"/>
            <a:ext cx="7341861" cy="43204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2000" b="1">
                <a:solidFill>
                  <a:srgbClr val="023D6B"/>
                </a:solidFill>
              </a:rPr>
              <a:t>Free University of Tbilisi</a:t>
            </a:r>
          </a:p>
          <a:p>
            <a:pPr marL="447675" lvl="1" indent="-179388" algn="just">
              <a:buFont typeface="Arial" panose="020B0604020202020204" pitchFamily="34" charset="0"/>
              <a:buChar char="•"/>
            </a:pPr>
            <a:r>
              <a:rPr lang="en-US" sz="2000"/>
              <a:t>Founded in 2007</a:t>
            </a:r>
          </a:p>
          <a:p>
            <a:pPr marL="447675" lvl="1" indent="-179388" algn="just">
              <a:buFont typeface="Arial" panose="020B0604020202020204" pitchFamily="34" charset="0"/>
              <a:buChar char="•"/>
            </a:pPr>
            <a:r>
              <a:rPr lang="en-US" sz="2000"/>
              <a:t>Consortium since 2011</a:t>
            </a:r>
            <a:endParaRPr lang="en-US" sz="1800" b="1">
              <a:solidFill>
                <a:srgbClr val="023D6B"/>
              </a:solidFill>
            </a:endParaRPr>
          </a:p>
          <a:p>
            <a:pPr marL="0" indent="0">
              <a:buFont typeface="Calibri" panose="020F0502020204030204" pitchFamily="34" charset="0"/>
              <a:buNone/>
            </a:pPr>
            <a:r>
              <a:rPr lang="en-US" sz="2000" b="1">
                <a:solidFill>
                  <a:srgbClr val="023D6B"/>
                </a:solidFill>
              </a:rPr>
              <a:t>Math, Physics, Computer Science, Electrical &amp; Computer Eng., Law, Business, International Relations, Social Science, Visual arts &amp; Design, Architecture</a:t>
            </a:r>
          </a:p>
          <a:p>
            <a:pPr marL="447675" indent="-179388" algn="just">
              <a:buFont typeface="Arial" panose="020B0604020202020204" pitchFamily="34" charset="0"/>
              <a:buChar char="•"/>
            </a:pPr>
            <a:r>
              <a:rPr lang="en-US" sz="2000"/>
              <a:t>16 programs at 8 schools</a:t>
            </a:r>
          </a:p>
          <a:p>
            <a:pPr marL="447675" indent="-179388" algn="just">
              <a:buFont typeface="Arial" panose="020B0604020202020204" pitchFamily="34" charset="0"/>
              <a:buChar char="•"/>
            </a:pPr>
            <a:r>
              <a:rPr lang="en-US" sz="2000"/>
              <a:t>6 research institutes/centers</a:t>
            </a:r>
          </a:p>
          <a:p>
            <a:pPr marL="447675" indent="-179388" algn="just">
              <a:buFont typeface="Arial" panose="020B0604020202020204" pitchFamily="34" charset="0"/>
              <a:buChar char="•"/>
            </a:pPr>
            <a:r>
              <a:rPr lang="en-US" sz="2000"/>
              <a:t>2315 under graduate students</a:t>
            </a:r>
          </a:p>
          <a:p>
            <a:pPr marL="447675" indent="-179388" algn="just">
              <a:buFont typeface="Arial" panose="020B0604020202020204" pitchFamily="34" charset="0"/>
              <a:buChar char="•"/>
            </a:pPr>
            <a:r>
              <a:rPr lang="en-US" sz="2000"/>
              <a:t>328 graduate students</a:t>
            </a:r>
          </a:p>
          <a:p>
            <a:pPr marL="447675" indent="-179388" algn="just">
              <a:buFont typeface="Arial" panose="020B0604020202020204" pitchFamily="34" charset="0"/>
              <a:buChar char="•"/>
            </a:pPr>
            <a:r>
              <a:rPr lang="en-US" sz="2000"/>
              <a:t>12 PhD students</a:t>
            </a:r>
          </a:p>
          <a:p>
            <a:pPr marL="447675" indent="-179388" algn="just">
              <a:buFont typeface="Arial" panose="020B0604020202020204" pitchFamily="34" charset="0"/>
              <a:buChar char="•"/>
            </a:pPr>
            <a:endParaRPr lang="en-US" sz="2000"/>
          </a:p>
          <a:p>
            <a:endParaRPr lang="de-DE" sz="2000" b="1" dirty="0"/>
          </a:p>
        </p:txBody>
      </p:sp>
      <p:pic>
        <p:nvPicPr>
          <p:cNvPr id="12" name="Grafik 11" descr="Ein Bild, das Schrift, Symbol, Text, Grafiken enthält.&#10;&#10;Automatisch generierte Beschreibung">
            <a:extLst>
              <a:ext uri="{FF2B5EF4-FFF2-40B4-BE49-F238E27FC236}">
                <a16:creationId xmlns:a16="http://schemas.microsoft.com/office/drawing/2014/main" id="{5C4BCD5F-CB2B-435B-715B-E3419E5522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5"/>
          <a:stretch/>
        </p:blipFill>
        <p:spPr>
          <a:xfrm>
            <a:off x="3570292" y="1628800"/>
            <a:ext cx="1085548" cy="1080000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1705A61E-2A6E-51BF-F7A4-23BA5473560A}"/>
              </a:ext>
            </a:extLst>
          </p:cNvPr>
          <p:cNvSpPr/>
          <p:nvPr/>
        </p:nvSpPr>
        <p:spPr>
          <a:xfrm>
            <a:off x="7248128" y="6011304"/>
            <a:ext cx="4824536" cy="730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4C6C9F4-0AB4-BE3B-0B6B-AC61E2137AB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336" y="6011304"/>
            <a:ext cx="4028312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58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8FB15550-4456-6217-DC15-93A3EE2B1997}"/>
              </a:ext>
            </a:extLst>
          </p:cNvPr>
          <p:cNvSpPr/>
          <p:nvPr/>
        </p:nvSpPr>
        <p:spPr>
          <a:xfrm>
            <a:off x="7248128" y="6011304"/>
            <a:ext cx="4824536" cy="730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B93ACB4-46B5-AC79-EE8B-11FA7F303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ZEA-2 Portfolio </a:t>
            </a:r>
            <a:br>
              <a:rPr lang="de-DE" dirty="0">
                <a:solidFill>
                  <a:srgbClr val="023D6B"/>
                </a:solidFill>
              </a:rPr>
            </a:b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D635A44-4028-20E3-8490-9F7B5EE1BF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19BE971-BDB4-422B-DFDB-DBBB97B09E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Two main groups: IC design and measurement system</a:t>
            </a:r>
            <a:endParaRPr lang="de-DE" dirty="0">
              <a:solidFill>
                <a:srgbClr val="023D6B"/>
              </a:solidFill>
            </a:endParaRPr>
          </a:p>
          <a:p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626B114-9F53-E08C-24D3-C9BF710E17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B34CBDA-A912-4C77-901A-F6B3F6BC5FA2}" type="datetime1">
              <a:rPr lang="de-DE" smtClean="0"/>
              <a:t>16.08.2025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2C01B7D-39E4-2F39-1F66-4D779C0BB9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49" y="1567530"/>
            <a:ext cx="11461751" cy="4156257"/>
          </a:xfrm>
          <a:prstGeom prst="rect">
            <a:avLst/>
          </a:prstGeom>
          <a:solidFill>
            <a:schemeClr val="bg1">
              <a:alpha val="62000"/>
            </a:schemeClr>
          </a:solidFill>
          <a:effectLst/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7A0302A-2E2C-85EA-FF02-925302983F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49" y="1451595"/>
            <a:ext cx="11461751" cy="43173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feld 130">
            <a:extLst>
              <a:ext uri="{FF2B5EF4-FFF2-40B4-BE49-F238E27FC236}">
                <a16:creationId xmlns:a16="http://schemas.microsoft.com/office/drawing/2014/main" id="{D96D2C52-68AA-4DB9-D7F5-536133160F65}"/>
              </a:ext>
            </a:extLst>
          </p:cNvPr>
          <p:cNvSpPr txBox="1"/>
          <p:nvPr/>
        </p:nvSpPr>
        <p:spPr>
          <a:xfrm>
            <a:off x="8588218" y="1996773"/>
            <a:ext cx="1584000" cy="503590"/>
          </a:xfrm>
          <a:prstGeom prst="rect">
            <a:avLst/>
          </a:prstGeom>
          <a:solidFill>
            <a:srgbClr val="97B9E2"/>
          </a:solidFill>
          <a:ln w="28575">
            <a:noFill/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COMPUTING </a:t>
            </a:r>
          </a:p>
        </p:txBody>
      </p:sp>
      <p:sp>
        <p:nvSpPr>
          <p:cNvPr id="9" name="Textfeld 135">
            <a:extLst>
              <a:ext uri="{FF2B5EF4-FFF2-40B4-BE49-F238E27FC236}">
                <a16:creationId xmlns:a16="http://schemas.microsoft.com/office/drawing/2014/main" id="{5AC60049-0EED-A678-53B0-941C5B5ACEE9}"/>
              </a:ext>
            </a:extLst>
          </p:cNvPr>
          <p:cNvSpPr txBox="1"/>
          <p:nvPr/>
        </p:nvSpPr>
        <p:spPr>
          <a:xfrm>
            <a:off x="8588218" y="3271911"/>
            <a:ext cx="1584000" cy="503590"/>
          </a:xfrm>
          <a:prstGeom prst="rect">
            <a:avLst/>
          </a:prstGeom>
          <a:solidFill>
            <a:srgbClr val="B9D25F"/>
          </a:solidFill>
          <a:ln w="28575">
            <a:noFill/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NEUROMORPHIC</a:t>
            </a:r>
          </a:p>
          <a:p>
            <a:pPr algn="ctr"/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</a:t>
            </a:r>
          </a:p>
        </p:txBody>
      </p:sp>
      <p:sp>
        <p:nvSpPr>
          <p:cNvPr id="10" name="Right Arrow 31">
            <a:extLst>
              <a:ext uri="{FF2B5EF4-FFF2-40B4-BE49-F238E27FC236}">
                <a16:creationId xmlns:a16="http://schemas.microsoft.com/office/drawing/2014/main" id="{1DAC421F-EF12-B3E5-3A96-DEAAD9BD61B1}"/>
              </a:ext>
            </a:extLst>
          </p:cNvPr>
          <p:cNvSpPr/>
          <p:nvPr/>
        </p:nvSpPr>
        <p:spPr>
          <a:xfrm rot="19647549">
            <a:off x="3427671" y="2809009"/>
            <a:ext cx="720080" cy="462902"/>
          </a:xfrm>
          <a:prstGeom prst="rightArrow">
            <a:avLst/>
          </a:prstGeom>
          <a:solidFill>
            <a:srgbClr val="0A4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1" name="Right Arrow 123">
            <a:extLst>
              <a:ext uri="{FF2B5EF4-FFF2-40B4-BE49-F238E27FC236}">
                <a16:creationId xmlns:a16="http://schemas.microsoft.com/office/drawing/2014/main" id="{CD25AC54-7B77-AA6B-7FC9-BE3B9B78C5FC}"/>
              </a:ext>
            </a:extLst>
          </p:cNvPr>
          <p:cNvSpPr/>
          <p:nvPr/>
        </p:nvSpPr>
        <p:spPr>
          <a:xfrm rot="1483105">
            <a:off x="3463045" y="3788008"/>
            <a:ext cx="720080" cy="462902"/>
          </a:xfrm>
          <a:prstGeom prst="rightArrow">
            <a:avLst/>
          </a:prstGeom>
          <a:solidFill>
            <a:srgbClr val="0A4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2" name="Rectangle 32">
            <a:extLst>
              <a:ext uri="{FF2B5EF4-FFF2-40B4-BE49-F238E27FC236}">
                <a16:creationId xmlns:a16="http://schemas.microsoft.com/office/drawing/2014/main" id="{B1791DB6-E636-606A-51B9-9EF3BBF6527C}"/>
              </a:ext>
            </a:extLst>
          </p:cNvPr>
          <p:cNvSpPr/>
          <p:nvPr/>
        </p:nvSpPr>
        <p:spPr>
          <a:xfrm>
            <a:off x="4543854" y="2296200"/>
            <a:ext cx="2848290" cy="92246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INFORMATION:</a:t>
            </a:r>
          </a:p>
          <a:p>
            <a:pPr lvl="0" algn="ctr"/>
            <a:r>
              <a:rPr lang="de-DE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Computing </a:t>
            </a:r>
            <a:r>
              <a:rPr lang="de-DE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Architectures</a:t>
            </a:r>
            <a:r>
              <a:rPr lang="de-DE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(ICA)</a:t>
            </a:r>
          </a:p>
        </p:txBody>
      </p:sp>
      <p:sp>
        <p:nvSpPr>
          <p:cNvPr id="13" name="Rectangle 137">
            <a:extLst>
              <a:ext uri="{FF2B5EF4-FFF2-40B4-BE49-F238E27FC236}">
                <a16:creationId xmlns:a16="http://schemas.microsoft.com/office/drawing/2014/main" id="{E2580C7F-EC89-1C73-3541-0DA78DA91FF8}"/>
              </a:ext>
            </a:extLst>
          </p:cNvPr>
          <p:cNvSpPr/>
          <p:nvPr/>
        </p:nvSpPr>
        <p:spPr>
          <a:xfrm>
            <a:off x="4572524" y="3847911"/>
            <a:ext cx="2848290" cy="92246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 AND ENVIRONMENT:</a:t>
            </a:r>
          </a:p>
          <a:p>
            <a:pPr lvl="0" algn="ctr"/>
            <a:r>
              <a:rPr lang="de-DE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 System</a:t>
            </a:r>
          </a:p>
        </p:txBody>
      </p:sp>
      <p:pic>
        <p:nvPicPr>
          <p:cNvPr id="14" name="Grafik 95">
            <a:extLst>
              <a:ext uri="{FF2B5EF4-FFF2-40B4-BE49-F238E27FC236}">
                <a16:creationId xmlns:a16="http://schemas.microsoft.com/office/drawing/2014/main" id="{52C9CE15-9FA7-4D51-2E91-80E3B8D801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6"/>
          <a:stretch/>
        </p:blipFill>
        <p:spPr>
          <a:xfrm>
            <a:off x="479376" y="3101924"/>
            <a:ext cx="2695511" cy="831132"/>
          </a:xfrm>
          <a:prstGeom prst="rect">
            <a:avLst/>
          </a:prstGeom>
        </p:spPr>
      </p:pic>
      <p:sp>
        <p:nvSpPr>
          <p:cNvPr id="15" name="Right Arrow 138">
            <a:extLst>
              <a:ext uri="{FF2B5EF4-FFF2-40B4-BE49-F238E27FC236}">
                <a16:creationId xmlns:a16="http://schemas.microsoft.com/office/drawing/2014/main" id="{35C4AF20-AC1C-A6BB-A073-3B1BDE1AF2FF}"/>
              </a:ext>
            </a:extLst>
          </p:cNvPr>
          <p:cNvSpPr/>
          <p:nvPr/>
        </p:nvSpPr>
        <p:spPr>
          <a:xfrm rot="19647549">
            <a:off x="7693188" y="2154103"/>
            <a:ext cx="720080" cy="462902"/>
          </a:xfrm>
          <a:prstGeom prst="rightArrow">
            <a:avLst/>
          </a:prstGeom>
          <a:solidFill>
            <a:srgbClr val="0A4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6" name="Right Arrow 139">
            <a:extLst>
              <a:ext uri="{FF2B5EF4-FFF2-40B4-BE49-F238E27FC236}">
                <a16:creationId xmlns:a16="http://schemas.microsoft.com/office/drawing/2014/main" id="{FA65E457-4E01-A923-1F3F-F4BBF6F889B2}"/>
              </a:ext>
            </a:extLst>
          </p:cNvPr>
          <p:cNvSpPr/>
          <p:nvPr/>
        </p:nvSpPr>
        <p:spPr>
          <a:xfrm rot="1483105">
            <a:off x="7728562" y="3133102"/>
            <a:ext cx="720080" cy="462902"/>
          </a:xfrm>
          <a:prstGeom prst="rightArrow">
            <a:avLst/>
          </a:prstGeom>
          <a:solidFill>
            <a:srgbClr val="0A4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FF3AC2ED-FF91-7C7E-2737-AE6039C63C3D}"/>
              </a:ext>
            </a:extLst>
          </p:cNvPr>
          <p:cNvSpPr txBox="1"/>
          <p:nvPr/>
        </p:nvSpPr>
        <p:spPr>
          <a:xfrm>
            <a:off x="10272464" y="2060848"/>
            <a:ext cx="646331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b="1" dirty="0">
                <a:solidFill>
                  <a:srgbClr val="002060"/>
                </a:solidFill>
              </a:rPr>
              <a:t>QC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9B2CBBCE-0010-5BA0-0406-E31F1CAD6844}"/>
              </a:ext>
            </a:extLst>
          </p:cNvPr>
          <p:cNvSpPr txBox="1"/>
          <p:nvPr/>
        </p:nvSpPr>
        <p:spPr>
          <a:xfrm>
            <a:off x="10272464" y="3345842"/>
            <a:ext cx="630301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b="1" dirty="0">
                <a:solidFill>
                  <a:srgbClr val="002060"/>
                </a:solidFill>
              </a:rPr>
              <a:t>NC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F1FE74F9-4924-9F74-E9E7-AAB5626C75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336" y="6011304"/>
            <a:ext cx="4028312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ED1A5-29C6-AA45-A9A1-ABF0B276F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C0D119D3-CEF6-6899-3795-1E93C31BB0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" r="13622"/>
          <a:stretch>
            <a:fillRect/>
          </a:stretch>
        </p:blipFill>
        <p:spPr>
          <a:xfrm>
            <a:off x="540243" y="1794220"/>
            <a:ext cx="11244389" cy="365100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A6E6779-9033-CF20-0A58-2BA7BE8C4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ICA Portfolio </a:t>
            </a:r>
            <a:br>
              <a:rPr lang="de-DE" dirty="0">
                <a:solidFill>
                  <a:srgbClr val="023D6B"/>
                </a:solidFill>
              </a:rPr>
            </a:b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190787C-F9FC-97F5-7AD7-82C0C73E6A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DDB8644-5929-405B-6AF6-65DDF02515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ICs </a:t>
            </a:r>
            <a:r>
              <a:rPr lang="en-US" dirty="0"/>
              <a:t>design for Future Computing</a:t>
            </a:r>
            <a:endParaRPr lang="de-DE" dirty="0">
              <a:solidFill>
                <a:srgbClr val="023D6B"/>
              </a:solidFill>
            </a:endParaRPr>
          </a:p>
          <a:p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A8372EE-A6D6-CE30-30A9-9A4A7C88BA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B34CBDA-A912-4C77-901A-F6B3F6BC5FA2}" type="datetime1">
              <a:rPr lang="de-DE" smtClean="0"/>
              <a:t>16.08.2025</a:t>
            </a:fld>
            <a:endParaRPr lang="de-DE" dirty="0"/>
          </a:p>
        </p:txBody>
      </p:sp>
      <p:sp>
        <p:nvSpPr>
          <p:cNvPr id="10" name="Right Arrow 31">
            <a:extLst>
              <a:ext uri="{FF2B5EF4-FFF2-40B4-BE49-F238E27FC236}">
                <a16:creationId xmlns:a16="http://schemas.microsoft.com/office/drawing/2014/main" id="{0DE79B42-7B6F-A062-38D9-7A24E01A3492}"/>
              </a:ext>
            </a:extLst>
          </p:cNvPr>
          <p:cNvSpPr/>
          <p:nvPr/>
        </p:nvSpPr>
        <p:spPr>
          <a:xfrm rot="19647549">
            <a:off x="3427671" y="2809009"/>
            <a:ext cx="720080" cy="462902"/>
          </a:xfrm>
          <a:prstGeom prst="rightArrow">
            <a:avLst/>
          </a:prstGeom>
          <a:solidFill>
            <a:srgbClr val="0A4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4C81D8A7-0B8C-2C90-2F87-22BA553AD48C}"/>
              </a:ext>
            </a:extLst>
          </p:cNvPr>
          <p:cNvGrpSpPr/>
          <p:nvPr/>
        </p:nvGrpSpPr>
        <p:grpSpPr>
          <a:xfrm>
            <a:off x="3463045" y="3788008"/>
            <a:ext cx="3957769" cy="982371"/>
            <a:chOff x="3463045" y="3788008"/>
            <a:chExt cx="3957769" cy="982371"/>
          </a:xfrm>
        </p:grpSpPr>
        <p:sp>
          <p:nvSpPr>
            <p:cNvPr id="11" name="Right Arrow 123">
              <a:extLst>
                <a:ext uri="{FF2B5EF4-FFF2-40B4-BE49-F238E27FC236}">
                  <a16:creationId xmlns:a16="http://schemas.microsoft.com/office/drawing/2014/main" id="{5342C4DF-D720-7629-C1EF-7F03E085289E}"/>
                </a:ext>
              </a:extLst>
            </p:cNvPr>
            <p:cNvSpPr/>
            <p:nvPr/>
          </p:nvSpPr>
          <p:spPr>
            <a:xfrm rot="1483105">
              <a:off x="3463045" y="3788008"/>
              <a:ext cx="720080" cy="462902"/>
            </a:xfrm>
            <a:prstGeom prst="rightArrow">
              <a:avLst/>
            </a:prstGeom>
            <a:solidFill>
              <a:srgbClr val="0A43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ct val="95000"/>
                </a:lnSpc>
              </a:pPr>
              <a:endParaRPr lang="en-US" sz="2400" dirty="0" err="1"/>
            </a:p>
          </p:txBody>
        </p:sp>
        <p:sp>
          <p:nvSpPr>
            <p:cNvPr id="13" name="Rectangle 137">
              <a:extLst>
                <a:ext uri="{FF2B5EF4-FFF2-40B4-BE49-F238E27FC236}">
                  <a16:creationId xmlns:a16="http://schemas.microsoft.com/office/drawing/2014/main" id="{9B22FACD-CB1B-D9CA-418E-004B78E9E965}"/>
                </a:ext>
              </a:extLst>
            </p:cNvPr>
            <p:cNvSpPr/>
            <p:nvPr/>
          </p:nvSpPr>
          <p:spPr>
            <a:xfrm>
              <a:off x="4572524" y="3847911"/>
              <a:ext cx="2848290" cy="92246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de-DE" sz="16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EARTH AND ENVIRONMENT:</a:t>
              </a:r>
            </a:p>
            <a:p>
              <a:pPr lvl="0" algn="ctr"/>
              <a:r>
                <a:rPr lang="de-DE" sz="16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Measurement System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5D7C88A3-B088-8C83-05D5-67EAF7023F3A}"/>
              </a:ext>
            </a:extLst>
          </p:cNvPr>
          <p:cNvGrpSpPr/>
          <p:nvPr/>
        </p:nvGrpSpPr>
        <p:grpSpPr>
          <a:xfrm>
            <a:off x="4543854" y="1996773"/>
            <a:ext cx="6374941" cy="1792267"/>
            <a:chOff x="4543854" y="1996773"/>
            <a:chExt cx="6374941" cy="1792267"/>
          </a:xfrm>
        </p:grpSpPr>
        <p:sp>
          <p:nvSpPr>
            <p:cNvPr id="8" name="Textfeld 130">
              <a:extLst>
                <a:ext uri="{FF2B5EF4-FFF2-40B4-BE49-F238E27FC236}">
                  <a16:creationId xmlns:a16="http://schemas.microsoft.com/office/drawing/2014/main" id="{B5A46738-FA3C-9998-7842-FCC4D39F2EC7}"/>
                </a:ext>
              </a:extLst>
            </p:cNvPr>
            <p:cNvSpPr txBox="1"/>
            <p:nvPr/>
          </p:nvSpPr>
          <p:spPr>
            <a:xfrm>
              <a:off x="8588218" y="1996773"/>
              <a:ext cx="1584000" cy="503590"/>
            </a:xfrm>
            <a:prstGeom prst="rect">
              <a:avLst/>
            </a:prstGeom>
            <a:solidFill>
              <a:srgbClr val="97B9E2"/>
            </a:solidFill>
            <a:ln w="28575">
              <a:noFill/>
            </a:ln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de-DE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QUANTUM COMPUTING </a:t>
              </a:r>
            </a:p>
          </p:txBody>
        </p:sp>
        <p:sp>
          <p:nvSpPr>
            <p:cNvPr id="9" name="Textfeld 135">
              <a:extLst>
                <a:ext uri="{FF2B5EF4-FFF2-40B4-BE49-F238E27FC236}">
                  <a16:creationId xmlns:a16="http://schemas.microsoft.com/office/drawing/2014/main" id="{6834EB46-713E-7487-8D21-7BAECA9EBAED}"/>
                </a:ext>
              </a:extLst>
            </p:cNvPr>
            <p:cNvSpPr txBox="1"/>
            <p:nvPr/>
          </p:nvSpPr>
          <p:spPr>
            <a:xfrm>
              <a:off x="8588218" y="3271911"/>
              <a:ext cx="1584000" cy="503590"/>
            </a:xfrm>
            <a:prstGeom prst="rect">
              <a:avLst/>
            </a:prstGeom>
            <a:solidFill>
              <a:srgbClr val="B9D25F"/>
            </a:solidFill>
            <a:ln w="28575">
              <a:noFill/>
            </a:ln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de-DE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NEUROMORPHIC</a:t>
              </a:r>
            </a:p>
            <a:p>
              <a:pPr algn="ctr"/>
              <a:r>
                <a:rPr lang="de-DE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COMPUTING</a:t>
              </a:r>
            </a:p>
          </p:txBody>
        </p:sp>
        <p:sp>
          <p:nvSpPr>
            <p:cNvPr id="12" name="Rectangle 32">
              <a:extLst>
                <a:ext uri="{FF2B5EF4-FFF2-40B4-BE49-F238E27FC236}">
                  <a16:creationId xmlns:a16="http://schemas.microsoft.com/office/drawing/2014/main" id="{87BB0F80-DDFC-4BB7-4732-B5E7977FB325}"/>
                </a:ext>
              </a:extLst>
            </p:cNvPr>
            <p:cNvSpPr/>
            <p:nvPr/>
          </p:nvSpPr>
          <p:spPr>
            <a:xfrm>
              <a:off x="4543854" y="2296200"/>
              <a:ext cx="2848290" cy="9224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de-DE" sz="16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INFORMATION:</a:t>
              </a:r>
            </a:p>
            <a:p>
              <a:pPr lvl="0" algn="ctr"/>
              <a:r>
                <a:rPr lang="de-DE" sz="16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Integrated Computing </a:t>
              </a:r>
              <a:r>
                <a:rPr lang="de-DE" sz="1600" b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Architectures</a:t>
              </a:r>
              <a:r>
                <a:rPr lang="de-DE" sz="16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(ICA)</a:t>
              </a:r>
            </a:p>
          </p:txBody>
        </p:sp>
        <p:sp>
          <p:nvSpPr>
            <p:cNvPr id="15" name="Right Arrow 138">
              <a:extLst>
                <a:ext uri="{FF2B5EF4-FFF2-40B4-BE49-F238E27FC236}">
                  <a16:creationId xmlns:a16="http://schemas.microsoft.com/office/drawing/2014/main" id="{8E3FA23D-E3C5-CCD0-0D5A-00F045E539AA}"/>
                </a:ext>
              </a:extLst>
            </p:cNvPr>
            <p:cNvSpPr/>
            <p:nvPr/>
          </p:nvSpPr>
          <p:spPr>
            <a:xfrm rot="19647549">
              <a:off x="7693188" y="2154103"/>
              <a:ext cx="720080" cy="462902"/>
            </a:xfrm>
            <a:prstGeom prst="rightArrow">
              <a:avLst/>
            </a:prstGeom>
            <a:solidFill>
              <a:srgbClr val="0A43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/>
            </a:p>
          </p:txBody>
        </p:sp>
        <p:sp>
          <p:nvSpPr>
            <p:cNvPr id="16" name="Right Arrow 139">
              <a:extLst>
                <a:ext uri="{FF2B5EF4-FFF2-40B4-BE49-F238E27FC236}">
                  <a16:creationId xmlns:a16="http://schemas.microsoft.com/office/drawing/2014/main" id="{4299EFD9-FF05-57BC-6FDC-E86A19922975}"/>
                </a:ext>
              </a:extLst>
            </p:cNvPr>
            <p:cNvSpPr/>
            <p:nvPr/>
          </p:nvSpPr>
          <p:spPr>
            <a:xfrm rot="1483105">
              <a:off x="7728562" y="3133102"/>
              <a:ext cx="720080" cy="462902"/>
            </a:xfrm>
            <a:prstGeom prst="rightArrow">
              <a:avLst/>
            </a:prstGeom>
            <a:solidFill>
              <a:srgbClr val="0A43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ct val="95000"/>
                </a:lnSpc>
              </a:pPr>
              <a:endParaRPr lang="en-US" sz="2400" dirty="0" err="1"/>
            </a:p>
          </p:txBody>
        </p:sp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3500A613-2F34-4C76-1F01-5314D773BCD1}"/>
                </a:ext>
              </a:extLst>
            </p:cNvPr>
            <p:cNvSpPr txBox="1"/>
            <p:nvPr/>
          </p:nvSpPr>
          <p:spPr>
            <a:xfrm>
              <a:off x="10272464" y="2060848"/>
              <a:ext cx="646331" cy="443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QC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531FB677-A2F0-197E-54CB-C8B97DAA080E}"/>
                </a:ext>
              </a:extLst>
            </p:cNvPr>
            <p:cNvSpPr txBox="1"/>
            <p:nvPr/>
          </p:nvSpPr>
          <p:spPr>
            <a:xfrm>
              <a:off x="10272464" y="3345842"/>
              <a:ext cx="630301" cy="443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NC</a:t>
              </a:r>
            </a:p>
          </p:txBody>
        </p:sp>
      </p:grpSp>
      <p:pic>
        <p:nvPicPr>
          <p:cNvPr id="24" name="Grafik 23" descr="Ein Bild, das Schrift, Grafiken, Logo, Screenshot enthält.&#10;&#10;KI-generierte Inhalte können fehlerhaft sein.">
            <a:extLst>
              <a:ext uri="{FF2B5EF4-FFF2-40B4-BE49-F238E27FC236}">
                <a16:creationId xmlns:a16="http://schemas.microsoft.com/office/drawing/2014/main" id="{C3ADF877-370C-5928-08AB-BE7954C6B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43" y="3172399"/>
            <a:ext cx="2736654" cy="831132"/>
          </a:xfrm>
          <a:prstGeom prst="rect">
            <a:avLst/>
          </a:prstGeom>
        </p:spPr>
      </p:pic>
      <p:sp>
        <p:nvSpPr>
          <p:cNvPr id="28" name="Right Arrow 31">
            <a:extLst>
              <a:ext uri="{FF2B5EF4-FFF2-40B4-BE49-F238E27FC236}">
                <a16:creationId xmlns:a16="http://schemas.microsoft.com/office/drawing/2014/main" id="{A2BA5FCC-07A5-DBE3-6EA2-D3FE4A27E8F2}"/>
              </a:ext>
            </a:extLst>
          </p:cNvPr>
          <p:cNvSpPr/>
          <p:nvPr/>
        </p:nvSpPr>
        <p:spPr>
          <a:xfrm>
            <a:off x="3431704" y="3326138"/>
            <a:ext cx="720080" cy="462902"/>
          </a:xfrm>
          <a:prstGeom prst="rightArrow">
            <a:avLst/>
          </a:prstGeom>
          <a:solidFill>
            <a:srgbClr val="0A4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3F440C4-F4FA-A311-7235-1D7B7D7AF558}"/>
              </a:ext>
            </a:extLst>
          </p:cNvPr>
          <p:cNvSpPr/>
          <p:nvPr/>
        </p:nvSpPr>
        <p:spPr>
          <a:xfrm>
            <a:off x="7248128" y="6011304"/>
            <a:ext cx="4824536" cy="730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4D770CC3-EAF9-B989-E90D-A394A7BC46F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336" y="6011304"/>
            <a:ext cx="4028312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8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-0.00091 0.128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E7E71-EF39-7ADD-42C0-29A8249A8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3B527-CE08-B8DC-1A2D-6601B6D6E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Integrated Computing </a:t>
            </a:r>
            <a:r>
              <a:rPr lang="de-DE" dirty="0" err="1"/>
              <a:t>Architectures</a:t>
            </a:r>
            <a:r>
              <a:rPr lang="de-DE" dirty="0"/>
              <a:t> </a:t>
            </a:r>
            <a:br>
              <a:rPr lang="de-DE" dirty="0">
                <a:solidFill>
                  <a:srgbClr val="023D6B"/>
                </a:solidFill>
              </a:rPr>
            </a:b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7C1A4AC-56DF-6910-F32A-0392240AA1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B7E792-9F6B-D5CF-2ABA-8976D176C0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00ABD31-3491-180C-16F1-23083C89FC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B34CBDA-A912-4C77-901A-F6B3F6BC5FA2}" type="datetime1">
              <a:rPr lang="de-DE" smtClean="0"/>
              <a:t>16.08.2025</a:t>
            </a:fld>
            <a:endParaRPr lang="de-DE" dirty="0"/>
          </a:p>
        </p:txBody>
      </p:sp>
      <p:pic>
        <p:nvPicPr>
          <p:cNvPr id="41" name="Grafik 40" descr="Ein Bild, das draußen, Wirbellose, Ameise, Gras enthält.&#10;&#10;KI-generierte Inhalte können fehlerhaft sein.">
            <a:extLst>
              <a:ext uri="{FF2B5EF4-FFF2-40B4-BE49-F238E27FC236}">
                <a16:creationId xmlns:a16="http://schemas.microsoft.com/office/drawing/2014/main" id="{F6725975-E536-A329-F9AB-620120A14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3" t="17728" r="8010"/>
          <a:stretch/>
        </p:blipFill>
        <p:spPr>
          <a:xfrm>
            <a:off x="7283046" y="1125537"/>
            <a:ext cx="4533839" cy="1516045"/>
          </a:xfrm>
          <a:prstGeom prst="rect">
            <a:avLst/>
          </a:prstGeom>
        </p:spPr>
      </p:pic>
      <p:sp>
        <p:nvSpPr>
          <p:cNvPr id="42" name="Abgerundetes Rechteck 9">
            <a:extLst>
              <a:ext uri="{FF2B5EF4-FFF2-40B4-BE49-F238E27FC236}">
                <a16:creationId xmlns:a16="http://schemas.microsoft.com/office/drawing/2014/main" id="{3C7E19F6-D226-5037-538D-0AA9FB64A2D0}"/>
              </a:ext>
            </a:extLst>
          </p:cNvPr>
          <p:cNvSpPr/>
          <p:nvPr/>
        </p:nvSpPr>
        <p:spPr>
          <a:xfrm>
            <a:off x="8885051" y="2780928"/>
            <a:ext cx="1387413" cy="3008267"/>
          </a:xfrm>
          <a:prstGeom prst="roundRect">
            <a:avLst>
              <a:gd name="adj" fmla="val 5843"/>
            </a:avLst>
          </a:prstGeom>
          <a:pattFill prst="horzBrick">
            <a:fgClr>
              <a:srgbClr val="97B9E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43" name="Abgerundetes Rechteck 24">
            <a:extLst>
              <a:ext uri="{FF2B5EF4-FFF2-40B4-BE49-F238E27FC236}">
                <a16:creationId xmlns:a16="http://schemas.microsoft.com/office/drawing/2014/main" id="{459DD4C8-E802-FDCF-D272-6B049BEE3441}"/>
              </a:ext>
            </a:extLst>
          </p:cNvPr>
          <p:cNvSpPr/>
          <p:nvPr/>
        </p:nvSpPr>
        <p:spPr>
          <a:xfrm>
            <a:off x="10442928" y="2788050"/>
            <a:ext cx="1387413" cy="3008267"/>
          </a:xfrm>
          <a:prstGeom prst="roundRect">
            <a:avLst>
              <a:gd name="adj" fmla="val 5843"/>
            </a:avLst>
          </a:prstGeom>
          <a:gradFill>
            <a:gsLst>
              <a:gs pos="37000">
                <a:srgbClr val="B9D25F"/>
              </a:gs>
              <a:gs pos="68000">
                <a:srgbClr val="97B9E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528D2D3A-95D7-3189-9054-CA7998473555}"/>
              </a:ext>
            </a:extLst>
          </p:cNvPr>
          <p:cNvSpPr txBox="1"/>
          <p:nvPr/>
        </p:nvSpPr>
        <p:spPr>
          <a:xfrm>
            <a:off x="10456277" y="4200915"/>
            <a:ext cx="13563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de-DE" sz="1400" b="1" dirty="0" err="1">
                <a:solidFill>
                  <a:schemeClr val="bg1"/>
                </a:solidFill>
              </a:rPr>
              <a:t>Applications</a:t>
            </a:r>
            <a:endParaRPr lang="de-DE" sz="1400" b="1" dirty="0">
              <a:solidFill>
                <a:schemeClr val="bg1"/>
              </a:solidFill>
            </a:endParaRPr>
          </a:p>
          <a:p>
            <a:pPr lvl="0" algn="ctr"/>
            <a:r>
              <a:rPr lang="de-DE" sz="1400" b="1" dirty="0" err="1">
                <a:solidFill>
                  <a:schemeClr val="bg1"/>
                </a:solidFill>
              </a:rPr>
              <a:t>Algorithms</a:t>
            </a:r>
            <a:endParaRPr lang="de-DE" sz="1400" b="1" dirty="0">
              <a:solidFill>
                <a:schemeClr val="bg1"/>
              </a:solidFill>
            </a:endParaRPr>
          </a:p>
          <a:p>
            <a:pPr lvl="0" algn="ctr"/>
            <a:r>
              <a:rPr lang="de-DE" sz="1400" b="1" dirty="0">
                <a:solidFill>
                  <a:schemeClr val="bg1"/>
                </a:solidFill>
              </a:rPr>
              <a:t>Methods</a:t>
            </a:r>
          </a:p>
          <a:p>
            <a:pPr lvl="0" algn="ctr"/>
            <a:r>
              <a:rPr lang="de-DE" sz="1400" b="1" dirty="0">
                <a:solidFill>
                  <a:schemeClr val="bg1"/>
                </a:solidFill>
              </a:rPr>
              <a:t>…</a:t>
            </a:r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871BFB67-71AD-62AA-1CF8-70730A8EB733}"/>
              </a:ext>
            </a:extLst>
          </p:cNvPr>
          <p:cNvGrpSpPr/>
          <p:nvPr/>
        </p:nvGrpSpPr>
        <p:grpSpPr>
          <a:xfrm>
            <a:off x="10509985" y="2896783"/>
            <a:ext cx="1212357" cy="1213987"/>
            <a:chOff x="10328386" y="1739836"/>
            <a:chExt cx="1384140" cy="1386001"/>
          </a:xfrm>
        </p:grpSpPr>
        <p:sp>
          <p:nvSpPr>
            <p:cNvPr id="46" name="Abgerundetes Rechteck 17">
              <a:extLst>
                <a:ext uri="{FF2B5EF4-FFF2-40B4-BE49-F238E27FC236}">
                  <a16:creationId xmlns:a16="http://schemas.microsoft.com/office/drawing/2014/main" id="{2727401B-9AB1-188E-F70B-DC7CD0679B98}"/>
                </a:ext>
              </a:extLst>
            </p:cNvPr>
            <p:cNvSpPr/>
            <p:nvPr/>
          </p:nvSpPr>
          <p:spPr>
            <a:xfrm>
              <a:off x="10344525" y="1757837"/>
              <a:ext cx="1368000" cy="1368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pic>
          <p:nvPicPr>
            <p:cNvPr id="47" name="Grafik 46">
              <a:extLst>
                <a:ext uri="{FF2B5EF4-FFF2-40B4-BE49-F238E27FC236}">
                  <a16:creationId xmlns:a16="http://schemas.microsoft.com/office/drawing/2014/main" id="{32F10F7D-8E79-3DBF-847A-9F1887A96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8386" y="1739836"/>
              <a:ext cx="1384140" cy="1384140"/>
            </a:xfrm>
            <a:prstGeom prst="rect">
              <a:avLst/>
            </a:prstGeom>
          </p:spPr>
        </p:pic>
      </p:grpSp>
      <p:sp>
        <p:nvSpPr>
          <p:cNvPr id="48" name="Abgerundetes Rechteck 8">
            <a:extLst>
              <a:ext uri="{FF2B5EF4-FFF2-40B4-BE49-F238E27FC236}">
                <a16:creationId xmlns:a16="http://schemas.microsoft.com/office/drawing/2014/main" id="{237FD6B3-F285-9743-E141-AF54901ABFC8}"/>
              </a:ext>
            </a:extLst>
          </p:cNvPr>
          <p:cNvSpPr/>
          <p:nvPr/>
        </p:nvSpPr>
        <p:spPr>
          <a:xfrm>
            <a:off x="7300875" y="2780928"/>
            <a:ext cx="1387413" cy="3008267"/>
          </a:xfrm>
          <a:prstGeom prst="roundRect">
            <a:avLst>
              <a:gd name="adj" fmla="val 7046"/>
            </a:avLst>
          </a:prstGeom>
          <a:gradFill>
            <a:gsLst>
              <a:gs pos="37000">
                <a:srgbClr val="B9D25F"/>
              </a:gs>
              <a:gs pos="68000">
                <a:srgbClr val="97B9E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BCE03A0B-3B49-E06D-3DC5-48F1E4DFF821}"/>
              </a:ext>
            </a:extLst>
          </p:cNvPr>
          <p:cNvSpPr txBox="1"/>
          <p:nvPr/>
        </p:nvSpPr>
        <p:spPr>
          <a:xfrm>
            <a:off x="7309451" y="4193793"/>
            <a:ext cx="13674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de-DE" sz="1400" b="1" dirty="0" err="1">
                <a:solidFill>
                  <a:schemeClr val="bg1"/>
                </a:solidFill>
              </a:rPr>
              <a:t>Novel</a:t>
            </a:r>
            <a:r>
              <a:rPr lang="de-DE" sz="1400" b="1" dirty="0">
                <a:solidFill>
                  <a:schemeClr val="bg1"/>
                </a:solidFill>
              </a:rPr>
              <a:t> Devices</a:t>
            </a:r>
          </a:p>
          <a:p>
            <a:pPr lvl="0" algn="ctr"/>
            <a:r>
              <a:rPr lang="de-DE" sz="1400" b="1" dirty="0" err="1">
                <a:solidFill>
                  <a:schemeClr val="bg1"/>
                </a:solidFill>
              </a:rPr>
              <a:t>Qubit</a:t>
            </a:r>
            <a:r>
              <a:rPr lang="de-DE" sz="1400" b="1" dirty="0">
                <a:solidFill>
                  <a:schemeClr val="bg1"/>
                </a:solidFill>
              </a:rPr>
              <a:t> Memristor</a:t>
            </a:r>
          </a:p>
          <a:p>
            <a:pPr lvl="0" algn="ctr"/>
            <a:r>
              <a:rPr lang="de-DE" sz="1400" b="1" dirty="0">
                <a:solidFill>
                  <a:schemeClr val="bg1"/>
                </a:solidFill>
              </a:rPr>
              <a:t>…</a:t>
            </a:r>
          </a:p>
        </p:txBody>
      </p: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0E35B5AF-D574-F8F4-0426-4289328C60E5}"/>
              </a:ext>
            </a:extLst>
          </p:cNvPr>
          <p:cNvGrpSpPr/>
          <p:nvPr/>
        </p:nvGrpSpPr>
        <p:grpSpPr>
          <a:xfrm>
            <a:off x="7382067" y="2884676"/>
            <a:ext cx="1198221" cy="1198220"/>
            <a:chOff x="6789684" y="1757837"/>
            <a:chExt cx="1368001" cy="1368000"/>
          </a:xfrm>
        </p:grpSpPr>
        <p:sp>
          <p:nvSpPr>
            <p:cNvPr id="51" name="Abgerundetes Rechteck 15">
              <a:extLst>
                <a:ext uri="{FF2B5EF4-FFF2-40B4-BE49-F238E27FC236}">
                  <a16:creationId xmlns:a16="http://schemas.microsoft.com/office/drawing/2014/main" id="{588457A3-6219-3EF6-B1D9-646247C7F3CD}"/>
                </a:ext>
              </a:extLst>
            </p:cNvPr>
            <p:cNvSpPr/>
            <p:nvPr/>
          </p:nvSpPr>
          <p:spPr>
            <a:xfrm>
              <a:off x="6789685" y="1757837"/>
              <a:ext cx="1368000" cy="1368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pic>
          <p:nvPicPr>
            <p:cNvPr id="52" name="Grafik 51">
              <a:extLst>
                <a:ext uri="{FF2B5EF4-FFF2-40B4-BE49-F238E27FC236}">
                  <a16:creationId xmlns:a16="http://schemas.microsoft.com/office/drawing/2014/main" id="{8EF9B604-5B55-6B65-3A77-6578FA707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9684" y="1811836"/>
              <a:ext cx="1314001" cy="1314001"/>
            </a:xfrm>
            <a:prstGeom prst="rect">
              <a:avLst/>
            </a:prstGeom>
          </p:spPr>
        </p:pic>
      </p:grpSp>
      <p:sp>
        <p:nvSpPr>
          <p:cNvPr id="53" name="Textfeld 52">
            <a:extLst>
              <a:ext uri="{FF2B5EF4-FFF2-40B4-BE49-F238E27FC236}">
                <a16:creationId xmlns:a16="http://schemas.microsoft.com/office/drawing/2014/main" id="{6F6F3C50-888E-95DB-6B91-D58CCC524E68}"/>
              </a:ext>
            </a:extLst>
          </p:cNvPr>
          <p:cNvSpPr txBox="1"/>
          <p:nvPr/>
        </p:nvSpPr>
        <p:spPr>
          <a:xfrm>
            <a:off x="8888247" y="4158925"/>
            <a:ext cx="1379969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de-DE" sz="1400" b="1" dirty="0">
                <a:ln w="9525">
                  <a:solidFill>
                    <a:srgbClr val="97B9E2"/>
                  </a:solidFill>
                </a:ln>
                <a:solidFill>
                  <a:schemeClr val="tx2"/>
                </a:solidFill>
              </a:rPr>
              <a:t>Integrated Computing </a:t>
            </a:r>
            <a:r>
              <a:rPr lang="de-DE" sz="1400" b="1" dirty="0" err="1">
                <a:ln w="9525">
                  <a:solidFill>
                    <a:srgbClr val="97B9E2"/>
                  </a:solidFill>
                </a:ln>
                <a:solidFill>
                  <a:schemeClr val="tx2"/>
                </a:solidFill>
              </a:rPr>
              <a:t>Architectures</a:t>
            </a:r>
            <a:endParaRPr lang="de-DE" sz="1400" b="1" dirty="0">
              <a:ln w="9525">
                <a:solidFill>
                  <a:srgbClr val="97B9E2"/>
                </a:solidFill>
              </a:ln>
              <a:solidFill>
                <a:schemeClr val="tx2"/>
              </a:solidFill>
            </a:endParaRPr>
          </a:p>
        </p:txBody>
      </p: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FC59828C-F012-4178-FA46-81A9D6CCE8A5}"/>
              </a:ext>
            </a:extLst>
          </p:cNvPr>
          <p:cNvGrpSpPr/>
          <p:nvPr/>
        </p:nvGrpSpPr>
        <p:grpSpPr>
          <a:xfrm>
            <a:off x="8966245" y="2903890"/>
            <a:ext cx="1198220" cy="1198220"/>
            <a:chOff x="8580264" y="1757837"/>
            <a:chExt cx="1368000" cy="1368000"/>
          </a:xfrm>
        </p:grpSpPr>
        <p:sp>
          <p:nvSpPr>
            <p:cNvPr id="55" name="Abgerundetes Rechteck 16">
              <a:extLst>
                <a:ext uri="{FF2B5EF4-FFF2-40B4-BE49-F238E27FC236}">
                  <a16:creationId xmlns:a16="http://schemas.microsoft.com/office/drawing/2014/main" id="{33AA8E02-0C29-529A-E698-6E2DE4CC06A0}"/>
                </a:ext>
              </a:extLst>
            </p:cNvPr>
            <p:cNvSpPr/>
            <p:nvPr/>
          </p:nvSpPr>
          <p:spPr>
            <a:xfrm>
              <a:off x="8580264" y="1757837"/>
              <a:ext cx="1368000" cy="1368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pic>
          <p:nvPicPr>
            <p:cNvPr id="56" name="Grafik 55">
              <a:extLst>
                <a:ext uri="{FF2B5EF4-FFF2-40B4-BE49-F238E27FC236}">
                  <a16:creationId xmlns:a16="http://schemas.microsoft.com/office/drawing/2014/main" id="{B14E7C84-BF22-A5EE-8A58-52CF74457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0264" y="1757837"/>
              <a:ext cx="1368000" cy="1368000"/>
            </a:xfrm>
            <a:prstGeom prst="rect">
              <a:avLst/>
            </a:prstGeom>
          </p:spPr>
        </p:pic>
      </p:grpSp>
      <p:cxnSp>
        <p:nvCxnSpPr>
          <p:cNvPr id="57" name="Gerade Verbindung mit Pfeil 56">
            <a:extLst>
              <a:ext uri="{FF2B5EF4-FFF2-40B4-BE49-F238E27FC236}">
                <a16:creationId xmlns:a16="http://schemas.microsoft.com/office/drawing/2014/main" id="{34AA1EDF-E68D-A8C1-2340-3107F1E554CC}"/>
              </a:ext>
            </a:extLst>
          </p:cNvPr>
          <p:cNvCxnSpPr/>
          <p:nvPr/>
        </p:nvCxnSpPr>
        <p:spPr>
          <a:xfrm>
            <a:off x="8102322" y="5501163"/>
            <a:ext cx="2962230" cy="1"/>
          </a:xfrm>
          <a:prstGeom prst="straightConnector1">
            <a:avLst/>
          </a:prstGeom>
          <a:ln w="142875">
            <a:solidFill>
              <a:srgbClr val="EB5F7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Inhaltsplatzhalter 2">
            <a:extLst>
              <a:ext uri="{FF2B5EF4-FFF2-40B4-BE49-F238E27FC236}">
                <a16:creationId xmlns:a16="http://schemas.microsoft.com/office/drawing/2014/main" id="{A388E6BC-5499-E96E-4C37-CE1B6F62806A}"/>
              </a:ext>
            </a:extLst>
          </p:cNvPr>
          <p:cNvSpPr txBox="1">
            <a:spLocks/>
          </p:cNvSpPr>
          <p:nvPr/>
        </p:nvSpPr>
        <p:spPr>
          <a:xfrm>
            <a:off x="371473" y="1628800"/>
            <a:ext cx="6372599" cy="41764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de-DE" sz="1800" b="1" dirty="0">
                <a:solidFill>
                  <a:srgbClr val="023D6B"/>
                </a:solidFill>
              </a:rPr>
              <a:t>Semiconductors </a:t>
            </a:r>
            <a:r>
              <a:rPr lang="de-DE" sz="1800" b="1" dirty="0" err="1">
                <a:solidFill>
                  <a:srgbClr val="023D6B"/>
                </a:solidFill>
              </a:rPr>
              <a:t>enable</a:t>
            </a:r>
            <a:r>
              <a:rPr lang="de-DE" sz="1800" b="1" dirty="0">
                <a:solidFill>
                  <a:srgbClr val="023D6B"/>
                </a:solidFill>
              </a:rPr>
              <a:t> Future Computing </a:t>
            </a:r>
            <a:r>
              <a:rPr lang="de-DE" sz="1800" b="1" dirty="0" err="1">
                <a:solidFill>
                  <a:srgbClr val="023D6B"/>
                </a:solidFill>
              </a:rPr>
              <a:t>architectures</a:t>
            </a:r>
            <a:endParaRPr lang="de-DE" sz="1800" b="1" dirty="0">
              <a:solidFill>
                <a:srgbClr val="023D6B"/>
              </a:solidFill>
            </a:endParaRPr>
          </a:p>
          <a:p>
            <a:pPr marL="215900" lvl="1" indent="0">
              <a:buFont typeface="Calibri" panose="020F0502020204030204" pitchFamily="34" charset="0"/>
              <a:buNone/>
            </a:pPr>
            <a:r>
              <a:rPr lang="de-DE" sz="1600" dirty="0">
                <a:sym typeface="Wingdings" panose="05000000000000000000" pitchFamily="2" charset="2"/>
              </a:rPr>
              <a:t> </a:t>
            </a:r>
            <a:r>
              <a:rPr lang="de-DE" sz="1600" dirty="0"/>
              <a:t>High </a:t>
            </a:r>
            <a:r>
              <a:rPr lang="de-DE" sz="1600" dirty="0" err="1"/>
              <a:t>integration</a:t>
            </a:r>
            <a:r>
              <a:rPr lang="de-DE" sz="1600" dirty="0"/>
              <a:t>, VLSI </a:t>
            </a:r>
            <a:r>
              <a:rPr lang="de-DE" sz="1600" dirty="0" err="1">
                <a:sym typeface="Wingdings" panose="05000000000000000000" pitchFamily="2" charset="2"/>
              </a:rPr>
              <a:t>scalability</a:t>
            </a:r>
            <a:endParaRPr lang="de-DE" sz="1600" dirty="0"/>
          </a:p>
          <a:p>
            <a:endParaRPr lang="de-DE" sz="1800" b="1" dirty="0"/>
          </a:p>
          <a:p>
            <a:endParaRPr lang="de-DE" sz="1800" b="1" dirty="0"/>
          </a:p>
          <a:p>
            <a:pPr>
              <a:buClr>
                <a:schemeClr val="tx1"/>
              </a:buClr>
            </a:pPr>
            <a:r>
              <a:rPr lang="de-DE" sz="1800" b="1" dirty="0">
                <a:solidFill>
                  <a:srgbClr val="023D6B"/>
                </a:solidFill>
              </a:rPr>
              <a:t>System </a:t>
            </a:r>
            <a:r>
              <a:rPr lang="de-DE" sz="1800" b="1" dirty="0" err="1">
                <a:solidFill>
                  <a:srgbClr val="023D6B"/>
                </a:solidFill>
              </a:rPr>
              <a:t>integration</a:t>
            </a:r>
            <a:r>
              <a:rPr lang="de-DE" sz="1800" b="1" dirty="0">
                <a:solidFill>
                  <a:srgbClr val="023D6B"/>
                </a:solidFill>
              </a:rPr>
              <a:t> </a:t>
            </a:r>
            <a:r>
              <a:rPr lang="de-DE" sz="1800" b="1" dirty="0" err="1">
                <a:solidFill>
                  <a:srgbClr val="023D6B"/>
                </a:solidFill>
              </a:rPr>
              <a:t>of</a:t>
            </a:r>
            <a:r>
              <a:rPr lang="de-DE" sz="1800" b="1" dirty="0">
                <a:solidFill>
                  <a:srgbClr val="023D6B"/>
                </a:solidFill>
              </a:rPr>
              <a:t> </a:t>
            </a:r>
            <a:r>
              <a:rPr lang="de-DE" sz="1800" b="1" dirty="0" err="1">
                <a:solidFill>
                  <a:srgbClr val="023D6B"/>
                </a:solidFill>
              </a:rPr>
              <a:t>memristors</a:t>
            </a:r>
            <a:r>
              <a:rPr lang="de-DE" sz="1800" b="1" dirty="0">
                <a:solidFill>
                  <a:srgbClr val="023D6B"/>
                </a:solidFill>
              </a:rPr>
              <a:t>, </a:t>
            </a:r>
            <a:r>
              <a:rPr lang="de-DE" sz="1800" b="1" dirty="0" err="1">
                <a:solidFill>
                  <a:srgbClr val="023D6B"/>
                </a:solidFill>
              </a:rPr>
              <a:t>qubits</a:t>
            </a:r>
            <a:r>
              <a:rPr lang="de-DE" sz="1800" b="1" dirty="0">
                <a:solidFill>
                  <a:srgbClr val="023D6B"/>
                </a:solidFill>
              </a:rPr>
              <a:t>, etc.</a:t>
            </a:r>
          </a:p>
          <a:p>
            <a:pPr marL="565150" lvl="1" indent="-342900">
              <a:buFont typeface="Wingdings" panose="05000000000000000000" pitchFamily="2" charset="2"/>
              <a:buChar char="à"/>
            </a:pPr>
            <a:r>
              <a:rPr lang="de-DE" sz="1600" dirty="0" err="1"/>
              <a:t>Algorithms</a:t>
            </a:r>
            <a:r>
              <a:rPr lang="de-DE" sz="1600" dirty="0"/>
              <a:t>, </a:t>
            </a:r>
            <a:r>
              <a:rPr lang="de-DE" sz="1600" dirty="0" err="1"/>
              <a:t>hardware</a:t>
            </a:r>
            <a:r>
              <a:rPr lang="de-DE" sz="1600" dirty="0"/>
              <a:t> and </a:t>
            </a:r>
            <a:r>
              <a:rPr lang="de-DE" sz="1600" dirty="0" err="1"/>
              <a:t>physics</a:t>
            </a:r>
            <a:r>
              <a:rPr lang="de-DE" sz="1600" dirty="0"/>
              <a:t> </a:t>
            </a:r>
            <a:r>
              <a:rPr lang="de-DE" sz="1600" dirty="0" err="1"/>
              <a:t>co</a:t>
            </a:r>
            <a:r>
              <a:rPr lang="de-DE" sz="1600" dirty="0"/>
              <a:t>-design</a:t>
            </a:r>
          </a:p>
          <a:p>
            <a:pPr marL="230400" indent="-230400"/>
            <a:endParaRPr lang="de-DE" sz="1800" dirty="0"/>
          </a:p>
          <a:p>
            <a:pPr marL="230400" indent="-230400"/>
            <a:endParaRPr lang="de-DE" sz="1800" dirty="0"/>
          </a:p>
          <a:p>
            <a:pPr marL="230400" indent="-230400">
              <a:buClr>
                <a:schemeClr val="tx1"/>
              </a:buClr>
            </a:pPr>
            <a:r>
              <a:rPr lang="de-DE" sz="1800" b="1" dirty="0">
                <a:solidFill>
                  <a:srgbClr val="023D6B"/>
                </a:solidFill>
              </a:rPr>
              <a:t>System </a:t>
            </a:r>
            <a:r>
              <a:rPr lang="de-DE" sz="1800" b="1" dirty="0" err="1">
                <a:solidFill>
                  <a:srgbClr val="023D6B"/>
                </a:solidFill>
              </a:rPr>
              <a:t>modeling</a:t>
            </a:r>
            <a:r>
              <a:rPr lang="de-DE" sz="1800" b="1" dirty="0">
                <a:solidFill>
                  <a:srgbClr val="023D6B"/>
                </a:solidFill>
              </a:rPr>
              <a:t> </a:t>
            </a:r>
            <a:r>
              <a:rPr lang="de-DE" sz="1800" b="1" dirty="0" err="1">
                <a:solidFill>
                  <a:srgbClr val="023D6B"/>
                </a:solidFill>
              </a:rPr>
              <a:t>of</a:t>
            </a:r>
            <a:r>
              <a:rPr lang="de-DE" sz="1800" b="1" dirty="0">
                <a:solidFill>
                  <a:srgbClr val="023D6B"/>
                </a:solidFill>
              </a:rPr>
              <a:t> </a:t>
            </a:r>
            <a:r>
              <a:rPr lang="de-DE" sz="1800" b="1" dirty="0" err="1">
                <a:solidFill>
                  <a:srgbClr val="023D6B"/>
                </a:solidFill>
              </a:rPr>
              <a:t>hardware</a:t>
            </a:r>
            <a:r>
              <a:rPr lang="de-DE" sz="1800" b="1" dirty="0">
                <a:solidFill>
                  <a:srgbClr val="023D6B"/>
                </a:solidFill>
              </a:rPr>
              <a:t> </a:t>
            </a:r>
            <a:r>
              <a:rPr lang="de-DE" sz="1800" b="1" dirty="0" err="1">
                <a:solidFill>
                  <a:srgbClr val="023D6B"/>
                </a:solidFill>
              </a:rPr>
              <a:t>implementations</a:t>
            </a:r>
            <a:endParaRPr lang="de-DE" sz="1800" b="1" dirty="0">
              <a:solidFill>
                <a:srgbClr val="023D6B"/>
              </a:solidFill>
            </a:endParaRPr>
          </a:p>
          <a:p>
            <a:pPr marL="222250" lvl="1" indent="0">
              <a:buFont typeface="Calibri" panose="020F0502020204030204" pitchFamily="34" charset="0"/>
              <a:buNone/>
            </a:pPr>
            <a:r>
              <a:rPr lang="de-DE" sz="1600" dirty="0">
                <a:sym typeface="Wingdings" panose="05000000000000000000" pitchFamily="2" charset="2"/>
              </a:rPr>
              <a:t> </a:t>
            </a:r>
            <a:r>
              <a:rPr lang="de-DE" sz="1600" dirty="0" err="1">
                <a:sym typeface="Wingdings" panose="05000000000000000000" pitchFamily="2" charset="2"/>
              </a:rPr>
              <a:t>Application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requirements</a:t>
            </a:r>
            <a:r>
              <a:rPr lang="de-DE" sz="1600" dirty="0">
                <a:sym typeface="Wingdings" panose="05000000000000000000" pitchFamily="2" charset="2"/>
              </a:rPr>
              <a:t> and </a:t>
            </a:r>
            <a:r>
              <a:rPr lang="de-DE" sz="1600" dirty="0" err="1">
                <a:sym typeface="Wingdings" panose="05000000000000000000" pitchFamily="2" charset="2"/>
              </a:rPr>
              <a:t>error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dirty="0" err="1">
                <a:sym typeface="Wingdings" panose="05000000000000000000" pitchFamily="2" charset="2"/>
              </a:rPr>
              <a:t>mitigation</a:t>
            </a:r>
            <a:r>
              <a:rPr lang="de-DE" sz="1600" dirty="0">
                <a:sym typeface="Wingdings" panose="05000000000000000000" pitchFamily="2" charset="2"/>
              </a:rPr>
              <a:t> / </a:t>
            </a:r>
            <a:r>
              <a:rPr lang="de-DE" sz="1600" dirty="0" err="1">
                <a:sym typeface="Wingdings" panose="05000000000000000000" pitchFamily="2" charset="2"/>
              </a:rPr>
              <a:t>correction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71066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79613-970E-5EB5-9358-4DBE502E5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897FC6-6052-A66E-C7F8-8882F8A86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kern="500" dirty="0"/>
              <a:t>Scientific </a:t>
            </a:r>
            <a:r>
              <a:rPr lang="de-DE" kern="500" dirty="0" err="1"/>
              <a:t>research</a:t>
            </a:r>
            <a:r>
              <a:rPr lang="de-DE" kern="500" dirty="0"/>
              <a:t> </a:t>
            </a:r>
            <a:r>
              <a:rPr lang="de-DE" kern="500" dirty="0" err="1"/>
              <a:t>focus</a:t>
            </a:r>
            <a:br>
              <a:rPr lang="de-DE" dirty="0">
                <a:solidFill>
                  <a:srgbClr val="023D6B"/>
                </a:solidFill>
              </a:rPr>
            </a:b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7A31293-1E6C-21DB-1E74-6584122F50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EEC7F56-726F-1140-16A1-8606ACB82B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CMOS Chip Design</a:t>
            </a:r>
            <a:endParaRPr lang="de-DE" dirty="0">
              <a:solidFill>
                <a:srgbClr val="023D6B"/>
              </a:solidFill>
            </a:endParaRPr>
          </a:p>
          <a:p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4E46442-F979-E172-BD2D-AADD3B92D95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B34CBDA-A912-4C77-901A-F6B3F6BC5FA2}" type="datetime1">
              <a:rPr lang="de-DE" smtClean="0"/>
              <a:t>16.08.2025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4E7DE6B-961A-FC7B-5447-8670E5FA2C0C}"/>
              </a:ext>
            </a:extLst>
          </p:cNvPr>
          <p:cNvSpPr txBox="1"/>
          <p:nvPr/>
        </p:nvSpPr>
        <p:spPr>
          <a:xfrm>
            <a:off x="371475" y="1643896"/>
            <a:ext cx="5622324" cy="278537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023D6B"/>
                </a:solidFill>
              </a:rPr>
              <a:t>Integrated Circuits are a KEY Enabling Technology</a:t>
            </a:r>
            <a:endParaRPr lang="en-US" sz="1600" b="1" dirty="0">
              <a:solidFill>
                <a:srgbClr val="023D6B"/>
              </a:solidFill>
            </a:endParaRPr>
          </a:p>
          <a:p>
            <a:pPr>
              <a:spcAft>
                <a:spcPts val="600"/>
              </a:spcAft>
            </a:pPr>
            <a:endParaRPr lang="en-US" sz="500" dirty="0"/>
          </a:p>
          <a:p>
            <a:pPr marL="447675" indent="-179388">
              <a:buSzPct val="120000"/>
              <a:buFont typeface="Arial" panose="020B0604020202020204" pitchFamily="34" charset="0"/>
              <a:buChar char="•"/>
            </a:pPr>
            <a:r>
              <a:rPr lang="en-US" sz="1600" dirty="0"/>
              <a:t>CMOS development group is built around experience </a:t>
            </a:r>
            <a:br>
              <a:rPr lang="en-US" sz="1600" dirty="0"/>
            </a:br>
            <a:r>
              <a:rPr lang="en-US" sz="1600" dirty="0"/>
              <a:t>in communication industry</a:t>
            </a:r>
          </a:p>
          <a:p>
            <a:pPr marL="447675" indent="-179388">
              <a:buSzPct val="120000"/>
              <a:buFont typeface="Arial" panose="020B0604020202020204" pitchFamily="34" charset="0"/>
              <a:buChar char="•"/>
            </a:pPr>
            <a:r>
              <a:rPr lang="en-US" sz="1600" dirty="0"/>
              <a:t>≈ </a:t>
            </a:r>
            <a:r>
              <a:rPr lang="en-US" sz="1600" b="1" dirty="0"/>
              <a:t>20</a:t>
            </a:r>
            <a:r>
              <a:rPr lang="en-US" sz="1600" dirty="0"/>
              <a:t> out of the 65 employees directly work on chip design</a:t>
            </a:r>
          </a:p>
          <a:p>
            <a:pPr marL="447675" indent="-179388">
              <a:buFont typeface="Arial" panose="020B0604020202020204" pitchFamily="34" charset="0"/>
              <a:buChar char="•"/>
            </a:pPr>
            <a:endParaRPr lang="en-US" sz="1000" dirty="0"/>
          </a:p>
          <a:p>
            <a:r>
              <a:rPr lang="en-US" sz="1600" b="1" dirty="0">
                <a:solidFill>
                  <a:srgbClr val="96B9E2"/>
                </a:solidFill>
              </a:rPr>
              <a:t>	</a:t>
            </a:r>
          </a:p>
          <a:p>
            <a:r>
              <a:rPr lang="en-US" b="1" dirty="0">
                <a:solidFill>
                  <a:srgbClr val="023D6B"/>
                </a:solidFill>
              </a:rPr>
              <a:t>Activities Span the Entire Stack:</a:t>
            </a:r>
          </a:p>
          <a:p>
            <a:endParaRPr lang="en-US" sz="800" b="1" dirty="0">
              <a:solidFill>
                <a:srgbClr val="023D6B"/>
              </a:solidFill>
            </a:endParaRPr>
          </a:p>
          <a:p>
            <a:pPr marL="447675" indent="-179388">
              <a:buSzPct val="120000"/>
              <a:buFont typeface="Arial" panose="020B0604020202020204" pitchFamily="34" charset="0"/>
              <a:buChar char="•"/>
            </a:pPr>
            <a:r>
              <a:rPr lang="en-US" sz="1600" dirty="0"/>
              <a:t>System Modelling and Algorithm</a:t>
            </a:r>
          </a:p>
          <a:p>
            <a:pPr marL="447675" indent="-179388">
              <a:buSzPct val="120000"/>
              <a:buFont typeface="Arial" panose="020B0604020202020204" pitchFamily="34" charset="0"/>
              <a:buChar char="•"/>
            </a:pPr>
            <a:r>
              <a:rPr lang="en-US" sz="1600" dirty="0"/>
              <a:t>Integrated Circuit Implementation</a:t>
            </a:r>
          </a:p>
          <a:p>
            <a:pPr marL="447675" indent="-179388">
              <a:buSzPct val="120000"/>
              <a:buFont typeface="Arial" panose="020B0604020202020204" pitchFamily="34" charset="0"/>
              <a:buChar char="•"/>
            </a:pPr>
            <a:r>
              <a:rPr lang="en-US" sz="1600" dirty="0"/>
              <a:t>System Integration of Novel Devices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C6E81E2-72BC-B2D3-2104-7BD118E32602}"/>
              </a:ext>
            </a:extLst>
          </p:cNvPr>
          <p:cNvGrpSpPr/>
          <p:nvPr/>
        </p:nvGrpSpPr>
        <p:grpSpPr>
          <a:xfrm>
            <a:off x="371475" y="4756587"/>
            <a:ext cx="5437187" cy="1008112"/>
            <a:chOff x="191344" y="5229200"/>
            <a:chExt cx="4452472" cy="1008112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80C44B01-0A57-C379-46BD-3A72321A159F}"/>
                </a:ext>
              </a:extLst>
            </p:cNvPr>
            <p:cNvSpPr/>
            <p:nvPr/>
          </p:nvSpPr>
          <p:spPr>
            <a:xfrm>
              <a:off x="191344" y="5229200"/>
              <a:ext cx="4452472" cy="100811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3503B59D-4C85-1B9F-12D0-04574FC97ABF}"/>
                </a:ext>
              </a:extLst>
            </p:cNvPr>
            <p:cNvSpPr txBox="1"/>
            <p:nvPr/>
          </p:nvSpPr>
          <p:spPr>
            <a:xfrm>
              <a:off x="272854" y="5336224"/>
              <a:ext cx="2599439" cy="794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5000"/>
                </a:lnSpc>
              </a:pPr>
              <a:r>
                <a:rPr lang="de-DE" sz="16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CMOS Chip</a:t>
              </a:r>
            </a:p>
            <a:p>
              <a:pPr algn="r">
                <a:lnSpc>
                  <a:spcPct val="95000"/>
                </a:lnSpc>
              </a:pPr>
              <a:r>
                <a:rPr lang="de-DE" sz="16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Integrated Circuit (IC)</a:t>
              </a:r>
            </a:p>
            <a:p>
              <a:pPr algn="r">
                <a:lnSpc>
                  <a:spcPct val="95000"/>
                </a:lnSpc>
              </a:pPr>
              <a:r>
                <a:rPr lang="de-DE" sz="1600" i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Application</a:t>
              </a:r>
              <a:r>
                <a:rPr lang="de-DE" sz="16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1600" i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Specific</a:t>
              </a:r>
              <a:r>
                <a:rPr lang="de-DE" sz="16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IC (ASIC)</a:t>
              </a:r>
            </a:p>
          </p:txBody>
        </p:sp>
        <p:sp>
          <p:nvSpPr>
            <p:cNvPr id="10" name="Geschweifte Klammer rechts 9">
              <a:extLst>
                <a:ext uri="{FF2B5EF4-FFF2-40B4-BE49-F238E27FC236}">
                  <a16:creationId xmlns:a16="http://schemas.microsoft.com/office/drawing/2014/main" id="{51CB01D2-B386-C619-CC58-57376D7D47C5}"/>
                </a:ext>
              </a:extLst>
            </p:cNvPr>
            <p:cNvSpPr/>
            <p:nvPr/>
          </p:nvSpPr>
          <p:spPr>
            <a:xfrm>
              <a:off x="2992177" y="5389736"/>
              <a:ext cx="216024" cy="740552"/>
            </a:xfrm>
            <a:prstGeom prst="rightBrace">
              <a:avLst>
                <a:gd name="adj1" fmla="val 17151"/>
                <a:gd name="adj2" fmla="val 50000"/>
              </a:avLst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0E6F6E14-CE83-07CB-FD03-12EAF56DDCEE}"/>
                </a:ext>
              </a:extLst>
            </p:cNvPr>
            <p:cNvSpPr txBox="1"/>
            <p:nvPr/>
          </p:nvSpPr>
          <p:spPr>
            <a:xfrm>
              <a:off x="3343460" y="5453180"/>
              <a:ext cx="1300356" cy="560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de-DE" sz="1600" i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synonymously</a:t>
              </a:r>
              <a:r>
                <a:rPr lang="de-DE" sz="16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br>
                <a:rPr lang="de-DE" sz="16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de-DE" sz="1600" i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used</a:t>
              </a:r>
              <a:r>
                <a:rPr lang="de-DE" sz="16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1600" i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today</a:t>
              </a:r>
              <a:r>
                <a:rPr lang="de-DE" sz="16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</a:p>
          </p:txBody>
        </p:sp>
      </p:grpSp>
      <p:pic>
        <p:nvPicPr>
          <p:cNvPr id="12" name="Grafik 11" descr="Ein Bild, das Text, Elektronik, Schaltkreis enthält.&#10;&#10;Automatisch generierte Beschreibung">
            <a:extLst>
              <a:ext uri="{FF2B5EF4-FFF2-40B4-BE49-F238E27FC236}">
                <a16:creationId xmlns:a16="http://schemas.microsoft.com/office/drawing/2014/main" id="{841CF964-AAB9-08A5-28AC-0C8B10E495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0" t="23783" r="14461" b="2029"/>
          <a:stretch/>
        </p:blipFill>
        <p:spPr>
          <a:xfrm>
            <a:off x="6370636" y="1628775"/>
            <a:ext cx="5437187" cy="4140200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2946437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AC745-B2BC-1F4F-3CEE-02DCB23B1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B38839-CCB6-28C5-0512-A289E7186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cooperation</a:t>
            </a:r>
            <a:r>
              <a:rPr lang="de-DE" dirty="0"/>
              <a:t> </a:t>
            </a:r>
            <a:r>
              <a:rPr lang="de-DE" dirty="0" err="1"/>
              <a:t>History</a:t>
            </a:r>
            <a:br>
              <a:rPr lang="de-DE" dirty="0">
                <a:solidFill>
                  <a:srgbClr val="023D6B"/>
                </a:solidFill>
              </a:rPr>
            </a:b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D335828-695C-6878-11C4-79B9D7D20B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F4DFA88-3719-B226-D4EE-FAC40F6574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Motivation and </a:t>
            </a:r>
            <a:r>
              <a:rPr lang="de-DE" dirty="0" err="1"/>
              <a:t>tools</a:t>
            </a:r>
            <a:endParaRPr lang="de-DE" dirty="0"/>
          </a:p>
          <a:p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7385DBE-1AFF-C9EC-ABD6-D07DB3A396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B34CBDA-A912-4C77-901A-F6B3F6BC5FA2}" type="datetime1">
              <a:rPr lang="de-DE" smtClean="0"/>
              <a:t>16.08.2025</a:t>
            </a:fld>
            <a:endParaRPr lang="de-DE" dirty="0"/>
          </a:p>
        </p:txBody>
      </p:sp>
      <p:pic>
        <p:nvPicPr>
          <p:cNvPr id="13" name="Grafik 12" descr="Ein Bild, das Schrift, Symbol, Text, Grafiken enthält.&#10;&#10;Automatisch generierte Beschreibung">
            <a:extLst>
              <a:ext uri="{FF2B5EF4-FFF2-40B4-BE49-F238E27FC236}">
                <a16:creationId xmlns:a16="http://schemas.microsoft.com/office/drawing/2014/main" id="{6A79FA5B-066E-F2F9-B4B3-1B7479755C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5"/>
          <a:stretch/>
        </p:blipFill>
        <p:spPr>
          <a:xfrm>
            <a:off x="10272544" y="5157272"/>
            <a:ext cx="723698" cy="720000"/>
          </a:xfrm>
          <a:prstGeom prst="rect">
            <a:avLst/>
          </a:prstGeom>
        </p:spPr>
      </p:pic>
      <p:pic>
        <p:nvPicPr>
          <p:cNvPr id="14" name="Grafik 13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7D655587-6C34-AD21-F242-645FE1921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632" y="5157272"/>
            <a:ext cx="720000" cy="720000"/>
          </a:xfrm>
          <a:prstGeom prst="rect">
            <a:avLst/>
          </a:prstGeom>
        </p:spPr>
      </p:pic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D8689A49-DC12-4C62-7E57-00FEF20D00F4}"/>
              </a:ext>
            </a:extLst>
          </p:cNvPr>
          <p:cNvSpPr txBox="1">
            <a:spLocks/>
          </p:cNvSpPr>
          <p:nvPr/>
        </p:nvSpPr>
        <p:spPr>
          <a:xfrm>
            <a:off x="371473" y="1628800"/>
            <a:ext cx="11436348" cy="43204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2000" b="1" dirty="0">
                <a:solidFill>
                  <a:srgbClr val="023D6B"/>
                </a:solidFill>
              </a:rPr>
              <a:t>What are the motivations and the targets for the cooperation between AUG – ZEA-2/ICA?</a:t>
            </a:r>
          </a:p>
          <a:p>
            <a:pPr marL="444500" lvl="1" indent="-174625">
              <a:buFont typeface="Arial" pitchFamily="34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AUG</a:t>
            </a:r>
          </a:p>
          <a:p>
            <a:pPr marL="660400" lvl="2" indent="-174625">
              <a:buFont typeface="Arial" pitchFamily="34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Improve education and future perspective for students</a:t>
            </a:r>
          </a:p>
          <a:p>
            <a:pPr marL="660400" lvl="2" indent="-174625">
              <a:buFont typeface="Arial" pitchFamily="34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Motivate with further opportunities for personal development of students</a:t>
            </a:r>
          </a:p>
          <a:p>
            <a:pPr marL="660400" lvl="2" indent="-174625">
              <a:buFont typeface="Arial" pitchFamily="34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Get further opportunities to work on “exciting” science projects </a:t>
            </a:r>
          </a:p>
          <a:p>
            <a:pPr marL="444500" lvl="1" indent="-174625">
              <a:buFont typeface="Arial" pitchFamily="34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FZJ – ZEA-2/ICA</a:t>
            </a:r>
          </a:p>
          <a:p>
            <a:pPr marL="660400" lvl="2" indent="-174625">
              <a:buFont typeface="Arial" pitchFamily="34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Find talented people for cooperation and help to lift their potential</a:t>
            </a:r>
          </a:p>
          <a:p>
            <a:pPr marL="660400" lvl="2" indent="-174625">
              <a:buFont typeface="Arial" pitchFamily="34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Support on the development of student skills – consultant and active involvement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n-US" sz="2000" b="1" dirty="0">
                <a:solidFill>
                  <a:srgbClr val="023D6B"/>
                </a:solidFill>
              </a:rPr>
              <a:t>What are the “tools” up to now?</a:t>
            </a:r>
          </a:p>
          <a:p>
            <a:pPr marL="444500" lvl="1" indent="-174625">
              <a:buFont typeface="Arial" pitchFamily="34" charset="0"/>
              <a:buChar char="•"/>
              <a:defRPr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Block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lectures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at AUG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at Uni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DuE</a:t>
            </a: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0" lvl="1" indent="-174625">
              <a:buFont typeface="Arial" pitchFamily="34" charset="0"/>
              <a:buChar char="•"/>
              <a:defRPr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Exchange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internship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, Master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thesis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8186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theme/theme1.xml><?xml version="1.0" encoding="utf-8"?>
<a:theme xmlns:a="http://schemas.openxmlformats.org/drawingml/2006/main" name="Jülich">
  <a:themeElements>
    <a:clrScheme name="CD-Farben Forschungszentrum Jülich">
      <a:dk1>
        <a:srgbClr val="000000"/>
      </a:dk1>
      <a:lt1>
        <a:srgbClr val="FFFFFF"/>
      </a:lt1>
      <a:dk2>
        <a:srgbClr val="023D6B"/>
      </a:dk2>
      <a:lt2>
        <a:srgbClr val="EBEBEB"/>
      </a:lt2>
      <a:accent1>
        <a:srgbClr val="ADBDE3"/>
      </a:accent1>
      <a:accent2>
        <a:srgbClr val="EB5F73"/>
      </a:accent2>
      <a:accent3>
        <a:srgbClr val="AF82B9"/>
      </a:accent3>
      <a:accent4>
        <a:srgbClr val="FAB45A"/>
      </a:accent4>
      <a:accent5>
        <a:srgbClr val="FAEB5A"/>
      </a:accent5>
      <a:accent6>
        <a:srgbClr val="B9D25F"/>
      </a:accent6>
      <a:hlink>
        <a:srgbClr val="ADBDE3"/>
      </a:hlink>
      <a:folHlink>
        <a:srgbClr val="023D6B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16x9.potx" id="{96E3BAF4-763A-4252-96EB-429A37E76C9B}" vid="{FC15072B-1A6B-4630-9ABB-3D2D56FD5EF8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Juelich_PowerPoint_16x9</Template>
  <TotalTime>0</TotalTime>
  <Words>1024</Words>
  <Application>Microsoft Office PowerPoint</Application>
  <PresentationFormat>Breitbild</PresentationFormat>
  <Paragraphs>203</Paragraphs>
  <Slides>13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8" baseType="lpstr">
      <vt:lpstr>Arial</vt:lpstr>
      <vt:lpstr>Arial Überschriften</vt:lpstr>
      <vt:lpstr>Calibri</vt:lpstr>
      <vt:lpstr>Wingdings</vt:lpstr>
      <vt:lpstr>Jülich</vt:lpstr>
      <vt:lpstr>SDDL-AUG</vt:lpstr>
      <vt:lpstr>Georgian-German Science BRIDGE (GGSB)</vt:lpstr>
      <vt:lpstr>Educational consortium of 2 private universities</vt:lpstr>
      <vt:lpstr>Educational consortium of 2 private universities</vt:lpstr>
      <vt:lpstr>ZEA-2 Portfolio  </vt:lpstr>
      <vt:lpstr>ICA Portfolio  </vt:lpstr>
      <vt:lpstr>Integrated Computing Architectures  </vt:lpstr>
      <vt:lpstr>Scientific research focus </vt:lpstr>
      <vt:lpstr>cooperation History </vt:lpstr>
      <vt:lpstr>This cannot be the End of the road!? </vt:lpstr>
      <vt:lpstr>Project Outline </vt:lpstr>
      <vt:lpstr>„Great idea“ – BUT … </vt:lpstr>
      <vt:lpstr>What is the „Solution“?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der präsentation</dc:title>
  <dc:creator>admin.reisen</dc:creator>
  <cp:lastModifiedBy>van Waasen, Stefan</cp:lastModifiedBy>
  <cp:revision>467</cp:revision>
  <dcterms:created xsi:type="dcterms:W3CDTF">2019-11-11T12:51:38Z</dcterms:created>
  <dcterms:modified xsi:type="dcterms:W3CDTF">2025-08-16T16:07:18Z</dcterms:modified>
</cp:coreProperties>
</file>