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1" r:id="rId2"/>
    <p:sldId id="302" r:id="rId3"/>
    <p:sldId id="1094" r:id="rId4"/>
    <p:sldId id="1093" r:id="rId5"/>
    <p:sldId id="1064" r:id="rId6"/>
    <p:sldId id="349" r:id="rId7"/>
    <p:sldId id="338" r:id="rId8"/>
    <p:sldId id="260" r:id="rId9"/>
    <p:sldId id="1089" r:id="rId10"/>
    <p:sldId id="1090" r:id="rId11"/>
    <p:sldId id="1092" r:id="rId12"/>
    <p:sldId id="1091" r:id="rId13"/>
    <p:sldId id="773" r:id="rId14"/>
    <p:sldId id="844" r:id="rId15"/>
    <p:sldId id="1095" r:id="rId16"/>
    <p:sldId id="1097" r:id="rId17"/>
    <p:sldId id="1098" r:id="rId18"/>
    <p:sldId id="266" r:id="rId19"/>
    <p:sldId id="1099" r:id="rId20"/>
    <p:sldId id="1096" r:id="rId21"/>
    <p:sldId id="110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1192" y="264"/>
      </p:cViewPr>
      <p:guideLst/>
    </p:cSldViewPr>
  </p:slideViewPr>
  <p:notesTextViewPr>
    <p:cViewPr>
      <p:scale>
        <a:sx n="1" d="1"/>
        <a:sy n="1" d="1"/>
      </p:scale>
      <p:origin x="0" y="0"/>
    </p:cViewPr>
  </p:notesTextViewPr>
  <p:sorterViewPr>
    <p:cViewPr varScale="1">
      <p:scale>
        <a:sx n="100" d="100"/>
        <a:sy n="100" d="100"/>
      </p:scale>
      <p:origin x="0" y="-7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A-5CC6-11CF-8D67-00AA00BDCE1D}" r:id="rId1"/>
</file>

<file path=ppt/activeX/activeX2.xml><?xml version="1.0" encoding="utf-8"?>
<ax:ocx xmlns:ax="http://schemas.microsoft.com/office/2006/activeX" xmlns:r="http://schemas.openxmlformats.org/officeDocument/2006/relationships" ax:classid="{5512D112-5CC6-11CF-8D67-00AA00BDCE1D}" r:id="rId1"/>
</file>

<file path=ppt/activeX/activeX3.xml><?xml version="1.0" encoding="utf-8"?>
<ax:ocx xmlns:ax="http://schemas.microsoft.com/office/2006/activeX" xmlns:r="http://schemas.openxmlformats.org/officeDocument/2006/relationships" ax:classid="{5512D11C-5CC6-11CF-8D67-00AA00BDCE1D}" r:id="rId1"/>
</file>

<file path=ppt/activeX/activeX4.xml><?xml version="1.0" encoding="utf-8"?>
<ax:ocx xmlns:ax="http://schemas.microsoft.com/office/2006/activeX" xmlns:r="http://schemas.openxmlformats.org/officeDocument/2006/relationships" ax:classid="{5512D11C-5CC6-11CF-8D67-00AA00BDCE1D}"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311D-ABDE-4ACA-84EC-9F7FB3777DF8}" type="datetimeFigureOut">
              <a:rPr lang="de-DE" smtClean="0"/>
              <a:t>18.08.2025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D13A0-ADEC-42C9-8506-AA7A3E524554}" type="slidenum">
              <a:rPr lang="de-DE" smtClean="0"/>
              <a:t>‹Nr.›</a:t>
            </a:fld>
            <a:endParaRPr lang="de-DE"/>
          </a:p>
        </p:txBody>
      </p:sp>
    </p:spTree>
    <p:extLst>
      <p:ext uri="{BB962C8B-B14F-4D97-AF65-F5344CB8AC3E}">
        <p14:creationId xmlns:p14="http://schemas.microsoft.com/office/powerpoint/2010/main" val="39586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B937F7E-8CB3-3A14-2531-F2341CCBBDDE}"/>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307319F4-CBFF-9A73-293E-D81213A6876C}"/>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10244" name="Slide Number Placeholder 3">
            <a:extLst>
              <a:ext uri="{FF2B5EF4-FFF2-40B4-BE49-F238E27FC236}">
                <a16:creationId xmlns:a16="http://schemas.microsoft.com/office/drawing/2014/main" id="{13B79226-E684-1988-9069-3917061BBFD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AC324-DE30-4663-8368-7CEB5F945454}" type="slidenum">
              <a:rPr lang="en-US" altLang="de-DE"/>
              <a:pPr>
                <a:spcBef>
                  <a:spcPct val="0"/>
                </a:spcBef>
              </a:pPr>
              <a:t>6</a:t>
            </a:fld>
            <a:endParaRPr lang="en-US"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0D50F79-B547-A3BA-C153-C352CE361B33}"/>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91D35EDE-C83D-CC4F-510C-9DDF416F8B99}"/>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12292" name="Slide Number Placeholder 3">
            <a:extLst>
              <a:ext uri="{FF2B5EF4-FFF2-40B4-BE49-F238E27FC236}">
                <a16:creationId xmlns:a16="http://schemas.microsoft.com/office/drawing/2014/main" id="{C1A74691-20BB-5DE2-A479-52E55FB2887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9AD28D-6E06-415F-8ECA-8A1A53C8DF2C}" type="slidenum">
              <a:rPr lang="en-US" altLang="de-DE"/>
              <a:pPr>
                <a:spcBef>
                  <a:spcPct val="0"/>
                </a:spcBef>
              </a:pPr>
              <a:t>7</a:t>
            </a:fld>
            <a:endParaRPr lang="en-US"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8704FF8-DDB6-2F3D-84DC-4FECA28ECE2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052749F7-EDBF-0964-6D5F-DDF30825C38E}"/>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14340" name="Slide Number Placeholder 3">
            <a:extLst>
              <a:ext uri="{FF2B5EF4-FFF2-40B4-BE49-F238E27FC236}">
                <a16:creationId xmlns:a16="http://schemas.microsoft.com/office/drawing/2014/main" id="{8EF178AE-CE82-B51D-D6F3-71288692C93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AB9D5-94BE-4EE0-92B5-2F2319A98A9B}" type="slidenum">
              <a:rPr lang="en-US" altLang="de-DE"/>
              <a:pPr>
                <a:spcBef>
                  <a:spcPct val="0"/>
                </a:spcBef>
              </a:pPr>
              <a:t>8</a:t>
            </a:fld>
            <a:endParaRPr lang="en-US"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6AAD82-3E3E-4C4D-9361-A7631790D7D2}" type="slidenum">
              <a:rPr lang="ru-RU" altLang="de-DE" smtClean="0">
                <a:solidFill>
                  <a:srgbClr val="000000"/>
                </a:solidFill>
              </a:rPr>
              <a:pPr/>
              <a:t>14</a:t>
            </a:fld>
            <a:endParaRPr lang="ru-RU" altLang="de-DE">
              <a:solidFill>
                <a:srgbClr val="000000"/>
              </a:solidFill>
            </a:endParaRPr>
          </a:p>
        </p:txBody>
      </p:sp>
    </p:spTree>
    <p:extLst>
      <p:ext uri="{BB962C8B-B14F-4D97-AF65-F5344CB8AC3E}">
        <p14:creationId xmlns:p14="http://schemas.microsoft.com/office/powerpoint/2010/main" val="137002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73C17-C843-422C-8F97-F6D1C68ACB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3A3D803-05A7-48B5-BD32-F228135B2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E701C4C-9132-4A18-9C0F-F94B223753AE}"/>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1B7E0E41-D09E-4E92-99B9-A71CA5A86C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1CBAEE-96E3-4F5F-9750-3C99DB17FD29}"/>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112610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85030-48A4-4395-9815-4807CDADCC0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10B02C0-14E6-403E-9D04-ADF884F45E9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271165-0264-46EF-A9C1-D3D9BE94B0B7}"/>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5B3AFF33-8FC1-4428-BAFD-F9374FF7D7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4415F3-B42F-424B-B891-AE6B611CEC2A}"/>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266276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C71B30F-4082-479D-B021-54F42EA5175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0D02EC9-F871-4021-AC3F-5B933F6E905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F278DD-0D4D-481A-9CDC-1CB10B7F8693}"/>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C84A28C0-419E-4DD2-AEA1-CDB24608DAC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E00E9D-7343-4E27-AA9B-E3F097CA195F}"/>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279605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A18C9-BF8E-4B54-BEAD-D72708ADFB7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014F910-A3DE-4091-91DC-602D458CBFC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BECED6-6163-4C91-BF0A-E621D2765C4F}"/>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5C8F1F60-A0DF-44E4-8C6F-7040DCDC1DF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D06532-E0F7-4455-93EE-0BB0BCD4D793}"/>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113171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DD700-E8C0-4D05-B8B6-7F3EC51B637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4D9CFDE-BFA3-4FD7-99F8-B62E63CE64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DE293F8-F398-4CD5-9A4E-A7145DCF4478}"/>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ED8079CB-C176-4B3F-8E85-5D43A4AA42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7AE67A3-2BE5-44C3-B028-F382FC50CCEE}"/>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264233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0BA14-14F7-422F-8587-530AA2D42B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9619DDA-0526-4EB4-ACAD-8AC94CF2D7B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C37725-FF9B-4A61-9D3A-3E250A05FDE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A263FB3-1F43-4DD0-BDB9-2964846EDAEF}"/>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6" name="Fußzeilenplatzhalter 5">
            <a:extLst>
              <a:ext uri="{FF2B5EF4-FFF2-40B4-BE49-F238E27FC236}">
                <a16:creationId xmlns:a16="http://schemas.microsoft.com/office/drawing/2014/main" id="{B1FB78FD-61D4-48D2-AFED-7170A0121DB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4F27DC-D2BE-4BCE-849D-9EBC1F2A1B70}"/>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369091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B87B9-664F-47FA-BFFA-CD07085452A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0E29516-7CA3-4F27-A1E7-91F19800C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548EB34-2531-45FF-8111-428FD037D5D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E064987-0FDF-4913-BB3F-8534CD5B3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0A40D2C-6C23-409A-9BE9-FCE2E5F097A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2ECDEA1-C5D9-4EB2-91F5-4962DD98D4E8}"/>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8" name="Fußzeilenplatzhalter 7">
            <a:extLst>
              <a:ext uri="{FF2B5EF4-FFF2-40B4-BE49-F238E27FC236}">
                <a16:creationId xmlns:a16="http://schemas.microsoft.com/office/drawing/2014/main" id="{AE47BBBA-799C-467E-9A34-40F1EE2907C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DA0FA39-5D9E-4D7F-B7BD-0A2631156F76}"/>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54112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9EF6-E3F3-47AF-B498-3821DBC5701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9B00DDB-5E3A-4FBC-A360-726FB1E46B5E}"/>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4" name="Fußzeilenplatzhalter 3">
            <a:extLst>
              <a:ext uri="{FF2B5EF4-FFF2-40B4-BE49-F238E27FC236}">
                <a16:creationId xmlns:a16="http://schemas.microsoft.com/office/drawing/2014/main" id="{772BDC7B-B92D-4F68-92C7-DF26B1FD2A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FAD8282-6006-485E-B2C8-7AC59BEE0374}"/>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192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6340260-7E86-44A5-A37E-C8FD72D8D6B2}"/>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3" name="Fußzeilenplatzhalter 2">
            <a:extLst>
              <a:ext uri="{FF2B5EF4-FFF2-40B4-BE49-F238E27FC236}">
                <a16:creationId xmlns:a16="http://schemas.microsoft.com/office/drawing/2014/main" id="{C1E110DE-B779-42E7-B519-B48403DAAFA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48D11D7-F12C-484E-AA42-BA070BB2D5E2}"/>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257853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79210-C424-44F7-A213-2A80D63586A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B4F0F4E-56A1-4037-A2AA-AE7FC7160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D688DDD-A364-4FA4-B557-BAC9187B2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B5D0FD-07FE-4601-8F60-CA6EDEC69F1B}"/>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6" name="Fußzeilenplatzhalter 5">
            <a:extLst>
              <a:ext uri="{FF2B5EF4-FFF2-40B4-BE49-F238E27FC236}">
                <a16:creationId xmlns:a16="http://schemas.microsoft.com/office/drawing/2014/main" id="{CE80F4CD-D330-44D8-97A3-72E36E9371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17B35B-1BA6-42CC-A3E9-5B0462D49D2B}"/>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197047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1F5A6-D0D7-4760-8BDB-8B76C68FE3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5412FFD-DE80-4CDC-A96F-5E0011BDA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63843F9-5C39-44C9-AFD1-7308C16A3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DD648A-EF8F-4FF8-BE48-683D5253C328}"/>
              </a:ext>
            </a:extLst>
          </p:cNvPr>
          <p:cNvSpPr>
            <a:spLocks noGrp="1"/>
          </p:cNvSpPr>
          <p:nvPr>
            <p:ph type="dt" sz="half" idx="10"/>
          </p:nvPr>
        </p:nvSpPr>
        <p:spPr/>
        <p:txBody>
          <a:bodyPr/>
          <a:lstStyle/>
          <a:p>
            <a:fld id="{6E205BF8-1BAC-4FA1-8F1D-63C75E3384B8}" type="datetimeFigureOut">
              <a:rPr lang="de-DE" smtClean="0"/>
              <a:t>18.08.2025</a:t>
            </a:fld>
            <a:endParaRPr lang="de-DE"/>
          </a:p>
        </p:txBody>
      </p:sp>
      <p:sp>
        <p:nvSpPr>
          <p:cNvPr id="6" name="Fußzeilenplatzhalter 5">
            <a:extLst>
              <a:ext uri="{FF2B5EF4-FFF2-40B4-BE49-F238E27FC236}">
                <a16:creationId xmlns:a16="http://schemas.microsoft.com/office/drawing/2014/main" id="{435F3877-EDE2-44FC-98BD-6CCACBA87C2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FB9983-FE8E-45A8-8E03-EE463023A938}"/>
              </a:ext>
            </a:extLst>
          </p:cNvPr>
          <p:cNvSpPr>
            <a:spLocks noGrp="1"/>
          </p:cNvSpPr>
          <p:nvPr>
            <p:ph type="sldNum" sz="quarter" idx="12"/>
          </p:nvPr>
        </p:nvSpPr>
        <p:spPr/>
        <p:txBody>
          <a:bodyPr/>
          <a:lstStyle/>
          <a:p>
            <a:fld id="{9FA03C7D-2354-4DDF-A94B-44930772CD19}" type="slidenum">
              <a:rPr lang="de-DE" smtClean="0"/>
              <a:t>‹Nr.›</a:t>
            </a:fld>
            <a:endParaRPr lang="de-DE"/>
          </a:p>
        </p:txBody>
      </p:sp>
    </p:spTree>
    <p:extLst>
      <p:ext uri="{BB962C8B-B14F-4D97-AF65-F5344CB8AC3E}">
        <p14:creationId xmlns:p14="http://schemas.microsoft.com/office/powerpoint/2010/main" val="413513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3E4225-E9AA-4EDB-8E47-40EFE7668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EB9D3C8-81BF-4E7F-AF18-64FD41121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766F4A-E84C-483B-B3F0-4DC8628DA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05BF8-1BAC-4FA1-8F1D-63C75E3384B8}" type="datetimeFigureOut">
              <a:rPr lang="de-DE" smtClean="0"/>
              <a:t>18.08.2025</a:t>
            </a:fld>
            <a:endParaRPr lang="de-DE"/>
          </a:p>
        </p:txBody>
      </p:sp>
      <p:sp>
        <p:nvSpPr>
          <p:cNvPr id="5" name="Fußzeilenplatzhalter 4">
            <a:extLst>
              <a:ext uri="{FF2B5EF4-FFF2-40B4-BE49-F238E27FC236}">
                <a16:creationId xmlns:a16="http://schemas.microsoft.com/office/drawing/2014/main" id="{4802732D-A893-403E-9917-0A5467529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5BE01AC-C089-48ED-838D-20459B314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03C7D-2354-4DDF-A94B-44930772CD19}" type="slidenum">
              <a:rPr lang="de-DE" smtClean="0"/>
              <a:t>‹Nr.›</a:t>
            </a:fld>
            <a:endParaRPr lang="de-DE"/>
          </a:p>
        </p:txBody>
      </p:sp>
    </p:spTree>
    <p:extLst>
      <p:ext uri="{BB962C8B-B14F-4D97-AF65-F5344CB8AC3E}">
        <p14:creationId xmlns:p14="http://schemas.microsoft.com/office/powerpoint/2010/main" val="164909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helix.northwestern.edu/entity/athena-t-samaras" TargetMode="External"/><Relationship Id="rId2" Type="http://schemas.openxmlformats.org/officeDocument/2006/relationships/hyperlink" Target="https://helix.northwestern.edu/entity/bara-finte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helix.northwestern.edu/entity/edson-caria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ontrol" Target="../activeX/activeX3.xml"/><Relationship Id="rId7" Type="http://schemas.openxmlformats.org/officeDocument/2006/relationships/hyperlink" Target="http://www.phenomenex.com/home.aspx" TargetMode="External"/><Relationship Id="rId12" Type="http://schemas.openxmlformats.org/officeDocument/2006/relationships/image" Target="../media/image9.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notesSlide" Target="../notesSlides/notesSlide4.xml"/><Relationship Id="rId11" Type="http://schemas.openxmlformats.org/officeDocument/2006/relationships/image" Target="../media/image8.wmf"/><Relationship Id="rId5" Type="http://schemas.openxmlformats.org/officeDocument/2006/relationships/slideLayout" Target="../slideLayouts/slideLayout7.xml"/><Relationship Id="rId10" Type="http://schemas.openxmlformats.org/officeDocument/2006/relationships/image" Target="../media/image7.jpeg"/><Relationship Id="rId4" Type="http://schemas.openxmlformats.org/officeDocument/2006/relationships/control" Target="../activeX/activeX4.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hira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9D5A680-00A8-4519-970D-575EDF8D99FF}"/>
              </a:ext>
            </a:extLst>
          </p:cNvPr>
          <p:cNvSpPr txBox="1">
            <a:spLocks/>
          </p:cNvSpPr>
          <p:nvPr/>
        </p:nvSpPr>
        <p:spPr>
          <a:xfrm>
            <a:off x="1037437" y="2484673"/>
            <a:ext cx="10661983" cy="23876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GGSB Meeting @HZDR -</a:t>
            </a: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QUALI-Start-Up Lectures</a:t>
            </a: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Sunday, August 17, 2025 - Saturday, August 23, 2025</a:t>
            </a: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Helmholtz-Zentrum Dresden-</a:t>
            </a:r>
            <a:r>
              <a:rPr lang="de-DE" sz="8000" dirty="0" err="1">
                <a:solidFill>
                  <a:srgbClr val="0070C0"/>
                </a:solidFill>
                <a:latin typeface="Times New Roman" panose="02020603050405020304" pitchFamily="18" charset="0"/>
                <a:cs typeface="Times New Roman" panose="02020603050405020304" pitchFamily="18" charset="0"/>
              </a:rPr>
              <a:t>Rossendorf</a:t>
            </a:r>
            <a:r>
              <a:rPr lang="de-DE" sz="8000" dirty="0">
                <a:solidFill>
                  <a:srgbClr val="0070C0"/>
                </a:solidFill>
                <a:latin typeface="Times New Roman" panose="02020603050405020304" pitchFamily="18" charset="0"/>
                <a:cs typeface="Times New Roman" panose="02020603050405020304" pitchFamily="18" charset="0"/>
              </a:rPr>
              <a:t> (HZDR) </a:t>
            </a:r>
          </a:p>
          <a:p>
            <a:pPr algn="ctr">
              <a:lnSpc>
                <a:spcPct val="170000"/>
              </a:lnSpc>
            </a:pPr>
            <a:endParaRPr lang="de-DE" dirty="0">
              <a:solidFill>
                <a:srgbClr val="FF0000"/>
              </a:solidFill>
              <a:latin typeface="Times New Roman" panose="02020603050405020304" pitchFamily="18" charset="0"/>
              <a:cs typeface="Times New Roman" panose="02020603050405020304" pitchFamily="18" charset="0"/>
            </a:endParaRPr>
          </a:p>
          <a:p>
            <a:pPr algn="ctr">
              <a:lnSpc>
                <a:spcPct val="170000"/>
              </a:lnSpc>
            </a:pPr>
            <a:r>
              <a:rPr lang="en-US" sz="11200" dirty="0" err="1">
                <a:solidFill>
                  <a:srgbClr val="FF0000"/>
                </a:solidFill>
                <a:latin typeface="Times New Roman" panose="02020603050405020304" pitchFamily="18" charset="0"/>
                <a:cs typeface="Times New Roman" panose="02020603050405020304" pitchFamily="18" charset="0"/>
              </a:rPr>
              <a:t>SMART|Biomarker-Lab</a:t>
            </a:r>
            <a:r>
              <a:rPr lang="en-US" sz="11200" dirty="0">
                <a:solidFill>
                  <a:srgbClr val="FF0000"/>
                </a:solidFill>
                <a:latin typeface="Times New Roman" panose="02020603050405020304" pitchFamily="18" charset="0"/>
                <a:cs typeface="Times New Roman" panose="02020603050405020304" pitchFamily="18" charset="0"/>
              </a:rPr>
              <a:t>: Contributions, possibilities at TSU / Georgia</a:t>
            </a:r>
            <a:endParaRPr lang="de-DE" sz="11200" dirty="0">
              <a:solidFill>
                <a:srgbClr val="FF0000"/>
              </a:solidFill>
              <a:latin typeface="Times New Roman" panose="02020603050405020304" pitchFamily="18" charset="0"/>
              <a:cs typeface="Times New Roman" panose="02020603050405020304" pitchFamily="18" charset="0"/>
            </a:endParaRPr>
          </a:p>
          <a:p>
            <a:pPr algn="ctr">
              <a:lnSpc>
                <a:spcPct val="170000"/>
              </a:lnSpc>
            </a:pPr>
            <a:endParaRPr lang="de-DE" sz="8000" dirty="0">
              <a:solidFill>
                <a:srgbClr val="0070C0"/>
              </a:solidFill>
              <a:latin typeface="Times New Roman" panose="02020603050405020304" pitchFamily="18" charset="0"/>
              <a:cs typeface="Times New Roman" panose="02020603050405020304" pitchFamily="18" charset="0"/>
            </a:endParaRP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Bezhan Chankvetadze</a:t>
            </a: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Institute </a:t>
            </a:r>
            <a:r>
              <a:rPr lang="de-DE" sz="8000" dirty="0" err="1">
                <a:solidFill>
                  <a:srgbClr val="0070C0"/>
                </a:solidFill>
                <a:latin typeface="Times New Roman" panose="02020603050405020304" pitchFamily="18" charset="0"/>
                <a:cs typeface="Times New Roman" panose="02020603050405020304" pitchFamily="18" charset="0"/>
              </a:rPr>
              <a:t>of</a:t>
            </a:r>
            <a:r>
              <a:rPr lang="de-DE" sz="8000" dirty="0">
                <a:solidFill>
                  <a:srgbClr val="0070C0"/>
                </a:solidFill>
                <a:latin typeface="Times New Roman" panose="02020603050405020304" pitchFamily="18" charset="0"/>
                <a:cs typeface="Times New Roman" panose="02020603050405020304" pitchFamily="18" charset="0"/>
              </a:rPr>
              <a:t> </a:t>
            </a:r>
            <a:r>
              <a:rPr lang="de-DE" sz="8000" dirty="0" err="1">
                <a:solidFill>
                  <a:srgbClr val="0070C0"/>
                </a:solidFill>
                <a:latin typeface="Times New Roman" panose="02020603050405020304" pitchFamily="18" charset="0"/>
                <a:cs typeface="Times New Roman" panose="02020603050405020304" pitchFamily="18" charset="0"/>
              </a:rPr>
              <a:t>Physical</a:t>
            </a:r>
            <a:r>
              <a:rPr lang="de-DE" sz="8000" dirty="0">
                <a:solidFill>
                  <a:srgbClr val="0070C0"/>
                </a:solidFill>
                <a:latin typeface="Times New Roman" panose="02020603050405020304" pitchFamily="18" charset="0"/>
                <a:cs typeface="Times New Roman" panose="02020603050405020304" pitchFamily="18" charset="0"/>
              </a:rPr>
              <a:t> and Analytical Chemistry</a:t>
            </a:r>
          </a:p>
          <a:p>
            <a:pPr algn="ctr">
              <a:lnSpc>
                <a:spcPct val="170000"/>
              </a:lnSpc>
            </a:pPr>
            <a:r>
              <a:rPr lang="de-DE" sz="8000" dirty="0">
                <a:solidFill>
                  <a:srgbClr val="0070C0"/>
                </a:solidFill>
                <a:latin typeface="Times New Roman" panose="02020603050405020304" pitchFamily="18" charset="0"/>
                <a:cs typeface="Times New Roman" panose="02020603050405020304" pitchFamily="18" charset="0"/>
              </a:rPr>
              <a:t>School </a:t>
            </a:r>
            <a:r>
              <a:rPr lang="de-DE" sz="8000" dirty="0" err="1">
                <a:solidFill>
                  <a:srgbClr val="0070C0"/>
                </a:solidFill>
                <a:latin typeface="Times New Roman" panose="02020603050405020304" pitchFamily="18" charset="0"/>
                <a:cs typeface="Times New Roman" panose="02020603050405020304" pitchFamily="18" charset="0"/>
              </a:rPr>
              <a:t>of</a:t>
            </a:r>
            <a:r>
              <a:rPr lang="de-DE" sz="8000" dirty="0">
                <a:solidFill>
                  <a:srgbClr val="0070C0"/>
                </a:solidFill>
                <a:latin typeface="Times New Roman" panose="02020603050405020304" pitchFamily="18" charset="0"/>
                <a:cs typeface="Times New Roman" panose="02020603050405020304" pitchFamily="18" charset="0"/>
              </a:rPr>
              <a:t> </a:t>
            </a:r>
            <a:r>
              <a:rPr lang="de-DE" sz="8000" dirty="0" err="1">
                <a:solidFill>
                  <a:srgbClr val="0070C0"/>
                </a:solidFill>
                <a:latin typeface="Times New Roman" panose="02020603050405020304" pitchFamily="18" charset="0"/>
                <a:cs typeface="Times New Roman" panose="02020603050405020304" pitchFamily="18" charset="0"/>
              </a:rPr>
              <a:t>Exact</a:t>
            </a:r>
            <a:r>
              <a:rPr lang="de-DE" sz="8000" dirty="0">
                <a:solidFill>
                  <a:srgbClr val="0070C0"/>
                </a:solidFill>
                <a:latin typeface="Times New Roman" panose="02020603050405020304" pitchFamily="18" charset="0"/>
                <a:cs typeface="Times New Roman" panose="02020603050405020304" pitchFamily="18" charset="0"/>
              </a:rPr>
              <a:t> and Natural Sciences</a:t>
            </a:r>
          </a:p>
          <a:p>
            <a:pPr algn="ctr">
              <a:lnSpc>
                <a:spcPct val="170000"/>
              </a:lnSpc>
            </a:pPr>
            <a:r>
              <a:rPr lang="de-DE" sz="8000" dirty="0" err="1">
                <a:solidFill>
                  <a:srgbClr val="0070C0"/>
                </a:solidFill>
                <a:latin typeface="Times New Roman" panose="02020603050405020304" pitchFamily="18" charset="0"/>
                <a:cs typeface="Times New Roman" panose="02020603050405020304" pitchFamily="18" charset="0"/>
              </a:rPr>
              <a:t>Iv</a:t>
            </a:r>
            <a:r>
              <a:rPr lang="de-DE" sz="8000" dirty="0">
                <a:solidFill>
                  <a:srgbClr val="0070C0"/>
                </a:solidFill>
                <a:latin typeface="Times New Roman" panose="02020603050405020304" pitchFamily="18" charset="0"/>
                <a:cs typeface="Times New Roman" panose="02020603050405020304" pitchFamily="18" charset="0"/>
              </a:rPr>
              <a:t>. </a:t>
            </a:r>
            <a:r>
              <a:rPr lang="de-DE" sz="8000" dirty="0" err="1">
                <a:solidFill>
                  <a:srgbClr val="0070C0"/>
                </a:solidFill>
                <a:latin typeface="Times New Roman" panose="02020603050405020304" pitchFamily="18" charset="0"/>
                <a:cs typeface="Times New Roman" panose="02020603050405020304" pitchFamily="18" charset="0"/>
              </a:rPr>
              <a:t>Javakhishvili</a:t>
            </a:r>
            <a:r>
              <a:rPr lang="de-DE" sz="8000" dirty="0">
                <a:solidFill>
                  <a:srgbClr val="0070C0"/>
                </a:solidFill>
                <a:latin typeface="Times New Roman" panose="02020603050405020304" pitchFamily="18" charset="0"/>
                <a:cs typeface="Times New Roman" panose="02020603050405020304" pitchFamily="18" charset="0"/>
              </a:rPr>
              <a:t> </a:t>
            </a:r>
            <a:r>
              <a:rPr lang="de-DE" sz="8000" dirty="0" err="1">
                <a:solidFill>
                  <a:srgbClr val="0070C0"/>
                </a:solidFill>
                <a:latin typeface="Times New Roman" panose="02020603050405020304" pitchFamily="18" charset="0"/>
                <a:cs typeface="Times New Roman" panose="02020603050405020304" pitchFamily="18" charset="0"/>
              </a:rPr>
              <a:t>Tbilisi</a:t>
            </a:r>
            <a:r>
              <a:rPr lang="de-DE" sz="8000" dirty="0">
                <a:solidFill>
                  <a:srgbClr val="0070C0"/>
                </a:solidFill>
                <a:latin typeface="Times New Roman" panose="02020603050405020304" pitchFamily="18" charset="0"/>
                <a:cs typeface="Times New Roman" panose="02020603050405020304" pitchFamily="18" charset="0"/>
              </a:rPr>
              <a:t> State University</a:t>
            </a:r>
          </a:p>
          <a:p>
            <a:pPr algn="ctr">
              <a:lnSpc>
                <a:spcPct val="170000"/>
              </a:lnSpc>
            </a:pPr>
            <a:r>
              <a:rPr lang="de-DE" sz="8000" dirty="0" err="1">
                <a:solidFill>
                  <a:srgbClr val="0070C0"/>
                </a:solidFill>
                <a:latin typeface="Times New Roman" panose="02020603050405020304" pitchFamily="18" charset="0"/>
                <a:cs typeface="Times New Roman" panose="02020603050405020304" pitchFamily="18" charset="0"/>
              </a:rPr>
              <a:t>Tbilisi</a:t>
            </a:r>
            <a:r>
              <a:rPr lang="de-DE" sz="8000" dirty="0">
                <a:solidFill>
                  <a:srgbClr val="0070C0"/>
                </a:solidFill>
                <a:latin typeface="Times New Roman" panose="02020603050405020304" pitchFamily="18" charset="0"/>
                <a:cs typeface="Times New Roman" panose="02020603050405020304" pitchFamily="18" charset="0"/>
              </a:rPr>
              <a:t>, Georgia</a:t>
            </a:r>
          </a:p>
        </p:txBody>
      </p:sp>
    </p:spTree>
    <p:extLst>
      <p:ext uri="{BB962C8B-B14F-4D97-AF65-F5344CB8AC3E}">
        <p14:creationId xmlns:p14="http://schemas.microsoft.com/office/powerpoint/2010/main" val="134172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1292C9-ECF3-4FED-8580-EEF864067FBE}"/>
              </a:ext>
            </a:extLst>
          </p:cNvPr>
          <p:cNvSpPr>
            <a:spLocks noGrp="1" noChangeArrowheads="1"/>
          </p:cNvSpPr>
          <p:nvPr>
            <p:ph type="title"/>
          </p:nvPr>
        </p:nvSpPr>
        <p:spPr>
          <a:xfrm>
            <a:off x="3124202" y="685800"/>
            <a:ext cx="5402461" cy="1085850"/>
          </a:xfrm>
        </p:spPr>
        <p:txBody>
          <a:bodyPr>
            <a:normAutofit/>
          </a:bodyPr>
          <a:lstStyle/>
          <a:p>
            <a:pPr eaLnBrk="1" hangingPunct="1"/>
            <a:r>
              <a:rPr lang="de-DE" altLang="de-DE" sz="2100" b="1" dirty="0">
                <a:solidFill>
                  <a:srgbClr val="FF0000"/>
                </a:solidFill>
                <a:latin typeface="Times New Roman" panose="02020603050405020304" pitchFamily="18" charset="0"/>
                <a:cs typeface="Times New Roman" panose="02020603050405020304" pitchFamily="18" charset="0"/>
              </a:rPr>
              <a:t>Different </a:t>
            </a:r>
            <a:r>
              <a:rPr lang="de-DE" altLang="de-DE" sz="2100" b="1" dirty="0" err="1">
                <a:solidFill>
                  <a:srgbClr val="FF0000"/>
                </a:solidFill>
                <a:latin typeface="Times New Roman" panose="02020603050405020304" pitchFamily="18" charset="0"/>
                <a:cs typeface="Times New Roman" panose="02020603050405020304" pitchFamily="18" charset="0"/>
              </a:rPr>
              <a:t>biological</a:t>
            </a:r>
            <a:r>
              <a:rPr lang="de-DE" altLang="de-DE" sz="2100" b="1" dirty="0">
                <a:solidFill>
                  <a:srgbClr val="FF0000"/>
                </a:solidFill>
                <a:latin typeface="Times New Roman" panose="02020603050405020304" pitchFamily="18" charset="0"/>
                <a:cs typeface="Times New Roman" panose="02020603050405020304" pitchFamily="18" charset="0"/>
              </a:rPr>
              <a:t> </a:t>
            </a:r>
            <a:r>
              <a:rPr lang="de-DE" altLang="de-DE" sz="2100" b="1" dirty="0" err="1">
                <a:solidFill>
                  <a:srgbClr val="FF0000"/>
                </a:solidFill>
                <a:latin typeface="Times New Roman" panose="02020603050405020304" pitchFamily="18" charset="0"/>
                <a:cs typeface="Times New Roman" panose="02020603050405020304" pitchFamily="18" charset="0"/>
              </a:rPr>
              <a:t>activity</a:t>
            </a:r>
            <a:r>
              <a:rPr lang="de-DE" altLang="de-DE" sz="2100" b="1" dirty="0">
                <a:solidFill>
                  <a:srgbClr val="FF0000"/>
                </a:solidFill>
                <a:latin typeface="Times New Roman" panose="02020603050405020304" pitchFamily="18" charset="0"/>
                <a:cs typeface="Times New Roman" panose="02020603050405020304" pitchFamily="18" charset="0"/>
              </a:rPr>
              <a:t> </a:t>
            </a:r>
            <a:r>
              <a:rPr lang="de-DE" altLang="de-DE" sz="2100" b="1" dirty="0" err="1">
                <a:solidFill>
                  <a:srgbClr val="FF0000"/>
                </a:solidFill>
                <a:latin typeface="Times New Roman" panose="02020603050405020304" pitchFamily="18" charset="0"/>
                <a:cs typeface="Times New Roman" panose="02020603050405020304" pitchFamily="18" charset="0"/>
              </a:rPr>
              <a:t>of</a:t>
            </a:r>
            <a:r>
              <a:rPr lang="de-DE" altLang="de-DE" sz="2100" b="1" dirty="0">
                <a:solidFill>
                  <a:srgbClr val="FF0000"/>
                </a:solidFill>
                <a:latin typeface="Times New Roman" panose="02020603050405020304" pitchFamily="18" charset="0"/>
                <a:cs typeface="Times New Roman" panose="02020603050405020304" pitchFamily="18" charset="0"/>
              </a:rPr>
              <a:t> </a:t>
            </a:r>
            <a:r>
              <a:rPr lang="de-DE" altLang="de-DE" sz="2100" b="1" dirty="0" err="1">
                <a:solidFill>
                  <a:srgbClr val="FF0000"/>
                </a:solidFill>
                <a:latin typeface="Times New Roman" panose="02020603050405020304" pitchFamily="18" charset="0"/>
                <a:cs typeface="Times New Roman" panose="02020603050405020304" pitchFamily="18" charset="0"/>
              </a:rPr>
              <a:t>enantiomers</a:t>
            </a:r>
            <a:endParaRPr lang="de-DE" altLang="de-DE" sz="2100" b="1" dirty="0">
              <a:solidFill>
                <a:srgbClr val="FF0000"/>
              </a:solidFill>
              <a:latin typeface="Times New Roman" panose="02020603050405020304" pitchFamily="18" charset="0"/>
              <a:cs typeface="Times New Roman" panose="02020603050405020304" pitchFamily="18" charset="0"/>
            </a:endParaRPr>
          </a:p>
        </p:txBody>
      </p:sp>
      <p:sp>
        <p:nvSpPr>
          <p:cNvPr id="30723" name="Rectangle 3">
            <a:extLst>
              <a:ext uri="{FF2B5EF4-FFF2-40B4-BE49-F238E27FC236}">
                <a16:creationId xmlns:a16="http://schemas.microsoft.com/office/drawing/2014/main" id="{84135072-01B9-4212-8073-6465907B4C68}"/>
              </a:ext>
            </a:extLst>
          </p:cNvPr>
          <p:cNvSpPr>
            <a:spLocks noGrp="1" noChangeArrowheads="1"/>
          </p:cNvSpPr>
          <p:nvPr>
            <p:ph type="body" idx="1"/>
          </p:nvPr>
        </p:nvSpPr>
        <p:spPr>
          <a:xfrm>
            <a:off x="4338638" y="1485902"/>
            <a:ext cx="4629150" cy="2327077"/>
          </a:xfrm>
        </p:spPr>
        <p:txBody>
          <a:bodyPr>
            <a:normAutofit/>
          </a:bodyPr>
          <a:lstStyle/>
          <a:p>
            <a:pPr eaLnBrk="1" hangingPunct="1">
              <a:lnSpc>
                <a:spcPct val="90000"/>
              </a:lnSpc>
            </a:pPr>
            <a:r>
              <a:rPr lang="de-DE" altLang="de-DE" sz="1800" dirty="0">
                <a:solidFill>
                  <a:srgbClr val="0070C0"/>
                </a:solidFill>
                <a:latin typeface="Times New Roman" panose="02020603050405020304" pitchFamily="18" charset="0"/>
                <a:cs typeface="Times New Roman" panose="02020603050405020304" pitchFamily="18" charset="0"/>
              </a:rPr>
              <a:t>Taste</a:t>
            </a:r>
          </a:p>
          <a:p>
            <a:pPr eaLnBrk="1" hangingPunct="1">
              <a:lnSpc>
                <a:spcPct val="90000"/>
              </a:lnSpc>
            </a:pPr>
            <a:r>
              <a:rPr lang="de-DE" altLang="de-DE" sz="1800" dirty="0" err="1">
                <a:solidFill>
                  <a:srgbClr val="0070C0"/>
                </a:solidFill>
                <a:latin typeface="Times New Roman" panose="02020603050405020304" pitchFamily="18" charset="0"/>
                <a:cs typeface="Times New Roman" panose="02020603050405020304" pitchFamily="18" charset="0"/>
              </a:rPr>
              <a:t>Smell</a:t>
            </a:r>
            <a:endParaRPr lang="de-DE" altLang="de-DE" sz="1800" dirty="0">
              <a:solidFill>
                <a:srgbClr val="0070C0"/>
              </a:solidFill>
              <a:latin typeface="Times New Roman" panose="02020603050405020304" pitchFamily="18" charset="0"/>
              <a:cs typeface="Times New Roman" panose="02020603050405020304" pitchFamily="18" charset="0"/>
            </a:endParaRPr>
          </a:p>
          <a:p>
            <a:pPr eaLnBrk="1" hangingPunct="1">
              <a:lnSpc>
                <a:spcPct val="90000"/>
              </a:lnSpc>
            </a:pPr>
            <a:r>
              <a:rPr lang="de-DE" altLang="de-DE" sz="1800" dirty="0" err="1">
                <a:solidFill>
                  <a:srgbClr val="0070C0"/>
                </a:solidFill>
                <a:latin typeface="Times New Roman" panose="02020603050405020304" pitchFamily="18" charset="0"/>
                <a:cs typeface="Times New Roman" panose="02020603050405020304" pitchFamily="18" charset="0"/>
              </a:rPr>
              <a:t>Toxicity</a:t>
            </a:r>
            <a:endParaRPr lang="de-DE" altLang="de-DE" sz="1800" dirty="0">
              <a:solidFill>
                <a:srgbClr val="0070C0"/>
              </a:solidFill>
              <a:latin typeface="Times New Roman" panose="02020603050405020304" pitchFamily="18" charset="0"/>
              <a:cs typeface="Times New Roman" panose="02020603050405020304" pitchFamily="18" charset="0"/>
            </a:endParaRPr>
          </a:p>
          <a:p>
            <a:pPr eaLnBrk="1" hangingPunct="1">
              <a:lnSpc>
                <a:spcPct val="90000"/>
              </a:lnSpc>
            </a:pPr>
            <a:r>
              <a:rPr lang="de-DE" altLang="de-DE" sz="1800" dirty="0" err="1">
                <a:solidFill>
                  <a:srgbClr val="0070C0"/>
                </a:solidFill>
                <a:latin typeface="Times New Roman" panose="02020603050405020304" pitchFamily="18" charset="0"/>
                <a:cs typeface="Times New Roman" panose="02020603050405020304" pitchFamily="18" charset="0"/>
              </a:rPr>
              <a:t>Pharmacology</a:t>
            </a:r>
            <a:r>
              <a:rPr lang="de-DE" altLang="de-DE" sz="1800" dirty="0">
                <a:solidFill>
                  <a:srgbClr val="0070C0"/>
                </a:solidFill>
                <a:latin typeface="Times New Roman" panose="02020603050405020304" pitchFamily="18" charset="0"/>
                <a:cs typeface="Times New Roman" panose="02020603050405020304" pitchFamily="18" charset="0"/>
              </a:rPr>
              <a:t> (</a:t>
            </a:r>
            <a:r>
              <a:rPr lang="de-DE" altLang="de-DE" sz="1800" dirty="0" err="1">
                <a:solidFill>
                  <a:srgbClr val="0070C0"/>
                </a:solidFill>
                <a:latin typeface="Times New Roman" panose="02020603050405020304" pitchFamily="18" charset="0"/>
                <a:cs typeface="Times New Roman" panose="02020603050405020304" pitchFamily="18" charset="0"/>
              </a:rPr>
              <a:t>Thalidomide</a:t>
            </a:r>
            <a:r>
              <a:rPr lang="de-DE" altLang="de-DE" sz="1800" dirty="0">
                <a:solidFill>
                  <a:srgbClr val="0070C0"/>
                </a:solidFill>
                <a:latin typeface="Times New Roman" panose="02020603050405020304" pitchFamily="18" charset="0"/>
                <a:cs typeface="Times New Roman" panose="02020603050405020304" pitchFamily="18" charset="0"/>
              </a:rPr>
              <a:t>)</a:t>
            </a:r>
          </a:p>
        </p:txBody>
      </p:sp>
      <p:sp>
        <p:nvSpPr>
          <p:cNvPr id="5" name="Rechteck 4">
            <a:extLst>
              <a:ext uri="{FF2B5EF4-FFF2-40B4-BE49-F238E27FC236}">
                <a16:creationId xmlns:a16="http://schemas.microsoft.com/office/drawing/2014/main" id="{6C3E5A49-D9CF-401C-A135-848FBF610984}"/>
              </a:ext>
            </a:extLst>
          </p:cNvPr>
          <p:cNvSpPr/>
          <p:nvPr/>
        </p:nvSpPr>
        <p:spPr>
          <a:xfrm>
            <a:off x="3320498" y="4990525"/>
            <a:ext cx="5918754" cy="553998"/>
          </a:xfrm>
          <a:prstGeom prst="rect">
            <a:avLst/>
          </a:prstGeom>
        </p:spPr>
        <p:txBody>
          <a:bodyPr wrap="square">
            <a:spAutoFit/>
          </a:bodyPr>
          <a:lstStyle/>
          <a:p>
            <a:r>
              <a:rPr lang="en-US" sz="1500" b="1" dirty="0"/>
              <a:t>The Thalidomide Tragedy: Lessons for Drug Safety and Regulation</a:t>
            </a:r>
          </a:p>
          <a:p>
            <a:r>
              <a:rPr lang="en-US" sz="1500" b="1" dirty="0"/>
              <a:t>By: </a:t>
            </a:r>
            <a:r>
              <a:rPr lang="en-US" sz="1500" dirty="0">
                <a:hlinkClick r:id="rId2"/>
              </a:rPr>
              <a:t>Bara </a:t>
            </a:r>
            <a:r>
              <a:rPr lang="en-US" sz="1500" dirty="0" err="1">
                <a:hlinkClick r:id="rId2"/>
              </a:rPr>
              <a:t>Fintel</a:t>
            </a:r>
            <a:r>
              <a:rPr lang="en-US" sz="1500" dirty="0"/>
              <a:t>, </a:t>
            </a:r>
            <a:r>
              <a:rPr lang="en-US" sz="1500" dirty="0">
                <a:hlinkClick r:id="rId3"/>
              </a:rPr>
              <a:t>Athena T. Samaras</a:t>
            </a:r>
            <a:r>
              <a:rPr lang="en-US" sz="1500" dirty="0"/>
              <a:t>, </a:t>
            </a:r>
            <a:r>
              <a:rPr lang="en-US" sz="1500" dirty="0">
                <a:hlinkClick r:id="rId4"/>
              </a:rPr>
              <a:t>Edson </a:t>
            </a:r>
            <a:r>
              <a:rPr lang="en-US" sz="1500" dirty="0" err="1">
                <a:hlinkClick r:id="rId4"/>
              </a:rPr>
              <a:t>Carias</a:t>
            </a:r>
            <a:r>
              <a:rPr lang="en-US" sz="1500" dirty="0"/>
              <a:t>, Jul 28, 2009</a:t>
            </a:r>
          </a:p>
        </p:txBody>
      </p:sp>
      <p:pic>
        <p:nvPicPr>
          <p:cNvPr id="3" name="Grafik 2">
            <a:extLst>
              <a:ext uri="{FF2B5EF4-FFF2-40B4-BE49-F238E27FC236}">
                <a16:creationId xmlns:a16="http://schemas.microsoft.com/office/drawing/2014/main" id="{C9AEB374-F559-4A8D-352B-E2BF74C409C8}"/>
              </a:ext>
            </a:extLst>
          </p:cNvPr>
          <p:cNvPicPr>
            <a:picLocks noChangeAspect="1"/>
          </p:cNvPicPr>
          <p:nvPr/>
        </p:nvPicPr>
        <p:blipFill>
          <a:blip r:embed="rId5"/>
          <a:stretch>
            <a:fillRect/>
          </a:stretch>
        </p:blipFill>
        <p:spPr>
          <a:xfrm>
            <a:off x="4267200" y="2971800"/>
            <a:ext cx="2800350" cy="1485900"/>
          </a:xfrm>
          <a:prstGeom prst="rect">
            <a:avLst/>
          </a:prstGeom>
        </p:spPr>
      </p:pic>
    </p:spTree>
    <p:extLst>
      <p:ext uri="{BB962C8B-B14F-4D97-AF65-F5344CB8AC3E}">
        <p14:creationId xmlns:p14="http://schemas.microsoft.com/office/powerpoint/2010/main" val="404808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9D389B6-A87E-4D50-928D-CD1FC553AC15}"/>
              </a:ext>
            </a:extLst>
          </p:cNvPr>
          <p:cNvPicPr>
            <a:picLocks noChangeAspect="1"/>
          </p:cNvPicPr>
          <p:nvPr/>
        </p:nvPicPr>
        <p:blipFill>
          <a:blip r:embed="rId2"/>
          <a:stretch>
            <a:fillRect/>
          </a:stretch>
        </p:blipFill>
        <p:spPr>
          <a:xfrm>
            <a:off x="612841" y="0"/>
            <a:ext cx="10306754" cy="6087032"/>
          </a:xfrm>
          <a:prstGeom prst="rect">
            <a:avLst/>
          </a:prstGeom>
        </p:spPr>
      </p:pic>
      <p:sp>
        <p:nvSpPr>
          <p:cNvPr id="3" name="Textfeld 2">
            <a:extLst>
              <a:ext uri="{FF2B5EF4-FFF2-40B4-BE49-F238E27FC236}">
                <a16:creationId xmlns:a16="http://schemas.microsoft.com/office/drawing/2014/main" id="{84579BFE-BDA8-4715-BCEA-65BCD2196A84}"/>
              </a:ext>
            </a:extLst>
          </p:cNvPr>
          <p:cNvSpPr txBox="1"/>
          <p:nvPr/>
        </p:nvSpPr>
        <p:spPr>
          <a:xfrm>
            <a:off x="651753" y="6118694"/>
            <a:ext cx="10184326" cy="646331"/>
          </a:xfrm>
          <a:prstGeom prst="rect">
            <a:avLst/>
          </a:prstGeom>
          <a:noFill/>
        </p:spPr>
        <p:txBody>
          <a:bodyPr wrap="none" rtlCol="0">
            <a:spAutoFit/>
          </a:bodyPr>
          <a:lstStyle/>
          <a:p>
            <a:r>
              <a:rPr lang="de-DE" dirty="0">
                <a:solidFill>
                  <a:srgbClr val="FF0000"/>
                </a:solidFill>
              </a:rPr>
              <a:t>Chiral </a:t>
            </a:r>
            <a:r>
              <a:rPr lang="de-DE" dirty="0" err="1">
                <a:solidFill>
                  <a:srgbClr val="FF0000"/>
                </a:solidFill>
              </a:rPr>
              <a:t>column</a:t>
            </a:r>
            <a:r>
              <a:rPr lang="de-DE" dirty="0">
                <a:solidFill>
                  <a:srgbClr val="FF0000"/>
                </a:solidFill>
              </a:rPr>
              <a:t> </a:t>
            </a:r>
            <a:r>
              <a:rPr lang="de-DE" dirty="0" err="1">
                <a:solidFill>
                  <a:srgbClr val="FF0000"/>
                </a:solidFill>
              </a:rPr>
              <a:t>chromatography</a:t>
            </a:r>
            <a:r>
              <a:rPr lang="de-DE" dirty="0">
                <a:solidFill>
                  <a:srgbClr val="FF0000"/>
                </a:solidFill>
              </a:rPr>
              <a:t> (CCC) </a:t>
            </a:r>
            <a:r>
              <a:rPr lang="de-DE" dirty="0" err="1">
                <a:solidFill>
                  <a:srgbClr val="FF0000"/>
                </a:solidFill>
              </a:rPr>
              <a:t>is</a:t>
            </a:r>
            <a:r>
              <a:rPr lang="de-DE" dirty="0">
                <a:solidFill>
                  <a:srgbClr val="FF0000"/>
                </a:solidFill>
              </a:rPr>
              <a:t> a </a:t>
            </a:r>
            <a:r>
              <a:rPr lang="de-DE" dirty="0" err="1">
                <a:solidFill>
                  <a:srgbClr val="FF0000"/>
                </a:solidFill>
              </a:rPr>
              <a:t>revolutionary</a:t>
            </a:r>
            <a:r>
              <a:rPr lang="de-DE" dirty="0">
                <a:solidFill>
                  <a:srgbClr val="FF0000"/>
                </a:solidFill>
              </a:rPr>
              <a:t> </a:t>
            </a:r>
            <a:r>
              <a:rPr lang="de-DE" dirty="0" err="1">
                <a:solidFill>
                  <a:srgbClr val="FF0000"/>
                </a:solidFill>
              </a:rPr>
              <a:t>analytical</a:t>
            </a:r>
            <a:r>
              <a:rPr lang="de-DE" dirty="0">
                <a:solidFill>
                  <a:srgbClr val="FF0000"/>
                </a:solidFill>
              </a:rPr>
              <a:t> </a:t>
            </a:r>
            <a:r>
              <a:rPr lang="de-DE" dirty="0" err="1">
                <a:solidFill>
                  <a:srgbClr val="FF0000"/>
                </a:solidFill>
              </a:rPr>
              <a:t>methododlogy</a:t>
            </a:r>
            <a:r>
              <a:rPr lang="de-DE" dirty="0">
                <a:solidFill>
                  <a:srgbClr val="FF0000"/>
                </a:solidFill>
              </a:rPr>
              <a:t> </a:t>
            </a:r>
            <a:r>
              <a:rPr lang="de-DE" dirty="0" err="1">
                <a:solidFill>
                  <a:srgbClr val="FF0000"/>
                </a:solidFill>
              </a:rPr>
              <a:t>for</a:t>
            </a:r>
            <a:r>
              <a:rPr lang="de-DE" dirty="0">
                <a:solidFill>
                  <a:srgbClr val="FF0000"/>
                </a:solidFill>
              </a:rPr>
              <a:t> </a:t>
            </a:r>
            <a:r>
              <a:rPr lang="de-DE" dirty="0" err="1">
                <a:solidFill>
                  <a:srgbClr val="FF0000"/>
                </a:solidFill>
              </a:rPr>
              <a:t>the</a:t>
            </a:r>
            <a:r>
              <a:rPr lang="de-DE" dirty="0">
                <a:solidFill>
                  <a:srgbClr val="FF0000"/>
                </a:solidFill>
              </a:rPr>
              <a:t> </a:t>
            </a:r>
            <a:r>
              <a:rPr lang="de-DE" dirty="0" err="1">
                <a:solidFill>
                  <a:srgbClr val="FF0000"/>
                </a:solidFill>
              </a:rPr>
              <a:t>enantioseparation</a:t>
            </a:r>
            <a:r>
              <a:rPr lang="de-DE" dirty="0">
                <a:solidFill>
                  <a:srgbClr val="FF0000"/>
                </a:solidFill>
              </a:rPr>
              <a:t> </a:t>
            </a:r>
          </a:p>
          <a:p>
            <a:r>
              <a:rPr lang="de-DE" dirty="0" err="1">
                <a:solidFill>
                  <a:srgbClr val="FF0000"/>
                </a:solidFill>
              </a:rPr>
              <a:t>of</a:t>
            </a:r>
            <a:r>
              <a:rPr lang="de-DE" dirty="0">
                <a:solidFill>
                  <a:srgbClr val="FF0000"/>
                </a:solidFill>
              </a:rPr>
              <a:t> </a:t>
            </a:r>
            <a:r>
              <a:rPr lang="de-DE" dirty="0" err="1">
                <a:solidFill>
                  <a:srgbClr val="FF0000"/>
                </a:solidFill>
              </a:rPr>
              <a:t>novel</a:t>
            </a:r>
            <a:r>
              <a:rPr lang="de-DE" dirty="0">
                <a:solidFill>
                  <a:srgbClr val="FF0000"/>
                </a:solidFill>
              </a:rPr>
              <a:t> </a:t>
            </a:r>
            <a:r>
              <a:rPr lang="de-DE" dirty="0" err="1">
                <a:solidFill>
                  <a:srgbClr val="FF0000"/>
                </a:solidFill>
              </a:rPr>
              <a:t>positron</a:t>
            </a:r>
            <a:r>
              <a:rPr lang="de-DE" dirty="0">
                <a:solidFill>
                  <a:srgbClr val="FF0000"/>
                </a:solidFill>
              </a:rPr>
              <a:t> </a:t>
            </a:r>
            <a:r>
              <a:rPr lang="de-DE" dirty="0" err="1">
                <a:solidFill>
                  <a:srgbClr val="FF0000"/>
                </a:solidFill>
              </a:rPr>
              <a:t>emission</a:t>
            </a:r>
            <a:r>
              <a:rPr lang="de-DE" dirty="0">
                <a:solidFill>
                  <a:srgbClr val="FF0000"/>
                </a:solidFill>
              </a:rPr>
              <a:t> </a:t>
            </a:r>
            <a:r>
              <a:rPr lang="de-DE" dirty="0" err="1">
                <a:solidFill>
                  <a:srgbClr val="FF0000"/>
                </a:solidFill>
              </a:rPr>
              <a:t>tomography</a:t>
            </a:r>
            <a:r>
              <a:rPr lang="de-DE" dirty="0">
                <a:solidFill>
                  <a:srgbClr val="FF0000"/>
                </a:solidFill>
              </a:rPr>
              <a:t> (PET) </a:t>
            </a:r>
            <a:r>
              <a:rPr lang="de-DE" dirty="0" err="1">
                <a:solidFill>
                  <a:srgbClr val="FF0000"/>
                </a:solidFill>
              </a:rPr>
              <a:t>tracers</a:t>
            </a:r>
            <a:r>
              <a:rPr lang="de-DE" dirty="0">
                <a:solidFill>
                  <a:srgbClr val="FF0000"/>
                </a:solidFill>
              </a:rPr>
              <a:t> in </a:t>
            </a:r>
            <a:r>
              <a:rPr lang="de-DE" dirty="0" err="1">
                <a:solidFill>
                  <a:srgbClr val="FF0000"/>
                </a:solidFill>
              </a:rPr>
              <a:t>the</a:t>
            </a:r>
            <a:r>
              <a:rPr lang="de-DE" dirty="0">
                <a:solidFill>
                  <a:srgbClr val="FF0000"/>
                </a:solidFill>
              </a:rPr>
              <a:t> </a:t>
            </a:r>
            <a:r>
              <a:rPr lang="de-DE" dirty="0" err="1">
                <a:solidFill>
                  <a:srgbClr val="FF0000"/>
                </a:solidFill>
              </a:rPr>
              <a:t>primary</a:t>
            </a:r>
            <a:r>
              <a:rPr lang="de-DE" dirty="0">
                <a:solidFill>
                  <a:srgbClr val="FF0000"/>
                </a:solidFill>
              </a:rPr>
              <a:t> </a:t>
            </a:r>
            <a:r>
              <a:rPr lang="de-DE" dirty="0" err="1">
                <a:solidFill>
                  <a:srgbClr val="FF0000"/>
                </a:solidFill>
              </a:rPr>
              <a:t>stages</a:t>
            </a:r>
            <a:r>
              <a:rPr lang="de-DE" dirty="0">
                <a:solidFill>
                  <a:srgbClr val="FF0000"/>
                </a:solidFill>
              </a:rPr>
              <a:t> </a:t>
            </a:r>
            <a:r>
              <a:rPr lang="de-DE" dirty="0" err="1">
                <a:solidFill>
                  <a:srgbClr val="FF0000"/>
                </a:solidFill>
              </a:rPr>
              <a:t>of</a:t>
            </a:r>
            <a:r>
              <a:rPr lang="de-DE" dirty="0">
                <a:solidFill>
                  <a:srgbClr val="FF0000"/>
                </a:solidFill>
              </a:rPr>
              <a:t> </a:t>
            </a:r>
            <a:r>
              <a:rPr lang="de-DE" dirty="0" err="1">
                <a:solidFill>
                  <a:srgbClr val="FF0000"/>
                </a:solidFill>
              </a:rPr>
              <a:t>drug</a:t>
            </a:r>
            <a:r>
              <a:rPr lang="de-DE" dirty="0">
                <a:solidFill>
                  <a:srgbClr val="FF0000"/>
                </a:solidFill>
              </a:rPr>
              <a:t> </a:t>
            </a:r>
            <a:r>
              <a:rPr lang="de-DE" dirty="0" err="1">
                <a:solidFill>
                  <a:srgbClr val="FF0000"/>
                </a:solidFill>
              </a:rPr>
              <a:t>development</a:t>
            </a:r>
            <a:r>
              <a:rPr lang="de-DE" dirty="0">
                <a:solidFill>
                  <a:srgbClr val="FF0000"/>
                </a:solidFill>
              </a:rPr>
              <a:t>.</a:t>
            </a:r>
          </a:p>
        </p:txBody>
      </p:sp>
    </p:spTree>
    <p:extLst>
      <p:ext uri="{BB962C8B-B14F-4D97-AF65-F5344CB8AC3E}">
        <p14:creationId xmlns:p14="http://schemas.microsoft.com/office/powerpoint/2010/main" val="359667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7D7B5FC-A48E-4E7D-8058-1983E84FED87}"/>
              </a:ext>
            </a:extLst>
          </p:cNvPr>
          <p:cNvPicPr>
            <a:picLocks noChangeAspect="1"/>
          </p:cNvPicPr>
          <p:nvPr/>
        </p:nvPicPr>
        <p:blipFill>
          <a:blip r:embed="rId2"/>
          <a:stretch>
            <a:fillRect/>
          </a:stretch>
        </p:blipFill>
        <p:spPr>
          <a:xfrm>
            <a:off x="0" y="509280"/>
            <a:ext cx="12192000" cy="5839440"/>
          </a:xfrm>
          <a:prstGeom prst="rect">
            <a:avLst/>
          </a:prstGeom>
        </p:spPr>
      </p:pic>
    </p:spTree>
    <p:extLst>
      <p:ext uri="{BB962C8B-B14F-4D97-AF65-F5344CB8AC3E}">
        <p14:creationId xmlns:p14="http://schemas.microsoft.com/office/powerpoint/2010/main" val="228121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1" y="1066800"/>
            <a:ext cx="8305799" cy="4278094"/>
          </a:xfrm>
          <a:prstGeom prst="rect">
            <a:avLst/>
          </a:prstGeom>
          <a:noFill/>
        </p:spPr>
        <p:txBody>
          <a:bodyPr wrap="square" rtlCol="0">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Separation techniques applied in our research:</a:t>
            </a:r>
          </a:p>
          <a:p>
            <a:pPr>
              <a:defRPr/>
            </a:pPr>
            <a:endParaRPr lang="en-US" sz="2400" b="1" dirty="0">
              <a:solidFill>
                <a:srgbClr val="0070C0"/>
              </a:solidFill>
              <a:latin typeface="Times New Roman" panose="02020603050405020304" pitchFamily="18" charset="0"/>
              <a:cs typeface="Times New Roman" panose="02020603050405020304" pitchFamily="18" charset="0"/>
            </a:endParaRPr>
          </a:p>
          <a:p>
            <a:pPr>
              <a:defRPr/>
            </a:pPr>
            <a:r>
              <a:rPr lang="en-US" sz="2400" b="1" dirty="0">
                <a:solidFill>
                  <a:srgbClr val="0070C0"/>
                </a:solidFill>
                <a:latin typeface="Times New Roman" panose="02020603050405020304" pitchFamily="18" charset="0"/>
                <a:cs typeface="Times New Roman" panose="02020603050405020304" pitchFamily="18" charset="0"/>
              </a:rPr>
              <a:t>High-Performance Liquid Chromatography</a:t>
            </a:r>
          </a:p>
          <a:p>
            <a:pPr>
              <a:defRPr/>
            </a:pPr>
            <a:endParaRPr lang="en-US" sz="2400" b="1" dirty="0">
              <a:solidFill>
                <a:srgbClr val="0070C0"/>
              </a:solidFill>
              <a:latin typeface="Times New Roman" panose="02020603050405020304" pitchFamily="18" charset="0"/>
              <a:cs typeface="Times New Roman" panose="02020603050405020304" pitchFamily="18" charset="0"/>
            </a:endParaRPr>
          </a:p>
          <a:p>
            <a:pPr>
              <a:defRPr/>
            </a:pPr>
            <a:r>
              <a:rPr lang="en-US" sz="2400" b="1" dirty="0" err="1">
                <a:solidFill>
                  <a:srgbClr val="0070C0"/>
                </a:solidFill>
                <a:latin typeface="Times New Roman" panose="02020603050405020304" pitchFamily="18" charset="0"/>
                <a:cs typeface="Times New Roman" panose="02020603050405020304" pitchFamily="18" charset="0"/>
              </a:rPr>
              <a:t>Nano</a:t>
            </a:r>
            <a:r>
              <a:rPr lang="en-US" sz="2400" b="1" dirty="0">
                <a:solidFill>
                  <a:srgbClr val="0070C0"/>
                </a:solidFill>
                <a:latin typeface="Times New Roman" panose="02020603050405020304" pitchFamily="18" charset="0"/>
                <a:cs typeface="Times New Roman" panose="02020603050405020304" pitchFamily="18" charset="0"/>
              </a:rPr>
              <a:t>-Liquid Chromatography</a:t>
            </a:r>
          </a:p>
          <a:p>
            <a:pPr>
              <a:defRPr/>
            </a:pPr>
            <a:endParaRPr lang="en-US" sz="2400" b="1" dirty="0">
              <a:solidFill>
                <a:srgbClr val="0070C0"/>
              </a:solidFill>
              <a:latin typeface="Times New Roman" panose="02020603050405020304" pitchFamily="18" charset="0"/>
              <a:cs typeface="Times New Roman" panose="02020603050405020304" pitchFamily="18" charset="0"/>
            </a:endParaRPr>
          </a:p>
          <a:p>
            <a:pPr>
              <a:defRPr/>
            </a:pPr>
            <a:r>
              <a:rPr lang="en-US" sz="2400" b="1" dirty="0">
                <a:solidFill>
                  <a:srgbClr val="0070C0"/>
                </a:solidFill>
                <a:latin typeface="Times New Roman" panose="02020603050405020304" pitchFamily="18" charset="0"/>
                <a:cs typeface="Times New Roman" panose="02020603050405020304" pitchFamily="18" charset="0"/>
              </a:rPr>
              <a:t>Capillary Electrophoresis</a:t>
            </a:r>
          </a:p>
          <a:p>
            <a:pPr>
              <a:defRPr/>
            </a:pPr>
            <a:endParaRPr lang="en-US" sz="2400" b="1" dirty="0">
              <a:solidFill>
                <a:srgbClr val="0070C0"/>
              </a:solidFill>
              <a:latin typeface="Times New Roman" panose="02020603050405020304" pitchFamily="18" charset="0"/>
              <a:cs typeface="Times New Roman" panose="02020603050405020304" pitchFamily="18" charset="0"/>
            </a:endParaRPr>
          </a:p>
          <a:p>
            <a:pPr>
              <a:defRPr/>
            </a:pPr>
            <a:r>
              <a:rPr lang="en-US" sz="2400" b="1" dirty="0">
                <a:solidFill>
                  <a:srgbClr val="0070C0"/>
                </a:solidFill>
                <a:latin typeface="Times New Roman" panose="02020603050405020304" pitchFamily="18" charset="0"/>
                <a:cs typeface="Times New Roman" panose="02020603050405020304" pitchFamily="18" charset="0"/>
              </a:rPr>
              <a:t>Capillary Electrochromatography</a:t>
            </a:r>
          </a:p>
          <a:p>
            <a:pPr>
              <a:defRPr/>
            </a:pPr>
            <a:endParaRPr lang="en-US" sz="2400" b="1" dirty="0">
              <a:solidFill>
                <a:srgbClr val="0070C0"/>
              </a:solidFill>
              <a:latin typeface="Times New Roman" panose="02020603050405020304" pitchFamily="18" charset="0"/>
              <a:cs typeface="Times New Roman" panose="02020603050405020304" pitchFamily="18" charset="0"/>
            </a:endParaRPr>
          </a:p>
          <a:p>
            <a:pPr>
              <a:defRPr/>
            </a:pPr>
            <a:r>
              <a:rPr lang="en-US" sz="2400" b="1" dirty="0">
                <a:solidFill>
                  <a:srgbClr val="0070C0"/>
                </a:solidFill>
                <a:latin typeface="Times New Roman" panose="02020603050405020304" pitchFamily="18" charset="0"/>
                <a:cs typeface="Times New Roman" panose="02020603050405020304" pitchFamily="18" charset="0"/>
              </a:rPr>
              <a:t>Supercritical fluid chromatography</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1" y="2438400"/>
            <a:ext cx="274480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5535207"/>
            <a:ext cx="8534399" cy="1200329"/>
          </a:xfrm>
          <a:prstGeom prst="rect">
            <a:avLst/>
          </a:prstGeom>
        </p:spPr>
        <p:txBody>
          <a:bodyPr wrap="square">
            <a:spAutoFit/>
          </a:bodyPr>
          <a:lstStyle/>
          <a:p>
            <a:pPr>
              <a:defRPr/>
            </a:pPr>
            <a:r>
              <a:rPr lang="de-DE" dirty="0">
                <a:solidFill>
                  <a:prstClr val="black"/>
                </a:solidFill>
                <a:latin typeface="Calibri"/>
              </a:rPr>
              <a:t>B. Chankvetadze, D. Bergenthal, H. Wennemer, Vorrichtung zur Trennung von Substanzgemischen mittels Flüssigchromatographie, Application number: 102 60 700.1. </a:t>
            </a:r>
            <a:r>
              <a:rPr lang="en-US" dirty="0">
                <a:solidFill>
                  <a:prstClr val="black"/>
                </a:solidFill>
                <a:latin typeface="Calibri"/>
              </a:rPr>
              <a:t>Application date: 24.12.2002. </a:t>
            </a:r>
            <a:r>
              <a:rPr lang="en-US" dirty="0" err="1">
                <a:solidFill>
                  <a:prstClr val="black"/>
                </a:solidFill>
                <a:latin typeface="Calibri"/>
              </a:rPr>
              <a:t>Anmeldenummer</a:t>
            </a:r>
            <a:r>
              <a:rPr lang="en-US" dirty="0">
                <a:solidFill>
                  <a:prstClr val="black"/>
                </a:solidFill>
                <a:latin typeface="Calibri"/>
              </a:rPr>
              <a:t>: 10260700</a:t>
            </a:r>
            <a:r>
              <a:rPr lang="ka-GE" dirty="0">
                <a:solidFill>
                  <a:prstClr val="black"/>
                </a:solidFill>
                <a:latin typeface="Sylfaen" panose="010A0502050306030303" pitchFamily="18" charset="0"/>
              </a:rPr>
              <a:t>. </a:t>
            </a:r>
            <a:r>
              <a:rPr lang="en-US" dirty="0" err="1">
                <a:solidFill>
                  <a:prstClr val="black"/>
                </a:solidFill>
                <a:latin typeface="Calibri"/>
              </a:rPr>
              <a:t>Veröffentlichungsdatum</a:t>
            </a:r>
            <a:r>
              <a:rPr lang="en-US" dirty="0">
                <a:solidFill>
                  <a:prstClr val="black"/>
                </a:solidFill>
                <a:latin typeface="Calibri"/>
              </a:rPr>
              <a:t>: 08.07.2004</a:t>
            </a:r>
          </a:p>
        </p:txBody>
      </p:sp>
      <p:cxnSp>
        <p:nvCxnSpPr>
          <p:cNvPr id="6" name="Straight Arrow Connector 5"/>
          <p:cNvCxnSpPr>
            <a:cxnSpLocks/>
          </p:cNvCxnSpPr>
          <p:nvPr/>
        </p:nvCxnSpPr>
        <p:spPr>
          <a:xfrm flipH="1" flipV="1">
            <a:off x="5919107" y="3135086"/>
            <a:ext cx="1959429" cy="587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31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00200" y="1600201"/>
            <a:ext cx="6985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de-DE" dirty="0">
                <a:solidFill>
                  <a:srgbClr val="000000"/>
                </a:solidFill>
              </a:rPr>
              <a:t>Phenomenex Announces New Line of Chiral HPLC/SFC Columns</a:t>
            </a:r>
          </a:p>
          <a:p>
            <a:r>
              <a:rPr lang="en-US" altLang="de-DE" dirty="0">
                <a:solidFill>
                  <a:srgbClr val="000000"/>
                </a:solidFill>
              </a:rPr>
              <a:t>27/06/2008 </a:t>
            </a:r>
          </a:p>
          <a:p>
            <a:endParaRPr lang="en-US" altLang="de-DE" dirty="0">
              <a:solidFill>
                <a:srgbClr val="000000"/>
              </a:solidFill>
            </a:endParaRPr>
          </a:p>
          <a:p>
            <a:r>
              <a:rPr lang="en-US" altLang="de-DE" dirty="0">
                <a:solidFill>
                  <a:srgbClr val="000000"/>
                </a:solidFill>
              </a:rPr>
              <a:t>Torrance, CA (June 27, 2008) – Phenomenex Inc., a global leader in the manufacture of separation science consumables, introduces Lux™ – a new line of polysaccharide-based columns for the identification and resolution of enantiomers.  Lux columns are offered with two chiral stationary phases (CSPs), both of which use coated derivatized cellulose as the chiral selector.  The two phases combine to create a dependable screening set with a wide range of selectivity</a:t>
            </a:r>
            <a:r>
              <a:rPr lang="en-US" altLang="de-DE" dirty="0"/>
              <a:t>.  The Lux line is based on chiral technology that was developed by noted expert Professor Bezhan </a:t>
            </a:r>
            <a:r>
              <a:rPr lang="en-US" altLang="de-DE" dirty="0" err="1"/>
              <a:t>Chankvetadze</a:t>
            </a:r>
            <a:r>
              <a:rPr lang="en-US" altLang="de-DE" dirty="0"/>
              <a:t>. </a:t>
            </a:r>
            <a:r>
              <a:rPr lang="en-US" altLang="de-DE" b="1" dirty="0">
                <a:solidFill>
                  <a:srgbClr val="000000"/>
                </a:solidFill>
              </a:rPr>
              <a:t> </a:t>
            </a:r>
            <a:r>
              <a:rPr lang="en-US" altLang="de-DE" dirty="0">
                <a:solidFill>
                  <a:srgbClr val="000000"/>
                </a:solidFill>
              </a:rPr>
              <a:t>“Phenomenex is a dynamic organization with a strong global distribution and support network and their entry into chiral separations will be beneficial for the science,” commented Professor </a:t>
            </a:r>
            <a:r>
              <a:rPr lang="en-US" altLang="de-DE" dirty="0" err="1">
                <a:solidFill>
                  <a:srgbClr val="000000"/>
                </a:solidFill>
              </a:rPr>
              <a:t>Chankvetadze</a:t>
            </a:r>
            <a:r>
              <a:rPr lang="en-US" altLang="de-DE" dirty="0">
                <a:solidFill>
                  <a:srgbClr val="000000"/>
                </a:solidFill>
              </a:rPr>
              <a:t>.</a:t>
            </a:r>
            <a:endParaRPr lang="ru-RU" altLang="de-DE" dirty="0">
              <a:solidFill>
                <a:srgbClr val="000000"/>
              </a:solidFill>
            </a:endParaRPr>
          </a:p>
        </p:txBody>
      </p:sp>
      <p:pic>
        <p:nvPicPr>
          <p:cNvPr id="17411" name="Picture 7" descr="phen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188913"/>
            <a:ext cx="190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2544764"/>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268128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2817814"/>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295433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3090864"/>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3" descr="spa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322738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4" descr="phenNe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50" y="692150"/>
            <a:ext cx="7143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B12391-8C32-412F-90AD-97585A740FD2}"/>
              </a:ext>
            </a:extLst>
          </p:cNvPr>
          <p:cNvSpPr txBox="1"/>
          <p:nvPr/>
        </p:nvSpPr>
        <p:spPr>
          <a:xfrm>
            <a:off x="4114800" y="152401"/>
            <a:ext cx="2756460"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Torrance, CA, USA</a:t>
            </a:r>
          </a:p>
        </p:txBody>
      </p:sp>
      <p:sp>
        <p:nvSpPr>
          <p:cNvPr id="4" name="TextBox 3">
            <a:extLst>
              <a:ext uri="{FF2B5EF4-FFF2-40B4-BE49-F238E27FC236}">
                <a16:creationId xmlns:a16="http://schemas.microsoft.com/office/drawing/2014/main" id="{ED158EE5-5215-4AC0-8EF9-A447EF6AA95F}"/>
              </a:ext>
            </a:extLst>
          </p:cNvPr>
          <p:cNvSpPr txBox="1"/>
          <p:nvPr/>
        </p:nvSpPr>
        <p:spPr>
          <a:xfrm>
            <a:off x="8839201" y="1676400"/>
            <a:ext cx="1819729" cy="4801314"/>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Lux Cellulose-1</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Cellulose-2</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Cellulose-3</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Cellulose-4</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i-Cellulose-5</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Amylose-1</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i-Amylose-1</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Amylose-2</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Lux i-Amylose-3</a:t>
            </a:r>
          </a:p>
        </p:txBody>
      </p:sp>
    </p:spTree>
    <p:controls>
      <mc:AlternateContent xmlns:mc="http://schemas.openxmlformats.org/markup-compatibility/2006">
        <mc:Choice xmlns:v="urn:schemas-microsoft-com:vml" Requires="v">
          <p:control r:id="rId1" imgW="914400" imgH="228600"/>
        </mc:Choice>
        <mc:Fallback>
          <p:control r:id="rId1" imgW="914400" imgH="228600">
            <p:pic>
              <p:nvPicPr>
                <p:cNvPr id="17419" name="DefaultOcx"/>
                <p:cNvPicPr preferRelativeResize="0">
                  <a:picLocks noChangeArrowheads="1" noChangeShapeType="1"/>
                </p:cNvPicPr>
                <p:nvPr/>
              </p:nvPicPr>
              <p:blipFill>
                <a:blip r:embed="rId11"/>
                <a:srcRect/>
                <a:stretch>
                  <a:fillRect/>
                </a:stretch>
              </p:blipFill>
              <p:spPr bwMode="auto">
                <a:xfrm>
                  <a:off x="-2755900" y="554355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2" imgW="914400" imgH="914400"/>
        </mc:Choice>
        <mc:Fallback>
          <p:control r:id="rId2" imgW="914400" imgH="914400">
            <p:pic>
              <p:nvPicPr>
                <p:cNvPr id="17420" name="HTMLImage1"/>
                <p:cNvPicPr preferRelativeResize="0">
                  <a:picLocks noChangeArrowheads="1" noChangeShapeType="1"/>
                </p:cNvPicPr>
                <p:nvPr/>
              </p:nvPicPr>
              <p:blipFill>
                <a:blip r:embed="rId12"/>
                <a:srcRect/>
                <a:stretch>
                  <a:fillRect/>
                </a:stretch>
              </p:blipFill>
              <p:spPr bwMode="auto">
                <a:xfrm>
                  <a:off x="-2755900" y="2801938"/>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3" imgW="914400" imgH="228600"/>
        </mc:Choice>
        <mc:Fallback>
          <p:control r:id="rId3" imgW="914400" imgH="228600">
            <p:pic>
              <p:nvPicPr>
                <p:cNvPr id="17421" name="HTMLHidden1"/>
                <p:cNvPicPr preferRelativeResize="0">
                  <a:picLocks noChangeArrowheads="1" noChangeShapeType="1"/>
                </p:cNvPicPr>
                <p:nvPr/>
              </p:nvPicPr>
              <p:blipFill>
                <a:blip r:embed="rId11"/>
                <a:srcRect/>
                <a:stretch>
                  <a:fillRect/>
                </a:stretch>
              </p:blipFill>
              <p:spPr bwMode="auto">
                <a:xfrm>
                  <a:off x="-2755900" y="28019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4" imgW="914400" imgH="228600"/>
        </mc:Choice>
        <mc:Fallback>
          <p:control r:id="rId4" imgW="914400" imgH="228600">
            <p:pic>
              <p:nvPicPr>
                <p:cNvPr id="17422" name="HTMLHidden2"/>
                <p:cNvPicPr preferRelativeResize="0">
                  <a:picLocks noChangeArrowheads="1" noChangeShapeType="1"/>
                </p:cNvPicPr>
                <p:nvPr/>
              </p:nvPicPr>
              <p:blipFill>
                <a:blip r:embed="rId11"/>
                <a:srcRect/>
                <a:stretch>
                  <a:fillRect/>
                </a:stretch>
              </p:blipFill>
              <p:spPr bwMode="auto">
                <a:xfrm>
                  <a:off x="-2755900" y="28019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0739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CCC4025-017B-4762-8D81-222476F2897B}"/>
              </a:ext>
            </a:extLst>
          </p:cNvPr>
          <p:cNvSpPr txBox="1"/>
          <p:nvPr/>
        </p:nvSpPr>
        <p:spPr>
          <a:xfrm>
            <a:off x="4572000" y="2400300"/>
            <a:ext cx="2480166" cy="2554545"/>
          </a:xfrm>
          <a:prstGeom prst="rect">
            <a:avLst/>
          </a:prstGeom>
          <a:noFill/>
        </p:spPr>
        <p:txBody>
          <a:bodyPr wrap="none" rtlCol="0">
            <a:spAutoFit/>
          </a:bodyPr>
          <a:lstStyle/>
          <a:p>
            <a:r>
              <a:rPr lang="de-DE" sz="3200" dirty="0">
                <a:solidFill>
                  <a:srgbClr val="0070C0"/>
                </a:solidFill>
                <a:latin typeface="Times New Roman" panose="02020603050405020304" pitchFamily="18" charset="0"/>
                <a:cs typeface="Times New Roman" panose="02020603050405020304" pitchFamily="18" charset="0"/>
              </a:rPr>
              <a:t>Expertise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a:solidFill>
                  <a:srgbClr val="FF0000"/>
                </a:solidFill>
                <a:latin typeface="Times New Roman" panose="02020603050405020304" pitchFamily="18" charset="0"/>
                <a:cs typeface="Times New Roman" panose="02020603050405020304" pitchFamily="18" charset="0"/>
              </a:rPr>
              <a:t>Infrastructure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err="1">
                <a:solidFill>
                  <a:srgbClr val="0070C0"/>
                </a:solidFill>
                <a:latin typeface="Times New Roman" panose="02020603050405020304" pitchFamily="18" charset="0"/>
                <a:cs typeface="Times New Roman" panose="02020603050405020304" pitchFamily="18" charset="0"/>
              </a:rPr>
              <a:t>Personnel</a:t>
            </a:r>
            <a:endParaRPr lang="de-DE"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90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3213A9-D34D-4FA3-BB6B-AF0130198DEC}"/>
              </a:ext>
            </a:extLst>
          </p:cNvPr>
          <p:cNvSpPr txBox="1"/>
          <p:nvPr/>
        </p:nvSpPr>
        <p:spPr>
          <a:xfrm>
            <a:off x="1115360" y="1461181"/>
            <a:ext cx="9352881" cy="3785652"/>
          </a:xfrm>
          <a:prstGeom prst="rect">
            <a:avLst/>
          </a:prstGeom>
          <a:noFill/>
        </p:spPr>
        <p:txBody>
          <a:bodyPr wrap="none" rtlCol="0">
            <a:spAutoFit/>
          </a:bodyPr>
          <a:lstStyle/>
          <a:p>
            <a:r>
              <a:rPr lang="de-DE" sz="2000" dirty="0" err="1">
                <a:solidFill>
                  <a:srgbClr val="0070C0"/>
                </a:solidFill>
              </a:rPr>
              <a:t>Organic</a:t>
            </a:r>
            <a:r>
              <a:rPr lang="de-DE" sz="2000" dirty="0">
                <a:solidFill>
                  <a:srgbClr val="0070C0"/>
                </a:solidFill>
              </a:rPr>
              <a:t> </a:t>
            </a:r>
            <a:r>
              <a:rPr lang="de-DE" sz="2000" dirty="0" err="1">
                <a:solidFill>
                  <a:srgbClr val="0070C0"/>
                </a:solidFill>
              </a:rPr>
              <a:t>synthesis</a:t>
            </a:r>
            <a:r>
              <a:rPr lang="de-DE" sz="2000" dirty="0">
                <a:solidFill>
                  <a:srgbClr val="0070C0"/>
                </a:solidFill>
              </a:rPr>
              <a:t> </a:t>
            </a:r>
            <a:r>
              <a:rPr lang="de-DE" sz="2000" dirty="0" err="1">
                <a:solidFill>
                  <a:srgbClr val="0070C0"/>
                </a:solidFill>
              </a:rPr>
              <a:t>laboratory</a:t>
            </a:r>
            <a:r>
              <a:rPr lang="de-DE" sz="2000" dirty="0">
                <a:solidFill>
                  <a:srgbClr val="0070C0"/>
                </a:solidFill>
              </a:rPr>
              <a:t> </a:t>
            </a:r>
            <a:r>
              <a:rPr lang="de-DE" sz="2000" dirty="0" err="1">
                <a:solidFill>
                  <a:srgbClr val="0070C0"/>
                </a:solidFill>
              </a:rPr>
              <a:t>space</a:t>
            </a:r>
            <a:r>
              <a:rPr lang="de-DE" sz="2000" dirty="0">
                <a:solidFill>
                  <a:srgbClr val="0070C0"/>
                </a:solidFill>
              </a:rPr>
              <a:t> in </a:t>
            </a:r>
            <a:r>
              <a:rPr lang="de-DE" sz="2000" dirty="0" err="1">
                <a:solidFill>
                  <a:srgbClr val="0070C0"/>
                </a:solidFill>
              </a:rPr>
              <a:t>accordance</a:t>
            </a:r>
            <a:r>
              <a:rPr lang="de-DE" sz="2000" dirty="0">
                <a:solidFill>
                  <a:srgbClr val="0070C0"/>
                </a:solidFill>
              </a:rPr>
              <a:t> </a:t>
            </a:r>
            <a:r>
              <a:rPr lang="de-DE" sz="2000" dirty="0" err="1">
                <a:solidFill>
                  <a:srgbClr val="0070C0"/>
                </a:solidFill>
              </a:rPr>
              <a:t>to</a:t>
            </a:r>
            <a:r>
              <a:rPr lang="de-DE" sz="2000" dirty="0">
                <a:solidFill>
                  <a:srgbClr val="0070C0"/>
                </a:solidFill>
              </a:rPr>
              <a:t> international </a:t>
            </a:r>
            <a:r>
              <a:rPr lang="de-DE" sz="2000" dirty="0" err="1">
                <a:solidFill>
                  <a:srgbClr val="0070C0"/>
                </a:solidFill>
              </a:rPr>
              <a:t>standards</a:t>
            </a:r>
            <a:endParaRPr lang="de-DE" sz="2000" dirty="0">
              <a:solidFill>
                <a:srgbClr val="0070C0"/>
              </a:solidFill>
            </a:endParaRPr>
          </a:p>
          <a:p>
            <a:r>
              <a:rPr lang="de-DE" sz="2000" dirty="0" err="1">
                <a:solidFill>
                  <a:srgbClr val="0070C0"/>
                </a:solidFill>
              </a:rPr>
              <a:t>is</a:t>
            </a:r>
            <a:r>
              <a:rPr lang="de-DE" sz="2000" dirty="0">
                <a:solidFill>
                  <a:srgbClr val="0070C0"/>
                </a:solidFill>
              </a:rPr>
              <a:t> </a:t>
            </a:r>
            <a:r>
              <a:rPr lang="de-DE" sz="2000" dirty="0" err="1">
                <a:solidFill>
                  <a:srgbClr val="0070C0"/>
                </a:solidFill>
              </a:rPr>
              <a:t>available</a:t>
            </a:r>
            <a:r>
              <a:rPr lang="de-DE" sz="2000" dirty="0">
                <a:solidFill>
                  <a:srgbClr val="0070C0"/>
                </a:solidFill>
              </a:rPr>
              <a:t>. </a:t>
            </a:r>
          </a:p>
          <a:p>
            <a:endParaRPr lang="de-DE" sz="2000" dirty="0">
              <a:solidFill>
                <a:srgbClr val="0070C0"/>
              </a:solidFill>
            </a:endParaRPr>
          </a:p>
          <a:p>
            <a:r>
              <a:rPr lang="de-DE" sz="2000" dirty="0">
                <a:solidFill>
                  <a:srgbClr val="0070C0"/>
                </a:solidFill>
              </a:rPr>
              <a:t>All </a:t>
            </a:r>
            <a:r>
              <a:rPr lang="de-DE" sz="2000" dirty="0" err="1">
                <a:solidFill>
                  <a:srgbClr val="0070C0"/>
                </a:solidFill>
              </a:rPr>
              <a:t>major</a:t>
            </a:r>
            <a:r>
              <a:rPr lang="de-DE" sz="2000" dirty="0">
                <a:solidFill>
                  <a:srgbClr val="0070C0"/>
                </a:solidFill>
              </a:rPr>
              <a:t> </a:t>
            </a:r>
            <a:r>
              <a:rPr lang="de-DE" sz="2000" dirty="0" err="1">
                <a:solidFill>
                  <a:srgbClr val="0070C0"/>
                </a:solidFill>
              </a:rPr>
              <a:t>instrumentation</a:t>
            </a:r>
            <a:r>
              <a:rPr lang="de-DE" sz="2000" dirty="0">
                <a:solidFill>
                  <a:srgbClr val="0070C0"/>
                </a:solidFill>
              </a:rPr>
              <a:t> </a:t>
            </a:r>
            <a:r>
              <a:rPr lang="de-DE" sz="2000" dirty="0" err="1">
                <a:solidFill>
                  <a:srgbClr val="0070C0"/>
                </a:solidFill>
              </a:rPr>
              <a:t>to</a:t>
            </a:r>
            <a:r>
              <a:rPr lang="de-DE" sz="2000" dirty="0">
                <a:solidFill>
                  <a:srgbClr val="0070C0"/>
                </a:solidFill>
              </a:rPr>
              <a:t> follow </a:t>
            </a:r>
            <a:r>
              <a:rPr lang="de-DE" sz="2000" dirty="0" err="1">
                <a:solidFill>
                  <a:srgbClr val="0070C0"/>
                </a:solidFill>
              </a:rPr>
              <a:t>organic</a:t>
            </a:r>
            <a:r>
              <a:rPr lang="de-DE" sz="2000" dirty="0">
                <a:solidFill>
                  <a:srgbClr val="0070C0"/>
                </a:solidFill>
              </a:rPr>
              <a:t> </a:t>
            </a:r>
            <a:r>
              <a:rPr lang="de-DE" sz="2000" dirty="0" err="1">
                <a:solidFill>
                  <a:srgbClr val="0070C0"/>
                </a:solidFill>
              </a:rPr>
              <a:t>synthesys</a:t>
            </a:r>
            <a:r>
              <a:rPr lang="de-DE" sz="2000" dirty="0">
                <a:solidFill>
                  <a:srgbClr val="0070C0"/>
                </a:solidFill>
              </a:rPr>
              <a:t>, </a:t>
            </a:r>
            <a:r>
              <a:rPr lang="de-DE" sz="2000" dirty="0" err="1">
                <a:solidFill>
                  <a:srgbClr val="0070C0"/>
                </a:solidFill>
              </a:rPr>
              <a:t>for</a:t>
            </a:r>
            <a:r>
              <a:rPr lang="de-DE" sz="2000" dirty="0">
                <a:solidFill>
                  <a:srgbClr val="0070C0"/>
                </a:solidFill>
              </a:rPr>
              <a:t> </a:t>
            </a:r>
            <a:r>
              <a:rPr lang="de-DE" sz="2000" dirty="0" err="1">
                <a:solidFill>
                  <a:srgbClr val="0070C0"/>
                </a:solidFill>
              </a:rPr>
              <a:t>purification</a:t>
            </a:r>
            <a:r>
              <a:rPr lang="de-DE" sz="2000" dirty="0">
                <a:solidFill>
                  <a:srgbClr val="0070C0"/>
                </a:solidFill>
              </a:rPr>
              <a:t> and </a:t>
            </a:r>
            <a:r>
              <a:rPr lang="de-DE" sz="2000" dirty="0" err="1">
                <a:solidFill>
                  <a:srgbClr val="0070C0"/>
                </a:solidFill>
              </a:rPr>
              <a:t>identification</a:t>
            </a:r>
            <a:r>
              <a:rPr lang="de-DE" sz="2000" dirty="0">
                <a:solidFill>
                  <a:srgbClr val="0070C0"/>
                </a:solidFill>
              </a:rPr>
              <a:t> </a:t>
            </a:r>
          </a:p>
          <a:p>
            <a:r>
              <a:rPr lang="de-DE" sz="2000" dirty="0" err="1">
                <a:solidFill>
                  <a:srgbClr val="0070C0"/>
                </a:solidFill>
              </a:rPr>
              <a:t>of</a:t>
            </a:r>
            <a:r>
              <a:rPr lang="de-DE" sz="2000" dirty="0">
                <a:solidFill>
                  <a:srgbClr val="0070C0"/>
                </a:solidFill>
              </a:rPr>
              <a:t> </a:t>
            </a:r>
            <a:r>
              <a:rPr lang="de-DE" sz="2000" dirty="0" err="1">
                <a:solidFill>
                  <a:srgbClr val="0070C0"/>
                </a:solidFill>
              </a:rPr>
              <a:t>synthesiszed</a:t>
            </a:r>
            <a:r>
              <a:rPr lang="de-DE" sz="2000" dirty="0">
                <a:solidFill>
                  <a:srgbClr val="0070C0"/>
                </a:solidFill>
              </a:rPr>
              <a:t> </a:t>
            </a:r>
            <a:r>
              <a:rPr lang="de-DE" sz="2000" dirty="0" err="1">
                <a:solidFill>
                  <a:srgbClr val="0070C0"/>
                </a:solidFill>
              </a:rPr>
              <a:t>materials</a:t>
            </a:r>
            <a:r>
              <a:rPr lang="de-DE" sz="2000" dirty="0">
                <a:solidFill>
                  <a:srgbClr val="0070C0"/>
                </a:solidFill>
              </a:rPr>
              <a:t>, </a:t>
            </a:r>
            <a:r>
              <a:rPr lang="de-DE" sz="2000" dirty="0" err="1">
                <a:solidFill>
                  <a:srgbClr val="0070C0"/>
                </a:solidFill>
              </a:rPr>
              <a:t>as</a:t>
            </a:r>
            <a:r>
              <a:rPr lang="de-DE" sz="2000" dirty="0">
                <a:solidFill>
                  <a:srgbClr val="0070C0"/>
                </a:solidFill>
              </a:rPr>
              <a:t> </a:t>
            </a:r>
            <a:r>
              <a:rPr lang="de-DE" sz="2000" dirty="0" err="1">
                <a:solidFill>
                  <a:srgbClr val="0070C0"/>
                </a:solidFill>
              </a:rPr>
              <a:t>well</a:t>
            </a:r>
            <a:r>
              <a:rPr lang="de-DE" sz="2000" dirty="0">
                <a:solidFill>
                  <a:srgbClr val="0070C0"/>
                </a:solidFill>
              </a:rPr>
              <a:t> </a:t>
            </a:r>
            <a:r>
              <a:rPr lang="de-DE" sz="2000" dirty="0" err="1">
                <a:solidFill>
                  <a:srgbClr val="0070C0"/>
                </a:solidFill>
              </a:rPr>
              <a:t>as</a:t>
            </a:r>
            <a:r>
              <a:rPr lang="de-DE" sz="2000" dirty="0">
                <a:solidFill>
                  <a:srgbClr val="0070C0"/>
                </a:solidFill>
              </a:rPr>
              <a:t> </a:t>
            </a:r>
            <a:r>
              <a:rPr lang="de-DE" sz="2000" dirty="0" err="1">
                <a:solidFill>
                  <a:srgbClr val="0070C0"/>
                </a:solidFill>
              </a:rPr>
              <a:t>for</a:t>
            </a:r>
            <a:r>
              <a:rPr lang="de-DE" sz="2000" dirty="0">
                <a:solidFill>
                  <a:srgbClr val="0070C0"/>
                </a:solidFill>
              </a:rPr>
              <a:t> </a:t>
            </a:r>
            <a:r>
              <a:rPr lang="de-DE" sz="2000" dirty="0" err="1">
                <a:solidFill>
                  <a:srgbClr val="0070C0"/>
                </a:solidFill>
              </a:rPr>
              <a:t>structure</a:t>
            </a:r>
            <a:r>
              <a:rPr lang="de-DE" sz="2000" dirty="0">
                <a:solidFill>
                  <a:srgbClr val="0070C0"/>
                </a:solidFill>
              </a:rPr>
              <a:t> </a:t>
            </a:r>
            <a:r>
              <a:rPr lang="de-DE" sz="2000" dirty="0" err="1">
                <a:solidFill>
                  <a:srgbClr val="0070C0"/>
                </a:solidFill>
              </a:rPr>
              <a:t>identification</a:t>
            </a:r>
            <a:r>
              <a:rPr lang="de-DE" sz="2000" dirty="0">
                <a:solidFill>
                  <a:srgbClr val="0070C0"/>
                </a:solidFill>
              </a:rPr>
              <a:t> </a:t>
            </a:r>
            <a:r>
              <a:rPr lang="de-DE" sz="2000" dirty="0" err="1">
                <a:solidFill>
                  <a:srgbClr val="0070C0"/>
                </a:solidFill>
              </a:rPr>
              <a:t>of</a:t>
            </a:r>
            <a:r>
              <a:rPr lang="de-DE" sz="2000" dirty="0">
                <a:solidFill>
                  <a:srgbClr val="0070C0"/>
                </a:solidFill>
              </a:rPr>
              <a:t> </a:t>
            </a:r>
            <a:r>
              <a:rPr lang="de-DE" sz="2000" dirty="0" err="1">
                <a:solidFill>
                  <a:srgbClr val="0070C0"/>
                </a:solidFill>
              </a:rPr>
              <a:t>chemical</a:t>
            </a:r>
            <a:r>
              <a:rPr lang="de-DE" sz="2000" dirty="0">
                <a:solidFill>
                  <a:srgbClr val="0070C0"/>
                </a:solidFill>
              </a:rPr>
              <a:t> compounds</a:t>
            </a:r>
          </a:p>
          <a:p>
            <a:r>
              <a:rPr lang="de-DE" sz="2000" dirty="0" err="1">
                <a:solidFill>
                  <a:srgbClr val="0070C0"/>
                </a:solidFill>
              </a:rPr>
              <a:t>are</a:t>
            </a:r>
            <a:r>
              <a:rPr lang="de-DE" sz="2000" dirty="0">
                <a:solidFill>
                  <a:srgbClr val="0070C0"/>
                </a:solidFill>
              </a:rPr>
              <a:t> </a:t>
            </a:r>
            <a:r>
              <a:rPr lang="de-DE" sz="2000" dirty="0" err="1">
                <a:solidFill>
                  <a:srgbClr val="0070C0"/>
                </a:solidFill>
              </a:rPr>
              <a:t>available</a:t>
            </a:r>
            <a:r>
              <a:rPr lang="de-DE" sz="2000" dirty="0">
                <a:solidFill>
                  <a:srgbClr val="0070C0"/>
                </a:solidFill>
              </a:rPr>
              <a:t>. </a:t>
            </a:r>
          </a:p>
          <a:p>
            <a:endParaRPr lang="de-DE" sz="2000" dirty="0">
              <a:solidFill>
                <a:srgbClr val="0070C0"/>
              </a:solidFill>
            </a:endParaRPr>
          </a:p>
          <a:p>
            <a:r>
              <a:rPr lang="de-DE" sz="2000" dirty="0">
                <a:solidFill>
                  <a:srgbClr val="FF0000"/>
                </a:solidFill>
              </a:rPr>
              <a:t>(Nothing </a:t>
            </a:r>
            <a:r>
              <a:rPr lang="de-DE" sz="2000" dirty="0" err="1">
                <a:solidFill>
                  <a:srgbClr val="FF0000"/>
                </a:solidFill>
              </a:rPr>
              <a:t>is</a:t>
            </a:r>
            <a:r>
              <a:rPr lang="de-DE" sz="2000" dirty="0">
                <a:solidFill>
                  <a:srgbClr val="FF0000"/>
                </a:solidFill>
              </a:rPr>
              <a:t> </a:t>
            </a:r>
            <a:r>
              <a:rPr lang="de-DE" sz="2000" dirty="0" err="1">
                <a:solidFill>
                  <a:srgbClr val="FF0000"/>
                </a:solidFill>
              </a:rPr>
              <a:t>available</a:t>
            </a:r>
            <a:r>
              <a:rPr lang="de-DE" sz="2000" dirty="0">
                <a:solidFill>
                  <a:srgbClr val="FF0000"/>
                </a:solidFill>
              </a:rPr>
              <a:t> </a:t>
            </a:r>
            <a:r>
              <a:rPr lang="de-DE" sz="2000" dirty="0" err="1">
                <a:solidFill>
                  <a:srgbClr val="FF0000"/>
                </a:solidFill>
              </a:rPr>
              <a:t>for</a:t>
            </a:r>
            <a:r>
              <a:rPr lang="de-DE" sz="2000" dirty="0">
                <a:solidFill>
                  <a:srgbClr val="FF0000"/>
                </a:solidFill>
              </a:rPr>
              <a:t> </a:t>
            </a:r>
            <a:r>
              <a:rPr lang="de-DE" sz="2000" dirty="0" err="1">
                <a:solidFill>
                  <a:srgbClr val="FF0000"/>
                </a:solidFill>
              </a:rPr>
              <a:t>working</a:t>
            </a:r>
            <a:r>
              <a:rPr lang="de-DE" sz="2000" dirty="0">
                <a:solidFill>
                  <a:srgbClr val="FF0000"/>
                </a:solidFill>
              </a:rPr>
              <a:t> </a:t>
            </a:r>
            <a:r>
              <a:rPr lang="de-DE" sz="2000" dirty="0" err="1">
                <a:solidFill>
                  <a:srgbClr val="FF0000"/>
                </a:solidFill>
              </a:rPr>
              <a:t>with</a:t>
            </a:r>
            <a:r>
              <a:rPr lang="de-DE" sz="2000" dirty="0">
                <a:solidFill>
                  <a:srgbClr val="FF0000"/>
                </a:solidFill>
              </a:rPr>
              <a:t> </a:t>
            </a:r>
            <a:r>
              <a:rPr lang="de-DE" sz="2000" dirty="0" err="1">
                <a:solidFill>
                  <a:srgbClr val="FF0000"/>
                </a:solidFill>
              </a:rPr>
              <a:t>radioactive</a:t>
            </a:r>
            <a:r>
              <a:rPr lang="de-DE" sz="2000" dirty="0">
                <a:solidFill>
                  <a:srgbClr val="FF0000"/>
                </a:solidFill>
              </a:rPr>
              <a:t> compounds).</a:t>
            </a:r>
          </a:p>
          <a:p>
            <a:endParaRPr lang="de-DE" sz="2000" dirty="0">
              <a:solidFill>
                <a:srgbClr val="0070C0"/>
              </a:solidFill>
            </a:endParaRPr>
          </a:p>
          <a:p>
            <a:r>
              <a:rPr lang="de-DE" sz="2000" dirty="0">
                <a:solidFill>
                  <a:srgbClr val="0070C0"/>
                </a:solidFill>
              </a:rPr>
              <a:t>The </a:t>
            </a:r>
            <a:r>
              <a:rPr lang="de-DE" sz="2000" dirty="0" err="1">
                <a:solidFill>
                  <a:srgbClr val="0070C0"/>
                </a:solidFill>
              </a:rPr>
              <a:t>dean</a:t>
            </a:r>
            <a:r>
              <a:rPr lang="de-DE" sz="2000" dirty="0">
                <a:solidFill>
                  <a:srgbClr val="0070C0"/>
                </a:solidFill>
              </a:rPr>
              <a:t> </a:t>
            </a:r>
            <a:r>
              <a:rPr lang="de-DE" sz="2000" dirty="0" err="1">
                <a:solidFill>
                  <a:srgbClr val="0070C0"/>
                </a:solidFill>
              </a:rPr>
              <a:t>of</a:t>
            </a:r>
            <a:r>
              <a:rPr lang="de-DE" sz="2000" dirty="0">
                <a:solidFill>
                  <a:srgbClr val="0070C0"/>
                </a:solidFill>
              </a:rPr>
              <a:t> </a:t>
            </a:r>
            <a:r>
              <a:rPr lang="de-DE" sz="2000" dirty="0" err="1">
                <a:solidFill>
                  <a:srgbClr val="0070C0"/>
                </a:solidFill>
              </a:rPr>
              <a:t>the</a:t>
            </a:r>
            <a:r>
              <a:rPr lang="de-DE" sz="2000" dirty="0">
                <a:solidFill>
                  <a:srgbClr val="0070C0"/>
                </a:solidFill>
              </a:rPr>
              <a:t> Faculty </a:t>
            </a:r>
            <a:r>
              <a:rPr lang="de-DE" sz="2000" dirty="0" err="1">
                <a:solidFill>
                  <a:srgbClr val="0070C0"/>
                </a:solidFill>
              </a:rPr>
              <a:t>of</a:t>
            </a:r>
            <a:r>
              <a:rPr lang="de-DE" sz="2000" dirty="0">
                <a:solidFill>
                  <a:srgbClr val="0070C0"/>
                </a:solidFill>
              </a:rPr>
              <a:t> </a:t>
            </a:r>
            <a:r>
              <a:rPr lang="de-DE" sz="2000" dirty="0" err="1">
                <a:solidFill>
                  <a:srgbClr val="0070C0"/>
                </a:solidFill>
              </a:rPr>
              <a:t>Exact</a:t>
            </a:r>
            <a:r>
              <a:rPr lang="de-DE" sz="2000" dirty="0">
                <a:solidFill>
                  <a:srgbClr val="0070C0"/>
                </a:solidFill>
              </a:rPr>
              <a:t> and Natural Sciences, Prof. Petre </a:t>
            </a:r>
            <a:r>
              <a:rPr lang="de-DE" sz="2000" dirty="0" err="1">
                <a:solidFill>
                  <a:srgbClr val="0070C0"/>
                </a:solidFill>
              </a:rPr>
              <a:t>Babilua</a:t>
            </a:r>
            <a:r>
              <a:rPr lang="de-DE" sz="2000" dirty="0">
                <a:solidFill>
                  <a:srgbClr val="0070C0"/>
                </a:solidFill>
              </a:rPr>
              <a:t> and </a:t>
            </a:r>
            <a:r>
              <a:rPr lang="de-DE" sz="2000" dirty="0" err="1">
                <a:solidFill>
                  <a:srgbClr val="0070C0"/>
                </a:solidFill>
              </a:rPr>
              <a:t>rector</a:t>
            </a:r>
            <a:r>
              <a:rPr lang="de-DE" sz="2000" dirty="0">
                <a:solidFill>
                  <a:srgbClr val="0070C0"/>
                </a:solidFill>
              </a:rPr>
              <a:t> </a:t>
            </a:r>
            <a:r>
              <a:rPr lang="de-DE" sz="2000" dirty="0" err="1">
                <a:solidFill>
                  <a:srgbClr val="0070C0"/>
                </a:solidFill>
              </a:rPr>
              <a:t>of</a:t>
            </a:r>
            <a:endParaRPr lang="de-DE" sz="2000" dirty="0">
              <a:solidFill>
                <a:srgbClr val="0070C0"/>
              </a:solidFill>
            </a:endParaRPr>
          </a:p>
          <a:p>
            <a:r>
              <a:rPr lang="de-DE" sz="2000" dirty="0" err="1">
                <a:solidFill>
                  <a:srgbClr val="0070C0"/>
                </a:solidFill>
              </a:rPr>
              <a:t>Iv</a:t>
            </a:r>
            <a:r>
              <a:rPr lang="de-DE" sz="2000" dirty="0">
                <a:solidFill>
                  <a:srgbClr val="0070C0"/>
                </a:solidFill>
              </a:rPr>
              <a:t>, </a:t>
            </a:r>
            <a:r>
              <a:rPr lang="de-DE" sz="2000" dirty="0" err="1">
                <a:solidFill>
                  <a:srgbClr val="0070C0"/>
                </a:solidFill>
              </a:rPr>
              <a:t>Javakhishvili</a:t>
            </a:r>
            <a:r>
              <a:rPr lang="de-DE" sz="2000" dirty="0">
                <a:solidFill>
                  <a:srgbClr val="0070C0"/>
                </a:solidFill>
              </a:rPr>
              <a:t> </a:t>
            </a:r>
            <a:r>
              <a:rPr lang="de-DE" sz="2000" dirty="0" err="1">
                <a:solidFill>
                  <a:srgbClr val="0070C0"/>
                </a:solidFill>
              </a:rPr>
              <a:t>Tbilisi</a:t>
            </a:r>
            <a:r>
              <a:rPr lang="de-DE" sz="2000" dirty="0">
                <a:solidFill>
                  <a:srgbClr val="0070C0"/>
                </a:solidFill>
              </a:rPr>
              <a:t> State University Prof. </a:t>
            </a:r>
            <a:r>
              <a:rPr lang="de-DE" sz="2000" dirty="0" err="1">
                <a:solidFill>
                  <a:srgbClr val="0070C0"/>
                </a:solidFill>
              </a:rPr>
              <a:t>Jaba</a:t>
            </a:r>
            <a:r>
              <a:rPr lang="de-DE" sz="2000" dirty="0">
                <a:solidFill>
                  <a:srgbClr val="0070C0"/>
                </a:solidFill>
              </a:rPr>
              <a:t> </a:t>
            </a:r>
            <a:r>
              <a:rPr lang="de-DE" sz="2000" dirty="0" err="1">
                <a:solidFill>
                  <a:srgbClr val="0070C0"/>
                </a:solidFill>
              </a:rPr>
              <a:t>Samushia</a:t>
            </a:r>
            <a:r>
              <a:rPr lang="de-DE" sz="2000" dirty="0">
                <a:solidFill>
                  <a:srgbClr val="0070C0"/>
                </a:solidFill>
              </a:rPr>
              <a:t> support </a:t>
            </a:r>
            <a:r>
              <a:rPr lang="de-DE" sz="2000" dirty="0" err="1">
                <a:solidFill>
                  <a:srgbClr val="0070C0"/>
                </a:solidFill>
              </a:rPr>
              <a:t>the</a:t>
            </a:r>
            <a:r>
              <a:rPr lang="de-DE" sz="2000" dirty="0">
                <a:solidFill>
                  <a:srgbClr val="0070C0"/>
                </a:solidFill>
              </a:rPr>
              <a:t> </a:t>
            </a:r>
            <a:r>
              <a:rPr lang="de-DE" sz="2000" dirty="0" err="1">
                <a:solidFill>
                  <a:srgbClr val="0070C0"/>
                </a:solidFill>
              </a:rPr>
              <a:t>idea</a:t>
            </a:r>
            <a:r>
              <a:rPr lang="de-DE" sz="2000" dirty="0">
                <a:solidFill>
                  <a:srgbClr val="0070C0"/>
                </a:solidFill>
              </a:rPr>
              <a:t> </a:t>
            </a:r>
            <a:r>
              <a:rPr lang="de-DE" sz="2000" dirty="0" err="1">
                <a:solidFill>
                  <a:srgbClr val="0070C0"/>
                </a:solidFill>
              </a:rPr>
              <a:t>of</a:t>
            </a:r>
            <a:r>
              <a:rPr lang="de-DE" sz="2000" dirty="0">
                <a:solidFill>
                  <a:srgbClr val="0070C0"/>
                </a:solidFill>
              </a:rPr>
              <a:t> </a:t>
            </a:r>
            <a:r>
              <a:rPr lang="de-DE" sz="2000" dirty="0" err="1">
                <a:solidFill>
                  <a:srgbClr val="0070C0"/>
                </a:solidFill>
              </a:rPr>
              <a:t>starting</a:t>
            </a:r>
            <a:r>
              <a:rPr lang="de-DE" sz="2000" dirty="0">
                <a:solidFill>
                  <a:srgbClr val="0070C0"/>
                </a:solidFill>
              </a:rPr>
              <a:t> </a:t>
            </a:r>
          </a:p>
          <a:p>
            <a:r>
              <a:rPr lang="de-DE" sz="2000" dirty="0" err="1">
                <a:solidFill>
                  <a:srgbClr val="0070C0"/>
                </a:solidFill>
              </a:rPr>
              <a:t>new</a:t>
            </a:r>
            <a:r>
              <a:rPr lang="de-DE" sz="2000" dirty="0">
                <a:solidFill>
                  <a:srgbClr val="0070C0"/>
                </a:solidFill>
              </a:rPr>
              <a:t> Biomarker </a:t>
            </a:r>
            <a:r>
              <a:rPr lang="de-DE" sz="2000" dirty="0" err="1">
                <a:solidFill>
                  <a:srgbClr val="0070C0"/>
                </a:solidFill>
              </a:rPr>
              <a:t>Smartlab</a:t>
            </a:r>
            <a:endParaRPr lang="de-DE" sz="2000" dirty="0">
              <a:solidFill>
                <a:srgbClr val="0070C0"/>
              </a:solidFill>
            </a:endParaRPr>
          </a:p>
        </p:txBody>
      </p:sp>
    </p:spTree>
    <p:extLst>
      <p:ext uri="{BB962C8B-B14F-4D97-AF65-F5344CB8AC3E}">
        <p14:creationId xmlns:p14="http://schemas.microsoft.com/office/powerpoint/2010/main" val="88262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person, indoor&#10;&#10;Description automatically generated">
            <a:extLst>
              <a:ext uri="{FF2B5EF4-FFF2-40B4-BE49-F238E27FC236}">
                <a16:creationId xmlns:a16="http://schemas.microsoft.com/office/drawing/2014/main" id="{B8B11D2E-3BD9-4FCA-BB2F-EB4EB0ACC9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8476"/>
          <a:stretch/>
        </p:blipFill>
        <p:spPr>
          <a:xfrm>
            <a:off x="20" y="10"/>
            <a:ext cx="12191675" cy="6857990"/>
          </a:xfrm>
          <a:prstGeom prst="rect">
            <a:avLst/>
          </a:prstGeom>
        </p:spPr>
      </p:pic>
    </p:spTree>
    <p:extLst>
      <p:ext uri="{BB962C8B-B14F-4D97-AF65-F5344CB8AC3E}">
        <p14:creationId xmlns:p14="http://schemas.microsoft.com/office/powerpoint/2010/main" val="3859184624"/>
      </p:ext>
    </p:ext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person, indoor&#10;&#10;Description automatically generated">
            <a:extLst>
              <a:ext uri="{FF2B5EF4-FFF2-40B4-BE49-F238E27FC236}">
                <a16:creationId xmlns:a16="http://schemas.microsoft.com/office/drawing/2014/main" id="{B8B11D2E-3BD9-4FCA-BB2F-EB4EB0ACC9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8476"/>
          <a:stretch/>
        </p:blipFill>
        <p:spPr>
          <a:xfrm>
            <a:off x="20" y="10"/>
            <a:ext cx="12191675" cy="6857990"/>
          </a:xfrm>
          <a:prstGeom prst="rect">
            <a:avLst/>
          </a:prstGeom>
        </p:spPr>
      </p:pic>
      <p:pic>
        <p:nvPicPr>
          <p:cNvPr id="5" name="Picture 4" descr="A group of people in a room&#10;&#10;Description automatically generated with medium confidence">
            <a:extLst>
              <a:ext uri="{FF2B5EF4-FFF2-40B4-BE49-F238E27FC236}">
                <a16:creationId xmlns:a16="http://schemas.microsoft.com/office/drawing/2014/main" id="{9896A0F0-0459-4171-B667-853828557038}"/>
              </a:ext>
            </a:extLst>
          </p:cNvPr>
          <p:cNvPicPr>
            <a:picLocks noChangeAspect="1"/>
          </p:cNvPicPr>
          <p:nvPr/>
        </p:nvPicPr>
        <p:blipFill rotWithShape="1">
          <a:blip r:embed="rId3">
            <a:extLst>
              <a:ext uri="{28A0092B-C50C-407E-A947-70E740481C1C}">
                <a14:useLocalDpi xmlns:a14="http://schemas.microsoft.com/office/drawing/2010/main" val="0"/>
              </a:ext>
            </a:extLst>
          </a:blip>
          <a:srcRect t="30384" r="-1" b="-1"/>
          <a:stretch/>
        </p:blipFill>
        <p:spPr>
          <a:xfrm>
            <a:off x="20" y="10"/>
            <a:ext cx="12191675" cy="6535701"/>
          </a:xfrm>
          <a:custGeom>
            <a:avLst/>
            <a:gdLst/>
            <a:ahLst/>
            <a:cxnLst/>
            <a:rect l="l" t="t" r="r" b="b"/>
            <a:pathLst>
              <a:path w="12191695" h="5856341">
                <a:moveTo>
                  <a:pt x="0" y="0"/>
                </a:moveTo>
                <a:lnTo>
                  <a:pt x="12191695" y="0"/>
                </a:lnTo>
                <a:lnTo>
                  <a:pt x="12191695" y="243849"/>
                </a:lnTo>
                <a:lnTo>
                  <a:pt x="12191695" y="505121"/>
                </a:lnTo>
                <a:lnTo>
                  <a:pt x="12191695" y="723207"/>
                </a:lnTo>
                <a:lnTo>
                  <a:pt x="12191695" y="755828"/>
                </a:lnTo>
                <a:lnTo>
                  <a:pt x="12191695" y="1411868"/>
                </a:lnTo>
                <a:lnTo>
                  <a:pt x="12191695" y="1421034"/>
                </a:lnTo>
                <a:lnTo>
                  <a:pt x="12191695" y="1515206"/>
                </a:lnTo>
                <a:lnTo>
                  <a:pt x="12191695" y="2636151"/>
                </a:lnTo>
                <a:lnTo>
                  <a:pt x="12191695" y="4637890"/>
                </a:lnTo>
                <a:lnTo>
                  <a:pt x="12165034" y="4654499"/>
                </a:lnTo>
                <a:cubicBezTo>
                  <a:pt x="10850144" y="5425621"/>
                  <a:pt x="8470558" y="5856341"/>
                  <a:pt x="5753358" y="5856341"/>
                </a:cubicBezTo>
                <a:cubicBezTo>
                  <a:pt x="3357905" y="5856341"/>
                  <a:pt x="2231342" y="5159120"/>
                  <a:pt x="858976" y="4449211"/>
                </a:cubicBezTo>
                <a:cubicBezTo>
                  <a:pt x="609057" y="4319934"/>
                  <a:pt x="364243" y="4191839"/>
                  <a:pt x="137598" y="4061349"/>
                </a:cubicBezTo>
                <a:lnTo>
                  <a:pt x="0" y="3977450"/>
                </a:lnTo>
                <a:lnTo>
                  <a:pt x="0" y="2636151"/>
                </a:lnTo>
                <a:lnTo>
                  <a:pt x="0" y="1421034"/>
                </a:lnTo>
                <a:lnTo>
                  <a:pt x="0" y="1411868"/>
                </a:lnTo>
                <a:lnTo>
                  <a:pt x="0" y="1283685"/>
                </a:lnTo>
                <a:lnTo>
                  <a:pt x="0" y="755828"/>
                </a:lnTo>
                <a:lnTo>
                  <a:pt x="0" y="723207"/>
                </a:lnTo>
                <a:lnTo>
                  <a:pt x="0" y="505121"/>
                </a:lnTo>
                <a:lnTo>
                  <a:pt x="0" y="243849"/>
                </a:lnTo>
                <a:close/>
              </a:path>
            </a:pathLst>
          </a:custGeom>
        </p:spPr>
      </p:pic>
    </p:spTree>
    <p:extLst>
      <p:ext uri="{BB962C8B-B14F-4D97-AF65-F5344CB8AC3E}">
        <p14:creationId xmlns:p14="http://schemas.microsoft.com/office/powerpoint/2010/main" val="2317280543"/>
      </p:ext>
    </p:ext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3D5D983-455B-4486-B8DB-54818165251D}"/>
              </a:ext>
            </a:extLst>
          </p:cNvPr>
          <p:cNvPicPr>
            <a:picLocks noChangeAspect="1"/>
          </p:cNvPicPr>
          <p:nvPr/>
        </p:nvPicPr>
        <p:blipFill>
          <a:blip r:embed="rId2"/>
          <a:stretch>
            <a:fillRect/>
          </a:stretch>
        </p:blipFill>
        <p:spPr>
          <a:xfrm>
            <a:off x="898994" y="0"/>
            <a:ext cx="10394011" cy="6858000"/>
          </a:xfrm>
          <a:prstGeom prst="rect">
            <a:avLst/>
          </a:prstGeom>
        </p:spPr>
      </p:pic>
    </p:spTree>
    <p:extLst>
      <p:ext uri="{BB962C8B-B14F-4D97-AF65-F5344CB8AC3E}">
        <p14:creationId xmlns:p14="http://schemas.microsoft.com/office/powerpoint/2010/main" val="39475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CCC4025-017B-4762-8D81-222476F2897B}"/>
              </a:ext>
            </a:extLst>
          </p:cNvPr>
          <p:cNvSpPr txBox="1"/>
          <p:nvPr/>
        </p:nvSpPr>
        <p:spPr>
          <a:xfrm>
            <a:off x="4572000" y="2400300"/>
            <a:ext cx="2480166" cy="2554545"/>
          </a:xfrm>
          <a:prstGeom prst="rect">
            <a:avLst/>
          </a:prstGeom>
          <a:noFill/>
        </p:spPr>
        <p:txBody>
          <a:bodyPr wrap="none" rtlCol="0">
            <a:spAutoFit/>
          </a:bodyPr>
          <a:lstStyle/>
          <a:p>
            <a:r>
              <a:rPr lang="de-DE" sz="3200" dirty="0" err="1">
                <a:solidFill>
                  <a:srgbClr val="0070C0"/>
                </a:solidFill>
                <a:latin typeface="Times New Roman" panose="02020603050405020304" pitchFamily="18" charset="0"/>
                <a:cs typeface="Times New Roman" panose="02020603050405020304" pitchFamily="18" charset="0"/>
              </a:rPr>
              <a:t>Know-How</a:t>
            </a:r>
            <a:endParaRPr lang="de-DE" sz="3200" dirty="0">
              <a:solidFill>
                <a:srgbClr val="0070C0"/>
              </a:solidFill>
              <a:latin typeface="Times New Roman" panose="02020603050405020304" pitchFamily="18" charset="0"/>
              <a:cs typeface="Times New Roman" panose="02020603050405020304" pitchFamily="18" charset="0"/>
            </a:endParaRP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a:solidFill>
                  <a:srgbClr val="0070C0"/>
                </a:solidFill>
                <a:latin typeface="Times New Roman" panose="02020603050405020304" pitchFamily="18" charset="0"/>
                <a:cs typeface="Times New Roman" panose="02020603050405020304" pitchFamily="18" charset="0"/>
              </a:rPr>
              <a:t>Infrastructure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err="1">
                <a:solidFill>
                  <a:srgbClr val="0070C0"/>
                </a:solidFill>
                <a:latin typeface="Times New Roman" panose="02020603050405020304" pitchFamily="18" charset="0"/>
                <a:cs typeface="Times New Roman" panose="02020603050405020304" pitchFamily="18" charset="0"/>
              </a:rPr>
              <a:t>Personnel</a:t>
            </a:r>
            <a:endParaRPr lang="de-DE"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74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CCC4025-017B-4762-8D81-222476F2897B}"/>
              </a:ext>
            </a:extLst>
          </p:cNvPr>
          <p:cNvSpPr txBox="1"/>
          <p:nvPr/>
        </p:nvSpPr>
        <p:spPr>
          <a:xfrm>
            <a:off x="4572000" y="2400300"/>
            <a:ext cx="2480166" cy="2554545"/>
          </a:xfrm>
          <a:prstGeom prst="rect">
            <a:avLst/>
          </a:prstGeom>
          <a:noFill/>
        </p:spPr>
        <p:txBody>
          <a:bodyPr wrap="none" rtlCol="0">
            <a:spAutoFit/>
          </a:bodyPr>
          <a:lstStyle/>
          <a:p>
            <a:r>
              <a:rPr lang="de-DE" sz="3200" dirty="0">
                <a:solidFill>
                  <a:srgbClr val="0070C0"/>
                </a:solidFill>
                <a:latin typeface="Times New Roman" panose="02020603050405020304" pitchFamily="18" charset="0"/>
                <a:cs typeface="Times New Roman" panose="02020603050405020304" pitchFamily="18" charset="0"/>
              </a:rPr>
              <a:t>Expertise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a:solidFill>
                  <a:srgbClr val="0070C0"/>
                </a:solidFill>
                <a:latin typeface="Times New Roman" panose="02020603050405020304" pitchFamily="18" charset="0"/>
                <a:cs typeface="Times New Roman" panose="02020603050405020304" pitchFamily="18" charset="0"/>
              </a:rPr>
              <a:t>Infrastructure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err="1">
                <a:solidFill>
                  <a:srgbClr val="FF0000"/>
                </a:solidFill>
                <a:latin typeface="Times New Roman" panose="02020603050405020304" pitchFamily="18" charset="0"/>
                <a:cs typeface="Times New Roman" panose="02020603050405020304" pitchFamily="18" charset="0"/>
              </a:rPr>
              <a:t>Personnel</a:t>
            </a:r>
            <a:endParaRPr lang="de-DE"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76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Person, Menschliches Gesicht, Kleidung, Lächeln enthält.&#10;&#10;Automatisch generierte Beschreibung">
            <a:extLst>
              <a:ext uri="{FF2B5EF4-FFF2-40B4-BE49-F238E27FC236}">
                <a16:creationId xmlns:a16="http://schemas.microsoft.com/office/drawing/2014/main" id="{74FC7FC1-A9FD-4896-948E-ADC5BD9AE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89" y="340412"/>
            <a:ext cx="3852163" cy="3852163"/>
          </a:xfrm>
          <a:prstGeom prst="rect">
            <a:avLst/>
          </a:prstGeom>
        </p:spPr>
      </p:pic>
      <p:pic>
        <p:nvPicPr>
          <p:cNvPr id="6" name="Grafik 5">
            <a:extLst>
              <a:ext uri="{FF2B5EF4-FFF2-40B4-BE49-F238E27FC236}">
                <a16:creationId xmlns:a16="http://schemas.microsoft.com/office/drawing/2014/main" id="{9294BB1D-AC6D-4067-841C-342761F02BD2}"/>
              </a:ext>
            </a:extLst>
          </p:cNvPr>
          <p:cNvPicPr>
            <a:picLocks noChangeAspect="1"/>
          </p:cNvPicPr>
          <p:nvPr/>
        </p:nvPicPr>
        <p:blipFill>
          <a:blip r:embed="rId3"/>
          <a:stretch>
            <a:fillRect/>
          </a:stretch>
        </p:blipFill>
        <p:spPr>
          <a:xfrm>
            <a:off x="5366768" y="337664"/>
            <a:ext cx="5938856" cy="3908984"/>
          </a:xfrm>
          <a:prstGeom prst="rect">
            <a:avLst/>
          </a:prstGeom>
        </p:spPr>
      </p:pic>
      <p:sp>
        <p:nvSpPr>
          <p:cNvPr id="7" name="Textfeld 6">
            <a:extLst>
              <a:ext uri="{FF2B5EF4-FFF2-40B4-BE49-F238E27FC236}">
                <a16:creationId xmlns:a16="http://schemas.microsoft.com/office/drawing/2014/main" id="{77504BAE-C371-4640-86A0-9ABA56618489}"/>
              </a:ext>
            </a:extLst>
          </p:cNvPr>
          <p:cNvSpPr txBox="1"/>
          <p:nvPr/>
        </p:nvSpPr>
        <p:spPr>
          <a:xfrm>
            <a:off x="710117" y="4540389"/>
            <a:ext cx="4598631" cy="1200329"/>
          </a:xfrm>
          <a:prstGeom prst="rect">
            <a:avLst/>
          </a:prstGeom>
          <a:noFill/>
        </p:spPr>
        <p:txBody>
          <a:bodyPr wrap="none" rtlCol="0">
            <a:spAutoFit/>
          </a:bodyPr>
          <a:lstStyle/>
          <a:p>
            <a:r>
              <a:rPr lang="de-DE" dirty="0"/>
              <a:t>Dr. </a:t>
            </a:r>
            <a:r>
              <a:rPr lang="de-DE" dirty="0" err="1"/>
              <a:t>Rusudan</a:t>
            </a:r>
            <a:r>
              <a:rPr lang="de-DE" dirty="0"/>
              <a:t> </a:t>
            </a:r>
            <a:r>
              <a:rPr lang="de-DE" dirty="0" err="1"/>
              <a:t>Kakava</a:t>
            </a:r>
            <a:r>
              <a:rPr lang="de-DE" dirty="0"/>
              <a:t>, expert in </a:t>
            </a:r>
            <a:r>
              <a:rPr lang="de-DE" dirty="0" err="1"/>
              <a:t>organic</a:t>
            </a:r>
            <a:r>
              <a:rPr lang="de-DE" dirty="0"/>
              <a:t> </a:t>
            </a:r>
            <a:r>
              <a:rPr lang="de-DE" dirty="0" err="1"/>
              <a:t>synthesis</a:t>
            </a:r>
            <a:endParaRPr lang="de-DE" dirty="0"/>
          </a:p>
          <a:p>
            <a:r>
              <a:rPr lang="de-DE" dirty="0"/>
              <a:t>and </a:t>
            </a:r>
            <a:r>
              <a:rPr lang="de-DE" dirty="0" err="1"/>
              <a:t>separation</a:t>
            </a:r>
            <a:r>
              <a:rPr lang="de-DE" dirty="0"/>
              <a:t> </a:t>
            </a:r>
            <a:r>
              <a:rPr lang="de-DE" dirty="0" err="1"/>
              <a:t>science</a:t>
            </a:r>
            <a:r>
              <a:rPr lang="de-DE" dirty="0"/>
              <a:t>.</a:t>
            </a:r>
          </a:p>
          <a:p>
            <a:r>
              <a:rPr lang="de-DE" dirty="0"/>
              <a:t>Research </a:t>
            </a:r>
            <a:r>
              <a:rPr lang="de-DE" dirty="0" err="1"/>
              <a:t>experience</a:t>
            </a:r>
            <a:r>
              <a:rPr lang="de-DE" dirty="0"/>
              <a:t> in INM-5 at </a:t>
            </a:r>
            <a:r>
              <a:rPr lang="de-DE" dirty="0" err="1"/>
              <a:t>Forschungs</a:t>
            </a:r>
            <a:endParaRPr lang="de-DE" dirty="0"/>
          </a:p>
          <a:p>
            <a:r>
              <a:rPr lang="de-DE" dirty="0" err="1"/>
              <a:t>zentrum</a:t>
            </a:r>
            <a:r>
              <a:rPr lang="de-DE" dirty="0"/>
              <a:t> Jülich.</a:t>
            </a:r>
          </a:p>
        </p:txBody>
      </p:sp>
      <p:sp>
        <p:nvSpPr>
          <p:cNvPr id="9" name="Textfeld 8">
            <a:extLst>
              <a:ext uri="{FF2B5EF4-FFF2-40B4-BE49-F238E27FC236}">
                <a16:creationId xmlns:a16="http://schemas.microsoft.com/office/drawing/2014/main" id="{61BCEA2C-C527-45AF-B4AC-ACABA08E2247}"/>
              </a:ext>
            </a:extLst>
          </p:cNvPr>
          <p:cNvSpPr txBox="1"/>
          <p:nvPr/>
        </p:nvSpPr>
        <p:spPr>
          <a:xfrm>
            <a:off x="5424804" y="4568240"/>
            <a:ext cx="5965416" cy="1477328"/>
          </a:xfrm>
          <a:prstGeom prst="rect">
            <a:avLst/>
          </a:prstGeom>
          <a:noFill/>
        </p:spPr>
        <p:txBody>
          <a:bodyPr wrap="none" rtlCol="0">
            <a:spAutoFit/>
          </a:bodyPr>
          <a:lstStyle/>
          <a:p>
            <a:r>
              <a:rPr lang="de-DE" dirty="0"/>
              <a:t>Mr. David </a:t>
            </a:r>
            <a:r>
              <a:rPr lang="de-DE" dirty="0" err="1"/>
              <a:t>Gabadadze</a:t>
            </a:r>
            <a:r>
              <a:rPr lang="de-DE"/>
              <a:t>, expert </a:t>
            </a:r>
            <a:r>
              <a:rPr lang="de-DE" dirty="0"/>
              <a:t>in </a:t>
            </a:r>
            <a:r>
              <a:rPr lang="de-DE" dirty="0" err="1"/>
              <a:t>organic</a:t>
            </a:r>
            <a:r>
              <a:rPr lang="de-DE" dirty="0"/>
              <a:t> </a:t>
            </a:r>
            <a:r>
              <a:rPr lang="de-DE" dirty="0" err="1"/>
              <a:t>synthesis</a:t>
            </a:r>
            <a:endParaRPr lang="de-DE" dirty="0"/>
          </a:p>
          <a:p>
            <a:r>
              <a:rPr lang="de-DE" dirty="0"/>
              <a:t>and </a:t>
            </a:r>
            <a:r>
              <a:rPr lang="de-DE" dirty="0" err="1"/>
              <a:t>separation</a:t>
            </a:r>
            <a:r>
              <a:rPr lang="de-DE" dirty="0"/>
              <a:t> </a:t>
            </a:r>
            <a:r>
              <a:rPr lang="de-DE" dirty="0" err="1"/>
              <a:t>science</a:t>
            </a:r>
            <a:r>
              <a:rPr lang="de-DE" dirty="0"/>
              <a:t>.</a:t>
            </a:r>
          </a:p>
          <a:p>
            <a:r>
              <a:rPr lang="de-DE" dirty="0" err="1"/>
              <a:t>Prepared</a:t>
            </a:r>
            <a:r>
              <a:rPr lang="de-DE" dirty="0"/>
              <a:t> </a:t>
            </a:r>
            <a:r>
              <a:rPr lang="de-DE" dirty="0" err="1"/>
              <a:t>his</a:t>
            </a:r>
            <a:r>
              <a:rPr lang="de-DE" dirty="0"/>
              <a:t> </a:t>
            </a:r>
            <a:r>
              <a:rPr lang="de-DE" dirty="0" err="1"/>
              <a:t>Master‘s</a:t>
            </a:r>
            <a:r>
              <a:rPr lang="de-DE" dirty="0"/>
              <a:t> </a:t>
            </a:r>
            <a:r>
              <a:rPr lang="de-DE" dirty="0" err="1"/>
              <a:t>thesis</a:t>
            </a:r>
            <a:r>
              <a:rPr lang="de-DE" dirty="0"/>
              <a:t> in INM-5 </a:t>
            </a:r>
            <a:r>
              <a:rPr lang="de-DE" dirty="0" err="1"/>
              <a:t>under</a:t>
            </a:r>
            <a:r>
              <a:rPr lang="de-DE" dirty="0"/>
              <a:t> </a:t>
            </a:r>
            <a:r>
              <a:rPr lang="de-DE" dirty="0" err="1"/>
              <a:t>the</a:t>
            </a:r>
            <a:r>
              <a:rPr lang="de-DE" dirty="0"/>
              <a:t> </a:t>
            </a:r>
            <a:r>
              <a:rPr lang="de-DE" dirty="0" err="1"/>
              <a:t>supervision</a:t>
            </a:r>
            <a:endParaRPr lang="de-DE" dirty="0"/>
          </a:p>
          <a:p>
            <a:r>
              <a:rPr lang="de-DE" dirty="0" err="1"/>
              <a:t>of</a:t>
            </a:r>
            <a:r>
              <a:rPr lang="de-DE" dirty="0"/>
              <a:t> Dr. Sven Humpert and Prof. Bernd Neumeyer at </a:t>
            </a:r>
            <a:r>
              <a:rPr lang="de-DE" dirty="0" err="1"/>
              <a:t>Forschungs</a:t>
            </a:r>
            <a:endParaRPr lang="de-DE" dirty="0"/>
          </a:p>
          <a:p>
            <a:r>
              <a:rPr lang="de-DE" dirty="0" err="1"/>
              <a:t>zentrum</a:t>
            </a:r>
            <a:r>
              <a:rPr lang="de-DE" dirty="0"/>
              <a:t> Jülich.</a:t>
            </a:r>
          </a:p>
        </p:txBody>
      </p:sp>
      <p:sp>
        <p:nvSpPr>
          <p:cNvPr id="10" name="Textfeld 9">
            <a:extLst>
              <a:ext uri="{FF2B5EF4-FFF2-40B4-BE49-F238E27FC236}">
                <a16:creationId xmlns:a16="http://schemas.microsoft.com/office/drawing/2014/main" id="{C14C78B5-5709-4FE8-B291-4FEC58EABD39}"/>
              </a:ext>
            </a:extLst>
          </p:cNvPr>
          <p:cNvSpPr txBox="1"/>
          <p:nvPr/>
        </p:nvSpPr>
        <p:spPr>
          <a:xfrm>
            <a:off x="5894962" y="385623"/>
            <a:ext cx="2924519" cy="646331"/>
          </a:xfrm>
          <a:prstGeom prst="rect">
            <a:avLst/>
          </a:prstGeom>
          <a:noFill/>
        </p:spPr>
        <p:txBody>
          <a:bodyPr wrap="none" rtlCol="0">
            <a:spAutoFit/>
          </a:bodyPr>
          <a:lstStyle/>
          <a:p>
            <a:r>
              <a:rPr lang="de-DE" dirty="0" err="1">
                <a:solidFill>
                  <a:srgbClr val="FF0000"/>
                </a:solidFill>
              </a:rPr>
              <a:t>July</a:t>
            </a:r>
            <a:r>
              <a:rPr lang="de-DE" dirty="0">
                <a:solidFill>
                  <a:srgbClr val="FF0000"/>
                </a:solidFill>
              </a:rPr>
              <a:t> 26, 2025</a:t>
            </a:r>
          </a:p>
          <a:p>
            <a:r>
              <a:rPr lang="de-DE" dirty="0">
                <a:solidFill>
                  <a:srgbClr val="FF0000"/>
                </a:solidFill>
              </a:rPr>
              <a:t>Laboratory trip-2025 in </a:t>
            </a:r>
            <a:r>
              <a:rPr lang="de-DE" dirty="0" err="1">
                <a:solidFill>
                  <a:srgbClr val="FF0000"/>
                </a:solidFill>
              </a:rPr>
              <a:t>Rkoni</a:t>
            </a:r>
            <a:endParaRPr lang="de-DE" dirty="0">
              <a:solidFill>
                <a:srgbClr val="FF0000"/>
              </a:solidFill>
            </a:endParaRPr>
          </a:p>
        </p:txBody>
      </p:sp>
      <p:sp>
        <p:nvSpPr>
          <p:cNvPr id="11" name="Textfeld 10">
            <a:extLst>
              <a:ext uri="{FF2B5EF4-FFF2-40B4-BE49-F238E27FC236}">
                <a16:creationId xmlns:a16="http://schemas.microsoft.com/office/drawing/2014/main" id="{C24DA289-EF9D-4A83-8614-A80D0CC01B72}"/>
              </a:ext>
            </a:extLst>
          </p:cNvPr>
          <p:cNvSpPr txBox="1"/>
          <p:nvPr/>
        </p:nvSpPr>
        <p:spPr>
          <a:xfrm>
            <a:off x="2692866" y="6258187"/>
            <a:ext cx="4234108" cy="369332"/>
          </a:xfrm>
          <a:prstGeom prst="rect">
            <a:avLst/>
          </a:prstGeom>
          <a:noFill/>
        </p:spPr>
        <p:txBody>
          <a:bodyPr wrap="none" rtlCol="0">
            <a:spAutoFit/>
          </a:bodyPr>
          <a:lstStyle/>
          <a:p>
            <a:r>
              <a:rPr lang="de-DE" dirty="0">
                <a:solidFill>
                  <a:srgbClr val="FF0000"/>
                </a:solidFill>
              </a:rPr>
              <a:t>Many well-</a:t>
            </a:r>
            <a:r>
              <a:rPr lang="de-DE" dirty="0" err="1">
                <a:solidFill>
                  <a:srgbClr val="FF0000"/>
                </a:solidFill>
              </a:rPr>
              <a:t>trained</a:t>
            </a:r>
            <a:r>
              <a:rPr lang="de-DE" dirty="0">
                <a:solidFill>
                  <a:srgbClr val="FF0000"/>
                </a:solidFill>
              </a:rPr>
              <a:t> and </a:t>
            </a:r>
            <a:r>
              <a:rPr lang="de-DE" dirty="0" err="1">
                <a:solidFill>
                  <a:srgbClr val="FF0000"/>
                </a:solidFill>
              </a:rPr>
              <a:t>motivated</a:t>
            </a:r>
            <a:r>
              <a:rPr lang="de-DE" dirty="0">
                <a:solidFill>
                  <a:srgbClr val="FF0000"/>
                </a:solidFill>
              </a:rPr>
              <a:t> </a:t>
            </a:r>
            <a:r>
              <a:rPr lang="de-DE" dirty="0" err="1">
                <a:solidFill>
                  <a:srgbClr val="FF0000"/>
                </a:solidFill>
              </a:rPr>
              <a:t>students</a:t>
            </a:r>
            <a:r>
              <a:rPr lang="de-DE" dirty="0">
                <a:solidFill>
                  <a:srgbClr val="FF0000"/>
                </a:solidFill>
              </a:rPr>
              <a:t>.</a:t>
            </a:r>
          </a:p>
        </p:txBody>
      </p:sp>
    </p:spTree>
    <p:extLst>
      <p:ext uri="{BB962C8B-B14F-4D97-AF65-F5344CB8AC3E}">
        <p14:creationId xmlns:p14="http://schemas.microsoft.com/office/powerpoint/2010/main" val="155171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CCC4025-017B-4762-8D81-222476F2897B}"/>
              </a:ext>
            </a:extLst>
          </p:cNvPr>
          <p:cNvSpPr txBox="1"/>
          <p:nvPr/>
        </p:nvSpPr>
        <p:spPr>
          <a:xfrm>
            <a:off x="4572000" y="2400300"/>
            <a:ext cx="2480166" cy="2554545"/>
          </a:xfrm>
          <a:prstGeom prst="rect">
            <a:avLst/>
          </a:prstGeom>
          <a:noFill/>
        </p:spPr>
        <p:txBody>
          <a:bodyPr wrap="none" rtlCol="0">
            <a:spAutoFit/>
          </a:bodyPr>
          <a:lstStyle/>
          <a:p>
            <a:r>
              <a:rPr lang="de-DE" sz="3200" dirty="0">
                <a:solidFill>
                  <a:srgbClr val="0070C0"/>
                </a:solidFill>
                <a:latin typeface="Times New Roman" panose="02020603050405020304" pitchFamily="18" charset="0"/>
                <a:cs typeface="Times New Roman" panose="02020603050405020304" pitchFamily="18" charset="0"/>
              </a:rPr>
              <a:t>Expertise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a:solidFill>
                  <a:srgbClr val="0070C0"/>
                </a:solidFill>
                <a:latin typeface="Times New Roman" panose="02020603050405020304" pitchFamily="18" charset="0"/>
                <a:cs typeface="Times New Roman" panose="02020603050405020304" pitchFamily="18" charset="0"/>
              </a:rPr>
              <a:t>Infrastructure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err="1">
                <a:solidFill>
                  <a:srgbClr val="0070C0"/>
                </a:solidFill>
                <a:latin typeface="Times New Roman" panose="02020603050405020304" pitchFamily="18" charset="0"/>
                <a:cs typeface="Times New Roman" panose="02020603050405020304" pitchFamily="18" charset="0"/>
              </a:rPr>
              <a:t>Personnel</a:t>
            </a:r>
            <a:endParaRPr lang="de-DE"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32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CCC4025-017B-4762-8D81-222476F2897B}"/>
              </a:ext>
            </a:extLst>
          </p:cNvPr>
          <p:cNvSpPr txBox="1"/>
          <p:nvPr/>
        </p:nvSpPr>
        <p:spPr>
          <a:xfrm>
            <a:off x="4572000" y="2400300"/>
            <a:ext cx="2480166" cy="2554545"/>
          </a:xfrm>
          <a:prstGeom prst="rect">
            <a:avLst/>
          </a:prstGeom>
          <a:noFill/>
        </p:spPr>
        <p:txBody>
          <a:bodyPr wrap="none" rtlCol="0">
            <a:spAutoFit/>
          </a:bodyPr>
          <a:lstStyle/>
          <a:p>
            <a:r>
              <a:rPr lang="de-DE" sz="3200" dirty="0">
                <a:solidFill>
                  <a:srgbClr val="FF0000"/>
                </a:solidFill>
                <a:latin typeface="Times New Roman" panose="02020603050405020304" pitchFamily="18" charset="0"/>
                <a:cs typeface="Times New Roman" panose="02020603050405020304" pitchFamily="18" charset="0"/>
              </a:rPr>
              <a:t>Expertise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a:solidFill>
                  <a:srgbClr val="0070C0"/>
                </a:solidFill>
                <a:latin typeface="Times New Roman" panose="02020603050405020304" pitchFamily="18" charset="0"/>
                <a:cs typeface="Times New Roman" panose="02020603050405020304" pitchFamily="18" charset="0"/>
              </a:rPr>
              <a:t>Infrastructure</a:t>
            </a:r>
          </a:p>
          <a:p>
            <a:endParaRPr lang="de-DE" sz="3200" dirty="0">
              <a:solidFill>
                <a:srgbClr val="0070C0"/>
              </a:solidFill>
              <a:latin typeface="Times New Roman" panose="02020603050405020304" pitchFamily="18" charset="0"/>
              <a:cs typeface="Times New Roman" panose="02020603050405020304" pitchFamily="18" charset="0"/>
            </a:endParaRPr>
          </a:p>
          <a:p>
            <a:r>
              <a:rPr lang="de-DE" sz="3200" dirty="0" err="1">
                <a:solidFill>
                  <a:srgbClr val="0070C0"/>
                </a:solidFill>
                <a:latin typeface="Times New Roman" panose="02020603050405020304" pitchFamily="18" charset="0"/>
                <a:cs typeface="Times New Roman" panose="02020603050405020304" pitchFamily="18" charset="0"/>
              </a:rPr>
              <a:t>Personnel</a:t>
            </a:r>
            <a:endParaRPr lang="de-DE"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08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8B43524-4E80-9FC4-1723-ADCBAC479CAB}"/>
              </a:ext>
            </a:extLst>
          </p:cNvPr>
          <p:cNvSpPr txBox="1"/>
          <p:nvPr/>
        </p:nvSpPr>
        <p:spPr>
          <a:xfrm>
            <a:off x="2545246" y="1811405"/>
            <a:ext cx="7315272" cy="2677656"/>
          </a:xfrm>
          <a:prstGeom prst="rect">
            <a:avLst/>
          </a:prstGeom>
          <a:noFill/>
        </p:spPr>
        <p:txBody>
          <a:bodyPr wrap="none" rtlCol="0">
            <a:spAutoFit/>
          </a:bodyPr>
          <a:lstStyle/>
          <a:p>
            <a:r>
              <a:rPr lang="de-DE" sz="2400" dirty="0" err="1">
                <a:solidFill>
                  <a:srgbClr val="FF0000"/>
                </a:solidFill>
              </a:rPr>
              <a:t>What</a:t>
            </a:r>
            <a:r>
              <a:rPr lang="de-DE" sz="2400" dirty="0">
                <a:solidFill>
                  <a:srgbClr val="FF0000"/>
                </a:solidFill>
              </a:rPr>
              <a:t> </a:t>
            </a:r>
            <a:r>
              <a:rPr lang="de-DE" sz="2400" dirty="0" err="1">
                <a:solidFill>
                  <a:srgbClr val="FF0000"/>
                </a:solidFill>
              </a:rPr>
              <a:t>are</a:t>
            </a:r>
            <a:r>
              <a:rPr lang="de-DE" sz="2400" dirty="0">
                <a:solidFill>
                  <a:srgbClr val="FF0000"/>
                </a:solidFill>
              </a:rPr>
              <a:t> </a:t>
            </a:r>
            <a:r>
              <a:rPr lang="de-DE" sz="2400" dirty="0" err="1">
                <a:solidFill>
                  <a:srgbClr val="FF0000"/>
                </a:solidFill>
              </a:rPr>
              <a:t>enantiomers</a:t>
            </a:r>
            <a:r>
              <a:rPr lang="de-DE" sz="2400" dirty="0">
                <a:solidFill>
                  <a:srgbClr val="FF0000"/>
                </a:solidFill>
              </a:rPr>
              <a:t>?</a:t>
            </a:r>
          </a:p>
          <a:p>
            <a:endParaRPr lang="de-DE" sz="2400" dirty="0"/>
          </a:p>
          <a:p>
            <a:r>
              <a:rPr lang="de-DE" sz="2400" dirty="0" err="1"/>
              <a:t>Why</a:t>
            </a:r>
            <a:r>
              <a:rPr lang="de-DE" sz="2400" dirty="0"/>
              <a:t> </a:t>
            </a:r>
            <a:r>
              <a:rPr lang="de-DE" sz="2400" dirty="0" err="1"/>
              <a:t>is</a:t>
            </a:r>
            <a:r>
              <a:rPr lang="de-DE" sz="2400" dirty="0"/>
              <a:t> </a:t>
            </a:r>
            <a:r>
              <a:rPr lang="de-DE" sz="2400" dirty="0" err="1"/>
              <a:t>enantioselective</a:t>
            </a:r>
            <a:r>
              <a:rPr lang="de-DE" sz="2400" dirty="0"/>
              <a:t> </a:t>
            </a:r>
            <a:r>
              <a:rPr lang="de-DE" sz="2400" dirty="0" err="1"/>
              <a:t>analysis</a:t>
            </a:r>
            <a:r>
              <a:rPr lang="de-DE" sz="2400" dirty="0"/>
              <a:t> </a:t>
            </a:r>
            <a:r>
              <a:rPr lang="de-DE" sz="2400" dirty="0" err="1"/>
              <a:t>important</a:t>
            </a:r>
            <a:r>
              <a:rPr lang="de-DE" sz="2400" dirty="0"/>
              <a:t>?</a:t>
            </a:r>
          </a:p>
          <a:p>
            <a:endParaRPr lang="de-DE" sz="2400" dirty="0"/>
          </a:p>
          <a:p>
            <a:r>
              <a:rPr lang="de-DE" sz="2400" dirty="0" err="1"/>
              <a:t>What</a:t>
            </a:r>
            <a:r>
              <a:rPr lang="de-DE" sz="2400" dirty="0"/>
              <a:t> </a:t>
            </a:r>
            <a:r>
              <a:rPr lang="de-DE" sz="2400" dirty="0" err="1"/>
              <a:t>are</a:t>
            </a:r>
            <a:r>
              <a:rPr lang="de-DE" sz="2400" dirty="0"/>
              <a:t> </a:t>
            </a:r>
            <a:r>
              <a:rPr lang="de-DE" sz="2400" dirty="0" err="1"/>
              <a:t>current</a:t>
            </a:r>
            <a:r>
              <a:rPr lang="de-DE" sz="2400" dirty="0"/>
              <a:t> </a:t>
            </a:r>
            <a:r>
              <a:rPr lang="de-DE" sz="2400" dirty="0" err="1"/>
              <a:t>challenges</a:t>
            </a:r>
            <a:r>
              <a:rPr lang="de-DE" sz="2400" dirty="0"/>
              <a:t> in </a:t>
            </a:r>
            <a:r>
              <a:rPr lang="de-DE" sz="2400" dirty="0" err="1"/>
              <a:t>enantioselective</a:t>
            </a:r>
            <a:r>
              <a:rPr lang="de-DE" sz="2400" dirty="0"/>
              <a:t> </a:t>
            </a:r>
            <a:r>
              <a:rPr lang="de-DE" sz="2400" dirty="0" err="1"/>
              <a:t>analysis</a:t>
            </a:r>
            <a:r>
              <a:rPr lang="de-DE" sz="2400" dirty="0"/>
              <a:t>?</a:t>
            </a:r>
          </a:p>
          <a:p>
            <a:endParaRPr lang="de-DE" sz="2400" dirty="0"/>
          </a:p>
          <a:p>
            <a:r>
              <a:rPr lang="de-DE" sz="2400" dirty="0" err="1"/>
              <a:t>How</a:t>
            </a:r>
            <a:r>
              <a:rPr lang="de-DE" sz="2400" dirty="0"/>
              <a:t> do </a:t>
            </a:r>
            <a:r>
              <a:rPr lang="de-DE" sz="2400" dirty="0" err="1"/>
              <a:t>we</a:t>
            </a:r>
            <a:r>
              <a:rPr lang="de-DE" sz="2400" dirty="0"/>
              <a:t> deal </a:t>
            </a:r>
            <a:r>
              <a:rPr lang="de-DE" sz="2400" dirty="0" err="1"/>
              <a:t>with</a:t>
            </a:r>
            <a:r>
              <a:rPr lang="de-DE" sz="2400" dirty="0"/>
              <a:t> </a:t>
            </a:r>
            <a:r>
              <a:rPr lang="de-DE" sz="2400" dirty="0" err="1"/>
              <a:t>the</a:t>
            </a:r>
            <a:r>
              <a:rPr lang="de-DE" sz="2400" dirty="0"/>
              <a:t> </a:t>
            </a:r>
            <a:r>
              <a:rPr lang="de-DE" sz="2400" dirty="0" err="1"/>
              <a:t>challenges</a:t>
            </a:r>
            <a:r>
              <a:rPr lang="de-DE" sz="2400" dirty="0"/>
              <a:t>?</a:t>
            </a:r>
          </a:p>
        </p:txBody>
      </p:sp>
    </p:spTree>
    <p:extLst>
      <p:ext uri="{BB962C8B-B14F-4D97-AF65-F5344CB8AC3E}">
        <p14:creationId xmlns:p14="http://schemas.microsoft.com/office/powerpoint/2010/main" val="67433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B4A1292B-0969-8E69-E451-54A7B29BF2B1}"/>
              </a:ext>
            </a:extLst>
          </p:cNvPr>
          <p:cNvSpPr txBox="1">
            <a:spLocks noChangeArrowheads="1"/>
          </p:cNvSpPr>
          <p:nvPr/>
        </p:nvSpPr>
        <p:spPr bwMode="auto">
          <a:xfrm>
            <a:off x="4368404" y="1818087"/>
            <a:ext cx="381546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000" b="1" dirty="0" err="1">
                <a:solidFill>
                  <a:srgbClr val="FF0000"/>
                </a:solidFill>
                <a:latin typeface="Times New Roman" panose="02020603050405020304" pitchFamily="18" charset="0"/>
                <a:cs typeface="Times New Roman" panose="02020603050405020304" pitchFamily="18" charset="0"/>
              </a:rPr>
              <a:t>Types</a:t>
            </a:r>
            <a:r>
              <a:rPr lang="de-DE" altLang="de-DE" sz="3000" b="1" dirty="0">
                <a:solidFill>
                  <a:srgbClr val="FF0000"/>
                </a:solidFill>
                <a:latin typeface="Times New Roman" panose="02020603050405020304" pitchFamily="18" charset="0"/>
                <a:cs typeface="Times New Roman" panose="02020603050405020304" pitchFamily="18" charset="0"/>
              </a:rPr>
              <a:t> </a:t>
            </a:r>
            <a:r>
              <a:rPr lang="de-DE" altLang="de-DE" sz="3000" b="1" dirty="0" err="1">
                <a:solidFill>
                  <a:srgbClr val="FF0000"/>
                </a:solidFill>
                <a:latin typeface="Times New Roman" panose="02020603050405020304" pitchFamily="18" charset="0"/>
                <a:cs typeface="Times New Roman" panose="02020603050405020304" pitchFamily="18" charset="0"/>
              </a:rPr>
              <a:t>of</a:t>
            </a:r>
            <a:r>
              <a:rPr lang="de-DE" altLang="de-DE" sz="3000" b="1" dirty="0">
                <a:solidFill>
                  <a:srgbClr val="FF0000"/>
                </a:solidFill>
                <a:latin typeface="Times New Roman" panose="02020603050405020304" pitchFamily="18" charset="0"/>
                <a:cs typeface="Times New Roman" panose="02020603050405020304" pitchFamily="18" charset="0"/>
              </a:rPr>
              <a:t> </a:t>
            </a:r>
            <a:r>
              <a:rPr lang="de-DE" altLang="de-DE" sz="3000" b="1" dirty="0" err="1">
                <a:solidFill>
                  <a:srgbClr val="FF0000"/>
                </a:solidFill>
                <a:latin typeface="Times New Roman" panose="02020603050405020304" pitchFamily="18" charset="0"/>
                <a:cs typeface="Times New Roman" panose="02020603050405020304" pitchFamily="18" charset="0"/>
              </a:rPr>
              <a:t>isomers</a:t>
            </a:r>
            <a:endParaRPr lang="de-DE" altLang="de-DE" sz="30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de-DE" altLang="de-DE" sz="2400" b="1" dirty="0">
                <a:latin typeface="Times New Roman" panose="02020603050405020304" pitchFamily="18" charset="0"/>
                <a:cs typeface="Times New Roman" panose="02020603050405020304" pitchFamily="18" charset="0"/>
              </a:rPr>
              <a:t>Constitutional </a:t>
            </a:r>
            <a:r>
              <a:rPr lang="de-DE" altLang="de-DE" sz="2400" b="1" dirty="0" err="1">
                <a:latin typeface="Times New Roman" panose="02020603050405020304" pitchFamily="18" charset="0"/>
                <a:cs typeface="Times New Roman" panose="02020603050405020304" pitchFamily="18" charset="0"/>
              </a:rPr>
              <a:t>isomers</a:t>
            </a: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de-DE" altLang="de-DE" sz="2400" b="1" i="1" dirty="0">
                <a:latin typeface="Times New Roman" panose="02020603050405020304" pitchFamily="18" charset="0"/>
                <a:cs typeface="Times New Roman" panose="02020603050405020304" pitchFamily="18" charset="0"/>
              </a:rPr>
              <a:t>Cis-trans</a:t>
            </a:r>
            <a:r>
              <a:rPr lang="de-DE" altLang="de-DE" sz="2400" b="1" dirty="0">
                <a:latin typeface="Times New Roman" panose="02020603050405020304" pitchFamily="18" charset="0"/>
                <a:cs typeface="Times New Roman" panose="02020603050405020304" pitchFamily="18" charset="0"/>
              </a:rPr>
              <a:t>/</a:t>
            </a:r>
            <a:r>
              <a:rPr lang="de-DE" altLang="de-DE" sz="2400" b="1" dirty="0" err="1">
                <a:latin typeface="Times New Roman" panose="02020603050405020304" pitchFamily="18" charset="0"/>
                <a:cs typeface="Times New Roman" panose="02020603050405020304" pitchFamily="18" charset="0"/>
              </a:rPr>
              <a:t>geometric</a:t>
            </a:r>
            <a:r>
              <a:rPr lang="de-DE" altLang="de-DE" sz="2400" b="1" dirty="0">
                <a:latin typeface="Times New Roman" panose="02020603050405020304" pitchFamily="18" charset="0"/>
                <a:cs typeface="Times New Roman" panose="02020603050405020304" pitchFamily="18" charset="0"/>
              </a:rPr>
              <a:t> </a:t>
            </a:r>
            <a:r>
              <a:rPr lang="de-DE" altLang="de-DE" sz="2400" b="1" dirty="0" err="1">
                <a:latin typeface="Times New Roman" panose="02020603050405020304" pitchFamily="18" charset="0"/>
                <a:cs typeface="Times New Roman" panose="02020603050405020304" pitchFamily="18" charset="0"/>
              </a:rPr>
              <a:t>isomers</a:t>
            </a: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de-DE" altLang="de-DE" sz="2400" b="1" dirty="0">
                <a:latin typeface="Times New Roman" panose="02020603050405020304" pitchFamily="18" charset="0"/>
                <a:cs typeface="Times New Roman" panose="02020603050405020304" pitchFamily="18" charset="0"/>
              </a:rPr>
              <a:t>Stereoisomers</a:t>
            </a:r>
          </a:p>
          <a:p>
            <a:pPr eaLnBrk="1" hangingPunct="1">
              <a:spcBef>
                <a:spcPct val="0"/>
              </a:spcBef>
              <a:buFontTx/>
              <a:buNone/>
            </a:pPr>
            <a:r>
              <a:rPr lang="de-DE" altLang="de-DE" sz="2400" b="1" dirty="0">
                <a:latin typeface="Times New Roman" panose="02020603050405020304" pitchFamily="18" charset="0"/>
                <a:cs typeface="Times New Roman" panose="02020603050405020304" pitchFamily="18" charset="0"/>
              </a:rPr>
              <a:t>	Diastereoisomers</a:t>
            </a:r>
          </a:p>
          <a:p>
            <a:pPr eaLnBrk="1" hangingPunct="1">
              <a:spcBef>
                <a:spcPct val="0"/>
              </a:spcBef>
              <a:buFontTx/>
              <a:buNone/>
            </a:pPr>
            <a:r>
              <a:rPr lang="de-DE" altLang="de-DE" sz="2400" b="1" dirty="0">
                <a:latin typeface="Times New Roman" panose="02020603050405020304" pitchFamily="18" charset="0"/>
                <a:cs typeface="Times New Roman" panose="02020603050405020304" pitchFamily="18" charset="0"/>
              </a:rPr>
              <a:t>	</a:t>
            </a:r>
            <a:r>
              <a:rPr lang="de-DE" altLang="de-DE" sz="2400" b="1" dirty="0" err="1">
                <a:latin typeface="Times New Roman" panose="02020603050405020304" pitchFamily="18" charset="0"/>
                <a:cs typeface="Times New Roman" panose="02020603050405020304" pitchFamily="18" charset="0"/>
              </a:rPr>
              <a:t>Meso</a:t>
            </a:r>
            <a:r>
              <a:rPr lang="de-DE" altLang="de-DE" sz="2400" b="1" dirty="0">
                <a:latin typeface="Times New Roman" panose="02020603050405020304" pitchFamily="18" charset="0"/>
                <a:cs typeface="Times New Roman" panose="02020603050405020304" pitchFamily="18" charset="0"/>
              </a:rPr>
              <a:t> </a:t>
            </a:r>
            <a:r>
              <a:rPr lang="de-DE" altLang="de-DE" sz="2400" b="1" dirty="0" err="1">
                <a:latin typeface="Times New Roman" panose="02020603050405020304" pitchFamily="18" charset="0"/>
                <a:cs typeface="Times New Roman" panose="02020603050405020304" pitchFamily="18" charset="0"/>
              </a:rPr>
              <a:t>isomers</a:t>
            </a:r>
            <a:endParaRPr lang="de-DE" altLang="de-DE"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de-DE" altLang="de-DE" sz="2400" b="1" dirty="0">
                <a:latin typeface="Times New Roman" panose="02020603050405020304" pitchFamily="18" charset="0"/>
                <a:cs typeface="Times New Roman" panose="02020603050405020304" pitchFamily="18" charset="0"/>
              </a:rPr>
              <a:t>	Enantiomers</a:t>
            </a:r>
            <a:endParaRPr lang="en-US" altLang="de-DE"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4C2D6EDF-69F3-ABE0-3C8F-731CBDA15E48}"/>
              </a:ext>
            </a:extLst>
          </p:cNvPr>
          <p:cNvSpPr txBox="1">
            <a:spLocks noChangeArrowheads="1"/>
          </p:cNvSpPr>
          <p:nvPr/>
        </p:nvSpPr>
        <p:spPr bwMode="auto">
          <a:xfrm>
            <a:off x="3233738" y="2615804"/>
            <a:ext cx="5940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A </a:t>
            </a:r>
            <a:r>
              <a:rPr lang="en-US" altLang="de-DE" sz="1800">
                <a:hlinkClick r:id="rId3"/>
              </a:rPr>
              <a:t>chiral</a:t>
            </a:r>
            <a:r>
              <a:rPr lang="en-US" altLang="de-DE" sz="1800"/>
              <a:t> molecule is a type of molecule that lacks an internal  plane of symmetry and has a non-superimposable mirror image. </a:t>
            </a:r>
          </a:p>
          <a:p>
            <a:pPr eaLnBrk="1" hangingPunct="1">
              <a:spcBef>
                <a:spcPct val="0"/>
              </a:spcBef>
              <a:buFontTx/>
              <a:buNone/>
            </a:pPr>
            <a:endParaRPr lang="en-US" altLang="de-DE" sz="1800"/>
          </a:p>
          <a:p>
            <a:pPr eaLnBrk="1" hangingPunct="1">
              <a:spcBef>
                <a:spcPct val="0"/>
              </a:spcBef>
              <a:buFontTx/>
              <a:buNone/>
            </a:pPr>
            <a:r>
              <a:rPr lang="en-US" altLang="de-DE" sz="1800"/>
              <a:t>The feature that is most often the cause of chirality in </a:t>
            </a:r>
          </a:p>
          <a:p>
            <a:pPr eaLnBrk="1" hangingPunct="1">
              <a:spcBef>
                <a:spcPct val="0"/>
              </a:spcBef>
              <a:buFontTx/>
              <a:buNone/>
            </a:pPr>
            <a:r>
              <a:rPr lang="en-US" altLang="de-DE" sz="1800"/>
              <a:t>molecules is the presence of an asymmetric center.</a:t>
            </a:r>
          </a:p>
        </p:txBody>
      </p:sp>
      <p:sp>
        <p:nvSpPr>
          <p:cNvPr id="11267" name="TextBox 1">
            <a:extLst>
              <a:ext uri="{FF2B5EF4-FFF2-40B4-BE49-F238E27FC236}">
                <a16:creationId xmlns:a16="http://schemas.microsoft.com/office/drawing/2014/main" id="{E7FF6BA0-08AD-2F83-738F-25A1525BFD48}"/>
              </a:ext>
            </a:extLst>
          </p:cNvPr>
          <p:cNvSpPr txBox="1">
            <a:spLocks noChangeArrowheads="1"/>
          </p:cNvSpPr>
          <p:nvPr/>
        </p:nvSpPr>
        <p:spPr bwMode="auto">
          <a:xfrm>
            <a:off x="4368404" y="1808562"/>
            <a:ext cx="4036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a:solidFill>
                  <a:srgbClr val="FF0000"/>
                </a:solidFill>
                <a:latin typeface="Times New Roman" panose="02020603050405020304" pitchFamily="18" charset="0"/>
                <a:cs typeface="Times New Roman" panose="02020603050405020304" pitchFamily="18" charset="0"/>
              </a:rPr>
              <a:t>Definition of chiral molecules</a:t>
            </a:r>
            <a:endParaRPr lang="en-US" altLang="de-DE"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7F70E08-8515-D8FB-4D43-4DC94B13B0E3}"/>
              </a:ext>
            </a:extLst>
          </p:cNvPr>
          <p:cNvSpPr>
            <a:spLocks noGrp="1" noChangeArrowheads="1"/>
          </p:cNvSpPr>
          <p:nvPr>
            <p:ph type="title"/>
          </p:nvPr>
        </p:nvSpPr>
        <p:spPr/>
        <p:txBody>
          <a:bodyPr/>
          <a:lstStyle/>
          <a:p>
            <a:pPr eaLnBrk="1" hangingPunct="1"/>
            <a:r>
              <a:rPr lang="de-DE" altLang="de-DE" sz="2100" b="1">
                <a:solidFill>
                  <a:srgbClr val="FF0000"/>
                </a:solidFill>
              </a:rPr>
              <a:t>Enantiomers and Diastereomers</a:t>
            </a:r>
          </a:p>
        </p:txBody>
      </p:sp>
      <p:sp>
        <p:nvSpPr>
          <p:cNvPr id="13315" name="Rectangle 3">
            <a:extLst>
              <a:ext uri="{FF2B5EF4-FFF2-40B4-BE49-F238E27FC236}">
                <a16:creationId xmlns:a16="http://schemas.microsoft.com/office/drawing/2014/main" id="{E14C3FF7-1EA8-C20A-6A49-F68D90461B39}"/>
              </a:ext>
            </a:extLst>
          </p:cNvPr>
          <p:cNvSpPr>
            <a:spLocks noGrp="1" noChangeArrowheads="1"/>
          </p:cNvSpPr>
          <p:nvPr>
            <p:ph idx="1"/>
          </p:nvPr>
        </p:nvSpPr>
        <p:spPr>
          <a:xfrm>
            <a:off x="3009900" y="2078831"/>
            <a:ext cx="6172200" cy="2430066"/>
          </a:xfrm>
        </p:spPr>
        <p:txBody>
          <a:bodyPr>
            <a:normAutofit fontScale="85000" lnSpcReduction="20000"/>
          </a:bodyPr>
          <a:lstStyle/>
          <a:p>
            <a:pPr eaLnBrk="1" hangingPunct="1"/>
            <a:r>
              <a:rPr lang="de-DE" altLang="de-DE" sz="1500" b="1">
                <a:latin typeface="Times New Roman" panose="02020603050405020304" pitchFamily="18" charset="0"/>
                <a:cs typeface="Times New Roman" panose="02020603050405020304" pitchFamily="18" charset="0"/>
              </a:rPr>
              <a:t>Stereoisomers contain the same atoms with the same connectivity but with different orientation in space.</a:t>
            </a:r>
          </a:p>
          <a:p>
            <a:pPr eaLnBrk="1" hangingPunct="1"/>
            <a:r>
              <a:rPr lang="de-DE" altLang="de-DE" sz="1500" b="1">
                <a:latin typeface="Times New Roman" panose="02020603050405020304" pitchFamily="18" charset="0"/>
                <a:cs typeface="Times New Roman" panose="02020603050405020304" pitchFamily="18" charset="0"/>
              </a:rPr>
              <a:t>Stereoisomers which relate to each other as the mirror images are enantiomers.</a:t>
            </a:r>
          </a:p>
          <a:p>
            <a:pPr eaLnBrk="1" hangingPunct="1"/>
            <a:r>
              <a:rPr lang="de-DE" altLang="de-DE" sz="1500" b="1">
                <a:latin typeface="Times New Roman" panose="02020603050405020304" pitchFamily="18" charset="0"/>
                <a:cs typeface="Times New Roman" panose="02020603050405020304" pitchFamily="18" charset="0"/>
              </a:rPr>
              <a:t>Stereisomers which do not relate to each other as the mirror images are diastereomers.</a:t>
            </a:r>
          </a:p>
          <a:p>
            <a:pPr eaLnBrk="1" hangingPunct="1"/>
            <a:r>
              <a:rPr lang="de-DE" altLang="de-DE" sz="1500" b="1">
                <a:latin typeface="Times New Roman" panose="02020603050405020304" pitchFamily="18" charset="0"/>
                <a:cs typeface="Times New Roman" panose="02020603050405020304" pitchFamily="18" charset="0"/>
              </a:rPr>
              <a:t>Diastereomers can be resolved by using achiral stationary phases while for separation of enantiomers a chiral stationary phase (CSP) must be used.</a:t>
            </a:r>
          </a:p>
          <a:p>
            <a:pPr eaLnBrk="1" hangingPunct="1"/>
            <a:endParaRPr lang="de-DE" altLang="de-DE" sz="1500" b="1">
              <a:latin typeface="Times New Roman" panose="02020603050405020304" pitchFamily="18" charset="0"/>
              <a:cs typeface="Times New Roman" panose="02020603050405020304" pitchFamily="18" charset="0"/>
            </a:endParaRPr>
          </a:p>
          <a:p>
            <a:pPr eaLnBrk="1" hangingPunct="1"/>
            <a:r>
              <a:rPr lang="de-DE" altLang="de-DE" sz="1500" b="1">
                <a:latin typeface="Times New Roman" panose="02020603050405020304" pitchFamily="18" charset="0"/>
                <a:cs typeface="Times New Roman" panose="02020603050405020304" pitchFamily="18" charset="0"/>
              </a:rPr>
              <a:t>The sign of optical rotation depends on the solvent used, sample concentration, wavelength, etc. and does not directly relate to the absolute stereochemical configuration of a chiral compound.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78F79CF-67F2-7D62-361D-4BAC8B447181}"/>
              </a:ext>
            </a:extLst>
          </p:cNvPr>
          <p:cNvSpPr txBox="1"/>
          <p:nvPr/>
        </p:nvSpPr>
        <p:spPr>
          <a:xfrm>
            <a:off x="1740179" y="1908310"/>
            <a:ext cx="8047139" cy="3277820"/>
          </a:xfrm>
          <a:prstGeom prst="rect">
            <a:avLst/>
          </a:prstGeom>
          <a:noFill/>
        </p:spPr>
        <p:txBody>
          <a:bodyPr wrap="none" rtlCol="0">
            <a:spAutoFit/>
          </a:bodyPr>
          <a:lstStyle/>
          <a:p>
            <a:r>
              <a:rPr lang="de-DE" sz="1350" dirty="0"/>
              <a:t>		</a:t>
            </a:r>
            <a:r>
              <a:rPr lang="de-DE" dirty="0" err="1">
                <a:solidFill>
                  <a:srgbClr val="FF0000"/>
                </a:solidFill>
              </a:rPr>
              <a:t>Why</a:t>
            </a:r>
            <a:r>
              <a:rPr lang="de-DE" dirty="0">
                <a:solidFill>
                  <a:srgbClr val="FF0000"/>
                </a:solidFill>
              </a:rPr>
              <a:t> </a:t>
            </a:r>
            <a:r>
              <a:rPr lang="de-DE" dirty="0" err="1">
                <a:solidFill>
                  <a:srgbClr val="FF0000"/>
                </a:solidFill>
              </a:rPr>
              <a:t>is</a:t>
            </a:r>
            <a:r>
              <a:rPr lang="de-DE" dirty="0">
                <a:solidFill>
                  <a:srgbClr val="FF0000"/>
                </a:solidFill>
              </a:rPr>
              <a:t> </a:t>
            </a:r>
            <a:r>
              <a:rPr lang="de-DE" dirty="0" err="1">
                <a:solidFill>
                  <a:srgbClr val="FF0000"/>
                </a:solidFill>
              </a:rPr>
              <a:t>enantioselective</a:t>
            </a:r>
            <a:r>
              <a:rPr lang="de-DE" dirty="0">
                <a:solidFill>
                  <a:srgbClr val="FF0000"/>
                </a:solidFill>
              </a:rPr>
              <a:t> </a:t>
            </a:r>
            <a:r>
              <a:rPr lang="de-DE" dirty="0" err="1">
                <a:solidFill>
                  <a:srgbClr val="FF0000"/>
                </a:solidFill>
              </a:rPr>
              <a:t>anaylsis</a:t>
            </a:r>
            <a:r>
              <a:rPr lang="de-DE" dirty="0">
                <a:solidFill>
                  <a:srgbClr val="FF0000"/>
                </a:solidFill>
              </a:rPr>
              <a:t> </a:t>
            </a:r>
            <a:r>
              <a:rPr lang="de-DE" dirty="0" err="1">
                <a:solidFill>
                  <a:srgbClr val="FF0000"/>
                </a:solidFill>
              </a:rPr>
              <a:t>important</a:t>
            </a:r>
            <a:r>
              <a:rPr lang="de-DE" dirty="0">
                <a:solidFill>
                  <a:srgbClr val="FF0000"/>
                </a:solidFill>
              </a:rPr>
              <a:t>?</a:t>
            </a:r>
          </a:p>
          <a:p>
            <a:endParaRPr lang="de-DE" dirty="0"/>
          </a:p>
          <a:p>
            <a:r>
              <a:rPr lang="de-DE" dirty="0"/>
              <a:t>Different </a:t>
            </a:r>
            <a:r>
              <a:rPr lang="de-DE" dirty="0" err="1"/>
              <a:t>pharmacology</a:t>
            </a:r>
            <a:r>
              <a:rPr lang="de-DE" dirty="0"/>
              <a:t>, </a:t>
            </a:r>
            <a:r>
              <a:rPr lang="de-DE" dirty="0" err="1"/>
              <a:t>pharmacokinetics</a:t>
            </a:r>
            <a:r>
              <a:rPr lang="de-DE" dirty="0"/>
              <a:t>, </a:t>
            </a:r>
            <a:r>
              <a:rPr lang="de-DE" dirty="0" err="1"/>
              <a:t>metabolism</a:t>
            </a:r>
            <a:r>
              <a:rPr lang="de-DE" dirty="0"/>
              <a:t> and </a:t>
            </a:r>
            <a:r>
              <a:rPr lang="de-DE" dirty="0" err="1"/>
              <a:t>toxicity</a:t>
            </a:r>
            <a:r>
              <a:rPr lang="de-DE" dirty="0"/>
              <a:t> </a:t>
            </a:r>
            <a:r>
              <a:rPr lang="de-DE" dirty="0" err="1"/>
              <a:t>of</a:t>
            </a:r>
            <a:r>
              <a:rPr lang="de-DE" dirty="0"/>
              <a:t> </a:t>
            </a:r>
            <a:r>
              <a:rPr lang="de-DE" dirty="0" err="1"/>
              <a:t>enantiomers</a:t>
            </a:r>
            <a:r>
              <a:rPr lang="de-DE" dirty="0"/>
              <a:t> </a:t>
            </a:r>
          </a:p>
          <a:p>
            <a:r>
              <a:rPr lang="de-DE" dirty="0" err="1"/>
              <a:t>of</a:t>
            </a:r>
            <a:r>
              <a:rPr lang="de-DE" dirty="0"/>
              <a:t> chiral </a:t>
            </a:r>
            <a:r>
              <a:rPr lang="de-DE" dirty="0" err="1"/>
              <a:t>drugs</a:t>
            </a:r>
            <a:endParaRPr lang="de-DE" dirty="0"/>
          </a:p>
          <a:p>
            <a:endParaRPr lang="de-DE" dirty="0"/>
          </a:p>
          <a:p>
            <a:r>
              <a:rPr lang="de-DE" dirty="0"/>
              <a:t>Different </a:t>
            </a:r>
            <a:r>
              <a:rPr lang="de-DE" dirty="0" err="1"/>
              <a:t>effect</a:t>
            </a:r>
            <a:r>
              <a:rPr lang="de-DE" dirty="0"/>
              <a:t> and environmental </a:t>
            </a:r>
            <a:r>
              <a:rPr lang="de-DE" dirty="0" err="1"/>
              <a:t>fate</a:t>
            </a:r>
            <a:r>
              <a:rPr lang="de-DE" dirty="0"/>
              <a:t> </a:t>
            </a:r>
            <a:r>
              <a:rPr lang="de-DE" dirty="0" err="1"/>
              <a:t>of</a:t>
            </a:r>
            <a:r>
              <a:rPr lang="de-DE" dirty="0"/>
              <a:t> </a:t>
            </a:r>
            <a:r>
              <a:rPr lang="de-DE" dirty="0" err="1"/>
              <a:t>enantiomers</a:t>
            </a:r>
            <a:r>
              <a:rPr lang="de-DE" dirty="0"/>
              <a:t> </a:t>
            </a:r>
            <a:r>
              <a:rPr lang="de-DE" dirty="0" err="1"/>
              <a:t>of</a:t>
            </a:r>
            <a:r>
              <a:rPr lang="de-DE" dirty="0"/>
              <a:t> chiral </a:t>
            </a:r>
            <a:r>
              <a:rPr lang="de-DE" dirty="0" err="1"/>
              <a:t>agrochemicals</a:t>
            </a:r>
            <a:endParaRPr lang="de-DE" dirty="0"/>
          </a:p>
          <a:p>
            <a:endParaRPr lang="de-DE" dirty="0"/>
          </a:p>
          <a:p>
            <a:r>
              <a:rPr lang="de-DE" dirty="0"/>
              <a:t>Different </a:t>
            </a:r>
            <a:r>
              <a:rPr lang="de-DE" dirty="0" err="1"/>
              <a:t>biological</a:t>
            </a:r>
            <a:r>
              <a:rPr lang="de-DE" dirty="0"/>
              <a:t> </a:t>
            </a:r>
            <a:r>
              <a:rPr lang="de-DE" dirty="0" err="1"/>
              <a:t>activity</a:t>
            </a:r>
            <a:r>
              <a:rPr lang="de-DE" dirty="0"/>
              <a:t> </a:t>
            </a:r>
            <a:r>
              <a:rPr lang="de-DE" dirty="0" err="1"/>
              <a:t>of</a:t>
            </a:r>
            <a:r>
              <a:rPr lang="de-DE" dirty="0"/>
              <a:t> </a:t>
            </a:r>
            <a:r>
              <a:rPr lang="de-DE" dirty="0" err="1"/>
              <a:t>enantiomers</a:t>
            </a:r>
            <a:r>
              <a:rPr lang="de-DE" dirty="0"/>
              <a:t> </a:t>
            </a:r>
            <a:r>
              <a:rPr lang="de-DE" dirty="0" err="1"/>
              <a:t>of</a:t>
            </a:r>
            <a:r>
              <a:rPr lang="de-DE" dirty="0"/>
              <a:t> chiral </a:t>
            </a:r>
            <a:r>
              <a:rPr lang="de-DE" dirty="0" err="1"/>
              <a:t>food</a:t>
            </a:r>
            <a:r>
              <a:rPr lang="de-DE" dirty="0"/>
              <a:t> additives</a:t>
            </a:r>
          </a:p>
          <a:p>
            <a:endParaRPr lang="de-DE" dirty="0"/>
          </a:p>
          <a:p>
            <a:r>
              <a:rPr lang="de-DE" dirty="0"/>
              <a:t>Biomarkers</a:t>
            </a:r>
          </a:p>
          <a:p>
            <a:endParaRPr lang="de-DE" sz="1350" dirty="0"/>
          </a:p>
          <a:p>
            <a:endParaRPr lang="de-DE" sz="1350" dirty="0"/>
          </a:p>
        </p:txBody>
      </p:sp>
    </p:spTree>
    <p:extLst>
      <p:ext uri="{BB962C8B-B14F-4D97-AF65-F5344CB8AC3E}">
        <p14:creationId xmlns:p14="http://schemas.microsoft.com/office/powerpoint/2010/main" val="6328922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Breitbild</PresentationFormat>
  <Paragraphs>147</Paragraphs>
  <Slides>21</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Calibri Light</vt:lpstr>
      <vt:lpstr>Sylfaen</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Enantiomers and Diastereomers</vt:lpstr>
      <vt:lpstr>PowerPoint-Präsentation</vt:lpstr>
      <vt:lpstr>Different biological activity of enantiomers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Bezhan Chankvetadze</dc:creator>
  <cp:lastModifiedBy>Bezhan Chankvetadze</cp:lastModifiedBy>
  <cp:revision>11</cp:revision>
  <dcterms:created xsi:type="dcterms:W3CDTF">2025-08-16T19:28:43Z</dcterms:created>
  <dcterms:modified xsi:type="dcterms:W3CDTF">2025-08-18T05:41:16Z</dcterms:modified>
</cp:coreProperties>
</file>