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9" r:id="rId2"/>
    <p:sldId id="256" r:id="rId3"/>
    <p:sldId id="307" r:id="rId4"/>
    <p:sldId id="304" r:id="rId5"/>
    <p:sldId id="305" r:id="rId6"/>
    <p:sldId id="309" r:id="rId7"/>
    <p:sldId id="308" r:id="rId8"/>
    <p:sldId id="310" r:id="rId9"/>
    <p:sldId id="311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A0"/>
    <a:srgbClr val="3A71B1"/>
    <a:srgbClr val="4D7EB8"/>
    <a:srgbClr val="0E3F6E"/>
    <a:srgbClr val="3A6F8A"/>
    <a:srgbClr val="EC5E71"/>
    <a:srgbClr val="BAD25E"/>
    <a:srgbClr val="003D66"/>
    <a:srgbClr val="F15B6E"/>
    <a:srgbClr val="ECEC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 varScale="1">
        <p:scale>
          <a:sx n="83" d="100"/>
          <a:sy n="83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990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6718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718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59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7815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01577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796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3362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104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7196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903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2212BC-BE1E-4949-9453-B2F58098E95C}" type="datetimeFigureOut">
              <a:rPr lang="de-DE" smtClean="0"/>
              <a:t>14.08.2025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140E6-43E0-4E56-9386-AE2F4D121BA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6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736001" cy="71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2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32509" y="3082071"/>
            <a:ext cx="11517745" cy="1048468"/>
          </a:xfrm>
        </p:spPr>
        <p:txBody>
          <a:bodyPr/>
          <a:lstStyle/>
          <a:p>
            <a:r>
              <a:rPr lang="de-DE" b="1" dirty="0" smtClean="0">
                <a:solidFill>
                  <a:srgbClr val="3A71B1"/>
                </a:solidFill>
              </a:rPr>
              <a:t>QUALI-Start-Up Lectures </a:t>
            </a:r>
            <a:endParaRPr lang="de-DE" b="1" dirty="0">
              <a:solidFill>
                <a:srgbClr val="3A71B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4190010"/>
            <a:ext cx="9144000" cy="1655762"/>
          </a:xfrm>
        </p:spPr>
        <p:txBody>
          <a:bodyPr>
            <a:normAutofit/>
          </a:bodyPr>
          <a:lstStyle/>
          <a:p>
            <a:r>
              <a:rPr lang="de-DE" sz="2800" b="1" dirty="0" err="1" smtClean="0">
                <a:solidFill>
                  <a:srgbClr val="C00000"/>
                </a:solidFill>
              </a:rPr>
              <a:t>SMART|Labs</a:t>
            </a:r>
            <a:r>
              <a:rPr lang="de-DE" sz="2800" b="1" dirty="0" smtClean="0">
                <a:solidFill>
                  <a:srgbClr val="C00000"/>
                </a:solidFill>
              </a:rPr>
              <a:t>: </a:t>
            </a:r>
            <a:r>
              <a:rPr lang="de-DE" sz="2800" b="1" dirty="0" err="1" smtClean="0">
                <a:solidFill>
                  <a:srgbClr val="C00000"/>
                </a:solidFill>
              </a:rPr>
              <a:t>Introduction</a:t>
            </a:r>
            <a:r>
              <a:rPr lang="de-DE" sz="2800" b="1" dirty="0" smtClean="0">
                <a:solidFill>
                  <a:srgbClr val="C00000"/>
                </a:solidFill>
              </a:rPr>
              <a:t> &amp; </a:t>
            </a:r>
            <a:r>
              <a:rPr lang="de-DE" sz="2800" b="1" dirty="0" err="1" smtClean="0">
                <a:solidFill>
                  <a:srgbClr val="C00000"/>
                </a:solidFill>
              </a:rPr>
              <a:t>Overview</a:t>
            </a:r>
            <a:r>
              <a:rPr lang="de-DE" sz="2800" b="1" dirty="0" smtClean="0">
                <a:solidFill>
                  <a:srgbClr val="C00000"/>
                </a:solidFill>
              </a:rPr>
              <a:t>  </a:t>
            </a:r>
          </a:p>
          <a:p>
            <a:endParaRPr lang="de-DE" sz="1200" b="1" dirty="0">
              <a:solidFill>
                <a:srgbClr val="3A71B1"/>
              </a:solidFill>
            </a:endParaRPr>
          </a:p>
          <a:p>
            <a:r>
              <a:rPr lang="de-DE" dirty="0" smtClean="0">
                <a:solidFill>
                  <a:srgbClr val="3A71B1"/>
                </a:solidFill>
              </a:rPr>
              <a:t>Hans Ströher</a:t>
            </a:r>
          </a:p>
          <a:p>
            <a:endParaRPr lang="de-DE" b="1" dirty="0" smtClean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9849" y="347752"/>
            <a:ext cx="2925002" cy="1800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6217" y="356995"/>
            <a:ext cx="3634178" cy="18000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154550" y="988294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005AA0"/>
                </a:solidFill>
              </a:rPr>
              <a:t>2024:</a:t>
            </a:r>
            <a:endParaRPr lang="de-DE" sz="2800" b="1" dirty="0">
              <a:solidFill>
                <a:srgbClr val="005AA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6331527" y="998566"/>
            <a:ext cx="1011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smtClean="0">
                <a:solidFill>
                  <a:srgbClr val="4D7EB8"/>
                </a:solidFill>
              </a:rPr>
              <a:t>2025:</a:t>
            </a:r>
            <a:endParaRPr lang="de-DE" sz="2800" b="1" dirty="0">
              <a:solidFill>
                <a:srgbClr val="4D7EB8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92099" y="237643"/>
            <a:ext cx="4886036" cy="2041237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582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40757" y="246888"/>
            <a:ext cx="352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3A71B1"/>
                </a:solidFill>
              </a:rPr>
              <a:t>GGSB: </a:t>
            </a:r>
            <a:r>
              <a:rPr lang="de-DE" sz="2000" b="1" dirty="0" err="1" smtClean="0">
                <a:solidFill>
                  <a:srgbClr val="3A71B1"/>
                </a:solidFill>
              </a:rPr>
              <a:t>SMART|Labs</a:t>
            </a:r>
            <a:r>
              <a:rPr lang="de-DE" sz="2000" b="1" dirty="0" smtClean="0">
                <a:solidFill>
                  <a:srgbClr val="3A71B1"/>
                </a:solidFill>
              </a:rPr>
              <a:t> </a:t>
            </a:r>
            <a:r>
              <a:rPr lang="de-DE" sz="2000" dirty="0" smtClean="0">
                <a:solidFill>
                  <a:srgbClr val="3A71B1"/>
                </a:solidFill>
              </a:rPr>
              <a:t>– </a:t>
            </a:r>
            <a:r>
              <a:rPr lang="de-DE" sz="2000" dirty="0" err="1" smtClean="0">
                <a:solidFill>
                  <a:srgbClr val="3A71B1"/>
                </a:solidFill>
              </a:rPr>
              <a:t>Overview</a:t>
            </a:r>
            <a:endParaRPr lang="de-DE" sz="2000" dirty="0" smtClean="0">
              <a:solidFill>
                <a:srgbClr val="3A71B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/>
          <a:srcRect r="20985"/>
          <a:stretch/>
        </p:blipFill>
        <p:spPr>
          <a:xfrm>
            <a:off x="6807199" y="1017444"/>
            <a:ext cx="4714657" cy="342125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52" y="1012305"/>
            <a:ext cx="6118481" cy="3420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379" y="4547455"/>
            <a:ext cx="10838479" cy="180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20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133266" y="246888"/>
            <a:ext cx="39383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3A71B1"/>
                </a:solidFill>
              </a:rPr>
              <a:t>GGSB: </a:t>
            </a:r>
            <a:r>
              <a:rPr lang="de-DE" sz="2000" b="1" dirty="0" err="1" smtClean="0">
                <a:solidFill>
                  <a:srgbClr val="3A71B1"/>
                </a:solidFill>
              </a:rPr>
              <a:t>SMART|Labs</a:t>
            </a:r>
            <a:r>
              <a:rPr lang="de-DE" sz="2000" b="1" dirty="0" smtClean="0">
                <a:solidFill>
                  <a:srgbClr val="3A71B1"/>
                </a:solidFill>
              </a:rPr>
              <a:t> </a:t>
            </a:r>
            <a:r>
              <a:rPr lang="de-DE" sz="2000" dirty="0" smtClean="0">
                <a:solidFill>
                  <a:srgbClr val="3A71B1"/>
                </a:solidFill>
              </a:rPr>
              <a:t>– Science Cases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9647" r="15152"/>
          <a:stretch/>
        </p:blipFill>
        <p:spPr>
          <a:xfrm>
            <a:off x="323273" y="787491"/>
            <a:ext cx="5680362" cy="432243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r="25149"/>
          <a:stretch/>
        </p:blipFill>
        <p:spPr>
          <a:xfrm>
            <a:off x="6132940" y="787491"/>
            <a:ext cx="5754269" cy="4328535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/>
          <a:srcRect t="19243"/>
          <a:stretch/>
        </p:blipFill>
        <p:spPr>
          <a:xfrm>
            <a:off x="1473053" y="4692074"/>
            <a:ext cx="3556315" cy="162807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/>
          <a:srcRect t="25666" b="14316"/>
          <a:stretch/>
        </p:blipFill>
        <p:spPr>
          <a:xfrm>
            <a:off x="7455743" y="5107709"/>
            <a:ext cx="3526597" cy="120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5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feld 11"/>
          <p:cNvSpPr txBox="1"/>
          <p:nvPr/>
        </p:nvSpPr>
        <p:spPr>
          <a:xfrm>
            <a:off x="3978606" y="246888"/>
            <a:ext cx="4247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3A71B1"/>
                </a:solidFill>
              </a:rPr>
              <a:t>GGSB: </a:t>
            </a:r>
            <a:r>
              <a:rPr lang="de-DE" sz="2000" b="1" dirty="0" err="1" smtClean="0">
                <a:solidFill>
                  <a:srgbClr val="3A71B1"/>
                </a:solidFill>
              </a:rPr>
              <a:t>SMART|Labs</a:t>
            </a:r>
            <a:r>
              <a:rPr lang="de-DE" sz="2000" b="1" dirty="0" smtClean="0">
                <a:solidFill>
                  <a:srgbClr val="3A71B1"/>
                </a:solidFill>
              </a:rPr>
              <a:t> </a:t>
            </a:r>
            <a:r>
              <a:rPr lang="de-DE" sz="2000" dirty="0" smtClean="0">
                <a:solidFill>
                  <a:srgbClr val="3A71B1"/>
                </a:solidFill>
              </a:rPr>
              <a:t>– Status </a:t>
            </a:r>
            <a:r>
              <a:rPr lang="de-DE" sz="2000" dirty="0" err="1" smtClean="0">
                <a:solidFill>
                  <a:srgbClr val="3A71B1"/>
                </a:solidFill>
              </a:rPr>
              <a:t>and</a:t>
            </a:r>
            <a:r>
              <a:rPr lang="de-DE" sz="2000" dirty="0" smtClean="0">
                <a:solidFill>
                  <a:srgbClr val="3A71B1"/>
                </a:solidFill>
              </a:rPr>
              <a:t> Plans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44232" y="1274537"/>
            <a:ext cx="115429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2016"/>
            </a:pPr>
            <a:r>
              <a:rPr lang="de-DE" sz="2000" dirty="0" smtClean="0">
                <a:solidFill>
                  <a:srgbClr val="005AA0"/>
                </a:solidFill>
              </a:rPr>
              <a:t> 	</a:t>
            </a:r>
            <a:r>
              <a:rPr lang="de-DE" sz="2000" dirty="0" err="1" smtClean="0">
                <a:solidFill>
                  <a:srgbClr val="005AA0"/>
                </a:solidFill>
              </a:rPr>
              <a:t>SMART|</a:t>
            </a:r>
            <a:r>
              <a:rPr lang="de-DE" sz="2000" b="1" dirty="0" err="1" smtClean="0">
                <a:solidFill>
                  <a:srgbClr val="005AA0"/>
                </a:solidFill>
              </a:rPr>
              <a:t>EDM</a:t>
            </a:r>
            <a:r>
              <a:rPr lang="de-DE" sz="2000" dirty="0" err="1" smtClean="0">
                <a:solidFill>
                  <a:srgbClr val="005AA0"/>
                </a:solidFill>
              </a:rPr>
              <a:t>_Lab</a:t>
            </a:r>
            <a:r>
              <a:rPr lang="de-DE" sz="2000" dirty="0" smtClean="0">
                <a:solidFill>
                  <a:srgbClr val="005AA0"/>
                </a:solidFill>
              </a:rPr>
              <a:t>			TSU	David </a:t>
            </a:r>
            <a:r>
              <a:rPr lang="de-DE" sz="2000" dirty="0" err="1" smtClean="0">
                <a:solidFill>
                  <a:srgbClr val="005AA0"/>
                </a:solidFill>
              </a:rPr>
              <a:t>Mchedlishvili</a:t>
            </a:r>
            <a:r>
              <a:rPr lang="de-DE" sz="2000" dirty="0" smtClean="0">
                <a:solidFill>
                  <a:srgbClr val="005AA0"/>
                </a:solidFill>
              </a:rPr>
              <a:t> (</a:t>
            </a:r>
            <a:r>
              <a:rPr lang="de-DE" sz="2000" dirty="0" err="1" smtClean="0">
                <a:solidFill>
                  <a:srgbClr val="005AA0"/>
                </a:solidFill>
              </a:rPr>
              <a:t>Returner</a:t>
            </a:r>
            <a:r>
              <a:rPr lang="de-DE" sz="2000" dirty="0" smtClean="0">
                <a:solidFill>
                  <a:srgbClr val="005AA0"/>
                </a:solidFill>
              </a:rPr>
              <a:t>)	Science Min</a:t>
            </a:r>
          </a:p>
          <a:p>
            <a:r>
              <a:rPr lang="de-DE" sz="2000" dirty="0" smtClean="0">
                <a:solidFill>
                  <a:srgbClr val="005AA0"/>
                </a:solidFill>
              </a:rPr>
              <a:t>	</a:t>
            </a:r>
          </a:p>
          <a:p>
            <a:pPr marL="457200" indent="-457200">
              <a:buAutoNum type="arabicPlain" startAt="2017"/>
            </a:pPr>
            <a:r>
              <a:rPr lang="de-DE" sz="2000" dirty="0" smtClean="0">
                <a:solidFill>
                  <a:srgbClr val="005AA0"/>
                </a:solidFill>
              </a:rPr>
              <a:t> 	</a:t>
            </a:r>
            <a:r>
              <a:rPr lang="de-DE" sz="2000" dirty="0" err="1" smtClean="0">
                <a:solidFill>
                  <a:srgbClr val="005AA0"/>
                </a:solidFill>
              </a:rPr>
              <a:t>SMART|</a:t>
            </a:r>
            <a:r>
              <a:rPr lang="de-DE" sz="2000" b="1" dirty="0" err="1" smtClean="0">
                <a:solidFill>
                  <a:srgbClr val="005AA0"/>
                </a:solidFill>
              </a:rPr>
              <a:t>AtmoSim</a:t>
            </a:r>
            <a:r>
              <a:rPr lang="de-DE" sz="2000" dirty="0" err="1" smtClean="0">
                <a:solidFill>
                  <a:srgbClr val="005AA0"/>
                </a:solidFill>
              </a:rPr>
              <a:t>_Lab</a:t>
            </a:r>
            <a:r>
              <a:rPr lang="de-DE" sz="2000" dirty="0" smtClean="0">
                <a:solidFill>
                  <a:srgbClr val="005AA0"/>
                </a:solidFill>
              </a:rPr>
              <a:t>			TSU	</a:t>
            </a:r>
            <a:r>
              <a:rPr lang="de-DE" sz="2000" dirty="0" err="1" smtClean="0">
                <a:solidFill>
                  <a:srgbClr val="005AA0"/>
                </a:solidFill>
              </a:rPr>
              <a:t>Giorgi</a:t>
            </a:r>
            <a:r>
              <a:rPr lang="de-DE" sz="2000" dirty="0" smtClean="0">
                <a:solidFill>
                  <a:srgbClr val="005AA0"/>
                </a:solidFill>
              </a:rPr>
              <a:t> </a:t>
            </a:r>
            <a:r>
              <a:rPr lang="de-DE" sz="2000" dirty="0" err="1" smtClean="0">
                <a:solidFill>
                  <a:srgbClr val="005AA0"/>
                </a:solidFill>
              </a:rPr>
              <a:t>Jibuti</a:t>
            </a:r>
            <a:r>
              <a:rPr lang="de-DE" sz="2000" dirty="0" smtClean="0">
                <a:solidFill>
                  <a:srgbClr val="005AA0"/>
                </a:solidFill>
              </a:rPr>
              <a:t> (TSU </a:t>
            </a:r>
            <a:r>
              <a:rPr lang="de-DE" sz="2000" dirty="0" err="1" smtClean="0">
                <a:solidFill>
                  <a:srgbClr val="005AA0"/>
                </a:solidFill>
              </a:rPr>
              <a:t>staff</a:t>
            </a:r>
            <a:r>
              <a:rPr lang="de-DE" sz="2000" dirty="0" smtClean="0">
                <a:solidFill>
                  <a:srgbClr val="005AA0"/>
                </a:solidFill>
              </a:rPr>
              <a:t>)		</a:t>
            </a:r>
            <a:r>
              <a:rPr lang="de-DE" sz="2000" dirty="0" err="1" smtClean="0">
                <a:solidFill>
                  <a:srgbClr val="005AA0"/>
                </a:solidFill>
              </a:rPr>
              <a:t>Tbilisi</a:t>
            </a:r>
            <a:r>
              <a:rPr lang="de-DE" sz="2000" dirty="0" smtClean="0">
                <a:solidFill>
                  <a:srgbClr val="005AA0"/>
                </a:solidFill>
              </a:rPr>
              <a:t> City</a:t>
            </a:r>
          </a:p>
          <a:p>
            <a:endParaRPr lang="de-DE" sz="2000" dirty="0" smtClean="0"/>
          </a:p>
          <a:p>
            <a:endParaRPr lang="de-DE" sz="2000" dirty="0" smtClean="0">
              <a:solidFill>
                <a:srgbClr val="005AA0"/>
              </a:solidFill>
            </a:endParaRPr>
          </a:p>
          <a:p>
            <a:pPr marL="457200" indent="-457200">
              <a:buAutoNum type="arabicPlain" startAt="2023"/>
            </a:pPr>
            <a:r>
              <a:rPr lang="de-DE" sz="2000" dirty="0" smtClean="0">
                <a:solidFill>
                  <a:srgbClr val="005AA0"/>
                </a:solidFill>
              </a:rPr>
              <a:t> 	</a:t>
            </a:r>
            <a:r>
              <a:rPr lang="de-DE" sz="2000" dirty="0" err="1" smtClean="0">
                <a:solidFill>
                  <a:srgbClr val="005AA0"/>
                </a:solidFill>
              </a:rPr>
              <a:t>SMART|</a:t>
            </a:r>
            <a:r>
              <a:rPr lang="de-DE" sz="2000" b="1" dirty="0" err="1" smtClean="0">
                <a:solidFill>
                  <a:srgbClr val="005AA0"/>
                </a:solidFill>
              </a:rPr>
              <a:t>DigitalDevelopment</a:t>
            </a:r>
            <a:r>
              <a:rPr lang="de-DE" sz="2000" dirty="0" err="1" smtClean="0">
                <a:solidFill>
                  <a:srgbClr val="005AA0"/>
                </a:solidFill>
              </a:rPr>
              <a:t>_Lab</a:t>
            </a:r>
            <a:r>
              <a:rPr lang="de-DE" sz="2000" dirty="0" smtClean="0">
                <a:solidFill>
                  <a:srgbClr val="005AA0"/>
                </a:solidFill>
              </a:rPr>
              <a:t>		AUG	</a:t>
            </a:r>
            <a:r>
              <a:rPr lang="de-DE" sz="2000" dirty="0" err="1" smtClean="0">
                <a:solidFill>
                  <a:srgbClr val="005AA0"/>
                </a:solidFill>
              </a:rPr>
              <a:t>Zaza</a:t>
            </a:r>
            <a:r>
              <a:rPr lang="de-DE" sz="2000" dirty="0" smtClean="0">
                <a:solidFill>
                  <a:srgbClr val="005AA0"/>
                </a:solidFill>
              </a:rPr>
              <a:t> </a:t>
            </a:r>
            <a:r>
              <a:rPr lang="de-DE" sz="2000" dirty="0" err="1" smtClean="0">
                <a:solidFill>
                  <a:srgbClr val="005AA0"/>
                </a:solidFill>
              </a:rPr>
              <a:t>Metreveli</a:t>
            </a:r>
            <a:r>
              <a:rPr lang="de-DE" sz="2000" dirty="0" smtClean="0">
                <a:solidFill>
                  <a:srgbClr val="005AA0"/>
                </a:solidFill>
              </a:rPr>
              <a:t> (AUG </a:t>
            </a:r>
            <a:r>
              <a:rPr lang="de-DE" sz="2000" dirty="0" err="1" smtClean="0">
                <a:solidFill>
                  <a:srgbClr val="005AA0"/>
                </a:solidFill>
              </a:rPr>
              <a:t>staff</a:t>
            </a:r>
            <a:r>
              <a:rPr lang="de-DE" sz="2000" dirty="0" smtClean="0">
                <a:solidFill>
                  <a:srgbClr val="005AA0"/>
                </a:solidFill>
              </a:rPr>
              <a:t>)		Volkswagen</a:t>
            </a:r>
          </a:p>
          <a:p>
            <a:endParaRPr lang="de-DE" sz="2000" dirty="0" smtClean="0">
              <a:solidFill>
                <a:srgbClr val="005AA0"/>
              </a:solidFill>
            </a:endParaRPr>
          </a:p>
          <a:p>
            <a:pPr marL="457200" indent="-457200">
              <a:buAutoNum type="arabicPlain" startAt="2023"/>
            </a:pPr>
            <a:r>
              <a:rPr lang="de-DE" sz="2000" dirty="0" smtClean="0">
                <a:solidFill>
                  <a:srgbClr val="005AA0"/>
                </a:solidFill>
              </a:rPr>
              <a:t> 	</a:t>
            </a:r>
            <a:r>
              <a:rPr lang="de-DE" sz="2000" dirty="0" err="1" smtClean="0">
                <a:solidFill>
                  <a:srgbClr val="005AA0"/>
                </a:solidFill>
              </a:rPr>
              <a:t>SMART|</a:t>
            </a:r>
            <a:r>
              <a:rPr lang="de-DE" sz="2000" b="1" dirty="0" err="1" smtClean="0">
                <a:solidFill>
                  <a:srgbClr val="005AA0"/>
                </a:solidFill>
              </a:rPr>
              <a:t>MedicalImaging</a:t>
            </a:r>
            <a:r>
              <a:rPr lang="de-DE" sz="2000" dirty="0" err="1" smtClean="0">
                <a:solidFill>
                  <a:srgbClr val="005AA0"/>
                </a:solidFill>
              </a:rPr>
              <a:t>_TrainingLab</a:t>
            </a:r>
            <a:r>
              <a:rPr lang="de-DE" sz="2000" dirty="0" smtClean="0">
                <a:solidFill>
                  <a:srgbClr val="005AA0"/>
                </a:solidFill>
              </a:rPr>
              <a:t>	GTU</a:t>
            </a:r>
            <a:r>
              <a:rPr lang="de-DE" sz="2000" dirty="0">
                <a:solidFill>
                  <a:srgbClr val="005AA0"/>
                </a:solidFill>
              </a:rPr>
              <a:t>	</a:t>
            </a:r>
            <a:r>
              <a:rPr lang="de-DE" sz="2000" dirty="0" err="1" smtClean="0">
                <a:solidFill>
                  <a:srgbClr val="005AA0"/>
                </a:solidFill>
              </a:rPr>
              <a:t>Tamo</a:t>
            </a:r>
            <a:r>
              <a:rPr lang="de-DE" sz="2000" dirty="0" smtClean="0">
                <a:solidFill>
                  <a:srgbClr val="005AA0"/>
                </a:solidFill>
              </a:rPr>
              <a:t> </a:t>
            </a:r>
            <a:r>
              <a:rPr lang="de-DE" sz="2000" dirty="0" err="1" smtClean="0">
                <a:solidFill>
                  <a:srgbClr val="005AA0"/>
                </a:solidFill>
              </a:rPr>
              <a:t>Xechiashvili</a:t>
            </a:r>
            <a:r>
              <a:rPr lang="de-DE" sz="2000" dirty="0" smtClean="0">
                <a:solidFill>
                  <a:srgbClr val="005AA0"/>
                </a:solidFill>
              </a:rPr>
              <a:t> 		?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8949" y="1348509"/>
            <a:ext cx="326337" cy="31868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8949" y="1955404"/>
            <a:ext cx="323116" cy="31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9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/>
        </p:nvSpPr>
        <p:spPr>
          <a:xfrm>
            <a:off x="4340757" y="246888"/>
            <a:ext cx="35233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3A71B1"/>
                </a:solidFill>
              </a:rPr>
              <a:t>GGSB: </a:t>
            </a:r>
            <a:r>
              <a:rPr lang="de-DE" sz="2000" b="1" dirty="0" err="1" smtClean="0">
                <a:solidFill>
                  <a:srgbClr val="3A71B1"/>
                </a:solidFill>
              </a:rPr>
              <a:t>SMART|Labs</a:t>
            </a:r>
            <a:r>
              <a:rPr lang="de-DE" sz="2000" b="1" dirty="0" smtClean="0">
                <a:solidFill>
                  <a:srgbClr val="3A71B1"/>
                </a:solidFill>
              </a:rPr>
              <a:t> </a:t>
            </a:r>
            <a:r>
              <a:rPr lang="de-DE" sz="2000" dirty="0" smtClean="0">
                <a:solidFill>
                  <a:srgbClr val="3A71B1"/>
                </a:solidFill>
              </a:rPr>
              <a:t>– </a:t>
            </a:r>
            <a:r>
              <a:rPr lang="de-DE" sz="2000" dirty="0" err="1" smtClean="0">
                <a:solidFill>
                  <a:srgbClr val="3A71B1"/>
                </a:solidFill>
              </a:rPr>
              <a:t>Overview</a:t>
            </a:r>
            <a:endParaRPr lang="de-DE" sz="2000" dirty="0" smtClean="0">
              <a:solidFill>
                <a:srgbClr val="3A71B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052" y="1012305"/>
            <a:ext cx="6118481" cy="3420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556052" y="923636"/>
            <a:ext cx="6118481" cy="3639128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7318168" y="1085878"/>
            <a:ext cx="3325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C00000"/>
                </a:solidFill>
              </a:rPr>
              <a:t>New </a:t>
            </a:r>
            <a:r>
              <a:rPr lang="de-DE" b="1" dirty="0" err="1" smtClean="0">
                <a:solidFill>
                  <a:srgbClr val="C00000"/>
                </a:solidFill>
              </a:rPr>
              <a:t>definition</a:t>
            </a:r>
            <a:r>
              <a:rPr lang="de-DE" b="1" dirty="0" smtClean="0">
                <a:solidFill>
                  <a:srgbClr val="C00000"/>
                </a:solidFill>
              </a:rPr>
              <a:t>/</a:t>
            </a:r>
            <a:r>
              <a:rPr lang="de-DE" b="1" dirty="0" err="1" smtClean="0">
                <a:solidFill>
                  <a:srgbClr val="C00000"/>
                </a:solidFill>
              </a:rPr>
              <a:t>working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scheme</a:t>
            </a:r>
            <a:r>
              <a:rPr lang="de-DE" b="1" dirty="0" smtClean="0">
                <a:solidFill>
                  <a:srgbClr val="C00000"/>
                </a:solidFill>
              </a:rPr>
              <a:t>: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6684579" y="1548208"/>
            <a:ext cx="4669227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700" dirty="0" smtClean="0">
                <a:solidFill>
                  <a:srgbClr val="005AA0"/>
                </a:solidFill>
              </a:rPr>
              <a:t>Scientific </a:t>
            </a:r>
            <a:r>
              <a:rPr lang="de-DE" sz="1700" dirty="0" err="1" smtClean="0">
                <a:solidFill>
                  <a:srgbClr val="005AA0"/>
                </a:solidFill>
              </a:rPr>
              <a:t>and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technological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cooperations</a:t>
            </a:r>
            <a:endParaRPr lang="de-DE" sz="1700" dirty="0" smtClean="0">
              <a:solidFill>
                <a:srgbClr val="005AA0"/>
              </a:solidFill>
            </a:endParaRPr>
          </a:p>
          <a:p>
            <a:pPr lvl="1"/>
            <a:r>
              <a:rPr lang="de-DE" sz="1700" dirty="0" err="1">
                <a:solidFill>
                  <a:srgbClr val="005AA0"/>
                </a:solidFill>
              </a:rPr>
              <a:t>b</a:t>
            </a:r>
            <a:r>
              <a:rPr lang="de-DE" sz="1700" dirty="0" err="1" smtClean="0">
                <a:solidFill>
                  <a:srgbClr val="005AA0"/>
                </a:solidFill>
              </a:rPr>
              <a:t>etween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Georgian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and</a:t>
            </a:r>
            <a:r>
              <a:rPr lang="de-DE" sz="1700" dirty="0" smtClean="0">
                <a:solidFill>
                  <a:srgbClr val="005AA0"/>
                </a:solidFill>
              </a:rPr>
              <a:t> German </a:t>
            </a:r>
            <a:r>
              <a:rPr lang="de-DE" sz="1700" dirty="0" err="1" smtClean="0">
                <a:solidFill>
                  <a:srgbClr val="005AA0"/>
                </a:solidFill>
              </a:rPr>
              <a:t>partners</a:t>
            </a:r>
            <a:endParaRPr lang="de-DE" sz="1700" dirty="0" smtClean="0">
              <a:solidFill>
                <a:srgbClr val="005AA0"/>
              </a:solidFill>
            </a:endParaRPr>
          </a:p>
          <a:p>
            <a:pPr lvl="1"/>
            <a:r>
              <a:rPr lang="de-DE" sz="1700" dirty="0" smtClean="0">
                <a:solidFill>
                  <a:srgbClr val="005AA0"/>
                </a:solidFill>
              </a:rPr>
              <a:t>(</a:t>
            </a:r>
            <a:r>
              <a:rPr lang="de-DE" sz="1700" dirty="0" err="1" smtClean="0">
                <a:solidFill>
                  <a:srgbClr val="005AA0"/>
                </a:solidFill>
              </a:rPr>
              <a:t>scientists</a:t>
            </a:r>
            <a:r>
              <a:rPr lang="de-DE" sz="1700" dirty="0" smtClean="0">
                <a:solidFill>
                  <a:srgbClr val="005AA0"/>
                </a:solidFill>
              </a:rPr>
              <a:t>, </a:t>
            </a:r>
            <a:r>
              <a:rPr lang="de-DE" sz="1700" dirty="0" err="1" smtClean="0">
                <a:solidFill>
                  <a:srgbClr val="005AA0"/>
                </a:solidFill>
              </a:rPr>
              <a:t>engineers</a:t>
            </a:r>
            <a:r>
              <a:rPr lang="de-DE" sz="1700" dirty="0" smtClean="0">
                <a:solidFill>
                  <a:srgbClr val="005AA0"/>
                </a:solidFill>
              </a:rPr>
              <a:t>, </a:t>
            </a:r>
            <a:r>
              <a:rPr lang="de-DE" sz="1700" dirty="0" err="1" smtClean="0">
                <a:solidFill>
                  <a:srgbClr val="005AA0"/>
                </a:solidFill>
              </a:rPr>
              <a:t>institutions</a:t>
            </a:r>
            <a:r>
              <a:rPr lang="de-DE" sz="1700" dirty="0" smtClean="0">
                <a:solidFill>
                  <a:srgbClr val="005AA0"/>
                </a:solidFill>
              </a:rPr>
              <a:t>) on </a:t>
            </a:r>
            <a:r>
              <a:rPr lang="de-DE" sz="1700" dirty="0">
                <a:solidFill>
                  <a:srgbClr val="005AA0"/>
                </a:solidFill>
              </a:rPr>
              <a:t>a</a:t>
            </a:r>
            <a:endParaRPr lang="de-DE" sz="1700" dirty="0" smtClean="0">
              <a:solidFill>
                <a:srgbClr val="005AA0"/>
              </a:solidFill>
            </a:endParaRPr>
          </a:p>
          <a:p>
            <a:pPr lvl="1"/>
            <a:r>
              <a:rPr lang="de-DE" sz="1700" dirty="0" err="1">
                <a:solidFill>
                  <a:srgbClr val="005AA0"/>
                </a:solidFill>
              </a:rPr>
              <a:t>s</a:t>
            </a:r>
            <a:r>
              <a:rPr lang="de-DE" sz="1700" dirty="0" err="1" smtClean="0">
                <a:solidFill>
                  <a:srgbClr val="005AA0"/>
                </a:solidFill>
              </a:rPr>
              <a:t>pecific</a:t>
            </a:r>
            <a:r>
              <a:rPr lang="de-DE" sz="1700" dirty="0" smtClean="0">
                <a:solidFill>
                  <a:srgbClr val="005AA0"/>
                </a:solidFill>
              </a:rPr>
              <a:t> item</a:t>
            </a:r>
          </a:p>
          <a:p>
            <a:r>
              <a:rPr lang="de-DE" sz="1700" b="1" dirty="0" smtClean="0">
                <a:solidFill>
                  <a:srgbClr val="005AA0"/>
                </a:solidFill>
              </a:rPr>
              <a:t>But:</a:t>
            </a:r>
          </a:p>
          <a:p>
            <a:pPr lvl="1"/>
            <a:endParaRPr lang="de-DE" sz="600" dirty="0" smtClean="0">
              <a:solidFill>
                <a:srgbClr val="005A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700" dirty="0" err="1" smtClean="0">
                <a:solidFill>
                  <a:srgbClr val="005AA0"/>
                </a:solidFill>
              </a:rPr>
              <a:t>Dedicated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laboratory</a:t>
            </a:r>
            <a:r>
              <a:rPr lang="de-DE" sz="1700" dirty="0" smtClean="0">
                <a:solidFill>
                  <a:srgbClr val="005AA0"/>
                </a:solidFill>
              </a:rPr>
              <a:t> in Georgia not </a:t>
            </a:r>
            <a:r>
              <a:rPr lang="de-DE" sz="1700" dirty="0" err="1" smtClean="0">
                <a:solidFill>
                  <a:srgbClr val="005AA0"/>
                </a:solidFill>
              </a:rPr>
              <a:t>required</a:t>
            </a:r>
            <a:endParaRPr lang="de-DE" sz="1700" dirty="0" smtClean="0">
              <a:solidFill>
                <a:srgbClr val="005A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700" dirty="0" smtClean="0">
                <a:solidFill>
                  <a:srgbClr val="005AA0"/>
                </a:solidFill>
              </a:rPr>
              <a:t>Affiliation w/ </a:t>
            </a:r>
            <a:r>
              <a:rPr lang="de-DE" sz="1700" dirty="0" err="1" smtClean="0">
                <a:solidFill>
                  <a:srgbClr val="005AA0"/>
                </a:solidFill>
              </a:rPr>
              <a:t>Georgian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university</a:t>
            </a:r>
            <a:r>
              <a:rPr lang="de-DE" sz="1700" dirty="0" smtClean="0">
                <a:solidFill>
                  <a:srgbClr val="005AA0"/>
                </a:solidFill>
              </a:rPr>
              <a:t> not </a:t>
            </a:r>
            <a:r>
              <a:rPr lang="de-DE" sz="1700" dirty="0" err="1" smtClean="0">
                <a:solidFill>
                  <a:srgbClr val="005AA0"/>
                </a:solidFill>
              </a:rPr>
              <a:t>necessary</a:t>
            </a:r>
            <a:endParaRPr lang="de-DE" sz="1700" dirty="0" smtClean="0">
              <a:solidFill>
                <a:srgbClr val="005AA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sz="1700" dirty="0">
                <a:solidFill>
                  <a:srgbClr val="005AA0"/>
                </a:solidFill>
              </a:rPr>
              <a:t>Y</a:t>
            </a:r>
            <a:r>
              <a:rPr lang="de-DE" sz="1700" dirty="0" smtClean="0">
                <a:solidFill>
                  <a:srgbClr val="005AA0"/>
                </a:solidFill>
              </a:rPr>
              <a:t>oung </a:t>
            </a:r>
            <a:r>
              <a:rPr lang="de-DE" sz="1700" dirty="0" err="1" smtClean="0">
                <a:solidFill>
                  <a:srgbClr val="005AA0"/>
                </a:solidFill>
              </a:rPr>
              <a:t>Georgian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scientific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leader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  <a:r>
              <a:rPr lang="de-DE" sz="1700" dirty="0" err="1" smtClean="0">
                <a:solidFill>
                  <a:srgbClr val="005AA0"/>
                </a:solidFill>
              </a:rPr>
              <a:t>preferable</a:t>
            </a:r>
            <a:r>
              <a:rPr lang="de-DE" sz="1700" dirty="0" smtClean="0">
                <a:solidFill>
                  <a:srgbClr val="005AA0"/>
                </a:solidFill>
              </a:rPr>
              <a:t> </a:t>
            </a:r>
          </a:p>
          <a:p>
            <a:r>
              <a:rPr lang="de-DE" sz="1700" dirty="0" smtClean="0">
                <a:solidFill>
                  <a:srgbClr val="005AA0"/>
                </a:solidFill>
              </a:rPr>
              <a:t>      but not </a:t>
            </a:r>
            <a:r>
              <a:rPr lang="de-DE" sz="1700" dirty="0" err="1" smtClean="0">
                <a:solidFill>
                  <a:srgbClr val="005AA0"/>
                </a:solidFill>
              </a:rPr>
              <a:t>mandatory</a:t>
            </a:r>
            <a:r>
              <a:rPr lang="de-DE" dirty="0" smtClean="0">
                <a:solidFill>
                  <a:srgbClr val="005AA0"/>
                </a:solidFill>
              </a:rPr>
              <a:t>	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>
              <a:solidFill>
                <a:srgbClr val="005AA0"/>
              </a:solidFill>
            </a:endParaRPr>
          </a:p>
          <a:p>
            <a:r>
              <a:rPr lang="de-DE" dirty="0" smtClean="0">
                <a:solidFill>
                  <a:srgbClr val="005AA0"/>
                </a:solidFill>
                <a:sym typeface="Wingdings" panose="05000000000000000000" pitchFamily="2" charset="2"/>
              </a:rPr>
              <a:t> </a:t>
            </a:r>
            <a:r>
              <a:rPr lang="de-DE" b="1" dirty="0">
                <a:solidFill>
                  <a:srgbClr val="C00000"/>
                </a:solidFill>
                <a:sym typeface="Wingdings" panose="05000000000000000000" pitchFamily="2" charset="2"/>
              </a:rPr>
              <a:t>V</a:t>
            </a:r>
            <a:r>
              <a:rPr lang="de-DE" b="1" dirty="0" smtClean="0">
                <a:solidFill>
                  <a:srgbClr val="C00000"/>
                </a:solidFill>
              </a:rPr>
              <a:t>irtual </a:t>
            </a:r>
            <a:r>
              <a:rPr lang="de-DE" b="1" dirty="0" err="1" smtClean="0">
                <a:solidFill>
                  <a:srgbClr val="C00000"/>
                </a:solidFill>
              </a:rPr>
              <a:t>laboratories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for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science</a:t>
            </a:r>
            <a:r>
              <a:rPr lang="de-DE" b="1" dirty="0" smtClean="0">
                <a:solidFill>
                  <a:srgbClr val="C00000"/>
                </a:solidFill>
              </a:rPr>
              <a:t> </a:t>
            </a:r>
            <a:r>
              <a:rPr lang="de-DE" b="1" dirty="0" err="1" smtClean="0">
                <a:solidFill>
                  <a:srgbClr val="C00000"/>
                </a:solidFill>
              </a:rPr>
              <a:t>projects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773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4506060" y="246888"/>
            <a:ext cx="31927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3A71B1"/>
                </a:solidFill>
              </a:rPr>
              <a:t>GGSB: </a:t>
            </a:r>
            <a:r>
              <a:rPr lang="de-DE" sz="2000" b="1" dirty="0" err="1" smtClean="0">
                <a:solidFill>
                  <a:srgbClr val="3A71B1"/>
                </a:solidFill>
              </a:rPr>
              <a:t>SMART|Labs</a:t>
            </a:r>
            <a:r>
              <a:rPr lang="de-DE" sz="2000" b="1" dirty="0" smtClean="0">
                <a:solidFill>
                  <a:srgbClr val="3A71B1"/>
                </a:solidFill>
              </a:rPr>
              <a:t> </a:t>
            </a:r>
            <a:r>
              <a:rPr lang="de-DE" sz="2000" dirty="0" smtClean="0">
                <a:solidFill>
                  <a:srgbClr val="3A71B1"/>
                </a:solidFill>
              </a:rPr>
              <a:t>– Future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344232" y="1274537"/>
            <a:ext cx="1154296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lain" startAt="2016"/>
            </a:pP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	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SMART|</a:t>
            </a:r>
            <a:r>
              <a:rPr lang="de-DE" sz="2000" b="1" dirty="0" err="1" smtClean="0">
                <a:solidFill>
                  <a:schemeClr val="bg1">
                    <a:lumMod val="75000"/>
                  </a:schemeClr>
                </a:solidFill>
              </a:rPr>
              <a:t>EDM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_Lab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			TSU	David 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Mchedlishvili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(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Returner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)	Science Min</a:t>
            </a:r>
          </a:p>
          <a:p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	</a:t>
            </a:r>
          </a:p>
          <a:p>
            <a:pPr marL="457200" indent="-457200">
              <a:buAutoNum type="arabicPlain" startAt="2017"/>
            </a:pP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	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SMART|</a:t>
            </a:r>
            <a:r>
              <a:rPr lang="de-DE" sz="2000" b="1" dirty="0" err="1" smtClean="0">
                <a:solidFill>
                  <a:schemeClr val="bg1">
                    <a:lumMod val="75000"/>
                  </a:schemeClr>
                </a:solidFill>
              </a:rPr>
              <a:t>AtmoSim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_Lab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			TSU	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Giorgi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Jibuti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(TSU 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staff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)		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Tbilisi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City</a:t>
            </a:r>
          </a:p>
          <a:p>
            <a:endParaRPr lang="de-DE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de-DE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AutoNum type="arabicPlain" startAt="2023"/>
            </a:pP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	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SMART|</a:t>
            </a:r>
            <a:r>
              <a:rPr lang="de-DE" sz="2000" b="1" dirty="0" err="1" smtClean="0">
                <a:solidFill>
                  <a:schemeClr val="bg1">
                    <a:lumMod val="75000"/>
                  </a:schemeClr>
                </a:solidFill>
              </a:rPr>
              <a:t>DigitalDevelopment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_Lab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		AUG	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Zaza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Metreveli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(AUG 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staff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)		Volkswagen</a:t>
            </a:r>
          </a:p>
          <a:p>
            <a:endParaRPr lang="de-DE" sz="2000" dirty="0" smtClean="0">
              <a:solidFill>
                <a:schemeClr val="bg1">
                  <a:lumMod val="75000"/>
                </a:schemeClr>
              </a:solidFill>
            </a:endParaRPr>
          </a:p>
          <a:p>
            <a:pPr marL="457200" indent="-457200">
              <a:buAutoNum type="arabicPlain" startAt="2023"/>
            </a:pP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	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SMART|</a:t>
            </a:r>
            <a:r>
              <a:rPr lang="de-DE" sz="2000" b="1" dirty="0" err="1" smtClean="0">
                <a:solidFill>
                  <a:schemeClr val="bg1">
                    <a:lumMod val="75000"/>
                  </a:schemeClr>
                </a:solidFill>
              </a:rPr>
              <a:t>MedicalImaging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_TrainingLab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	GTU</a:t>
            </a:r>
            <a:r>
              <a:rPr lang="de-DE" sz="2000" dirty="0">
                <a:solidFill>
                  <a:schemeClr val="bg1">
                    <a:lumMod val="75000"/>
                  </a:schemeClr>
                </a:solidFill>
              </a:rPr>
              <a:t>	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Tamo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de-DE" sz="2000" dirty="0" err="1" smtClean="0">
                <a:solidFill>
                  <a:schemeClr val="bg1">
                    <a:lumMod val="75000"/>
                  </a:schemeClr>
                </a:solidFill>
              </a:rPr>
              <a:t>Xechiashvili</a:t>
            </a:r>
            <a:r>
              <a:rPr lang="de-DE" sz="2000" dirty="0" smtClean="0">
                <a:solidFill>
                  <a:schemeClr val="bg1">
                    <a:lumMod val="75000"/>
                  </a:schemeClr>
                </a:solidFill>
              </a:rPr>
              <a:t> 		?</a:t>
            </a:r>
          </a:p>
          <a:p>
            <a:pPr marL="457200" indent="-457200">
              <a:buAutoNum type="arabicPlain" startAt="2023"/>
            </a:pPr>
            <a:endParaRPr lang="de-DE" sz="2000" dirty="0"/>
          </a:p>
          <a:p>
            <a:endParaRPr lang="de-DE" sz="2000" dirty="0" smtClean="0">
              <a:solidFill>
                <a:srgbClr val="005AA0"/>
              </a:solidFill>
            </a:endParaRPr>
          </a:p>
          <a:p>
            <a:r>
              <a:rPr lang="de-DE" sz="2000" dirty="0">
                <a:solidFill>
                  <a:srgbClr val="005AA0"/>
                </a:solidFill>
              </a:rPr>
              <a:t>	</a:t>
            </a:r>
            <a:r>
              <a:rPr lang="de-DE" sz="2000" dirty="0" err="1" smtClean="0">
                <a:solidFill>
                  <a:srgbClr val="005AA0"/>
                </a:solidFill>
              </a:rPr>
              <a:t>SMART|</a:t>
            </a:r>
            <a:r>
              <a:rPr lang="de-DE" sz="2000" b="1" dirty="0" err="1" smtClean="0">
                <a:solidFill>
                  <a:srgbClr val="005AA0"/>
                </a:solidFill>
              </a:rPr>
              <a:t>Biomarker</a:t>
            </a:r>
            <a:r>
              <a:rPr lang="de-DE" sz="2000" dirty="0" err="1" smtClean="0">
                <a:solidFill>
                  <a:srgbClr val="005AA0"/>
                </a:solidFill>
              </a:rPr>
              <a:t>_Lab</a:t>
            </a:r>
            <a:r>
              <a:rPr lang="de-DE" sz="2000" dirty="0" smtClean="0">
                <a:solidFill>
                  <a:srgbClr val="005AA0"/>
                </a:solidFill>
              </a:rPr>
              <a:t>		[Bernd Neumaier (FZJ), </a:t>
            </a:r>
            <a:r>
              <a:rPr lang="de-DE" sz="2000" dirty="0" err="1" smtClean="0">
                <a:solidFill>
                  <a:srgbClr val="005AA0"/>
                </a:solidFill>
              </a:rPr>
              <a:t>Bezhan</a:t>
            </a:r>
            <a:r>
              <a:rPr lang="de-DE" sz="2000" dirty="0" smtClean="0">
                <a:solidFill>
                  <a:srgbClr val="005AA0"/>
                </a:solidFill>
              </a:rPr>
              <a:t> </a:t>
            </a:r>
            <a:r>
              <a:rPr lang="de-DE" sz="2000" dirty="0" err="1" smtClean="0">
                <a:solidFill>
                  <a:srgbClr val="005AA0"/>
                </a:solidFill>
              </a:rPr>
              <a:t>Chankvetadze</a:t>
            </a:r>
            <a:r>
              <a:rPr lang="de-DE" sz="2000" dirty="0" smtClean="0">
                <a:solidFill>
                  <a:srgbClr val="005AA0"/>
                </a:solidFill>
              </a:rPr>
              <a:t> (TSU), … (HZDR)]</a:t>
            </a:r>
          </a:p>
          <a:p>
            <a:endParaRPr lang="de-DE" sz="2000" dirty="0">
              <a:solidFill>
                <a:srgbClr val="005AA0"/>
              </a:solidFill>
            </a:endParaRPr>
          </a:p>
          <a:p>
            <a:r>
              <a:rPr lang="de-DE" sz="2000" dirty="0" smtClean="0">
                <a:solidFill>
                  <a:srgbClr val="005AA0"/>
                </a:solidFill>
              </a:rPr>
              <a:t>	</a:t>
            </a:r>
            <a:r>
              <a:rPr lang="de-DE" sz="2000" dirty="0" err="1" smtClean="0">
                <a:solidFill>
                  <a:srgbClr val="005AA0"/>
                </a:solidFill>
              </a:rPr>
              <a:t>SMART|</a:t>
            </a:r>
            <a:r>
              <a:rPr lang="de-DE" sz="2000" b="1" dirty="0" err="1" smtClean="0">
                <a:solidFill>
                  <a:srgbClr val="005AA0"/>
                </a:solidFill>
              </a:rPr>
              <a:t>BiomedicalImaging</a:t>
            </a:r>
            <a:r>
              <a:rPr lang="de-DE" sz="2000" dirty="0" err="1" smtClean="0">
                <a:solidFill>
                  <a:srgbClr val="005AA0"/>
                </a:solidFill>
              </a:rPr>
              <a:t>_Lab</a:t>
            </a:r>
            <a:r>
              <a:rPr lang="de-DE" sz="2000" dirty="0" smtClean="0">
                <a:solidFill>
                  <a:srgbClr val="005AA0"/>
                </a:solidFill>
              </a:rPr>
              <a:t>	[Jon Shah, Hanno </a:t>
            </a:r>
            <a:r>
              <a:rPr lang="de-DE" sz="2000" dirty="0" err="1" smtClean="0">
                <a:solidFill>
                  <a:srgbClr val="005AA0"/>
                </a:solidFill>
              </a:rPr>
              <a:t>Scharr</a:t>
            </a:r>
            <a:r>
              <a:rPr lang="de-DE" sz="2000" dirty="0" smtClean="0">
                <a:solidFill>
                  <a:srgbClr val="005AA0"/>
                </a:solidFill>
              </a:rPr>
              <a:t> (FZJ), </a:t>
            </a:r>
            <a:r>
              <a:rPr lang="de-DE" sz="2000" dirty="0" err="1" smtClean="0">
                <a:solidFill>
                  <a:srgbClr val="005AA0"/>
                </a:solidFill>
              </a:rPr>
              <a:t>Ramaz</a:t>
            </a:r>
            <a:r>
              <a:rPr lang="de-DE" sz="2000" dirty="0" smtClean="0">
                <a:solidFill>
                  <a:srgbClr val="005AA0"/>
                </a:solidFill>
              </a:rPr>
              <a:t> </a:t>
            </a:r>
            <a:r>
              <a:rPr lang="de-DE" sz="2000" dirty="0" err="1" smtClean="0">
                <a:solidFill>
                  <a:srgbClr val="005AA0"/>
                </a:solidFill>
              </a:rPr>
              <a:t>Botchorishvili</a:t>
            </a:r>
            <a:r>
              <a:rPr lang="de-DE" sz="2000" dirty="0" smtClean="0">
                <a:solidFill>
                  <a:srgbClr val="005AA0"/>
                </a:solidFill>
              </a:rPr>
              <a:t> (KIU), …]</a:t>
            </a:r>
          </a:p>
          <a:p>
            <a:endParaRPr lang="de-DE" sz="2000" dirty="0">
              <a:solidFill>
                <a:srgbClr val="005AA0"/>
              </a:solidFill>
            </a:endParaRPr>
          </a:p>
          <a:p>
            <a:r>
              <a:rPr lang="de-DE" sz="2000" dirty="0" smtClean="0">
                <a:solidFill>
                  <a:srgbClr val="005AA0"/>
                </a:solidFill>
              </a:rPr>
              <a:t>	</a:t>
            </a:r>
            <a:r>
              <a:rPr lang="de-DE" sz="2000" dirty="0" err="1" smtClean="0">
                <a:solidFill>
                  <a:srgbClr val="005AA0"/>
                </a:solidFill>
              </a:rPr>
              <a:t>SMART|</a:t>
            </a:r>
            <a:r>
              <a:rPr lang="de-DE" sz="2000" b="1" dirty="0" err="1" smtClean="0">
                <a:solidFill>
                  <a:srgbClr val="005AA0"/>
                </a:solidFill>
              </a:rPr>
              <a:t>Tech</a:t>
            </a:r>
            <a:r>
              <a:rPr lang="de-DE" sz="2000" dirty="0" err="1" smtClean="0">
                <a:solidFill>
                  <a:srgbClr val="005AA0"/>
                </a:solidFill>
              </a:rPr>
              <a:t>_Lab</a:t>
            </a:r>
            <a:r>
              <a:rPr lang="de-DE" sz="2000" dirty="0" smtClean="0">
                <a:solidFill>
                  <a:srgbClr val="005AA0"/>
                </a:solidFill>
              </a:rPr>
              <a:t>			[Ghaleb </a:t>
            </a:r>
            <a:r>
              <a:rPr lang="de-DE" sz="2000" dirty="0" err="1" smtClean="0">
                <a:solidFill>
                  <a:srgbClr val="005AA0"/>
                </a:solidFill>
              </a:rPr>
              <a:t>Natour</a:t>
            </a:r>
            <a:r>
              <a:rPr lang="de-DE" sz="2000" dirty="0" smtClean="0">
                <a:solidFill>
                  <a:srgbClr val="005AA0"/>
                </a:solidFill>
              </a:rPr>
              <a:t>, Harald </a:t>
            </a:r>
            <a:r>
              <a:rPr lang="de-DE" sz="2000" dirty="0" err="1" smtClean="0">
                <a:solidFill>
                  <a:srgbClr val="005AA0"/>
                </a:solidFill>
              </a:rPr>
              <a:t>Glückler</a:t>
            </a:r>
            <a:r>
              <a:rPr lang="de-DE" sz="2000" dirty="0" smtClean="0">
                <a:solidFill>
                  <a:srgbClr val="005AA0"/>
                </a:solidFill>
              </a:rPr>
              <a:t> (FZJ), </a:t>
            </a:r>
            <a:r>
              <a:rPr lang="de-DE" sz="2000" dirty="0" err="1" smtClean="0">
                <a:solidFill>
                  <a:srgbClr val="005AA0"/>
                </a:solidFill>
              </a:rPr>
              <a:t>Zaza</a:t>
            </a:r>
            <a:r>
              <a:rPr lang="de-DE" sz="2000" dirty="0" smtClean="0">
                <a:solidFill>
                  <a:srgbClr val="005AA0"/>
                </a:solidFill>
              </a:rPr>
              <a:t> </a:t>
            </a:r>
            <a:r>
              <a:rPr lang="de-DE" sz="2000" dirty="0" err="1" smtClean="0">
                <a:solidFill>
                  <a:srgbClr val="005AA0"/>
                </a:solidFill>
              </a:rPr>
              <a:t>Metreveli</a:t>
            </a:r>
            <a:r>
              <a:rPr lang="de-DE" sz="2000" dirty="0" smtClean="0">
                <a:solidFill>
                  <a:srgbClr val="005AA0"/>
                </a:solidFill>
              </a:rPr>
              <a:t> (AUG), …]</a:t>
            </a:r>
          </a:p>
        </p:txBody>
      </p:sp>
    </p:spTree>
    <p:extLst>
      <p:ext uri="{BB962C8B-B14F-4D97-AF65-F5344CB8AC3E}">
        <p14:creationId xmlns:p14="http://schemas.microsoft.com/office/powerpoint/2010/main" val="358137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736001" cy="71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2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202547" y="443808"/>
            <a:ext cx="37776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GGSB </a:t>
            </a:r>
            <a:r>
              <a:rPr lang="de-DE" dirty="0" err="1" smtClean="0"/>
              <a:t>Organigram</a:t>
            </a:r>
            <a:endParaRPr lang="de-DE" dirty="0" smtClean="0"/>
          </a:p>
          <a:p>
            <a:pPr algn="ctr"/>
            <a:r>
              <a:rPr lang="de-DE" dirty="0" smtClean="0"/>
              <a:t>(</a:t>
            </a:r>
            <a:r>
              <a:rPr lang="de-DE" dirty="0" err="1" smtClean="0"/>
              <a:t>Draft</a:t>
            </a:r>
            <a:r>
              <a:rPr lang="de-DE" dirty="0" smtClean="0"/>
              <a:t>, 2025)</a:t>
            </a:r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3916218" y="1810324"/>
            <a:ext cx="4341091" cy="707886"/>
          </a:xfrm>
          <a:prstGeom prst="rect">
            <a:avLst/>
          </a:prstGeom>
          <a:noFill/>
          <a:ln>
            <a:solidFill>
              <a:srgbClr val="005A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 smtClean="0">
                <a:solidFill>
                  <a:srgbClr val="3A71B1"/>
                </a:solidFill>
              </a:rPr>
              <a:t>GGSB Speaker</a:t>
            </a:r>
            <a:r>
              <a:rPr lang="de-DE" sz="2000" dirty="0" smtClean="0">
                <a:solidFill>
                  <a:srgbClr val="3A71B1"/>
                </a:solidFill>
              </a:rPr>
              <a:t> </a:t>
            </a:r>
          </a:p>
          <a:p>
            <a:pPr algn="ctr"/>
            <a:r>
              <a:rPr lang="de-DE" sz="2000" dirty="0" smtClean="0">
                <a:solidFill>
                  <a:srgbClr val="3A71B1"/>
                </a:solidFill>
              </a:rPr>
              <a:t>Prof. Dr. Sebastian M. Schmidt (HZDR)</a:t>
            </a:r>
            <a:endParaRPr lang="de-DE" sz="2000" dirty="0">
              <a:solidFill>
                <a:srgbClr val="3A71B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782618" y="2826322"/>
            <a:ext cx="2872507" cy="646331"/>
          </a:xfrm>
          <a:prstGeom prst="rect">
            <a:avLst/>
          </a:prstGeom>
          <a:noFill/>
          <a:ln>
            <a:solidFill>
              <a:srgbClr val="005A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3A71B1"/>
                </a:solidFill>
              </a:rPr>
              <a:t>Coordinator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b="1" dirty="0" smtClean="0">
                <a:solidFill>
                  <a:srgbClr val="3A71B1"/>
                </a:solidFill>
              </a:rPr>
              <a:t>FZJ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</a:p>
          <a:p>
            <a:pPr algn="ctr"/>
            <a:r>
              <a:rPr lang="de-DE" dirty="0" smtClean="0">
                <a:solidFill>
                  <a:srgbClr val="3A71B1"/>
                </a:solidFill>
              </a:rPr>
              <a:t>Prof. Dr. Bernd Neumaier</a:t>
            </a:r>
            <a:endParaRPr lang="de-DE" dirty="0">
              <a:solidFill>
                <a:srgbClr val="3A71B1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4655126" y="2825875"/>
            <a:ext cx="2890981" cy="646331"/>
          </a:xfrm>
          <a:prstGeom prst="rect">
            <a:avLst/>
          </a:prstGeom>
          <a:noFill/>
          <a:ln>
            <a:solidFill>
              <a:srgbClr val="005A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3A71B1"/>
                </a:solidFill>
              </a:rPr>
              <a:t>Coordinator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b="1" dirty="0" smtClean="0">
                <a:solidFill>
                  <a:srgbClr val="3A71B1"/>
                </a:solidFill>
              </a:rPr>
              <a:t>GSI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</a:p>
          <a:p>
            <a:pPr algn="ctr"/>
            <a:r>
              <a:rPr lang="de-DE" dirty="0" smtClean="0">
                <a:solidFill>
                  <a:srgbClr val="3A71B1"/>
                </a:solidFill>
              </a:rPr>
              <a:t>Dr. </a:t>
            </a:r>
            <a:r>
              <a:rPr lang="de-DE" dirty="0" err="1" smtClean="0">
                <a:solidFill>
                  <a:srgbClr val="3A71B1"/>
                </a:solidFill>
              </a:rPr>
              <a:t>Irakli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Keshelashvili</a:t>
            </a:r>
            <a:endParaRPr lang="de-DE" dirty="0">
              <a:solidFill>
                <a:srgbClr val="3A71B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546108" y="2825875"/>
            <a:ext cx="2881745" cy="646331"/>
          </a:xfrm>
          <a:prstGeom prst="rect">
            <a:avLst/>
          </a:prstGeom>
          <a:noFill/>
          <a:ln>
            <a:solidFill>
              <a:srgbClr val="005A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>
                <a:solidFill>
                  <a:srgbClr val="3A71B1"/>
                </a:solidFill>
              </a:rPr>
              <a:t>Coordinator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b="1" dirty="0" smtClean="0">
                <a:solidFill>
                  <a:srgbClr val="3A71B1"/>
                </a:solidFill>
              </a:rPr>
              <a:t>HZDR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</a:p>
          <a:p>
            <a:pPr algn="ctr"/>
            <a:r>
              <a:rPr lang="de-DE" dirty="0" smtClean="0">
                <a:solidFill>
                  <a:srgbClr val="3A71B1"/>
                </a:solidFill>
              </a:rPr>
              <a:t>Dr. Sandra Hamann</a:t>
            </a:r>
            <a:endParaRPr lang="de-DE" dirty="0">
              <a:solidFill>
                <a:srgbClr val="3A71B1"/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1782619" y="3805379"/>
            <a:ext cx="8645236" cy="369332"/>
          </a:xfrm>
          <a:prstGeom prst="rect">
            <a:avLst/>
          </a:prstGeom>
          <a:noFill/>
          <a:ln>
            <a:solidFill>
              <a:srgbClr val="005A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err="1" smtClean="0">
                <a:solidFill>
                  <a:srgbClr val="3A71B1"/>
                </a:solidFill>
              </a:rPr>
              <a:t>Liason</a:t>
            </a:r>
            <a:r>
              <a:rPr lang="de-DE" dirty="0" smtClean="0">
                <a:solidFill>
                  <a:srgbClr val="3A71B1"/>
                </a:solidFill>
              </a:rPr>
              <a:t> (Georgia, Germany): Dr. </a:t>
            </a:r>
            <a:r>
              <a:rPr lang="de-DE" dirty="0" err="1" smtClean="0">
                <a:solidFill>
                  <a:srgbClr val="3A71B1"/>
                </a:solidFill>
              </a:rPr>
              <a:t>Andro</a:t>
            </a:r>
            <a:r>
              <a:rPr lang="de-DE" dirty="0" smtClean="0">
                <a:solidFill>
                  <a:srgbClr val="3A71B1"/>
                </a:solidFill>
              </a:rPr>
              <a:t> </a:t>
            </a:r>
            <a:r>
              <a:rPr lang="de-DE" dirty="0" err="1" smtClean="0">
                <a:solidFill>
                  <a:srgbClr val="3A71B1"/>
                </a:solidFill>
              </a:rPr>
              <a:t>Kacharava</a:t>
            </a:r>
            <a:endParaRPr lang="de-DE" dirty="0">
              <a:solidFill>
                <a:srgbClr val="3A71B1"/>
              </a:solidFill>
            </a:endParaRPr>
          </a:p>
        </p:txBody>
      </p:sp>
      <p:cxnSp>
        <p:nvCxnSpPr>
          <p:cNvPr id="5" name="Gerader Verbinder 4"/>
          <p:cNvCxnSpPr/>
          <p:nvPr/>
        </p:nvCxnSpPr>
        <p:spPr>
          <a:xfrm>
            <a:off x="3223491" y="2687779"/>
            <a:ext cx="5745018" cy="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/>
          <p:cNvCxnSpPr/>
          <p:nvPr/>
        </p:nvCxnSpPr>
        <p:spPr>
          <a:xfrm rot="180000">
            <a:off x="6087706" y="2521332"/>
            <a:ext cx="13853" cy="324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 rot="360000">
            <a:off x="3215284" y="2692332"/>
            <a:ext cx="13853" cy="144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/>
          <p:cNvCxnSpPr/>
          <p:nvPr/>
        </p:nvCxnSpPr>
        <p:spPr>
          <a:xfrm rot="360000">
            <a:off x="8974172" y="2678480"/>
            <a:ext cx="13853" cy="144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rot="180000">
            <a:off x="6092325" y="3477290"/>
            <a:ext cx="13853" cy="324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rot="180000">
            <a:off x="3203946" y="3473342"/>
            <a:ext cx="13853" cy="324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r Verbinder 23"/>
          <p:cNvCxnSpPr/>
          <p:nvPr/>
        </p:nvCxnSpPr>
        <p:spPr>
          <a:xfrm rot="180000">
            <a:off x="8962833" y="3480792"/>
            <a:ext cx="13853" cy="324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>
            <a:off x="1778003" y="4558146"/>
            <a:ext cx="8645236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C00000"/>
                </a:solidFill>
              </a:rPr>
              <a:t>Partners in Georgia</a:t>
            </a:r>
            <a:endParaRPr lang="de-DE" dirty="0">
              <a:solidFill>
                <a:srgbClr val="C00000"/>
              </a:solidFill>
            </a:endParaRPr>
          </a:p>
        </p:txBody>
      </p:sp>
      <p:cxnSp>
        <p:nvCxnSpPr>
          <p:cNvPr id="26" name="Gerader Verbinder 25"/>
          <p:cNvCxnSpPr/>
          <p:nvPr/>
        </p:nvCxnSpPr>
        <p:spPr>
          <a:xfrm rot="180000">
            <a:off x="3207623" y="4189134"/>
            <a:ext cx="13853" cy="360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 rot="180000">
            <a:off x="6096176" y="4188129"/>
            <a:ext cx="13853" cy="360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r Verbinder 27"/>
          <p:cNvCxnSpPr/>
          <p:nvPr/>
        </p:nvCxnSpPr>
        <p:spPr>
          <a:xfrm rot="180000">
            <a:off x="8975493" y="4193091"/>
            <a:ext cx="13853" cy="36000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r Verbinder 19"/>
          <p:cNvCxnSpPr/>
          <p:nvPr/>
        </p:nvCxnSpPr>
        <p:spPr>
          <a:xfrm>
            <a:off x="3204713" y="3643742"/>
            <a:ext cx="5745018" cy="0"/>
          </a:xfrm>
          <a:prstGeom prst="line">
            <a:avLst/>
          </a:prstGeom>
          <a:ln>
            <a:solidFill>
              <a:srgbClr val="005A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65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330</Words>
  <Application>Microsoft Office PowerPoint</Application>
  <PresentationFormat>Breitbild</PresentationFormat>
  <Paragraphs>59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Wingdings</vt:lpstr>
      <vt:lpstr>Office</vt:lpstr>
      <vt:lpstr>PowerPoint-Präsentation</vt:lpstr>
      <vt:lpstr>QUALI-Start-Up Lectures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GGSB´24 Science Fest</dc:title>
  <dc:creator>Stroeher</dc:creator>
  <cp:lastModifiedBy>Stroeher</cp:lastModifiedBy>
  <cp:revision>236</cp:revision>
  <dcterms:created xsi:type="dcterms:W3CDTF">2024-03-13T13:29:25Z</dcterms:created>
  <dcterms:modified xsi:type="dcterms:W3CDTF">2025-08-14T14:35:40Z</dcterms:modified>
</cp:coreProperties>
</file>