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  <p:sldMasterId id="2147483717" r:id="rId2"/>
    <p:sldMasterId id="2147483737" r:id="rId3"/>
  </p:sldMasterIdLst>
  <p:notesMasterIdLst>
    <p:notesMasterId r:id="rId10"/>
  </p:notesMasterIdLst>
  <p:sldIdLst>
    <p:sldId id="256" r:id="rId4"/>
    <p:sldId id="4481" r:id="rId5"/>
    <p:sldId id="4482" r:id="rId6"/>
    <p:sldId id="4478" r:id="rId7"/>
    <p:sldId id="4480" r:id="rId8"/>
    <p:sldId id="4483" r:id="rId9"/>
  </p:sldIdLst>
  <p:sldSz cx="12192000" cy="6858000"/>
  <p:notesSz cx="10234613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ein, Nicole" initials="KN" lastIdx="1" clrIdx="0">
    <p:extLst>
      <p:ext uri="{19B8F6BF-5375-455C-9EA6-DF929625EA0E}">
        <p15:presenceInfo xmlns:p15="http://schemas.microsoft.com/office/powerpoint/2012/main" userId="S-1-5-21-1183510410-1745905985-1153829308-6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92D050"/>
    <a:srgbClr val="486273"/>
    <a:srgbClr val="4A6475"/>
    <a:srgbClr val="004074"/>
    <a:srgbClr val="6690C2"/>
    <a:srgbClr val="E67C7A"/>
    <a:srgbClr val="14C8FF"/>
    <a:srgbClr val="CDD8EC"/>
    <a:srgbClr val="003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5" autoAdjust="0"/>
  </p:normalViewPr>
  <p:slideViewPr>
    <p:cSldViewPr snapToGrid="0">
      <p:cViewPr varScale="1">
        <p:scale>
          <a:sx n="62" d="100"/>
          <a:sy n="62" d="100"/>
        </p:scale>
        <p:origin x="68" y="7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000" cy="356437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5000" cy="356437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15.08.2025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418831"/>
            <a:ext cx="8187690" cy="2797224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5000" cy="356436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5000" cy="356436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ln w="0">
            <a:noFill/>
          </a:ln>
        </p:spPr>
      </p:sp>
      <p:sp>
        <p:nvSpPr>
          <p:cNvPr id="1222" name="PlaceHolder 2"/>
          <p:cNvSpPr>
            <a:spLocks noGrp="1"/>
          </p:cNvSpPr>
          <p:nvPr>
            <p:ph type="body"/>
          </p:nvPr>
        </p:nvSpPr>
        <p:spPr>
          <a:xfrm>
            <a:off x="1023461" y="3418901"/>
            <a:ext cx="8187154" cy="2796875"/>
          </a:xfrm>
          <a:prstGeom prst="rect">
            <a:avLst/>
          </a:prstGeom>
          <a:noFill/>
          <a:ln w="0">
            <a:noFill/>
          </a:ln>
        </p:spPr>
        <p:txBody>
          <a:bodyPr rtlCol="0" anchor="t">
            <a:noAutofit/>
          </a:bodyPr>
          <a:lstStyle/>
          <a:p>
            <a:pPr marL="223517"/>
            <a:endParaRPr lang="de-DE" sz="19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3" name="PlaceHolder 3"/>
          <p:cNvSpPr>
            <a:spLocks noGrp="1"/>
          </p:cNvSpPr>
          <p:nvPr>
            <p:ph type="sldNum" idx="14"/>
          </p:nvPr>
        </p:nvSpPr>
        <p:spPr>
          <a:xfrm>
            <a:off x="5797467" y="6747741"/>
            <a:ext cx="4434461" cy="356043"/>
          </a:xfrm>
          <a:prstGeom prst="rect">
            <a:avLst/>
          </a:prstGeom>
          <a:noFill/>
          <a:ln w="0">
            <a:noFill/>
          </a:ln>
        </p:spPr>
        <p:txBody>
          <a:bodyPr rtl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defTabSz="946221">
              <a:defRPr/>
            </a:pPr>
            <a:fld id="{3AEA2B5B-8A96-4630-B4FB-9B5D79BDBD84}" type="slidenum">
              <a:rPr lang="de-DE" kern="0"/>
              <a:pPr defTabSz="946221">
                <a:defRPr/>
              </a:pPr>
              <a:t>1</a:t>
            </a:fld>
            <a:endParaRPr lang="de-DE" kern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noProof="0" dirty="0"/>
              <a:t>on</a:t>
            </a:r>
            <a:r>
              <a:rPr lang="en-US" dirty="0"/>
              <a:t> symbol to add image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878649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2"/>
            <a:ext cx="8786497" cy="13750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67627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24977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  <p:pic>
        <p:nvPicPr>
          <p:cNvPr id="4" name="Grafik 3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1BCAE40B-7516-A218-0B60-3A98831A07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404" y="317408"/>
            <a:ext cx="390177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0" y="0"/>
            <a:ext cx="59493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47080" y="0"/>
            <a:ext cx="59493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6558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4798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algn="ctr" rtl="0"/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85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0" y="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47080" y="0"/>
            <a:ext cx="59493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54376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0" y="0"/>
            <a:ext cx="59493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47080" y="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74910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0" y="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47080" y="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121917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0104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0" y="0"/>
            <a:ext cx="121917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0" y="3582000"/>
            <a:ext cx="121917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73099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0" y="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47080" y="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0" y="358200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47080" y="3582000"/>
            <a:ext cx="594936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04299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0" y="0"/>
            <a:ext cx="39254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122000" y="0"/>
            <a:ext cx="39254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244360" y="0"/>
            <a:ext cx="39254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0" y="3582000"/>
            <a:ext cx="39254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122000" y="3582000"/>
            <a:ext cx="39254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244360" y="3582000"/>
            <a:ext cx="3925440" cy="327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9271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733"/>
              </a:lnSpc>
              <a:defRPr sz="2933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78367" y="1748367"/>
            <a:ext cx="5473700" cy="45635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6239934" y="1748367"/>
            <a:ext cx="5456767" cy="45635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70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">
          <p15:clr>
            <a:srgbClr val="FBAE40"/>
          </p15:clr>
        </p15:guide>
        <p15:guide id="2" orient="horz" pos="545">
          <p15:clr>
            <a:srgbClr val="FBAE40"/>
          </p15:clr>
        </p15:guide>
        <p15:guide id="3" pos="226">
          <p15:clr>
            <a:srgbClr val="FBAE40"/>
          </p15:clr>
        </p15:guide>
        <p15:guide id="4" pos="2813">
          <p15:clr>
            <a:srgbClr val="FBAE40"/>
          </p15:clr>
        </p15:guide>
        <p15:guide id="5" pos="2947">
          <p15:clr>
            <a:srgbClr val="FBAE40"/>
          </p15:clr>
        </p15:guide>
        <p15:guide id="6" orient="horz" pos="2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D0CD11C-AB45-4111-BE46-6706DDD68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99" y="1404172"/>
            <a:ext cx="11375999" cy="5181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4940790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4"/>
            <a:ext cx="4072110" cy="1006755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rgbClr val="F0781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67627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24977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1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2"/>
            <a:ext cx="8786497" cy="13750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8E4FF2D-BC1F-4342-BAAD-34C5E9A80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8376" y="5931192"/>
            <a:ext cx="848749" cy="4556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322B912-A231-4B14-81FB-399F49CD96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41002" y="5952160"/>
            <a:ext cx="507413" cy="493699"/>
          </a:xfrm>
          <a:prstGeom prst="rect">
            <a:avLst/>
          </a:prstGeom>
        </p:spPr>
      </p:pic>
      <p:pic>
        <p:nvPicPr>
          <p:cNvPr id="5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5A931B6A-D40A-80C8-7649-86B82657D1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04" y="317408"/>
            <a:ext cx="3901778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h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933">
                <a:solidFill>
                  <a:srgbClr val="002864"/>
                </a:solidFill>
              </a:defRPr>
            </a:lvl1pPr>
          </a:lstStyle>
          <a:p>
            <a:r>
              <a:rPr lang="de-DE" dirty="0"/>
              <a:t>Folientitel, insgesamt zweizeilig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7" y="921600"/>
            <a:ext cx="11232000" cy="355200"/>
          </a:xfrm>
        </p:spPr>
        <p:txBody>
          <a:bodyPr/>
          <a:lstStyle>
            <a:lvl1pPr marL="0" indent="0">
              <a:buNone/>
              <a:defRPr sz="2667">
                <a:solidFill>
                  <a:srgbClr val="002864"/>
                </a:solidFill>
              </a:defRPr>
            </a:lvl1pPr>
          </a:lstStyle>
          <a:p>
            <a:pPr lvl="0"/>
            <a:r>
              <a:rPr lang="de-DE" dirty="0"/>
              <a:t>Entweder zweizeiliger Titel oder Titel mit Subheader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480001" y="1748368"/>
            <a:ext cx="8352851" cy="16806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78367" y="3839999"/>
            <a:ext cx="5473700" cy="2471900"/>
          </a:xfrm>
        </p:spPr>
        <p:txBody>
          <a:bodyPr/>
          <a:lstStyle/>
          <a:p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8"/>
          </p:nvPr>
        </p:nvSpPr>
        <p:spPr>
          <a:xfrm>
            <a:off x="6239934" y="3839633"/>
            <a:ext cx="5473700" cy="2472267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8367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6239933" y="3681600"/>
            <a:ext cx="5473700" cy="143933"/>
          </a:xfrm>
        </p:spPr>
        <p:txBody>
          <a:bodyPr/>
          <a:lstStyle>
            <a:lvl1pPr marL="0" indent="0">
              <a:lnSpc>
                <a:spcPts val="1067"/>
              </a:lnSpc>
              <a:spcBef>
                <a:spcPts val="0"/>
              </a:spcBef>
              <a:buNone/>
              <a:defRPr sz="1067"/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98862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74902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87373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Text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7335" y="6308727"/>
            <a:ext cx="2847160" cy="365125"/>
          </a:xfrm>
        </p:spPr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74902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87373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7335" y="6308727"/>
            <a:ext cx="2847160" cy="365125"/>
          </a:xfrm>
        </p:spPr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8657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‹Nr.›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74902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87373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7335" y="6308727"/>
            <a:ext cx="2847160" cy="365125"/>
          </a:xfrm>
        </p:spPr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3712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74902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BF652E5A-5CA0-445F-BB46-1D00FFAB13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87373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7335" y="6308727"/>
            <a:ext cx="2847160" cy="365125"/>
          </a:xfrm>
        </p:spPr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49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algn="ctr" rtl="0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702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ctr">
            <a:noAutofit/>
          </a:bodyPr>
          <a:lstStyle/>
          <a:p>
            <a:pPr indent="0" rtl="0">
              <a:buNone/>
            </a:pP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indent="0" rtl="0"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9449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text master format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7335" y="6308727"/>
            <a:ext cx="45296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BEB721F-1515-4815-8BAC-2C06E19CB9A5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0562" y="6286536"/>
            <a:ext cx="1087395" cy="4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86" r:id="rId3"/>
    <p:sldLayoutId id="2147483698" r:id="rId4"/>
    <p:sldLayoutId id="2147483699" r:id="rId5"/>
    <p:sldLayoutId id="214748370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8"/>
          <p:cNvSpPr/>
          <p:nvPr/>
        </p:nvSpPr>
        <p:spPr>
          <a:xfrm>
            <a:off x="-6840" y="0"/>
            <a:ext cx="522360" cy="519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rtlCol="0" anchor="ctr">
            <a:noAutofit/>
          </a:bodyPr>
          <a:lstStyle/>
          <a:p>
            <a:pPr algn="ctr" defTabSz="914400" rtl="0">
              <a:lnSpc>
                <a:spcPct val="100000"/>
              </a:lnSpc>
            </a:pPr>
            <a:endParaRPr lang="de-DE" sz="1800" b="0" strike="noStrike" spc="-1">
              <a:solidFill>
                <a:schemeClr val="lt1"/>
              </a:solidFill>
              <a:latin typeface="Segoe UI"/>
            </a:endParaRPr>
          </a:p>
        </p:txBody>
      </p:sp>
      <p:sp>
        <p:nvSpPr>
          <p:cNvPr id="5" name="Bildplatzhalter 9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textAreaLeft" fmla="*/ 0 w 12191760"/>
              <a:gd name="textAreaRight" fmla="*/ 12192120 w 12191760"/>
              <a:gd name="textAreaTop" fmla="*/ 0 h 6857640"/>
              <a:gd name="textAreaBottom" fmla="*/ 6858000 h 6857640"/>
            </a:gdLst>
            <a:ahLst/>
            <a:cxnLst/>
            <a:rect l="textAreaLeft" t="textAreaTop" r="textAreaRight" b="textAreaBottom"/>
            <a:pathLst>
              <a:path w="12192000" h="6858000">
                <a:moveTo>
                  <a:pt x="515938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12763"/>
                </a:lnTo>
                <a:lnTo>
                  <a:pt x="515938" y="512763"/>
                </a:lnTo>
                <a:close/>
              </a:path>
            </a:pathLst>
          </a:cu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rtlCol="0" anchor="t">
            <a:noAutofit/>
          </a:bodyPr>
          <a:lstStyle/>
          <a:p>
            <a:pPr rtl="0"/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058400" y="3574440"/>
            <a:ext cx="6705360" cy="1539360"/>
          </a:xfrm>
          <a:prstGeom prst="rect">
            <a:avLst/>
          </a:prstGeom>
          <a:noFill/>
          <a:ln w="0">
            <a:noFill/>
          </a:ln>
        </p:spPr>
        <p:txBody>
          <a:bodyPr rtlCol="0" anchor="b">
            <a:noAutofit/>
          </a:bodyPr>
          <a:lstStyle/>
          <a:p>
            <a:pPr indent="0" defTabSz="914400" rtl="0">
              <a:lnSpc>
                <a:spcPct val="90000"/>
              </a:lnSpc>
              <a:buNone/>
            </a:pPr>
            <a:r>
              <a:rPr lang="en" sz="3600" b="1" strike="noStrike" spc="49">
                <a:solidFill>
                  <a:schemeClr val="lt1"/>
                </a:solidFill>
                <a:latin typeface="Segoe UI"/>
              </a:rPr>
              <a:t>MASTERTITELFORMAT BEARBEITEN</a:t>
            </a:r>
            <a:endParaRPr lang="de-DE" sz="3600" b="0" strike="noStrike" spc="-1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rtlCol="0" anchor="t">
            <a:normAutofit/>
          </a:bodyPr>
          <a:lstStyle/>
          <a:p>
            <a:pPr marL="432000" indent="-324000" rtl="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800" b="0" strike="noStrike" spc="-1">
                <a:solidFill>
                  <a:schemeClr val="dk1"/>
                </a:solidFill>
                <a:latin typeface="Segoe UI"/>
              </a:rPr>
              <a:t>Format des Gliederungstextes durch Klicken bearbeiten</a:t>
            </a:r>
            <a:endParaRPr lang="de-DE" sz="2800" b="0" strike="noStrike" spc="-1">
              <a:solidFill>
                <a:schemeClr val="dk1"/>
              </a:solidFill>
              <a:latin typeface="Segoe UI"/>
            </a:endParaRPr>
          </a:p>
          <a:p>
            <a:pPr marL="864000" lvl="1" indent="-324000" rtl="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000" b="0" strike="noStrike" spc="-1">
                <a:solidFill>
                  <a:schemeClr val="dk1"/>
                </a:solidFill>
                <a:latin typeface="Segoe UI"/>
              </a:rPr>
              <a:t>Zweite Gliederungsebene</a:t>
            </a:r>
            <a:endParaRPr lang="de-DE" sz="2000" b="0" strike="noStrike" spc="-1">
              <a:solidFill>
                <a:schemeClr val="dk1"/>
              </a:solidFill>
              <a:latin typeface="Segoe UI"/>
            </a:endParaRPr>
          </a:p>
          <a:p>
            <a:pPr marL="1296000" lvl="2" indent="-288000" rtl="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1800" b="0" strike="noStrike" spc="-1">
                <a:solidFill>
                  <a:schemeClr val="dk1"/>
                </a:solidFill>
                <a:latin typeface="Segoe UI"/>
              </a:rPr>
              <a:t>Dritte Gliederungsebene</a:t>
            </a: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  <a:p>
            <a:pPr marL="1728000" lvl="3" indent="-216000" rtl="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1800" b="0" strike="noStrike" spc="-1">
                <a:solidFill>
                  <a:schemeClr val="dk1"/>
                </a:solidFill>
                <a:latin typeface="Segoe UI"/>
              </a:rPr>
              <a:t>Vierte Gliederungsebene</a:t>
            </a:r>
            <a:endParaRPr lang="de-DE" sz="1800" b="0" strike="noStrike" spc="-1">
              <a:solidFill>
                <a:schemeClr val="dk1"/>
              </a:solidFill>
              <a:latin typeface="Segoe UI"/>
            </a:endParaRPr>
          </a:p>
          <a:p>
            <a:pPr marL="2160000" lvl="4" indent="-216000" rtl="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Segoe UI"/>
              </a:rPr>
              <a:t>Fünfte Gliederungsebene</a:t>
            </a:r>
            <a:endParaRPr lang="de-DE" sz="2000" b="0" strike="noStrike" spc="-1">
              <a:solidFill>
                <a:schemeClr val="dk1"/>
              </a:solidFill>
              <a:latin typeface="Segoe UI"/>
            </a:endParaRPr>
          </a:p>
          <a:p>
            <a:pPr marL="2592000" lvl="5" indent="-216000" rtl="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Segoe UI"/>
              </a:rPr>
              <a:t>Sechste Gliederungsebene</a:t>
            </a:r>
            <a:endParaRPr lang="de-DE" sz="2000" b="0" strike="noStrike" spc="-1">
              <a:solidFill>
                <a:schemeClr val="dk1"/>
              </a:solidFill>
              <a:latin typeface="Segoe UI"/>
            </a:endParaRPr>
          </a:p>
          <a:p>
            <a:pPr marL="3024000" lvl="6" indent="-216000" rtl="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chemeClr val="dk1"/>
                </a:solidFill>
                <a:latin typeface="Segoe UI"/>
              </a:rPr>
              <a:t>Siebte Gliederungsebene</a:t>
            </a:r>
            <a:endParaRPr lang="de-DE" sz="2000" b="0" strike="noStrike" spc="-1">
              <a:solidFill>
                <a:schemeClr val="dk1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0451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80000" y="292800"/>
            <a:ext cx="11232000" cy="4959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Folientitel, insgesamt zweizeilig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idx="1"/>
          </p:nvPr>
        </p:nvSpPr>
        <p:spPr>
          <a:xfrm>
            <a:off x="480000" y="1748367"/>
            <a:ext cx="11232000" cy="4563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33" y="6549347"/>
            <a:ext cx="1056507" cy="143711"/>
          </a:xfrm>
          <a:prstGeom prst="rect">
            <a:avLst/>
          </a:prstGeom>
        </p:spPr>
      </p:pic>
      <p:cxnSp>
        <p:nvCxnSpPr>
          <p:cNvPr id="8" name="Gerader Verbinder 7"/>
          <p:cNvCxnSpPr/>
          <p:nvPr userDrawn="1"/>
        </p:nvCxnSpPr>
        <p:spPr>
          <a:xfrm>
            <a:off x="0" y="1460781"/>
            <a:ext cx="12192000" cy="0"/>
          </a:xfrm>
          <a:prstGeom prst="line">
            <a:avLst/>
          </a:prstGeom>
          <a:ln>
            <a:solidFill>
              <a:srgbClr val="14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4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hf hdr="0" ftr="0" dt="0"/>
  <p:txStyles>
    <p:titleStyle>
      <a:lvl1pPr algn="l" defTabSz="1219170" rtl="0" eaLnBrk="1" latinLnBrk="0" hangingPunct="1">
        <a:lnSpc>
          <a:spcPts val="3733"/>
        </a:lnSpc>
        <a:spcBef>
          <a:spcPct val="0"/>
        </a:spcBef>
        <a:buNone/>
        <a:defRPr sz="2933" b="0" kern="1200" cap="none" baseline="0">
          <a:solidFill>
            <a:srgbClr val="002864"/>
          </a:solidFill>
          <a:latin typeface="+mj-lt"/>
          <a:ea typeface="+mj-ea"/>
          <a:cs typeface="+mj-cs"/>
        </a:defRPr>
      </a:lvl1pPr>
    </p:titleStyle>
    <p:bodyStyle>
      <a:lvl1pPr marL="241294" indent="-241294" algn="l" defTabSz="239994" rtl="0" eaLnBrk="1" latinLnBrk="0" hangingPunct="1">
        <a:lnSpc>
          <a:spcPts val="2400"/>
        </a:lnSpc>
        <a:spcBef>
          <a:spcPts val="1467"/>
        </a:spcBef>
        <a:spcAft>
          <a:spcPts val="0"/>
        </a:spcAft>
        <a:buClr>
          <a:srgbClr val="002864"/>
        </a:buClr>
        <a:buFont typeface="Arial" panose="020B0604020202020204" pitchFamily="34" charset="0"/>
        <a:buChar char="•"/>
        <a:tabLst>
          <a:tab pos="239994" algn="l"/>
          <a:tab pos="479988" algn="l"/>
        </a:tabLst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80472" indent="-239178" algn="l" defTabSz="121917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721766" indent="-241294" algn="l" defTabSz="121917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952476" indent="-232828" algn="l" defTabSz="121917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1333467" indent="-380990" algn="l" defTabSz="1219170" rtl="0" eaLnBrk="1" latinLnBrk="0" hangingPunct="1">
        <a:spcBef>
          <a:spcPct val="20000"/>
        </a:spcBef>
        <a:buClr>
          <a:srgbClr val="002864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indent="0" algn="l" defTabSz="121917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orient="horz" pos="309">
          <p15:clr>
            <a:srgbClr val="F26B43"/>
          </p15:clr>
        </p15:guide>
        <p15:guide id="3" orient="horz" pos="822">
          <p15:clr>
            <a:srgbClr val="F26B43"/>
          </p15:clr>
        </p15:guide>
        <p15:guide id="4" orient="horz" pos="31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" Type="http://schemas.openxmlformats.org/officeDocument/2006/relationships/image" Target="../media/image12.png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19" Type="http://schemas.openxmlformats.org/officeDocument/2006/relationships/image" Target="../media/image30.jp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1058400" y="3574440"/>
            <a:ext cx="7758000" cy="1539360"/>
          </a:xfrm>
          <a:prstGeom prst="rect">
            <a:avLst/>
          </a:prstGeom>
          <a:noFill/>
          <a:ln w="0">
            <a:noFill/>
          </a:ln>
        </p:spPr>
        <p:txBody>
          <a:bodyPr rtlCol="0" anchor="b">
            <a:noAutofit/>
          </a:bodyPr>
          <a:lstStyle/>
          <a:p>
            <a:pPr indent="0" defTabSz="914400" rtl="0">
              <a:lnSpc>
                <a:spcPct val="90000"/>
              </a:lnSpc>
              <a:buNone/>
            </a:pPr>
            <a:r>
              <a:rPr sz="3600" dirty="0"/>
              <a:t/>
            </a:r>
            <a:br>
              <a:rPr sz="3600" dirty="0"/>
            </a:br>
            <a:r>
              <a:rPr sz="3600" dirty="0"/>
              <a:t/>
            </a:r>
            <a:br>
              <a:rPr sz="3600" dirty="0"/>
            </a:br>
            <a:r>
              <a:rPr lang="en-US" sz="3600" b="1" strike="noStrike" cap="all" spc="49" dirty="0">
                <a:solidFill>
                  <a:srgbClr val="FFFFFF"/>
                </a:solidFill>
                <a:latin typeface="Segoe UI"/>
                <a:ea typeface="Calibri"/>
              </a:rPr>
              <a:t>Research for the World of Tomorrow</a:t>
            </a:r>
            <a:r>
              <a:rPr sz="3600" dirty="0"/>
              <a:t/>
            </a:r>
            <a:br>
              <a:rPr sz="3600" dirty="0"/>
            </a:br>
            <a:endParaRPr lang="de-DE" sz="3600" b="0" strike="noStrike" spc="-1" dirty="0">
              <a:solidFill>
                <a:schemeClr val="dk1"/>
              </a:solidFill>
              <a:latin typeface="Segoe UI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subTitle"/>
          </p:nvPr>
        </p:nvSpPr>
        <p:spPr>
          <a:xfrm>
            <a:off x="1058400" y="5086080"/>
            <a:ext cx="6705360" cy="617040"/>
          </a:xfrm>
          <a:prstGeom prst="rect">
            <a:avLst/>
          </a:prstGeom>
          <a:noFill/>
          <a:ln w="0">
            <a:noFill/>
          </a:ln>
        </p:spPr>
        <p:txBody>
          <a:bodyPr rtlCol="0" anchor="t">
            <a:noAutofit/>
          </a:bodyPr>
          <a:lstStyle/>
          <a:p>
            <a:pPr indent="0" defTabSz="914400" rtl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" sz="2400" b="1" strike="noStrike" spc="-1" dirty="0">
                <a:solidFill>
                  <a:schemeClr val="lt1"/>
                </a:solidFill>
                <a:latin typeface="Segoe UI"/>
              </a:rPr>
              <a:t>The Helmholtz-Zentrum Dresden-Rossendorf</a:t>
            </a:r>
            <a:r>
              <a:rPr lang="de" sz="2400" b="0" strike="noStrike" spc="-1" dirty="0">
                <a:solidFill>
                  <a:schemeClr val="lt1"/>
                </a:solidFill>
                <a:latin typeface="Segoe UI"/>
              </a:rPr>
              <a:t> </a:t>
            </a:r>
            <a:endParaRPr lang="de-DE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GGSB Meeting @HZDR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spc="-1" smtClean="0">
                <a:solidFill>
                  <a:schemeClr val="tx2"/>
                </a:solidFill>
              </a:rPr>
              <a:t>Today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Introduction into excisting SMART Labs  </a:t>
            </a:r>
          </a:p>
          <a:p>
            <a:endParaRPr lang="de-DE" sz="2400" smtClean="0"/>
          </a:p>
          <a:p>
            <a:r>
              <a:rPr lang="de-DE" sz="2400" b="1" spc="-1" smtClean="0">
                <a:solidFill>
                  <a:schemeClr val="tx2"/>
                </a:solidFill>
              </a:rPr>
              <a:t>Tuesday</a:t>
            </a:r>
            <a:r>
              <a:rPr lang="de-DE" sz="2400" b="1" smtClean="0"/>
              <a:t> 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presentation of HZDR topics &amp; 	liquid metal technologies</a:t>
            </a:r>
          </a:p>
          <a:p>
            <a:r>
              <a:rPr lang="de-DE" sz="2400" smtClean="0"/>
              <a:t>lab visits				material science</a:t>
            </a:r>
          </a:p>
          <a:p>
            <a:endParaRPr lang="de-DE" sz="2400" smtClean="0"/>
          </a:p>
          <a:p>
            <a:r>
              <a:rPr lang="de-DE" sz="2400" b="1" spc="-1" smtClean="0">
                <a:solidFill>
                  <a:schemeClr val="tx2"/>
                </a:solidFill>
              </a:rPr>
              <a:t>Wednesday</a:t>
            </a:r>
            <a:r>
              <a:rPr lang="de-DE" sz="2400" smtClean="0"/>
              <a:t/>
            </a:r>
            <a:br>
              <a:rPr lang="de-DE" sz="2400" smtClean="0"/>
            </a:br>
            <a:r>
              <a:rPr lang="de-DE" sz="2400" smtClean="0"/>
              <a:t>visit of OncoRay</a:t>
            </a:r>
          </a:p>
          <a:p>
            <a:endParaRPr lang="de-DE" smtClean="0"/>
          </a:p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ka-GE" smtClean="0"/>
              <a:t>მოგესალმებით</a:t>
            </a:r>
            <a:r>
              <a:rPr lang="de-DE" smtClean="0"/>
              <a:t> @HZDR</a:t>
            </a:r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9722081" y="3604383"/>
            <a:ext cx="1519537" cy="394609"/>
            <a:chOff x="7494557" y="2205513"/>
            <a:chExt cx="1519537" cy="394609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CD00F42-DCC3-254F-D6C9-85C5CC8E429E}"/>
                </a:ext>
              </a:extLst>
            </p:cNvPr>
            <p:cNvSpPr txBox="1"/>
            <p:nvPr/>
          </p:nvSpPr>
          <p:spPr>
            <a:xfrm>
              <a:off x="7884746" y="2205513"/>
              <a:ext cx="1129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AA0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MATTER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F5848F9-C669-D176-3AA9-E60CA5B25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68154"/>
            <a:stretch/>
          </p:blipFill>
          <p:spPr>
            <a:xfrm>
              <a:off x="7494557" y="2205513"/>
              <a:ext cx="390189" cy="394609"/>
            </a:xfrm>
            <a:prstGeom prst="rect">
              <a:avLst/>
            </a:prstGeom>
          </p:spPr>
        </p:pic>
      </p:grpSp>
      <p:grpSp>
        <p:nvGrpSpPr>
          <p:cNvPr id="21" name="Gruppieren 20"/>
          <p:cNvGrpSpPr/>
          <p:nvPr/>
        </p:nvGrpSpPr>
        <p:grpSpPr>
          <a:xfrm>
            <a:off x="9757661" y="4699858"/>
            <a:ext cx="1430451" cy="436828"/>
            <a:chOff x="7557995" y="3537273"/>
            <a:chExt cx="1430451" cy="436828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3C5B406-28EE-B5D0-9917-A722E580D08A}"/>
                </a:ext>
              </a:extLst>
            </p:cNvPr>
            <p:cNvSpPr txBox="1"/>
            <p:nvPr/>
          </p:nvSpPr>
          <p:spPr>
            <a:xfrm>
              <a:off x="7884746" y="3573496"/>
              <a:ext cx="1103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AA0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HEALTH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A26F307-FEC7-75D2-5D9F-A086558FD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643" b="30259"/>
            <a:stretch/>
          </p:blipFill>
          <p:spPr>
            <a:xfrm>
              <a:off x="7557995" y="3537273"/>
              <a:ext cx="326751" cy="436828"/>
            </a:xfrm>
            <a:prstGeom prst="rect">
              <a:avLst/>
            </a:prstGeom>
          </p:spPr>
        </p:pic>
      </p:grpSp>
      <p:sp>
        <p:nvSpPr>
          <p:cNvPr id="29" name="Textfeld 28">
            <a:extLst>
              <a:ext uri="{FF2B5EF4-FFF2-40B4-BE49-F238E27FC236}">
                <a16:creationId xmlns:a16="http://schemas.microsoft.com/office/drawing/2014/main" id="{E49E0D89-D45F-0ED7-A286-780F5B6D2E8F}"/>
              </a:ext>
            </a:extLst>
          </p:cNvPr>
          <p:cNvSpPr txBox="1"/>
          <p:nvPr/>
        </p:nvSpPr>
        <p:spPr>
          <a:xfrm>
            <a:off x="10121548" y="314725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small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ENERGY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FF6D98D4-01E3-7CE3-AB8F-11033B68A6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940"/>
          <a:stretch/>
        </p:blipFill>
        <p:spPr>
          <a:xfrm>
            <a:off x="9757661" y="3172324"/>
            <a:ext cx="346008" cy="341292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089" y="1435279"/>
            <a:ext cx="2251492" cy="12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0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GGSB Meeting @HZDR</a:t>
            </a:r>
            <a:endParaRPr lang="en-US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spc="-1" smtClean="0">
                <a:solidFill>
                  <a:schemeClr val="tx2"/>
                </a:solidFill>
              </a:rPr>
              <a:t>Thursday</a:t>
            </a:r>
            <a:r>
              <a:rPr lang="de-DE" sz="2400" b="1"/>
              <a:t/>
            </a:r>
            <a:br>
              <a:rPr lang="de-DE" sz="2400" b="1"/>
            </a:br>
            <a:r>
              <a:rPr lang="de-DE" sz="2400"/>
              <a:t>presentation </a:t>
            </a:r>
            <a:r>
              <a:rPr lang="de-DE" sz="2400"/>
              <a:t>of </a:t>
            </a:r>
            <a:r>
              <a:rPr lang="de-DE" sz="2400"/>
              <a:t>HZDR </a:t>
            </a:r>
            <a:r>
              <a:rPr lang="de-DE" sz="2400" smtClean="0"/>
              <a:t>topics &amp; </a:t>
            </a:r>
            <a:r>
              <a:rPr lang="de-DE" sz="2400"/>
              <a:t>	radiopharmacy, </a:t>
            </a:r>
          </a:p>
          <a:p>
            <a:r>
              <a:rPr lang="de-DE" sz="2400"/>
              <a:t>l</a:t>
            </a:r>
            <a:r>
              <a:rPr lang="de-DE" sz="2400" smtClean="0"/>
              <a:t>ab visits</a:t>
            </a:r>
            <a:r>
              <a:rPr lang="de-DE" sz="2400"/>
              <a:t>		</a:t>
            </a:r>
            <a:r>
              <a:rPr lang="de-DE" sz="2400"/>
              <a:t>	</a:t>
            </a:r>
            <a:r>
              <a:rPr lang="de-DE" sz="2400" smtClean="0"/>
              <a:t>	DRESDYN</a:t>
            </a:r>
            <a:r>
              <a:rPr lang="en-US" sz="2400"/>
              <a:t>, </a:t>
            </a:r>
            <a:br>
              <a:rPr lang="en-US" sz="2400"/>
            </a:br>
            <a:r>
              <a:rPr lang="en-US" sz="2400"/>
              <a:t>			</a:t>
            </a:r>
            <a:r>
              <a:rPr lang="en-US" sz="2400"/>
              <a:t>	</a:t>
            </a:r>
            <a:r>
              <a:rPr lang="en-US" sz="2400" smtClean="0"/>
              <a:t>	astrophysics</a:t>
            </a:r>
            <a:endParaRPr lang="en-US" sz="2400"/>
          </a:p>
          <a:p>
            <a:endParaRPr lang="de-DE" sz="2400" b="1"/>
          </a:p>
          <a:p>
            <a:r>
              <a:rPr lang="de-DE" sz="2400" b="1" spc="-1" smtClean="0">
                <a:solidFill>
                  <a:schemeClr val="tx2"/>
                </a:solidFill>
              </a:rPr>
              <a:t>Friday</a:t>
            </a:r>
            <a:endParaRPr lang="de-DE" sz="2400" b="1" smtClean="0"/>
          </a:p>
          <a:p>
            <a:r>
              <a:rPr lang="de-DE" sz="2400"/>
              <a:t>v</a:t>
            </a:r>
            <a:r>
              <a:rPr lang="de-DE" sz="2400" smtClean="0"/>
              <a:t>isit of large scale facilities ELBE and HLD </a:t>
            </a:r>
            <a:endParaRPr lang="de-DE" sz="240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ka-GE"/>
              <a:t>მოგესალმებით</a:t>
            </a:r>
            <a:r>
              <a:rPr lang="de-DE"/>
              <a:t> @HZDR</a:t>
            </a:r>
            <a:endParaRPr lang="en-US"/>
          </a:p>
          <a:p>
            <a:endParaRPr lang="en-US"/>
          </a:p>
        </p:txBody>
      </p:sp>
      <p:grpSp>
        <p:nvGrpSpPr>
          <p:cNvPr id="14" name="Gruppieren 13"/>
          <p:cNvGrpSpPr/>
          <p:nvPr/>
        </p:nvGrpSpPr>
        <p:grpSpPr>
          <a:xfrm>
            <a:off x="9734323" y="1969207"/>
            <a:ext cx="1519537" cy="394609"/>
            <a:chOff x="7494557" y="2205513"/>
            <a:chExt cx="1519537" cy="394609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ECD00F42-DCC3-254F-D6C9-85C5CC8E429E}"/>
                </a:ext>
              </a:extLst>
            </p:cNvPr>
            <p:cNvSpPr txBox="1"/>
            <p:nvPr/>
          </p:nvSpPr>
          <p:spPr>
            <a:xfrm>
              <a:off x="7884746" y="2205513"/>
              <a:ext cx="1129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AA0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MATTER</a:t>
              </a:r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F5848F9-C669-D176-3AA9-E60CA5B25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68154"/>
            <a:stretch/>
          </p:blipFill>
          <p:spPr>
            <a:xfrm>
              <a:off x="7494557" y="2205513"/>
              <a:ext cx="390189" cy="394609"/>
            </a:xfrm>
            <a:prstGeom prst="rect">
              <a:avLst/>
            </a:prstGeom>
          </p:spPr>
        </p:pic>
      </p:grpSp>
      <p:grpSp>
        <p:nvGrpSpPr>
          <p:cNvPr id="21" name="Gruppieren 20"/>
          <p:cNvGrpSpPr/>
          <p:nvPr/>
        </p:nvGrpSpPr>
        <p:grpSpPr>
          <a:xfrm>
            <a:off x="9772396" y="2417021"/>
            <a:ext cx="1430451" cy="436828"/>
            <a:chOff x="7557995" y="3537273"/>
            <a:chExt cx="1430451" cy="436828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83C5B406-28EE-B5D0-9917-A722E580D08A}"/>
                </a:ext>
              </a:extLst>
            </p:cNvPr>
            <p:cNvSpPr txBox="1"/>
            <p:nvPr/>
          </p:nvSpPr>
          <p:spPr>
            <a:xfrm>
              <a:off x="7884746" y="3573496"/>
              <a:ext cx="1103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AA0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HEALTH</a:t>
              </a: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2A26F307-FEC7-75D2-5D9F-A086558FD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27643" b="30259"/>
            <a:stretch/>
          </p:blipFill>
          <p:spPr>
            <a:xfrm>
              <a:off x="7557995" y="3537273"/>
              <a:ext cx="326751" cy="436828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9734323" y="3964379"/>
            <a:ext cx="1519537" cy="394609"/>
            <a:chOff x="7494557" y="2205513"/>
            <a:chExt cx="1519537" cy="394609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CD00F42-DCC3-254F-D6C9-85C5CC8E429E}"/>
                </a:ext>
              </a:extLst>
            </p:cNvPr>
            <p:cNvSpPr txBox="1"/>
            <p:nvPr/>
          </p:nvSpPr>
          <p:spPr>
            <a:xfrm>
              <a:off x="7884746" y="2205513"/>
              <a:ext cx="1129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AA0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MATTER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F5848F9-C669-D176-3AA9-E60CA5B25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68154"/>
            <a:stretch/>
          </p:blipFill>
          <p:spPr>
            <a:xfrm>
              <a:off x="7494557" y="2205513"/>
              <a:ext cx="390189" cy="394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55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fik 91">
            <a:extLst>
              <a:ext uri="{FF2B5EF4-FFF2-40B4-BE49-F238E27FC236}">
                <a16:creationId xmlns:a16="http://schemas.microsoft.com/office/drawing/2014/main" id="{2A26F307-FEC7-75D2-5D9F-A086558F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43" b="30259"/>
          <a:stretch/>
        </p:blipFill>
        <p:spPr>
          <a:xfrm>
            <a:off x="7636091" y="1370197"/>
            <a:ext cx="326751" cy="43682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BC6BA8D-B965-B87A-9689-28C26404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1" y="492369"/>
            <a:ext cx="3764857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HZDR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7F6AEA5-6EFD-EDA6-48AC-515D4CD8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2E489BD3-C18F-282C-9224-F1695E93276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98501" y="931362"/>
            <a:ext cx="3916007" cy="332742"/>
          </a:xfrm>
        </p:spPr>
        <p:txBody>
          <a:bodyPr/>
          <a:lstStyle/>
          <a:p>
            <a:r>
              <a:rPr lang="de-DE" dirty="0"/>
              <a:t>Institutes &amp; Central Departments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671B0365-63D1-9E77-FFDD-864567EA2D4A}"/>
              </a:ext>
            </a:extLst>
          </p:cNvPr>
          <p:cNvSpPr/>
          <p:nvPr/>
        </p:nvSpPr>
        <p:spPr>
          <a:xfrm>
            <a:off x="9297217" y="6227698"/>
            <a:ext cx="2698625" cy="570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500" dirty="0">
              <a:solidFill>
                <a:schemeClr val="bg1"/>
              </a:solidFill>
            </a:endParaRPr>
          </a:p>
        </p:txBody>
      </p:sp>
      <p:sp>
        <p:nvSpPr>
          <p:cNvPr id="50" name="Abgerundetes Rechteck 25">
            <a:extLst>
              <a:ext uri="{FF2B5EF4-FFF2-40B4-BE49-F238E27FC236}">
                <a16:creationId xmlns:a16="http://schemas.microsoft.com/office/drawing/2014/main" id="{F2820D89-8F8C-61C3-ECB5-488E77772AD1}"/>
              </a:ext>
            </a:extLst>
          </p:cNvPr>
          <p:cNvSpPr>
            <a:spLocks/>
          </p:cNvSpPr>
          <p:nvPr/>
        </p:nvSpPr>
        <p:spPr>
          <a:xfrm>
            <a:off x="998081" y="1850270"/>
            <a:ext cx="2282294" cy="100800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Resource</a:t>
            </a: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Ecology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T. Stumpf</a:t>
            </a:r>
          </a:p>
        </p:txBody>
      </p:sp>
      <p:sp>
        <p:nvSpPr>
          <p:cNvPr id="51" name="Abgerundetes Rechteck 19">
            <a:extLst>
              <a:ext uri="{FF2B5EF4-FFF2-40B4-BE49-F238E27FC236}">
                <a16:creationId xmlns:a16="http://schemas.microsoft.com/office/drawing/2014/main" id="{C33B76A4-7C62-1737-D7FD-84231F818D2A}"/>
              </a:ext>
            </a:extLst>
          </p:cNvPr>
          <p:cNvSpPr>
            <a:spLocks noChangeAspect="1"/>
          </p:cNvSpPr>
          <p:nvPr/>
        </p:nvSpPr>
        <p:spPr>
          <a:xfrm>
            <a:off x="5333160" y="2912457"/>
            <a:ext cx="2112933" cy="1022108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Dresden High Magnetic Field Laboratory 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J. Wosnitza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2" name="Abgerundetes Rechteck 21">
            <a:extLst>
              <a:ext uri="{FF2B5EF4-FFF2-40B4-BE49-F238E27FC236}">
                <a16:creationId xmlns:a16="http://schemas.microsoft.com/office/drawing/2014/main" id="{615A4CD4-8947-E47B-C749-56CD51C8111D}"/>
              </a:ext>
            </a:extLst>
          </p:cNvPr>
          <p:cNvSpPr>
            <a:spLocks noChangeAspect="1"/>
          </p:cNvSpPr>
          <p:nvPr/>
        </p:nvSpPr>
        <p:spPr>
          <a:xfrm>
            <a:off x="3373874" y="1850270"/>
            <a:ext cx="1880665" cy="2084201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Ion Beam Physics and Material­s Research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M. Helm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J</a:t>
            </a:r>
            <a:r>
              <a:rPr lang="en-US" sz="1100" b="1" dirty="0">
                <a:solidFill>
                  <a:srgbClr val="005AA0"/>
                </a:solidFill>
                <a:latin typeface="Arial"/>
                <a:ea typeface="DejaVu Sans"/>
                <a:cs typeface="DejaVu Sans"/>
              </a:rPr>
              <a:t>.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Fassbender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3C5B406-28EE-B5D0-9917-A722E580D08A}"/>
              </a:ext>
            </a:extLst>
          </p:cNvPr>
          <p:cNvSpPr txBox="1"/>
          <p:nvPr/>
        </p:nvSpPr>
        <p:spPr>
          <a:xfrm>
            <a:off x="7839508" y="1405649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HEALTH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ECD00F42-DCC3-254F-D6C9-85C5CC8E429E}"/>
              </a:ext>
            </a:extLst>
          </p:cNvPr>
          <p:cNvSpPr txBox="1"/>
          <p:nvPr/>
        </p:nvSpPr>
        <p:spPr>
          <a:xfrm>
            <a:off x="4614508" y="1404129"/>
            <a:ext cx="1129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MATTER</a:t>
            </a:r>
          </a:p>
        </p:txBody>
      </p:sp>
      <p:sp>
        <p:nvSpPr>
          <p:cNvPr id="63" name="Abgerundetes Rechteck 25">
            <a:extLst>
              <a:ext uri="{FF2B5EF4-FFF2-40B4-BE49-F238E27FC236}">
                <a16:creationId xmlns:a16="http://schemas.microsoft.com/office/drawing/2014/main" id="{E6C924B9-1E6B-912F-558F-725405B1D7E6}"/>
              </a:ext>
            </a:extLst>
          </p:cNvPr>
          <p:cNvSpPr>
            <a:spLocks noChangeAspect="1"/>
          </p:cNvSpPr>
          <p:nvPr/>
        </p:nvSpPr>
        <p:spPr>
          <a:xfrm>
            <a:off x="8222987" y="5093722"/>
            <a:ext cx="2799560" cy="1133396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Chief Innovation &amp; Transfer Officer</a:t>
            </a:r>
          </a:p>
          <a:p>
            <a:pPr marL="6270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Dr. B. Wolf</a:t>
            </a:r>
          </a:p>
        </p:txBody>
      </p:sp>
      <p:sp>
        <p:nvSpPr>
          <p:cNvPr id="64" name="Abgerundetes Rechteck 20">
            <a:extLst>
              <a:ext uri="{FF2B5EF4-FFF2-40B4-BE49-F238E27FC236}">
                <a16:creationId xmlns:a16="http://schemas.microsoft.com/office/drawing/2014/main" id="{8EBD2B2B-1B4F-EA8B-A252-3223A1830705}"/>
              </a:ext>
            </a:extLst>
          </p:cNvPr>
          <p:cNvSpPr>
            <a:spLocks noChangeAspect="1"/>
          </p:cNvSpPr>
          <p:nvPr/>
        </p:nvSpPr>
        <p:spPr>
          <a:xfrm>
            <a:off x="3156293" y="5091326"/>
            <a:ext cx="2088000" cy="1162087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Research Technology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kumimoji="0" lang="de-DE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P. Kaever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6" name="Abgerundetes Rechteck 20">
            <a:extLst>
              <a:ext uri="{FF2B5EF4-FFF2-40B4-BE49-F238E27FC236}">
                <a16:creationId xmlns:a16="http://schemas.microsoft.com/office/drawing/2014/main" id="{E7DA28B0-5BE1-895F-2C7D-87FF7B7CC455}"/>
              </a:ext>
            </a:extLst>
          </p:cNvPr>
          <p:cNvSpPr>
            <a:spLocks noChangeAspect="1"/>
          </p:cNvSpPr>
          <p:nvPr/>
        </p:nvSpPr>
        <p:spPr>
          <a:xfrm>
            <a:off x="5333159" y="5093722"/>
            <a:ext cx="2088000" cy="1159731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Technical Services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D. Reichelt</a:t>
            </a:r>
          </a:p>
        </p:txBody>
      </p:sp>
      <p:sp>
        <p:nvSpPr>
          <p:cNvPr id="67" name="Abgerundetes Rechteck 26">
            <a:extLst>
              <a:ext uri="{FF2B5EF4-FFF2-40B4-BE49-F238E27FC236}">
                <a16:creationId xmlns:a16="http://schemas.microsoft.com/office/drawing/2014/main" id="{562C50B1-5A51-5901-2A6D-885EB2DE4763}"/>
              </a:ext>
            </a:extLst>
          </p:cNvPr>
          <p:cNvSpPr>
            <a:spLocks/>
          </p:cNvSpPr>
          <p:nvPr/>
        </p:nvSpPr>
        <p:spPr>
          <a:xfrm>
            <a:off x="998915" y="2916190"/>
            <a:ext cx="2281460" cy="1008000"/>
          </a:xfrm>
          <a:prstGeom prst="rect">
            <a:avLst/>
          </a:prstGeom>
          <a:noFill/>
          <a:ln w="127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F2C16F43-0766-EDD1-5210-236A7499FC81}"/>
              </a:ext>
            </a:extLst>
          </p:cNvPr>
          <p:cNvSpPr/>
          <p:nvPr/>
        </p:nvSpPr>
        <p:spPr>
          <a:xfrm>
            <a:off x="1637572" y="2950830"/>
            <a:ext cx="162561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HI Freiberg for Resource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J. Gutzmer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69" name="Grafik 68">
            <a:extLst>
              <a:ext uri="{FF2B5EF4-FFF2-40B4-BE49-F238E27FC236}">
                <a16:creationId xmlns:a16="http://schemas.microsoft.com/office/drawing/2014/main" id="{31DF0BE7-7251-D5E0-8805-A5B9D07C60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203" y="3057794"/>
            <a:ext cx="540000" cy="720000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BDAEEC0D-8333-2719-409E-D0FC5FF7ED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496" y="3026271"/>
            <a:ext cx="534860" cy="540000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9042523B-5693-60B0-A5AF-7C1E882B49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445885" y="2370236"/>
            <a:ext cx="541471" cy="540000"/>
          </a:xfrm>
          <a:prstGeom prst="rect">
            <a:avLst/>
          </a:prstGeom>
        </p:spPr>
      </p:pic>
      <p:sp>
        <p:nvSpPr>
          <p:cNvPr id="72" name="Abgerundetes Rechteck 22">
            <a:extLst>
              <a:ext uri="{FF2B5EF4-FFF2-40B4-BE49-F238E27FC236}">
                <a16:creationId xmlns:a16="http://schemas.microsoft.com/office/drawing/2014/main" id="{B7DDEC6C-FAEF-0E01-9EB8-796D42E48DC0}"/>
              </a:ext>
            </a:extLst>
          </p:cNvPr>
          <p:cNvSpPr>
            <a:spLocks noChangeAspect="1"/>
          </p:cNvSpPr>
          <p:nvPr/>
        </p:nvSpPr>
        <p:spPr>
          <a:xfrm>
            <a:off x="5333159" y="4010433"/>
            <a:ext cx="4334099" cy="1008000"/>
          </a:xfrm>
          <a:prstGeom prst="rect">
            <a:avLst/>
          </a:prstGeom>
          <a:noFill/>
          <a:ln w="12700">
            <a:solidFill>
              <a:srgbClr val="005A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Radiation Physics</a:t>
            </a:r>
          </a:p>
          <a:p>
            <a:pPr marL="630238" marR="0" lvl="0" indent="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T. E. Cowan</a:t>
            </a:r>
          </a:p>
          <a:p>
            <a:pPr marL="630238" marR="0" lvl="0" indent="9826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U. Schramm</a:t>
            </a:r>
          </a:p>
        </p:txBody>
      </p:sp>
      <p:pic>
        <p:nvPicPr>
          <p:cNvPr id="75" name="Grafik 74">
            <a:extLst>
              <a:ext uri="{FF2B5EF4-FFF2-40B4-BE49-F238E27FC236}">
                <a16:creationId xmlns:a16="http://schemas.microsoft.com/office/drawing/2014/main" id="{106D3C6E-F191-78EE-38B0-D1FFAF6116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-32"/>
          <a:stretch/>
        </p:blipFill>
        <p:spPr>
          <a:xfrm flipH="1">
            <a:off x="5412111" y="2016692"/>
            <a:ext cx="531851" cy="720000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3C1BD5D7-FF05-2693-A27C-88DA2E748910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552" y="3011120"/>
            <a:ext cx="527449" cy="720000"/>
          </a:xfrm>
          <a:prstGeom prst="rect">
            <a:avLst/>
          </a:prstGeom>
        </p:spPr>
      </p:pic>
      <p:pic>
        <p:nvPicPr>
          <p:cNvPr id="79" name="Grafik 78">
            <a:extLst>
              <a:ext uri="{FF2B5EF4-FFF2-40B4-BE49-F238E27FC236}">
                <a16:creationId xmlns:a16="http://schemas.microsoft.com/office/drawing/2014/main" id="{87841642-9E65-D6BD-5190-5FD84BAD12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483" y="5321948"/>
            <a:ext cx="540000" cy="720000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9AAEB83C-8375-6AAA-3EA4-6E461269724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0672" y="5314558"/>
            <a:ext cx="540000" cy="720000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1BC714F8-2859-A5EB-0082-5209906048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5253" y="5327624"/>
            <a:ext cx="540000" cy="720000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9AD68A85-084D-CE95-16E8-E276E53726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3258" y="5309514"/>
            <a:ext cx="540000" cy="720000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0F6AD3FA-425D-022C-D06A-580CE75EBC5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14995" y="2047520"/>
            <a:ext cx="540754" cy="720000"/>
          </a:xfrm>
          <a:prstGeom prst="rect">
            <a:avLst/>
          </a:prstGeom>
        </p:spPr>
      </p:pic>
      <p:sp>
        <p:nvSpPr>
          <p:cNvPr id="49" name="Abgerundetes Rechteck 20">
            <a:extLst>
              <a:ext uri="{FF2B5EF4-FFF2-40B4-BE49-F238E27FC236}">
                <a16:creationId xmlns:a16="http://schemas.microsoft.com/office/drawing/2014/main" id="{26E223E1-E1B3-1950-4733-6EAB3962F255}"/>
              </a:ext>
            </a:extLst>
          </p:cNvPr>
          <p:cNvSpPr>
            <a:spLocks noChangeAspect="1"/>
          </p:cNvSpPr>
          <p:nvPr/>
        </p:nvSpPr>
        <p:spPr>
          <a:xfrm>
            <a:off x="1007972" y="4015125"/>
            <a:ext cx="4239470" cy="998209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1071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Fluid Dynamics</a:t>
            </a:r>
          </a:p>
          <a:p>
            <a:pPr marL="630238" marR="0" lvl="0" indent="1071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K. Eckert</a:t>
            </a:r>
          </a:p>
          <a:p>
            <a:pPr marL="630238" marR="0" lvl="0" indent="1071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lang="de-DE" sz="1100" b="1" dirty="0">
                <a:solidFill>
                  <a:srgbClr val="005AA0"/>
                </a:solidFill>
                <a:latin typeface="Arial"/>
                <a:ea typeface="DejaVu Sans"/>
                <a:cs typeface="DejaVu Sans"/>
              </a:rPr>
              <a:t>Prof. U. Hampel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86" name="Grafik 85" descr="Ein Bild, das Menschliches Gesicht, Person, Vorderkopf, Kinn enthält.&#10;&#10;Automatisch generierte Beschreibung">
            <a:extLst>
              <a:ext uri="{FF2B5EF4-FFF2-40B4-BE49-F238E27FC236}">
                <a16:creationId xmlns:a16="http://schemas.microsoft.com/office/drawing/2014/main" id="{8ED4556A-A87F-C780-38C7-29B93F11A9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r="27156"/>
          <a:stretch/>
        </p:blipFill>
        <p:spPr>
          <a:xfrm flipH="1">
            <a:off x="1112175" y="2007134"/>
            <a:ext cx="525397" cy="720001"/>
          </a:xfrm>
          <a:prstGeom prst="rect">
            <a:avLst/>
          </a:prstGeom>
        </p:spPr>
      </p:pic>
      <p:sp>
        <p:nvSpPr>
          <p:cNvPr id="87" name="Abgerundetes Rechteck 25">
            <a:extLst>
              <a:ext uri="{FF2B5EF4-FFF2-40B4-BE49-F238E27FC236}">
                <a16:creationId xmlns:a16="http://schemas.microsoft.com/office/drawing/2014/main" id="{6719579F-01FB-22FA-C004-AE3BF28353A6}"/>
              </a:ext>
            </a:extLst>
          </p:cNvPr>
          <p:cNvSpPr>
            <a:spLocks noChangeAspect="1"/>
          </p:cNvSpPr>
          <p:nvPr/>
        </p:nvSpPr>
        <p:spPr>
          <a:xfrm>
            <a:off x="8609846" y="173561"/>
            <a:ext cx="3429280" cy="839922"/>
          </a:xfrm>
          <a:prstGeom prst="roundRect">
            <a:avLst>
              <a:gd name="adj" fmla="val 0"/>
            </a:avLst>
          </a:prstGeom>
          <a:solidFill>
            <a:srgbClr val="005A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06563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DejaVu Sans"/>
                <a:cs typeface="DejaVu Sans"/>
              </a:rPr>
              <a:t>Board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DejaVu Sans"/>
                <a:cs typeface="DejaVu Sans"/>
              </a:rPr>
              <a:t>of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DejaVu Sans"/>
                <a:cs typeface="DejaVu Sans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DejaVu Sans"/>
                <a:cs typeface="DejaVu Sans"/>
              </a:rPr>
              <a:t>Directors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90000"/>
                  </a:prstClr>
                </a:outerShdw>
              </a:effectLst>
              <a:uLnTx/>
              <a:uFillTx/>
              <a:latin typeface="Arial"/>
              <a:ea typeface="DejaVu Sans"/>
              <a:cs typeface="DejaVu Sans"/>
            </a:endParaRPr>
          </a:p>
          <a:p>
            <a:pPr marL="1706563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DejaVu Sans"/>
                <a:cs typeface="DejaVu Sans"/>
              </a:rPr>
              <a:t>Prof. S. M. Schmidt</a:t>
            </a:r>
          </a:p>
          <a:p>
            <a:pPr marL="1706563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uLnTx/>
                <a:uFillTx/>
                <a:latin typeface="Arial"/>
                <a:ea typeface="DejaVu Sans"/>
                <a:cs typeface="DejaVu Sans"/>
              </a:rPr>
              <a:t>Dr. D. Stiller</a:t>
            </a:r>
          </a:p>
        </p:txBody>
      </p:sp>
      <p:pic>
        <p:nvPicPr>
          <p:cNvPr id="89" name="Grafik 88">
            <a:extLst>
              <a:ext uri="{FF2B5EF4-FFF2-40B4-BE49-F238E27FC236}">
                <a16:creationId xmlns:a16="http://schemas.microsoft.com/office/drawing/2014/main" id="{F1A2BDDA-B236-625F-AEFE-4A9441C8D3D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2782" y="235786"/>
            <a:ext cx="1280000" cy="720000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840855" y="1405649"/>
            <a:ext cx="1430713" cy="369332"/>
            <a:chOff x="840855" y="1405649"/>
            <a:chExt cx="1430713" cy="369332"/>
          </a:xfrm>
        </p:grpSpPr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E49E0D89-D45F-0ED7-A286-780F5B6D2E8F}"/>
                </a:ext>
              </a:extLst>
            </p:cNvPr>
            <p:cNvSpPr txBox="1"/>
            <p:nvPr/>
          </p:nvSpPr>
          <p:spPr>
            <a:xfrm>
              <a:off x="1112276" y="1405649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small" spc="0" normalizeH="0" baseline="0" noProof="0" dirty="0">
                  <a:ln>
                    <a:noFill/>
                  </a:ln>
                  <a:solidFill>
                    <a:srgbClr val="005AA0"/>
                  </a:solidFill>
                  <a:effectLst/>
                  <a:uLnTx/>
                  <a:uFillTx/>
                  <a:latin typeface="Arial"/>
                  <a:ea typeface="DejaVu Sans"/>
                  <a:cs typeface="DejaVu Sans"/>
                </a:rPr>
                <a:t>ENERGY</a:t>
              </a:r>
            </a:p>
          </p:txBody>
        </p:sp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FF6D98D4-01E3-7CE3-AB8F-11033B68A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68940"/>
            <a:stretch/>
          </p:blipFill>
          <p:spPr>
            <a:xfrm>
              <a:off x="840855" y="1419210"/>
              <a:ext cx="346008" cy="341292"/>
            </a:xfrm>
            <a:prstGeom prst="rect">
              <a:avLst/>
            </a:prstGeom>
          </p:spPr>
        </p:pic>
      </p:grpSp>
      <p:pic>
        <p:nvPicPr>
          <p:cNvPr id="91" name="Grafik 90">
            <a:extLst>
              <a:ext uri="{FF2B5EF4-FFF2-40B4-BE49-F238E27FC236}">
                <a16:creationId xmlns:a16="http://schemas.microsoft.com/office/drawing/2014/main" id="{8F5848F9-C669-D176-3AA9-E60CA5B25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154"/>
          <a:stretch/>
        </p:blipFill>
        <p:spPr>
          <a:xfrm>
            <a:off x="4224319" y="1419210"/>
            <a:ext cx="390189" cy="394609"/>
          </a:xfrm>
          <a:prstGeom prst="rect">
            <a:avLst/>
          </a:prstGeom>
        </p:spPr>
      </p:pic>
      <p:pic>
        <p:nvPicPr>
          <p:cNvPr id="5" name="Picture 4" descr="Image of groupleader">
            <a:extLst>
              <a:ext uri="{FF2B5EF4-FFF2-40B4-BE49-F238E27FC236}">
                <a16:creationId xmlns:a16="http://schemas.microsoft.com/office/drawing/2014/main" id="{DA14F265-AF37-CADF-6C17-B3ECBE636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7" b="27848"/>
          <a:stretch/>
        </p:blipFill>
        <p:spPr bwMode="auto">
          <a:xfrm>
            <a:off x="7620194" y="2047520"/>
            <a:ext cx="54764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8EDCAFB9-B362-0309-6C01-DE749DF49E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7588" y="3021870"/>
            <a:ext cx="548394" cy="72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ECB0973-C0EF-2207-4F98-24ED9751C4FB}"/>
              </a:ext>
            </a:extLst>
          </p:cNvPr>
          <p:cNvSpPr txBox="1"/>
          <p:nvPr/>
        </p:nvSpPr>
        <p:spPr>
          <a:xfrm rot="16200000">
            <a:off x="219760" y="5535100"/>
            <a:ext cx="1154548" cy="276999"/>
          </a:xfrm>
          <a:prstGeom prst="rect">
            <a:avLst/>
          </a:prstGeom>
          <a:solidFill>
            <a:srgbClr val="005AA0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</a:p>
        </p:txBody>
      </p:sp>
      <p:sp>
        <p:nvSpPr>
          <p:cNvPr id="14" name="Abgerundetes Rechteck 20">
            <a:extLst>
              <a:ext uri="{FF2B5EF4-FFF2-40B4-BE49-F238E27FC236}">
                <a16:creationId xmlns:a16="http://schemas.microsoft.com/office/drawing/2014/main" id="{8F6CA741-1714-42F0-FB48-5435A2CC7005}"/>
              </a:ext>
            </a:extLst>
          </p:cNvPr>
          <p:cNvSpPr>
            <a:spLocks noChangeAspect="1"/>
          </p:cNvSpPr>
          <p:nvPr/>
        </p:nvSpPr>
        <p:spPr>
          <a:xfrm>
            <a:off x="9739384" y="1849306"/>
            <a:ext cx="1291976" cy="3169127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10715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1C2C5AF-1C5F-0350-2060-F0FD0EF49893}"/>
              </a:ext>
            </a:extLst>
          </p:cNvPr>
          <p:cNvSpPr txBox="1"/>
          <p:nvPr/>
        </p:nvSpPr>
        <p:spPr>
          <a:xfrm>
            <a:off x="9721154" y="2767520"/>
            <a:ext cx="13102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b="1" dirty="0">
                <a:solidFill>
                  <a:srgbClr val="005AA0"/>
                </a:solidFill>
              </a:rPr>
              <a:t>Prof. T. Kühne</a:t>
            </a:r>
          </a:p>
          <a:p>
            <a:pPr algn="ctr"/>
            <a:endParaRPr lang="de-DE" sz="1500" dirty="0">
              <a:solidFill>
                <a:srgbClr val="005AA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de-DE" sz="1500" b="1" dirty="0">
                <a:solidFill>
                  <a:srgbClr val="005AA0"/>
                </a:solidFill>
              </a:rPr>
              <a:t>CASUS</a:t>
            </a:r>
          </a:p>
          <a:p>
            <a:pPr algn="ctr"/>
            <a:r>
              <a:rPr lang="de-DE" sz="1300" dirty="0">
                <a:solidFill>
                  <a:srgbClr val="005AA0"/>
                </a:solidFill>
              </a:rPr>
              <a:t>Center </a:t>
            </a:r>
            <a:r>
              <a:rPr lang="de-DE" sz="1300" dirty="0" err="1">
                <a:solidFill>
                  <a:srgbClr val="005AA0"/>
                </a:solidFill>
              </a:rPr>
              <a:t>for</a:t>
            </a:r>
            <a:r>
              <a:rPr lang="de-DE" sz="1300" dirty="0">
                <a:solidFill>
                  <a:srgbClr val="005AA0"/>
                </a:solidFill>
              </a:rPr>
              <a:t> </a:t>
            </a:r>
            <a:r>
              <a:rPr lang="de-DE" sz="1300" dirty="0" err="1">
                <a:solidFill>
                  <a:srgbClr val="005AA0"/>
                </a:solidFill>
              </a:rPr>
              <a:t>Advanced</a:t>
            </a:r>
            <a:r>
              <a:rPr lang="de-DE" sz="1300" dirty="0">
                <a:solidFill>
                  <a:srgbClr val="005AA0"/>
                </a:solidFill>
              </a:rPr>
              <a:t> Systems Understanding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0C22AFE-8384-5554-8847-BC24D2A7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940"/>
          <a:stretch/>
        </p:blipFill>
        <p:spPr>
          <a:xfrm>
            <a:off x="9873970" y="1419210"/>
            <a:ext cx="346008" cy="34129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2A15167-4917-D27A-9CD8-0BDF1F91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8154"/>
          <a:stretch/>
        </p:blipFill>
        <p:spPr>
          <a:xfrm>
            <a:off x="10209912" y="1412478"/>
            <a:ext cx="390189" cy="39460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4A96B76-20E3-3CF5-90F2-E25380C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643" b="30259"/>
          <a:stretch/>
        </p:blipFill>
        <p:spPr>
          <a:xfrm>
            <a:off x="10600101" y="1365819"/>
            <a:ext cx="326751" cy="436828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F690BFA-03C3-8BA4-9F90-29D4F14F9F5D}"/>
              </a:ext>
            </a:extLst>
          </p:cNvPr>
          <p:cNvSpPr txBox="1"/>
          <p:nvPr/>
        </p:nvSpPr>
        <p:spPr>
          <a:xfrm rot="16200000">
            <a:off x="7428339" y="5499415"/>
            <a:ext cx="1133395" cy="323165"/>
          </a:xfrm>
          <a:prstGeom prst="rect">
            <a:avLst/>
          </a:prstGeom>
          <a:solidFill>
            <a:srgbClr val="005A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>
                <a:solidFill>
                  <a:schemeClr val="bg1"/>
                </a:solidFill>
              </a:rPr>
              <a:t>CITO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67E165E-660B-4831-12BF-71CA93E68D5F}"/>
              </a:ext>
            </a:extLst>
          </p:cNvPr>
          <p:cNvSpPr txBox="1"/>
          <p:nvPr/>
        </p:nvSpPr>
        <p:spPr>
          <a:xfrm rot="16200000">
            <a:off x="-792029" y="3275111"/>
            <a:ext cx="3154703" cy="307777"/>
          </a:xfrm>
          <a:prstGeom prst="rect">
            <a:avLst/>
          </a:prstGeom>
          <a:solidFill>
            <a:srgbClr val="005A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Institutes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3BF279-D77F-1AA3-5AF3-5C18A9AA4D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67" y="4157920"/>
            <a:ext cx="531578" cy="726447"/>
          </a:xfrm>
          <a:prstGeom prst="rect">
            <a:avLst/>
          </a:prstGeom>
        </p:spPr>
      </p:pic>
      <p:pic>
        <p:nvPicPr>
          <p:cNvPr id="15" name="Grafik 14" descr="Ein Bild, das Menschliches Gesicht, Person, Shirt, Lächeln enthält.&#10;&#10;AI-generated content may be incorrect.">
            <a:extLst>
              <a:ext uri="{FF2B5EF4-FFF2-40B4-BE49-F238E27FC236}">
                <a16:creationId xmlns:a16="http://schemas.microsoft.com/office/drawing/2014/main" id="{7BC8B46A-1DD0-FF2A-8735-D2079B2330D5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6052" r="7700" b="11115"/>
          <a:stretch/>
        </p:blipFill>
        <p:spPr>
          <a:xfrm>
            <a:off x="1268083" y="4161143"/>
            <a:ext cx="534860" cy="720000"/>
          </a:xfrm>
          <a:prstGeom prst="rect">
            <a:avLst/>
          </a:prstGeom>
        </p:spPr>
      </p:pic>
      <p:pic>
        <p:nvPicPr>
          <p:cNvPr id="24" name="Grafik 23" descr="Ein Bild, das Menschliches Gesicht, Person, Kleidung, Krawatte enthält.&#10;&#10;AI-generated content may be incorrect.">
            <a:extLst>
              <a:ext uri="{FF2B5EF4-FFF2-40B4-BE49-F238E27FC236}">
                <a16:creationId xmlns:a16="http://schemas.microsoft.com/office/drawing/2014/main" id="{A90DE586-2F00-C62F-ECE4-5B5374A62C5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8990" r="23313"/>
          <a:stretch/>
        </p:blipFill>
        <p:spPr>
          <a:xfrm>
            <a:off x="5581258" y="4161143"/>
            <a:ext cx="514742" cy="72000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FE874C9-DDC5-EF54-8D17-F7E8B5085D3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8982" r="23320"/>
          <a:stretch/>
        </p:blipFill>
        <p:spPr>
          <a:xfrm>
            <a:off x="6260749" y="4161143"/>
            <a:ext cx="514881" cy="720000"/>
          </a:xfrm>
          <a:prstGeom prst="rect">
            <a:avLst/>
          </a:prstGeom>
        </p:spPr>
      </p:pic>
      <p:sp>
        <p:nvSpPr>
          <p:cNvPr id="62" name="Abgerundetes Rechteck 20">
            <a:extLst>
              <a:ext uri="{FF2B5EF4-FFF2-40B4-BE49-F238E27FC236}">
                <a16:creationId xmlns:a16="http://schemas.microsoft.com/office/drawing/2014/main" id="{12F03668-85B4-863F-B93C-84933F00C82B}"/>
              </a:ext>
            </a:extLst>
          </p:cNvPr>
          <p:cNvSpPr>
            <a:spLocks noChangeAspect="1"/>
          </p:cNvSpPr>
          <p:nvPr/>
        </p:nvSpPr>
        <p:spPr>
          <a:xfrm>
            <a:off x="1013677" y="5095159"/>
            <a:ext cx="2088000" cy="1155716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Information Services and Computing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630238" algn="l"/>
              </a:tabLst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Dr. U. Konrad</a:t>
            </a:r>
          </a:p>
        </p:txBody>
      </p:sp>
      <p:sp>
        <p:nvSpPr>
          <p:cNvPr id="73" name="Abgerundetes Rechteck 16">
            <a:extLst>
              <a:ext uri="{FF2B5EF4-FFF2-40B4-BE49-F238E27FC236}">
                <a16:creationId xmlns:a16="http://schemas.microsoft.com/office/drawing/2014/main" id="{AC873A8F-C674-3EEC-B0F6-331F4D6FF5FE}"/>
              </a:ext>
            </a:extLst>
          </p:cNvPr>
          <p:cNvSpPr>
            <a:spLocks noChangeAspect="1"/>
          </p:cNvSpPr>
          <p:nvPr/>
        </p:nvSpPr>
        <p:spPr>
          <a:xfrm>
            <a:off x="5334973" y="1850270"/>
            <a:ext cx="2111122" cy="100800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Theoretical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 Physics</a:t>
            </a: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Prof. R. </a:t>
            </a:r>
            <a:r>
              <a:rPr kumimoji="0" lang="de-DE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Schützhold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4" name="Abgerundetes Rechteck 19">
            <a:extLst>
              <a:ext uri="{FF2B5EF4-FFF2-40B4-BE49-F238E27FC236}">
                <a16:creationId xmlns:a16="http://schemas.microsoft.com/office/drawing/2014/main" id="{C33B76A4-7C62-1737-D7FD-84231F818D2A}"/>
              </a:ext>
            </a:extLst>
          </p:cNvPr>
          <p:cNvSpPr>
            <a:spLocks noChangeAspect="1"/>
          </p:cNvSpPr>
          <p:nvPr/>
        </p:nvSpPr>
        <p:spPr>
          <a:xfrm>
            <a:off x="7523233" y="1821825"/>
            <a:ext cx="2112933" cy="1022108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Radiooncology - OncoRay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</a:t>
            </a:r>
            <a:r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M. Krause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sp>
        <p:nvSpPr>
          <p:cNvPr id="77" name="Abgerundetes Rechteck 19">
            <a:extLst>
              <a:ext uri="{FF2B5EF4-FFF2-40B4-BE49-F238E27FC236}">
                <a16:creationId xmlns:a16="http://schemas.microsoft.com/office/drawing/2014/main" id="{C33B76A4-7C62-1737-D7FD-84231F818D2A}"/>
              </a:ext>
            </a:extLst>
          </p:cNvPr>
          <p:cNvSpPr>
            <a:spLocks noChangeAspect="1"/>
          </p:cNvSpPr>
          <p:nvPr/>
        </p:nvSpPr>
        <p:spPr>
          <a:xfrm>
            <a:off x="7531081" y="2919222"/>
            <a:ext cx="2112933" cy="1022108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5AA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Radiopharmaceutical Cancer research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  <a:p>
            <a:pPr marL="63023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Prof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5AA0"/>
                </a:solidFill>
                <a:effectLst/>
                <a:uLnTx/>
                <a:uFillTx/>
                <a:latin typeface="Arial"/>
                <a:ea typeface="DejaVu Sans"/>
                <a:cs typeface="DejaVu Sans"/>
              </a:rPr>
              <a:t>. </a:t>
            </a:r>
            <a:r>
              <a:rPr lang="en-US" sz="1100" b="1" smtClean="0">
                <a:solidFill>
                  <a:srgbClr val="005AA0"/>
                </a:solidFill>
                <a:latin typeface="Arial"/>
                <a:ea typeface="DejaVu Sans"/>
                <a:cs typeface="DejaVu Sans"/>
              </a:rPr>
              <a:t>K. Kopka</a:t>
            </a:r>
            <a:endParaRPr kumimoji="0" lang="de-DE" sz="1100" b="1" i="0" u="none" strike="noStrike" kern="1200" cap="none" spc="0" normalizeH="0" baseline="0" noProof="0" dirty="0">
              <a:ln>
                <a:noFill/>
              </a:ln>
              <a:solidFill>
                <a:srgbClr val="005AA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7962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1858F19-C97E-4B0A-97D2-75FCD37035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AA3061E-3A8C-0BF2-EA9B-2AA563A86B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E47AEA-235F-A73D-4BB6-E4D08FB5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Summer </a:t>
            </a:r>
            <a:r>
              <a:rPr lang="de-DE"/>
              <a:t>Student </a:t>
            </a:r>
            <a:r>
              <a:rPr lang="de-DE" smtClean="0"/>
              <a:t>Program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B7B47E1-2B9C-9AB9-E162-3159905C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3" name="Rechteck 29"/>
          <p:cNvSpPr/>
          <p:nvPr/>
        </p:nvSpPr>
        <p:spPr>
          <a:xfrm>
            <a:off x="698501" y="1331650"/>
            <a:ext cx="10962668" cy="4032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spcAft>
                <a:spcPts val="499"/>
              </a:spcAft>
              <a:buClr>
                <a:srgbClr val="005AA0"/>
              </a:buClr>
            </a:pPr>
            <a:r>
              <a:rPr lang="en-US" sz="2400" b="1" spc="-1" dirty="0" smtClean="0">
                <a:solidFill>
                  <a:schemeClr val="tx2"/>
                </a:solidFill>
              </a:rPr>
              <a:t>Project and Lectures </a:t>
            </a:r>
          </a:p>
          <a:p>
            <a:pPr marL="343260" indent="-342900">
              <a:buClr>
                <a:srgbClr val="005AA0"/>
              </a:buClr>
              <a:buFont typeface="Arial" panose="020B0604020202020204" pitchFamily="34" charset="0"/>
              <a:buChar char="•"/>
            </a:pPr>
            <a:r>
              <a:rPr lang="en-US" sz="2400" spc="-1" smtClean="0"/>
              <a:t>summer </a:t>
            </a:r>
            <a:r>
              <a:rPr lang="en-US" sz="2400" spc="-1"/>
              <a:t>students will work </a:t>
            </a:r>
            <a:r>
              <a:rPr lang="en-US" sz="2400" spc="-1"/>
              <a:t>on </a:t>
            </a:r>
            <a:r>
              <a:rPr lang="en-US" sz="2400" spc="-1" smtClean="0"/>
              <a:t>individual projects </a:t>
            </a:r>
            <a:r>
              <a:rPr lang="en-US" sz="2400" spc="-1"/>
              <a:t>submitted by HZDR research groups</a:t>
            </a:r>
            <a:r>
              <a:rPr lang="en-US" sz="2400" spc="-1"/>
              <a:t>. </a:t>
            </a:r>
            <a:endParaRPr lang="en-US" sz="2400" spc="-1" smtClean="0"/>
          </a:p>
          <a:p>
            <a:pPr marL="343260" indent="-342900">
              <a:buClr>
                <a:srgbClr val="005AA0"/>
              </a:buClr>
              <a:buFont typeface="Arial" panose="020B0604020202020204" pitchFamily="34" charset="0"/>
              <a:buChar char="•"/>
            </a:pPr>
            <a:r>
              <a:rPr lang="en-US" sz="2400" spc="-1" smtClean="0"/>
              <a:t>once </a:t>
            </a:r>
            <a:r>
              <a:rPr lang="en-US" sz="2400" spc="-1"/>
              <a:t>applications </a:t>
            </a:r>
            <a:r>
              <a:rPr lang="en-US" sz="2400" spc="-1" smtClean="0"/>
              <a:t>are received </a:t>
            </a:r>
            <a:r>
              <a:rPr lang="en-US" sz="2400" spc="-1"/>
              <a:t>and participants are selected, a matching </a:t>
            </a:r>
            <a:r>
              <a:rPr lang="en-US" sz="2400" spc="-1"/>
              <a:t>process </a:t>
            </a:r>
            <a:r>
              <a:rPr lang="en-US" sz="2400" spc="-1" smtClean="0"/>
              <a:t>is conducted</a:t>
            </a:r>
            <a:r>
              <a:rPr lang="en-US" sz="2400" spc="-1"/>
              <a:t>. </a:t>
            </a:r>
            <a:endParaRPr lang="en-US" sz="2400" spc="-1"/>
          </a:p>
          <a:p>
            <a:pPr marL="343260" indent="-342900">
              <a:buClr>
                <a:srgbClr val="005AA0"/>
              </a:buClr>
              <a:buFont typeface="Arial" panose="020B0604020202020204" pitchFamily="34" charset="0"/>
              <a:buChar char="•"/>
            </a:pPr>
            <a:r>
              <a:rPr lang="en-US" sz="2400" spc="-1"/>
              <a:t>series of lectures designed to provide an insight into the research </a:t>
            </a:r>
            <a:r>
              <a:rPr lang="en-US" sz="2400" spc="-1"/>
              <a:t>in </a:t>
            </a:r>
            <a:r>
              <a:rPr lang="en-US" sz="2400" spc="-1" smtClean="0"/>
              <a:t>the various </a:t>
            </a:r>
            <a:r>
              <a:rPr lang="en-US" sz="2400" spc="-1"/>
              <a:t>areas of the </a:t>
            </a:r>
            <a:r>
              <a:rPr lang="en-US" sz="2400" spc="-1"/>
              <a:t>HZDR</a:t>
            </a:r>
            <a:r>
              <a:rPr lang="en-US" sz="2400" spc="-1" smtClean="0"/>
              <a:t>.</a:t>
            </a:r>
          </a:p>
          <a:p>
            <a:pPr marL="343260" indent="-342900">
              <a:buClr>
                <a:srgbClr val="005AA0"/>
              </a:buClr>
              <a:buFont typeface="Arial" panose="020B0604020202020204" pitchFamily="34" charset="0"/>
              <a:buChar char="•"/>
            </a:pPr>
            <a:r>
              <a:rPr lang="de-DE" sz="2400" spc="-1"/>
              <a:t>a</a:t>
            </a:r>
            <a:r>
              <a:rPr lang="de-DE" sz="2400" spc="-1" smtClean="0"/>
              <a:t>ccomondation is covered, additional </a:t>
            </a:r>
            <a:r>
              <a:rPr lang="en-US" sz="2400" smtClean="0"/>
              <a:t>grant </a:t>
            </a:r>
            <a:r>
              <a:rPr lang="en-US" sz="2400"/>
              <a:t>of </a:t>
            </a:r>
            <a:r>
              <a:rPr lang="en-US" sz="2400" smtClean="0"/>
              <a:t>36€ </a:t>
            </a:r>
            <a:r>
              <a:rPr lang="en-US" sz="2400"/>
              <a:t>per </a:t>
            </a:r>
            <a:r>
              <a:rPr lang="en-US" sz="2400" smtClean="0"/>
              <a:t>day</a:t>
            </a:r>
          </a:p>
          <a:p>
            <a:pPr marL="343260" indent="-342900">
              <a:buClr>
                <a:srgbClr val="005AA0"/>
              </a:buClr>
              <a:buFont typeface="Arial" panose="020B0604020202020204" pitchFamily="34" charset="0"/>
              <a:buChar char="•"/>
            </a:pPr>
            <a:r>
              <a:rPr lang="en-US" sz="2400"/>
              <a:t>minimum length of stay is six weeks and the maximum is </a:t>
            </a:r>
            <a:r>
              <a:rPr lang="en-US" sz="2400"/>
              <a:t>nine </a:t>
            </a:r>
            <a:r>
              <a:rPr lang="en-US" sz="2400" smtClean="0"/>
              <a:t>weeks</a:t>
            </a:r>
          </a:p>
          <a:p>
            <a:pPr marL="360">
              <a:lnSpc>
                <a:spcPct val="150000"/>
              </a:lnSpc>
              <a:buClr>
                <a:srgbClr val="005AA0"/>
              </a:buClr>
            </a:pPr>
            <a:endParaRPr lang="en-US" sz="2400" b="1" spc="-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0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1858F19-C97E-4B0A-97D2-75FCD37035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AA3061E-3A8C-0BF2-EA9B-2AA563A86B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E47AEA-235F-A73D-4BB6-E4D08FB53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Summer </a:t>
            </a:r>
            <a:r>
              <a:rPr lang="de-DE"/>
              <a:t>Student </a:t>
            </a:r>
            <a:r>
              <a:rPr lang="de-DE" smtClean="0"/>
              <a:t>Program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B7B47E1-2B9C-9AB9-E162-3159905C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721F-1515-4815-8BAC-2C06E19CB9A5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13" name="Rechteck 29"/>
          <p:cNvSpPr/>
          <p:nvPr/>
        </p:nvSpPr>
        <p:spPr>
          <a:xfrm>
            <a:off x="698501" y="1331650"/>
            <a:ext cx="10500330" cy="4602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spcAft>
                <a:spcPts val="499"/>
              </a:spcAft>
              <a:buClr>
                <a:srgbClr val="005AA0"/>
              </a:buClr>
            </a:pPr>
            <a:r>
              <a:rPr lang="en-US" sz="2400" b="1" spc="-1">
                <a:solidFill>
                  <a:schemeClr val="tx2"/>
                </a:solidFill>
              </a:rPr>
              <a:t>Who can apply?</a:t>
            </a:r>
          </a:p>
          <a:p>
            <a:pPr marL="360">
              <a:buClr>
                <a:srgbClr val="005AA0"/>
              </a:buClr>
            </a:pPr>
            <a:r>
              <a:rPr lang="en-US" sz="2400" spc="-1"/>
              <a:t>All advanced undergraduate or master students of </a:t>
            </a:r>
            <a:r>
              <a:rPr lang="en-US" sz="2400" spc="-1"/>
              <a:t>natural </a:t>
            </a:r>
            <a:r>
              <a:rPr lang="en-US" sz="2400" spc="-1" smtClean="0"/>
              <a:t>sciences</a:t>
            </a:r>
            <a:br>
              <a:rPr lang="en-US" sz="2400" spc="-1" smtClean="0"/>
            </a:br>
            <a:r>
              <a:rPr lang="en-US" sz="2400" spc="-1" smtClean="0"/>
              <a:t>(physical </a:t>
            </a:r>
            <a:r>
              <a:rPr lang="en-US" sz="2400" spc="-1"/>
              <a:t>and life sciences) or related areas.</a:t>
            </a:r>
          </a:p>
          <a:p>
            <a:pPr marL="360">
              <a:lnSpc>
                <a:spcPct val="100000"/>
              </a:lnSpc>
              <a:spcAft>
                <a:spcPts val="499"/>
              </a:spcAft>
              <a:buClr>
                <a:srgbClr val="005AA0"/>
              </a:buClr>
            </a:pPr>
            <a:endParaRPr lang="en-US" sz="2400" b="1" spc="-1" smtClean="0">
              <a:solidFill>
                <a:schemeClr val="tx2"/>
              </a:solidFill>
            </a:endParaRPr>
          </a:p>
          <a:p>
            <a:pPr marL="360">
              <a:lnSpc>
                <a:spcPct val="100000"/>
              </a:lnSpc>
              <a:spcAft>
                <a:spcPts val="499"/>
              </a:spcAft>
              <a:buClr>
                <a:srgbClr val="005AA0"/>
              </a:buClr>
            </a:pPr>
            <a:r>
              <a:rPr lang="en-US" sz="2400" b="1" spc="-1" smtClean="0">
                <a:solidFill>
                  <a:schemeClr val="tx2"/>
                </a:solidFill>
              </a:rPr>
              <a:t>Deadline </a:t>
            </a:r>
            <a:r>
              <a:rPr lang="en-US" sz="2400" b="1" spc="-1">
                <a:solidFill>
                  <a:schemeClr val="tx2"/>
                </a:solidFill>
              </a:rPr>
              <a:t>for applications</a:t>
            </a:r>
          </a:p>
          <a:p>
            <a:pPr marL="360">
              <a:spcAft>
                <a:spcPts val="499"/>
              </a:spcAft>
              <a:buClr>
                <a:srgbClr val="005AA0"/>
              </a:buClr>
            </a:pPr>
            <a:r>
              <a:rPr lang="en-US" sz="2400" spc="-1"/>
              <a:t>Students should apply </a:t>
            </a:r>
            <a:r>
              <a:rPr lang="en-US" sz="2400" spc="-1"/>
              <a:t>before February </a:t>
            </a:r>
            <a:r>
              <a:rPr lang="en-US" sz="2400" spc="-1"/>
              <a:t>28th </a:t>
            </a:r>
            <a:r>
              <a:rPr lang="en-US" sz="2400" spc="-1"/>
              <a:t>2026</a:t>
            </a:r>
            <a:endParaRPr lang="en-US" sz="2400" spc="-1"/>
          </a:p>
          <a:p>
            <a:pPr marL="360">
              <a:spcAft>
                <a:spcPts val="499"/>
              </a:spcAft>
              <a:buClr>
                <a:srgbClr val="005AA0"/>
              </a:buClr>
            </a:pPr>
            <a:r>
              <a:rPr lang="en-US" sz="2400" spc="-1"/>
              <a:t>Notification of </a:t>
            </a:r>
            <a:r>
              <a:rPr lang="en-US" sz="2400" spc="-1"/>
              <a:t>acceptance: Middle </a:t>
            </a:r>
            <a:r>
              <a:rPr lang="en-US" sz="2400" spc="-1"/>
              <a:t>of April </a:t>
            </a:r>
            <a:r>
              <a:rPr lang="en-US" sz="2400" spc="-1"/>
              <a:t>2026</a:t>
            </a:r>
            <a:endParaRPr lang="en-US" sz="2400" spc="-1"/>
          </a:p>
          <a:p>
            <a:pPr marL="360">
              <a:lnSpc>
                <a:spcPct val="100000"/>
              </a:lnSpc>
              <a:spcAft>
                <a:spcPts val="499"/>
              </a:spcAft>
              <a:buClr>
                <a:srgbClr val="005AA0"/>
              </a:buClr>
            </a:pPr>
            <a:endParaRPr lang="en-US" sz="2400" b="1" spc="-1" dirty="0">
              <a:solidFill>
                <a:schemeClr val="tx2"/>
              </a:solidFill>
            </a:endParaRPr>
          </a:p>
          <a:p>
            <a:pPr marL="360">
              <a:lnSpc>
                <a:spcPct val="100000"/>
              </a:lnSpc>
              <a:spcAft>
                <a:spcPts val="499"/>
              </a:spcAft>
              <a:buClr>
                <a:srgbClr val="005AA0"/>
              </a:buClr>
            </a:pPr>
            <a:r>
              <a:rPr lang="en-US" sz="2400" b="1" spc="-1" smtClean="0">
                <a:solidFill>
                  <a:schemeClr val="tx2"/>
                </a:solidFill>
              </a:rPr>
              <a:t>Contact and more information</a:t>
            </a:r>
            <a:endParaRPr lang="en-US" sz="2400" b="1" spc="-1">
              <a:solidFill>
                <a:schemeClr val="tx2"/>
              </a:solidFill>
            </a:endParaRPr>
          </a:p>
          <a:p>
            <a:pPr marL="360">
              <a:buClr>
                <a:srgbClr val="005AA0"/>
              </a:buClr>
            </a:pPr>
            <a:r>
              <a:rPr lang="en-US" sz="2400" spc="-1"/>
              <a:t>Yvonne Matthes - International Office</a:t>
            </a:r>
          </a:p>
          <a:p>
            <a:pPr marL="360">
              <a:buClr>
                <a:srgbClr val="005AA0"/>
              </a:buClr>
            </a:pPr>
            <a:r>
              <a:rPr lang="en-US" sz="2400" spc="-1"/>
              <a:t>summer@hzdr.de</a:t>
            </a:r>
            <a:endParaRPr lang="de-DE" sz="2400" spc="-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1" y="4149698"/>
            <a:ext cx="19812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2929"/>
      </p:ext>
    </p:extLst>
  </p:cSld>
  <p:clrMapOvr>
    <a:masterClrMapping/>
  </p:clrMapOvr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.pptx" id="{1746AFC9-9D9A-4C2D-B2BC-D7E3E2E0EBCD}" vid="{BE5915EC-7EBA-43DB-B7F5-8C1C5FBF447A}"/>
    </a:ext>
  </a:extLst>
</a:theme>
</file>

<file path=ppt/theme/theme2.xml><?xml version="1.0" encoding="utf-8"?>
<a:theme xmlns:a="http://schemas.openxmlformats.org/drawingml/2006/main" name="1_Office">
  <a:themeElements>
    <a:clrScheme name="HZDR-Image">
      <a:dk1>
        <a:srgbClr val="000000"/>
      </a:dk1>
      <a:lt1>
        <a:srgbClr val="FFFFFF"/>
      </a:lt1>
      <a:dk2>
        <a:srgbClr val="005AA0"/>
      </a:dk2>
      <a:lt2>
        <a:srgbClr val="121B49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sfolie">
  <a:themeElements>
    <a:clrScheme name="hz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HZDR_ppt_template_16_9_ENGLISH</Template>
  <TotalTime>0</TotalTime>
  <Words>396</Words>
  <Application>Microsoft Office PowerPoint</Application>
  <PresentationFormat>Breitbild</PresentationFormat>
  <Paragraphs>91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DejaVu Sans</vt:lpstr>
      <vt:lpstr>Segoe UI</vt:lpstr>
      <vt:lpstr>Symbol</vt:lpstr>
      <vt:lpstr>Wingdings</vt:lpstr>
      <vt:lpstr>HZDR_Office_Design</vt:lpstr>
      <vt:lpstr>1_Office</vt:lpstr>
      <vt:lpstr>Inhaltsfolie</vt:lpstr>
      <vt:lpstr>  Research for the World of Tomorrow </vt:lpstr>
      <vt:lpstr>GGSB Meeting @HZDR</vt:lpstr>
      <vt:lpstr>GGSB Meeting @HZDR</vt:lpstr>
      <vt:lpstr>HZDR </vt:lpstr>
      <vt:lpstr>Summer Student Program</vt:lpstr>
      <vt:lpstr>Summer Student Program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Zheynova, Kalina</dc:creator>
  <cp:lastModifiedBy>Hamann, Dr. Sandra (FWHE) - 8905</cp:lastModifiedBy>
  <cp:revision>150</cp:revision>
  <cp:lastPrinted>2025-06-10T13:23:13Z</cp:lastPrinted>
  <dcterms:created xsi:type="dcterms:W3CDTF">2024-12-19T09:44:33Z</dcterms:created>
  <dcterms:modified xsi:type="dcterms:W3CDTF">2025-08-15T13:24:16Z</dcterms:modified>
</cp:coreProperties>
</file>