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1" r:id="rId2"/>
    <p:sldId id="416" r:id="rId3"/>
    <p:sldId id="405" r:id="rId4"/>
    <p:sldId id="418" r:id="rId5"/>
    <p:sldId id="417" r:id="rId6"/>
    <p:sldId id="345" r:id="rId7"/>
    <p:sldId id="376" r:id="rId8"/>
    <p:sldId id="410" r:id="rId9"/>
    <p:sldId id="411" r:id="rId10"/>
    <p:sldId id="419" r:id="rId11"/>
    <p:sldId id="413" r:id="rId12"/>
    <p:sldId id="414" r:id="rId13"/>
    <p:sldId id="415" r:id="rId14"/>
    <p:sldId id="403" r:id="rId15"/>
    <p:sldId id="379" r:id="rId16"/>
    <p:sldId id="420" r:id="rId17"/>
    <p:sldId id="408" r:id="rId18"/>
    <p:sldId id="375" r:id="rId19"/>
    <p:sldId id="400" r:id="rId20"/>
    <p:sldId id="358" r:id="rId21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D6B"/>
    <a:srgbClr val="EBEBEB"/>
    <a:srgbClr val="EB5F73"/>
    <a:srgbClr val="AEBDE4"/>
    <a:srgbClr val="B9D25F"/>
    <a:srgbClr val="FAB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91484" autoAdjust="0"/>
  </p:normalViewPr>
  <p:slideViewPr>
    <p:cSldViewPr>
      <p:cViewPr>
        <p:scale>
          <a:sx n="70" d="100"/>
          <a:sy n="70" d="100"/>
        </p:scale>
        <p:origin x="413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F5DED-FE7A-4225-81B7-4C75EB333FD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4DEEF04-38DF-47CD-BCED-40D892C04673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Joint Research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4A3CA-AD02-49D3-BEC7-A3F3EE8AF55A}" type="parTrans" cxnId="{2AF606B4-BC25-4C57-ACD2-F21519357EC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A1319-202F-4A88-AED5-C98878C94CA0}" type="sibTrans" cxnId="{2AF606B4-BC25-4C57-ACD2-F21519357EC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3AA4A-4D1E-4038-8184-C56CC9DFE2CE}">
      <dgm:prSet phldrT="[Text]"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noProof="0" dirty="0">
              <a:latin typeface="Arial" panose="020B0604020202020204" pitchFamily="34" charset="0"/>
              <a:cs typeface="Arial" panose="020B0604020202020204" pitchFamily="34" charset="0"/>
            </a:rPr>
            <a:t>Collaboration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with joint research projects in Hadron Physics, Climate Research, Engineering, AI, Medical Imaging, …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A42B0-7ECE-4159-8CCA-B9E0D2A720EB}" type="parTrans" cxnId="{0D9B8D10-3B37-44BC-8BE9-B9B63A62319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4E81B-E5FB-461E-B997-44DBC0F3C2A8}" type="sibTrans" cxnId="{0D9B8D10-3B37-44BC-8BE9-B9B63A62319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51658-2B87-49CA-92B8-384909294E95}">
      <dgm:prSet phldrT="[Text]"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Expand collaborations  (HZDR, GSI, …)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5B6E7-6B3F-40EA-A87A-1256912104D0}" type="parTrans" cxnId="{6F35E6C3-B710-446F-8073-2116F3FCB09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DEF0C-E69B-4600-B2FA-679E4D328774}" type="sibTrans" cxnId="{6F35E6C3-B710-446F-8073-2116F3FCB09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E4196-978A-473D-BCFC-2F330404C153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en-US" b="0" i="0" dirty="0">
              <a:highlight>
                <a:srgbClr val="AEBDE4"/>
              </a:highlight>
              <a:latin typeface="Arial" panose="020B0604020202020204" pitchFamily="34" charset="0"/>
              <a:cs typeface="Arial" panose="020B0604020202020204" pitchFamily="34" charset="0"/>
            </a:rPr>
            <a:t>Educational Training</a:t>
          </a:r>
          <a:endParaRPr lang="de-DE" b="0" i="0" dirty="0">
            <a:highlight>
              <a:srgbClr val="AEBDE4"/>
            </a:highligh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00562-09F6-4195-BF12-1901D71FFBB0}" type="parTrans" cxnId="{A9C67C3B-6229-458E-8E3A-370894E4E8D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5FB97-CCEA-49B9-8E9B-D111A2B99676}" type="sibTrans" cxnId="{A9C67C3B-6229-458E-8E3A-370894E4E8D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26045-C9B4-4A64-8823-CD836C770F02}">
      <dgm:prSet phldrT="[Text]"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Joint Master- &amp; </a:t>
          </a:r>
          <a:b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PhD program (18 &amp; 19)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3A3F87-2CD5-4FAB-97F5-643256381329}" type="parTrans" cxnId="{8DF4249F-2E45-42E5-B23B-B579A638020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E07EB-DD25-4E95-87D4-A4956729F561}" type="sibTrans" cxnId="{8DF4249F-2E45-42E5-B23B-B579A638020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8ACF0-68FA-403E-94DD-7E7EFF1ED191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Knowledge Transfer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C67C1-B706-4EDB-9BE9-2530EC9688D6}" type="parTrans" cxnId="{350ABE2A-2DFE-43AD-B2F7-1A2BB205B6E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5FFEA-DCB4-4937-8445-B2C7E4CDE845}" type="sibTrans" cxnId="{350ABE2A-2DFE-43AD-B2F7-1A2BB205B6E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4261C-E3A3-45AF-A6C3-7579521A5293}">
      <dgm:prSet phldrT="[Text]"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Cotutelle de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thèse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program (1)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49D5ED-02FF-49B8-8633-95E194BACAB1}" type="parTrans" cxnId="{17999E40-D7EE-40CC-BF36-5DA52CDA2C5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226BD-7293-4CFC-9B92-EC3B9A617217}" type="sibTrans" cxnId="{17999E40-D7EE-40CC-BF36-5DA52CDA2C5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48463-5D04-44F3-A507-E1A65D2F03C7}">
      <dgm:prSet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Scientific Workshops (9)</a:t>
          </a:r>
        </a:p>
      </dgm:t>
    </dgm:pt>
    <dgm:pt modelId="{DBC50417-9DE1-40ED-B2E0-7EE9A264CE4D}" type="parTrans" cxnId="{ADB92836-E02E-4E56-8550-19C016AC9AD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04522-91BB-4EB5-AE98-814F25FBED12}" type="sibTrans" cxnId="{ADB92836-E02E-4E56-8550-19C016AC9AD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42C16-7F48-4E73-A992-7D4EF2A18E4F}">
      <dgm:prSet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Lecture courses </a:t>
          </a:r>
        </a:p>
      </dgm:t>
    </dgm:pt>
    <dgm:pt modelId="{A8CDED1C-511A-429E-BFC9-C4489FF981ED}" type="parTrans" cxnId="{1299BD34-15BC-48EC-9D3E-14DBE7D7E71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64967-A9B9-43C8-8113-EFBCB0C2F90D}" type="sibTrans" cxnId="{1299BD34-15BC-48EC-9D3E-14DBE7D7E71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B6BC2-0EC3-4DF2-852E-2E7006362324}">
      <dgm:prSet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Internships (65) as of 2023</a:t>
          </a:r>
        </a:p>
      </dgm:t>
    </dgm:pt>
    <dgm:pt modelId="{6A0A6442-5F9C-4E77-A684-79BCD726C2CA}" type="parTrans" cxnId="{B287CA27-AA7C-4FED-A6A9-E40F2108292E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F13E7-4E3D-489C-957E-7A92E5F2EE74}" type="sibTrans" cxnId="{B287CA27-AA7C-4FED-A6A9-E40F2108292E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A30B1-388B-4C99-B0A1-AAD6DE385F82}">
      <dgm:prSet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SMARTLabs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to return Alumni in Georgian Universities</a:t>
          </a:r>
        </a:p>
      </dgm:t>
    </dgm:pt>
    <dgm:pt modelId="{225BB64D-0AB6-48BE-BDE5-F061872C732B}" type="parTrans" cxnId="{FCB83575-6B96-4762-82C0-4CAD0B75C90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324F0-9218-4626-AF6B-B5E534716C58}" type="sibTrans" cxnId="{FCB83575-6B96-4762-82C0-4CAD0B75C90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D1DA4-3CD1-4BFA-8119-44709883394C}">
      <dgm:prSet custT="1"/>
      <dgm:spPr>
        <a:solidFill>
          <a:srgbClr val="023D6B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Training Courses </a:t>
          </a:r>
        </a:p>
      </dgm:t>
    </dgm:pt>
    <dgm:pt modelId="{82CBE94C-3800-4C6E-8CAA-D48DB955C46F}" type="sibTrans" cxnId="{9DFBAB80-692B-4930-8B63-3A8F30639E77}">
      <dgm:prSet/>
      <dgm:spPr/>
      <dgm:t>
        <a:bodyPr/>
        <a:lstStyle/>
        <a:p>
          <a:endParaRPr lang="de-DE"/>
        </a:p>
      </dgm:t>
    </dgm:pt>
    <dgm:pt modelId="{02058395-ED17-4369-9E45-74ABAEF181F1}" type="parTrans" cxnId="{9DFBAB80-692B-4930-8B63-3A8F30639E77}">
      <dgm:prSet/>
      <dgm:spPr/>
      <dgm:t>
        <a:bodyPr/>
        <a:lstStyle/>
        <a:p>
          <a:endParaRPr lang="de-DE"/>
        </a:p>
      </dgm:t>
    </dgm:pt>
    <dgm:pt modelId="{06A4D515-0A45-40CA-8B89-7738CABDBE69}" type="pres">
      <dgm:prSet presAssocID="{2F9F5DED-FE7A-4225-81B7-4C75EB333FD2}" presName="linearFlow" presStyleCnt="0">
        <dgm:presLayoutVars>
          <dgm:dir/>
          <dgm:animLvl val="lvl"/>
          <dgm:resizeHandles/>
        </dgm:presLayoutVars>
      </dgm:prSet>
      <dgm:spPr/>
    </dgm:pt>
    <dgm:pt modelId="{6B14F53A-4F46-4CCA-A230-F0D005CD2A5A}" type="pres">
      <dgm:prSet presAssocID="{74DEEF04-38DF-47CD-BCED-40D892C04673}" presName="compositeNode" presStyleCnt="0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E146B42B-9664-4B78-96D0-A243868F2FA8}" type="pres">
      <dgm:prSet presAssocID="{74DEEF04-38DF-47CD-BCED-40D892C04673}" presName="image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</dgm:pt>
    <dgm:pt modelId="{17CCB33E-C947-4CC3-9252-6BDBA74FFB7F}" type="pres">
      <dgm:prSet presAssocID="{74DEEF04-38DF-47CD-BCED-40D892C04673}" presName="childNode" presStyleLbl="node1" presStyleIdx="0" presStyleCnt="3">
        <dgm:presLayoutVars>
          <dgm:bulletEnabled val="1"/>
        </dgm:presLayoutVars>
      </dgm:prSet>
      <dgm:spPr/>
    </dgm:pt>
    <dgm:pt modelId="{8169D1BA-A901-404B-AD84-3D654EB8E700}" type="pres">
      <dgm:prSet presAssocID="{74DEEF04-38DF-47CD-BCED-40D892C04673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2322944-4240-4452-B374-9670BDC0F838}" type="pres">
      <dgm:prSet presAssocID="{864A1319-202F-4A88-AED5-C98878C94CA0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C2D2C577-F344-4221-B88C-4100CCB0797D}" type="pres">
      <dgm:prSet presAssocID="{43AE4196-978A-473D-BCFC-2F330404C153}" presName="compositeNode" presStyleCnt="0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F54A8E7C-2128-4380-A8F3-B7F7C3F363B5}" type="pres">
      <dgm:prSet presAssocID="{43AE4196-978A-473D-BCFC-2F330404C153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B61C88C7-2BCC-4A9E-8117-D2EA12A1F638}" type="pres">
      <dgm:prSet presAssocID="{43AE4196-978A-473D-BCFC-2F330404C153}" presName="childNode" presStyleLbl="node1" presStyleIdx="1" presStyleCnt="3" custLinFactNeighborX="-2154">
        <dgm:presLayoutVars>
          <dgm:bulletEnabled val="1"/>
        </dgm:presLayoutVars>
      </dgm:prSet>
      <dgm:spPr/>
    </dgm:pt>
    <dgm:pt modelId="{CD327897-1F89-4822-88D1-7317C729DAE1}" type="pres">
      <dgm:prSet presAssocID="{43AE4196-978A-473D-BCFC-2F330404C153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17CF007-A28E-449D-B691-B31CBA4B7D12}" type="pres">
      <dgm:prSet presAssocID="{0F85FB97-CCEA-49B9-8E9B-D111A2B99676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9154D765-3D01-4636-8A3F-F45CB8CA6C3B}" type="pres">
      <dgm:prSet presAssocID="{D988ACF0-68FA-403E-94DD-7E7EFF1ED191}" presName="compositeNode" presStyleCnt="0">
        <dgm:presLayoutVars>
          <dgm:bulletEnabled val="1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3D42AFD1-A83B-4D5C-9BC8-2AB4714846CC}" type="pres">
      <dgm:prSet presAssocID="{D988ACF0-68FA-403E-94DD-7E7EFF1ED191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C6AA6EE4-126D-4299-A3DF-26BA581D0E38}" type="pres">
      <dgm:prSet presAssocID="{D988ACF0-68FA-403E-94DD-7E7EFF1ED191}" presName="childNode" presStyleLbl="node1" presStyleIdx="2" presStyleCnt="3">
        <dgm:presLayoutVars>
          <dgm:bulletEnabled val="1"/>
        </dgm:presLayoutVars>
      </dgm:prSet>
      <dgm:spPr/>
    </dgm:pt>
    <dgm:pt modelId="{17D565E0-6814-4547-AE0E-2F1ADF0938C0}" type="pres">
      <dgm:prSet presAssocID="{D988ACF0-68FA-403E-94DD-7E7EFF1ED191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0D9B8D10-3B37-44BC-8BE9-B9B63A623193}" srcId="{74DEEF04-38DF-47CD-BCED-40D892C04673}" destId="{CE73AA4A-4D1E-4038-8184-C56CC9DFE2CE}" srcOrd="0" destOrd="0" parTransId="{4E4A42B0-7ECE-4159-8CCA-B9E0D2A720EB}" sibTransId="{64B4E81B-E5FB-461E-B997-44DBC0F3C2A8}"/>
    <dgm:cxn modelId="{C9151521-63F3-427C-8654-2ED2AC481BC6}" type="presOf" srcId="{04A26045-C9B4-4A64-8823-CD836C770F02}" destId="{B61C88C7-2BCC-4A9E-8117-D2EA12A1F638}" srcOrd="0" destOrd="0" presId="urn:microsoft.com/office/officeart/2005/8/layout/hList2"/>
    <dgm:cxn modelId="{B287CA27-AA7C-4FED-A6A9-E40F2108292E}" srcId="{43AE4196-978A-473D-BCFC-2F330404C153}" destId="{8B2B6BC2-0EC3-4DF2-852E-2E7006362324}" srcOrd="2" destOrd="0" parTransId="{6A0A6442-5F9C-4E77-A684-79BCD726C2CA}" sibTransId="{ED7F13E7-4E3D-489C-957E-7A92E5F2EE74}"/>
    <dgm:cxn modelId="{350ABE2A-2DFE-43AD-B2F7-1A2BB205B6E2}" srcId="{2F9F5DED-FE7A-4225-81B7-4C75EB333FD2}" destId="{D988ACF0-68FA-403E-94DD-7E7EFF1ED191}" srcOrd="2" destOrd="0" parTransId="{783C67C1-B706-4EDB-9BE9-2530EC9688D6}" sibTransId="{E735FFEA-DCB4-4937-8445-B2C7E4CDE845}"/>
    <dgm:cxn modelId="{1299BD34-15BC-48EC-9D3E-14DBE7D7E716}" srcId="{2BB48463-5D04-44F3-A507-E1A65D2F03C7}" destId="{91842C16-7F48-4E73-A992-7D4EF2A18E4F}" srcOrd="0" destOrd="0" parTransId="{A8CDED1C-511A-429E-BFC9-C4489FF981ED}" sibTransId="{7E764967-A9B9-43C8-8113-EFBCB0C2F90D}"/>
    <dgm:cxn modelId="{ADB92836-E02E-4E56-8550-19C016AC9ADA}" srcId="{43AE4196-978A-473D-BCFC-2F330404C153}" destId="{2BB48463-5D04-44F3-A507-E1A65D2F03C7}" srcOrd="1" destOrd="0" parTransId="{DBC50417-9DE1-40ED-B2E0-7EE9A264CE4D}" sibTransId="{57104522-91BB-4EB5-AE98-814F25FBED12}"/>
    <dgm:cxn modelId="{45DECC36-1BD4-409C-B2DE-1E21F6CE849A}" type="presOf" srcId="{13E51658-2B87-49CA-92B8-384909294E95}" destId="{17CCB33E-C947-4CC3-9252-6BDBA74FFB7F}" srcOrd="0" destOrd="1" presId="urn:microsoft.com/office/officeart/2005/8/layout/hList2"/>
    <dgm:cxn modelId="{A9C67C3B-6229-458E-8E3A-370894E4E8DA}" srcId="{2F9F5DED-FE7A-4225-81B7-4C75EB333FD2}" destId="{43AE4196-978A-473D-BCFC-2F330404C153}" srcOrd="1" destOrd="0" parTransId="{D3E00562-09F6-4195-BF12-1901D71FFBB0}" sibTransId="{0F85FB97-CCEA-49B9-8E9B-D111A2B99676}"/>
    <dgm:cxn modelId="{42A4CF3E-9C0E-49C3-ADE8-1633D4D7E4ED}" type="presOf" srcId="{7844261C-E3A3-45AF-A6C3-7579521A5293}" destId="{C6AA6EE4-126D-4299-A3DF-26BA581D0E38}" srcOrd="0" destOrd="0" presId="urn:microsoft.com/office/officeart/2005/8/layout/hList2"/>
    <dgm:cxn modelId="{17999E40-D7EE-40CC-BF36-5DA52CDA2C54}" srcId="{D988ACF0-68FA-403E-94DD-7E7EFF1ED191}" destId="{7844261C-E3A3-45AF-A6C3-7579521A5293}" srcOrd="0" destOrd="0" parTransId="{3A49D5ED-02FF-49B8-8633-95E194BACAB1}" sibTransId="{845226BD-7293-4CFC-9B92-EC3B9A617217}"/>
    <dgm:cxn modelId="{0F044A43-EA5B-47AA-A496-2D120CB8676A}" type="presOf" srcId="{2BB48463-5D04-44F3-A507-E1A65D2F03C7}" destId="{B61C88C7-2BCC-4A9E-8117-D2EA12A1F638}" srcOrd="0" destOrd="1" presId="urn:microsoft.com/office/officeart/2005/8/layout/hList2"/>
    <dgm:cxn modelId="{FCB83575-6B96-4762-82C0-4CAD0B75C90A}" srcId="{D988ACF0-68FA-403E-94DD-7E7EFF1ED191}" destId="{76BA30B1-388B-4C99-B0A1-AAD6DE385F82}" srcOrd="1" destOrd="0" parTransId="{225BB64D-0AB6-48BE-BDE5-F061872C732B}" sibTransId="{B9E324F0-9218-4626-AF6B-B5E534716C58}"/>
    <dgm:cxn modelId="{D0B1C67D-CE43-4510-BDE9-71980D5D5CFA}" type="presOf" srcId="{74DEEF04-38DF-47CD-BCED-40D892C04673}" destId="{8169D1BA-A901-404B-AD84-3D654EB8E700}" srcOrd="0" destOrd="0" presId="urn:microsoft.com/office/officeart/2005/8/layout/hList2"/>
    <dgm:cxn modelId="{9DFBAB80-692B-4930-8B63-3A8F30639E77}" srcId="{2BB48463-5D04-44F3-A507-E1A65D2F03C7}" destId="{D37D1DA4-3CD1-4BFA-8119-44709883394C}" srcOrd="1" destOrd="0" parTransId="{02058395-ED17-4369-9E45-74ABAEF181F1}" sibTransId="{82CBE94C-3800-4C6E-8CAA-D48DB955C46F}"/>
    <dgm:cxn modelId="{29E5E785-68FA-4BFC-843B-395468E218D1}" type="presOf" srcId="{D988ACF0-68FA-403E-94DD-7E7EFF1ED191}" destId="{17D565E0-6814-4547-AE0E-2F1ADF0938C0}" srcOrd="0" destOrd="0" presId="urn:microsoft.com/office/officeart/2005/8/layout/hList2"/>
    <dgm:cxn modelId="{8DF4249F-2E45-42E5-B23B-B579A6380204}" srcId="{43AE4196-978A-473D-BCFC-2F330404C153}" destId="{04A26045-C9B4-4A64-8823-CD836C770F02}" srcOrd="0" destOrd="0" parTransId="{8A3A3F87-2CD5-4FAB-97F5-643256381329}" sibTransId="{776E07EB-DD25-4E95-87D4-A4956729F561}"/>
    <dgm:cxn modelId="{DD28F0A2-6771-4453-B5DC-AFAE940766C5}" type="presOf" srcId="{8B2B6BC2-0EC3-4DF2-852E-2E7006362324}" destId="{B61C88C7-2BCC-4A9E-8117-D2EA12A1F638}" srcOrd="0" destOrd="4" presId="urn:microsoft.com/office/officeart/2005/8/layout/hList2"/>
    <dgm:cxn modelId="{ACB988A9-5FF5-4601-B953-CEA9BD17D55C}" type="presOf" srcId="{D37D1DA4-3CD1-4BFA-8119-44709883394C}" destId="{B61C88C7-2BCC-4A9E-8117-D2EA12A1F638}" srcOrd="0" destOrd="3" presId="urn:microsoft.com/office/officeart/2005/8/layout/hList2"/>
    <dgm:cxn modelId="{2AF606B4-BC25-4C57-ACD2-F21519357EC3}" srcId="{2F9F5DED-FE7A-4225-81B7-4C75EB333FD2}" destId="{74DEEF04-38DF-47CD-BCED-40D892C04673}" srcOrd="0" destOrd="0" parTransId="{0104A3CA-AD02-49D3-BEC7-A3F3EE8AF55A}" sibTransId="{864A1319-202F-4A88-AED5-C98878C94CA0}"/>
    <dgm:cxn modelId="{6F35E6C3-B710-446F-8073-2116F3FCB096}" srcId="{74DEEF04-38DF-47CD-BCED-40D892C04673}" destId="{13E51658-2B87-49CA-92B8-384909294E95}" srcOrd="1" destOrd="0" parTransId="{E385B6E7-6B3F-40EA-A87A-1256912104D0}" sibTransId="{49CDEF0C-E69B-4600-B2FA-679E4D328774}"/>
    <dgm:cxn modelId="{6F50DEEB-1F88-47EC-95E0-8C02E6905AE4}" type="presOf" srcId="{CE73AA4A-4D1E-4038-8184-C56CC9DFE2CE}" destId="{17CCB33E-C947-4CC3-9252-6BDBA74FFB7F}" srcOrd="0" destOrd="0" presId="urn:microsoft.com/office/officeart/2005/8/layout/hList2"/>
    <dgm:cxn modelId="{9F20E2EB-C38F-4F8C-8D10-FCEED058B681}" type="presOf" srcId="{91842C16-7F48-4E73-A992-7D4EF2A18E4F}" destId="{B61C88C7-2BCC-4A9E-8117-D2EA12A1F638}" srcOrd="0" destOrd="2" presId="urn:microsoft.com/office/officeart/2005/8/layout/hList2"/>
    <dgm:cxn modelId="{E14A32F4-913F-465F-9548-8616D6AD7075}" type="presOf" srcId="{2F9F5DED-FE7A-4225-81B7-4C75EB333FD2}" destId="{06A4D515-0A45-40CA-8B89-7738CABDBE69}" srcOrd="0" destOrd="0" presId="urn:microsoft.com/office/officeart/2005/8/layout/hList2"/>
    <dgm:cxn modelId="{E9C070F4-4B92-4378-ABF5-756D7FB09ED1}" type="presOf" srcId="{43AE4196-978A-473D-BCFC-2F330404C153}" destId="{CD327897-1F89-4822-88D1-7317C729DAE1}" srcOrd="0" destOrd="0" presId="urn:microsoft.com/office/officeart/2005/8/layout/hList2"/>
    <dgm:cxn modelId="{FE1E45F9-3B48-4FD3-B682-AB3F6A136C09}" type="presOf" srcId="{76BA30B1-388B-4C99-B0A1-AAD6DE385F82}" destId="{C6AA6EE4-126D-4299-A3DF-26BA581D0E38}" srcOrd="0" destOrd="1" presId="urn:microsoft.com/office/officeart/2005/8/layout/hList2"/>
    <dgm:cxn modelId="{88B27B39-563D-4F59-91A2-3F3DBF945855}" type="presParOf" srcId="{06A4D515-0A45-40CA-8B89-7738CABDBE69}" destId="{6B14F53A-4F46-4CCA-A230-F0D005CD2A5A}" srcOrd="0" destOrd="0" presId="urn:microsoft.com/office/officeart/2005/8/layout/hList2"/>
    <dgm:cxn modelId="{2FEEACDA-1E7C-4C8C-8F24-668357EE77AB}" type="presParOf" srcId="{6B14F53A-4F46-4CCA-A230-F0D005CD2A5A}" destId="{E146B42B-9664-4B78-96D0-A243868F2FA8}" srcOrd="0" destOrd="0" presId="urn:microsoft.com/office/officeart/2005/8/layout/hList2"/>
    <dgm:cxn modelId="{BEF0F65F-A2B2-4A0E-84AE-DA6849883768}" type="presParOf" srcId="{6B14F53A-4F46-4CCA-A230-F0D005CD2A5A}" destId="{17CCB33E-C947-4CC3-9252-6BDBA74FFB7F}" srcOrd="1" destOrd="0" presId="urn:microsoft.com/office/officeart/2005/8/layout/hList2"/>
    <dgm:cxn modelId="{FC86674F-E1E8-4444-8A33-D9C4006227FE}" type="presParOf" srcId="{6B14F53A-4F46-4CCA-A230-F0D005CD2A5A}" destId="{8169D1BA-A901-404B-AD84-3D654EB8E700}" srcOrd="2" destOrd="0" presId="urn:microsoft.com/office/officeart/2005/8/layout/hList2"/>
    <dgm:cxn modelId="{EEFC3AA2-A86A-4BF0-9B4D-C1CA5AD72ED2}" type="presParOf" srcId="{06A4D515-0A45-40CA-8B89-7738CABDBE69}" destId="{52322944-4240-4452-B374-9670BDC0F838}" srcOrd="1" destOrd="0" presId="urn:microsoft.com/office/officeart/2005/8/layout/hList2"/>
    <dgm:cxn modelId="{F1DFD996-3CAC-4D7E-805F-8262F5E03C03}" type="presParOf" srcId="{06A4D515-0A45-40CA-8B89-7738CABDBE69}" destId="{C2D2C577-F344-4221-B88C-4100CCB0797D}" srcOrd="2" destOrd="0" presId="urn:microsoft.com/office/officeart/2005/8/layout/hList2"/>
    <dgm:cxn modelId="{5467E932-7E52-4AC1-B698-E5C69D405886}" type="presParOf" srcId="{C2D2C577-F344-4221-B88C-4100CCB0797D}" destId="{F54A8E7C-2128-4380-A8F3-B7F7C3F363B5}" srcOrd="0" destOrd="0" presId="urn:microsoft.com/office/officeart/2005/8/layout/hList2"/>
    <dgm:cxn modelId="{765D3331-CDF7-4F7D-B07D-72F7C5475A37}" type="presParOf" srcId="{C2D2C577-F344-4221-B88C-4100CCB0797D}" destId="{B61C88C7-2BCC-4A9E-8117-D2EA12A1F638}" srcOrd="1" destOrd="0" presId="urn:microsoft.com/office/officeart/2005/8/layout/hList2"/>
    <dgm:cxn modelId="{C9891FDF-65DD-4532-A3D9-05B7224AE55A}" type="presParOf" srcId="{C2D2C577-F344-4221-B88C-4100CCB0797D}" destId="{CD327897-1F89-4822-88D1-7317C729DAE1}" srcOrd="2" destOrd="0" presId="urn:microsoft.com/office/officeart/2005/8/layout/hList2"/>
    <dgm:cxn modelId="{F7DB369F-D2F5-45C2-9799-2E2E4521F7D5}" type="presParOf" srcId="{06A4D515-0A45-40CA-8B89-7738CABDBE69}" destId="{117CF007-A28E-449D-B691-B31CBA4B7D12}" srcOrd="3" destOrd="0" presId="urn:microsoft.com/office/officeart/2005/8/layout/hList2"/>
    <dgm:cxn modelId="{DF8E69B3-2784-45ED-BC2C-3F82C566BEB0}" type="presParOf" srcId="{06A4D515-0A45-40CA-8B89-7738CABDBE69}" destId="{9154D765-3D01-4636-8A3F-F45CB8CA6C3B}" srcOrd="4" destOrd="0" presId="urn:microsoft.com/office/officeart/2005/8/layout/hList2"/>
    <dgm:cxn modelId="{882AC918-1991-42BC-BA26-60BB5160354C}" type="presParOf" srcId="{9154D765-3D01-4636-8A3F-F45CB8CA6C3B}" destId="{3D42AFD1-A83B-4D5C-9BC8-2AB4714846CC}" srcOrd="0" destOrd="0" presId="urn:microsoft.com/office/officeart/2005/8/layout/hList2"/>
    <dgm:cxn modelId="{A4B9C5CC-23EB-4E81-9C4E-A442FAAB76F9}" type="presParOf" srcId="{9154D765-3D01-4636-8A3F-F45CB8CA6C3B}" destId="{C6AA6EE4-126D-4299-A3DF-26BA581D0E38}" srcOrd="1" destOrd="0" presId="urn:microsoft.com/office/officeart/2005/8/layout/hList2"/>
    <dgm:cxn modelId="{2D1FF5B0-5D6B-4979-B59A-0664485D4E87}" type="presParOf" srcId="{9154D765-3D01-4636-8A3F-F45CB8CA6C3B}" destId="{17D565E0-6814-4547-AE0E-2F1ADF0938C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D1BA-A901-404B-AD84-3D654EB8E700}">
      <dsp:nvSpPr>
        <dsp:cNvPr id="0" name=""/>
        <dsp:cNvSpPr/>
      </dsp:nvSpPr>
      <dsp:spPr>
        <a:xfrm rot="16200000">
          <a:off x="-1293809" y="2183372"/>
          <a:ext cx="3268980" cy="549203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436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Joint Research</a:t>
          </a:r>
          <a:endParaRPr lang="de-D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293809" y="2183372"/>
        <a:ext cx="3268980" cy="549203"/>
      </dsp:txXfrm>
    </dsp:sp>
    <dsp:sp modelId="{17CCB33E-C947-4CC3-9252-6BDBA74FFB7F}">
      <dsp:nvSpPr>
        <dsp:cNvPr id="0" name=""/>
        <dsp:cNvSpPr/>
      </dsp:nvSpPr>
      <dsp:spPr>
        <a:xfrm>
          <a:off x="615282" y="823484"/>
          <a:ext cx="2735614" cy="3268980"/>
        </a:xfrm>
        <a:prstGeom prst="rect">
          <a:avLst/>
        </a:prstGeom>
        <a:solidFill>
          <a:srgbClr val="023D6B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436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Collaboration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with joint research projects in Hadron Physics, Climate Research, Engineering, AI, Medical Imaging, …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Expand collaborations  (HZDR, GSI, …)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282" y="823484"/>
        <a:ext cx="2735614" cy="3268980"/>
      </dsp:txXfrm>
    </dsp:sp>
    <dsp:sp modelId="{E146B42B-9664-4B78-96D0-A243868F2FA8}">
      <dsp:nvSpPr>
        <dsp:cNvPr id="0" name=""/>
        <dsp:cNvSpPr/>
      </dsp:nvSpPr>
      <dsp:spPr>
        <a:xfrm>
          <a:off x="66079" y="98535"/>
          <a:ext cx="1098406" cy="1098406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27897-1F89-4822-88D1-7317C729DAE1}">
      <dsp:nvSpPr>
        <dsp:cNvPr id="0" name=""/>
        <dsp:cNvSpPr/>
      </dsp:nvSpPr>
      <dsp:spPr>
        <a:xfrm rot="16200000">
          <a:off x="2722227" y="2183372"/>
          <a:ext cx="3268980" cy="549203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436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highlight>
                <a:srgbClr val="AEBDE4"/>
              </a:highlight>
              <a:latin typeface="Arial" panose="020B0604020202020204" pitchFamily="34" charset="0"/>
              <a:cs typeface="Arial" panose="020B0604020202020204" pitchFamily="34" charset="0"/>
            </a:rPr>
            <a:t>Educational Training</a:t>
          </a:r>
          <a:endParaRPr lang="de-DE" sz="2400" b="0" i="0" kern="1200" dirty="0">
            <a:highlight>
              <a:srgbClr val="AEBDE4"/>
            </a:highligh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2227" y="2183372"/>
        <a:ext cx="3268980" cy="549203"/>
      </dsp:txXfrm>
    </dsp:sp>
    <dsp:sp modelId="{B61C88C7-2BCC-4A9E-8117-D2EA12A1F638}">
      <dsp:nvSpPr>
        <dsp:cNvPr id="0" name=""/>
        <dsp:cNvSpPr/>
      </dsp:nvSpPr>
      <dsp:spPr>
        <a:xfrm>
          <a:off x="4572394" y="823484"/>
          <a:ext cx="2735614" cy="3268980"/>
        </a:xfrm>
        <a:prstGeom prst="rect">
          <a:avLst/>
        </a:prstGeom>
        <a:solidFill>
          <a:srgbClr val="023D6B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436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Joint Master- &amp; 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PhD program (18 &amp; 19)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Scientific Workshops (9)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Lecture courses 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Training Courses 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Internships (65) as of 2023</a:t>
          </a:r>
        </a:p>
      </dsp:txBody>
      <dsp:txXfrm>
        <a:off x="4572394" y="823484"/>
        <a:ext cx="2735614" cy="3268980"/>
      </dsp:txXfrm>
    </dsp:sp>
    <dsp:sp modelId="{F54A8E7C-2128-4380-A8F3-B7F7C3F363B5}">
      <dsp:nvSpPr>
        <dsp:cNvPr id="0" name=""/>
        <dsp:cNvSpPr/>
      </dsp:nvSpPr>
      <dsp:spPr>
        <a:xfrm>
          <a:off x="4082115" y="98535"/>
          <a:ext cx="1098406" cy="109840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565E0-6814-4547-AE0E-2F1ADF0938C0}">
      <dsp:nvSpPr>
        <dsp:cNvPr id="0" name=""/>
        <dsp:cNvSpPr/>
      </dsp:nvSpPr>
      <dsp:spPr>
        <a:xfrm rot="16200000">
          <a:off x="6738264" y="2183372"/>
          <a:ext cx="3268980" cy="549203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436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Knowledge Transfer</a:t>
          </a:r>
          <a:endParaRPr lang="de-DE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8264" y="2183372"/>
        <a:ext cx="3268980" cy="549203"/>
      </dsp:txXfrm>
    </dsp:sp>
    <dsp:sp modelId="{C6AA6EE4-126D-4299-A3DF-26BA581D0E38}">
      <dsp:nvSpPr>
        <dsp:cNvPr id="0" name=""/>
        <dsp:cNvSpPr/>
      </dsp:nvSpPr>
      <dsp:spPr>
        <a:xfrm>
          <a:off x="8647355" y="823484"/>
          <a:ext cx="2735614" cy="3268980"/>
        </a:xfrm>
        <a:prstGeom prst="rect">
          <a:avLst/>
        </a:prstGeom>
        <a:solidFill>
          <a:srgbClr val="023D6B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8436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Cotutelle de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thèse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program (1)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SMARTLabs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to return Alumni in Georgian Universities</a:t>
          </a:r>
        </a:p>
      </dsp:txBody>
      <dsp:txXfrm>
        <a:off x="8647355" y="823484"/>
        <a:ext cx="2735614" cy="3268980"/>
      </dsp:txXfrm>
    </dsp:sp>
    <dsp:sp modelId="{3D42AFD1-A83B-4D5C-9BC8-2AB4714846CC}">
      <dsp:nvSpPr>
        <dsp:cNvPr id="0" name=""/>
        <dsp:cNvSpPr/>
      </dsp:nvSpPr>
      <dsp:spPr>
        <a:xfrm>
          <a:off x="8098152" y="98535"/>
          <a:ext cx="1098406" cy="1098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13C419-10E8-4216-A6CC-B7C8A23909AD}" type="datetimeFigureOut">
              <a:rPr lang="de-DE"/>
              <a:t>18.08.2025</a:t>
            </a:fld>
            <a:endParaRPr lang="de-DE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66CAD1-FD47-46B0-9C16-1B81F4E690E0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09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07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51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20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66CAD1-FD47-46B0-9C16-1B81F4E690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45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66CAD1-FD47-46B0-9C16-1B81F4E690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70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51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 userDrawn="1"/>
        </p:nvSpPr>
        <p:spPr bwMode="auto"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9" name="Bild 9" descr="Slogan_FZ_Jülich_grasgruen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48428" y="5769260"/>
            <a:ext cx="1894868" cy="8484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2B061A1-1629-40CE-A608-2E4A16ED6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6840538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7283449" y="944563"/>
            <a:ext cx="4537076" cy="309721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7283449" y="4116983"/>
            <a:ext cx="4537076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3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3780000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4224000" y="944563"/>
            <a:ext cx="3744000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8040525" y="944563"/>
            <a:ext cx="3780000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4"/>
            <a:ext cx="4537074" cy="309721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371475" y="4116983"/>
            <a:ext cx="4537074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979987" y="944563"/>
            <a:ext cx="2232025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7283449" y="944563"/>
            <a:ext cx="4537076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4537074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979987" y="944563"/>
            <a:ext cx="6840538" cy="309721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979987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7283449" y="411698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9588500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4537074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371474" y="2530772"/>
            <a:ext cx="4537073" cy="3096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979987" y="944563"/>
            <a:ext cx="2232025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7283449" y="944563"/>
            <a:ext cx="4537076" cy="309721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7283449" y="411698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9588500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2232026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371475" y="2530772"/>
            <a:ext cx="2232026" cy="309721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2674939" y="944563"/>
            <a:ext cx="223361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2674939" y="2530773"/>
            <a:ext cx="453707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2674939" y="4116983"/>
            <a:ext cx="223361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979987" y="94456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979987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7283449" y="944563"/>
            <a:ext cx="4537076" cy="309721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7283449" y="411698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9588500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1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2232026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371475" y="2530773"/>
            <a:ext cx="2232026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371475" y="4116983"/>
            <a:ext cx="2232026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2674939" y="944563"/>
            <a:ext cx="223361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2674939" y="2530773"/>
            <a:ext cx="223361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2674939" y="4116983"/>
            <a:ext cx="2233612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979987" y="94456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20" hasCustomPrompt="1"/>
          </p:nvPr>
        </p:nvSpPr>
        <p:spPr bwMode="auto">
          <a:xfrm>
            <a:off x="4979987" y="253077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979987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7283449" y="94456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7283449" y="253077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7283449" y="4116983"/>
            <a:ext cx="2233613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9588500" y="94456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26" hasCustomPrompt="1"/>
          </p:nvPr>
        </p:nvSpPr>
        <p:spPr bwMode="auto">
          <a:xfrm>
            <a:off x="9588500" y="253077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21" name="Bildplatzhalter 4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9588500" y="4116983"/>
            <a:ext cx="2232025" cy="15128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elfoli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82401" y="341313"/>
            <a:ext cx="3816000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5" name="Rechteck 12"/>
          <p:cNvSpPr/>
          <p:nvPr userDrawn="1"/>
        </p:nvSpPr>
        <p:spPr bwMode="auto"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10" name="Bild 8" descr="Slogan_FZ_Jülich_grasgruen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48428" y="5769260"/>
            <a:ext cx="1894868" cy="848403"/>
          </a:xfrm>
          <a:prstGeom prst="rect">
            <a:avLst/>
          </a:prstGeom>
        </p:spPr>
      </p:pic>
      <p:sp>
        <p:nvSpPr>
          <p:cNvPr id="11" name="Bildplatzhalter 4"/>
          <p:cNvSpPr>
            <a:spLocks noGrp="1"/>
          </p:cNvSpPr>
          <p:nvPr>
            <p:ph type="pic" sz="quarter" idx="15"/>
          </p:nvPr>
        </p:nvSpPr>
        <p:spPr bwMode="auto">
          <a:xfrm>
            <a:off x="4197727" y="341313"/>
            <a:ext cx="3816000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8013053" y="341313"/>
            <a:ext cx="3816000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F004139-9054-4ADA-AA97-93F69F009B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14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 userDrawn="1"/>
        </p:nvSpPr>
        <p:spPr bwMode="auto"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9" name="Bild 8" descr="Slogan_FZ_Jülich_grasgruen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48428" y="5769260"/>
            <a:ext cx="1894868" cy="8484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363213-DF2B-46F6-9811-B8A94EA44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71475" y="341313"/>
            <a:ext cx="11449049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</a:p>
        </p:txBody>
      </p:sp>
      <p:sp>
        <p:nvSpPr>
          <p:cNvPr id="5" name="Rechteck 12"/>
          <p:cNvSpPr/>
          <p:nvPr userDrawn="1"/>
        </p:nvSpPr>
        <p:spPr bwMode="auto"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10" name="Bild 8" descr="Slogan_FZ_Jülich_grasgruen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48428" y="5769260"/>
            <a:ext cx="1894868" cy="8484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E39B867-F5A9-4CAC-82AA-B45A35B602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 userDrawn="1"/>
        </p:nvSpPr>
        <p:spPr bwMode="auto"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71475" y="341313"/>
            <a:ext cx="11449049" cy="30876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3999"/>
              </a:lnSpc>
              <a:spcBef>
                <a:spcPts val="0"/>
              </a:spcBef>
              <a:defRPr sz="3200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Headline der Präsentation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Datum  |  Name</a:t>
            </a:r>
            <a:endParaRPr lang="en-US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/>
              <a:t>Subline der Präsentation</a:t>
            </a:r>
            <a:endParaRPr/>
          </a:p>
        </p:txBody>
      </p:sp>
      <p:pic>
        <p:nvPicPr>
          <p:cNvPr id="10" name="Bild 8" descr="Slogan_FZ_Jülich_grasgruen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48428" y="5769260"/>
            <a:ext cx="1894868" cy="8484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1C2536-0FE2-4DD7-92FF-59DA69895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16"/>
          <p:cNvSpPr>
            <a:spLocks noGrp="1"/>
          </p:cNvSpPr>
          <p:nvPr>
            <p:ph type="dt" sz="half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(klein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71475" y="1578310"/>
            <a:ext cx="11449049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16"/>
          <p:cNvSpPr>
            <a:spLocks noGrp="1"/>
          </p:cNvSpPr>
          <p:nvPr>
            <p:ph type="dt" sz="half" idx="13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18.08.2025</a:t>
            </a:r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371475" y="1628775"/>
            <a:ext cx="5437187" cy="316837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5"/>
          </p:nvPr>
        </p:nvSpPr>
        <p:spPr bwMode="auto">
          <a:xfrm>
            <a:off x="6383338" y="1628775"/>
            <a:ext cx="5437187" cy="316837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3999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de-DE"/>
              <a:t>Subline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raster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548716"/>
          </a:xfrm>
        </p:spPr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71475" y="944563"/>
            <a:ext cx="11449049" cy="46799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63143"/>
            <a:ext cx="11449049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05.05.2022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‹Nr.›</a:t>
            </a:fld>
            <a:endParaRPr lang="de-D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324000"/>
            <a:ext cx="11449049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pic>
        <p:nvPicPr>
          <p:cNvPr id="8" name="Grafik 12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330832A-AA5E-4F22-835B-2C61A077C06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/>
  <p:txStyles>
    <p:titleStyle>
      <a:lvl1pPr algn="l" defTabSz="914400">
        <a:lnSpc>
          <a:spcPct val="113999"/>
        </a:lnSpc>
        <a:spcBef>
          <a:spcPts val="0"/>
        </a:spcBef>
        <a:buNone/>
        <a:defRPr sz="3200" b="1" cap="all" spc="1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899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899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899" algn="l" defTabSz="914400">
        <a:lnSpc>
          <a:spcPct val="113999"/>
        </a:lnSpc>
        <a:spcBef>
          <a:spcPts val="0"/>
        </a:spcBef>
        <a:spcAft>
          <a:spcPts val="600"/>
        </a:spcAft>
        <a:buFont typeface="Calibri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z-juelich.de/en/research/young-scientists/funding_calendar" TargetMode="External"/><Relationship Id="rId7" Type="http://schemas.openxmlformats.org/officeDocument/2006/relationships/hyperlink" Target="https://intranet.fz-juelich.de/en/organization/drittmittelportal/03funding-inform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ad-georgia.org/ka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9">
            <a:extLst>
              <a:ext uri="{FF2B5EF4-FFF2-40B4-BE49-F238E27FC236}">
                <a16:creationId xmlns:a16="http://schemas.microsoft.com/office/drawing/2014/main" id="{6B6A5579-3747-4F21-9CB5-9AD3DD4389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 bwMode="auto">
          <a:xfrm>
            <a:off x="382401" y="341313"/>
            <a:ext cx="3816000" cy="3087687"/>
          </a:xfrm>
          <a:prstGeom prst="rect">
            <a:avLst/>
          </a:prstGeom>
        </p:spPr>
      </p:pic>
      <p:pic>
        <p:nvPicPr>
          <p:cNvPr id="9" name="Bildplatzhalter 12">
            <a:extLst>
              <a:ext uri="{FF2B5EF4-FFF2-40B4-BE49-F238E27FC236}">
                <a16:creationId xmlns:a16="http://schemas.microsoft.com/office/drawing/2014/main" id="{7C343F7D-C3B5-496A-B7E6-50274FDD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13053" y="341313"/>
            <a:ext cx="3816000" cy="308768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Bildplatzhalter 7">
            <a:extLst>
              <a:ext uri="{FF2B5EF4-FFF2-40B4-BE49-F238E27FC236}">
                <a16:creationId xmlns:a16="http://schemas.microsoft.com/office/drawing/2014/main" id="{15E36050-FF7C-4BD8-BDCD-0F38F31C476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88" r="87"/>
          <a:stretch/>
        </p:blipFill>
        <p:spPr bwMode="auto">
          <a:xfrm>
            <a:off x="4197727" y="341313"/>
            <a:ext cx="3816000" cy="3087687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ABB85074-1566-4D0E-8B01-CD96F0DACEA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31838" y="3633688"/>
            <a:ext cx="10980785" cy="623404"/>
          </a:xfrm>
        </p:spPr>
        <p:txBody>
          <a:bodyPr/>
          <a:lstStyle/>
          <a:p>
            <a:pPr>
              <a:defRPr/>
            </a:pPr>
            <a:r>
              <a:rPr lang="de-DE" dirty="0"/>
              <a:t>GGSB Meeting 2025 | QUALI-S</a:t>
            </a:r>
            <a:r>
              <a:rPr lang="de-DE" cap="none" dirty="0"/>
              <a:t>tart</a:t>
            </a:r>
            <a:r>
              <a:rPr lang="de-DE" dirty="0"/>
              <a:t>-u</a:t>
            </a:r>
            <a:r>
              <a:rPr lang="de-DE" cap="none" dirty="0"/>
              <a:t>p</a:t>
            </a:r>
            <a:r>
              <a:rPr lang="de-DE" dirty="0"/>
              <a:t> </a:t>
            </a:r>
            <a:r>
              <a:rPr lang="de-DE" dirty="0" err="1"/>
              <a:t>l</a:t>
            </a:r>
            <a:r>
              <a:rPr lang="de-DE" cap="none" dirty="0" err="1"/>
              <a:t>ectures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12" name="Untertitel 3">
            <a:extLst>
              <a:ext uri="{FF2B5EF4-FFF2-40B4-BE49-F238E27FC236}">
                <a16:creationId xmlns:a16="http://schemas.microsoft.com/office/drawing/2014/main" id="{F293ACD0-E095-497F-AF52-A6D4CF31A9D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731837" y="4970822"/>
            <a:ext cx="10728325" cy="360000"/>
          </a:xfrm>
        </p:spPr>
        <p:txBody>
          <a:bodyPr/>
          <a:lstStyle/>
          <a:p>
            <a:pPr>
              <a:defRPr/>
            </a:pPr>
            <a:r>
              <a:rPr lang="de-DE" dirty="0"/>
              <a:t>18.08.2025| Dr. Harald Glückler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F81C92D-A9C0-47CC-94B2-7F7660124C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731837" y="4185084"/>
            <a:ext cx="10728325" cy="727162"/>
          </a:xfrm>
        </p:spPr>
        <p:txBody>
          <a:bodyPr/>
          <a:lstStyle/>
          <a:p>
            <a:pPr>
              <a:defRPr/>
            </a:pPr>
            <a:r>
              <a:rPr lang="de-DE" sz="2400" dirty="0" err="1"/>
              <a:t>Possibilites</a:t>
            </a:r>
            <a:r>
              <a:rPr lang="de-DE" sz="2400" dirty="0"/>
              <a:t> </a:t>
            </a:r>
            <a:r>
              <a:rPr lang="de-DE" sz="2400"/>
              <a:t>At Forschungszentrum </a:t>
            </a:r>
            <a:r>
              <a:rPr lang="de-DE" sz="2400" dirty="0"/>
              <a:t>Jülich</a:t>
            </a:r>
          </a:p>
        </p:txBody>
      </p:sp>
    </p:spTree>
    <p:extLst>
      <p:ext uri="{BB962C8B-B14F-4D97-AF65-F5344CB8AC3E}">
        <p14:creationId xmlns:p14="http://schemas.microsoft.com/office/powerpoint/2010/main" val="4474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79BAFE-9F72-49F9-9DA2-39D15C54F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56382AD-3F5C-4D38-8FAE-42DDF40502DF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/>
              <a:t>Our fields of research</a:t>
            </a:r>
            <a:endParaRPr lang="de-DE" dirty="0"/>
          </a:p>
        </p:txBody>
      </p:sp>
      <p:pic>
        <p:nvPicPr>
          <p:cNvPr id="5" name="Bildplatzhalter 16">
            <a:extLst>
              <a:ext uri="{FF2B5EF4-FFF2-40B4-BE49-F238E27FC236}">
                <a16:creationId xmlns:a16="http://schemas.microsoft.com/office/drawing/2014/main" id="{8C899084-8926-4E64-A3FB-7E664133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" b="61"/>
          <a:stretch/>
        </p:blipFill>
        <p:spPr bwMode="auto">
          <a:xfrm>
            <a:off x="7283449" y="944563"/>
            <a:ext cx="4537076" cy="3097212"/>
          </a:xfrm>
          <a:prstGeom prst="rect">
            <a:avLst/>
          </a:prstGeom>
        </p:spPr>
      </p:pic>
      <p:sp>
        <p:nvSpPr>
          <p:cNvPr id="6" name="Rechteck 11">
            <a:extLst>
              <a:ext uri="{FF2B5EF4-FFF2-40B4-BE49-F238E27FC236}">
                <a16:creationId xmlns:a16="http://schemas.microsoft.com/office/drawing/2014/main" id="{24155401-D48F-4997-8817-39AE52AD8EF9}"/>
              </a:ext>
            </a:extLst>
          </p:cNvPr>
          <p:cNvSpPr/>
          <p:nvPr/>
        </p:nvSpPr>
        <p:spPr bwMode="auto">
          <a:xfrm>
            <a:off x="371475" y="2528887"/>
            <a:ext cx="4537075" cy="30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de-DE" sz="2400" b="1" dirty="0" err="1"/>
              <a:t>We</a:t>
            </a:r>
            <a:r>
              <a:rPr lang="de-DE" sz="2400" b="1" dirty="0"/>
              <a:t> </a:t>
            </a:r>
            <a:r>
              <a:rPr lang="de-DE" sz="2400" b="1" dirty="0" err="1"/>
              <a:t>conduct</a:t>
            </a:r>
            <a:r>
              <a:rPr lang="de-DE" sz="2400" b="1" dirty="0"/>
              <a:t> </a:t>
            </a:r>
            <a:r>
              <a:rPr lang="de-DE" sz="2400" b="1" dirty="0" err="1"/>
              <a:t>research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a </a:t>
            </a:r>
            <a:r>
              <a:rPr lang="de-DE" sz="2400" b="1" dirty="0" err="1"/>
              <a:t>climate-friendly</a:t>
            </a:r>
            <a:r>
              <a:rPr lang="de-DE" sz="2400" b="1" dirty="0"/>
              <a:t> </a:t>
            </a:r>
            <a:r>
              <a:rPr lang="de-DE" sz="2400" b="1" dirty="0" err="1"/>
              <a:t>energy</a:t>
            </a:r>
            <a:r>
              <a:rPr lang="de-DE" sz="2400" b="1" dirty="0"/>
              <a:t> </a:t>
            </a:r>
            <a:r>
              <a:rPr lang="de-DE" sz="2400" b="1" dirty="0" err="1"/>
              <a:t>system</a:t>
            </a:r>
            <a:endParaRPr lang="de-DE" sz="2400" b="1" dirty="0"/>
          </a:p>
          <a:p>
            <a:pPr algn="ctr">
              <a:lnSpc>
                <a:spcPct val="95000"/>
              </a:lnSpc>
              <a:defRPr/>
            </a:pPr>
            <a:r>
              <a:rPr lang="de-DE" sz="2400" b="1" dirty="0"/>
              <a:t> </a:t>
            </a:r>
            <a:r>
              <a:rPr lang="de-DE" sz="2400" b="1" dirty="0" err="1"/>
              <a:t>by</a:t>
            </a:r>
            <a:r>
              <a:rPr lang="de-DE" sz="2400" b="1" dirty="0"/>
              <a:t> </a:t>
            </a:r>
            <a:r>
              <a:rPr lang="de-DE" sz="2400" b="1" dirty="0" err="1"/>
              <a:t>developing</a:t>
            </a:r>
            <a:r>
              <a:rPr lang="de-DE" sz="2400" b="1" dirty="0"/>
              <a:t> </a:t>
            </a:r>
            <a:r>
              <a:rPr lang="de-DE" sz="2400" b="1" dirty="0" err="1"/>
              <a:t>new</a:t>
            </a:r>
            <a:r>
              <a:rPr lang="de-DE" sz="2400" b="1" dirty="0"/>
              <a:t> </a:t>
            </a:r>
            <a:r>
              <a:rPr lang="de-DE" sz="2400" b="1" dirty="0" err="1"/>
              <a:t>materials</a:t>
            </a:r>
            <a:r>
              <a:rPr lang="de-DE" sz="2400" b="1" dirty="0"/>
              <a:t>, </a:t>
            </a:r>
            <a:endParaRPr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38D21A8-145F-40C6-A30B-38990CC6B8D0}"/>
              </a:ext>
            </a:extLst>
          </p:cNvPr>
          <p:cNvSpPr/>
          <p:nvPr/>
        </p:nvSpPr>
        <p:spPr bwMode="auto">
          <a:xfrm>
            <a:off x="10744151" y="243840"/>
            <a:ext cx="1321934" cy="1321934"/>
          </a:xfrm>
          <a:prstGeom prst="ellipse">
            <a:avLst/>
          </a:prstGeom>
          <a:solidFill>
            <a:srgbClr val="BA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de-DE" sz="1600" b="1" dirty="0" err="1"/>
              <a:t>Energy</a:t>
            </a:r>
            <a:endParaRPr dirty="0"/>
          </a:p>
        </p:txBody>
      </p:sp>
      <p:sp>
        <p:nvSpPr>
          <p:cNvPr id="8" name="Rechteck 11">
            <a:extLst>
              <a:ext uri="{FF2B5EF4-FFF2-40B4-BE49-F238E27FC236}">
                <a16:creationId xmlns:a16="http://schemas.microsoft.com/office/drawing/2014/main" id="{0A226C33-0F7F-4E4D-8F5A-4911D2909C6E}"/>
              </a:ext>
            </a:extLst>
          </p:cNvPr>
          <p:cNvSpPr/>
          <p:nvPr/>
        </p:nvSpPr>
        <p:spPr bwMode="auto">
          <a:xfrm>
            <a:off x="4979987" y="944563"/>
            <a:ext cx="2232025" cy="4679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… by integrating new components into innovative process chains, </a:t>
            </a:r>
            <a:endParaRPr dirty="0"/>
          </a:p>
        </p:txBody>
      </p:sp>
      <p:sp>
        <p:nvSpPr>
          <p:cNvPr id="9" name="Rechteck 11">
            <a:extLst>
              <a:ext uri="{FF2B5EF4-FFF2-40B4-BE49-F238E27FC236}">
                <a16:creationId xmlns:a16="http://schemas.microsoft.com/office/drawing/2014/main" id="{6F200D4E-E452-404E-B5D0-58E6D5AB0DA2}"/>
              </a:ext>
            </a:extLst>
          </p:cNvPr>
          <p:cNvSpPr/>
          <p:nvPr/>
        </p:nvSpPr>
        <p:spPr bwMode="auto">
          <a:xfrm>
            <a:off x="7283449" y="4113213"/>
            <a:ext cx="2233614" cy="1511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… and by achieving a holistic view of the system, </a:t>
            </a:r>
            <a:endParaRPr dirty="0"/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94473F31-8E03-4669-B6FD-42F1DD512CBC}"/>
              </a:ext>
            </a:extLst>
          </p:cNvPr>
          <p:cNvSpPr/>
          <p:nvPr/>
        </p:nvSpPr>
        <p:spPr bwMode="auto">
          <a:xfrm>
            <a:off x="9571655" y="4113212"/>
            <a:ext cx="2264029" cy="1511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… and also take into account air quality and climate</a:t>
            </a:r>
            <a:r>
              <a:rPr lang="en-US" b="1" dirty="0"/>
              <a:t>.</a:t>
            </a:r>
            <a:endParaRPr lang="de-DE" sz="1600" b="1" dirty="0"/>
          </a:p>
        </p:txBody>
      </p:sp>
      <p:pic>
        <p:nvPicPr>
          <p:cNvPr id="11" name="Bildplatzhalter 19">
            <a:extLst>
              <a:ext uri="{FF2B5EF4-FFF2-40B4-BE49-F238E27FC236}">
                <a16:creationId xmlns:a16="http://schemas.microsoft.com/office/drawing/2014/main" id="{6CF44689-25FE-45C9-9FB3-A1F659C859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2" b="191"/>
          <a:stretch/>
        </p:blipFill>
        <p:spPr bwMode="auto">
          <a:xfrm>
            <a:off x="371475" y="944563"/>
            <a:ext cx="4537074" cy="1512887"/>
          </a:xfrm>
          <a:prstGeom prst="rect">
            <a:avLst/>
          </a:prstGeom>
        </p:spPr>
      </p:pic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E021608-B2AC-C586-A16B-24ED1D9A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311606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6EBE9AA-DDA7-47F5-A4F9-80086C005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CD50C47-0258-4BB0-86A3-88C30C262F9F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/>
              <a:t>Our fields of research</a:t>
            </a:r>
            <a:endParaRPr lang="de-DE" dirty="0"/>
          </a:p>
        </p:txBody>
      </p:sp>
      <p:pic>
        <p:nvPicPr>
          <p:cNvPr id="5" name="Bildplatzhalter 17">
            <a:extLst>
              <a:ext uri="{FF2B5EF4-FFF2-40B4-BE49-F238E27FC236}">
                <a16:creationId xmlns:a16="http://schemas.microsoft.com/office/drawing/2014/main" id="{6B3CC15F-FC60-4917-9326-71F68423E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" b="61"/>
          <a:stretch/>
        </p:blipFill>
        <p:spPr bwMode="auto">
          <a:xfrm>
            <a:off x="7283449" y="944563"/>
            <a:ext cx="4537076" cy="3097212"/>
          </a:xfrm>
          <a:prstGeom prst="rect">
            <a:avLst/>
          </a:prstGeom>
        </p:spPr>
      </p:pic>
      <p:sp>
        <p:nvSpPr>
          <p:cNvPr id="6" name="Rechteck 11">
            <a:extLst>
              <a:ext uri="{FF2B5EF4-FFF2-40B4-BE49-F238E27FC236}">
                <a16:creationId xmlns:a16="http://schemas.microsoft.com/office/drawing/2014/main" id="{227CE1DD-AECC-4240-BFDD-B357A62B63DC}"/>
              </a:ext>
            </a:extLst>
          </p:cNvPr>
          <p:cNvSpPr/>
          <p:nvPr/>
        </p:nvSpPr>
        <p:spPr bwMode="auto">
          <a:xfrm>
            <a:off x="371475" y="2528887"/>
            <a:ext cx="4537074" cy="30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2400" b="1" dirty="0"/>
              <a:t>We conduct research for a resource-efficient economic system</a:t>
            </a:r>
            <a:endParaRPr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ED3CC4-BE32-4AB0-B4D7-B10164E73860}"/>
              </a:ext>
            </a:extLst>
          </p:cNvPr>
          <p:cNvSpPr/>
          <p:nvPr/>
        </p:nvSpPr>
        <p:spPr bwMode="auto">
          <a:xfrm>
            <a:off x="10744151" y="243840"/>
            <a:ext cx="1321934" cy="1321934"/>
          </a:xfrm>
          <a:prstGeom prst="ellipse">
            <a:avLst/>
          </a:prstGeom>
          <a:solidFill>
            <a:srgbClr val="FAB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de-DE" sz="1600" b="1" dirty="0" err="1"/>
              <a:t>Bioeconomy</a:t>
            </a:r>
            <a:endParaRPr dirty="0"/>
          </a:p>
        </p:txBody>
      </p:sp>
      <p:sp>
        <p:nvSpPr>
          <p:cNvPr id="8" name="Rechteck 14">
            <a:extLst>
              <a:ext uri="{FF2B5EF4-FFF2-40B4-BE49-F238E27FC236}">
                <a16:creationId xmlns:a16="http://schemas.microsoft.com/office/drawing/2014/main" id="{9CF64028-DA21-4012-BDD9-DECFFAD51B12}"/>
              </a:ext>
            </a:extLst>
          </p:cNvPr>
          <p:cNvSpPr/>
          <p:nvPr/>
        </p:nvSpPr>
        <p:spPr bwMode="auto">
          <a:xfrm>
            <a:off x="371475" y="944563"/>
            <a:ext cx="4537074" cy="1512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Sustainable production based on plant and microbial processes. </a:t>
            </a:r>
            <a:endParaRPr dirty="0"/>
          </a:p>
        </p:txBody>
      </p:sp>
      <p:sp>
        <p:nvSpPr>
          <p:cNvPr id="9" name="Rechteck 20">
            <a:extLst>
              <a:ext uri="{FF2B5EF4-FFF2-40B4-BE49-F238E27FC236}">
                <a16:creationId xmlns:a16="http://schemas.microsoft.com/office/drawing/2014/main" id="{EF57685B-73C7-43EA-93CD-B4FFC1BB1A56}"/>
              </a:ext>
            </a:extLst>
          </p:cNvPr>
          <p:cNvSpPr/>
          <p:nvPr/>
        </p:nvSpPr>
        <p:spPr bwMode="auto">
          <a:xfrm>
            <a:off x="4979988" y="944562"/>
            <a:ext cx="2232024" cy="4679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Sustainable use of the natural resources of soil and water.</a:t>
            </a:r>
            <a:endParaRPr dirty="0"/>
          </a:p>
        </p:txBody>
      </p:sp>
      <p:sp>
        <p:nvSpPr>
          <p:cNvPr id="10" name="Rechteck 13">
            <a:extLst>
              <a:ext uri="{FF2B5EF4-FFF2-40B4-BE49-F238E27FC236}">
                <a16:creationId xmlns:a16="http://schemas.microsoft.com/office/drawing/2014/main" id="{D6CDE79C-3EF1-4F62-B02B-2A49255B92CB}"/>
              </a:ext>
            </a:extLst>
          </p:cNvPr>
          <p:cNvSpPr/>
          <p:nvPr/>
        </p:nvSpPr>
        <p:spPr bwMode="auto">
          <a:xfrm>
            <a:off x="7283451" y="4113213"/>
            <a:ext cx="2232025" cy="1511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We </a:t>
            </a:r>
            <a:r>
              <a:rPr lang="en-US" sz="1600" b="1" dirty="0" err="1"/>
              <a:t>analyse</a:t>
            </a:r>
            <a:r>
              <a:rPr lang="en-US" sz="1600" b="1" dirty="0"/>
              <a:t> and optimize material cycles and energy use. </a:t>
            </a:r>
            <a:endParaRPr dirty="0"/>
          </a:p>
        </p:txBody>
      </p:sp>
      <p:sp>
        <p:nvSpPr>
          <p:cNvPr id="11" name="Rechteck 11">
            <a:extLst>
              <a:ext uri="{FF2B5EF4-FFF2-40B4-BE49-F238E27FC236}">
                <a16:creationId xmlns:a16="http://schemas.microsoft.com/office/drawing/2014/main" id="{AAA4433F-FB8B-4C50-9091-112DEA6D6A24}"/>
              </a:ext>
            </a:extLst>
          </p:cNvPr>
          <p:cNvSpPr/>
          <p:nvPr/>
        </p:nvSpPr>
        <p:spPr bwMode="auto">
          <a:xfrm>
            <a:off x="9571655" y="4113212"/>
            <a:ext cx="2264029" cy="1511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… to meet the growing demand for food, raw materials, and energy in a sustainable way.</a:t>
            </a:r>
            <a:endParaRPr lang="en-US" sz="160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7FD5F2E-3F68-232D-A2C0-85C48719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22096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C1FC60-E3EA-4287-B3C8-FEF74898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7CE961-7E05-4262-98CC-3FF609228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CE69D17-9A85-4D78-A17D-DD4A93A12E82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/>
              <a:t>We work Hand in Hand</a:t>
            </a:r>
            <a:endParaRPr lang="de-DE" dirty="0"/>
          </a:p>
        </p:txBody>
      </p:sp>
      <p:pic>
        <p:nvPicPr>
          <p:cNvPr id="5" name="Bildplatzhalter 21">
            <a:extLst>
              <a:ext uri="{FF2B5EF4-FFF2-40B4-BE49-F238E27FC236}">
                <a16:creationId xmlns:a16="http://schemas.microsoft.com/office/drawing/2014/main" id="{CC977972-463E-4913-B044-7368EC5892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" b="54"/>
          <a:stretch/>
        </p:blipFill>
        <p:spPr bwMode="auto">
          <a:xfrm>
            <a:off x="7283449" y="4116983"/>
            <a:ext cx="2233613" cy="1512887"/>
          </a:xfrm>
          <a:prstGeom prst="rect">
            <a:avLst/>
          </a:prstGeom>
        </p:spPr>
      </p:pic>
      <p:pic>
        <p:nvPicPr>
          <p:cNvPr id="6" name="Bildplatzhalter 22">
            <a:extLst>
              <a:ext uri="{FF2B5EF4-FFF2-40B4-BE49-F238E27FC236}">
                <a16:creationId xmlns:a16="http://schemas.microsoft.com/office/drawing/2014/main" id="{3F3687AE-FB2D-4220-8317-A4BFF8C0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 b="19"/>
          <a:stretch/>
        </p:blipFill>
        <p:spPr bwMode="auto">
          <a:xfrm>
            <a:off x="9588500" y="4116983"/>
            <a:ext cx="2232025" cy="1512887"/>
          </a:xfrm>
          <a:prstGeom prst="rect">
            <a:avLst/>
          </a:prstGeom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D380C1F5-6744-40C4-8302-8A878858D559}"/>
              </a:ext>
            </a:extLst>
          </p:cNvPr>
          <p:cNvSpPr/>
          <p:nvPr/>
        </p:nvSpPr>
        <p:spPr bwMode="auto">
          <a:xfrm>
            <a:off x="4978401" y="944564"/>
            <a:ext cx="2233612" cy="4679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Interdisciplinary: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 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physics,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computer science,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biology,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medicine,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chemistry,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engineering,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neuroscience,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mathematics,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informatics,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geology,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social sciences (…)</a:t>
            </a:r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272E2041-F5E0-4CE1-97DD-EAFFBD3FAEDA}"/>
              </a:ext>
            </a:extLst>
          </p:cNvPr>
          <p:cNvSpPr/>
          <p:nvPr/>
        </p:nvSpPr>
        <p:spPr bwMode="auto">
          <a:xfrm>
            <a:off x="371475" y="944562"/>
            <a:ext cx="4537075" cy="1512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Integrated in a network: 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157 joint appointments with 18 universities in Germany and Europe</a:t>
            </a:r>
          </a:p>
        </p:txBody>
      </p:sp>
      <p:sp>
        <p:nvSpPr>
          <p:cNvPr id="11" name="Rechteck 11">
            <a:extLst>
              <a:ext uri="{FF2B5EF4-FFF2-40B4-BE49-F238E27FC236}">
                <a16:creationId xmlns:a16="http://schemas.microsoft.com/office/drawing/2014/main" id="{67964655-00DA-4C64-991B-F84B6C642A45}"/>
              </a:ext>
            </a:extLst>
          </p:cNvPr>
          <p:cNvSpPr/>
          <p:nvPr/>
        </p:nvSpPr>
        <p:spPr bwMode="auto">
          <a:xfrm>
            <a:off x="371474" y="2528887"/>
            <a:ext cx="4537076" cy="309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2400" b="1" dirty="0"/>
              <a:t>Diversity is a requirement for success in our work.</a:t>
            </a:r>
            <a:endParaRPr dirty="0"/>
          </a:p>
        </p:txBody>
      </p:sp>
      <p:pic>
        <p:nvPicPr>
          <p:cNvPr id="12" name="Bildplatzhalter 19">
            <a:extLst>
              <a:ext uri="{FF2B5EF4-FFF2-40B4-BE49-F238E27FC236}">
                <a16:creationId xmlns:a16="http://schemas.microsoft.com/office/drawing/2014/main" id="{41BB04B1-29E6-4913-B08C-5E2997C02E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" b="61"/>
          <a:stretch/>
        </p:blipFill>
        <p:spPr bwMode="auto">
          <a:xfrm>
            <a:off x="7283449" y="944563"/>
            <a:ext cx="4537076" cy="3097212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75680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022A53-54D5-4D81-A0C8-583F88F24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7D9B45-8484-46A5-80CF-C1FAEEC6BF4A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/>
              <a:t>Infrastructure</a:t>
            </a:r>
            <a:endParaRPr lang="de-DE" dirty="0"/>
          </a:p>
        </p:txBody>
      </p:sp>
      <p:sp>
        <p:nvSpPr>
          <p:cNvPr id="6" name="Rechteck 10">
            <a:extLst>
              <a:ext uri="{FF2B5EF4-FFF2-40B4-BE49-F238E27FC236}">
                <a16:creationId xmlns:a16="http://schemas.microsoft.com/office/drawing/2014/main" id="{9CE923C4-C690-4A1D-AB68-1F0D41784252}"/>
              </a:ext>
            </a:extLst>
          </p:cNvPr>
          <p:cNvSpPr/>
          <p:nvPr/>
        </p:nvSpPr>
        <p:spPr bwMode="auto">
          <a:xfrm>
            <a:off x="371475" y="944563"/>
            <a:ext cx="4537075" cy="4679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2400" b="1" dirty="0"/>
              <a:t>Unique scientific infrastructure for the benefit of an international user community, i.e. </a:t>
            </a:r>
            <a:endParaRPr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117FFC-D49A-40CC-9E9A-58C2055360DB}"/>
              </a:ext>
            </a:extLst>
          </p:cNvPr>
          <p:cNvSpPr/>
          <p:nvPr/>
        </p:nvSpPr>
        <p:spPr bwMode="auto">
          <a:xfrm>
            <a:off x="4979987" y="4113212"/>
            <a:ext cx="6855697" cy="1511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95000"/>
              </a:lnSpc>
              <a:defRPr/>
            </a:pPr>
            <a:r>
              <a:rPr lang="de-DE" sz="1600" b="1" dirty="0"/>
              <a:t>• Ernst Ruska-</a:t>
            </a:r>
            <a:r>
              <a:rPr lang="de-DE" sz="1600" b="1" dirty="0" err="1"/>
              <a:t>Centre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 </a:t>
            </a:r>
            <a:r>
              <a:rPr lang="de-DE" sz="1600" b="1" dirty="0" err="1"/>
              <a:t>Microscopy</a:t>
            </a:r>
            <a:r>
              <a:rPr lang="de-DE" sz="1600" b="1" dirty="0"/>
              <a:t> and </a:t>
            </a:r>
            <a:r>
              <a:rPr lang="de-DE" sz="1600" b="1" dirty="0" err="1"/>
              <a:t>Spectroscopy</a:t>
            </a:r>
            <a:r>
              <a:rPr lang="de-DE" sz="1600" b="1" dirty="0"/>
              <a:t> </a:t>
            </a:r>
            <a:r>
              <a:rPr lang="de-DE" sz="1600" b="1" dirty="0" err="1"/>
              <a:t>with</a:t>
            </a:r>
            <a:r>
              <a:rPr lang="de-DE" sz="1600" b="1" dirty="0"/>
              <a:t> 	</a:t>
            </a:r>
            <a:r>
              <a:rPr lang="de-DE" sz="1600" b="1" dirty="0" err="1"/>
              <a:t>Electrons</a:t>
            </a:r>
            <a:r>
              <a:rPr lang="de-DE" sz="1600" b="1" dirty="0"/>
              <a:t> (ERC)</a:t>
            </a:r>
            <a:endParaRPr lang="de-DE" sz="1600" dirty="0"/>
          </a:p>
          <a:p>
            <a:pPr>
              <a:lnSpc>
                <a:spcPct val="95000"/>
              </a:lnSpc>
              <a:defRPr/>
            </a:pPr>
            <a:r>
              <a:rPr lang="de-DE" sz="1600" b="1" dirty="0"/>
              <a:t>• Jülich </a:t>
            </a:r>
            <a:r>
              <a:rPr lang="de-DE" sz="1600" b="1" dirty="0" err="1"/>
              <a:t>Supercomputing</a:t>
            </a:r>
            <a:r>
              <a:rPr lang="de-DE" sz="1600" b="1" dirty="0"/>
              <a:t> </a:t>
            </a:r>
            <a:r>
              <a:rPr lang="de-DE" sz="1600" b="1" dirty="0" err="1"/>
              <a:t>Centre</a:t>
            </a:r>
            <a:r>
              <a:rPr lang="de-DE" sz="1600" b="1" dirty="0"/>
              <a:t> (JSC)</a:t>
            </a:r>
            <a:endParaRPr lang="de-DE" sz="1600" dirty="0"/>
          </a:p>
          <a:p>
            <a:pPr>
              <a:lnSpc>
                <a:spcPct val="95000"/>
              </a:lnSpc>
              <a:defRPr/>
            </a:pPr>
            <a:r>
              <a:rPr lang="de-DE" sz="1600" b="1" dirty="0"/>
              <a:t>• Jülich </a:t>
            </a:r>
            <a:r>
              <a:rPr lang="de-DE" sz="1600" b="1" dirty="0" err="1"/>
              <a:t>Centre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 Neutron Science (JCNS)</a:t>
            </a:r>
            <a:endParaRPr lang="de-DE" sz="1600" dirty="0"/>
          </a:p>
          <a:p>
            <a:pPr>
              <a:lnSpc>
                <a:spcPct val="95000"/>
              </a:lnSpc>
              <a:defRPr/>
            </a:pPr>
            <a:r>
              <a:rPr lang="de-DE" sz="1600" b="1" dirty="0"/>
              <a:t>• Helmholtz Nano Facility (HNF)</a:t>
            </a:r>
          </a:p>
          <a:p>
            <a:pPr>
              <a:lnSpc>
                <a:spcPct val="95000"/>
              </a:lnSpc>
              <a:defRPr/>
            </a:pPr>
            <a:r>
              <a:rPr lang="de-DE" sz="1600" b="1" dirty="0"/>
              <a:t>• </a:t>
            </a:r>
            <a:r>
              <a:rPr lang="en-US" sz="1600" b="1" dirty="0"/>
              <a:t>SAPHIR atmospheric simulation chamber </a:t>
            </a:r>
            <a:endParaRPr lang="de-DE" sz="1600" b="1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07D8FDFA-123E-40AC-E12C-01C0C0B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663" y="6381750"/>
            <a:ext cx="1600200" cy="220663"/>
          </a:xfrm>
        </p:spPr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  <p:pic>
        <p:nvPicPr>
          <p:cNvPr id="13" name="Grafik 12" descr="Ein Bild, das Im Haus, Aluminium, Text, Decke enthält.&#10;&#10;KI-generierte Inhalte können fehlerhaft sein.">
            <a:extLst>
              <a:ext uri="{FF2B5EF4-FFF2-40B4-BE49-F238E27FC236}">
                <a16:creationId xmlns:a16="http://schemas.microsoft.com/office/drawing/2014/main" id="{FADC0670-C010-D7FE-C01C-5BE7405CC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944562"/>
            <a:ext cx="6804644" cy="30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4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CDE5C-25A8-4C6A-8BDE-FAC74153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Georgian-german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/>
              <a:t>bridge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CCED8A-E5B1-4443-9B06-5E45631EDD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EFA46D0-9AFC-4483-ADDC-C954B165F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THREE PILLARS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E8A3980D-8E3A-435C-93B7-CB05B9EE1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599202"/>
              </p:ext>
            </p:extLst>
          </p:nvPr>
        </p:nvGraphicFramePr>
        <p:xfrm>
          <a:off x="371475" y="1577975"/>
          <a:ext cx="1144905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02A8D318-5EA3-FBEE-78F7-0782117CE88C}"/>
              </a:ext>
            </a:extLst>
          </p:cNvPr>
          <p:cNvSpPr/>
          <p:nvPr/>
        </p:nvSpPr>
        <p:spPr bwMode="auto">
          <a:xfrm>
            <a:off x="4943872" y="4509120"/>
            <a:ext cx="2736304" cy="576064"/>
          </a:xfrm>
          <a:prstGeom prst="ellipse">
            <a:avLst/>
          </a:prstGeom>
          <a:noFill/>
          <a:ln>
            <a:solidFill>
              <a:srgbClr val="EB5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B1169C6-6374-2D81-DA94-4E9A68B3A9C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663" y="6381750"/>
            <a:ext cx="1600200" cy="220663"/>
          </a:xfrm>
        </p:spPr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60928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AA16C8-91AD-4EB5-881E-B8EFC4EA1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07968" y="6381328"/>
            <a:ext cx="720000" cy="221109"/>
          </a:xfrm>
        </p:spPr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81E85B7F-D95E-4079-9FF5-60F1C6A2B493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 err="1"/>
              <a:t>We</a:t>
            </a:r>
            <a:r>
              <a:rPr lang="de-DE" dirty="0"/>
              <a:t> promote </a:t>
            </a:r>
            <a:r>
              <a:rPr lang="de-DE" dirty="0" err="1"/>
              <a:t>young</a:t>
            </a:r>
            <a:r>
              <a:rPr lang="de-DE" dirty="0"/>
              <a:t> </a:t>
            </a:r>
            <a:r>
              <a:rPr lang="de-DE" dirty="0" err="1"/>
              <a:t>talent</a:t>
            </a:r>
            <a:r>
              <a:rPr lang="de-DE" dirty="0"/>
              <a:t> : Joint Funding</a:t>
            </a:r>
          </a:p>
        </p:txBody>
      </p:sp>
      <p:pic>
        <p:nvPicPr>
          <p:cNvPr id="5" name="Bildplatzhalter 8">
            <a:extLst>
              <a:ext uri="{FF2B5EF4-FFF2-40B4-BE49-F238E27FC236}">
                <a16:creationId xmlns:a16="http://schemas.microsoft.com/office/drawing/2014/main" id="{15700852-CC54-4211-A4AC-9562E4FAC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r="6706"/>
          <a:stretch/>
        </p:blipFill>
        <p:spPr bwMode="auto">
          <a:xfrm>
            <a:off x="371475" y="944563"/>
            <a:ext cx="4537074" cy="4679950"/>
          </a:xfrm>
          <a:prstGeom prst="rect">
            <a:avLst/>
          </a:prstGeom>
        </p:spPr>
      </p:pic>
      <p:sp>
        <p:nvSpPr>
          <p:cNvPr id="7" name="Rechteck 12">
            <a:extLst>
              <a:ext uri="{FF2B5EF4-FFF2-40B4-BE49-F238E27FC236}">
                <a16:creationId xmlns:a16="http://schemas.microsoft.com/office/drawing/2014/main" id="{96FCB3AE-0E1A-44B6-9652-B101CEB2F9AC}"/>
              </a:ext>
            </a:extLst>
          </p:cNvPr>
          <p:cNvSpPr/>
          <p:nvPr/>
        </p:nvSpPr>
        <p:spPr bwMode="auto">
          <a:xfrm>
            <a:off x="4979987" y="4113214"/>
            <a:ext cx="2232026" cy="151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dirty="0"/>
              <a:t>We wish to inspire young talents and give them the best possible support</a:t>
            </a:r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D6CDA54E-264D-4933-B1B9-D45D5D5896AD}"/>
              </a:ext>
            </a:extLst>
          </p:cNvPr>
          <p:cNvSpPr/>
          <p:nvPr/>
        </p:nvSpPr>
        <p:spPr bwMode="auto">
          <a:xfrm>
            <a:off x="7283449" y="4113213"/>
            <a:ext cx="2233613" cy="1511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dirty="0"/>
              <a:t>30 Georgian students visited the campus in 2019,   21 in 2017</a:t>
            </a:r>
            <a:endParaRPr sz="1600" dirty="0"/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C839087D-A8F5-42E2-A1C5-8C9DDAB4A845}"/>
              </a:ext>
            </a:extLst>
          </p:cNvPr>
          <p:cNvSpPr/>
          <p:nvPr/>
        </p:nvSpPr>
        <p:spPr bwMode="auto">
          <a:xfrm>
            <a:off x="9586911" y="4103059"/>
            <a:ext cx="2233613" cy="1521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dirty="0"/>
              <a:t>Hands-on training &amp; lectures in several institutes</a:t>
            </a:r>
          </a:p>
        </p:txBody>
      </p:sp>
      <p:pic>
        <p:nvPicPr>
          <p:cNvPr id="13" name="Bildplatzhalter 23">
            <a:extLst>
              <a:ext uri="{FF2B5EF4-FFF2-40B4-BE49-F238E27FC236}">
                <a16:creationId xmlns:a16="http://schemas.microsoft.com/office/drawing/2014/main" id="{B904E68B-3DD6-46F3-9FD3-D63D866E81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 b="2638"/>
          <a:stretch/>
        </p:blipFill>
        <p:spPr bwMode="auto">
          <a:xfrm>
            <a:off x="4979987" y="944562"/>
            <a:ext cx="6761434" cy="306014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563A98D-E53F-453D-9A00-13AC79D79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987" y="944563"/>
            <a:ext cx="6761434" cy="1569600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DECB64E-CA5F-7108-86D7-A7CFC015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663" y="6381750"/>
            <a:ext cx="1600200" cy="220663"/>
          </a:xfrm>
        </p:spPr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376238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67329B-D725-4075-9BF8-A6FA91445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B2B26A9-73E7-47B2-9354-3380C225BC36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/>
              <a:t>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young</a:t>
            </a:r>
            <a:r>
              <a:rPr lang="de-DE" dirty="0"/>
              <a:t> </a:t>
            </a:r>
            <a:r>
              <a:rPr lang="de-DE" dirty="0" err="1"/>
              <a:t>researchers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FBD04F5-26BA-4CF8-AC18-1641E7912F70}"/>
              </a:ext>
            </a:extLst>
          </p:cNvPr>
          <p:cNvSpPr txBox="1"/>
          <p:nvPr/>
        </p:nvSpPr>
        <p:spPr bwMode="auto">
          <a:xfrm>
            <a:off x="371475" y="5723964"/>
            <a:ext cx="5364485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r>
              <a:rPr lang="de-DE" sz="1200" dirty="0">
                <a:hlinkClick r:id="rId3"/>
              </a:rPr>
              <a:t>https://www.fz-juelich.de/en/research/young-scientists/funding_calendar</a:t>
            </a:r>
            <a:r>
              <a:rPr lang="de-DE" sz="1200" dirty="0"/>
              <a:t>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757D1A7-66F6-4027-B3D0-39C9D63EC136}"/>
              </a:ext>
            </a:extLst>
          </p:cNvPr>
          <p:cNvGrpSpPr/>
          <p:nvPr/>
        </p:nvGrpSpPr>
        <p:grpSpPr>
          <a:xfrm>
            <a:off x="371475" y="1420994"/>
            <a:ext cx="6166815" cy="4052553"/>
            <a:chOff x="371475" y="1965480"/>
            <a:chExt cx="6166815" cy="405255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3839B40-D5C2-4746-8263-82DB1D8E4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367" t="53327" r="24764" b="2044"/>
            <a:stretch/>
          </p:blipFill>
          <p:spPr>
            <a:xfrm>
              <a:off x="371475" y="2068317"/>
              <a:ext cx="4140349" cy="3376907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84C3B3A-EC0F-45E8-80DA-44D94796E207}"/>
                </a:ext>
              </a:extLst>
            </p:cNvPr>
            <p:cNvSpPr txBox="1"/>
            <p:nvPr/>
          </p:nvSpPr>
          <p:spPr bwMode="auto">
            <a:xfrm>
              <a:off x="415347" y="1965480"/>
              <a:ext cx="464440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de-DE" b="1" dirty="0"/>
                <a:t>POSTDOCS/EXPERIENCED SCIENTISTS</a:t>
              </a: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7FC878F-9199-4C98-9B07-17450FF1C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517" b="53082"/>
            <a:stretch/>
          </p:blipFill>
          <p:spPr>
            <a:xfrm>
              <a:off x="2927648" y="2808838"/>
              <a:ext cx="3610642" cy="1615324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B269761-09FD-45E1-A70D-2BBFDBF85927}"/>
                </a:ext>
              </a:extLst>
            </p:cNvPr>
            <p:cNvSpPr txBox="1"/>
            <p:nvPr/>
          </p:nvSpPr>
          <p:spPr bwMode="auto">
            <a:xfrm>
              <a:off x="3029737" y="2679116"/>
              <a:ext cx="342630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de-DE" b="1" dirty="0"/>
                <a:t>DOCTORAL RESEARCHERS</a:t>
              </a: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ECB4063-E6A6-4066-B1B2-EC38998E4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517" t="50669"/>
            <a:stretch/>
          </p:blipFill>
          <p:spPr>
            <a:xfrm>
              <a:off x="2927648" y="4319644"/>
              <a:ext cx="3610642" cy="1698389"/>
            </a:xfrm>
            <a:prstGeom prst="rect">
              <a:avLst/>
            </a:prstGeom>
          </p:spPr>
        </p:pic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8700E9FD-0FFE-4926-952E-B44181F8E088}"/>
                </a:ext>
              </a:extLst>
            </p:cNvPr>
            <p:cNvSpPr txBox="1"/>
            <p:nvPr/>
          </p:nvSpPr>
          <p:spPr bwMode="auto">
            <a:xfrm>
              <a:off x="3014001" y="4424161"/>
              <a:ext cx="254277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de-DE" b="1" dirty="0"/>
                <a:t>BACHELOR/MASTER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906FEBBF-0352-2B08-EE56-C963EAC906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750"/>
          <a:stretch/>
        </p:blipFill>
        <p:spPr>
          <a:xfrm>
            <a:off x="6388128" y="1359599"/>
            <a:ext cx="5502243" cy="386960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CDE9185-6E23-4023-A6FB-890E18238FF8}"/>
              </a:ext>
            </a:extLst>
          </p:cNvPr>
          <p:cNvSpPr txBox="1"/>
          <p:nvPr/>
        </p:nvSpPr>
        <p:spPr bwMode="auto">
          <a:xfrm>
            <a:off x="6240016" y="5384249"/>
            <a:ext cx="5746924" cy="2769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r>
              <a:rPr lang="de-DE" sz="1200" dirty="0">
                <a:hlinkClick r:id="rId7"/>
              </a:rPr>
              <a:t>https://intranet.fz-juelich.de/en/organization/drittmittelportal/03funding-information</a:t>
            </a:r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17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E059B-91AD-3EE1-121A-E5FCBCEA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Funding Avenues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Students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D735C4-959C-5A3A-1D07-65AEB4E0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DAAD Regional Office Georgia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https://www.daad-georgia.org/ka/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de-DE" dirty="0"/>
              <a:t>Foundations: KAS, FES</a:t>
            </a:r>
          </a:p>
          <a:p>
            <a:r>
              <a:rPr lang="de-DE" dirty="0"/>
              <a:t>Erasmus+ and </a:t>
            </a:r>
            <a:r>
              <a:rPr lang="de-DE" dirty="0" err="1"/>
              <a:t>within</a:t>
            </a:r>
            <a:r>
              <a:rPr lang="de-DE" dirty="0"/>
              <a:t> EU-projects, </a:t>
            </a:r>
            <a:r>
              <a:rPr lang="de-DE" dirty="0" err="1"/>
              <a:t>VolkswagenStiftung</a:t>
            </a:r>
            <a:r>
              <a:rPr lang="de-DE" dirty="0"/>
              <a:t> Projects</a:t>
            </a:r>
          </a:p>
          <a:p>
            <a:r>
              <a:rPr lang="de-DE" dirty="0"/>
              <a:t>LEPL </a:t>
            </a:r>
            <a:r>
              <a:rPr lang="de-DE" dirty="0" err="1"/>
              <a:t>Shota</a:t>
            </a:r>
            <a:r>
              <a:rPr lang="de-DE" dirty="0"/>
              <a:t> </a:t>
            </a:r>
            <a:r>
              <a:rPr lang="de-DE" dirty="0" err="1"/>
              <a:t>Rustaveli</a:t>
            </a:r>
            <a:r>
              <a:rPr lang="de-DE" dirty="0"/>
              <a:t> National Science </a:t>
            </a:r>
            <a:r>
              <a:rPr lang="de-DE" dirty="0" err="1"/>
              <a:t>Foundation</a:t>
            </a:r>
            <a:r>
              <a:rPr lang="de-DE" dirty="0"/>
              <a:t> of Georgia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23D6B"/>
                </a:solidFill>
                <a:highlight>
                  <a:srgbClr val="EBEBEB"/>
                </a:highlight>
              </a:rPr>
              <a:t>GGSB STATISTICS (</a:t>
            </a:r>
            <a:r>
              <a:rPr lang="de-DE" b="1" dirty="0" err="1">
                <a:solidFill>
                  <a:srgbClr val="023D6B"/>
                </a:solidFill>
                <a:highlight>
                  <a:srgbClr val="EBEBEB"/>
                </a:highlight>
              </a:rPr>
              <a:t>as</a:t>
            </a:r>
            <a:r>
              <a:rPr lang="de-DE" b="1" dirty="0">
                <a:solidFill>
                  <a:srgbClr val="023D6B"/>
                </a:solidFill>
                <a:highlight>
                  <a:srgbClr val="EBEBEB"/>
                </a:highlight>
              </a:rPr>
              <a:t> </a:t>
            </a:r>
            <a:r>
              <a:rPr lang="de-DE" b="1" dirty="0" err="1">
                <a:solidFill>
                  <a:srgbClr val="023D6B"/>
                </a:solidFill>
                <a:highlight>
                  <a:srgbClr val="EBEBEB"/>
                </a:highlight>
              </a:rPr>
              <a:t>of</a:t>
            </a:r>
            <a:r>
              <a:rPr lang="de-DE" b="1" dirty="0">
                <a:solidFill>
                  <a:srgbClr val="023D6B"/>
                </a:solidFill>
                <a:highlight>
                  <a:srgbClr val="EBEBEB"/>
                </a:highlight>
              </a:rPr>
              <a:t> 2023)</a:t>
            </a:r>
          </a:p>
          <a:p>
            <a:r>
              <a:rPr lang="de-DE" dirty="0"/>
              <a:t>PIs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in GGSB </a:t>
            </a:r>
            <a:r>
              <a:rPr lang="de-DE" dirty="0" err="1"/>
              <a:t>from</a:t>
            </a:r>
            <a:r>
              <a:rPr lang="de-DE" dirty="0"/>
              <a:t> Georgia and Germany: </a:t>
            </a:r>
            <a:r>
              <a:rPr lang="de-DE" b="1" dirty="0">
                <a:solidFill>
                  <a:srgbClr val="023D6B"/>
                </a:solidFill>
              </a:rPr>
              <a:t>35</a:t>
            </a:r>
            <a:r>
              <a:rPr lang="de-DE" dirty="0"/>
              <a:t>, </a:t>
            </a:r>
            <a:r>
              <a:rPr lang="de-DE" dirty="0" err="1"/>
              <a:t>overall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 ~</a:t>
            </a:r>
            <a:r>
              <a:rPr lang="de-DE" b="1" dirty="0">
                <a:solidFill>
                  <a:srgbClr val="023D6B"/>
                </a:solidFill>
              </a:rPr>
              <a:t>50</a:t>
            </a:r>
            <a:r>
              <a:rPr lang="de-DE" dirty="0">
                <a:solidFill>
                  <a:srgbClr val="023D6B"/>
                </a:solidFill>
              </a:rPr>
              <a:t> </a:t>
            </a:r>
            <a:r>
              <a:rPr lang="de-DE" dirty="0"/>
              <a:t>PIs</a:t>
            </a:r>
          </a:p>
          <a:p>
            <a:r>
              <a:rPr lang="de-DE" dirty="0"/>
              <a:t>Senior </a:t>
            </a:r>
            <a:r>
              <a:rPr lang="de-DE" dirty="0" err="1"/>
              <a:t>Scientists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Georgia and Germany: </a:t>
            </a:r>
            <a:r>
              <a:rPr lang="de-DE" b="1" dirty="0">
                <a:solidFill>
                  <a:srgbClr val="023D6B"/>
                </a:solidFill>
              </a:rPr>
              <a:t>135</a:t>
            </a:r>
          </a:p>
          <a:p>
            <a:r>
              <a:rPr lang="de-DE" dirty="0"/>
              <a:t>Graduate Researchers </a:t>
            </a:r>
            <a:r>
              <a:rPr lang="de-DE" dirty="0" err="1"/>
              <a:t>from</a:t>
            </a:r>
            <a:r>
              <a:rPr lang="de-DE" dirty="0"/>
              <a:t> Georgia: </a:t>
            </a:r>
            <a:r>
              <a:rPr lang="de-DE" b="1" dirty="0">
                <a:solidFill>
                  <a:srgbClr val="023D6B"/>
                </a:solidFill>
              </a:rPr>
              <a:t>19</a:t>
            </a:r>
            <a:r>
              <a:rPr lang="de-DE" dirty="0"/>
              <a:t> PhD | </a:t>
            </a:r>
            <a:r>
              <a:rPr lang="de-DE" b="1" dirty="0">
                <a:solidFill>
                  <a:srgbClr val="023D6B"/>
                </a:solidFill>
              </a:rPr>
              <a:t>18</a:t>
            </a:r>
            <a:r>
              <a:rPr lang="de-DE" dirty="0">
                <a:solidFill>
                  <a:srgbClr val="023D6B"/>
                </a:solidFill>
              </a:rPr>
              <a:t> </a:t>
            </a:r>
            <a:r>
              <a:rPr lang="de-DE" dirty="0"/>
              <a:t>Master-Studies</a:t>
            </a:r>
          </a:p>
          <a:p>
            <a:r>
              <a:rPr lang="de-DE" dirty="0"/>
              <a:t>Schools: </a:t>
            </a:r>
            <a:r>
              <a:rPr lang="de-DE" b="1" dirty="0">
                <a:solidFill>
                  <a:srgbClr val="023D6B"/>
                </a:solidFill>
              </a:rPr>
              <a:t>5 |</a:t>
            </a:r>
            <a:r>
              <a:rPr lang="de-DE" dirty="0"/>
              <a:t> Workshops: </a:t>
            </a:r>
            <a:r>
              <a:rPr lang="de-DE" b="1" dirty="0">
                <a:solidFill>
                  <a:srgbClr val="023D6B"/>
                </a:solidFill>
              </a:rPr>
              <a:t>8 |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Courses </a:t>
            </a:r>
            <a:r>
              <a:rPr lang="de-DE" b="1" dirty="0">
                <a:solidFill>
                  <a:srgbClr val="023D6B"/>
                </a:solidFill>
              </a:rPr>
              <a:t>5</a:t>
            </a:r>
          </a:p>
          <a:p>
            <a:r>
              <a:rPr lang="de-DE" b="1" dirty="0" err="1"/>
              <a:t>Internships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 Georgia: so </a:t>
            </a:r>
            <a:r>
              <a:rPr lang="de-DE" b="1" dirty="0" err="1"/>
              <a:t>far</a:t>
            </a:r>
            <a:r>
              <a:rPr lang="de-DE" b="1" dirty="0"/>
              <a:t> 60+ </a:t>
            </a:r>
            <a:r>
              <a:rPr lang="de-DE" b="1" dirty="0" err="1"/>
              <a:t>students</a:t>
            </a:r>
            <a:r>
              <a:rPr lang="de-DE" b="1" dirty="0"/>
              <a:t> | </a:t>
            </a:r>
            <a:r>
              <a:rPr lang="de-DE" dirty="0"/>
              <a:t>Funding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 FZ </a:t>
            </a:r>
            <a:r>
              <a:rPr lang="de-DE" dirty="0" err="1"/>
              <a:t>Juelich</a:t>
            </a:r>
            <a:r>
              <a:rPr lang="de-DE" dirty="0"/>
              <a:t> </a:t>
            </a:r>
            <a:r>
              <a:rPr lang="de-DE" dirty="0" err="1"/>
              <a:t>institutes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1BB50E-5067-31DE-7E41-4411DD935A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17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41925F0-9B9D-118D-5B3A-7E86AA04F0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Scholarships and Forschungszentrum Jülich support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7959D05-5AA9-ACD1-4BF8-7F27EE1BB3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663" y="6381750"/>
            <a:ext cx="1600200" cy="220663"/>
          </a:xfrm>
        </p:spPr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214741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CACB1B8-2E38-49C4-9F5E-14E73FAEFF5F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 err="1"/>
              <a:t>Impressions</a:t>
            </a:r>
            <a:r>
              <a:rPr lang="de-DE" dirty="0"/>
              <a:t> of </a:t>
            </a:r>
            <a:r>
              <a:rPr lang="de-DE" dirty="0" err="1"/>
              <a:t>Past</a:t>
            </a:r>
            <a:r>
              <a:rPr lang="de-DE" dirty="0"/>
              <a:t> Student Lectures</a:t>
            </a:r>
          </a:p>
        </p:txBody>
      </p:sp>
      <p:pic>
        <p:nvPicPr>
          <p:cNvPr id="7" name="Bildplatzhalter 132">
            <a:extLst>
              <a:ext uri="{FF2B5EF4-FFF2-40B4-BE49-F238E27FC236}">
                <a16:creationId xmlns:a16="http://schemas.microsoft.com/office/drawing/2014/main" id="{3BB71771-52EF-4256-9A08-AC7CE5868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r="9668"/>
          <a:stretch/>
        </p:blipFill>
        <p:spPr bwMode="auto">
          <a:xfrm>
            <a:off x="371475" y="944563"/>
            <a:ext cx="2232026" cy="1512887"/>
          </a:xfrm>
          <a:prstGeom prst="rect">
            <a:avLst/>
          </a:prstGeom>
        </p:spPr>
      </p:pic>
      <p:pic>
        <p:nvPicPr>
          <p:cNvPr id="8" name="Bildplatzhalter 110">
            <a:extLst>
              <a:ext uri="{FF2B5EF4-FFF2-40B4-BE49-F238E27FC236}">
                <a16:creationId xmlns:a16="http://schemas.microsoft.com/office/drawing/2014/main" id="{B5D4B86D-8189-459D-9676-A73865012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1" r="31861"/>
          <a:stretch/>
        </p:blipFill>
        <p:spPr bwMode="auto">
          <a:xfrm>
            <a:off x="371475" y="2530772"/>
            <a:ext cx="2232026" cy="3097211"/>
          </a:xfrm>
          <a:prstGeom prst="rect">
            <a:avLst/>
          </a:prstGeom>
        </p:spPr>
      </p:pic>
      <p:pic>
        <p:nvPicPr>
          <p:cNvPr id="9" name="Bildplatzhalter 128">
            <a:extLst>
              <a:ext uri="{FF2B5EF4-FFF2-40B4-BE49-F238E27FC236}">
                <a16:creationId xmlns:a16="http://schemas.microsoft.com/office/drawing/2014/main" id="{D3367351-7686-446F-9128-5EC98860D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" b="6898"/>
          <a:stretch/>
        </p:blipFill>
        <p:spPr bwMode="auto">
          <a:xfrm>
            <a:off x="2674939" y="2530773"/>
            <a:ext cx="4537072" cy="1512887"/>
          </a:xfrm>
          <a:prstGeom prst="rect">
            <a:avLst/>
          </a:prstGeom>
        </p:spPr>
      </p:pic>
      <p:pic>
        <p:nvPicPr>
          <p:cNvPr id="10" name="Bildplatzhalter 120">
            <a:extLst>
              <a:ext uri="{FF2B5EF4-FFF2-40B4-BE49-F238E27FC236}">
                <a16:creationId xmlns:a16="http://schemas.microsoft.com/office/drawing/2014/main" id="{42D89C6E-EE0F-435C-85E7-9486A98A8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r="13247"/>
          <a:stretch/>
        </p:blipFill>
        <p:spPr bwMode="auto">
          <a:xfrm>
            <a:off x="4979987" y="4116983"/>
            <a:ext cx="2232025" cy="1512887"/>
          </a:xfrm>
          <a:prstGeom prst="rect">
            <a:avLst/>
          </a:prstGeom>
        </p:spPr>
      </p:pic>
      <p:pic>
        <p:nvPicPr>
          <p:cNvPr id="11" name="Bildplatzhalter 126">
            <a:extLst>
              <a:ext uri="{FF2B5EF4-FFF2-40B4-BE49-F238E27FC236}">
                <a16:creationId xmlns:a16="http://schemas.microsoft.com/office/drawing/2014/main" id="{1628C56E-BB8C-4ED0-B80A-8310D583B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r="1265"/>
          <a:stretch/>
        </p:blipFill>
        <p:spPr bwMode="auto">
          <a:xfrm>
            <a:off x="7283449" y="944563"/>
            <a:ext cx="4537076" cy="3097212"/>
          </a:xfrm>
          <a:prstGeom prst="rect">
            <a:avLst/>
          </a:prstGeom>
        </p:spPr>
      </p:pic>
      <p:pic>
        <p:nvPicPr>
          <p:cNvPr id="12" name="Bildplatzhalter 92">
            <a:extLst>
              <a:ext uri="{FF2B5EF4-FFF2-40B4-BE49-F238E27FC236}">
                <a16:creationId xmlns:a16="http://schemas.microsoft.com/office/drawing/2014/main" id="{6B6E4E75-596D-4E51-A5DC-8AA19EF863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787"/>
          <a:stretch/>
        </p:blipFill>
        <p:spPr bwMode="auto">
          <a:xfrm>
            <a:off x="7283449" y="4116983"/>
            <a:ext cx="2233613" cy="1512887"/>
          </a:xfrm>
          <a:prstGeom prst="rect">
            <a:avLst/>
          </a:prstGeom>
        </p:spPr>
      </p:pic>
      <p:pic>
        <p:nvPicPr>
          <p:cNvPr id="13" name="Bildplatzhalter 130">
            <a:extLst>
              <a:ext uri="{FF2B5EF4-FFF2-40B4-BE49-F238E27FC236}">
                <a16:creationId xmlns:a16="http://schemas.microsoft.com/office/drawing/2014/main" id="{F8956110-AE2B-45D8-A52B-880BA3E26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r="822"/>
          <a:stretch/>
        </p:blipFill>
        <p:spPr bwMode="auto">
          <a:xfrm>
            <a:off x="9588500" y="4116983"/>
            <a:ext cx="2232025" cy="1512887"/>
          </a:xfrm>
          <a:prstGeom prst="rect">
            <a:avLst/>
          </a:prstGeom>
        </p:spPr>
      </p:pic>
      <p:pic>
        <p:nvPicPr>
          <p:cNvPr id="15" name="Bildplatzhalter 30">
            <a:extLst>
              <a:ext uri="{FF2B5EF4-FFF2-40B4-BE49-F238E27FC236}">
                <a16:creationId xmlns:a16="http://schemas.microsoft.com/office/drawing/2014/main" id="{03A09133-A8ED-4486-BD44-CCA882DBB0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 b="1619"/>
          <a:stretch/>
        </p:blipFill>
        <p:spPr bwMode="auto">
          <a:xfrm>
            <a:off x="2674939" y="4116983"/>
            <a:ext cx="2233612" cy="1512887"/>
          </a:xfrm>
          <a:prstGeom prst="rect">
            <a:avLst/>
          </a:prstGeom>
        </p:spPr>
      </p:pic>
      <p:pic>
        <p:nvPicPr>
          <p:cNvPr id="16" name="Bildplatzhalter 37">
            <a:extLst>
              <a:ext uri="{FF2B5EF4-FFF2-40B4-BE49-F238E27FC236}">
                <a16:creationId xmlns:a16="http://schemas.microsoft.com/office/drawing/2014/main" id="{DD662BA8-11F0-4F81-A982-5D1BFF0B5B2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" b="12"/>
          <a:stretch/>
        </p:blipFill>
        <p:spPr bwMode="auto">
          <a:xfrm>
            <a:off x="4979987" y="944563"/>
            <a:ext cx="2232025" cy="1512887"/>
          </a:xfrm>
          <a:prstGeom prst="rect">
            <a:avLst/>
          </a:prstGeom>
        </p:spPr>
      </p:pic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B1535531-BE16-4208-A169-7B89A58CAC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818290" y="6381328"/>
            <a:ext cx="720000" cy="221109"/>
          </a:xfrm>
        </p:spPr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/>
              <a:t>18</a:t>
            </a:fld>
            <a:endParaRPr lang="de-DE" dirty="0"/>
          </a:p>
        </p:txBody>
      </p:sp>
      <p:pic>
        <p:nvPicPr>
          <p:cNvPr id="20" name="Bildplatzhalter 30">
            <a:extLst>
              <a:ext uri="{FF2B5EF4-FFF2-40B4-BE49-F238E27FC236}">
                <a16:creationId xmlns:a16="http://schemas.microsoft.com/office/drawing/2014/main" id="{00A6B1E8-30F6-4667-8E3C-6D296A3755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19121"/>
          <a:stretch/>
        </p:blipFill>
        <p:spPr bwMode="auto">
          <a:xfrm>
            <a:off x="4978399" y="938974"/>
            <a:ext cx="2233612" cy="1512887"/>
          </a:xfrm>
          <a:prstGeom prst="rect">
            <a:avLst/>
          </a:prstGeom>
        </p:spPr>
      </p:pic>
      <p:pic>
        <p:nvPicPr>
          <p:cNvPr id="3" name="Grafik 2" descr="Ein Bild, das Person, stehend, Frau, Kleidung enthält.&#10;&#10;Automatisch generierte Beschreibung">
            <a:extLst>
              <a:ext uri="{FF2B5EF4-FFF2-40B4-BE49-F238E27FC236}">
                <a16:creationId xmlns:a16="http://schemas.microsoft.com/office/drawing/2014/main" id="{47070D99-7441-4708-8223-41A655D23F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2" y="938974"/>
            <a:ext cx="2235600" cy="1490400"/>
          </a:xfrm>
          <a:prstGeom prst="rect">
            <a:avLst/>
          </a:prstGeom>
        </p:spPr>
      </p:pic>
      <p:pic>
        <p:nvPicPr>
          <p:cNvPr id="21" name="Grafik 20" descr="Ein Bild, das Wand, drinnen, Krankenhauszimmer, Person enthält.&#10;&#10;Automatisch generierte Beschreibung">
            <a:extLst>
              <a:ext uri="{FF2B5EF4-FFF2-40B4-BE49-F238E27FC236}">
                <a16:creationId xmlns:a16="http://schemas.microsoft.com/office/drawing/2014/main" id="{CF82A014-C3AF-4A43-A3CF-BA8E3EF836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49" y="947925"/>
            <a:ext cx="4537075" cy="3093850"/>
          </a:xfrm>
          <a:prstGeom prst="rect">
            <a:avLst/>
          </a:prstGeom>
        </p:spPr>
      </p:pic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347306B-48D8-0F5D-58AD-6E709E50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663" y="6381750"/>
            <a:ext cx="1600200" cy="220663"/>
          </a:xfrm>
        </p:spPr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284256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87113-8EAD-46A3-849E-1CCDDCA7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Enjoy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lectures</a:t>
            </a:r>
            <a:r>
              <a:rPr lang="de-DE" dirty="0"/>
              <a:t> and </a:t>
            </a:r>
            <a:r>
              <a:rPr lang="de-DE" dirty="0" err="1"/>
              <a:t>Discussions</a:t>
            </a:r>
            <a:r>
              <a:rPr lang="de-DE" dirty="0"/>
              <a:t>!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2D6F417-E39F-438D-86D8-0F5D8FF55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1983"/>
          <a:stretch>
            <a:fillRect/>
          </a:stretch>
        </p:blipFill>
        <p:spPr>
          <a:xfrm>
            <a:off x="1919536" y="3861049"/>
            <a:ext cx="7876715" cy="2996952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3DB4CB-65CA-4D6A-8061-1DC91D30F0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A52F4D17-1AD6-42D9-B93A-EB002C62F438}" type="slidenum">
              <a:rPr lang="de-DE" smtClean="0"/>
              <a:t>19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53353F-EDE0-4AFA-943A-1C6ABFF82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28BA82-C71A-44E7-A5D0-51E3707AC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877272"/>
            <a:ext cx="1296144" cy="6835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9AC4CFB-CC51-D746-688B-739BAFF3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791" y="1351999"/>
            <a:ext cx="7312998" cy="3066278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7DF3241-F7DD-A757-1384-9EC234CEDB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663" y="6381750"/>
            <a:ext cx="1600200" cy="220663"/>
          </a:xfrm>
        </p:spPr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36781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4EAD7-B60A-C8F2-C973-283D455C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Georgian</a:t>
            </a:r>
            <a:r>
              <a:rPr lang="de-DE" dirty="0"/>
              <a:t>-German Science Bridge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FECCD8-1952-2BD1-05E3-E02C6A63E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A0443-7BD9-77E2-4946-D6E6A033B05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DA3468-2459-ECE5-09DD-8681254125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E28AC3D-2F4A-C8A9-E84F-1DF38692F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Steadily</a:t>
            </a:r>
            <a:r>
              <a:rPr lang="de-DE" dirty="0"/>
              <a:t> </a:t>
            </a:r>
            <a:r>
              <a:rPr lang="de-DE" dirty="0" err="1"/>
              <a:t>growing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F8D13C-B815-6321-05AD-602708B5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772816"/>
            <a:ext cx="7992888" cy="44291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0AA637-58EE-1CFB-C969-32133A78A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568" y="1988840"/>
            <a:ext cx="1228047" cy="4105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0BF8D4-B30E-71C0-7356-0F70B7B90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839" y="1345185"/>
            <a:ext cx="1234865" cy="6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 b="13118"/>
          <a:stretch>
            <a:fillRect/>
          </a:stretch>
        </p:blipFill>
        <p:spPr/>
      </p:pic>
      <p:sp>
        <p:nvSpPr>
          <p:cNvPr id="7" name="Textfeld 6"/>
          <p:cNvSpPr txBox="1"/>
          <p:nvPr/>
        </p:nvSpPr>
        <p:spPr>
          <a:xfrm>
            <a:off x="335360" y="3553935"/>
            <a:ext cx="47320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93395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Eva Portius</a:t>
            </a:r>
          </a:p>
          <a:p>
            <a:pPr>
              <a:tabLst>
                <a:tab pos="493395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Manager International Relations –</a:t>
            </a:r>
          </a:p>
          <a:p>
            <a:pPr>
              <a:tabLst>
                <a:tab pos="493395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Eastern Europe, Central Asia, Middle East, Israel, India</a:t>
            </a:r>
          </a:p>
          <a:p>
            <a:pPr>
              <a:tabLst>
                <a:tab pos="493395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Forschungszentrum Jülich GmbH</a:t>
            </a:r>
          </a:p>
          <a:p>
            <a:pPr>
              <a:tabLst>
                <a:tab pos="493395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Corporate Development</a:t>
            </a:r>
          </a:p>
          <a:p>
            <a:r>
              <a:rPr lang="en-US" sz="1400" dirty="0">
                <a:solidFill>
                  <a:schemeClr val="bg1"/>
                </a:solidFill>
              </a:rPr>
              <a:t>E-Mail: e.portius@fz-juelich.de</a:t>
            </a:r>
          </a:p>
          <a:p>
            <a:r>
              <a:rPr lang="en-US" sz="1400" dirty="0">
                <a:solidFill>
                  <a:schemeClr val="bg1"/>
                </a:solidFill>
              </a:rPr>
              <a:t>Phone: +49 2461 61 6232</a:t>
            </a:r>
            <a:endParaRPr lang="en-US" sz="1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816402" y="3818640"/>
            <a:ext cx="5001816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ts val="0"/>
              </a:spcBef>
              <a:buNone/>
              <a:defRPr sz="32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0" dirty="0"/>
              <a:t>Thank you very much for your attention!</a:t>
            </a:r>
            <a:br>
              <a:rPr lang="en-US" b="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5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E9B21EAA-652C-4151-E6FC-48D118BC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49" cy="1124780"/>
          </a:xfrm>
        </p:spPr>
        <p:txBody>
          <a:bodyPr/>
          <a:lstStyle/>
          <a:p>
            <a:r>
              <a:rPr lang="en-US" dirty="0" err="1"/>
              <a:t>Forschungszentrum</a:t>
            </a:r>
            <a:r>
              <a:rPr lang="en-US" dirty="0"/>
              <a:t> </a:t>
            </a:r>
            <a:r>
              <a:rPr lang="en-US" dirty="0" err="1"/>
              <a:t>JÜlich</a:t>
            </a:r>
            <a:r>
              <a:rPr lang="en-US" dirty="0"/>
              <a:t> | Location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8BFED6-97E6-4625-98AF-0D6C84875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919536" y="1124744"/>
            <a:ext cx="6985495" cy="5256584"/>
          </a:xfr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98461C-E3ED-4FE4-ADD2-C48865A1B8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818290" y="6381328"/>
            <a:ext cx="720000" cy="22110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pPr>
                <a:spcAft>
                  <a:spcPts val="600"/>
                </a:spcAft>
                <a:defRPr/>
              </a:pPr>
              <a:t>3</a:t>
            </a:fld>
            <a:endParaRPr lang="de-DE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4A96AE7-36FE-1729-15AE-8FD4A4D84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F623D8C5-B944-8452-921C-F60E4C303059}"/>
              </a:ext>
            </a:extLst>
          </p:cNvPr>
          <p:cNvSpPr txBox="1">
            <a:spLocks/>
          </p:cNvSpPr>
          <p:nvPr/>
        </p:nvSpPr>
        <p:spPr bwMode="auto">
          <a:xfrm>
            <a:off x="3928505" y="65337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>
              <a:defRPr sz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251367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4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49" cy="1124780"/>
          </a:xfrm>
        </p:spPr>
        <p:txBody>
          <a:bodyPr/>
          <a:lstStyle/>
          <a:p>
            <a:r>
              <a:rPr lang="en-GB" dirty="0"/>
              <a:t>German research organisations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58775" y="938786"/>
            <a:ext cx="11041846" cy="494003"/>
          </a:xfrm>
        </p:spPr>
        <p:txBody>
          <a:bodyPr/>
          <a:lstStyle/>
          <a:p>
            <a:r>
              <a:rPr lang="en-GB" dirty="0"/>
              <a:t>Missions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500764"/>
            <a:ext cx="2295726" cy="59764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12" name="Textfeld 11"/>
          <p:cNvSpPr txBox="1"/>
          <p:nvPr/>
        </p:nvSpPr>
        <p:spPr>
          <a:xfrm>
            <a:off x="4647111" y="2980443"/>
            <a:ext cx="2016223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GB" sz="2400" b="1" dirty="0">
                <a:solidFill>
                  <a:srgbClr val="023D6B"/>
                </a:solidFill>
              </a:rPr>
              <a:t>Focus on “</a:t>
            </a:r>
            <a:r>
              <a:rPr lang="en-GB" altLang="de-DE" sz="2400" b="1" dirty="0">
                <a:solidFill>
                  <a:srgbClr val="023D6B"/>
                </a:solidFill>
              </a:rPr>
              <a:t>application-inspired” basic research</a:t>
            </a:r>
          </a:p>
        </p:txBody>
      </p:sp>
      <p:pic>
        <p:nvPicPr>
          <p:cNvPr id="25" name="Grafik 2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87E99E-C743-6C8A-85DA-3AE8E109F1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4290894"/>
            <a:ext cx="1648218" cy="1124780"/>
          </a:xfrm>
          <a:prstGeom prst="rect">
            <a:avLst/>
          </a:prstGeom>
        </p:spPr>
      </p:pic>
      <p:pic>
        <p:nvPicPr>
          <p:cNvPr id="27" name="Grafik 26" descr="Ein Bild, das Logo enthält.&#10;&#10;Automatisch generierte Beschreibung">
            <a:extLst>
              <a:ext uri="{FF2B5EF4-FFF2-40B4-BE49-F238E27FC236}">
                <a16:creationId xmlns:a16="http://schemas.microsoft.com/office/drawing/2014/main" id="{E004B5D9-35F6-9DAB-D4F4-334D49AA7A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560260"/>
            <a:ext cx="1699490" cy="1379420"/>
          </a:xfrm>
          <a:prstGeom prst="rect">
            <a:avLst/>
          </a:prstGeom>
        </p:spPr>
      </p:pic>
      <p:pic>
        <p:nvPicPr>
          <p:cNvPr id="33" name="Grafik 32" descr="Ein Bild, das Text, Logo enthält.&#10;&#10;Automatisch generierte Beschreibung">
            <a:extLst>
              <a:ext uri="{FF2B5EF4-FFF2-40B4-BE49-F238E27FC236}">
                <a16:creationId xmlns:a16="http://schemas.microsoft.com/office/drawing/2014/main" id="{3C54D98E-79B5-28AC-3F49-559420BF18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r="9143"/>
          <a:stretch/>
        </p:blipFill>
        <p:spPr>
          <a:xfrm>
            <a:off x="4512469" y="2226089"/>
            <a:ext cx="2448271" cy="898038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24A79DD-845F-0E67-42F0-347DE4DB2AB3}"/>
              </a:ext>
            </a:extLst>
          </p:cNvPr>
          <p:cNvGrpSpPr/>
          <p:nvPr/>
        </p:nvGrpSpPr>
        <p:grpSpPr>
          <a:xfrm>
            <a:off x="4583832" y="889567"/>
            <a:ext cx="5545260" cy="5477693"/>
            <a:chOff x="4353096" y="889567"/>
            <a:chExt cx="5545260" cy="5477693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AEAFC01-8A12-DBC3-EDEF-17D16AB72F83}"/>
                </a:ext>
              </a:extLst>
            </p:cNvPr>
            <p:cNvSpPr txBox="1"/>
            <p:nvPr/>
          </p:nvSpPr>
          <p:spPr>
            <a:xfrm>
              <a:off x="7320136" y="3017651"/>
              <a:ext cx="2016223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lvl="0" algn="ctr"/>
              <a:r>
                <a:rPr lang="en-GB" sz="2400" b="1" dirty="0">
                  <a:solidFill>
                    <a:srgbClr val="023D6B"/>
                  </a:solidFill>
                </a:rPr>
                <a:t>Focus on applied research</a:t>
              </a:r>
              <a:endParaRPr lang="en-GB" altLang="de-DE" sz="2400" b="1" dirty="0">
                <a:solidFill>
                  <a:srgbClr val="023D6B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7A854E94-4402-9903-B73F-4375C965372C}"/>
                </a:ext>
              </a:extLst>
            </p:cNvPr>
            <p:cNvSpPr/>
            <p:nvPr/>
          </p:nvSpPr>
          <p:spPr bwMode="auto">
            <a:xfrm>
              <a:off x="4353096" y="889567"/>
              <a:ext cx="5545260" cy="5477693"/>
            </a:xfrm>
            <a:prstGeom prst="ellipse">
              <a:avLst/>
            </a:prstGeom>
            <a:solidFill>
              <a:srgbClr val="023D6B">
                <a:alpha val="3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CB1C708-30B8-D879-77B9-167DFB391A78}"/>
              </a:ext>
            </a:extLst>
          </p:cNvPr>
          <p:cNvGrpSpPr/>
          <p:nvPr/>
        </p:nvGrpSpPr>
        <p:grpSpPr>
          <a:xfrm>
            <a:off x="838772" y="882128"/>
            <a:ext cx="5545260" cy="5477693"/>
            <a:chOff x="1529048" y="882128"/>
            <a:chExt cx="5545260" cy="5477693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C465B988-509B-147B-A74C-6EE7125461D0}"/>
                </a:ext>
              </a:extLst>
            </p:cNvPr>
            <p:cNvSpPr txBox="1"/>
            <p:nvPr/>
          </p:nvSpPr>
          <p:spPr>
            <a:xfrm>
              <a:off x="2078065" y="3025756"/>
              <a:ext cx="2016223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lvl="0" algn="ctr"/>
              <a:r>
                <a:rPr lang="en-GB" sz="2400" b="1" dirty="0">
                  <a:solidFill>
                    <a:srgbClr val="023D6B"/>
                  </a:solidFill>
                </a:rPr>
                <a:t>Focus on fundamental research</a:t>
              </a:r>
              <a:endParaRPr lang="en-GB" altLang="de-DE" sz="2400" b="1" dirty="0">
                <a:solidFill>
                  <a:srgbClr val="023D6B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5E35B85-7C2D-B522-87F5-497B2CCF972B}"/>
                </a:ext>
              </a:extLst>
            </p:cNvPr>
            <p:cNvSpPr/>
            <p:nvPr/>
          </p:nvSpPr>
          <p:spPr bwMode="auto">
            <a:xfrm>
              <a:off x="1529048" y="882128"/>
              <a:ext cx="5545260" cy="5477693"/>
            </a:xfrm>
            <a:prstGeom prst="ellipse">
              <a:avLst/>
            </a:prstGeom>
            <a:solidFill>
              <a:srgbClr val="023D6B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52E8B27-43AF-F139-595D-CAE41B38F18B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30898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5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49" cy="1124780"/>
          </a:xfrm>
        </p:spPr>
        <p:txBody>
          <a:bodyPr/>
          <a:lstStyle/>
          <a:p>
            <a:r>
              <a:rPr lang="de-DE" dirty="0">
                <a:cs typeface="Arial"/>
              </a:rPr>
              <a:t>Helmholtz </a:t>
            </a:r>
            <a:r>
              <a:rPr lang="en-GB" dirty="0"/>
              <a:t>Association</a:t>
            </a:r>
            <a:br>
              <a:rPr lang="en-GB" dirty="0"/>
            </a:br>
            <a:endParaRPr lang="de-DE" dirty="0"/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r>
              <a:rPr lang="en-US" dirty="0">
                <a:solidFill>
                  <a:srgbClr val="023D6B"/>
                </a:solidFill>
              </a:rPr>
              <a:t>18 Helmholtz Centers in Germany – </a:t>
            </a:r>
            <a:br>
              <a:rPr lang="en-US" dirty="0">
                <a:solidFill>
                  <a:srgbClr val="023D6B"/>
                </a:solidFill>
              </a:rPr>
            </a:br>
            <a:r>
              <a:rPr lang="en-US" dirty="0" err="1">
                <a:solidFill>
                  <a:srgbClr val="023D6B"/>
                </a:solidFill>
              </a:rPr>
              <a:t>Forschungszentrum</a:t>
            </a:r>
            <a:r>
              <a:rPr lang="en-US" dirty="0">
                <a:solidFill>
                  <a:srgbClr val="023D6B"/>
                </a:solidFill>
              </a:rPr>
              <a:t> </a:t>
            </a:r>
            <a:r>
              <a:rPr lang="en-US" dirty="0" err="1">
                <a:solidFill>
                  <a:srgbClr val="023D6B"/>
                </a:solidFill>
              </a:rPr>
              <a:t>Jülich</a:t>
            </a:r>
            <a:r>
              <a:rPr lang="en-US" dirty="0">
                <a:solidFill>
                  <a:srgbClr val="023D6B"/>
                </a:solidFill>
              </a:rPr>
              <a:t> is one of them</a:t>
            </a:r>
            <a:endParaRPr lang="en-US" dirty="0"/>
          </a:p>
          <a:p>
            <a:endParaRPr lang="de-DE" dirty="0"/>
          </a:p>
        </p:txBody>
      </p:sp>
      <p:sp>
        <p:nvSpPr>
          <p:cNvPr id="19" name="Inhaltsplatzhalter 7"/>
          <p:cNvSpPr txBox="1">
            <a:spLocks/>
          </p:cNvSpPr>
          <p:nvPr/>
        </p:nvSpPr>
        <p:spPr bwMode="auto">
          <a:xfrm>
            <a:off x="1483075" y="2348880"/>
            <a:ext cx="6234825" cy="241957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113999"/>
              </a:lnSpc>
              <a:spcBef>
                <a:spcPts val="0"/>
              </a:spcBef>
              <a:spcAft>
                <a:spcPts val="600"/>
              </a:spcAft>
              <a:buFont typeface="Calibri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>
              <a:lnSpc>
                <a:spcPct val="113999"/>
              </a:lnSpc>
              <a:spcBef>
                <a:spcPts val="0"/>
              </a:spcBef>
              <a:spcAft>
                <a:spcPts val="600"/>
              </a:spcAft>
              <a:buFont typeface="Calibri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899" algn="l" defTabSz="914400">
              <a:lnSpc>
                <a:spcPct val="113999"/>
              </a:lnSpc>
              <a:spcBef>
                <a:spcPts val="0"/>
              </a:spcBef>
              <a:spcAft>
                <a:spcPts val="600"/>
              </a:spcAft>
              <a:buFont typeface="Calibri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899" algn="l" defTabSz="914400">
              <a:lnSpc>
                <a:spcPct val="113999"/>
              </a:lnSpc>
              <a:spcBef>
                <a:spcPts val="0"/>
              </a:spcBef>
              <a:spcAft>
                <a:spcPts val="600"/>
              </a:spcAft>
              <a:buFont typeface="Calibri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899" algn="l" defTabSz="914400">
              <a:lnSpc>
                <a:spcPct val="113999"/>
              </a:lnSpc>
              <a:spcBef>
                <a:spcPts val="0"/>
              </a:spcBef>
              <a:spcAft>
                <a:spcPts val="600"/>
              </a:spcAft>
              <a:buFont typeface="Calibri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80"/>
              </a:lnSpc>
              <a:buSzPct val="80000"/>
              <a:buFont typeface="Calibri"/>
              <a:buNone/>
              <a:defRPr/>
            </a:pPr>
            <a:r>
              <a:rPr lang="en-US" sz="1600" b="1" dirty="0"/>
              <a:t> </a:t>
            </a:r>
            <a:r>
              <a:rPr lang="en-US" sz="2000" b="1" dirty="0"/>
              <a:t>	</a:t>
            </a:r>
            <a:endParaRPr lang="en-US" sz="3200" dirty="0"/>
          </a:p>
          <a:p>
            <a:pPr marL="0" indent="0">
              <a:lnSpc>
                <a:spcPts val="1680"/>
              </a:lnSpc>
              <a:spcAft>
                <a:spcPts val="1200"/>
              </a:spcAft>
              <a:buSzPct val="80000"/>
              <a:buFont typeface="Calibri"/>
              <a:buNone/>
              <a:defRPr/>
            </a:pPr>
            <a:r>
              <a:rPr lang="en-US" sz="2000" b="1" dirty="0">
                <a:solidFill>
                  <a:srgbClr val="023D6B"/>
                </a:solidFill>
              </a:rPr>
              <a:t> </a:t>
            </a:r>
            <a:endParaRPr lang="en-US" sz="1600" b="1" dirty="0">
              <a:solidFill>
                <a:srgbClr val="023D6B"/>
              </a:solidFill>
            </a:endParaRPr>
          </a:p>
          <a:p>
            <a:pPr marL="0" indent="0">
              <a:lnSpc>
                <a:spcPts val="1680"/>
              </a:lnSpc>
              <a:buSzPct val="80000"/>
              <a:buFont typeface="Calibri"/>
              <a:buNone/>
              <a:defRPr/>
            </a:pPr>
            <a:r>
              <a:rPr lang="en-US" sz="1600" b="1" dirty="0"/>
              <a:t>Employees 	</a:t>
            </a:r>
            <a:endParaRPr lang="en-US" sz="3200" dirty="0"/>
          </a:p>
          <a:p>
            <a:pPr marL="0" indent="0">
              <a:lnSpc>
                <a:spcPts val="1680"/>
              </a:lnSpc>
              <a:spcAft>
                <a:spcPts val="1200"/>
              </a:spcAft>
              <a:buSzPct val="80000"/>
              <a:buFont typeface="Calibri"/>
              <a:buNone/>
              <a:defRPr/>
            </a:pPr>
            <a:r>
              <a:rPr lang="en-US" sz="2000" b="1" dirty="0">
                <a:solidFill>
                  <a:srgbClr val="023D6B"/>
                </a:solidFill>
              </a:rPr>
              <a:t>45,000 </a:t>
            </a:r>
            <a:r>
              <a:rPr lang="en-US" sz="1600" dirty="0"/>
              <a:t>(in 18 centers)</a:t>
            </a:r>
            <a:br>
              <a:rPr lang="en-US" sz="1600" b="1" dirty="0">
                <a:solidFill>
                  <a:srgbClr val="023D6B"/>
                </a:solidFill>
              </a:rPr>
            </a:br>
            <a:endParaRPr lang="en-US" sz="1600" b="1" dirty="0">
              <a:solidFill>
                <a:srgbClr val="023D6B"/>
              </a:solidFill>
            </a:endParaRPr>
          </a:p>
          <a:p>
            <a:pPr marL="0" indent="0">
              <a:lnSpc>
                <a:spcPts val="1680"/>
              </a:lnSpc>
              <a:spcAft>
                <a:spcPts val="1200"/>
              </a:spcAft>
              <a:buSzPct val="80000"/>
              <a:buFont typeface="Calibri"/>
              <a:buNone/>
              <a:defRPr/>
            </a:pPr>
            <a:endParaRPr lang="en-US" sz="1600" b="1" dirty="0">
              <a:solidFill>
                <a:srgbClr val="023D6B"/>
              </a:solidFill>
            </a:endParaRPr>
          </a:p>
          <a:p>
            <a:pPr marL="0" indent="0">
              <a:lnSpc>
                <a:spcPts val="1680"/>
              </a:lnSpc>
              <a:buSzPct val="80000"/>
              <a:buFont typeface="Calibri"/>
              <a:buNone/>
              <a:defRPr/>
            </a:pPr>
            <a:r>
              <a:rPr lang="en-US" sz="1600" b="1" dirty="0"/>
              <a:t>Budget</a:t>
            </a:r>
            <a:r>
              <a:rPr lang="en-US" sz="1600" b="1" dirty="0">
                <a:solidFill>
                  <a:srgbClr val="023D6B"/>
                </a:solidFill>
              </a:rPr>
              <a:t>	</a:t>
            </a:r>
            <a:endParaRPr lang="en-US" sz="3200" dirty="0"/>
          </a:p>
          <a:p>
            <a:pPr marL="0" indent="0">
              <a:lnSpc>
                <a:spcPts val="1680"/>
              </a:lnSpc>
              <a:buSzPct val="80000"/>
              <a:buFont typeface="Calibri"/>
              <a:buNone/>
              <a:defRPr/>
            </a:pPr>
            <a:r>
              <a:rPr lang="en-US" sz="2000" b="1" dirty="0">
                <a:solidFill>
                  <a:srgbClr val="023D6B"/>
                </a:solidFill>
              </a:rPr>
              <a:t>€ 5.9 billion Euros </a:t>
            </a:r>
            <a:r>
              <a:rPr lang="en-US" sz="1600" dirty="0"/>
              <a:t>(of which more than 30 % external funding)</a:t>
            </a:r>
            <a:endParaRPr lang="en-US" sz="2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9416" y="4221088"/>
            <a:ext cx="462505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49147" y="2913197"/>
            <a:ext cx="243042" cy="720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63655" y="2063566"/>
            <a:ext cx="2320812" cy="43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6EBF217-8612-0EEF-3F04-3B63EFC657A8}"/>
              </a:ext>
            </a:extLst>
          </p:cNvPr>
          <p:cNvGrpSpPr/>
          <p:nvPr/>
        </p:nvGrpSpPr>
        <p:grpSpPr>
          <a:xfrm>
            <a:off x="7608168" y="324000"/>
            <a:ext cx="4032448" cy="5341324"/>
            <a:chOff x="7608168" y="324000"/>
            <a:chExt cx="4032448" cy="534132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7608168" y="324000"/>
              <a:ext cx="4032448" cy="5341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C8B250B7-C0BD-9151-45FC-EB918D34B73E}"/>
                </a:ext>
              </a:extLst>
            </p:cNvPr>
            <p:cNvSpPr/>
            <p:nvPr/>
          </p:nvSpPr>
          <p:spPr bwMode="auto">
            <a:xfrm>
              <a:off x="10325674" y="4797176"/>
              <a:ext cx="468000" cy="216000"/>
            </a:xfrm>
            <a:prstGeom prst="rect">
              <a:avLst/>
            </a:prstGeom>
            <a:solidFill>
              <a:srgbClr val="ADB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ACF134B-C101-E9FA-C64D-BBBDEC90C00C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30944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Helmholtz </a:t>
            </a:r>
            <a:r>
              <a:rPr lang="en-GB" dirty="0"/>
              <a:t>Association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Forschungszentrum Jülich: a Member </a:t>
            </a:r>
            <a:r>
              <a:rPr lang="de-DE" dirty="0" err="1">
                <a:latin typeface="Arial" charset="0"/>
              </a:rPr>
              <a:t>of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the</a:t>
            </a:r>
            <a:r>
              <a:rPr lang="de-DE" dirty="0">
                <a:latin typeface="Arial" charset="0"/>
              </a:rPr>
              <a:t> Helmholtz </a:t>
            </a:r>
            <a:r>
              <a:rPr lang="de-DE" dirty="0" err="1">
                <a:latin typeface="Arial" charset="0"/>
              </a:rPr>
              <a:t>Association</a:t>
            </a:r>
            <a:endParaRPr lang="en-GB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530321" y="1360060"/>
            <a:ext cx="9386605" cy="4733236"/>
            <a:chOff x="1530321" y="2607616"/>
            <a:chExt cx="8277416" cy="3757067"/>
          </a:xfrm>
        </p:grpSpPr>
        <p:sp>
          <p:nvSpPr>
            <p:cNvPr id="7" name="Rechteck 6"/>
            <p:cNvSpPr/>
            <p:nvPr/>
          </p:nvSpPr>
          <p:spPr>
            <a:xfrm>
              <a:off x="4410920" y="4414261"/>
              <a:ext cx="5396817" cy="18288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3200" dirty="0" err="1"/>
            </a:p>
          </p:txBody>
        </p:sp>
        <p:sp>
          <p:nvSpPr>
            <p:cNvPr id="8" name="Rechteck 7"/>
            <p:cNvSpPr/>
            <p:nvPr/>
          </p:nvSpPr>
          <p:spPr>
            <a:xfrm>
              <a:off x="1530321" y="2607616"/>
              <a:ext cx="5396817" cy="18288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3200" dirty="0" err="1"/>
            </a:p>
          </p:txBody>
        </p:sp>
        <p:pic>
          <p:nvPicPr>
            <p:cNvPr id="9" name="Grafik 8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12" y="4500736"/>
              <a:ext cx="1800000" cy="136800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895" y="4500736"/>
              <a:ext cx="1800000" cy="1368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379" y="4500736"/>
              <a:ext cx="1800000" cy="136800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12" y="2960549"/>
              <a:ext cx="1800000" cy="136800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959" y="2960549"/>
              <a:ext cx="1800000" cy="136800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379" y="2960549"/>
              <a:ext cx="1800000" cy="13680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1811121" y="2636912"/>
              <a:ext cx="852671" cy="29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Energy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715788" y="2653999"/>
              <a:ext cx="2187092" cy="29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Earth &amp; Environment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598533" y="2653999"/>
              <a:ext cx="784820" cy="29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Health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775520" y="5851649"/>
              <a:ext cx="2311486" cy="51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Aeronautics, Space &amp; </a:t>
              </a:r>
            </a:p>
            <a:p>
              <a:r>
                <a:rPr lang="en-US" b="1" dirty="0"/>
                <a:t>Transport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737786" y="5868736"/>
              <a:ext cx="773511" cy="29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Matter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598533" y="5868736"/>
              <a:ext cx="1282400" cy="29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Information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852240" y="4154138"/>
              <a:ext cx="410222" cy="171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</a:rPr>
                <a:t>©DLR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807723" y="5704694"/>
              <a:ext cx="410222" cy="171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</a:rPr>
                <a:t>©DLR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706149" y="4170516"/>
              <a:ext cx="404567" cy="171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</a:rPr>
                <a:t>©UFZ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713489" y="5704694"/>
              <a:ext cx="386190" cy="171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</a:rPr>
                <a:t>©GSI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597128" y="4181594"/>
              <a:ext cx="374881" cy="171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</a:rPr>
                <a:t>©HZI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7626517" y="5687059"/>
              <a:ext cx="1737573" cy="171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50000"/>
                    </a:schemeClr>
                  </a:solidFill>
                </a:rPr>
                <a:t>©fotolia.de#100741115_S_Datenpaket</a:t>
              </a:r>
            </a:p>
          </p:txBody>
        </p:sp>
      </p:grp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6AF2B445-9185-B91A-75CE-352A7A146067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85973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6BA4D93-B045-4876-A99A-E1CF5345E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44DEA0A-1ED4-47D0-9BE4-68DA3CF728DA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 err="1"/>
              <a:t>ForscHungszentrum</a:t>
            </a:r>
            <a:r>
              <a:rPr lang="de-DE" dirty="0"/>
              <a:t> Jülich At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glance</a:t>
            </a:r>
            <a:endParaRPr lang="de-DE" dirty="0"/>
          </a:p>
        </p:txBody>
      </p:sp>
      <p:pic>
        <p:nvPicPr>
          <p:cNvPr id="5" name="Bildplatzhalter 128">
            <a:extLst>
              <a:ext uri="{FF2B5EF4-FFF2-40B4-BE49-F238E27FC236}">
                <a16:creationId xmlns:a16="http://schemas.microsoft.com/office/drawing/2014/main" id="{036ABF5B-1F06-4996-990B-2C35D7A8B4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" b="194"/>
          <a:stretch/>
        </p:blipFill>
        <p:spPr bwMode="auto">
          <a:xfrm>
            <a:off x="2674939" y="2530773"/>
            <a:ext cx="4537072" cy="151288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54EB7A2-C802-40C8-A983-3B960DA5EBA7}"/>
              </a:ext>
            </a:extLst>
          </p:cNvPr>
          <p:cNvSpPr/>
          <p:nvPr/>
        </p:nvSpPr>
        <p:spPr bwMode="auto">
          <a:xfrm>
            <a:off x="7283449" y="938216"/>
            <a:ext cx="4537075" cy="3103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/>
              <a:t>Around</a:t>
            </a:r>
            <a:r>
              <a:rPr lang="de-DE" sz="1600" b="1" dirty="0"/>
              <a:t> 7200 </a:t>
            </a:r>
            <a:r>
              <a:rPr lang="de-DE" sz="1600" b="1" dirty="0" err="1"/>
              <a:t>employees</a:t>
            </a:r>
            <a:endParaRPr lang="de-DE" sz="1600" b="1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/>
              <a:t>Over 2900 </a:t>
            </a:r>
            <a:r>
              <a:rPr lang="de-DE" sz="1600" dirty="0" err="1"/>
              <a:t>scientists</a:t>
            </a:r>
            <a:endParaRPr lang="de-DE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Over 1600 people in technical and laboratory professions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More then 800 PhD students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1540 colleagues in the project management agencies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Over 1100 guest scientists from 66 countries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8503412-D2A6-46B3-A8C9-92638CC9A1B5}"/>
              </a:ext>
            </a:extLst>
          </p:cNvPr>
          <p:cNvSpPr/>
          <p:nvPr/>
        </p:nvSpPr>
        <p:spPr bwMode="auto">
          <a:xfrm>
            <a:off x="379799" y="2540285"/>
            <a:ext cx="2232026" cy="3087698"/>
          </a:xfrm>
          <a:prstGeom prst="rect">
            <a:avLst/>
          </a:prstGeom>
          <a:solidFill>
            <a:srgbClr val="02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Research </a:t>
            </a:r>
            <a:r>
              <a:rPr lang="de-DE" sz="1600" b="1" dirty="0" err="1"/>
              <a:t>campus</a:t>
            </a:r>
            <a:endParaRPr lang="de-DE" sz="1600" b="1" dirty="0"/>
          </a:p>
          <a:p>
            <a:pPr algn="ctr"/>
            <a:endParaRPr lang="de-DE" sz="1600" b="1" dirty="0"/>
          </a:p>
          <a:p>
            <a:pPr algn="ctr">
              <a:defRPr/>
            </a:pPr>
            <a:r>
              <a:rPr lang="en-US" sz="1600" dirty="0"/>
              <a:t>15 institutes </a:t>
            </a:r>
          </a:p>
          <a:p>
            <a:pPr algn="ctr">
              <a:defRPr/>
            </a:pPr>
            <a:r>
              <a:rPr lang="en-US" sz="1600" dirty="0"/>
              <a:t>over 2,2 </a:t>
            </a:r>
            <a:r>
              <a:rPr lang="en-US" sz="1600" dirty="0" err="1"/>
              <a:t>qkm</a:t>
            </a:r>
            <a:endParaRPr lang="en-US" sz="1600" dirty="0"/>
          </a:p>
        </p:txBody>
      </p:sp>
      <p:pic>
        <p:nvPicPr>
          <p:cNvPr id="8" name="Bildplatzhalter 8">
            <a:extLst>
              <a:ext uri="{FF2B5EF4-FFF2-40B4-BE49-F238E27FC236}">
                <a16:creationId xmlns:a16="http://schemas.microsoft.com/office/drawing/2014/main" id="{8AFB0EA5-9DFC-4D76-8F5A-54BBC29E1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74939" y="944563"/>
            <a:ext cx="2233612" cy="151288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9" name="Textfeld 15">
            <a:extLst>
              <a:ext uri="{FF2B5EF4-FFF2-40B4-BE49-F238E27FC236}">
                <a16:creationId xmlns:a16="http://schemas.microsoft.com/office/drawing/2014/main" id="{0176ADDA-0CA6-4696-BC1A-1D8DA3DD419C}"/>
              </a:ext>
            </a:extLst>
          </p:cNvPr>
          <p:cNvSpPr txBox="1"/>
          <p:nvPr/>
        </p:nvSpPr>
        <p:spPr bwMode="auto">
          <a:xfrm>
            <a:off x="4979988" y="4115507"/>
            <a:ext cx="2232024" cy="1512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de-DE" dirty="0"/>
              <a:t>Budget: </a:t>
            </a:r>
            <a:br>
              <a:rPr lang="de-DE" dirty="0"/>
            </a:br>
            <a:r>
              <a:rPr lang="de-DE" dirty="0"/>
              <a:t>€ 964 Millionen in 2024</a:t>
            </a:r>
          </a:p>
        </p:txBody>
      </p:sp>
      <p:sp>
        <p:nvSpPr>
          <p:cNvPr id="10" name="Textfeld 15">
            <a:extLst>
              <a:ext uri="{FF2B5EF4-FFF2-40B4-BE49-F238E27FC236}">
                <a16:creationId xmlns:a16="http://schemas.microsoft.com/office/drawing/2014/main" id="{AB4D5C7A-52C3-4468-91BB-86DAA6293DFB}"/>
              </a:ext>
            </a:extLst>
          </p:cNvPr>
          <p:cNvSpPr txBox="1"/>
          <p:nvPr/>
        </p:nvSpPr>
        <p:spPr bwMode="auto">
          <a:xfrm>
            <a:off x="371474" y="944563"/>
            <a:ext cx="2232025" cy="1512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de-DE" dirty="0"/>
              <a:t>Year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foundation</a:t>
            </a:r>
            <a:r>
              <a:rPr lang="de-DE" dirty="0"/>
              <a:t> 1956</a:t>
            </a:r>
          </a:p>
        </p:txBody>
      </p:sp>
      <p:sp>
        <p:nvSpPr>
          <p:cNvPr id="11" name="Textfeld 16">
            <a:extLst>
              <a:ext uri="{FF2B5EF4-FFF2-40B4-BE49-F238E27FC236}">
                <a16:creationId xmlns:a16="http://schemas.microsoft.com/office/drawing/2014/main" id="{18F0203F-21A7-43FA-B7D8-135D006D5CD4}"/>
              </a:ext>
            </a:extLst>
          </p:cNvPr>
          <p:cNvSpPr txBox="1"/>
          <p:nvPr/>
        </p:nvSpPr>
        <p:spPr bwMode="auto">
          <a:xfrm>
            <a:off x="2674939" y="4115507"/>
            <a:ext cx="2233612" cy="1512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de-DE" dirty="0"/>
              <a:t>16 large-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2" name="Textfeld 16">
            <a:extLst>
              <a:ext uri="{FF2B5EF4-FFF2-40B4-BE49-F238E27FC236}">
                <a16:creationId xmlns:a16="http://schemas.microsoft.com/office/drawing/2014/main" id="{C445CDB6-41C0-4B23-ADB2-04C300C90F40}"/>
              </a:ext>
            </a:extLst>
          </p:cNvPr>
          <p:cNvSpPr txBox="1"/>
          <p:nvPr/>
        </p:nvSpPr>
        <p:spPr bwMode="auto">
          <a:xfrm>
            <a:off x="4979987" y="944563"/>
            <a:ext cx="2232025" cy="1512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de-DE" dirty="0"/>
              <a:t>Nobel Prize in Physics in 2007: Peter Grünberg</a:t>
            </a:r>
            <a:endParaRPr dirty="0"/>
          </a:p>
        </p:txBody>
      </p:sp>
      <p:sp>
        <p:nvSpPr>
          <p:cNvPr id="13" name="Textfeld 16">
            <a:extLst>
              <a:ext uri="{FF2B5EF4-FFF2-40B4-BE49-F238E27FC236}">
                <a16:creationId xmlns:a16="http://schemas.microsoft.com/office/drawing/2014/main" id="{EB5F198E-B45A-4DF5-AE3D-A7084E2DE354}"/>
              </a:ext>
            </a:extLst>
          </p:cNvPr>
          <p:cNvSpPr txBox="1"/>
          <p:nvPr/>
        </p:nvSpPr>
        <p:spPr bwMode="auto">
          <a:xfrm>
            <a:off x="7283450" y="4113213"/>
            <a:ext cx="2232025" cy="1512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de-DE" dirty="0"/>
              <a:t>Shareholders: Federal </a:t>
            </a:r>
            <a:r>
              <a:rPr lang="de-DE" dirty="0" err="1"/>
              <a:t>Government</a:t>
            </a:r>
            <a:r>
              <a:rPr lang="de-DE" dirty="0"/>
              <a:t> (90%)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NRW (10%)</a:t>
            </a:r>
            <a:endParaRPr dirty="0"/>
          </a:p>
        </p:txBody>
      </p:sp>
      <p:pic>
        <p:nvPicPr>
          <p:cNvPr id="14" name="Bildplatzhalter 130">
            <a:extLst>
              <a:ext uri="{FF2B5EF4-FFF2-40B4-BE49-F238E27FC236}">
                <a16:creationId xmlns:a16="http://schemas.microsoft.com/office/drawing/2014/main" id="{EB82CEC4-ACC4-44D7-AB2D-99D345F7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2" r="852"/>
          <a:stretch/>
        </p:blipFill>
        <p:spPr bwMode="auto">
          <a:xfrm>
            <a:off x="9588500" y="4116983"/>
            <a:ext cx="2232025" cy="1512887"/>
          </a:xfrm>
          <a:prstGeom prst="rect">
            <a:avLst/>
          </a:prstGeom>
        </p:spPr>
      </p:pic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2DDE530-9F2F-B857-AE8C-702733B8D6C9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316762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6B2A72-6B71-4BA6-BF91-E7B9EDF0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A0F185-72F3-473A-A052-E7D9EFF2A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8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E1EFCDB-63DA-4EB6-BD76-5AE36EBA9571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 err="1"/>
              <a:t>ForscHungszentrum</a:t>
            </a:r>
            <a:r>
              <a:rPr lang="de-DE" dirty="0"/>
              <a:t> Jülich At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glance</a:t>
            </a:r>
            <a:endParaRPr lang="de-DE" dirty="0"/>
          </a:p>
        </p:txBody>
      </p:sp>
      <p:pic>
        <p:nvPicPr>
          <p:cNvPr id="8" name="Bildplatzhalter 110">
            <a:extLst>
              <a:ext uri="{FF2B5EF4-FFF2-40B4-BE49-F238E27FC236}">
                <a16:creationId xmlns:a16="http://schemas.microsoft.com/office/drawing/2014/main" id="{DEFD978C-6C5B-42CD-9505-F4AD799369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" r="46"/>
          <a:stretch/>
        </p:blipFill>
        <p:spPr bwMode="auto">
          <a:xfrm>
            <a:off x="371475" y="2530772"/>
            <a:ext cx="2232026" cy="3097211"/>
          </a:xfrm>
          <a:prstGeom prst="rect">
            <a:avLst/>
          </a:prstGeom>
        </p:spPr>
      </p:pic>
      <p:pic>
        <p:nvPicPr>
          <p:cNvPr id="9" name="Bildplatzhalter 120">
            <a:extLst>
              <a:ext uri="{FF2B5EF4-FFF2-40B4-BE49-F238E27FC236}">
                <a16:creationId xmlns:a16="http://schemas.microsoft.com/office/drawing/2014/main" id="{A22E38A0-B40A-4EAE-B39B-DD067FD698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" b="93"/>
          <a:stretch/>
        </p:blipFill>
        <p:spPr bwMode="auto">
          <a:xfrm>
            <a:off x="4979987" y="4116983"/>
            <a:ext cx="2232025" cy="1512887"/>
          </a:xfrm>
          <a:prstGeom prst="rect">
            <a:avLst/>
          </a:prstGeom>
        </p:spPr>
      </p:pic>
      <p:pic>
        <p:nvPicPr>
          <p:cNvPr id="10" name="Bildplatzhalter 126">
            <a:extLst>
              <a:ext uri="{FF2B5EF4-FFF2-40B4-BE49-F238E27FC236}">
                <a16:creationId xmlns:a16="http://schemas.microsoft.com/office/drawing/2014/main" id="{37CC2032-8390-4BBA-828A-B7F83E473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4" b="84"/>
          <a:stretch/>
        </p:blipFill>
        <p:spPr bwMode="auto">
          <a:xfrm>
            <a:off x="7283449" y="944563"/>
            <a:ext cx="4537076" cy="3097212"/>
          </a:xfrm>
          <a:prstGeom prst="rect">
            <a:avLst/>
          </a:prstGeom>
        </p:spPr>
      </p:pic>
      <p:pic>
        <p:nvPicPr>
          <p:cNvPr id="11" name="Bildplatzhalter 92">
            <a:extLst>
              <a:ext uri="{FF2B5EF4-FFF2-40B4-BE49-F238E27FC236}">
                <a16:creationId xmlns:a16="http://schemas.microsoft.com/office/drawing/2014/main" id="{49F816F9-03A4-4264-984F-3883D91737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5" r="84"/>
          <a:stretch/>
        </p:blipFill>
        <p:spPr bwMode="auto">
          <a:xfrm>
            <a:off x="7283449" y="4116983"/>
            <a:ext cx="2233613" cy="1512887"/>
          </a:xfrm>
          <a:prstGeom prst="rect">
            <a:avLst/>
          </a:prstGeom>
        </p:spPr>
      </p:pic>
      <p:pic>
        <p:nvPicPr>
          <p:cNvPr id="12" name="Bildplatzhalter 130">
            <a:extLst>
              <a:ext uri="{FF2B5EF4-FFF2-40B4-BE49-F238E27FC236}">
                <a16:creationId xmlns:a16="http://schemas.microsoft.com/office/drawing/2014/main" id="{FEA628E3-EE6D-443F-A3F0-F8E16FED00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52" r="852"/>
          <a:stretch/>
        </p:blipFill>
        <p:spPr bwMode="auto">
          <a:xfrm>
            <a:off x="9588500" y="4116983"/>
            <a:ext cx="2232025" cy="1512887"/>
          </a:xfrm>
          <a:prstGeom prst="rect">
            <a:avLst/>
          </a:prstGeom>
        </p:spPr>
      </p:pic>
      <p:pic>
        <p:nvPicPr>
          <p:cNvPr id="13" name="Bildplatzhalter 30">
            <a:extLst>
              <a:ext uri="{FF2B5EF4-FFF2-40B4-BE49-F238E27FC236}">
                <a16:creationId xmlns:a16="http://schemas.microsoft.com/office/drawing/2014/main" id="{E7645F90-CC0D-4E1D-8783-1EF221D5431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5" b="63"/>
          <a:stretch/>
        </p:blipFill>
        <p:spPr bwMode="auto">
          <a:xfrm>
            <a:off x="2674939" y="4116983"/>
            <a:ext cx="2233612" cy="15128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DE884F9-5CF0-410D-A35F-7E9995F52B14}"/>
              </a:ext>
            </a:extLst>
          </p:cNvPr>
          <p:cNvSpPr/>
          <p:nvPr/>
        </p:nvSpPr>
        <p:spPr bwMode="auto">
          <a:xfrm>
            <a:off x="371475" y="944563"/>
            <a:ext cx="2232026" cy="1512887"/>
          </a:xfrm>
          <a:prstGeom prst="rect">
            <a:avLst/>
          </a:prstGeom>
          <a:solidFill>
            <a:srgbClr val="EB5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Information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4B1F30D-9254-4D85-BE2B-C73A1EE13EBA}"/>
              </a:ext>
            </a:extLst>
          </p:cNvPr>
          <p:cNvSpPr/>
          <p:nvPr/>
        </p:nvSpPr>
        <p:spPr bwMode="auto">
          <a:xfrm>
            <a:off x="2676524" y="944563"/>
            <a:ext cx="2232026" cy="1512887"/>
          </a:xfrm>
          <a:prstGeom prst="rect">
            <a:avLst/>
          </a:prstGeom>
          <a:solidFill>
            <a:srgbClr val="B9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/>
              <a:t>Energy</a:t>
            </a:r>
            <a:endParaRPr lang="de-DE" sz="2400" b="1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6B4A245-387B-46C2-964A-FBD045316617}"/>
              </a:ext>
            </a:extLst>
          </p:cNvPr>
          <p:cNvSpPr/>
          <p:nvPr/>
        </p:nvSpPr>
        <p:spPr bwMode="auto">
          <a:xfrm>
            <a:off x="4979986" y="938216"/>
            <a:ext cx="2232026" cy="1512887"/>
          </a:xfrm>
          <a:prstGeom prst="rect">
            <a:avLst/>
          </a:prstGeom>
          <a:solidFill>
            <a:srgbClr val="FAB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/>
              <a:t>Bioeconomy</a:t>
            </a:r>
            <a:endParaRPr lang="de-DE" sz="2400" b="1" dirty="0"/>
          </a:p>
        </p:txBody>
      </p:sp>
      <p:sp>
        <p:nvSpPr>
          <p:cNvPr id="17" name="Textfeld 15">
            <a:extLst>
              <a:ext uri="{FF2B5EF4-FFF2-40B4-BE49-F238E27FC236}">
                <a16:creationId xmlns:a16="http://schemas.microsoft.com/office/drawing/2014/main" id="{EFAAFAAE-14D9-4CA6-8883-117E2B9C728B}"/>
              </a:ext>
            </a:extLst>
          </p:cNvPr>
          <p:cNvSpPr txBox="1"/>
          <p:nvPr/>
        </p:nvSpPr>
        <p:spPr bwMode="auto">
          <a:xfrm>
            <a:off x="2674938" y="2528888"/>
            <a:ext cx="4537075" cy="1512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de-DE" sz="2400" dirty="0"/>
              <a:t>Research </a:t>
            </a:r>
            <a:r>
              <a:rPr lang="de-DE" sz="2400" dirty="0" err="1"/>
              <a:t>priorities</a:t>
            </a:r>
            <a:endParaRPr lang="de-DE" sz="2400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85E856F-5455-159E-0241-FE09A4EC5144}"/>
              </a:ext>
            </a:extLst>
          </p:cNvPr>
          <p:cNvSpPr txBox="1">
            <a:spLocks/>
          </p:cNvSpPr>
          <p:nvPr/>
        </p:nvSpPr>
        <p:spPr>
          <a:xfrm>
            <a:off x="3719736" y="6381328"/>
            <a:ext cx="1600508" cy="221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9371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69C180-1E91-48EC-A28D-301E14352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A52F4D17-1AD6-42D9-B93A-EB002C62F438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00ADA2E-18D5-4357-B6E6-50C6FBCA1371}"/>
              </a:ext>
            </a:extLst>
          </p:cNvPr>
          <p:cNvSpPr txBox="1">
            <a:spLocks/>
          </p:cNvSpPr>
          <p:nvPr/>
        </p:nvSpPr>
        <p:spPr bwMode="auto">
          <a:xfrm>
            <a:off x="371475" y="324000"/>
            <a:ext cx="11449049" cy="54871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13999"/>
              </a:lnSpc>
              <a:spcBef>
                <a:spcPts val="0"/>
              </a:spcBef>
              <a:buNone/>
              <a:defRPr sz="3200" b="1" cap="all" spc="1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/>
              <a:t>Our fields of research</a:t>
            </a:r>
            <a:endParaRPr lang="de-DE" dirty="0"/>
          </a:p>
        </p:txBody>
      </p:sp>
      <p:pic>
        <p:nvPicPr>
          <p:cNvPr id="5" name="Bildplatzhalter 16">
            <a:extLst>
              <a:ext uri="{FF2B5EF4-FFF2-40B4-BE49-F238E27FC236}">
                <a16:creationId xmlns:a16="http://schemas.microsoft.com/office/drawing/2014/main" id="{DD033133-C079-4089-8E24-71BD1014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" b="84"/>
          <a:stretch/>
        </p:blipFill>
        <p:spPr bwMode="auto">
          <a:xfrm>
            <a:off x="371474" y="2530772"/>
            <a:ext cx="4537073" cy="3096000"/>
          </a:xfrm>
          <a:prstGeom prst="rect">
            <a:avLst/>
          </a:prstGeom>
        </p:spPr>
      </p:pic>
      <p:pic>
        <p:nvPicPr>
          <p:cNvPr id="6" name="Bildplatzhalter 20">
            <a:extLst>
              <a:ext uri="{FF2B5EF4-FFF2-40B4-BE49-F238E27FC236}">
                <a16:creationId xmlns:a16="http://schemas.microsoft.com/office/drawing/2014/main" id="{E2A806A1-C59E-495A-9F8C-1DE5FD5E48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" b="54"/>
          <a:stretch/>
        </p:blipFill>
        <p:spPr bwMode="auto">
          <a:xfrm>
            <a:off x="7283449" y="4116983"/>
            <a:ext cx="2233613" cy="1512887"/>
          </a:xfrm>
          <a:prstGeom prst="rect">
            <a:avLst/>
          </a:prstGeom>
        </p:spPr>
      </p:pic>
      <p:sp>
        <p:nvSpPr>
          <p:cNvPr id="7" name="Rechteck 11">
            <a:extLst>
              <a:ext uri="{FF2B5EF4-FFF2-40B4-BE49-F238E27FC236}">
                <a16:creationId xmlns:a16="http://schemas.microsoft.com/office/drawing/2014/main" id="{A6D50C48-8F5E-402D-8BA0-15A851C90F5B}"/>
              </a:ext>
            </a:extLst>
          </p:cNvPr>
          <p:cNvSpPr/>
          <p:nvPr/>
        </p:nvSpPr>
        <p:spPr bwMode="auto">
          <a:xfrm>
            <a:off x="4978400" y="944563"/>
            <a:ext cx="2233613" cy="4679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We study the structure, organization, functions, and cognitive processes in healthy and diseased brains.</a:t>
            </a:r>
            <a:endParaRPr dirty="0"/>
          </a:p>
        </p:txBody>
      </p:sp>
      <p:sp>
        <p:nvSpPr>
          <p:cNvPr id="8" name="Rechteck 11">
            <a:extLst>
              <a:ext uri="{FF2B5EF4-FFF2-40B4-BE49-F238E27FC236}">
                <a16:creationId xmlns:a16="http://schemas.microsoft.com/office/drawing/2014/main" id="{787BFABC-BB57-4434-B1C3-C1BFAB4613D6}"/>
              </a:ext>
            </a:extLst>
          </p:cNvPr>
          <p:cNvSpPr/>
          <p:nvPr/>
        </p:nvSpPr>
        <p:spPr bwMode="auto">
          <a:xfrm>
            <a:off x="7283449" y="944563"/>
            <a:ext cx="4537075" cy="3097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We develop, build, and operate supercomputers,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 which we use to </a:t>
            </a:r>
            <a:r>
              <a:rPr lang="en-US" sz="1600" b="1" dirty="0" err="1"/>
              <a:t>analyse</a:t>
            </a:r>
            <a:r>
              <a:rPr lang="en-US" sz="1600" b="1" dirty="0"/>
              <a:t> large amounts of data in order to model and simulate complex systems.</a:t>
            </a:r>
            <a:endParaRPr dirty="0"/>
          </a:p>
        </p:txBody>
      </p:sp>
      <p:sp>
        <p:nvSpPr>
          <p:cNvPr id="9" name="Ellipse 11">
            <a:extLst>
              <a:ext uri="{FF2B5EF4-FFF2-40B4-BE49-F238E27FC236}">
                <a16:creationId xmlns:a16="http://schemas.microsoft.com/office/drawing/2014/main" id="{30FB87E3-D3BE-4674-81FD-E8BE2A5702B4}"/>
              </a:ext>
            </a:extLst>
          </p:cNvPr>
          <p:cNvSpPr/>
          <p:nvPr/>
        </p:nvSpPr>
        <p:spPr bwMode="auto">
          <a:xfrm>
            <a:off x="10744151" y="243840"/>
            <a:ext cx="1321934" cy="1321934"/>
          </a:xfrm>
          <a:prstGeom prst="ellipse">
            <a:avLst/>
          </a:prstGeom>
          <a:solidFill>
            <a:srgbClr val="EB5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de-DE" sz="1600" b="1" dirty="0"/>
              <a:t>Information</a:t>
            </a:r>
            <a:endParaRPr dirty="0"/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8FA753E5-787A-47E8-B3D4-0AFDEF9BA4C4}"/>
              </a:ext>
            </a:extLst>
          </p:cNvPr>
          <p:cNvSpPr/>
          <p:nvPr/>
        </p:nvSpPr>
        <p:spPr bwMode="auto">
          <a:xfrm>
            <a:off x="371474" y="944563"/>
            <a:ext cx="4537075" cy="1512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Beyond digital:</a:t>
            </a:r>
            <a:endParaRPr dirty="0"/>
          </a:p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We develop information technologies of the future, such as quantum computing and neuromorphic computing. </a:t>
            </a:r>
            <a:endParaRPr dirty="0"/>
          </a:p>
        </p:txBody>
      </p:sp>
      <p:sp>
        <p:nvSpPr>
          <p:cNvPr id="11" name="Rechteck 12">
            <a:extLst>
              <a:ext uri="{FF2B5EF4-FFF2-40B4-BE49-F238E27FC236}">
                <a16:creationId xmlns:a16="http://schemas.microsoft.com/office/drawing/2014/main" id="{BD45233E-07DE-410C-BA42-06C00006A461}"/>
              </a:ext>
            </a:extLst>
          </p:cNvPr>
          <p:cNvSpPr/>
          <p:nvPr/>
        </p:nvSpPr>
        <p:spPr bwMode="auto">
          <a:xfrm>
            <a:off x="9586911" y="4103059"/>
            <a:ext cx="2233613" cy="1521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95000"/>
              </a:lnSpc>
              <a:defRPr/>
            </a:pPr>
            <a:r>
              <a:rPr lang="en-US" sz="1600" b="1" dirty="0"/>
              <a:t>We research the processing of information in natural and artificial systems.</a:t>
            </a:r>
            <a:endParaRPr lang="en-US" sz="1600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78366743-768D-BF3F-C6E6-3B99963E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pPr>
              <a:defRPr/>
            </a:pPr>
            <a:r>
              <a:rPr lang="de-DE" dirty="0"/>
              <a:t>18.08.2025</a:t>
            </a:r>
          </a:p>
        </p:txBody>
      </p:sp>
    </p:spTree>
    <p:extLst>
      <p:ext uri="{BB962C8B-B14F-4D97-AF65-F5344CB8AC3E}">
        <p14:creationId xmlns:p14="http://schemas.microsoft.com/office/powerpoint/2010/main" val="3530066288"/>
      </p:ext>
    </p:extLst>
  </p:cSld>
  <p:clrMapOvr>
    <a:masterClrMapping/>
  </p:clrMapOvr>
</p:sld>
</file>

<file path=ppt/theme/theme1.xml><?xml version="1.0" encoding="utf-8"?>
<a:theme xmlns:a="http://schemas.openxmlformats.org/drawingml/2006/main" name="Juelich_PowerPoint_16x9_D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934</Words>
  <Application>Microsoft Office PowerPoint</Application>
  <DocSecurity>0</DocSecurity>
  <PresentationFormat>Breitbild</PresentationFormat>
  <Paragraphs>191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Juelich_PowerPoint_16x9_D</vt:lpstr>
      <vt:lpstr>GGSB Meeting 2025 | QUALI-Start-up lectures </vt:lpstr>
      <vt:lpstr>Georgian-German Science Bridge</vt:lpstr>
      <vt:lpstr>Forschungszentrum JÜlich | Location</vt:lpstr>
      <vt:lpstr>German research organisations</vt:lpstr>
      <vt:lpstr>Helmholtz Association </vt:lpstr>
      <vt:lpstr>Helmholtz Association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Georgian-german science bridge</vt:lpstr>
      <vt:lpstr>PowerPoint-Präsentation</vt:lpstr>
      <vt:lpstr>PowerPoint-Präsentation</vt:lpstr>
      <vt:lpstr>Funding Avenues for Students</vt:lpstr>
      <vt:lpstr>PowerPoint-Präsentation</vt:lpstr>
      <vt:lpstr>Enjoy the lectures and Discussions!</vt:lpstr>
      <vt:lpstr>PowerPoint-Präsentation</vt:lpstr>
    </vt:vector>
  </TitlesOfParts>
  <Manager/>
  <Company>Jülich Forschungszentrum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Jülich Forschungszentrum</dc:creator>
  <cp:keywords/>
  <dc:description/>
  <cp:lastModifiedBy>Glückler, Harald</cp:lastModifiedBy>
  <cp:revision>349</cp:revision>
  <dcterms:created xsi:type="dcterms:W3CDTF">2017-11-11T19:42:13Z</dcterms:created>
  <dcterms:modified xsi:type="dcterms:W3CDTF">2025-08-18T05:42:05Z</dcterms:modified>
  <cp:category/>
  <dc:identifier/>
  <cp:contentStatus/>
  <dc:language/>
  <cp:version/>
</cp:coreProperties>
</file>