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3" r:id="rId2"/>
    <p:sldId id="306" r:id="rId3"/>
    <p:sldId id="332" r:id="rId4"/>
    <p:sldId id="336" r:id="rId5"/>
    <p:sldId id="337" r:id="rId6"/>
    <p:sldId id="338" r:id="rId7"/>
    <p:sldId id="339" r:id="rId8"/>
    <p:sldId id="323" r:id="rId9"/>
    <p:sldId id="325" r:id="rId10"/>
    <p:sldId id="379" r:id="rId11"/>
    <p:sldId id="341" r:id="rId12"/>
    <p:sldId id="342" r:id="rId13"/>
    <p:sldId id="349" r:id="rId14"/>
    <p:sldId id="350" r:id="rId15"/>
    <p:sldId id="352" r:id="rId16"/>
    <p:sldId id="369" r:id="rId17"/>
    <p:sldId id="351" r:id="rId18"/>
    <p:sldId id="376" r:id="rId19"/>
    <p:sldId id="315" r:id="rId20"/>
    <p:sldId id="346" r:id="rId21"/>
    <p:sldId id="348" r:id="rId22"/>
    <p:sldId id="347" r:id="rId23"/>
    <p:sldId id="366" r:id="rId24"/>
    <p:sldId id="368" r:id="rId25"/>
    <p:sldId id="314" r:id="rId26"/>
    <p:sldId id="344" r:id="rId27"/>
    <p:sldId id="319" r:id="rId28"/>
    <p:sldId id="380" r:id="rId29"/>
    <p:sldId id="381" r:id="rId30"/>
    <p:sldId id="382" r:id="rId31"/>
    <p:sldId id="377" r:id="rId32"/>
    <p:sldId id="388" r:id="rId33"/>
    <p:sldId id="390" r:id="rId34"/>
    <p:sldId id="384" r:id="rId35"/>
    <p:sldId id="383" r:id="rId36"/>
    <p:sldId id="387" r:id="rId37"/>
    <p:sldId id="391" r:id="rId38"/>
    <p:sldId id="392" r:id="rId39"/>
    <p:sldId id="375" r:id="rId40"/>
    <p:sldId id="33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E96"/>
    <a:srgbClr val="12B886"/>
    <a:srgbClr val="FA5252"/>
    <a:srgbClr val="59ACF3"/>
    <a:srgbClr val="64B6EA"/>
    <a:srgbClr val="F8F9FA"/>
    <a:srgbClr val="212529"/>
    <a:srgbClr val="E64980"/>
    <a:srgbClr val="9966FF"/>
    <a:srgbClr val="1D8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26781" autoAdjust="0"/>
  </p:normalViewPr>
  <p:slideViewPr>
    <p:cSldViewPr snapToGrid="0">
      <p:cViewPr varScale="1">
        <p:scale>
          <a:sx n="25" d="100"/>
          <a:sy n="25" d="100"/>
        </p:scale>
        <p:origin x="3154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578D90-FE58-7C01-E82A-7C8346C472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FA1D-1AB0-4480-2935-91E0B6C7C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E296-D7FE-4E63-9078-34C248239214}" type="datetimeFigureOut">
              <a:rPr lang="en-US" smtClean="0"/>
              <a:t>05-Sep-25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749FB-63F5-5369-3CC3-7A80ED458E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83149-4679-EF59-8CA5-4A4E38EBDA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FE028-B699-4219-8AF2-965CE08E809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BEF-E53B-4E05-9D00-CC046FA283DA}" type="datetimeFigureOut">
              <a:rPr lang="en-US" smtClean="0"/>
              <a:t>05-Sep-25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A2AC0-D065-4D22-A840-AEDAF034E95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Hi, I am Henri.</a:t>
            </a:r>
          </a:p>
          <a:p>
            <a:endParaRPr lang="de-DE" dirty="0"/>
          </a:p>
          <a:p>
            <a:r>
              <a:rPr lang="de-DE" dirty="0"/>
              <a:t>Today, I will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scienceOS –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standards</a:t>
            </a:r>
            <a:r>
              <a:rPr lang="de-DE" dirty="0"/>
              <a:t> and </a:t>
            </a:r>
            <a:r>
              <a:rPr lang="de-DE" dirty="0" err="1"/>
              <a:t>little</a:t>
            </a:r>
            <a:r>
              <a:rPr lang="de-DE" dirty="0"/>
              <a:t>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7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3E67-F8BD-87B4-81A6-BA7091E7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6479C0-C077-2B7C-1D20-8D46C3244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9DAB6-2B4E-E970-F4D8-D28222C17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instead of providing you with a brief answer, scienceOS can also generate long reports.</a:t>
            </a:r>
          </a:p>
          <a:p>
            <a:endParaRPr lang="en-US" dirty="0"/>
          </a:p>
          <a:p>
            <a:pPr rtl="0">
              <a:buNone/>
            </a:pP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Selecting the ‘Deep research’ mode will generate a detailed report based on hundreds of sources.</a:t>
            </a:r>
            <a:b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This help you get a comprehensive overview about a new field to identify key trends and findings across the field.</a:t>
            </a:r>
          </a:p>
          <a:p>
            <a:pPr rtl="0">
              <a:buNone/>
            </a:pPr>
            <a:endParaRPr lang="en-US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rtl="0">
              <a:buNone/>
            </a:pPr>
            <a:r>
              <a:rPr lang="de-DE" dirty="0"/>
              <a:t>[EXPLAIN SCREENSHOT]</a:t>
            </a:r>
          </a:p>
          <a:p>
            <a:pPr rtl="0">
              <a:buNone/>
            </a:pPr>
            <a:endParaRPr lang="de-DE" b="0" dirty="0">
              <a:effectLst/>
            </a:endParaRPr>
          </a:p>
          <a:p>
            <a:pPr rtl="0">
              <a:buNone/>
            </a:pPr>
            <a:r>
              <a:rPr lang="de-DE" b="0" dirty="0">
                <a:effectLst/>
              </a:rPr>
              <a:t>In </a:t>
            </a:r>
            <a:r>
              <a:rPr lang="de-DE" b="0" dirty="0" err="1">
                <a:effectLst/>
              </a:rPr>
              <a:t>the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deep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research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report</a:t>
            </a:r>
            <a:r>
              <a:rPr lang="de-DE" b="0" dirty="0">
                <a:effectLst/>
              </a:rPr>
              <a:t>, I </a:t>
            </a:r>
            <a:r>
              <a:rPr lang="de-DE" b="0" dirty="0" err="1">
                <a:effectLst/>
              </a:rPr>
              <a:t>discovered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many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more</a:t>
            </a:r>
            <a:r>
              <a:rPr lang="de-DE" b="0" dirty="0">
                <a:effectLst/>
              </a:rPr>
              <a:t> relevant </a:t>
            </a:r>
            <a:r>
              <a:rPr lang="de-DE" b="0" dirty="0" err="1">
                <a:effectLst/>
              </a:rPr>
              <a:t>sources</a:t>
            </a:r>
            <a:r>
              <a:rPr lang="de-DE" b="0" dirty="0">
                <a:effectLst/>
              </a:rPr>
              <a:t> and </a:t>
            </a:r>
            <a:r>
              <a:rPr lang="de-DE" b="0" dirty="0" err="1">
                <a:effectLst/>
              </a:rPr>
              <a:t>added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them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to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my</a:t>
            </a:r>
            <a:r>
              <a:rPr lang="de-DE" b="0" dirty="0">
                <a:effectLst/>
              </a:rPr>
              <a:t> </a:t>
            </a:r>
            <a:r>
              <a:rPr lang="de-DE" b="0" dirty="0" err="1">
                <a:effectLst/>
              </a:rPr>
              <a:t>library</a:t>
            </a:r>
            <a:r>
              <a:rPr lang="de-DE" b="0" dirty="0">
                <a:effectLst/>
              </a:rPr>
              <a:t>.</a:t>
            </a:r>
            <a:endParaRPr lang="en-US" b="0" dirty="0">
              <a:effectLst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tech</a:t>
            </a:r>
            <a:r>
              <a:rPr lang="de-DE" dirty="0"/>
              <a:t>): But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?]</a:t>
            </a:r>
            <a:br>
              <a:rPr lang="de-DE" dirty="0"/>
            </a:br>
            <a:r>
              <a:rPr lang="de-DE" dirty="0"/>
              <a:t>[BRIDGE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): But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truly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and </a:t>
            </a:r>
            <a:r>
              <a:rPr lang="de-DE" dirty="0" err="1"/>
              <a:t>comprehensive</a:t>
            </a:r>
            <a:r>
              <a:rPr lang="de-DE" dirty="0"/>
              <a:t>?]</a:t>
            </a:r>
            <a:endParaRPr lang="en-US" dirty="0"/>
          </a:p>
          <a:p>
            <a:br>
              <a:rPr lang="de-DE" dirty="0"/>
            </a:b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0E083-58BB-E07D-10CD-7AC2695DF9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I </a:t>
            </a:r>
            <a:r>
              <a:rPr lang="de-DE" dirty="0" err="1"/>
              <a:t>said</a:t>
            </a:r>
            <a:r>
              <a:rPr lang="de-DE" dirty="0"/>
              <a:t>: scienceOS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agent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[AGENT PRINCIPLE]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The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scienceOS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Search </a:t>
            </a:r>
            <a:r>
              <a:rPr lang="de-DE" dirty="0" err="1"/>
              <a:t>tool</a:t>
            </a:r>
            <a:r>
              <a:rPr lang="de-DE" dirty="0"/>
              <a:t>.]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2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[SEARCH TOOL]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r>
              <a:rPr lang="de-DE" dirty="0"/>
              <a:t>[BRIDGE (</a:t>
            </a:r>
            <a:r>
              <a:rPr lang="de-DE" dirty="0" err="1"/>
              <a:t>if</a:t>
            </a:r>
            <a:r>
              <a:rPr lang="de-DE" dirty="0"/>
              <a:t> scienceOS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): </a:t>
            </a:r>
            <a:r>
              <a:rPr lang="de-DE" dirty="0" err="1"/>
              <a:t>Before</a:t>
            </a:r>
            <a:r>
              <a:rPr lang="de-DE" dirty="0"/>
              <a:t> I </a:t>
            </a:r>
            <a:r>
              <a:rPr lang="de-DE" dirty="0" err="1"/>
              <a:t>forget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businesses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also </a:t>
            </a:r>
            <a:r>
              <a:rPr lang="de-DE" dirty="0" err="1"/>
              <a:t>offer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integrate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scienceOS.]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 (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): But </a:t>
            </a:r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whether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truly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and </a:t>
            </a:r>
            <a:r>
              <a:rPr lang="de-DE" dirty="0" err="1"/>
              <a:t>comprehensive</a:t>
            </a:r>
            <a:r>
              <a:rPr lang="de-DE" dirty="0"/>
              <a:t>?]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will review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 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There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many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publications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I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find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most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relevant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3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scienceOS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225M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, but also 2.4B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pairs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,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graphs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referecing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After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button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‚</a:t>
            </a:r>
            <a:r>
              <a:rPr lang="de-DE" dirty="0" err="1"/>
              <a:t>Citation</a:t>
            </a:r>
            <a:r>
              <a:rPr lang="de-DE" dirty="0"/>
              <a:t> network‘.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5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Click on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citation</a:t>
            </a:r>
            <a:r>
              <a:rPr lang="de-DE" dirty="0"/>
              <a:t> network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GREEN + BLUE + RED</a:t>
            </a:r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I do not miss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foundational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heading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„</a:t>
            </a:r>
            <a:r>
              <a:rPr lang="de-DE" dirty="0" err="1"/>
              <a:t>Smeden</a:t>
            </a:r>
            <a:r>
              <a:rPr lang="de-DE" dirty="0"/>
              <a:t>, 2014“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bottom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corner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hundreds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/>
              <a:t> citations</a:t>
            </a:r>
            <a:r>
              <a:rPr lang="de-DE" dirty="0"/>
              <a:t> –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in </a:t>
            </a:r>
            <a:r>
              <a:rPr lang="de-DE" dirty="0" err="1"/>
              <a:t>biomedical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 do not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miss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in </a:t>
            </a:r>
            <a:r>
              <a:rPr lang="de-DE" dirty="0" err="1"/>
              <a:t>my</a:t>
            </a:r>
            <a:r>
              <a:rPr lang="de-DE" dirty="0"/>
              <a:t> scienceOS </a:t>
            </a:r>
            <a:r>
              <a:rPr lang="de-DE" dirty="0" err="1"/>
              <a:t>library</a:t>
            </a:r>
            <a:r>
              <a:rPr lang="de-DE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2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-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scienceOS -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handpick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 </a:t>
            </a:r>
            <a:r>
              <a:rPr lang="de-DE" dirty="0" err="1"/>
              <a:t>sources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and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citation</a:t>
            </a:r>
            <a:r>
              <a:rPr lang="de-DE" dirty="0"/>
              <a:t> network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these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3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Finally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click</a:t>
            </a:r>
            <a:r>
              <a:rPr lang="de-DE" dirty="0"/>
              <a:t> on an individual source and </a:t>
            </a: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Network </a:t>
            </a:r>
            <a:r>
              <a:rPr lang="de-DE" dirty="0" err="1"/>
              <a:t>tab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citation</a:t>
            </a:r>
            <a:r>
              <a:rPr lang="de-DE" dirty="0"/>
              <a:t> network </a:t>
            </a:r>
            <a:r>
              <a:rPr lang="de-DE" dirty="0" err="1"/>
              <a:t>of</a:t>
            </a:r>
            <a:r>
              <a:rPr lang="de-DE" dirty="0"/>
              <a:t> an individual </a:t>
            </a:r>
            <a:r>
              <a:rPr lang="de-DE" dirty="0" err="1"/>
              <a:t>paper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725B2-58CC-AD88-B382-19C8C2DD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3C66C-0E55-BFC8-468F-7A6B32027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BF3224-7279-2C21-6162-A5C6C19E9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references-based</a:t>
            </a:r>
            <a:r>
              <a:rPr lang="de-DE" dirty="0"/>
              <a:t> feature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citations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citations</a:t>
            </a:r>
            <a:r>
              <a:rPr lang="de-DE" dirty="0"/>
              <a:t> </a:t>
            </a:r>
            <a:r>
              <a:rPr lang="de-DE" dirty="0" err="1"/>
              <a:t>tab</a:t>
            </a:r>
            <a:r>
              <a:rPr lang="de-DE" dirty="0"/>
              <a:t>, and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l</a:t>
            </a:r>
            <a:r>
              <a:rPr lang="en-US" dirty="0" err="1"/>
              <a:t>ook</a:t>
            </a:r>
            <a:r>
              <a:rPr lang="en-US" dirty="0"/>
              <a:t> at how other papers are citing this work - whether they support, mention, or challenge it.</a:t>
            </a:r>
          </a:p>
          <a:p>
            <a:endParaRPr lang="en-US" dirty="0"/>
          </a:p>
          <a:p>
            <a:r>
              <a:rPr lang="en-US" dirty="0"/>
              <a:t>It helps understand the real influence of a source, how the conversation in the field is changing, and also supports evaluating the quality of a paper.</a:t>
            </a:r>
          </a:p>
          <a:p>
            <a:endParaRPr lang="en-US" dirty="0"/>
          </a:p>
          <a:p>
            <a:r>
              <a:rPr lang="en-US" dirty="0"/>
              <a:t>Both, the citation networks and the citations analyses help you identify the most relevant papers for your literature collection.</a:t>
            </a:r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But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not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 and </a:t>
            </a:r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everything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?]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7860C-A9A9-35FD-05F7-C4EC6EB2C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revolves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dirty="0" err="1"/>
              <a:t>chatting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individual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A prime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 </a:t>
            </a:r>
            <a:r>
              <a:rPr lang="de-DE" dirty="0" err="1"/>
              <a:t>chat</a:t>
            </a:r>
            <a:r>
              <a:rPr lang="de-DE" dirty="0"/>
              <a:t> in scienceOS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first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scienceOS?</a:t>
            </a:r>
          </a:p>
          <a:p>
            <a:endParaRPr lang="de-DE" dirty="0"/>
          </a:p>
          <a:p>
            <a:r>
              <a:rPr lang="de-DE" dirty="0"/>
              <a:t>Mark + André + Henri -&gt; 50+ </a:t>
            </a:r>
            <a:r>
              <a:rPr lang="de-DE"/>
              <a:t>Beta Testers</a:t>
            </a:r>
            <a:endParaRPr lang="de-DE" dirty="0"/>
          </a:p>
          <a:p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no</a:t>
            </a:r>
            <a:r>
              <a:rPr lang="de-DE" dirty="0"/>
              <a:t> VC +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banks</a:t>
            </a:r>
            <a:r>
              <a:rPr lang="de-DE" dirty="0"/>
              <a:t> +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-&gt;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happy </a:t>
            </a:r>
            <a:r>
              <a:rPr lang="de-DE" dirty="0" err="1"/>
              <a:t>users</a:t>
            </a:r>
            <a:r>
              <a:rPr lang="de-DE" dirty="0"/>
              <a:t> + </a:t>
            </a:r>
            <a:r>
              <a:rPr lang="de-DE" dirty="0" err="1"/>
              <a:t>sprinkle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marketing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skim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,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</a:t>
            </a:r>
            <a:r>
              <a:rPr lang="de-DE" dirty="0" err="1"/>
              <a:t>Drag&amp;Drop</a:t>
            </a:r>
            <a:r>
              <a:rPr lang="de-DE" dirty="0"/>
              <a:t> + Plus-Button]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By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, Sadowski 2017,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paper</a:t>
            </a:r>
            <a:r>
              <a:rPr lang="de-DE" dirty="0"/>
              <a:t> I </a:t>
            </a:r>
            <a:r>
              <a:rPr lang="de-DE" dirty="0" err="1"/>
              <a:t>discovered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journey</a:t>
            </a:r>
            <a:r>
              <a:rPr lang="de-DE" dirty="0"/>
              <a:t> </a:t>
            </a:r>
            <a:r>
              <a:rPr lang="de-DE" dirty="0" err="1"/>
              <a:t>when</a:t>
            </a:r>
            <a:r>
              <a:rPr lang="de-DE" dirty="0"/>
              <a:t> I was </a:t>
            </a:r>
            <a:r>
              <a:rPr lang="de-DE" dirty="0" err="1"/>
              <a:t>aiming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instantly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a </a:t>
            </a:r>
            <a:r>
              <a:rPr lang="de-DE" dirty="0" err="1"/>
              <a:t>preview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</a:t>
            </a:r>
            <a:r>
              <a:rPr lang="de-DE" dirty="0" err="1"/>
              <a:t>It</a:t>
            </a:r>
            <a:r>
              <a:rPr lang="de-DE" dirty="0"/>
              <a:t> will also </a:t>
            </a:r>
            <a:r>
              <a:rPr lang="de-DE" dirty="0" err="1"/>
              <a:t>offer</a:t>
            </a:r>
            <a:r>
              <a:rPr lang="de-DE" dirty="0"/>
              <a:t> a </a:t>
            </a:r>
            <a:r>
              <a:rPr lang="de-DE" dirty="0" err="1"/>
              <a:t>summary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uploaded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in </a:t>
            </a:r>
            <a:r>
              <a:rPr lang="de-DE" dirty="0" err="1"/>
              <a:t>text</a:t>
            </a:r>
            <a:r>
              <a:rPr lang="de-DE" dirty="0"/>
              <a:t> and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11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button</a:t>
            </a:r>
            <a:r>
              <a:rPr lang="de-DE" dirty="0"/>
              <a:t> ‚PDF Summary‘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 support </a:t>
            </a:r>
            <a:r>
              <a:rPr lang="de-DE" dirty="0" err="1"/>
              <a:t>you</a:t>
            </a:r>
            <a:r>
              <a:rPr lang="de-DE" dirty="0"/>
              <a:t> in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gaining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Similarly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previous</a:t>
            </a:r>
            <a:r>
              <a:rPr lang="de-DE" dirty="0"/>
              <a:t>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agent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summary</a:t>
            </a:r>
            <a:r>
              <a:rPr lang="de-DE" dirty="0"/>
              <a:t> will also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markers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[BRIDGE: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them</a:t>
            </a:r>
            <a:r>
              <a:rPr lang="de-DE" dirty="0"/>
              <a:t>, a PDF </a:t>
            </a:r>
            <a:r>
              <a:rPr lang="de-DE" dirty="0" err="1"/>
              <a:t>viewer</a:t>
            </a:r>
            <a:r>
              <a:rPr lang="de-DE" dirty="0"/>
              <a:t> </a:t>
            </a:r>
            <a:r>
              <a:rPr lang="de-DE" dirty="0" err="1"/>
              <a:t>appears</a:t>
            </a:r>
            <a:r>
              <a:rPr lang="de-DE" dirty="0"/>
              <a:t>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chatting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PDF, all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PDF.</a:t>
            </a:r>
          </a:p>
          <a:p>
            <a:endParaRPr lang="de-DE" dirty="0"/>
          </a:p>
          <a:p>
            <a:r>
              <a:rPr lang="de-DE" dirty="0" err="1"/>
              <a:t>Therefore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markers</a:t>
            </a:r>
            <a:r>
              <a:rPr lang="de-DE" dirty="0"/>
              <a:t> will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and </a:t>
            </a:r>
            <a:r>
              <a:rPr lang="de-DE" dirty="0" err="1"/>
              <a:t>pages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PDF </a:t>
            </a:r>
            <a:r>
              <a:rPr lang="de-DE" dirty="0" err="1"/>
              <a:t>file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When</a:t>
            </a:r>
            <a:r>
              <a:rPr lang="de-DE" dirty="0"/>
              <a:t> I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paper</a:t>
            </a:r>
            <a:r>
              <a:rPr lang="de-DE" dirty="0"/>
              <a:t>, I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design.</a:t>
            </a:r>
          </a:p>
          <a:p>
            <a:endParaRPr lang="de-DE" dirty="0"/>
          </a:p>
          <a:p>
            <a:r>
              <a:rPr lang="de-DE" dirty="0"/>
              <a:t>[EXPLAIN SCREENSHOT]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9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chatting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just 1 PDF;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eight</a:t>
            </a:r>
            <a:r>
              <a:rPr lang="de-DE" dirty="0"/>
              <a:t> PDFs per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session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synthesize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multiple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[EXPLAIN SCREENSHOT]</a:t>
            </a:r>
          </a:p>
          <a:p>
            <a:endParaRPr lang="de-DE" dirty="0"/>
          </a:p>
          <a:p>
            <a:r>
              <a:rPr lang="en-US" dirty="0"/>
              <a:t>But the most powerful aspect of scienceOS is: everything I am showing you happens within the same chat.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[BRIDGE: What does that mean?]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3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chatting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PDF,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PDF.</a:t>
            </a:r>
          </a:p>
          <a:p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-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check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assess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validity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method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r>
              <a:rPr lang="en-US" dirty="0"/>
              <a:t>- require a definition for certain terminology used in the paper</a:t>
            </a:r>
          </a:p>
          <a:p>
            <a:br>
              <a:rPr lang="de-DE" dirty="0"/>
            </a:br>
            <a:r>
              <a:rPr lang="de-DE" dirty="0" err="1"/>
              <a:t>Usually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browse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databases</a:t>
            </a:r>
            <a:r>
              <a:rPr lang="de-DE" dirty="0"/>
              <a:t> in parallel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reading</a:t>
            </a:r>
            <a:r>
              <a:rPr lang="de-DE" dirty="0"/>
              <a:t> a </a:t>
            </a:r>
            <a:r>
              <a:rPr lang="de-DE" dirty="0" err="1"/>
              <a:t>paper</a:t>
            </a:r>
            <a:r>
              <a:rPr lang="de-DE" dirty="0"/>
              <a:t> - </a:t>
            </a:r>
            <a:r>
              <a:rPr lang="de-DE" dirty="0" err="1"/>
              <a:t>until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lost in </a:t>
            </a:r>
            <a:r>
              <a:rPr lang="de-DE" dirty="0" err="1"/>
              <a:t>hundreds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open </a:t>
            </a:r>
            <a:r>
              <a:rPr lang="de-DE" dirty="0" err="1"/>
              <a:t>tabs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en-US" dirty="0"/>
              <a:t>To overcome this tab chaos, simply ask scienceOS to check for other sources.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[EXPLAIN SCREENSHOT]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As everything happens in the same chat, you can combine the content of the PDF with the 225M sources from our index.</a:t>
            </a:r>
          </a:p>
          <a:p>
            <a:endParaRPr lang="en-US" dirty="0"/>
          </a:p>
          <a:p>
            <a:r>
              <a:rPr lang="en-US" dirty="0"/>
              <a:t>[BRIDGE: Instructing the AI Agent to combine its tools, is a powerful way to use scienceOS. Let’s review another example for that.]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95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will review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: 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„I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draft a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based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I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can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fully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trust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!“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50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Over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previews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– </a:t>
            </a:r>
            <a:r>
              <a:rPr lang="de-DE" dirty="0" err="1"/>
              <a:t>gain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, find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, </a:t>
            </a:r>
            <a:r>
              <a:rPr lang="de-DE" dirty="0" err="1"/>
              <a:t>dive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PDFs – I </a:t>
            </a:r>
            <a:r>
              <a:rPr lang="de-DE" dirty="0" err="1"/>
              <a:t>added</a:t>
            </a:r>
            <a:r>
              <a:rPr lang="de-DE" dirty="0"/>
              <a:t> a </a:t>
            </a:r>
            <a:r>
              <a:rPr lang="de-DE" dirty="0" err="1"/>
              <a:t>handful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relevant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bypass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relevant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drafting</a:t>
            </a:r>
            <a:r>
              <a:rPr lang="de-DE" dirty="0"/>
              <a:t> a </a:t>
            </a:r>
            <a:r>
              <a:rPr lang="de-DE" dirty="0" err="1"/>
              <a:t>text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4,000 PDFs </a:t>
            </a:r>
            <a:r>
              <a:rPr lang="de-DE" dirty="0" err="1"/>
              <a:t>directly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scienceOS </a:t>
            </a:r>
            <a:r>
              <a:rPr lang="de-DE" dirty="0" err="1"/>
              <a:t>library</a:t>
            </a:r>
            <a:r>
              <a:rPr lang="de-DE" dirty="0"/>
              <a:t> –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essentially</a:t>
            </a:r>
            <a:r>
              <a:rPr lang="de-DE" dirty="0"/>
              <a:t> an AI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My </a:t>
            </a:r>
            <a:r>
              <a:rPr lang="de-DE" dirty="0" err="1"/>
              <a:t>library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panel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drag&amp;drop</a:t>
            </a:r>
            <a:r>
              <a:rPr lang="de-DE" dirty="0"/>
              <a:t> PDFs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pink ‚plus‘ </a:t>
            </a:r>
            <a:r>
              <a:rPr lang="de-DE" dirty="0" err="1"/>
              <a:t>button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top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corner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As an Angel </a:t>
            </a:r>
            <a:r>
              <a:rPr lang="de-DE" dirty="0" err="1"/>
              <a:t>user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upload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50 PDFs </a:t>
            </a:r>
            <a:r>
              <a:rPr lang="de-DE" dirty="0" err="1"/>
              <a:t>simultaneously</a:t>
            </a:r>
            <a:r>
              <a:rPr lang="de-DE" dirty="0"/>
              <a:t>;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users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8 PDFs </a:t>
            </a:r>
            <a:r>
              <a:rPr lang="de-DE" dirty="0" err="1"/>
              <a:t>simultaneously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[ALTERNATIVE: RIS/</a:t>
            </a:r>
            <a:r>
              <a:rPr lang="de-DE" dirty="0" err="1"/>
              <a:t>BibTex</a:t>
            </a:r>
            <a:r>
              <a:rPr lang="de-DE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37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 also </a:t>
            </a:r>
            <a:r>
              <a:rPr lang="de-DE" dirty="0" err="1"/>
              <a:t>highly</a:t>
            </a:r>
            <a:r>
              <a:rPr lang="de-DE" dirty="0"/>
              <a:t>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organizing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collections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Within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</a:t>
            </a:r>
            <a:r>
              <a:rPr lang="de-DE" dirty="0" err="1"/>
              <a:t>Finally</a:t>
            </a:r>
            <a:r>
              <a:rPr lang="de-DE" dirty="0"/>
              <a:t>, </a:t>
            </a:r>
            <a:r>
              <a:rPr lang="de-DE" dirty="0" err="1"/>
              <a:t>click</a:t>
            </a:r>
            <a:r>
              <a:rPr lang="de-DE" dirty="0"/>
              <a:t> „Chat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switch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‚Library </a:t>
            </a:r>
            <a:r>
              <a:rPr lang="de-DE" dirty="0" err="1"/>
              <a:t>chat</a:t>
            </a:r>
            <a:r>
              <a:rPr lang="de-DE" dirty="0"/>
              <a:t>‘.]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22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0778C-C97C-B790-0029-287CE5A9E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37C54-22B7-2CD9-C8E4-DA3660DD4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A9C1F-7657-78F6-BF0D-0D73882D3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suggests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‚Library </a:t>
            </a:r>
            <a:r>
              <a:rPr lang="de-DE" dirty="0" err="1"/>
              <a:t>chat</a:t>
            </a:r>
            <a:r>
              <a:rPr lang="de-DE" dirty="0"/>
              <a:t>‘ </a:t>
            </a:r>
            <a:r>
              <a:rPr lang="de-DE" dirty="0" err="1"/>
              <a:t>contains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default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–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substantially</a:t>
            </a:r>
            <a:r>
              <a:rPr lang="de-DE" dirty="0"/>
              <a:t> </a:t>
            </a:r>
            <a:r>
              <a:rPr lang="de-DE" dirty="0" err="1"/>
              <a:t>modify</a:t>
            </a:r>
            <a:r>
              <a:rPr lang="de-DE" dirty="0"/>
              <a:t>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‚Library </a:t>
            </a:r>
            <a:r>
              <a:rPr lang="de-DE" dirty="0" err="1"/>
              <a:t>chat</a:t>
            </a:r>
            <a:r>
              <a:rPr lang="de-DE" dirty="0"/>
              <a:t>‘,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agent</a:t>
            </a:r>
            <a:r>
              <a:rPr lang="de-DE" dirty="0"/>
              <a:t> will browse 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and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 on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uploaded</a:t>
            </a:r>
            <a:r>
              <a:rPr lang="de-DE" dirty="0"/>
              <a:t> </a:t>
            </a:r>
            <a:r>
              <a:rPr lang="de-DE" dirty="0" err="1"/>
              <a:t>documents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I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drafting</a:t>
            </a:r>
            <a:r>
              <a:rPr lang="de-DE" dirty="0"/>
              <a:t> a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stating</a:t>
            </a:r>
            <a:r>
              <a:rPr lang="de-DE" dirty="0"/>
              <a:t> [CHAT MESSAGE].]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34EF2-58DA-4FEA-EEED-FEAFDB199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8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E480-DBDF-7818-5C59-A1801CF6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49719A-8BFE-91BE-968F-310399545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0B76F-66F3-2D87-1983-E49E8A76B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uploaded PDFs to your library, every answer will again cite relevant paragraphs from your documents - whether they are papers, protocols, reports, or any other source.</a:t>
            </a:r>
            <a:br>
              <a:rPr lang="en-US" b="1" i="0" u="none" strike="noStrike" cap="all" dirty="0">
                <a:solidFill>
                  <a:srgbClr val="212529"/>
                </a:solidFill>
                <a:effectLst/>
                <a:latin typeface="-apple-system"/>
              </a:rPr>
            </a:br>
            <a:br>
              <a:rPr lang="en-US" b="1" i="0" u="none" strike="noStrike" cap="all" dirty="0">
                <a:solidFill>
                  <a:srgbClr val="212529"/>
                </a:solidFill>
                <a:effectLst/>
                <a:latin typeface="-apple-system"/>
              </a:rPr>
            </a:br>
            <a:r>
              <a:rPr lang="de-DE" dirty="0" err="1"/>
              <a:t>Yet</a:t>
            </a:r>
            <a:r>
              <a:rPr lang="de-DE" dirty="0"/>
              <a:t>, </a:t>
            </a:r>
            <a:r>
              <a:rPr lang="de-DE" dirty="0" err="1"/>
              <a:t>writing</a:t>
            </a:r>
            <a:r>
              <a:rPr lang="de-DE" dirty="0"/>
              <a:t> a </a:t>
            </a:r>
            <a:r>
              <a:rPr lang="de-DE" dirty="0" err="1"/>
              <a:t>grant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retrieving</a:t>
            </a:r>
            <a:r>
              <a:rPr lang="de-DE" dirty="0"/>
              <a:t> </a:t>
            </a:r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PDFs in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obviously</a:t>
            </a:r>
            <a:r>
              <a:rPr lang="de-DE" dirty="0"/>
              <a:t> </a:t>
            </a:r>
            <a:r>
              <a:rPr lang="de-DE" dirty="0" err="1"/>
              <a:t>biased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All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and like.</a:t>
            </a:r>
          </a:p>
          <a:p>
            <a:endParaRPr lang="de-DE" dirty="0"/>
          </a:p>
          <a:p>
            <a:r>
              <a:rPr lang="en-US" dirty="0"/>
              <a:t>To overcome this, you may want to ask scienceOS to critically review the text by consulting </a:t>
            </a:r>
            <a:r>
              <a:rPr lang="de-DE" dirty="0" err="1"/>
              <a:t>the</a:t>
            </a:r>
            <a:r>
              <a:rPr lang="de-DE" dirty="0"/>
              <a:t> 225M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[BRIDGE: But for this, you need to allow the project to access sources outside the project library.]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04D5B-D5CE-2D3A-EC23-22392F01D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,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Collaboration</a:t>
            </a:r>
            <a:r>
              <a:rPr lang="en-US" dirty="0"/>
              <a:t>.</a:t>
            </a:r>
          </a:p>
          <a:p>
            <a:r>
              <a:rPr lang="en-US" dirty="0"/>
              <a:t>Simplicity.</a:t>
            </a:r>
            <a:br>
              <a:rPr lang="en-US" dirty="0"/>
            </a:br>
            <a:r>
              <a:rPr lang="en-US" dirty="0"/>
              <a:t>Agility.</a:t>
            </a:r>
            <a:br>
              <a:rPr lang="en-US" dirty="0"/>
            </a:br>
            <a:r>
              <a:rPr lang="en-US" dirty="0"/>
              <a:t>Vision.</a:t>
            </a:r>
          </a:p>
          <a:p>
            <a:endParaRPr lang="en-US" dirty="0"/>
          </a:p>
          <a:p>
            <a:r>
              <a:rPr lang="en-US" dirty="0"/>
              <a:t>We want to create a world where scientists…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4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842E6-26A1-BAE5-7C1B-3584EF0D8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63AA5-900F-19AC-013D-554B4CD7B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5E227B-6C71-6B1A-1F7F-94CFDB527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Go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homepage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‚Library </a:t>
            </a:r>
            <a:r>
              <a:rPr lang="de-DE" dirty="0" err="1"/>
              <a:t>chat</a:t>
            </a:r>
            <a:r>
              <a:rPr lang="de-DE" dirty="0"/>
              <a:t>‘ and open </a:t>
            </a:r>
            <a:r>
              <a:rPr lang="de-DE" dirty="0" err="1"/>
              <a:t>the</a:t>
            </a:r>
            <a:r>
              <a:rPr lang="de-DE" dirty="0"/>
              <a:t> Project </a:t>
            </a:r>
            <a:r>
              <a:rPr lang="de-DE" dirty="0" err="1"/>
              <a:t>sources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‚Library </a:t>
            </a:r>
            <a:r>
              <a:rPr lang="de-DE" dirty="0" err="1"/>
              <a:t>chat</a:t>
            </a:r>
            <a:r>
              <a:rPr lang="de-DE" dirty="0"/>
              <a:t>‘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in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Further,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outside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 and </a:t>
            </a:r>
            <a:r>
              <a:rPr lang="de-DE" dirty="0" err="1"/>
              <a:t>include</a:t>
            </a:r>
            <a:r>
              <a:rPr lang="de-DE" dirty="0"/>
              <a:t> external </a:t>
            </a:r>
            <a:r>
              <a:rPr lang="de-DE" dirty="0" err="1"/>
              <a:t>sources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So I check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option</a:t>
            </a:r>
            <a:r>
              <a:rPr lang="de-DE" dirty="0"/>
              <a:t> ‚Search outside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‘ and </a:t>
            </a:r>
            <a:r>
              <a:rPr lang="de-DE" dirty="0" err="1"/>
              <a:t>go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I </a:t>
            </a:r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draft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E15A6-970C-B91A-6431-1905FC18F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62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provide the AI agent with the option to search in the 225M papers database - as everything happens in the same chat - you can combine your own data with the public information.</a:t>
            </a:r>
          </a:p>
          <a:p>
            <a:endParaRPr lang="en-US" dirty="0"/>
          </a:p>
          <a:p>
            <a:r>
              <a:rPr lang="en-US" dirty="0"/>
              <a:t>This allows you to effectively review yourself.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this example, I use the AI Action ‘Critical review’ to provide further pro and contra arguments for my library-based grant application draft.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[BRIDGE: Now, instead of using the normal project chat, you can also use the </a:t>
            </a: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‘Deep research’ mode!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509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4CDF8-531A-6EB6-6441-46381052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471C3-C620-3137-0DB1-8102ED0DBD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5CF76-7B3D-CCED-BC3C-5631315BC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When you use ‘Deep research’ in projects it will generate a comprehensive report based on the PDFs and sources in the project.</a:t>
            </a:r>
          </a:p>
          <a:p>
            <a:endParaRPr lang="en-US" sz="12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Running ‘Deep research’ with your own or your colleague’s selected full-text papers helps you: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get a useful first draft for a literature review or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develop a study design based on methodological papers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much more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generates four to five pages based on the PDFs in the project.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[EXPLAIN SCREENSHOT]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All in less then two minutes.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Uploading your carefully curated literature collection to your library is the most powerful way to use scienceOS!</a:t>
            </a:r>
          </a:p>
          <a:p>
            <a:endParaRPr lang="en-US" dirty="0"/>
          </a:p>
          <a:p>
            <a:r>
              <a:rPr lang="en-US" dirty="0"/>
              <a:t>[BRIDGE: Or is it?]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0DD1-D5EE-5731-E0CC-C90C225C61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14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D841E-8D07-FE6A-BC5B-06F1B20F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E445B-FD06-B1FC-686B-F69046CF1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CC423-5D87-48EA-5A01-C7DE5F11A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recap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discussed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1 + 2 + 3 + 4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But </a:t>
            </a: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step</a:t>
            </a:r>
            <a:r>
              <a:rPr lang="de-DE" dirty="0"/>
              <a:t> back,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: </a:t>
            </a:r>
            <a:r>
              <a:rPr lang="de-DE" dirty="0" err="1"/>
              <a:t>basically</a:t>
            </a:r>
            <a:r>
              <a:rPr lang="de-DE" dirty="0"/>
              <a:t> </a:t>
            </a:r>
            <a:r>
              <a:rPr lang="de-DE" dirty="0" err="1"/>
              <a:t>none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in a </a:t>
            </a:r>
            <a:r>
              <a:rPr lang="de-DE" dirty="0" err="1"/>
              <a:t>lonely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virtually</a:t>
            </a:r>
            <a:r>
              <a:rPr lang="de-DE" dirty="0"/>
              <a:t> ALWAYS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Research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collaborative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design.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[BRIDGE: And so </a:t>
            </a:r>
            <a:r>
              <a:rPr lang="de-DE" dirty="0" err="1"/>
              <a:t>is</a:t>
            </a:r>
            <a:r>
              <a:rPr lang="de-DE" dirty="0"/>
              <a:t> scienceOS.]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F4FF8-78D6-7969-D8D3-0C54B0602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44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30A40-2592-D8EE-88BF-93307C57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4E969-2373-CE7D-A31A-C1781B91A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09715-E288-C846-1A1B-A74C667B83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Projects are not just a feature to chat with your library.</a:t>
            </a:r>
            <a:b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</a:br>
            <a:b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</a:br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A project is a collaborative workspace within scienceOS.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Projects are made up of three components: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sources from your library (and/or access to the 225M papers of our database)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your past chats with the respective project</a:t>
            </a:r>
          </a:p>
          <a:p>
            <a:pPr marL="171450" indent="-171450">
              <a:buFontTx/>
              <a:buChar char="-"/>
            </a:pPr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and the project members</a:t>
            </a:r>
          </a:p>
          <a:p>
            <a:pPr marL="171450" indent="-171450">
              <a:buFontTx/>
              <a:buChar char="-"/>
            </a:pPr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Essentially, with projects, you can group your sources and chats in one place and share chat access to your literature collection with your collaborators.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[BRIDGE: Whether shared or not, the first step when setting up a new project is to add sources to the project.]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D158D-E1D5-D48A-32E0-683DB2200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07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1F31-BABD-8B54-0D2E-139E5FCA4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98861C-137A-E7B2-A165-BF339855D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3012B-11B9-6728-94C6-C542CE8E2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For this exemplary project, I add only 1 collection and do not allow the AI agent to browse the 225M papers outside the project sources.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</a:t>
            </a:r>
            <a:r>
              <a:rPr lang="de-DE" dirty="0" err="1"/>
              <a:t>Now</a:t>
            </a:r>
            <a:r>
              <a:rPr lang="de-DE" dirty="0"/>
              <a:t>, I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share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colleague</a:t>
            </a:r>
            <a:r>
              <a:rPr lang="de-DE" dirty="0"/>
              <a:t> „contact@scienceOS.ai“ –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and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I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discovered</a:t>
            </a:r>
            <a:r>
              <a:rPr lang="de-DE" dirty="0"/>
              <a:t> so </a:t>
            </a:r>
            <a:r>
              <a:rPr lang="de-DE" dirty="0" err="1"/>
              <a:t>far</a:t>
            </a:r>
            <a:r>
              <a:rPr lang="de-DE" dirty="0"/>
              <a:t>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6F7E-DC0E-E98F-C5C9-36C7C1107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70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9110E-82AF-E902-C64F-69E6C1C1E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B6F10-862C-D4CA-BC09-7AB0C1A22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1C33E-41FE-D691-0E03-5CB478D67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Simply click on “Share” to open the project members management area.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Generate an invitation link and send it to your colleagues; or create an invitation QR code that you print out and place strategically in the lab.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Once someone joins your shared project, they will appear in the list of collaborators.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What’s important to know: All project chats remain private and will not be shared with others.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If you want to, you can also share the default project “Library chat” with your colleagues.</a:t>
            </a:r>
          </a:p>
          <a:p>
            <a:endParaRPr lang="en-US" b="0" i="0" dirty="0">
              <a:solidFill>
                <a:srgbClr val="3B3F44"/>
              </a:solidFill>
              <a:effectLst/>
              <a:latin typeface="Open Sans" pitchFamily="2" charset="0"/>
            </a:endParaRPr>
          </a:p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Creating a new project for sharing just provides you with more granular control over what you are sharing.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perspective</a:t>
            </a:r>
            <a:r>
              <a:rPr lang="de-DE" dirty="0"/>
              <a:t> –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, I will </a:t>
            </a:r>
            <a:r>
              <a:rPr lang="de-DE" dirty="0" err="1"/>
              <a:t>become</a:t>
            </a:r>
            <a:r>
              <a:rPr lang="de-DE" dirty="0"/>
              <a:t> contact@scienceOS.ai.]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16EC0-1FC8-0EC7-7F7D-12E80D8A0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08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02670-72A2-D29C-6D84-438870350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F85D7F-4707-11DF-86B4-8DCCE8D49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7A6313-381C-0391-344A-5D4131888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B3F44"/>
                </a:solidFill>
                <a:effectLst/>
                <a:latin typeface="Open Sans" pitchFamily="2" charset="0"/>
              </a:rPr>
              <a:t>Now, I am no longer the project owner; and I cannot change the project sources, members, or settings.</a:t>
            </a:r>
          </a:p>
          <a:p>
            <a:endParaRPr lang="en-US" dirty="0"/>
          </a:p>
          <a:p>
            <a:r>
              <a:rPr lang="en-US" dirty="0"/>
              <a:t>But I can review the source list.</a:t>
            </a:r>
          </a:p>
          <a:p>
            <a:endParaRPr lang="en-US" dirty="0"/>
          </a:p>
          <a:p>
            <a:r>
              <a:rPr lang="en-US" dirty="0"/>
              <a:t>And I can chat with the shared project.</a:t>
            </a:r>
          </a:p>
          <a:p>
            <a:endParaRPr lang="en-US" dirty="0"/>
          </a:p>
          <a:p>
            <a:r>
              <a:rPr lang="en-US" dirty="0"/>
              <a:t>[BRIDGE: So what’s the use case here?]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56169-6D1B-AFA4-25BC-69EBEA0C7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E2EB6-3DA2-37C1-804A-12CF3503F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6C974-D4B9-74B1-65A9-A271787CC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2D5B78-C846-E04E-586B-194733EE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 am a new lab member, I can onboard myself by diving into the baseline literature of the lab and discover it in my own words.</a:t>
            </a:r>
          </a:p>
          <a:p>
            <a:endParaRPr lang="en-US" dirty="0"/>
          </a:p>
          <a:p>
            <a:r>
              <a:rPr lang="en-US" dirty="0"/>
              <a:t>If I am a researcher from another lab, and we are working together on a joint project, I can understand how your papers relate to my part of the work.</a:t>
            </a:r>
          </a:p>
          <a:p>
            <a:endParaRPr lang="en-US" dirty="0"/>
          </a:p>
          <a:p>
            <a:r>
              <a:rPr lang="en-US" dirty="0"/>
              <a:t>If the project contains all the established protocols in my lab, I can quickly find the correct protocol by using natural language.</a:t>
            </a:r>
          </a:p>
          <a:p>
            <a:endParaRPr lang="en-US" dirty="0"/>
          </a:p>
          <a:p>
            <a:r>
              <a:rPr lang="en-US" dirty="0"/>
              <a:t>If I am a student, I can chat with a manually curated collection of materials provided by my professor – a safe space for independent exploration.</a:t>
            </a:r>
            <a:endParaRPr lang="de-DE" dirty="0"/>
          </a:p>
          <a:p>
            <a:endParaRPr lang="en-US" dirty="0"/>
          </a:p>
          <a:p>
            <a:r>
              <a:rPr lang="en-US" dirty="0"/>
              <a:t>As said, research is collaborative by design.</a:t>
            </a:r>
          </a:p>
          <a:p>
            <a:endParaRPr lang="en-US" dirty="0"/>
          </a:p>
          <a:p>
            <a:r>
              <a:rPr lang="en-US" dirty="0"/>
              <a:t>There are probably a thousand more examples for when chatting with the literature of someone else solves an annoying teamwork problem for you.</a:t>
            </a:r>
          </a:p>
          <a:p>
            <a:endParaRPr lang="en-US" dirty="0"/>
          </a:p>
          <a:p>
            <a:pPr marL="0" indent="0">
              <a:buNone/>
            </a:pPr>
            <a:r>
              <a:rPr lang="de-DE" dirty="0"/>
              <a:t>[BRIDGE (</a:t>
            </a:r>
            <a:r>
              <a:rPr lang="de-DE" dirty="0" err="1"/>
              <a:t>if</a:t>
            </a:r>
            <a:r>
              <a:rPr lang="de-DE" dirty="0"/>
              <a:t> pricing </a:t>
            </a:r>
            <a:r>
              <a:rPr lang="de-DE" dirty="0" err="1"/>
              <a:t>slide</a:t>
            </a:r>
            <a:r>
              <a:rPr lang="de-DE" dirty="0"/>
              <a:t>):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?]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6F71C-A4FB-E06C-A4D5-8FEA10AE8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67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the</a:t>
            </a:r>
            <a:r>
              <a:rPr lang="de-DE" dirty="0"/>
              <a:t> high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: </a:t>
            </a:r>
            <a:r>
              <a:rPr lang="de-DE" dirty="0" err="1"/>
              <a:t>it‘s</a:t>
            </a:r>
            <a:r>
              <a:rPr lang="de-DE" dirty="0"/>
              <a:t> $8/</a:t>
            </a:r>
            <a:r>
              <a:rPr lang="de-DE" dirty="0" err="1"/>
              <a:t>month</a:t>
            </a:r>
            <a:r>
              <a:rPr lang="de-DE" dirty="0"/>
              <a:t> – a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was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asking</a:t>
            </a:r>
            <a:r>
              <a:rPr lang="de-DE" dirty="0"/>
              <a:t> 300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what‘s</a:t>
            </a:r>
            <a:r>
              <a:rPr lang="de-DE" dirty="0"/>
              <a:t> fair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believe</a:t>
            </a:r>
            <a:r>
              <a:rPr lang="de-DE" dirty="0"/>
              <a:t> a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productive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paid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employer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r>
              <a:rPr lang="de-DE" dirty="0"/>
              <a:t>This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a </a:t>
            </a:r>
            <a:r>
              <a:rPr lang="de-DE" dirty="0" err="1"/>
              <a:t>team</a:t>
            </a:r>
            <a:r>
              <a:rPr lang="de-DE" dirty="0"/>
              <a:t> and an </a:t>
            </a:r>
            <a:r>
              <a:rPr lang="de-DE" dirty="0" err="1"/>
              <a:t>institution</a:t>
            </a:r>
            <a:r>
              <a:rPr lang="de-DE" dirty="0"/>
              <a:t> plan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invoice</a:t>
            </a:r>
            <a:r>
              <a:rPr lang="de-DE" dirty="0"/>
              <a:t> per </a:t>
            </a:r>
            <a:r>
              <a:rPr lang="de-DE" dirty="0" err="1"/>
              <a:t>year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purchasing</a:t>
            </a:r>
            <a:r>
              <a:rPr lang="de-DE" dirty="0"/>
              <a:t> </a:t>
            </a:r>
            <a:r>
              <a:rPr lang="de-DE" dirty="0" err="1"/>
              <a:t>department</a:t>
            </a:r>
            <a:r>
              <a:rPr lang="de-DE" dirty="0"/>
              <a:t> happy.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license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at 6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/>
              <a:t>;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institution</a:t>
            </a:r>
            <a:r>
              <a:rPr lang="de-DE" dirty="0"/>
              <a:t> plan </a:t>
            </a:r>
            <a:r>
              <a:rPr lang="de-DE" dirty="0" err="1"/>
              <a:t>comes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usage-based</a:t>
            </a:r>
            <a:r>
              <a:rPr lang="de-DE" dirty="0"/>
              <a:t> pricing.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On top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: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and </a:t>
            </a:r>
            <a:r>
              <a:rPr lang="de-DE" dirty="0" err="1"/>
              <a:t>institution</a:t>
            </a:r>
            <a:r>
              <a:rPr lang="de-DE" dirty="0"/>
              <a:t> </a:t>
            </a:r>
            <a:r>
              <a:rPr lang="de-DE" dirty="0" err="1"/>
              <a:t>plans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eu.scienceOS.ai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meet</a:t>
            </a:r>
            <a:r>
              <a:rPr lang="de-DE" dirty="0"/>
              <a:t> additional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IT </a:t>
            </a:r>
            <a:r>
              <a:rPr lang="de-DE" dirty="0" err="1"/>
              <a:t>admin</a:t>
            </a:r>
            <a:r>
              <a:rPr lang="de-DE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So,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scienceOS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?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Together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take</a:t>
            </a:r>
            <a:r>
              <a:rPr lang="de-DE" dirty="0"/>
              <a:t> a </a:t>
            </a:r>
            <a:r>
              <a:rPr lang="de-DE" dirty="0" err="1"/>
              <a:t>journey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initiating</a:t>
            </a:r>
            <a:r>
              <a:rPr lang="de-DE" dirty="0"/>
              <a:t> a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drafting</a:t>
            </a:r>
            <a:r>
              <a:rPr lang="de-DE" dirty="0"/>
              <a:t> </a:t>
            </a:r>
            <a:r>
              <a:rPr lang="de-DE" dirty="0" err="1"/>
              <a:t>texts</a:t>
            </a:r>
            <a:r>
              <a:rPr lang="de-DE" dirty="0"/>
              <a:t> -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hypothesis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1 + 2 +3 + 4</a:t>
            </a:r>
          </a:p>
          <a:p>
            <a:endParaRPr lang="de-DE" dirty="0"/>
          </a:p>
          <a:p>
            <a:r>
              <a:rPr lang="de-DE" dirty="0"/>
              <a:t>[BRIDGE: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1.]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37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it’s up to you, to decide what’s the most powerful aspect of scienceOS: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Is it that everything happens in the same chat?</a:t>
            </a:r>
          </a:p>
          <a:p>
            <a:pPr marL="171450" indent="-171450">
              <a:buFontTx/>
              <a:buChar char="-"/>
            </a:pPr>
            <a:r>
              <a:rPr lang="en-US" dirty="0"/>
              <a:t>Is it that you can upload 4,000 PDFs and chat with all of them at once?</a:t>
            </a:r>
          </a:p>
          <a:p>
            <a:pPr marL="171450" indent="-171450">
              <a:buFontTx/>
              <a:buChar char="-"/>
            </a:pPr>
            <a:r>
              <a:rPr lang="en-US" dirty="0"/>
              <a:t>Or is it that you can share chat access to your literature?</a:t>
            </a:r>
          </a:p>
          <a:p>
            <a:endParaRPr lang="en-US" dirty="0"/>
          </a:p>
          <a:p>
            <a:r>
              <a:rPr lang="en-US" dirty="0"/>
              <a:t>Maybe it’s that all of this takes place in just one single app with an intuitive user interface.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dirty="0"/>
            </a:br>
            <a:r>
              <a:rPr lang="de-DE" dirty="0" err="1"/>
              <a:t>Irrespective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proud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feature </a:t>
            </a:r>
            <a:r>
              <a:rPr lang="de-DE" dirty="0" err="1"/>
              <a:t>of</a:t>
            </a:r>
            <a:r>
              <a:rPr lang="de-DE" dirty="0"/>
              <a:t> scienceOS: </a:t>
            </a:r>
          </a:p>
          <a:p>
            <a:endParaRPr lang="de-DE" dirty="0"/>
          </a:p>
          <a:p>
            <a:r>
              <a:rPr lang="de-DE" dirty="0"/>
              <a:t>Fast and easy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 </a:t>
            </a:r>
            <a:r>
              <a:rPr lang="de-DE" dirty="0" err="1"/>
              <a:t>grounded</a:t>
            </a:r>
            <a:r>
              <a:rPr lang="de-DE" dirty="0"/>
              <a:t> in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4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starts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diving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lipids</a:t>
            </a:r>
            <a:r>
              <a:rPr lang="de-DE" dirty="0"/>
              <a:t> (</a:t>
            </a:r>
            <a:r>
              <a:rPr lang="de-DE" dirty="0" err="1"/>
              <a:t>fat</a:t>
            </a:r>
            <a:r>
              <a:rPr lang="de-DE" dirty="0"/>
              <a:t> </a:t>
            </a:r>
            <a:r>
              <a:rPr lang="de-DE" dirty="0" err="1"/>
              <a:t>molecules</a:t>
            </a:r>
            <a:r>
              <a:rPr lang="de-DE" dirty="0"/>
              <a:t>) in </a:t>
            </a:r>
            <a:r>
              <a:rPr lang="de-DE" dirty="0" err="1"/>
              <a:t>dermatological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I am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and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an </a:t>
            </a:r>
            <a:r>
              <a:rPr lang="de-DE" dirty="0" err="1"/>
              <a:t>overview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So, I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scienceOS a </a:t>
            </a:r>
            <a:r>
              <a:rPr lang="de-DE" dirty="0" err="1"/>
              <a:t>question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[EXPLAIN SCREENSHOT]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happened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went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225M </a:t>
            </a:r>
            <a:r>
              <a:rPr lang="de-DE" dirty="0" err="1"/>
              <a:t>documents</a:t>
            </a:r>
            <a:r>
              <a:rPr lang="de-DE" dirty="0"/>
              <a:t>, </a:t>
            </a:r>
            <a:r>
              <a:rPr lang="de-DE" dirty="0" err="1"/>
              <a:t>factoring</a:t>
            </a:r>
            <a:r>
              <a:rPr lang="de-DE" dirty="0"/>
              <a:t> in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counts</a:t>
            </a:r>
            <a:r>
              <a:rPr lang="de-DE" dirty="0"/>
              <a:t>,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dates</a:t>
            </a:r>
            <a:r>
              <a:rPr lang="de-DE" dirty="0"/>
              <a:t>,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, and </a:t>
            </a:r>
            <a:r>
              <a:rPr lang="de-DE" dirty="0" err="1"/>
              <a:t>more</a:t>
            </a:r>
            <a:r>
              <a:rPr lang="de-DE" dirty="0"/>
              <a:t>.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Then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AI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 relevant </a:t>
            </a:r>
            <a:r>
              <a:rPr lang="de-DE" dirty="0" err="1"/>
              <a:t>documents</a:t>
            </a:r>
            <a:r>
              <a:rPr lang="de-DE" dirty="0"/>
              <a:t> and </a:t>
            </a:r>
            <a:r>
              <a:rPr lang="de-DE" dirty="0" err="1"/>
              <a:t>generated</a:t>
            </a:r>
            <a:r>
              <a:rPr lang="de-DE" dirty="0"/>
              <a:t> an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grounded</a:t>
            </a:r>
            <a:r>
              <a:rPr lang="de-DE" dirty="0"/>
              <a:t> in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in-text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markers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[BRIDGE: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click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citation</a:t>
            </a:r>
            <a:r>
              <a:rPr lang="de-DE" dirty="0"/>
              <a:t> </a:t>
            </a:r>
            <a:r>
              <a:rPr lang="de-DE" dirty="0" err="1"/>
              <a:t>markers</a:t>
            </a:r>
            <a:r>
              <a:rPr lang="de-DE" dirty="0"/>
              <a:t>, a </a:t>
            </a:r>
            <a:r>
              <a:rPr lang="de-DE" dirty="0" err="1"/>
              <a:t>popup</a:t>
            </a:r>
            <a:r>
              <a:rPr lang="de-DE" dirty="0"/>
              <a:t> </a:t>
            </a:r>
            <a:r>
              <a:rPr lang="de-DE" dirty="0" err="1"/>
              <a:t>appears</a:t>
            </a:r>
            <a:r>
              <a:rPr lang="de-DE" dirty="0"/>
              <a:t>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0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abstract</a:t>
            </a:r>
            <a:r>
              <a:rPr lang="de-DE" dirty="0"/>
              <a:t>, </a:t>
            </a:r>
            <a:r>
              <a:rPr lang="de-DE" dirty="0" err="1"/>
              <a:t>publication</a:t>
            </a:r>
            <a:r>
              <a:rPr lang="de-DE" dirty="0"/>
              <a:t> date, </a:t>
            </a:r>
            <a:r>
              <a:rPr lang="de-DE" dirty="0" err="1"/>
              <a:t>authors</a:t>
            </a:r>
            <a:r>
              <a:rPr lang="de-DE" dirty="0"/>
              <a:t>, […].</a:t>
            </a:r>
          </a:p>
          <a:p>
            <a:endParaRPr lang="de-DE" dirty="0"/>
          </a:p>
          <a:p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highly</a:t>
            </a:r>
            <a:r>
              <a:rPr lang="de-DE" dirty="0"/>
              <a:t> relevant source – </a:t>
            </a:r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spectrometry-based</a:t>
            </a:r>
            <a:r>
              <a:rPr lang="de-DE" dirty="0"/>
              <a:t>, a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quantification</a:t>
            </a:r>
            <a:r>
              <a:rPr lang="de-DE" dirty="0"/>
              <a:t> - I </a:t>
            </a:r>
            <a:r>
              <a:rPr lang="de-DE" dirty="0" err="1"/>
              <a:t>click</a:t>
            </a:r>
            <a:r>
              <a:rPr lang="de-DE" dirty="0"/>
              <a:t> on „Add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library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save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scienceOS </a:t>
            </a:r>
            <a:r>
              <a:rPr lang="de-DE" dirty="0" err="1"/>
              <a:t>library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[BRIDGE: </a:t>
            </a:r>
            <a:r>
              <a:rPr lang="de-DE" dirty="0" err="1"/>
              <a:t>Now</a:t>
            </a:r>
            <a:r>
              <a:rPr lang="de-DE" dirty="0"/>
              <a:t>, scienceOS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just </a:t>
            </a:r>
            <a:r>
              <a:rPr lang="de-DE" dirty="0" err="1"/>
              <a:t>plain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answers</a:t>
            </a:r>
            <a:r>
              <a:rPr lang="de-DE" dirty="0"/>
              <a:t>.</a:t>
            </a:r>
            <a:r>
              <a:rPr lang="en-US" dirty="0"/>
              <a:t>]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85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I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also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spectrometry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quantify</a:t>
            </a:r>
            <a:r>
              <a:rPr lang="de-DE" dirty="0"/>
              <a:t> </a:t>
            </a:r>
            <a:r>
              <a:rPr lang="de-DE" dirty="0" err="1"/>
              <a:t>lipids</a:t>
            </a:r>
            <a:r>
              <a:rPr lang="de-DE" dirty="0"/>
              <a:t> in </a:t>
            </a:r>
            <a:r>
              <a:rPr lang="de-DE" dirty="0" err="1"/>
              <a:t>skin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, I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ask</a:t>
            </a:r>
            <a:r>
              <a:rPr lang="de-DE" dirty="0"/>
              <a:t> scienceOS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table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easier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grasp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essence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multiple </a:t>
            </a:r>
            <a:r>
              <a:rPr lang="de-DE" dirty="0" err="1"/>
              <a:t>papers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[EXPLAIN SCREENSHOT]</a:t>
            </a:r>
          </a:p>
          <a:p>
            <a:endParaRPr lang="de-DE" dirty="0"/>
          </a:p>
          <a:p>
            <a:r>
              <a:rPr lang="de-DE" dirty="0"/>
              <a:t>[BRIDGE: </a:t>
            </a:r>
            <a:r>
              <a:rPr lang="de-DE" dirty="0" err="1"/>
              <a:t>Or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diagram</a:t>
            </a:r>
            <a:r>
              <a:rPr lang="de-DE" dirty="0"/>
              <a:t>!]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particularly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relationships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different </a:t>
            </a:r>
            <a:r>
              <a:rPr lang="de-DE" dirty="0" err="1"/>
              <a:t>pieces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[EXPLAIN SCREENSHOT]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A2AC0-D065-4D22-A840-AEDAF034E9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pic>
        <p:nvPicPr>
          <p:cNvPr id="12" name="Grafik 5" descr="Ein Bild, das Logo, weiß, Symbol, Grafiken enthält.&#10;&#10;Automatisch generierte Beschreibung">
            <a:extLst>
              <a:ext uri="{FF2B5EF4-FFF2-40B4-BE49-F238E27FC236}">
                <a16:creationId xmlns:a16="http://schemas.microsoft.com/office/drawing/2014/main" id="{D4E5FB05-BF79-57CE-58C0-76CE49068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7000"/>
            <a:ext cx="504000" cy="504000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Step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id="{8F2C6E31-D2C1-35EB-90D6-F110B0D8E517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edienplatzhalter 4">
            <a:extLst>
              <a:ext uri="{FF2B5EF4-FFF2-40B4-BE49-F238E27FC236}">
                <a16:creationId xmlns:a16="http://schemas.microsoft.com/office/drawing/2014/main" id="{5827DAD5-3669-297B-D8B5-2119CE9BF71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C30C13-7414-DE20-C140-E34080182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Example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Rechteck 5">
            <a:extLst>
              <a:ext uri="{FF2B5EF4-FFF2-40B4-BE49-F238E27FC236}">
                <a16:creationId xmlns:a16="http://schemas.microsoft.com/office/drawing/2014/main" id="{16053D2F-9981-9667-EB22-ADD16BB7200C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edienplatzhalter 4">
            <a:extLst>
              <a:ext uri="{FF2B5EF4-FFF2-40B4-BE49-F238E27FC236}">
                <a16:creationId xmlns:a16="http://schemas.microsoft.com/office/drawing/2014/main" id="{1FE1686B-7497-9EB2-ED09-7695908454D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5" name="Grafik 2" descr="Ein Bild, das Logo, Symbol, weiß, Grafiken enthält.&#10;&#10;Automatisch generierte Beschreibung">
            <a:extLst>
              <a:ext uri="{FF2B5EF4-FFF2-40B4-BE49-F238E27FC236}">
                <a16:creationId xmlns:a16="http://schemas.microsoft.com/office/drawing/2014/main" id="{F0BD6AA2-6409-99AC-CC15-C048DC52C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878C97-59D5-AB1F-CB22-56FE616D1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3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449999" y="5451400"/>
            <a:ext cx="706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What</a:t>
            </a:r>
            <a:r>
              <a:rPr lang="de-DE" sz="3600" b="0" kern="1200" dirty="0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 </a:t>
            </a:r>
            <a:r>
              <a:rPr lang="de-DE" sz="36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is</a:t>
            </a:r>
            <a:r>
              <a:rPr lang="de-DE" sz="3600" b="0" kern="1200" dirty="0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 scienceOS</a:t>
            </a: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id="{8F2C6E31-D2C1-35EB-90D6-F110B0D8E517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edienplatzhalter 4">
            <a:extLst>
              <a:ext uri="{FF2B5EF4-FFF2-40B4-BE49-F238E27FC236}">
                <a16:creationId xmlns:a16="http://schemas.microsoft.com/office/drawing/2014/main" id="{5827DAD5-3669-297B-D8B5-2119CE9BF71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C30C13-7414-DE20-C140-E34080182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449999" y="5451400"/>
            <a:ext cx="706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What</a:t>
            </a:r>
            <a:r>
              <a:rPr lang="de-DE" sz="4000" b="0" kern="1200" dirty="0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 </a:t>
            </a:r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is</a:t>
            </a:r>
            <a:r>
              <a:rPr lang="de-DE" sz="4000" b="0" kern="1200" dirty="0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 scienceOS</a:t>
            </a: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id="{8F2C6E31-D2C1-35EB-90D6-F110B0D8E517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edienplatzhalter 4">
            <a:extLst>
              <a:ext uri="{FF2B5EF4-FFF2-40B4-BE49-F238E27FC236}">
                <a16:creationId xmlns:a16="http://schemas.microsoft.com/office/drawing/2014/main" id="{5827DAD5-3669-297B-D8B5-2119CE9BF71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C30C13-7414-DE20-C140-E340801821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48338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0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A00AE92D-AF1D-35A4-AB14-A8FEC935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8D9BE27-5F12-0561-3616-A73FA375AC79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187B8F-2F4F-0CBA-DBD6-FEBA255F8C4C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35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0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A00AE92D-AF1D-35A4-AB14-A8FEC935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CBC6D0-2CDF-F750-A014-26146AE0DC5A}"/>
              </a:ext>
            </a:extLst>
          </p:cNvPr>
          <p:cNvGrpSpPr/>
          <p:nvPr userDrawn="1"/>
        </p:nvGrpSpPr>
        <p:grpSpPr>
          <a:xfrm>
            <a:off x="450000" y="1628879"/>
            <a:ext cx="5400000" cy="2880000"/>
            <a:chOff x="450000" y="1628879"/>
            <a:chExt cx="5400000" cy="288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C131025-F199-46E5-0453-32642F9B22CE}"/>
                </a:ext>
              </a:extLst>
            </p:cNvPr>
            <p:cNvSpPr/>
            <p:nvPr userDrawn="1"/>
          </p:nvSpPr>
          <p:spPr>
            <a:xfrm flipH="1">
              <a:off x="450000" y="1628879"/>
              <a:ext cx="5400000" cy="2880000"/>
            </a:xfrm>
            <a:prstGeom prst="roundRect">
              <a:avLst>
                <a:gd name="adj" fmla="val 8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48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0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A00AE92D-AF1D-35A4-AB14-A8FEC935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7FF83B-7FB7-F411-F06E-221651DE0384}"/>
              </a:ext>
            </a:extLst>
          </p:cNvPr>
          <p:cNvGrpSpPr/>
          <p:nvPr userDrawn="1"/>
        </p:nvGrpSpPr>
        <p:grpSpPr>
          <a:xfrm>
            <a:off x="449998" y="1628879"/>
            <a:ext cx="5400000" cy="2160000"/>
            <a:chOff x="449998" y="1628879"/>
            <a:chExt cx="540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FCF388-00EE-7879-886B-DF2E9834AB98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144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702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2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3A22CDD0-EB1C-F017-05D7-DF9920305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9A944FCD-2A73-0D6D-6400-1AB694E65AA4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edienplatzhalter 4">
            <a:extLst>
              <a:ext uri="{FF2B5EF4-FFF2-40B4-BE49-F238E27FC236}">
                <a16:creationId xmlns:a16="http://schemas.microsoft.com/office/drawing/2014/main" id="{95A98D22-83E2-AC5D-9EF8-99126EEFC6B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00DDD-BD1B-C82D-E49F-FEB88FE19F2D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21A79D-654D-6876-D4A5-E260930D5860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3779EE-28D2-E70A-EAF1-20783257C5CE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56B151CA-F121-0014-BFF1-DCBF975A4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4761C-A98B-6F69-5A2D-A5B8DEF938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259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CBC6D0-2CDF-F750-A014-26146AE0DC5A}"/>
              </a:ext>
            </a:extLst>
          </p:cNvPr>
          <p:cNvGrpSpPr/>
          <p:nvPr userDrawn="1"/>
        </p:nvGrpSpPr>
        <p:grpSpPr>
          <a:xfrm>
            <a:off x="450000" y="1628879"/>
            <a:ext cx="5400000" cy="2880000"/>
            <a:chOff x="450000" y="1628879"/>
            <a:chExt cx="5400000" cy="288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C131025-F199-46E5-0453-32642F9B22CE}"/>
                </a:ext>
              </a:extLst>
            </p:cNvPr>
            <p:cNvSpPr/>
            <p:nvPr userDrawn="1"/>
          </p:nvSpPr>
          <p:spPr>
            <a:xfrm flipH="1">
              <a:off x="450000" y="1628879"/>
              <a:ext cx="5400000" cy="2880000"/>
            </a:xfrm>
            <a:prstGeom prst="roundRect">
              <a:avLst>
                <a:gd name="adj" fmla="val 8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7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F0A52754-6E88-A39A-5952-48148C5FD4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3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7FF83B-7FB7-F411-F06E-221651DE0384}"/>
              </a:ext>
            </a:extLst>
          </p:cNvPr>
          <p:cNvGrpSpPr/>
          <p:nvPr userDrawn="1"/>
        </p:nvGrpSpPr>
        <p:grpSpPr>
          <a:xfrm>
            <a:off x="449998" y="1628879"/>
            <a:ext cx="5400000" cy="2160000"/>
            <a:chOff x="449998" y="1628879"/>
            <a:chExt cx="540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FCF388-00EE-7879-886B-DF2E9834AB98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144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2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B93AC7AD-C8F4-1F13-72A1-AE8AAA230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pic>
        <p:nvPicPr>
          <p:cNvPr id="12" name="Grafik 5" descr="Ein Bild, das Logo, weiß, Symbol, Grafiken enthält.&#10;&#10;Automatisch generierte Beschreibung">
            <a:extLst>
              <a:ext uri="{FF2B5EF4-FFF2-40B4-BE49-F238E27FC236}">
                <a16:creationId xmlns:a16="http://schemas.microsoft.com/office/drawing/2014/main" id="{D4E5FB05-BF79-57CE-58C0-76CE49068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7000"/>
            <a:ext cx="504000" cy="504000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Example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chteck 5">
            <a:extLst>
              <a:ext uri="{FF2B5EF4-FFF2-40B4-BE49-F238E27FC236}">
                <a16:creationId xmlns:a16="http://schemas.microsoft.com/office/drawing/2014/main" id="{8F2C6E31-D2C1-35EB-90D6-F110B0D8E517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edienplatzhalter 4">
            <a:extLst>
              <a:ext uri="{FF2B5EF4-FFF2-40B4-BE49-F238E27FC236}">
                <a16:creationId xmlns:a16="http://schemas.microsoft.com/office/drawing/2014/main" id="{5827DAD5-3669-297B-D8B5-2119CE9BF71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C30C13-7414-DE20-C140-E34080182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A944FCD-2A73-0D6D-6400-1AB694E65AA4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edienplatzhalter 4">
            <a:extLst>
              <a:ext uri="{FF2B5EF4-FFF2-40B4-BE49-F238E27FC236}">
                <a16:creationId xmlns:a16="http://schemas.microsoft.com/office/drawing/2014/main" id="{95A98D22-83E2-AC5D-9EF8-99126EEFC6B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00DDD-BD1B-C82D-E49F-FEB88FE19F2D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21A79D-654D-6876-D4A5-E260930D5860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3779EE-28D2-E70A-EAF1-20783257C5CE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56B151CA-F121-0014-BFF1-DCBF975A4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4761C-A98B-6F69-5A2D-A5B8DEF938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4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318344FF-F25E-8354-EDC6-6D0BB07C1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CBC6D0-2CDF-F750-A014-26146AE0DC5A}"/>
              </a:ext>
            </a:extLst>
          </p:cNvPr>
          <p:cNvGrpSpPr/>
          <p:nvPr userDrawn="1"/>
        </p:nvGrpSpPr>
        <p:grpSpPr>
          <a:xfrm>
            <a:off x="450000" y="1628879"/>
            <a:ext cx="5400000" cy="2880000"/>
            <a:chOff x="450000" y="1628879"/>
            <a:chExt cx="5400000" cy="288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C131025-F199-46E5-0453-32642F9B22CE}"/>
                </a:ext>
              </a:extLst>
            </p:cNvPr>
            <p:cNvSpPr/>
            <p:nvPr userDrawn="1"/>
          </p:nvSpPr>
          <p:spPr>
            <a:xfrm flipH="1">
              <a:off x="450000" y="1628879"/>
              <a:ext cx="5400000" cy="2880000"/>
            </a:xfrm>
            <a:prstGeom prst="roundRect">
              <a:avLst>
                <a:gd name="adj" fmla="val 8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8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021C1EA0-DC18-CB79-B7A3-317E0D419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67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7FF83B-7FB7-F411-F06E-221651DE0384}"/>
              </a:ext>
            </a:extLst>
          </p:cNvPr>
          <p:cNvGrpSpPr/>
          <p:nvPr userDrawn="1"/>
        </p:nvGrpSpPr>
        <p:grpSpPr>
          <a:xfrm>
            <a:off x="449998" y="1628879"/>
            <a:ext cx="5400000" cy="2160000"/>
            <a:chOff x="449998" y="1628879"/>
            <a:chExt cx="540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FCF388-00EE-7879-886B-DF2E9834AB98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144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8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71E01D38-941B-4F87-816F-DD600C1716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0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A944FCD-2A73-0D6D-6400-1AB694E65AA4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edienplatzhalter 4">
            <a:extLst>
              <a:ext uri="{FF2B5EF4-FFF2-40B4-BE49-F238E27FC236}">
                <a16:creationId xmlns:a16="http://schemas.microsoft.com/office/drawing/2014/main" id="{95A98D22-83E2-AC5D-9EF8-99126EEFC6B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00DDD-BD1B-C82D-E49F-FEB88FE19F2D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21A79D-654D-6876-D4A5-E260930D5860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3779EE-28D2-E70A-EAF1-20783257C5CE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56B151CA-F121-0014-BFF1-DCBF975A4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4761C-A98B-6F69-5A2D-A5B8DEF938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Boxes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colors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highlight relevant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</p:txBody>
      </p:sp>
      <p:pic>
        <p:nvPicPr>
          <p:cNvPr id="2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35BD73C1-1AA0-4AFF-8C49-DBD2C621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09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CBC6D0-2CDF-F750-A014-26146AE0DC5A}"/>
              </a:ext>
            </a:extLst>
          </p:cNvPr>
          <p:cNvGrpSpPr/>
          <p:nvPr userDrawn="1"/>
        </p:nvGrpSpPr>
        <p:grpSpPr>
          <a:xfrm>
            <a:off x="450000" y="1628879"/>
            <a:ext cx="5400000" cy="2880000"/>
            <a:chOff x="450000" y="1628879"/>
            <a:chExt cx="5400000" cy="288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C131025-F199-46E5-0453-32642F9B22CE}"/>
                </a:ext>
              </a:extLst>
            </p:cNvPr>
            <p:cNvSpPr/>
            <p:nvPr userDrawn="1"/>
          </p:nvSpPr>
          <p:spPr>
            <a:xfrm flipH="1">
              <a:off x="450000" y="1628879"/>
              <a:ext cx="5400000" cy="2880000"/>
            </a:xfrm>
            <a:prstGeom prst="roundRect">
              <a:avLst>
                <a:gd name="adj" fmla="val 8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Modify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boxes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colors</a:t>
            </a:r>
            <a:r>
              <a:rPr lang="de-DE" dirty="0"/>
              <a:t>.</a:t>
            </a:r>
          </a:p>
        </p:txBody>
      </p:sp>
      <p:pic>
        <p:nvPicPr>
          <p:cNvPr id="7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C03A76E7-1AE1-C333-9EBC-3F180540B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6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7FF83B-7FB7-F411-F06E-221651DE0384}"/>
              </a:ext>
            </a:extLst>
          </p:cNvPr>
          <p:cNvGrpSpPr/>
          <p:nvPr userDrawn="1"/>
        </p:nvGrpSpPr>
        <p:grpSpPr>
          <a:xfrm>
            <a:off x="449998" y="1628879"/>
            <a:ext cx="5400000" cy="2160000"/>
            <a:chOff x="449998" y="1628879"/>
            <a:chExt cx="540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FCF388-00EE-7879-886B-DF2E9834AB98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144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2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8E7C442B-27F7-D103-5106-2E7E72F952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0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A944FCD-2A73-0D6D-6400-1AB694E65AA4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edienplatzhalter 4">
            <a:extLst>
              <a:ext uri="{FF2B5EF4-FFF2-40B4-BE49-F238E27FC236}">
                <a16:creationId xmlns:a16="http://schemas.microsoft.com/office/drawing/2014/main" id="{95A98D22-83E2-AC5D-9EF8-99126EEFC6B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800DDD-BD1B-C82D-E49F-FEB88FE19F2D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F21A79D-654D-6876-D4A5-E260930D5860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3779EE-28D2-E70A-EAF1-20783257C5CE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56B151CA-F121-0014-BFF1-DCBF975A4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4761C-A98B-6F69-5A2D-A5B8DEF938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4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EDD5F227-A69A-7D1E-CA04-D16E374DF4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09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CBC6D0-2CDF-F750-A014-26146AE0DC5A}"/>
              </a:ext>
            </a:extLst>
          </p:cNvPr>
          <p:cNvGrpSpPr/>
          <p:nvPr userDrawn="1"/>
        </p:nvGrpSpPr>
        <p:grpSpPr>
          <a:xfrm>
            <a:off x="450000" y="1628879"/>
            <a:ext cx="5400000" cy="2880000"/>
            <a:chOff x="450000" y="1628879"/>
            <a:chExt cx="5400000" cy="288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C131025-F199-46E5-0453-32642F9B22CE}"/>
                </a:ext>
              </a:extLst>
            </p:cNvPr>
            <p:cNvSpPr/>
            <p:nvPr userDrawn="1"/>
          </p:nvSpPr>
          <p:spPr>
            <a:xfrm flipH="1">
              <a:off x="450000" y="1628879"/>
              <a:ext cx="5400000" cy="2880000"/>
            </a:xfrm>
            <a:prstGeom prst="roundRect">
              <a:avLst>
                <a:gd name="adj" fmla="val 86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8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12FF2C9C-53BB-2D32-9491-C2B728E6D9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00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6CCB9515-8DD6-4BE5-F8AE-1C5E607D2B8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36A202BA-3A90-7E3B-8DD0-DA69B4C33B5E}"/>
              </a:ext>
            </a:extLst>
          </p:cNvPr>
          <p:cNvSpPr/>
          <p:nvPr userDrawn="1"/>
        </p:nvSpPr>
        <p:spPr>
          <a:xfrm>
            <a:off x="6342002" y="729000"/>
            <a:ext cx="54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Medienplatzhalter 4">
            <a:extLst>
              <a:ext uri="{FF2B5EF4-FFF2-40B4-BE49-F238E27FC236}">
                <a16:creationId xmlns:a16="http://schemas.microsoft.com/office/drawing/2014/main" id="{D3E579B4-0A63-009F-5C30-E6E8B20240A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42002" y="7290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23" name="Picture 22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D2C1D6FF-C04A-17F9-2744-0EC749B42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21809" cy="45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7FF83B-7FB7-F411-F06E-221651DE0384}"/>
              </a:ext>
            </a:extLst>
          </p:cNvPr>
          <p:cNvGrpSpPr/>
          <p:nvPr userDrawn="1"/>
        </p:nvGrpSpPr>
        <p:grpSpPr>
          <a:xfrm>
            <a:off x="449998" y="1628879"/>
            <a:ext cx="5400000" cy="2160000"/>
            <a:chOff x="449998" y="1628879"/>
            <a:chExt cx="540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22CF95-26C2-EB3E-0AD6-E51CE0083C69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FCF388-00EE-7879-886B-DF2E9834AB98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B2351224-02EF-CCDF-8E9E-234BE3D30AE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144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</p:txBody>
      </p:sp>
      <p:pic>
        <p:nvPicPr>
          <p:cNvPr id="8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75D6EFBB-D3C0-B7B3-4C0D-C830C21673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4" name="Picture 3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0C04BD23-7F26-2D59-8811-43A8EE892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2DA2F38-71BF-1DDB-537D-E7D022E94DC3}"/>
              </a:ext>
            </a:extLst>
          </p:cNvPr>
          <p:cNvSpPr/>
          <p:nvPr userDrawn="1"/>
        </p:nvSpPr>
        <p:spPr>
          <a:xfrm>
            <a:off x="3035999" y="369000"/>
            <a:ext cx="6120000" cy="612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12B88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Medienplatzhalter 4">
            <a:extLst>
              <a:ext uri="{FF2B5EF4-FFF2-40B4-BE49-F238E27FC236}">
                <a16:creationId xmlns:a16="http://schemas.microsoft.com/office/drawing/2014/main" id="{E5E0BE31-A68B-024F-4A2E-A12E133A9E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035999" y="369000"/>
            <a:ext cx="6120000" cy="61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567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Steps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Grafik 3" descr="Ein Bild, das Logo, weiß, Symbol, Schrift enthält.&#10;&#10;Automatisch generierte Beschreibung">
            <a:extLst>
              <a:ext uri="{FF2B5EF4-FFF2-40B4-BE49-F238E27FC236}">
                <a16:creationId xmlns:a16="http://schemas.microsoft.com/office/drawing/2014/main" id="{922A4B4B-EBC2-2A13-3C6A-42D442AE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E93CB680-BF6A-CD29-4E0C-4949DACBDD92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38CEF64-EC0F-C8AF-1BD9-0F6EBCF30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  <p:sp>
        <p:nvSpPr>
          <p:cNvPr id="4" name="Medienplatzhalter 4">
            <a:extLst>
              <a:ext uri="{FF2B5EF4-FFF2-40B4-BE49-F238E27FC236}">
                <a16:creationId xmlns:a16="http://schemas.microsoft.com/office/drawing/2014/main" id="{118B366C-FE0B-D87B-B694-D9593F40049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359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94ECD0C1-0A10-8ABA-8748-5ABEED799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3107381" cy="450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72427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94ECD0C1-0A10-8ABA-8748-5ABEED799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3107381" cy="450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19019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7BF63663-7C01-6093-221E-C3D2B10E30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2781389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5706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A6D65CCA-A004-9938-CB0C-0433C89A5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30263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11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BD31CE0C-818A-2752-75BB-F269E30E2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957985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89549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8313BDF0-A433-CFBD-E9C4-6FFEB46CC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360000"/>
            <a:ext cx="1704262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20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1E1B1CFA-EEA7-4879-6853-A3AD330BB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360000"/>
            <a:ext cx="2576839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0651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9DA67AF7-0C59-BC59-5E3F-1716E69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360000"/>
            <a:ext cx="2197347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7891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9178A4DC-F66E-FBD9-ED1F-67C6E0590C6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2125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15B95-4B20-2CF9-8B34-B697D6C4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Grafik 1" descr="Ein Bild, das Schrift, Logo, Grafiken, Symbol enthält.&#10;&#10;Automatisch generierte Beschreibung">
            <a:extLst>
              <a:ext uri="{FF2B5EF4-FFF2-40B4-BE49-F238E27FC236}">
                <a16:creationId xmlns:a16="http://schemas.microsoft.com/office/drawing/2014/main" id="{322ED517-CD71-1853-0D38-E122AB92E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360000"/>
            <a:ext cx="2021822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016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040532B-27F7-9498-F33C-C5ED2D3F171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C7D3AA-98B5-E2FE-093D-1FCC7AE6B672}"/>
              </a:ext>
            </a:extLst>
          </p:cNvPr>
          <p:cNvGrpSpPr/>
          <p:nvPr userDrawn="1"/>
        </p:nvGrpSpPr>
        <p:grpSpPr>
          <a:xfrm>
            <a:off x="450000" y="1628879"/>
            <a:ext cx="5400000" cy="3600121"/>
            <a:chOff x="450000" y="1628879"/>
            <a:chExt cx="5400000" cy="36001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FF264E6-450A-0C4B-866A-2B820252EE84}"/>
                </a:ext>
              </a:extLst>
            </p:cNvPr>
            <p:cNvSpPr/>
            <p:nvPr userDrawn="1"/>
          </p:nvSpPr>
          <p:spPr>
            <a:xfrm>
              <a:off x="450000" y="1629000"/>
              <a:ext cx="5400000" cy="3600000"/>
            </a:xfrm>
            <a:prstGeom prst="roundRect">
              <a:avLst>
                <a:gd name="adj" fmla="val 69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B383C9-6E2C-395B-A2E1-CBBD68D9F677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B71D3618-61F1-069E-01D6-2C0D982BDA3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001" y="1997879"/>
            <a:ext cx="4680000" cy="2880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3000"/>
              </a:lnSpc>
              <a:spcBef>
                <a:spcPts val="0"/>
              </a:spcBef>
              <a:buNone/>
              <a:defRPr sz="4200" b="0">
                <a:solidFill>
                  <a:srgbClr val="212529"/>
                </a:solidFill>
                <a:effectLst/>
                <a:latin typeface="Libre Caslon Tex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swiftly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global </a:t>
            </a:r>
            <a:r>
              <a:rPr lang="de-DE" dirty="0" err="1"/>
              <a:t>challenges</a:t>
            </a:r>
            <a:r>
              <a:rPr lang="de-DE" dirty="0"/>
              <a:t>.</a:t>
            </a:r>
          </a:p>
        </p:txBody>
      </p:sp>
      <p:pic>
        <p:nvPicPr>
          <p:cNvPr id="15" name="Picture 1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2706802-E608-C205-488D-281E04339B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00" y="1331156"/>
            <a:ext cx="4320000" cy="4183417"/>
          </a:xfrm>
          <a:prstGeom prst="rect">
            <a:avLst/>
          </a:prstGeom>
        </p:spPr>
      </p:pic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488DFB2B-3B19-EB79-DF96-278C5CC55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2781389" cy="450000"/>
          </a:xfrm>
          <a:prstGeom prst="rect">
            <a:avLst/>
          </a:prstGeom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B52E814-506E-CB51-6D55-EA276BFF9B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998" y="6048737"/>
            <a:ext cx="5646001" cy="4492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868E96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04592191"/>
      </p:ext>
    </p:extLst>
  </p:cSld>
  <p:clrMapOvr>
    <a:masterClrMapping/>
  </p:clrMapOvr>
  <p:transition spd="slow" advClick="0" advTm="500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Example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Grafik 3" descr="Ein Bild, das Logo, weiß, Symbol, Schrift enthält.&#10;&#10;Automatisch generierte Beschreibung">
            <a:extLst>
              <a:ext uri="{FF2B5EF4-FFF2-40B4-BE49-F238E27FC236}">
                <a16:creationId xmlns:a16="http://schemas.microsoft.com/office/drawing/2014/main" id="{922A4B4B-EBC2-2A13-3C6A-42D442AE1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E93CB680-BF6A-CD29-4E0C-4949DACBDD92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38CEF64-EC0F-C8AF-1BD9-0F6EBCF30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  <p:sp>
        <p:nvSpPr>
          <p:cNvPr id="4" name="Medienplatzhalter 4">
            <a:extLst>
              <a:ext uri="{FF2B5EF4-FFF2-40B4-BE49-F238E27FC236}">
                <a16:creationId xmlns:a16="http://schemas.microsoft.com/office/drawing/2014/main" id="{118B366C-FE0B-D87B-B694-D9593F40049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9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64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Steps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Grafik 2" descr="Ein Bild, das Logo, weiß, Grafiken, Design enthält.&#10;&#10;Automatisch generierte Beschreibung">
            <a:extLst>
              <a:ext uri="{FF2B5EF4-FFF2-40B4-BE49-F238E27FC236}">
                <a16:creationId xmlns:a16="http://schemas.microsoft.com/office/drawing/2014/main" id="{E8459CD3-062A-38F8-F527-E8E4B9CC1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DC74597-10C0-1921-F63F-771647DEE60D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dienplatzhalter 4">
            <a:extLst>
              <a:ext uri="{FF2B5EF4-FFF2-40B4-BE49-F238E27FC236}">
                <a16:creationId xmlns:a16="http://schemas.microsoft.com/office/drawing/2014/main" id="{EDF431BF-EA58-B060-4664-0045D55CDA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586DEA-AF16-7DD0-193C-3528E7280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643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Example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Grafik 2" descr="Ein Bild, das Logo, weiß, Grafiken, Design enthält.&#10;&#10;Automatisch generierte Beschreibung">
            <a:extLst>
              <a:ext uri="{FF2B5EF4-FFF2-40B4-BE49-F238E27FC236}">
                <a16:creationId xmlns:a16="http://schemas.microsoft.com/office/drawing/2014/main" id="{E8459CD3-062A-38F8-F527-E8E4B9CC1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5DC74597-10C0-1921-F63F-771647DEE60D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edienplatzhalter 4">
            <a:extLst>
              <a:ext uri="{FF2B5EF4-FFF2-40B4-BE49-F238E27FC236}">
                <a16:creationId xmlns:a16="http://schemas.microsoft.com/office/drawing/2014/main" id="{EDF431BF-EA58-B060-4664-0045D55CDA5F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586DEA-AF16-7DD0-193C-3528E7280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Steps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Grafik 2" descr="Ein Bild, das Logo, Symbol, Schrift, weiß enthält.&#10;&#10;Automatisch generierte Beschreibung">
            <a:extLst>
              <a:ext uri="{FF2B5EF4-FFF2-40B4-BE49-F238E27FC236}">
                <a16:creationId xmlns:a16="http://schemas.microsoft.com/office/drawing/2014/main" id="{0C776F78-2798-E5C5-091A-D23D56067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35006AC2-F003-0CA7-8AF4-09DA59187BBD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3C10F32-CEAF-91D0-A8FB-3B1F18CA1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  <p:sp>
        <p:nvSpPr>
          <p:cNvPr id="4" name="Medienplatzhalter 4">
            <a:extLst>
              <a:ext uri="{FF2B5EF4-FFF2-40B4-BE49-F238E27FC236}">
                <a16:creationId xmlns:a16="http://schemas.microsoft.com/office/drawing/2014/main" id="{911CC7A8-4265-619A-E0E3-10A97EE87A1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8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Example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Grafik 2" descr="Ein Bild, das Logo, Symbol, Schrift, weiß enthält.&#10;&#10;Automatisch generierte Beschreibung">
            <a:extLst>
              <a:ext uri="{FF2B5EF4-FFF2-40B4-BE49-F238E27FC236}">
                <a16:creationId xmlns:a16="http://schemas.microsoft.com/office/drawing/2014/main" id="{0C776F78-2798-E5C5-091A-D23D56067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35006AC2-F003-0CA7-8AF4-09DA59187BBD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3C10F32-CEAF-91D0-A8FB-3B1F18CA1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  <p:sp>
        <p:nvSpPr>
          <p:cNvPr id="4" name="Medienplatzhalter 4">
            <a:extLst>
              <a:ext uri="{FF2B5EF4-FFF2-40B4-BE49-F238E27FC236}">
                <a16:creationId xmlns:a16="http://schemas.microsoft.com/office/drawing/2014/main" id="{911CC7A8-4265-619A-E0E3-10A97EE87A1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54000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4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9">
            <a:extLst>
              <a:ext uri="{FF2B5EF4-FFF2-40B4-BE49-F238E27FC236}">
                <a16:creationId xmlns:a16="http://schemas.microsoft.com/office/drawing/2014/main" id="{7C02144B-662D-AA16-70BF-21C548334C42}"/>
              </a:ext>
            </a:extLst>
          </p:cNvPr>
          <p:cNvSpPr/>
          <p:nvPr userDrawn="1"/>
        </p:nvSpPr>
        <p:spPr>
          <a:xfrm>
            <a:off x="0" y="-18256"/>
            <a:ext cx="12192001" cy="6876256"/>
          </a:xfrm>
          <a:prstGeom prst="rect">
            <a:avLst/>
          </a:prstGeom>
          <a:solidFill>
            <a:srgbClr val="12B8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C1E4A-8270-6F73-CD3B-CF262F1E1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12800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/>
              <a:t>Text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7F50535-6BB6-A5A4-319A-676476A07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2690744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437039A-FBAD-B945-8DF2-8F52B2F687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3768688"/>
            <a:ext cx="7158400" cy="14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solidFill>
                  <a:schemeClr val="bg1"/>
                </a:solidFill>
                <a:effectLst>
                  <a:outerShdw dist="31750" algn="tl">
                    <a:srgbClr val="868E96"/>
                  </a:outerShdw>
                </a:effectLst>
                <a:latin typeface="Libre Caslon Text" panose="00000500000000000000" pitchFamily="2" charset="0"/>
              </a:defRPr>
            </a:lvl1pPr>
          </a:lstStyle>
          <a:p>
            <a:pPr lvl="0"/>
            <a:r>
              <a:rPr lang="de-DE" sz="12000" dirty="0" err="1"/>
              <a:t>text</a:t>
            </a:r>
            <a:endParaRPr lang="en-US" dirty="0"/>
          </a:p>
        </p:txBody>
      </p:sp>
      <p:sp>
        <p:nvSpPr>
          <p:cNvPr id="13" name="Textfeld 6">
            <a:extLst>
              <a:ext uri="{FF2B5EF4-FFF2-40B4-BE49-F238E27FC236}">
                <a16:creationId xmlns:a16="http://schemas.microsoft.com/office/drawing/2014/main" id="{850733C2-99A5-0419-4EBB-BAA3400BDDDB}"/>
              </a:ext>
            </a:extLst>
          </p:cNvPr>
          <p:cNvSpPr txBox="1"/>
          <p:nvPr userDrawn="1"/>
        </p:nvSpPr>
        <p:spPr>
          <a:xfrm>
            <a:off x="1087200" y="5451400"/>
            <a:ext cx="3419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kern="1200" dirty="0" err="1">
                <a:solidFill>
                  <a:schemeClr val="bg1"/>
                </a:solidFill>
                <a:effectLst>
                  <a:outerShdw dist="31750" algn="l" rotWithShape="0">
                    <a:srgbClr val="868E96"/>
                  </a:outerShdw>
                </a:effectLst>
                <a:latin typeface="Libre Caslon Text" panose="00000500000000000000" pitchFamily="2" charset="0"/>
                <a:ea typeface="+mn-ea"/>
                <a:cs typeface="+mn-cs"/>
              </a:rPr>
              <a:t>Steps</a:t>
            </a:r>
            <a:endParaRPr lang="de-DE" sz="4000" b="0" kern="1200" dirty="0">
              <a:solidFill>
                <a:schemeClr val="bg1"/>
              </a:solidFill>
              <a:effectLst>
                <a:outerShdw dist="31750" algn="l" rotWithShape="0">
                  <a:srgbClr val="868E96"/>
                </a:outerShdw>
              </a:effectLst>
              <a:latin typeface="Libre Caslon Text" panose="00000500000000000000" pitchFamily="2" charset="0"/>
              <a:ea typeface="+mn-ea"/>
              <a:cs typeface="+mn-cs"/>
            </a:endParaRPr>
          </a:p>
        </p:txBody>
      </p:sp>
      <p:sp>
        <p:nvSpPr>
          <p:cNvPr id="15" name="Rechteck 5">
            <a:extLst>
              <a:ext uri="{FF2B5EF4-FFF2-40B4-BE49-F238E27FC236}">
                <a16:creationId xmlns:a16="http://schemas.microsoft.com/office/drawing/2014/main" id="{16053D2F-9981-9667-EB22-ADD16BB7200C}"/>
              </a:ext>
            </a:extLst>
          </p:cNvPr>
          <p:cNvSpPr/>
          <p:nvPr userDrawn="1"/>
        </p:nvSpPr>
        <p:spPr>
          <a:xfrm>
            <a:off x="8592000" y="730800"/>
            <a:ext cx="3600000" cy="5400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algn="ctr" rotWithShape="0">
              <a:srgbClr val="868E96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edienplatzhalter 4">
            <a:extLst>
              <a:ext uri="{FF2B5EF4-FFF2-40B4-BE49-F238E27FC236}">
                <a16:creationId xmlns:a16="http://schemas.microsoft.com/office/drawing/2014/main" id="{1FE1686B-7497-9EB2-ED09-7695908454D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593200" y="730800"/>
            <a:ext cx="3598800" cy="540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pic>
        <p:nvPicPr>
          <p:cNvPr id="5" name="Grafik 2" descr="Ein Bild, das Logo, Symbol, weiß, Grafiken enthält.&#10;&#10;Automatisch generierte Beschreibung">
            <a:extLst>
              <a:ext uri="{FF2B5EF4-FFF2-40B4-BE49-F238E27FC236}">
                <a16:creationId xmlns:a16="http://schemas.microsoft.com/office/drawing/2014/main" id="{F0BD6AA2-6409-99AC-CC15-C048DC52C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878C97-59D5-AB1F-CB22-56FE616D17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360000"/>
            <a:ext cx="14068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98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0" r:id="rId3"/>
    <p:sldLayoutId id="2147483678" r:id="rId4"/>
    <p:sldLayoutId id="2147483651" r:id="rId5"/>
    <p:sldLayoutId id="2147483679" r:id="rId6"/>
    <p:sldLayoutId id="2147483652" r:id="rId7"/>
    <p:sldLayoutId id="2147483680" r:id="rId8"/>
    <p:sldLayoutId id="2147483653" r:id="rId9"/>
    <p:sldLayoutId id="2147483681" r:id="rId10"/>
    <p:sldLayoutId id="2147483673" r:id="rId11"/>
    <p:sldLayoutId id="2147483676" r:id="rId12"/>
    <p:sldLayoutId id="2147483654" r:id="rId13"/>
    <p:sldLayoutId id="2147483658" r:id="rId14"/>
    <p:sldLayoutId id="2147483656" r:id="rId15"/>
    <p:sldLayoutId id="2147483657" r:id="rId16"/>
    <p:sldLayoutId id="2147483655" r:id="rId17"/>
    <p:sldLayoutId id="2147483659" r:id="rId18"/>
    <p:sldLayoutId id="2147483660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2" r:id="rId30"/>
    <p:sldLayoutId id="2147483687" r:id="rId31"/>
    <p:sldLayoutId id="2147483674" r:id="rId32"/>
    <p:sldLayoutId id="2147483675" r:id="rId33"/>
    <p:sldLayoutId id="2147483682" r:id="rId34"/>
    <p:sldLayoutId id="2147483683" r:id="rId35"/>
    <p:sldLayoutId id="2147483685" r:id="rId36"/>
    <p:sldLayoutId id="2147483686" r:id="rId37"/>
    <p:sldLayoutId id="2147483684" r:id="rId38"/>
    <p:sldLayoutId id="2147483671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4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93429B-FEEB-C87D-5AEC-82F978EC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200" y="727200"/>
            <a:ext cx="5400000" cy="54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B26D8F-5A03-9D4A-3472-C09FCFFD0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2094467"/>
            <a:ext cx="7485136" cy="1440000"/>
          </a:xfrm>
        </p:spPr>
        <p:txBody>
          <a:bodyPr/>
          <a:lstStyle/>
          <a:p>
            <a:r>
              <a:rPr lang="de-DE" sz="4000" dirty="0"/>
              <a:t>An AI </a:t>
            </a:r>
            <a:r>
              <a:rPr lang="de-DE" sz="4000" dirty="0" err="1"/>
              <a:t>research</a:t>
            </a:r>
            <a:r>
              <a:rPr lang="de-DE" sz="4000" dirty="0"/>
              <a:t> </a:t>
            </a:r>
            <a:r>
              <a:rPr lang="de-DE" sz="4000" dirty="0" err="1"/>
              <a:t>agent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EF40F-BC63-3E6D-0871-02350703DC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2867391"/>
            <a:ext cx="7485135" cy="1440000"/>
          </a:xfrm>
        </p:spPr>
        <p:txBody>
          <a:bodyPr/>
          <a:lstStyle/>
          <a:p>
            <a:r>
              <a:rPr lang="de-DE" sz="6000" dirty="0" err="1"/>
              <a:t>for</a:t>
            </a:r>
            <a:r>
              <a:rPr lang="de-DE" sz="6000" dirty="0"/>
              <a:t> </a:t>
            </a:r>
            <a:r>
              <a:rPr lang="de-DE" sz="6000" dirty="0" err="1"/>
              <a:t>scientists</a:t>
            </a:r>
            <a:r>
              <a:rPr lang="de-DE" sz="6000" dirty="0"/>
              <a:t> </a:t>
            </a:r>
            <a:r>
              <a:rPr lang="de-DE" sz="6000" dirty="0" err="1"/>
              <a:t>with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C4981-EE80-6C47-5291-F04A0C6FD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000" y="3786301"/>
            <a:ext cx="7485134" cy="941564"/>
          </a:xfrm>
        </p:spPr>
        <p:txBody>
          <a:bodyPr/>
          <a:lstStyle/>
          <a:p>
            <a:r>
              <a:rPr lang="de-DE" sz="6000" dirty="0"/>
              <a:t>high </a:t>
            </a:r>
            <a:r>
              <a:rPr lang="de-DE" sz="6000" dirty="0" err="1"/>
              <a:t>standards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79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6DCF-14BF-CC4F-8987-79CBB9396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069BB3-DAEA-8055-1A27-5F6670081855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9BC913-B252-041E-5F7B-992F2F773F6C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A0A4AE-33BD-1E62-F8E6-9C38B26A348B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C22F26F-6BAD-EBCC-89FB-7AFA5C285336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Selecting the </a:t>
            </a:r>
            <a:r>
              <a:rPr lang="en-US" sz="3200" b="1" dirty="0"/>
              <a:t>‘Deep research’</a:t>
            </a:r>
            <a:r>
              <a:rPr lang="en-US" sz="3200" dirty="0"/>
              <a:t> mode will provide a detailed report.</a:t>
            </a:r>
          </a:p>
        </p:txBody>
      </p:sp>
      <p:pic>
        <p:nvPicPr>
          <p:cNvPr id="7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FCCA9D96-0BB7-C2AB-CD38-2CC8FC829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FB3C9E-7CC1-0988-C088-4C20F38314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8" y="0"/>
            <a:ext cx="6858352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D083D8-ADD1-783E-E89D-D0BDD3BCAD6C}"/>
              </a:ext>
            </a:extLst>
          </p:cNvPr>
          <p:cNvSpPr/>
          <p:nvPr/>
        </p:nvSpPr>
        <p:spPr>
          <a:xfrm>
            <a:off x="10558463" y="6309405"/>
            <a:ext cx="947737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2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470D-DD7E-0792-4DDE-3DDA03BAE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E686CF4-CA75-396D-BC7A-4770086F8291}"/>
              </a:ext>
            </a:extLst>
          </p:cNvPr>
          <p:cNvCxnSpPr>
            <a:cxnSpLocks/>
          </p:cNvCxnSpPr>
          <p:nvPr/>
        </p:nvCxnSpPr>
        <p:spPr>
          <a:xfrm flipH="1">
            <a:off x="1976400" y="2378129"/>
            <a:ext cx="2405100" cy="0"/>
          </a:xfrm>
          <a:prstGeom prst="straightConnector1">
            <a:avLst/>
          </a:prstGeom>
          <a:ln w="25400">
            <a:solidFill>
              <a:srgbClr val="12B88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99CC7D12-5208-CEAF-F2BA-C0FBA52D439B}"/>
              </a:ext>
            </a:extLst>
          </p:cNvPr>
          <p:cNvSpPr/>
          <p:nvPr/>
        </p:nvSpPr>
        <p:spPr>
          <a:xfrm>
            <a:off x="554400" y="4104000"/>
            <a:ext cx="1080000" cy="540000"/>
          </a:xfrm>
          <a:prstGeom prst="rect">
            <a:avLst/>
          </a:prstGeom>
          <a:solidFill>
            <a:srgbClr val="E64980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Search</a:t>
            </a:r>
            <a:endParaRPr lang="en-US" sz="19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9CBC690-C203-18FF-0A11-B1DA43BD4ABF}"/>
              </a:ext>
            </a:extLst>
          </p:cNvPr>
          <p:cNvSpPr/>
          <p:nvPr/>
        </p:nvSpPr>
        <p:spPr>
          <a:xfrm>
            <a:off x="896742" y="2897844"/>
            <a:ext cx="2160000" cy="720000"/>
          </a:xfrm>
          <a:prstGeom prst="rect">
            <a:avLst/>
          </a:prstGeom>
          <a:solidFill>
            <a:srgbClr val="868E96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AI Agent</a:t>
            </a:r>
            <a:endParaRPr lang="de-DE" sz="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de-DE" sz="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based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on an LLM</a:t>
            </a:r>
            <a:endParaRPr lang="en-US" sz="11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3A2D4A8-0BC9-7D8E-E259-579F9A63C45A}"/>
              </a:ext>
            </a:extLst>
          </p:cNvPr>
          <p:cNvSpPr/>
          <p:nvPr/>
        </p:nvSpPr>
        <p:spPr>
          <a:xfrm>
            <a:off x="1076400" y="1342237"/>
            <a:ext cx="1800000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User Input</a:t>
            </a:r>
            <a:endParaRPr lang="en-US" sz="20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F3BEE70-1B57-6E9C-AB9A-F08A1C4C5EAC}"/>
              </a:ext>
            </a:extLst>
          </p:cNvPr>
          <p:cNvCxnSpPr>
            <a:cxnSpLocks/>
          </p:cNvCxnSpPr>
          <p:nvPr/>
        </p:nvCxnSpPr>
        <p:spPr>
          <a:xfrm>
            <a:off x="1976400" y="1955240"/>
            <a:ext cx="0" cy="869757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A0794EB-1599-D7EE-B2ED-AFCFEC201D74}"/>
              </a:ext>
            </a:extLst>
          </p:cNvPr>
          <p:cNvSpPr/>
          <p:nvPr/>
        </p:nvSpPr>
        <p:spPr>
          <a:xfrm>
            <a:off x="4451589" y="2120118"/>
            <a:ext cx="1800000" cy="54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Chat </a:t>
            </a:r>
            <a:r>
              <a:rPr lang="de-DE" sz="20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History</a:t>
            </a:r>
            <a:endParaRPr lang="en-US" sz="20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227404D-100E-1A7C-FA07-F4962A049DD3}"/>
              </a:ext>
            </a:extLst>
          </p:cNvPr>
          <p:cNvCxnSpPr>
            <a:cxnSpLocks/>
          </p:cNvCxnSpPr>
          <p:nvPr/>
        </p:nvCxnSpPr>
        <p:spPr>
          <a:xfrm flipH="1">
            <a:off x="6302388" y="2378129"/>
            <a:ext cx="337854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FF711D17-D676-05A7-D477-4FA0CEC5B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868E96"/>
                </a:solidFill>
              </a:rPr>
              <a:t>The scienceOS AI </a:t>
            </a:r>
            <a:r>
              <a:rPr lang="de-DE" b="1" dirty="0" err="1">
                <a:solidFill>
                  <a:srgbClr val="868E96"/>
                </a:solidFill>
              </a:rPr>
              <a:t>research</a:t>
            </a:r>
            <a:r>
              <a:rPr lang="de-DE" b="1" dirty="0">
                <a:solidFill>
                  <a:srgbClr val="868E96"/>
                </a:solidFill>
              </a:rPr>
              <a:t> </a:t>
            </a:r>
            <a:r>
              <a:rPr lang="de-DE" b="1" dirty="0" err="1">
                <a:solidFill>
                  <a:srgbClr val="868E96"/>
                </a:solidFill>
              </a:rPr>
              <a:t>agent</a:t>
            </a:r>
            <a:endParaRPr lang="en-US" b="1" dirty="0">
              <a:solidFill>
                <a:srgbClr val="868E96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7A4289-24C1-AC03-53DC-677BD24DB1F0}"/>
              </a:ext>
            </a:extLst>
          </p:cNvPr>
          <p:cNvGrpSpPr/>
          <p:nvPr/>
        </p:nvGrpSpPr>
        <p:grpSpPr>
          <a:xfrm>
            <a:off x="1008000" y="3643928"/>
            <a:ext cx="170474" cy="433987"/>
            <a:chOff x="1008000" y="3643928"/>
            <a:chExt cx="170474" cy="43398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4FB627F-385D-A242-FADC-1E1C7B19E999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00" y="3643928"/>
              <a:ext cx="0" cy="433987"/>
            </a:xfrm>
            <a:prstGeom prst="straightConnector1">
              <a:avLst/>
            </a:prstGeom>
            <a:ln w="25400">
              <a:solidFill>
                <a:srgbClr val="12B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9038D43-7504-D7BA-F028-A658E3643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474" y="3643928"/>
              <a:ext cx="0" cy="433987"/>
            </a:xfrm>
            <a:prstGeom prst="straightConnector1">
              <a:avLst/>
            </a:prstGeom>
            <a:ln w="25400">
              <a:solidFill>
                <a:srgbClr val="12B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15F2B14-D79A-0657-B76D-062FBDA6B377}"/>
              </a:ext>
            </a:extLst>
          </p:cNvPr>
          <p:cNvSpPr/>
          <p:nvPr/>
        </p:nvSpPr>
        <p:spPr>
          <a:xfrm>
            <a:off x="2322000" y="4104000"/>
            <a:ext cx="1080000" cy="540000"/>
          </a:xfrm>
          <a:prstGeom prst="rect">
            <a:avLst/>
          </a:prstGeom>
          <a:solidFill>
            <a:srgbClr val="E64980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Library</a:t>
            </a:r>
            <a:endParaRPr lang="en-US" sz="19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DCC05-A2EB-9048-2DA2-61942DB37B36}"/>
              </a:ext>
            </a:extLst>
          </p:cNvPr>
          <p:cNvGrpSpPr/>
          <p:nvPr/>
        </p:nvGrpSpPr>
        <p:grpSpPr>
          <a:xfrm>
            <a:off x="2775600" y="3643928"/>
            <a:ext cx="170474" cy="433987"/>
            <a:chOff x="2775600" y="3643928"/>
            <a:chExt cx="170474" cy="43398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198AD0-B3CF-ECA4-3103-92A5B117796C}"/>
                </a:ext>
              </a:extLst>
            </p:cNvPr>
            <p:cNvCxnSpPr>
              <a:cxnSpLocks/>
            </p:cNvCxnSpPr>
            <p:nvPr/>
          </p:nvCxnSpPr>
          <p:spPr>
            <a:xfrm>
              <a:off x="2775600" y="3643928"/>
              <a:ext cx="0" cy="433987"/>
            </a:xfrm>
            <a:prstGeom prst="straightConnector1">
              <a:avLst/>
            </a:prstGeom>
            <a:ln w="25400">
              <a:solidFill>
                <a:srgbClr val="12B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D9E049-F67A-C64B-AFFB-B7E21B39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6074" y="3643928"/>
              <a:ext cx="0" cy="433987"/>
            </a:xfrm>
            <a:prstGeom prst="straightConnector1">
              <a:avLst/>
            </a:prstGeom>
            <a:ln w="25400">
              <a:solidFill>
                <a:srgbClr val="12B8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EB6905-ACC7-FA7E-C4F6-300F517B99B2}"/>
              </a:ext>
            </a:extLst>
          </p:cNvPr>
          <p:cNvCxnSpPr>
            <a:cxnSpLocks/>
          </p:cNvCxnSpPr>
          <p:nvPr/>
        </p:nvCxnSpPr>
        <p:spPr>
          <a:xfrm>
            <a:off x="3124200" y="3257844"/>
            <a:ext cx="3525278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1ACA2C9-8401-D289-066A-E8348CF270B6}"/>
              </a:ext>
            </a:extLst>
          </p:cNvPr>
          <p:cNvSpPr/>
          <p:nvPr/>
        </p:nvSpPr>
        <p:spPr>
          <a:xfrm>
            <a:off x="1436400" y="4860156"/>
            <a:ext cx="1080000" cy="540000"/>
          </a:xfrm>
          <a:prstGeom prst="rect">
            <a:avLst/>
          </a:prstGeom>
          <a:solidFill>
            <a:srgbClr val="E64980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PDF</a:t>
            </a:r>
            <a:endParaRPr lang="en-US" sz="19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DCEB92-0381-8D92-B338-9E697C4F41CD}"/>
              </a:ext>
            </a:extLst>
          </p:cNvPr>
          <p:cNvCxnSpPr>
            <a:cxnSpLocks/>
          </p:cNvCxnSpPr>
          <p:nvPr/>
        </p:nvCxnSpPr>
        <p:spPr>
          <a:xfrm>
            <a:off x="1891800" y="3643928"/>
            <a:ext cx="0" cy="1175722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EC01EC-CC66-551B-D5B1-D96C861672DD}"/>
              </a:ext>
            </a:extLst>
          </p:cNvPr>
          <p:cNvCxnSpPr>
            <a:cxnSpLocks/>
          </p:cNvCxnSpPr>
          <p:nvPr/>
        </p:nvCxnSpPr>
        <p:spPr>
          <a:xfrm flipV="1">
            <a:off x="2062274" y="3643928"/>
            <a:ext cx="0" cy="117000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FF0B07-4BF7-0105-9E03-B4D13AE6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63" y="1342237"/>
            <a:ext cx="5040000" cy="504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00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0A46-3DC0-F7C6-EC21-851511F38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3C65856-7B2A-4B5C-AAEF-9CF32562E8AD}"/>
              </a:ext>
            </a:extLst>
          </p:cNvPr>
          <p:cNvSpPr/>
          <p:nvPr/>
        </p:nvSpPr>
        <p:spPr>
          <a:xfrm>
            <a:off x="450000" y="1342237"/>
            <a:ext cx="720000" cy="720000"/>
          </a:xfrm>
          <a:prstGeom prst="rect">
            <a:avLst/>
          </a:prstGeom>
          <a:solidFill>
            <a:srgbClr val="E64980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A64B34-3BCE-3314-7F06-ECFE26437CD1}"/>
              </a:ext>
            </a:extLst>
          </p:cNvPr>
          <p:cNvSpPr/>
          <p:nvPr/>
        </p:nvSpPr>
        <p:spPr>
          <a:xfrm>
            <a:off x="1724885" y="1477237"/>
            <a:ext cx="1980000" cy="450000"/>
          </a:xfrm>
          <a:prstGeom prst="rect">
            <a:avLst/>
          </a:prstGeom>
          <a:solidFill>
            <a:srgbClr val="868E96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Query </a:t>
            </a:r>
            <a:r>
              <a:rPr lang="de-DE" sz="20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Builder</a:t>
            </a:r>
            <a:endParaRPr lang="en-US" sz="20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D458ED1-504A-060C-34FA-027235E3FA06}"/>
              </a:ext>
            </a:extLst>
          </p:cNvPr>
          <p:cNvCxnSpPr>
            <a:cxnSpLocks/>
          </p:cNvCxnSpPr>
          <p:nvPr/>
        </p:nvCxnSpPr>
        <p:spPr>
          <a:xfrm>
            <a:off x="4326731" y="2321343"/>
            <a:ext cx="307182" cy="538163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2A16979-1CE3-5AFA-E1BA-905D641AF511}"/>
              </a:ext>
            </a:extLst>
          </p:cNvPr>
          <p:cNvCxnSpPr>
            <a:cxnSpLocks/>
          </p:cNvCxnSpPr>
          <p:nvPr/>
        </p:nvCxnSpPr>
        <p:spPr>
          <a:xfrm flipH="1">
            <a:off x="6888956" y="2321343"/>
            <a:ext cx="297657" cy="528638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F7F1BF88-084C-2521-9C6F-25BAEB56A81F}"/>
              </a:ext>
            </a:extLst>
          </p:cNvPr>
          <p:cNvSpPr/>
          <p:nvPr/>
        </p:nvSpPr>
        <p:spPr>
          <a:xfrm>
            <a:off x="4318146" y="1072237"/>
            <a:ext cx="2880000" cy="12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Paper Search Index</a:t>
            </a:r>
            <a:endParaRPr lang="de-DE" sz="4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de-DE" sz="4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&gt;225M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publications</a:t>
            </a: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from</a:t>
            </a:r>
            <a:b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fields</a:t>
            </a: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of</a:t>
            </a: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science</a:t>
            </a:r>
            <a:endParaRPr lang="de-DE" sz="11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7EB727-D702-AF59-1364-39D2C85D4E90}"/>
              </a:ext>
            </a:extLst>
          </p:cNvPr>
          <p:cNvSpPr/>
          <p:nvPr/>
        </p:nvSpPr>
        <p:spPr>
          <a:xfrm>
            <a:off x="4588146" y="2810582"/>
            <a:ext cx="2340000" cy="7200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100 Publications</a:t>
            </a:r>
          </a:p>
          <a:p>
            <a:pPr algn="ctr"/>
            <a:br>
              <a:rPr lang="de-DE" sz="4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keyword</a:t>
            </a:r>
            <a:r>
              <a:rPr lang="de-DE" sz="11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frequency</a:t>
            </a:r>
            <a:endParaRPr lang="en-US" sz="2000" b="1" dirty="0">
              <a:solidFill>
                <a:srgbClr val="12B886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22D56BC-C4DF-D109-098A-25D4AC2C885F}"/>
              </a:ext>
            </a:extLst>
          </p:cNvPr>
          <p:cNvCxnSpPr>
            <a:cxnSpLocks/>
          </p:cNvCxnSpPr>
          <p:nvPr/>
        </p:nvCxnSpPr>
        <p:spPr>
          <a:xfrm>
            <a:off x="1230811" y="1702237"/>
            <a:ext cx="450352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B095D24-9CF4-5EA3-0F19-B4FD9832452D}"/>
              </a:ext>
            </a:extLst>
          </p:cNvPr>
          <p:cNvCxnSpPr>
            <a:cxnSpLocks/>
          </p:cNvCxnSpPr>
          <p:nvPr/>
        </p:nvCxnSpPr>
        <p:spPr>
          <a:xfrm>
            <a:off x="3767138" y="1702237"/>
            <a:ext cx="490197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38D3FC5-B7CD-11CE-EE90-605AF26D5F0B}"/>
              </a:ext>
            </a:extLst>
          </p:cNvPr>
          <p:cNvCxnSpPr>
            <a:cxnSpLocks/>
          </p:cNvCxnSpPr>
          <p:nvPr/>
        </p:nvCxnSpPr>
        <p:spPr>
          <a:xfrm rot="5400000">
            <a:off x="5578146" y="3769754"/>
            <a:ext cx="360000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6A16856-BABB-FECE-AA11-FD6076B56943}"/>
              </a:ext>
            </a:extLst>
          </p:cNvPr>
          <p:cNvCxnSpPr>
            <a:cxnSpLocks/>
          </p:cNvCxnSpPr>
          <p:nvPr/>
        </p:nvCxnSpPr>
        <p:spPr>
          <a:xfrm>
            <a:off x="4326731" y="5076449"/>
            <a:ext cx="467519" cy="619501"/>
          </a:xfrm>
          <a:prstGeom prst="line">
            <a:avLst/>
          </a:prstGeom>
          <a:ln w="25400">
            <a:solidFill>
              <a:srgbClr val="868E96"/>
            </a:solidFill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1BAA15C-4A19-36EF-2E99-78975D653AE1}"/>
              </a:ext>
            </a:extLst>
          </p:cNvPr>
          <p:cNvCxnSpPr>
            <a:cxnSpLocks/>
          </p:cNvCxnSpPr>
          <p:nvPr/>
        </p:nvCxnSpPr>
        <p:spPr>
          <a:xfrm flipH="1">
            <a:off x="6737350" y="5076449"/>
            <a:ext cx="449263" cy="582751"/>
          </a:xfrm>
          <a:prstGeom prst="line">
            <a:avLst/>
          </a:prstGeom>
          <a:ln w="25400">
            <a:solidFill>
              <a:srgbClr val="868E96"/>
            </a:solidFill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DB6C2D83-599E-49D5-569F-8C6C92D9F54E}"/>
              </a:ext>
            </a:extLst>
          </p:cNvPr>
          <p:cNvSpPr/>
          <p:nvPr/>
        </p:nvSpPr>
        <p:spPr>
          <a:xfrm>
            <a:off x="4696801" y="5567272"/>
            <a:ext cx="2114233" cy="720000"/>
          </a:xfrm>
          <a:prstGeom prst="rect">
            <a:avLst/>
          </a:prstGeom>
          <a:solidFill>
            <a:schemeClr val="bg1"/>
          </a:solidFill>
          <a:ln w="25400">
            <a:solidFill>
              <a:srgbClr val="868E96"/>
            </a:solidFill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de-DE" sz="2000" b="1" dirty="0">
                <a:solidFill>
                  <a:srgbClr val="12B886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15 Publications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CB3F37-C28F-CD8C-E29D-2DD8EA025EC2}"/>
              </a:ext>
            </a:extLst>
          </p:cNvPr>
          <p:cNvSpPr/>
          <p:nvPr/>
        </p:nvSpPr>
        <p:spPr>
          <a:xfrm>
            <a:off x="4318146" y="4008927"/>
            <a:ext cx="2880000" cy="1080000"/>
          </a:xfrm>
          <a:prstGeom prst="rect">
            <a:avLst/>
          </a:prstGeom>
          <a:solidFill>
            <a:srgbClr val="868E96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Reranking</a:t>
            </a:r>
            <a:endParaRPr lang="de-DE" sz="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endParaRPr lang="de-DE" sz="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ctr"/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by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proximity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question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publication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date,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citations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SJR, </a:t>
            </a:r>
            <a:r>
              <a:rPr lang="de-DE" sz="1100" b="1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references</a:t>
            </a:r>
            <a:r>
              <a:rPr lang="de-DE" sz="11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, …</a:t>
            </a:r>
            <a:endParaRPr lang="en-US" sz="11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0F20107-FB3C-7120-A547-2B497BD4C6EF}"/>
              </a:ext>
            </a:extLst>
          </p:cNvPr>
          <p:cNvSpPr/>
          <p:nvPr/>
        </p:nvSpPr>
        <p:spPr>
          <a:xfrm>
            <a:off x="9295200" y="5659200"/>
            <a:ext cx="1296000" cy="540000"/>
          </a:xfrm>
          <a:prstGeom prst="rect">
            <a:avLst/>
          </a:prstGeom>
          <a:solidFill>
            <a:srgbClr val="868E96"/>
          </a:solidFill>
          <a:ln>
            <a:noFill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AI Agent</a:t>
            </a:r>
            <a:endParaRPr lang="en-US" sz="11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5008A91-179D-222A-BA58-875C9AB0F8CF}"/>
              </a:ext>
            </a:extLst>
          </p:cNvPr>
          <p:cNvCxnSpPr>
            <a:cxnSpLocks/>
          </p:cNvCxnSpPr>
          <p:nvPr/>
        </p:nvCxnSpPr>
        <p:spPr>
          <a:xfrm>
            <a:off x="6822567" y="5927272"/>
            <a:ext cx="2412000" cy="0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8C547E7-C710-179B-C6DA-4A33DFD21FBC}"/>
              </a:ext>
            </a:extLst>
          </p:cNvPr>
          <p:cNvCxnSpPr>
            <a:cxnSpLocks/>
          </p:cNvCxnSpPr>
          <p:nvPr/>
        </p:nvCxnSpPr>
        <p:spPr>
          <a:xfrm flipV="1">
            <a:off x="9938327" y="4996320"/>
            <a:ext cx="0" cy="623847"/>
          </a:xfrm>
          <a:prstGeom prst="straightConnector1">
            <a:avLst/>
          </a:prstGeom>
          <a:ln w="25400">
            <a:solidFill>
              <a:srgbClr val="12B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82F978-F343-A824-BA88-30111C483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The Paper Search Tool</a:t>
            </a:r>
            <a:endParaRPr lang="en-US" dirty="0"/>
          </a:p>
        </p:txBody>
      </p:sp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BECADFF4-AD47-19F4-4330-211126256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1432237"/>
            <a:ext cx="540000" cy="540000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8D7BA5-90C2-F037-0B3E-27C7DBB0D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467" y="1342237"/>
            <a:ext cx="3600000" cy="36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0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C5521-B9EF-A03B-1061-67F47CA9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058CB0-8327-6406-FD7D-130D6BB64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Explore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30EF-A84F-7A68-6BB9-38FE1009C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networks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5E3E5-E478-ECEF-55CC-53680532D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papers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5E5744-F092-8799-2ED0-652F9669C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729000"/>
            <a:ext cx="5400000" cy="54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74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2032A9C-6CD5-9A78-3BE1-3B80F5F2955B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8324CD-FA56-17C3-161E-4B46C6A3A6DF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ABC6E76-E159-67A4-2834-1F6B4542FCB6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C2FE6745-14D1-2648-BC42-747CDC772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69B8906-030C-FE95-FA06-202BA01B4061}"/>
              </a:ext>
            </a:extLst>
          </p:cNvPr>
          <p:cNvSpPr txBox="1">
            <a:spLocks/>
          </p:cNvSpPr>
          <p:nvPr/>
        </p:nvSpPr>
        <p:spPr>
          <a:xfrm>
            <a:off x="710603" y="2068602"/>
            <a:ext cx="3906789" cy="200055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Ask a </a:t>
            </a:r>
            <a:r>
              <a:rPr lang="de-DE" sz="3200" dirty="0" err="1"/>
              <a:t>question</a:t>
            </a:r>
            <a:r>
              <a:rPr lang="de-DE" sz="3200" dirty="0"/>
              <a:t>. </a:t>
            </a:r>
            <a:r>
              <a:rPr lang="de-DE" sz="3200" dirty="0" err="1"/>
              <a:t>Then</a:t>
            </a:r>
            <a:r>
              <a:rPr lang="de-DE" sz="3200" dirty="0"/>
              <a:t>, </a:t>
            </a:r>
            <a:r>
              <a:rPr lang="de-DE" sz="3200" dirty="0" err="1"/>
              <a:t>click</a:t>
            </a:r>
            <a:r>
              <a:rPr lang="de-DE" sz="3200" dirty="0"/>
              <a:t> on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button</a:t>
            </a:r>
            <a:r>
              <a:rPr lang="de-DE" sz="3200" dirty="0"/>
              <a:t> </a:t>
            </a:r>
            <a:r>
              <a:rPr lang="de-DE" sz="3200" b="1" dirty="0" err="1"/>
              <a:t>Citation</a:t>
            </a:r>
            <a:r>
              <a:rPr lang="de-DE" sz="3200" b="1" dirty="0"/>
              <a:t> network</a:t>
            </a:r>
            <a:r>
              <a:rPr lang="de-DE" sz="3200" dirty="0"/>
              <a:t>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1A1B218-8EBD-4193-9F81-4F703FA9D642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0C5390-057E-3B64-E505-0C2D5449B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26D5C2-9195-08DA-D364-D5930E13A8AD}"/>
              </a:ext>
            </a:extLst>
          </p:cNvPr>
          <p:cNvSpPr/>
          <p:nvPr/>
        </p:nvSpPr>
        <p:spPr>
          <a:xfrm>
            <a:off x="7152887" y="4613411"/>
            <a:ext cx="1202126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35E14-3F15-7025-F80B-989B2CF3D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F7CEB4-159F-F419-D0C4-A57BAA06505A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F4C468-BE88-6857-A227-8CC2BAF2AD67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503E0B-6620-E069-74FC-CA7A231A05BC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1E51721-3F42-E6C3-808E-B18F00864C97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solidFill>
                  <a:schemeClr val="tx1"/>
                </a:solidFill>
              </a:rPr>
              <a:t>Find </a:t>
            </a:r>
            <a:r>
              <a:rPr lang="de-DE" sz="3200" b="1" dirty="0">
                <a:solidFill>
                  <a:srgbClr val="FA5252"/>
                </a:solidFill>
              </a:rPr>
              <a:t>subsequent</a:t>
            </a:r>
            <a:r>
              <a:rPr lang="de-DE" sz="3200" dirty="0"/>
              <a:t> </a:t>
            </a:r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b="1" dirty="0" err="1">
                <a:solidFill>
                  <a:srgbClr val="59ACF3"/>
                </a:solidFill>
              </a:rPr>
              <a:t>foundational</a:t>
            </a:r>
            <a:r>
              <a:rPr lang="de-DE" sz="3200" dirty="0"/>
              <a:t> </a:t>
            </a:r>
            <a:r>
              <a:rPr lang="de-DE" sz="3200" dirty="0" err="1"/>
              <a:t>papers</a:t>
            </a:r>
            <a:r>
              <a:rPr lang="de-DE" sz="3200" dirty="0"/>
              <a:t>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citation</a:t>
            </a:r>
            <a:r>
              <a:rPr lang="de-DE" sz="3200" dirty="0"/>
              <a:t> network.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D49D69-625F-0F75-60E0-2843343A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969D9B7-EF3A-3F60-9E46-012AF4211661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7F855DC1-F6F8-C502-9191-70597D114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EF96-7E42-7144-94C2-0953194B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hat&#10;&#10;AI-generated content may be incorrect.">
            <a:extLst>
              <a:ext uri="{FF2B5EF4-FFF2-40B4-BE49-F238E27FC236}">
                <a16:creationId xmlns:a16="http://schemas.microsoft.com/office/drawing/2014/main" id="{7821A14D-9CDB-4523-C5F9-0A68F697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883CC82-E112-A28A-5B64-D0BF09927B6C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48A08-F555-7DAF-612F-9BA95B344DA6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702FA-8435-5E17-1979-1E6C0A7A187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0B53A1A-0DF3-74F7-B101-1B6023C75009}"/>
              </a:ext>
            </a:extLst>
          </p:cNvPr>
          <p:cNvSpPr txBox="1">
            <a:spLocks/>
          </p:cNvSpPr>
          <p:nvPr/>
        </p:nvSpPr>
        <p:spPr>
          <a:xfrm>
            <a:off x="809998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Create </a:t>
            </a:r>
            <a:r>
              <a:rPr lang="de-DE" sz="3200" dirty="0" err="1"/>
              <a:t>citation</a:t>
            </a:r>
            <a:r>
              <a:rPr lang="de-DE" sz="3200" dirty="0"/>
              <a:t> </a:t>
            </a:r>
            <a:r>
              <a:rPr lang="de-DE" sz="3200" dirty="0" err="1"/>
              <a:t>networks</a:t>
            </a:r>
            <a:r>
              <a:rPr lang="de-DE" sz="3200" dirty="0"/>
              <a:t> in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library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b="1" dirty="0" err="1"/>
              <a:t>expand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collection</a:t>
            </a:r>
            <a:r>
              <a:rPr lang="de-DE" sz="32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7AECD6-389B-C6B4-32DB-3D5D7894DB4C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188B7A-0351-799B-AB46-0C64FA6618A0}"/>
              </a:ext>
            </a:extLst>
          </p:cNvPr>
          <p:cNvSpPr/>
          <p:nvPr/>
        </p:nvSpPr>
        <p:spPr>
          <a:xfrm>
            <a:off x="10919713" y="1514377"/>
            <a:ext cx="1240537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BC5B12D4-A06F-6799-53A1-DBF21229B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4C687-B04B-1ABB-E729-5A223B239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04EC9A-DE83-7883-BCA4-318567508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8" y="0"/>
            <a:ext cx="6858352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F25BEC-E335-E33B-2A95-9383CEEC4E4C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127D0C-7780-A049-204A-5C8476BD649A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5E006C-28FC-3867-1E8F-53F325CE059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CADB08D-FE52-5356-CCB4-607E3777A45A}"/>
              </a:ext>
            </a:extLst>
          </p:cNvPr>
          <p:cNvSpPr txBox="1">
            <a:spLocks/>
          </p:cNvSpPr>
          <p:nvPr/>
        </p:nvSpPr>
        <p:spPr>
          <a:xfrm>
            <a:off x="809998" y="2348879"/>
            <a:ext cx="3708000" cy="144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 err="1"/>
              <a:t>Or</a:t>
            </a:r>
            <a:r>
              <a:rPr lang="de-DE" sz="3200" dirty="0"/>
              <a:t> </a:t>
            </a:r>
            <a:r>
              <a:rPr lang="de-DE" sz="3200" dirty="0" err="1"/>
              <a:t>click</a:t>
            </a:r>
            <a:r>
              <a:rPr lang="de-DE" sz="3200" dirty="0"/>
              <a:t> on a source and </a:t>
            </a:r>
            <a:r>
              <a:rPr lang="de-DE" sz="3200" dirty="0" err="1"/>
              <a:t>select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b="1" dirty="0"/>
              <a:t>Network</a:t>
            </a:r>
            <a:r>
              <a:rPr lang="de-DE" sz="3200" dirty="0"/>
              <a:t> tab.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7C0EB58-A9FC-B131-ED53-0117BE8DAA1C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7577A7E3-820F-4B4E-4B50-3608E6C2C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14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0BE966B3-A4EC-EDB0-C6BD-31B2BEB91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5526000"/>
            <a:ext cx="504000" cy="504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05B76A-A84A-177C-6BFE-317A679D21BF}"/>
              </a:ext>
            </a:extLst>
          </p:cNvPr>
          <p:cNvSpPr/>
          <p:nvPr/>
        </p:nvSpPr>
        <p:spPr>
          <a:xfrm>
            <a:off x="6924675" y="647699"/>
            <a:ext cx="735807" cy="259191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FC848-0126-4F5E-3670-9E08719D3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47C3A7-B583-D7D1-D7EF-D5D09690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CA47559-E80C-FCBD-6819-A9819F15EC2A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CFD768C-6F3A-E5A5-3040-B94A12883784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2FD8786-C9A4-664B-8583-A13E8643816B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2C115D9-166E-2D3E-F6B7-002C630C3D52}"/>
              </a:ext>
            </a:extLst>
          </p:cNvPr>
          <p:cNvSpPr txBox="1">
            <a:spLocks/>
          </p:cNvSpPr>
          <p:nvPr/>
        </p:nvSpPr>
        <p:spPr>
          <a:xfrm>
            <a:off x="809998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Select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b="1" dirty="0" err="1"/>
              <a:t>Citations</a:t>
            </a:r>
            <a:r>
              <a:rPr lang="de-DE" sz="3200" dirty="0"/>
              <a:t> </a:t>
            </a:r>
            <a:r>
              <a:rPr lang="de-DE" sz="3200" dirty="0" err="1"/>
              <a:t>tab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read</a:t>
            </a:r>
            <a:r>
              <a:rPr lang="de-DE" sz="3200" dirty="0"/>
              <a:t> </a:t>
            </a:r>
            <a:r>
              <a:rPr lang="de-DE" sz="3200" dirty="0" err="1"/>
              <a:t>how</a:t>
            </a:r>
            <a:r>
              <a:rPr lang="de-DE" sz="3200" dirty="0"/>
              <a:t> </a:t>
            </a:r>
            <a:r>
              <a:rPr lang="de-DE" sz="3200" dirty="0" err="1"/>
              <a:t>papers</a:t>
            </a:r>
            <a:r>
              <a:rPr lang="de-DE" sz="3200" dirty="0"/>
              <a:t> </a:t>
            </a:r>
            <a:r>
              <a:rPr lang="de-DE" sz="3200" dirty="0" err="1"/>
              <a:t>cite</a:t>
            </a:r>
            <a:r>
              <a:rPr lang="de-DE" sz="3200" dirty="0"/>
              <a:t> a source.</a:t>
            </a:r>
          </a:p>
        </p:txBody>
      </p:sp>
      <p:pic>
        <p:nvPicPr>
          <p:cNvPr id="7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E00341CC-9FCA-6424-A739-352291216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E1D42F-F15C-A329-63EB-AA8D9A024AD4}"/>
              </a:ext>
            </a:extLst>
          </p:cNvPr>
          <p:cNvSpPr/>
          <p:nvPr/>
        </p:nvSpPr>
        <p:spPr>
          <a:xfrm>
            <a:off x="7641432" y="647699"/>
            <a:ext cx="747712" cy="259191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5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53CC-51F3-6266-CCB4-ABA6B254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6531F5-2C79-AD54-DC3F-0932577EC8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Upload and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B9E53-7ABE-755E-36ED-C5AAF65AE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chat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FD909-A15D-8FC9-906F-5830C9FCA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PDF </a:t>
            </a:r>
            <a:r>
              <a:rPr lang="de-DE" dirty="0" err="1"/>
              <a:t>files</a:t>
            </a:r>
            <a:endParaRPr lang="en-US" dirty="0"/>
          </a:p>
        </p:txBody>
      </p:sp>
      <p:pic>
        <p:nvPicPr>
          <p:cNvPr id="6" name="Picture 5" descr="A screenshot of a chat&#10;&#10;AI-generated content may be incorrect.">
            <a:extLst>
              <a:ext uri="{FF2B5EF4-FFF2-40B4-BE49-F238E27FC236}">
                <a16:creationId xmlns:a16="http://schemas.microsoft.com/office/drawing/2014/main" id="{D7D3FB45-1720-16E8-5347-A2ACB398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729000"/>
            <a:ext cx="5400000" cy="54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5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5AD6-86DE-4E5B-661C-BC9A22D8B4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developing</a:t>
            </a:r>
            <a:r>
              <a:rPr lang="de-DE" dirty="0"/>
              <a:t> scienceOS</a:t>
            </a:r>
            <a:endParaRPr lang="en-US" dirty="0"/>
          </a:p>
        </p:txBody>
      </p:sp>
      <p:sp>
        <p:nvSpPr>
          <p:cNvPr id="4" name="Google Shape;137;p21">
            <a:extLst>
              <a:ext uri="{FF2B5EF4-FFF2-40B4-BE49-F238E27FC236}">
                <a16:creationId xmlns:a16="http://schemas.microsoft.com/office/drawing/2014/main" id="{6A039D86-6FDE-D206-56F1-279BE5CB3B6B}"/>
              </a:ext>
            </a:extLst>
          </p:cNvPr>
          <p:cNvSpPr/>
          <p:nvPr/>
        </p:nvSpPr>
        <p:spPr>
          <a:xfrm>
            <a:off x="4476899" y="1479392"/>
            <a:ext cx="3238200" cy="35307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38;p21">
            <a:extLst>
              <a:ext uri="{FF2B5EF4-FFF2-40B4-BE49-F238E27FC236}">
                <a16:creationId xmlns:a16="http://schemas.microsoft.com/office/drawing/2014/main" id="{D7C2177C-A149-D3E5-E5C1-89723E5C331E}"/>
              </a:ext>
            </a:extLst>
          </p:cNvPr>
          <p:cNvSpPr/>
          <p:nvPr/>
        </p:nvSpPr>
        <p:spPr>
          <a:xfrm>
            <a:off x="674325" y="1479524"/>
            <a:ext cx="3238200" cy="353059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39;p21">
            <a:extLst>
              <a:ext uri="{FF2B5EF4-FFF2-40B4-BE49-F238E27FC236}">
                <a16:creationId xmlns:a16="http://schemas.microsoft.com/office/drawing/2014/main" id="{D604DDA4-58B9-772A-8E90-BAB9F62DDA6A}"/>
              </a:ext>
            </a:extLst>
          </p:cNvPr>
          <p:cNvSpPr/>
          <p:nvPr/>
        </p:nvSpPr>
        <p:spPr>
          <a:xfrm>
            <a:off x="8279475" y="1479424"/>
            <a:ext cx="3238200" cy="35307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4313" dist="1905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27">
            <a:extLst>
              <a:ext uri="{FF2B5EF4-FFF2-40B4-BE49-F238E27FC236}">
                <a16:creationId xmlns:a16="http://schemas.microsoft.com/office/drawing/2014/main" id="{CEDC0D82-4286-864A-F4BD-7E228AD34AFB}"/>
              </a:ext>
            </a:extLst>
          </p:cNvPr>
          <p:cNvSpPr txBox="1"/>
          <p:nvPr/>
        </p:nvSpPr>
        <p:spPr>
          <a:xfrm>
            <a:off x="8721825" y="3428677"/>
            <a:ext cx="235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 dirty="0">
                <a:solidFill>
                  <a:srgbClr val="434343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Henri M Deda</a:t>
            </a:r>
            <a:endParaRPr sz="2000" dirty="0">
              <a:solidFill>
                <a:srgbClr val="434343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Montserrat SemiBold"/>
            </a:endParaRPr>
          </a:p>
        </p:txBody>
      </p:sp>
      <p:pic>
        <p:nvPicPr>
          <p:cNvPr id="10" name="Google Shape;184;p27">
            <a:extLst>
              <a:ext uri="{FF2B5EF4-FFF2-40B4-BE49-F238E27FC236}">
                <a16:creationId xmlns:a16="http://schemas.microsoft.com/office/drawing/2014/main" id="{6EE36D1F-CAA6-A61A-F8FA-317577687BD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15804" t="5942" r="15804" b="25667"/>
          <a:stretch/>
        </p:blipFill>
        <p:spPr>
          <a:xfrm>
            <a:off x="9088575" y="1766103"/>
            <a:ext cx="1620000" cy="16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" name="Google Shape;188;p27">
            <a:extLst>
              <a:ext uri="{FF2B5EF4-FFF2-40B4-BE49-F238E27FC236}">
                <a16:creationId xmlns:a16="http://schemas.microsoft.com/office/drawing/2014/main" id="{8C6012FA-9330-537E-B006-C88BE6E3E0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9728" t="16866" r="31316" b="50502"/>
          <a:stretch/>
        </p:blipFill>
        <p:spPr>
          <a:xfrm>
            <a:off x="5285999" y="1766103"/>
            <a:ext cx="1620000" cy="162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Google Shape;189;p27">
            <a:extLst>
              <a:ext uri="{FF2B5EF4-FFF2-40B4-BE49-F238E27FC236}">
                <a16:creationId xmlns:a16="http://schemas.microsoft.com/office/drawing/2014/main" id="{F57B1F9A-DF48-5873-6FA7-885C55F6F8C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6409" t="15397" r="21149" b="49646"/>
          <a:stretch/>
        </p:blipFill>
        <p:spPr>
          <a:xfrm>
            <a:off x="1483425" y="1766103"/>
            <a:ext cx="1620000" cy="16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Google Shape;190;p27">
            <a:extLst>
              <a:ext uri="{FF2B5EF4-FFF2-40B4-BE49-F238E27FC236}">
                <a16:creationId xmlns:a16="http://schemas.microsoft.com/office/drawing/2014/main" id="{A3533FA1-1536-E6B9-EED2-44B6EF3BFF74}"/>
              </a:ext>
            </a:extLst>
          </p:cNvPr>
          <p:cNvSpPr txBox="1"/>
          <p:nvPr/>
        </p:nvSpPr>
        <p:spPr>
          <a:xfrm>
            <a:off x="943424" y="3830475"/>
            <a:ext cx="2700000" cy="83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544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AI &amp; ML Data Science</a:t>
            </a:r>
          </a:p>
          <a:p>
            <a:pPr marL="179999" lvl="0" indent="-15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TU Dresden &amp; Harvard</a:t>
            </a:r>
          </a:p>
        </p:txBody>
      </p:sp>
      <p:sp>
        <p:nvSpPr>
          <p:cNvPr id="17" name="Google Shape;191;p27">
            <a:extLst>
              <a:ext uri="{FF2B5EF4-FFF2-40B4-BE49-F238E27FC236}">
                <a16:creationId xmlns:a16="http://schemas.microsoft.com/office/drawing/2014/main" id="{7DAD49F2-F2AF-3127-71A3-D333714BCC5D}"/>
              </a:ext>
            </a:extLst>
          </p:cNvPr>
          <p:cNvSpPr txBox="1"/>
          <p:nvPr/>
        </p:nvSpPr>
        <p:spPr>
          <a:xfrm>
            <a:off x="1116675" y="3428677"/>
            <a:ext cx="235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 dirty="0">
                <a:solidFill>
                  <a:srgbClr val="434343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Mark Reinke</a:t>
            </a:r>
            <a:endParaRPr sz="2000" dirty="0">
              <a:solidFill>
                <a:srgbClr val="434343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Montserrat SemiBold"/>
            </a:endParaRPr>
          </a:p>
        </p:txBody>
      </p:sp>
      <p:sp>
        <p:nvSpPr>
          <p:cNvPr id="18" name="Google Shape;192;p27">
            <a:extLst>
              <a:ext uri="{FF2B5EF4-FFF2-40B4-BE49-F238E27FC236}">
                <a16:creationId xmlns:a16="http://schemas.microsoft.com/office/drawing/2014/main" id="{3DC5CB57-9EDB-EC48-B5FB-57A36839B200}"/>
              </a:ext>
            </a:extLst>
          </p:cNvPr>
          <p:cNvSpPr txBox="1"/>
          <p:nvPr/>
        </p:nvSpPr>
        <p:spPr>
          <a:xfrm>
            <a:off x="4919250" y="3428677"/>
            <a:ext cx="2353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 b="1" dirty="0">
                <a:solidFill>
                  <a:srgbClr val="434343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André Kischkel</a:t>
            </a:r>
            <a:endParaRPr sz="2000" dirty="0">
              <a:solidFill>
                <a:srgbClr val="434343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Montserrat SemiBold"/>
            </a:endParaRPr>
          </a:p>
        </p:txBody>
      </p:sp>
      <p:sp>
        <p:nvSpPr>
          <p:cNvPr id="19" name="Google Shape;190;p27">
            <a:extLst>
              <a:ext uri="{FF2B5EF4-FFF2-40B4-BE49-F238E27FC236}">
                <a16:creationId xmlns:a16="http://schemas.microsoft.com/office/drawing/2014/main" id="{EDD6066B-B34B-21B9-9D20-5BE2350137FF}"/>
              </a:ext>
            </a:extLst>
          </p:cNvPr>
          <p:cNvSpPr txBox="1"/>
          <p:nvPr/>
        </p:nvSpPr>
        <p:spPr>
          <a:xfrm>
            <a:off x="8548576" y="3903141"/>
            <a:ext cx="27000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5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Science &amp; Business</a:t>
            </a:r>
          </a:p>
          <a:p>
            <a:pPr marL="179999" lvl="0" indent="-15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TU Dresden &amp; WHU</a:t>
            </a:r>
          </a:p>
        </p:txBody>
      </p:sp>
      <p:sp>
        <p:nvSpPr>
          <p:cNvPr id="20" name="Google Shape;190;p27">
            <a:extLst>
              <a:ext uri="{FF2B5EF4-FFF2-40B4-BE49-F238E27FC236}">
                <a16:creationId xmlns:a16="http://schemas.microsoft.com/office/drawing/2014/main" id="{ED3159B7-33B4-5259-3D1D-09FA75212624}"/>
              </a:ext>
            </a:extLst>
          </p:cNvPr>
          <p:cNvSpPr txBox="1"/>
          <p:nvPr/>
        </p:nvSpPr>
        <p:spPr>
          <a:xfrm>
            <a:off x="4746000" y="3908958"/>
            <a:ext cx="2700000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5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Software Architecture</a:t>
            </a:r>
          </a:p>
          <a:p>
            <a:pPr marL="179999" lvl="0" indent="-1544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Char char="○"/>
            </a:pPr>
            <a:r>
              <a:rPr lang="de" sz="1600" dirty="0">
                <a:solidFill>
                  <a:schemeClr val="dk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ontserrat"/>
              </a:rPr>
              <a:t>TU Dresden &amp; HTWD</a:t>
            </a:r>
          </a:p>
        </p:txBody>
      </p:sp>
    </p:spTree>
    <p:extLst>
      <p:ext uri="{BB962C8B-B14F-4D97-AF65-F5344CB8AC3E}">
        <p14:creationId xmlns:p14="http://schemas.microsoft.com/office/powerpoint/2010/main" val="7919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EF9B-7EAE-875F-19CE-FC1D74E2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82A06051-948A-50F3-A6EA-E691326F8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55DCF497-2463-0EC3-D7F0-C3285AF6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83B3C-AD62-A705-9BA8-02D55A9DE85B}"/>
              </a:ext>
            </a:extLst>
          </p:cNvPr>
          <p:cNvGrpSpPr/>
          <p:nvPr/>
        </p:nvGrpSpPr>
        <p:grpSpPr>
          <a:xfrm>
            <a:off x="449998" y="1628879"/>
            <a:ext cx="4428000" cy="216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F3C8B-A6B4-865B-D98C-7F72438478FD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D878C9-0044-35F2-1C72-F742B607BECE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E4FE1A7-0511-0E86-04A7-14D6EAAFD88F}"/>
              </a:ext>
            </a:extLst>
          </p:cNvPr>
          <p:cNvSpPr txBox="1">
            <a:spLocks/>
          </p:cNvSpPr>
          <p:nvPr/>
        </p:nvSpPr>
        <p:spPr>
          <a:xfrm>
            <a:off x="831001" y="1997879"/>
            <a:ext cx="3708000" cy="144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Upload</a:t>
            </a:r>
            <a:r>
              <a:rPr lang="de-DE" sz="3200" dirty="0"/>
              <a:t> a PDF </a:t>
            </a:r>
            <a:r>
              <a:rPr lang="de-DE" sz="3200" dirty="0" err="1"/>
              <a:t>file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a </a:t>
            </a:r>
            <a:r>
              <a:rPr lang="de-DE" sz="3200" dirty="0" err="1"/>
              <a:t>chat</a:t>
            </a:r>
            <a:r>
              <a:rPr lang="de-DE" sz="3200" dirty="0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BE4BD3-B99F-83F9-524F-314B2B058524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5B151E-CB12-02F8-A38C-7ED1BA797DCB}"/>
              </a:ext>
            </a:extLst>
          </p:cNvPr>
          <p:cNvSpPr/>
          <p:nvPr/>
        </p:nvSpPr>
        <p:spPr>
          <a:xfrm>
            <a:off x="5869387" y="6293524"/>
            <a:ext cx="305594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1BA7-4F3E-3961-62FE-3FF0EAEB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AI-generated content may be incorrect.">
            <a:extLst>
              <a:ext uri="{FF2B5EF4-FFF2-40B4-BE49-F238E27FC236}">
                <a16:creationId xmlns:a16="http://schemas.microsoft.com/office/drawing/2014/main" id="{07D821CE-63E0-210C-A389-EBC1C8A0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0C582-222D-A57D-DD55-215CC13A3E62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F0659F-BFA9-7C9A-476C-3DA6231B264B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0D2651-5AE8-4D52-F319-CD218F17F269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792559-620F-55B2-17B9-4C01C30AA720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E80A85BC-A206-C146-D0F4-9F708234DB95}"/>
              </a:ext>
            </a:extLst>
          </p:cNvPr>
          <p:cNvSpPr txBox="1">
            <a:spLocks/>
          </p:cNvSpPr>
          <p:nvPr/>
        </p:nvSpPr>
        <p:spPr>
          <a:xfrm>
            <a:off x="722399" y="1997879"/>
            <a:ext cx="3883198" cy="21308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Each upload</a:t>
            </a:r>
            <a:br>
              <a:rPr lang="en-US" sz="3200" dirty="0"/>
            </a:br>
            <a:r>
              <a:rPr lang="en-US" sz="3200" dirty="0"/>
              <a:t>will automatically write a </a:t>
            </a:r>
            <a:r>
              <a:rPr lang="en-US" sz="3200" b="1" dirty="0"/>
              <a:t>structured summary</a:t>
            </a:r>
            <a:r>
              <a:rPr lang="en-US" sz="3200" dirty="0"/>
              <a:t> for you.</a:t>
            </a:r>
          </a:p>
        </p:txBody>
      </p:sp>
      <p:pic>
        <p:nvPicPr>
          <p:cNvPr id="14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1A463B5B-6FBE-1D6B-ADA5-BE667EEA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22CC4B-5F92-D409-6EE4-C2963A2AF615}"/>
              </a:ext>
            </a:extLst>
          </p:cNvPr>
          <p:cNvSpPr/>
          <p:nvPr/>
        </p:nvSpPr>
        <p:spPr>
          <a:xfrm>
            <a:off x="6196014" y="2705568"/>
            <a:ext cx="1111250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94DD-4BF0-B517-70E5-B80EC8FA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EAD998-6B53-1F7D-7BDC-B2BF8FDC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12F9AD-4819-2BC8-114A-0935D9D26624}"/>
              </a:ext>
            </a:extLst>
          </p:cNvPr>
          <p:cNvSpPr/>
          <p:nvPr/>
        </p:nvSpPr>
        <p:spPr>
          <a:xfrm>
            <a:off x="2519363" y="4129088"/>
            <a:ext cx="214312" cy="200025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EF96-7E42-7144-94C2-0953194B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6949E0-EE04-3D6A-1EA3-438A980F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883CC82-E112-A28A-5B64-D0BF09927B6C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48A08-F555-7DAF-612F-9BA95B344DA6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702FA-8435-5E17-1979-1E6C0A7A187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0B53A1A-0DF3-74F7-B101-1B6023C75009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Upload </a:t>
            </a:r>
            <a:r>
              <a:rPr lang="en-US" sz="3200" b="1" dirty="0"/>
              <a:t>several PDFs</a:t>
            </a:r>
            <a:r>
              <a:rPr lang="en-US" sz="3200" dirty="0"/>
              <a:t> to compare them and synthesize data.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7AECD6-389B-C6B4-32DB-3D5D7894DB4C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E93C4A51-8058-CB66-EF45-26CE15B10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3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1E30DF-6C99-0ED4-3D38-AAD637DA5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8" y="0"/>
            <a:ext cx="6858352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D2098C-5225-E186-BD4E-7F7BE5C8CB32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C49FC8-AD3D-F0B4-31C8-2B1B0AC94BD3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8EE65F3-4B3B-6B17-41B3-597233F40602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9A91588C-79B8-2FCF-2BEA-8E3A6AC872D7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During a PDF chat, you can still </a:t>
            </a:r>
            <a:r>
              <a:rPr lang="en-US" sz="3200" b="1" dirty="0"/>
              <a:t>ask</a:t>
            </a:r>
            <a:r>
              <a:rPr lang="en-US" sz="3200" dirty="0"/>
              <a:t> the global paper database.</a:t>
            </a:r>
          </a:p>
        </p:txBody>
      </p:sp>
      <p:pic>
        <p:nvPicPr>
          <p:cNvPr id="9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0402FF77-6966-45C1-537F-EA72A1BC5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EE553-BA27-2A1B-5F3D-B80B752F8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70A3A7-7B75-F838-B016-FAC2A3B1E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Drafting</a:t>
            </a:r>
            <a:r>
              <a:rPr lang="de-DE" dirty="0"/>
              <a:t> </a:t>
            </a:r>
            <a:r>
              <a:rPr lang="de-DE" dirty="0" err="1"/>
              <a:t>texts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53A0A-26FF-122F-C93E-BDD1AE4DE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your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4FD14-94D2-646D-E860-C3D52FCD7E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own </a:t>
            </a:r>
            <a:r>
              <a:rPr lang="de-DE" dirty="0" err="1"/>
              <a:t>literature</a:t>
            </a:r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33C944-0023-61B2-B5BA-692255A49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729000"/>
            <a:ext cx="5400000" cy="54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3965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EF9B-7EAE-875F-19CE-FC1D74E2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BE1C6D0-CE34-19ED-4FA9-23D6078F3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55DCF497-2463-0EC3-D7F0-C3285AF68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83B3C-AD62-A705-9BA8-02D55A9DE85B}"/>
              </a:ext>
            </a:extLst>
          </p:cNvPr>
          <p:cNvGrpSpPr/>
          <p:nvPr/>
        </p:nvGrpSpPr>
        <p:grpSpPr>
          <a:xfrm>
            <a:off x="449998" y="1628879"/>
            <a:ext cx="4428000" cy="216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F3C8B-A6B4-865B-D98C-7F72438478FD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D878C9-0044-35F2-1C72-F742B607BECE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E4FE1A7-0511-0E86-04A7-14D6EAAFD88F}"/>
              </a:ext>
            </a:extLst>
          </p:cNvPr>
          <p:cNvSpPr txBox="1">
            <a:spLocks/>
          </p:cNvSpPr>
          <p:nvPr/>
        </p:nvSpPr>
        <p:spPr>
          <a:xfrm>
            <a:off x="831001" y="1997879"/>
            <a:ext cx="3708000" cy="144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Add</a:t>
            </a:r>
            <a:r>
              <a:rPr lang="de-DE" sz="3200" dirty="0"/>
              <a:t> 4,000 PDFs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library</a:t>
            </a:r>
            <a:r>
              <a:rPr lang="de-DE" sz="3200" dirty="0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BE4BD3-B99F-83F9-524F-314B2B058524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332056-8A31-801A-3830-FFFCDFA9F2CF}"/>
              </a:ext>
            </a:extLst>
          </p:cNvPr>
          <p:cNvSpPr/>
          <p:nvPr/>
        </p:nvSpPr>
        <p:spPr>
          <a:xfrm>
            <a:off x="11524858" y="68194"/>
            <a:ext cx="305594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294DD-4BF0-B517-70E5-B80EC8FA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hat&#10;&#10;AI-generated content may be incorrect.">
            <a:extLst>
              <a:ext uri="{FF2B5EF4-FFF2-40B4-BE49-F238E27FC236}">
                <a16:creationId xmlns:a16="http://schemas.microsoft.com/office/drawing/2014/main" id="{C51283D5-6B6B-45ED-9811-F45CA607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21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5D203F-756B-675D-C470-9E6AD0D344C2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1DEF202C-B617-508C-12E8-A693888B4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79FD01-9A48-92F6-B768-A1B937EA032F}"/>
              </a:ext>
            </a:extLst>
          </p:cNvPr>
          <p:cNvGrpSpPr/>
          <p:nvPr/>
        </p:nvGrpSpPr>
        <p:grpSpPr>
          <a:xfrm>
            <a:off x="449999" y="1623308"/>
            <a:ext cx="4428000" cy="2880000"/>
            <a:chOff x="449998" y="1628879"/>
            <a:chExt cx="5400000" cy="216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6A99B0-4955-0E87-D751-911A805694C4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0A6B512-14DD-127E-5EDE-EFD703EF63D6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A8BA2C4-D4CB-4F35-90F0-85B535E3D5EB}"/>
              </a:ext>
            </a:extLst>
          </p:cNvPr>
          <p:cNvSpPr txBox="1">
            <a:spLocks/>
          </p:cNvSpPr>
          <p:nvPr/>
        </p:nvSpPr>
        <p:spPr>
          <a:xfrm>
            <a:off x="701849" y="1997879"/>
            <a:ext cx="3924301" cy="21308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solidFill>
                  <a:schemeClr val="tx1"/>
                </a:solidFill>
              </a:rPr>
              <a:t>Create </a:t>
            </a:r>
            <a:r>
              <a:rPr lang="de-DE" sz="3200" b="1" dirty="0" err="1">
                <a:solidFill>
                  <a:schemeClr val="tx1"/>
                </a:solidFill>
              </a:rPr>
              <a:t>collections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to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organize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sources</a:t>
            </a:r>
            <a:r>
              <a:rPr lang="de-DE" sz="3200" dirty="0">
                <a:solidFill>
                  <a:schemeClr val="tx1"/>
                </a:solidFill>
              </a:rPr>
              <a:t> in </a:t>
            </a:r>
            <a:r>
              <a:rPr lang="de-DE" sz="3200" dirty="0" err="1">
                <a:solidFill>
                  <a:schemeClr val="tx1"/>
                </a:solidFill>
              </a:rPr>
              <a:t>your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library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  <a:endParaRPr lang="de-DE" sz="3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A1C8C5-47B9-B4B6-00F5-CD5BA79B4DD6}"/>
              </a:ext>
            </a:extLst>
          </p:cNvPr>
          <p:cNvSpPr/>
          <p:nvPr/>
        </p:nvSpPr>
        <p:spPr>
          <a:xfrm>
            <a:off x="10544176" y="787868"/>
            <a:ext cx="966788" cy="288457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336E05-2B15-EF69-8987-C0CCD5E2D7A1}"/>
              </a:ext>
            </a:extLst>
          </p:cNvPr>
          <p:cNvSpPr/>
          <p:nvPr/>
        </p:nvSpPr>
        <p:spPr>
          <a:xfrm>
            <a:off x="10301288" y="47625"/>
            <a:ext cx="1219199" cy="32861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88EB9-D3FC-392D-2AE4-6CFAF8A37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31E9099-53A8-FE5D-CA35-3A44CA518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F06FC-9826-6951-5172-6C8CED21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539B70-5DC3-7407-560A-07A5E0B81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21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7FC2081-E662-ACF6-BE00-6F0B3CAAD249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05EC649B-B6D4-5404-B3C4-27BA7FBF6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624B655-69FE-4230-D3C6-FEF5111435F1}"/>
              </a:ext>
            </a:extLst>
          </p:cNvPr>
          <p:cNvGrpSpPr/>
          <p:nvPr/>
        </p:nvGrpSpPr>
        <p:grpSpPr>
          <a:xfrm>
            <a:off x="449999" y="1623308"/>
            <a:ext cx="4428000" cy="2880000"/>
            <a:chOff x="449998" y="1628879"/>
            <a:chExt cx="5400000" cy="216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C44537-81AC-9774-1898-D6C3741E1A95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1DD049C-9563-AFB0-D66F-B18BE36842D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13C3B00-F6D6-4F5B-A7EC-643C56852B5C}"/>
              </a:ext>
            </a:extLst>
          </p:cNvPr>
          <p:cNvSpPr txBox="1">
            <a:spLocks/>
          </p:cNvSpPr>
          <p:nvPr/>
        </p:nvSpPr>
        <p:spPr>
          <a:xfrm>
            <a:off x="701849" y="1997879"/>
            <a:ext cx="3924301" cy="21308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Use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b="1" dirty="0"/>
              <a:t>‚Library </a:t>
            </a:r>
            <a:r>
              <a:rPr lang="de-DE" sz="3200" b="1" dirty="0" err="1"/>
              <a:t>chat</a:t>
            </a:r>
            <a:r>
              <a:rPr lang="de-DE" sz="3200" b="1" dirty="0"/>
              <a:t>‘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interact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your</a:t>
            </a:r>
            <a:r>
              <a:rPr lang="de-DE" sz="3200" dirty="0"/>
              <a:t> </a:t>
            </a:r>
            <a:r>
              <a:rPr lang="de-DE" sz="3200" dirty="0" err="1"/>
              <a:t>library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5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41F98-3108-66EC-45C8-D46512F6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8C1D-A033-AC02-9EC2-5D16C9EFC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scienceOS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2A005A-D278-4FA0-63E3-4B754DFB30B5}"/>
              </a:ext>
            </a:extLst>
          </p:cNvPr>
          <p:cNvGrpSpPr/>
          <p:nvPr/>
        </p:nvGrpSpPr>
        <p:grpSpPr>
          <a:xfrm>
            <a:off x="449998" y="2038411"/>
            <a:ext cx="5302201" cy="3136775"/>
            <a:chOff x="449998" y="1924504"/>
            <a:chExt cx="5302201" cy="31367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4AF801-A75D-6EED-5179-6F1B7CA4B5C0}"/>
                </a:ext>
              </a:extLst>
            </p:cNvPr>
            <p:cNvSpPr/>
            <p:nvPr/>
          </p:nvSpPr>
          <p:spPr>
            <a:xfrm>
              <a:off x="449998" y="1924504"/>
              <a:ext cx="2340000" cy="1260000"/>
            </a:xfrm>
            <a:prstGeom prst="roundRect">
              <a:avLst>
                <a:gd name="adj" fmla="val 11706"/>
              </a:avLst>
            </a:prstGeom>
            <a:gradFill>
              <a:gsLst>
                <a:gs pos="9000">
                  <a:srgbClr val="12B886">
                    <a:alpha val="80000"/>
                  </a:srgbClr>
                </a:gs>
                <a:gs pos="63000">
                  <a:srgbClr val="E64980">
                    <a:alpha val="63000"/>
                  </a:srgbClr>
                </a:gs>
                <a:gs pos="93000">
                  <a:srgbClr val="E64980">
                    <a:alpha val="66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2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Collaboration</a:t>
              </a:r>
              <a:endParaRPr lang="en-US" sz="22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9DF9560-AA8E-E333-DC14-DE48EA011AC6}"/>
                </a:ext>
              </a:extLst>
            </p:cNvPr>
            <p:cNvSpPr/>
            <p:nvPr/>
          </p:nvSpPr>
          <p:spPr>
            <a:xfrm>
              <a:off x="449998" y="3801279"/>
              <a:ext cx="2340000" cy="1260000"/>
            </a:xfrm>
            <a:prstGeom prst="roundRect">
              <a:avLst>
                <a:gd name="adj" fmla="val 10714"/>
              </a:avLst>
            </a:prstGeom>
            <a:gradFill>
              <a:gsLst>
                <a:gs pos="9000">
                  <a:srgbClr val="FA5252">
                    <a:alpha val="81176"/>
                  </a:srgbClr>
                </a:gs>
                <a:gs pos="63000">
                  <a:srgbClr val="12B886">
                    <a:alpha val="52941"/>
                  </a:srgbClr>
                </a:gs>
                <a:gs pos="93000">
                  <a:srgbClr val="12B886">
                    <a:alpha val="92941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2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Agility</a:t>
              </a:r>
              <a:endParaRPr lang="en-US" sz="22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3A58D68-7020-766E-BD8F-3059C3877843}"/>
                </a:ext>
              </a:extLst>
            </p:cNvPr>
            <p:cNvSpPr/>
            <p:nvPr/>
          </p:nvSpPr>
          <p:spPr>
            <a:xfrm>
              <a:off x="3412199" y="3801279"/>
              <a:ext cx="2340000" cy="1260000"/>
            </a:xfrm>
            <a:prstGeom prst="roundRect">
              <a:avLst>
                <a:gd name="adj" fmla="val 11045"/>
              </a:avLst>
            </a:prstGeom>
            <a:gradFill>
              <a:gsLst>
                <a:gs pos="9000">
                  <a:srgbClr val="12B886">
                    <a:alpha val="80000"/>
                  </a:srgbClr>
                </a:gs>
                <a:gs pos="63000">
                  <a:srgbClr val="E64980">
                    <a:alpha val="63000"/>
                  </a:srgbClr>
                </a:gs>
                <a:gs pos="93000">
                  <a:srgbClr val="E64980">
                    <a:alpha val="66000"/>
                  </a:srgb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200" b="1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Vision</a:t>
              </a:r>
              <a:endParaRPr lang="en-US" sz="22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6C5D982-7B2D-8B2F-0735-5A6CB134C501}"/>
                </a:ext>
              </a:extLst>
            </p:cNvPr>
            <p:cNvSpPr/>
            <p:nvPr/>
          </p:nvSpPr>
          <p:spPr>
            <a:xfrm>
              <a:off x="3412199" y="1924504"/>
              <a:ext cx="2340000" cy="1260000"/>
            </a:xfrm>
            <a:prstGeom prst="roundRect">
              <a:avLst>
                <a:gd name="adj" fmla="val 10714"/>
              </a:avLst>
            </a:prstGeom>
            <a:gradFill>
              <a:gsLst>
                <a:gs pos="9000">
                  <a:srgbClr val="FA5252">
                    <a:alpha val="81176"/>
                  </a:srgbClr>
                </a:gs>
                <a:gs pos="36000">
                  <a:srgbClr val="FA5252">
                    <a:alpha val="60000"/>
                  </a:srgbClr>
                </a:gs>
                <a:gs pos="93000">
                  <a:srgbClr val="E64980">
                    <a:alpha val="92941"/>
                  </a:srgbClr>
                </a:gs>
                <a:gs pos="63000">
                  <a:srgbClr val="E64980">
                    <a:alpha val="54902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200" b="1" dirty="0" err="1">
                  <a:latin typeface="Open Sans" pitchFamily="2" charset="0"/>
                  <a:ea typeface="Open Sans" pitchFamily="2" charset="0"/>
                  <a:cs typeface="Open Sans" pitchFamily="2" charset="0"/>
                </a:rPr>
                <a:t>Simplicity</a:t>
              </a:r>
              <a:endParaRPr lang="en-US" sz="2200" b="1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8C3F58-C317-57FE-FB0F-925CE5EB4BD1}"/>
              </a:ext>
            </a:extLst>
          </p:cNvPr>
          <p:cNvGrpSpPr/>
          <p:nvPr/>
        </p:nvGrpSpPr>
        <p:grpSpPr>
          <a:xfrm>
            <a:off x="7467601" y="2427899"/>
            <a:ext cx="4274401" cy="2357801"/>
            <a:chOff x="7467601" y="2413000"/>
            <a:chExt cx="4274401" cy="235780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84C5DE-4B01-750C-059B-6EA9620D88D3}"/>
                </a:ext>
              </a:extLst>
            </p:cNvPr>
            <p:cNvGrpSpPr/>
            <p:nvPr/>
          </p:nvGrpSpPr>
          <p:grpSpPr>
            <a:xfrm>
              <a:off x="7467601" y="2413000"/>
              <a:ext cx="4274401" cy="2357801"/>
              <a:chOff x="450000" y="1628879"/>
              <a:chExt cx="5400000" cy="3600121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0F547E0-206E-038B-E3C5-6490DC63F048}"/>
                  </a:ext>
                </a:extLst>
              </p:cNvPr>
              <p:cNvSpPr/>
              <p:nvPr userDrawn="1"/>
            </p:nvSpPr>
            <p:spPr>
              <a:xfrm>
                <a:off x="450000" y="1629000"/>
                <a:ext cx="5400000" cy="3600000"/>
              </a:xfrm>
              <a:prstGeom prst="roundRect">
                <a:avLst>
                  <a:gd name="adj" fmla="val 692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0BDB7D4-B31D-5C6F-374F-460E3ED5117C}"/>
                  </a:ext>
                </a:extLst>
              </p:cNvPr>
              <p:cNvSpPr/>
              <p:nvPr userDrawn="1"/>
            </p:nvSpPr>
            <p:spPr>
              <a:xfrm>
                <a:off x="450000" y="1628879"/>
                <a:ext cx="720000" cy="72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platzhalter 2">
              <a:extLst>
                <a:ext uri="{FF2B5EF4-FFF2-40B4-BE49-F238E27FC236}">
                  <a16:creationId xmlns:a16="http://schemas.microsoft.com/office/drawing/2014/main" id="{D7F7E2B6-F92C-8632-C02A-2FA2E4AAF1F7}"/>
                </a:ext>
              </a:extLst>
            </p:cNvPr>
            <p:cNvSpPr txBox="1">
              <a:spLocks/>
            </p:cNvSpPr>
            <p:nvPr/>
          </p:nvSpPr>
          <p:spPr>
            <a:xfrm>
              <a:off x="7808550" y="2740961"/>
              <a:ext cx="3592502" cy="1701879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113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4200" b="0" kern="1200">
                  <a:solidFill>
                    <a:srgbClr val="212529"/>
                  </a:solidFill>
                  <a:effectLst/>
                  <a:latin typeface="Libre Caslon Text" panose="00000500000000000000" pitchFamily="2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3200" dirty="0" err="1"/>
                <a:t>Where</a:t>
              </a:r>
              <a:r>
                <a:rPr lang="de-DE" sz="3200" dirty="0"/>
                <a:t> </a:t>
              </a:r>
              <a:r>
                <a:rPr lang="de-DE" sz="3200" dirty="0" err="1"/>
                <a:t>scientists</a:t>
              </a:r>
              <a:r>
                <a:rPr lang="de-DE" sz="3200" dirty="0"/>
                <a:t> </a:t>
              </a:r>
              <a:r>
                <a:rPr lang="de-DE" sz="3200" dirty="0" err="1"/>
                <a:t>can</a:t>
              </a:r>
              <a:r>
                <a:rPr lang="de-DE" sz="3200" dirty="0"/>
                <a:t> </a:t>
              </a:r>
              <a:r>
                <a:rPr lang="de-DE" sz="3200" dirty="0" err="1"/>
                <a:t>swiftly</a:t>
              </a:r>
              <a:r>
                <a:rPr lang="de-DE" sz="3200" dirty="0"/>
                <a:t> </a:t>
              </a:r>
              <a:r>
                <a:rPr lang="de-DE" sz="3200" dirty="0" err="1"/>
                <a:t>tackle</a:t>
              </a:r>
              <a:r>
                <a:rPr lang="de-DE" sz="3200" dirty="0"/>
                <a:t> global </a:t>
              </a:r>
              <a:r>
                <a:rPr lang="de-DE" sz="3200" dirty="0" err="1"/>
                <a:t>challenges</a:t>
              </a:r>
              <a:r>
                <a:rPr lang="de-DE" sz="3200" dirty="0"/>
                <a:t>.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59F6F3-E1B3-59E1-EF10-F3F6E782D3CB}"/>
              </a:ext>
            </a:extLst>
          </p:cNvPr>
          <p:cNvCxnSpPr>
            <a:cxnSpLocks/>
          </p:cNvCxnSpPr>
          <p:nvPr/>
        </p:nvCxnSpPr>
        <p:spPr>
          <a:xfrm>
            <a:off x="6200775" y="3603623"/>
            <a:ext cx="876300" cy="0"/>
          </a:xfrm>
          <a:prstGeom prst="straightConnector1">
            <a:avLst/>
          </a:prstGeom>
          <a:ln w="50800">
            <a:solidFill>
              <a:srgbClr val="F8F9FA"/>
            </a:solidFill>
            <a:bevel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ECA0F-9D81-60C6-1639-57B752D5A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B522FF-1DE0-DEA7-BE77-082E7B114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EC0BE4-FCA8-2E49-3B44-B84167D62FBC}"/>
              </a:ext>
            </a:extLst>
          </p:cNvPr>
          <p:cNvSpPr/>
          <p:nvPr/>
        </p:nvSpPr>
        <p:spPr>
          <a:xfrm>
            <a:off x="3051595" y="5586343"/>
            <a:ext cx="305594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1BA7-4F3E-3961-62FE-3FF0EAEB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7166A2-583D-5084-D670-93D5651A2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46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0C582-222D-A57D-DD55-215CC13A3E62}"/>
              </a:ext>
            </a:extLst>
          </p:cNvPr>
          <p:cNvGrpSpPr/>
          <p:nvPr/>
        </p:nvGrpSpPr>
        <p:grpSpPr>
          <a:xfrm>
            <a:off x="449999" y="1623308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F0659F-BFA9-7C9A-476C-3DA6231B264B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F0D2651-5AE8-4D52-F319-CD218F17F269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F792559-620F-55B2-17B9-4C01C30AA720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E80A85BC-A206-C146-D0F4-9F708234DB95}"/>
              </a:ext>
            </a:extLst>
          </p:cNvPr>
          <p:cNvSpPr txBox="1">
            <a:spLocks/>
          </p:cNvSpPr>
          <p:nvPr/>
        </p:nvSpPr>
        <p:spPr>
          <a:xfrm>
            <a:off x="670394" y="1997879"/>
            <a:ext cx="3987209" cy="21308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>
                <a:solidFill>
                  <a:schemeClr val="tx1"/>
                </a:solidFill>
              </a:rPr>
              <a:t>Review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yourself</a:t>
            </a:r>
            <a:r>
              <a:rPr lang="de-DE" sz="3200" dirty="0">
                <a:solidFill>
                  <a:schemeClr val="tx1"/>
                </a:solidFill>
              </a:rPr>
              <a:t>: </a:t>
            </a:r>
            <a:r>
              <a:rPr lang="de-DE" sz="3200" dirty="0" err="1">
                <a:solidFill>
                  <a:schemeClr val="tx1"/>
                </a:solidFill>
              </a:rPr>
              <a:t>combine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library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answers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with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data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from</a:t>
            </a:r>
            <a:r>
              <a:rPr lang="de-DE" sz="3200" dirty="0">
                <a:solidFill>
                  <a:schemeClr val="tx1"/>
                </a:solidFill>
              </a:rPr>
              <a:t> 225M </a:t>
            </a:r>
            <a:r>
              <a:rPr lang="de-DE" sz="3200" dirty="0" err="1">
                <a:solidFill>
                  <a:schemeClr val="tx1"/>
                </a:solidFill>
              </a:rPr>
              <a:t>papers</a:t>
            </a:r>
            <a:r>
              <a:rPr lang="de-DE" sz="3200" dirty="0">
                <a:solidFill>
                  <a:schemeClr val="tx1"/>
                </a:solidFill>
              </a:rPr>
              <a:t>.</a:t>
            </a:r>
            <a:endParaRPr lang="de-DE" sz="3200" dirty="0"/>
          </a:p>
        </p:txBody>
      </p:sp>
      <p:pic>
        <p:nvPicPr>
          <p:cNvPr id="5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FAA036C0-5F42-4BFE-4B26-FB88719A6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FA7848-9982-FACD-6A78-10BD005822D1}"/>
              </a:ext>
            </a:extLst>
          </p:cNvPr>
          <p:cNvSpPr/>
          <p:nvPr/>
        </p:nvSpPr>
        <p:spPr>
          <a:xfrm>
            <a:off x="6101163" y="6293524"/>
            <a:ext cx="305594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57AB1-E582-39E4-072A-9A15B603C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8AE8190-E1B5-90A1-B11F-647BE06CF9AC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3690C1-FAD8-7D66-5B1F-F311580738BB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F53D50-A72B-F7D4-014E-A50000387EDB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01A0678-DDE4-D5B2-E8D8-EE318DDD3DF7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‘Deep research’</a:t>
            </a:r>
            <a:r>
              <a:rPr lang="en-US" sz="3200" dirty="0"/>
              <a:t> in projects helps you draft reviews, protocols, and co.</a:t>
            </a:r>
          </a:p>
        </p:txBody>
      </p:sp>
      <p:pic>
        <p:nvPicPr>
          <p:cNvPr id="7" name="Grafik 2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B7549B6-9737-2BB5-B15D-3BF9211F4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123A6-662D-4F0F-DFB7-C9D9A3AED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FD5AF5-8EC5-F4DB-5D7A-B78507980569}"/>
              </a:ext>
            </a:extLst>
          </p:cNvPr>
          <p:cNvSpPr/>
          <p:nvPr/>
        </p:nvSpPr>
        <p:spPr>
          <a:xfrm>
            <a:off x="10558463" y="6294891"/>
            <a:ext cx="947737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67B8-FEAD-56D4-C2FD-02E278869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A10C3-936B-F317-027C-DDD67058E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The last 25 min in 4 </a:t>
            </a:r>
            <a:r>
              <a:rPr lang="de-DE" dirty="0" err="1"/>
              <a:t>bullet</a:t>
            </a:r>
            <a:r>
              <a:rPr lang="de-DE" dirty="0"/>
              <a:t> </a:t>
            </a:r>
            <a:r>
              <a:rPr lang="de-DE" dirty="0" err="1"/>
              <a:t>points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659E9-967F-0857-26B7-E598ADB02808}"/>
              </a:ext>
            </a:extLst>
          </p:cNvPr>
          <p:cNvSpPr txBox="1"/>
          <p:nvPr/>
        </p:nvSpPr>
        <p:spPr>
          <a:xfrm>
            <a:off x="1182568" y="2054783"/>
            <a:ext cx="4475953" cy="5890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Get 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scientific</a:t>
            </a: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answers.</a:t>
            </a:r>
            <a:endParaRPr lang="de-DE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D3A52-4B8F-4191-2AFB-954FF65F803B}"/>
              </a:ext>
            </a:extLst>
          </p:cNvPr>
          <p:cNvSpPr txBox="1"/>
          <p:nvPr/>
        </p:nvSpPr>
        <p:spPr>
          <a:xfrm>
            <a:off x="1182568" y="3940150"/>
            <a:ext cx="4475954" cy="5890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Find 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related</a:t>
            </a: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papers. </a:t>
            </a:r>
            <a:endParaRPr lang="de-DE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48EAEF-6C97-4015-CA5D-9E7886566F43}"/>
              </a:ext>
            </a:extLst>
          </p:cNvPr>
          <p:cNvSpPr txBox="1"/>
          <p:nvPr/>
        </p:nvSpPr>
        <p:spPr>
          <a:xfrm>
            <a:off x="6836523" y="2054783"/>
            <a:ext cx="4468001" cy="5890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Evaluate</a:t>
            </a: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research papers.</a:t>
            </a:r>
            <a:endParaRPr lang="de-DE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AAA70E-ED9C-764E-2B5B-73D1ACB7DBA3}"/>
              </a:ext>
            </a:extLst>
          </p:cNvPr>
          <p:cNvSpPr txBox="1"/>
          <p:nvPr/>
        </p:nvSpPr>
        <p:spPr>
          <a:xfrm>
            <a:off x="1198472" y="4467087"/>
            <a:ext cx="4460049" cy="14178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Create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citation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networks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analyze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has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been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cited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de-DE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25000"/>
              </a:lnSpc>
            </a:pP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25000"/>
              </a:lnSpc>
            </a:pP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FDBE4FDA-7ABD-0297-824C-4D137AC9F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2" y="3967333"/>
            <a:ext cx="504000" cy="504000"/>
          </a:xfrm>
          <a:prstGeom prst="rect">
            <a:avLst/>
          </a:prstGeom>
        </p:spPr>
      </p:pic>
      <p:pic>
        <p:nvPicPr>
          <p:cNvPr id="6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83E075B3-EC72-7D22-5CFA-C4DB3C777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7" y="2120225"/>
            <a:ext cx="504000" cy="504000"/>
          </a:xfrm>
          <a:prstGeom prst="rect">
            <a:avLst/>
          </a:prstGeom>
        </p:spPr>
      </p:pic>
      <p:pic>
        <p:nvPicPr>
          <p:cNvPr id="7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0946DA33-5D90-AB10-D329-376B0146EB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20225"/>
            <a:ext cx="504000" cy="50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A96063-9E7C-0F01-B180-AA3332096CA7}"/>
              </a:ext>
            </a:extLst>
          </p:cNvPr>
          <p:cNvSpPr txBox="1"/>
          <p:nvPr/>
        </p:nvSpPr>
        <p:spPr>
          <a:xfrm>
            <a:off x="6828570" y="2594420"/>
            <a:ext cx="4475954" cy="6099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Upload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up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eight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per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chat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Ask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them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compare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results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917CBE-817C-52DF-91E3-35BFDB67C0EE}"/>
              </a:ext>
            </a:extLst>
          </p:cNvPr>
          <p:cNvSpPr txBox="1"/>
          <p:nvPr/>
        </p:nvSpPr>
        <p:spPr>
          <a:xfrm>
            <a:off x="1198472" y="2594420"/>
            <a:ext cx="4460049" cy="8792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AI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science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chat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‚Deep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‘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quickly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gain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overview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about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new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area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de-DE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412985-65DD-3C61-F188-01BC0C220E8D}"/>
              </a:ext>
            </a:extLst>
          </p:cNvPr>
          <p:cNvSpPr/>
          <p:nvPr/>
        </p:nvSpPr>
        <p:spPr>
          <a:xfrm>
            <a:off x="449997" y="359999"/>
            <a:ext cx="6697423" cy="450001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green and white sign with white letters&#10;&#10;Description automatically generated">
            <a:extLst>
              <a:ext uri="{FF2B5EF4-FFF2-40B4-BE49-F238E27FC236}">
                <a16:creationId xmlns:a16="http://schemas.microsoft.com/office/drawing/2014/main" id="{CF067F56-EFCA-A081-6D81-2625A7CE30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7" y="359999"/>
            <a:ext cx="2159049" cy="45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1A8E01-426D-195C-7145-1F5BF12B4E8C}"/>
              </a:ext>
            </a:extLst>
          </p:cNvPr>
          <p:cNvSpPr txBox="1"/>
          <p:nvPr/>
        </p:nvSpPr>
        <p:spPr>
          <a:xfrm>
            <a:off x="6843198" y="3940150"/>
            <a:ext cx="4461325" cy="11276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Work with your </a:t>
            </a:r>
            <a:r>
              <a:rPr lang="en-US" sz="2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en-US" sz="28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de-DE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25000"/>
              </a:lnSpc>
            </a:pPr>
            <a:endParaRPr lang="de-DE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9FB33-16F4-3DF2-F0BA-88B1B9C44038}"/>
              </a:ext>
            </a:extLst>
          </p:cNvPr>
          <p:cNvSpPr txBox="1"/>
          <p:nvPr/>
        </p:nvSpPr>
        <p:spPr>
          <a:xfrm>
            <a:off x="6835245" y="4467087"/>
            <a:ext cx="4475954" cy="6099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Import up to 4000 PDFs to your library. Draft texts and critically review yourself.</a:t>
            </a:r>
            <a:endParaRPr lang="de-DE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CBC5FB13-D943-1670-428A-AD6463EE0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967333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5988-3779-8A36-3FF5-DDCD79D16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47D2F4-EFEC-56E8-D6E6-AD6B2389D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834903-7547-946A-6B49-2D39380A2440}"/>
              </a:ext>
            </a:extLst>
          </p:cNvPr>
          <p:cNvSpPr/>
          <p:nvPr/>
        </p:nvSpPr>
        <p:spPr>
          <a:xfrm>
            <a:off x="2596356" y="1746250"/>
            <a:ext cx="321469" cy="317499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14DC18-440D-E55F-57B2-E906B825AB8F}"/>
              </a:ext>
            </a:extLst>
          </p:cNvPr>
          <p:cNvSpPr/>
          <p:nvPr/>
        </p:nvSpPr>
        <p:spPr>
          <a:xfrm>
            <a:off x="10998200" y="100800"/>
            <a:ext cx="1081882" cy="46943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8A5A70-6E26-BC23-1926-F29FFFFC6461}"/>
              </a:ext>
            </a:extLst>
          </p:cNvPr>
          <p:cNvSpPr/>
          <p:nvPr/>
        </p:nvSpPr>
        <p:spPr>
          <a:xfrm>
            <a:off x="9605963" y="100800"/>
            <a:ext cx="906462" cy="46943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2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E7B2-1533-03C1-8383-E9CD40714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A5D9156-C41A-6B0E-C00B-D01C2CAF7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CEB267-6ED7-A3C3-57BB-E68161F584DA}"/>
              </a:ext>
            </a:extLst>
          </p:cNvPr>
          <p:cNvSpPr/>
          <p:nvPr/>
        </p:nvSpPr>
        <p:spPr>
          <a:xfrm>
            <a:off x="10998199" y="104448"/>
            <a:ext cx="1089025" cy="46943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7435E1-8482-7B36-EEA4-AA99E9D1402E}"/>
              </a:ext>
            </a:extLst>
          </p:cNvPr>
          <p:cNvSpPr/>
          <p:nvPr/>
        </p:nvSpPr>
        <p:spPr>
          <a:xfrm>
            <a:off x="3257550" y="3186113"/>
            <a:ext cx="312109" cy="30683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DC7AE-F903-68A9-FD02-799ABA74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F1295F-126B-13A5-7F33-593733BBD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" y="0"/>
            <a:ext cx="12190776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C2E50F-6D81-FDEA-C211-42AD76C5F695}"/>
              </a:ext>
            </a:extLst>
          </p:cNvPr>
          <p:cNvSpPr/>
          <p:nvPr/>
        </p:nvSpPr>
        <p:spPr>
          <a:xfrm>
            <a:off x="8748714" y="1470819"/>
            <a:ext cx="305594" cy="317499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A7A55C-CC20-BD22-B6CB-625C90B07DF2}"/>
              </a:ext>
            </a:extLst>
          </p:cNvPr>
          <p:cNvSpPr/>
          <p:nvPr/>
        </p:nvSpPr>
        <p:spPr>
          <a:xfrm>
            <a:off x="9405938" y="104448"/>
            <a:ext cx="1125537" cy="469433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45F2E-7940-6FEC-9C95-C8E5D851A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4525D8-EA22-1FA5-D9FF-E40B6E40B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1AB8F-865B-9249-5593-4870A9D11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9B626F-AC62-5B6B-87AC-F9C842C3F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E3225C-2DA5-2B43-9E20-94C1CD06E5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31FBB01-35A9-220F-B474-3838150F3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 fair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powerful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09A2606-5EF4-7745-5C72-AA4CE957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99" t="5470" r="6419"/>
          <a:stretch/>
        </p:blipFill>
        <p:spPr>
          <a:xfrm>
            <a:off x="0" y="329769"/>
            <a:ext cx="12192000" cy="5358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B3F3C-3C60-E76B-4FFE-7EB3BBD6A9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" t="-22" r="1088"/>
          <a:stretch>
            <a:fillRect/>
          </a:stretch>
        </p:blipFill>
        <p:spPr>
          <a:xfrm>
            <a:off x="69851" y="63501"/>
            <a:ext cx="12122150" cy="55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41F98-3108-66EC-45C8-D46512F6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D8C1D-A033-AC02-9EC2-5D16C9EFC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scienceOS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887B2-5FF8-B097-9A31-89A807923529}"/>
              </a:ext>
            </a:extLst>
          </p:cNvPr>
          <p:cNvSpPr txBox="1"/>
          <p:nvPr/>
        </p:nvSpPr>
        <p:spPr>
          <a:xfrm>
            <a:off x="786584" y="2031918"/>
            <a:ext cx="1912613" cy="796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Scientific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answers</a:t>
            </a:r>
            <a:b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slide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5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8EE0C-E145-2F3C-8AF3-A49741FD1608}"/>
              </a:ext>
            </a:extLst>
          </p:cNvPr>
          <p:cNvSpPr txBox="1"/>
          <p:nvPr/>
        </p:nvSpPr>
        <p:spPr>
          <a:xfrm>
            <a:off x="786583" y="4024450"/>
            <a:ext cx="1912614" cy="796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Compare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b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slide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20</a:t>
            </a:r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FB2D9F3F-74FF-B260-67A1-55F47267F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52" y="1238400"/>
            <a:ext cx="1400823" cy="25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E973A2-ACB9-F208-E35C-42EE65C81673}"/>
              </a:ext>
            </a:extLst>
          </p:cNvPr>
          <p:cNvSpPr txBox="1"/>
          <p:nvPr/>
        </p:nvSpPr>
        <p:spPr>
          <a:xfrm>
            <a:off x="786583" y="5020715"/>
            <a:ext cx="1912618" cy="796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Drafting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texts</a:t>
            </a:r>
            <a:b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slide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C2206-D70F-BC98-2B4D-78813C0FF7C8}"/>
              </a:ext>
            </a:extLst>
          </p:cNvPr>
          <p:cNvSpPr txBox="1"/>
          <p:nvPr/>
        </p:nvSpPr>
        <p:spPr>
          <a:xfrm>
            <a:off x="449999" y="1134094"/>
            <a:ext cx="2461168" cy="4635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CASE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7A9C04-85A1-CA2E-6F53-E0C03BE681CD}"/>
              </a:ext>
            </a:extLst>
          </p:cNvPr>
          <p:cNvSpPr txBox="1"/>
          <p:nvPr/>
        </p:nvSpPr>
        <p:spPr>
          <a:xfrm>
            <a:off x="2911166" y="1139730"/>
            <a:ext cx="5241925" cy="4635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PROBLEM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7F67A5-0155-A5B2-C056-053E84E81669}"/>
              </a:ext>
            </a:extLst>
          </p:cNvPr>
          <p:cNvSpPr txBox="1"/>
          <p:nvPr/>
        </p:nvSpPr>
        <p:spPr>
          <a:xfrm>
            <a:off x="786583" y="3028184"/>
            <a:ext cx="1862799" cy="796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Explore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citations</a:t>
            </a:r>
            <a:b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14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slide</a:t>
            </a:r>
            <a:r>
              <a:rPr lang="de-DE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14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142B58-D222-FB83-91DA-6E0457EEF8DF}"/>
              </a:ext>
            </a:extLst>
          </p:cNvPr>
          <p:cNvCxnSpPr>
            <a:cxnSpLocks/>
          </p:cNvCxnSpPr>
          <p:nvPr/>
        </p:nvCxnSpPr>
        <p:spPr>
          <a:xfrm>
            <a:off x="2911166" y="1345274"/>
            <a:ext cx="0" cy="4320000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BC9B451-4E32-AA5F-0EA2-79CF86C697F1}"/>
              </a:ext>
            </a:extLst>
          </p:cNvPr>
          <p:cNvSpPr txBox="1"/>
          <p:nvPr/>
        </p:nvSpPr>
        <p:spPr>
          <a:xfrm>
            <a:off x="3193901" y="2031918"/>
            <a:ext cx="4645174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„I am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starting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new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R&amp;D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project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quickly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gain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overview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about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field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9AFFA6-D151-4313-870B-738021432D96}"/>
              </a:ext>
            </a:extLst>
          </p:cNvPr>
          <p:cNvSpPr txBox="1"/>
          <p:nvPr/>
        </p:nvSpPr>
        <p:spPr>
          <a:xfrm>
            <a:off x="3193902" y="3028184"/>
            <a:ext cx="4645166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There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many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publications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I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find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best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most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relevant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.“</a:t>
            </a:r>
          </a:p>
          <a:p>
            <a:pPr>
              <a:lnSpc>
                <a:spcPct val="125000"/>
              </a:lnSpc>
            </a:pPr>
            <a:endParaRPr lang="de-DE" i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C0C9E3-871B-6EFF-D064-49F8D3B72223}"/>
              </a:ext>
            </a:extLst>
          </p:cNvPr>
          <p:cNvSpPr txBox="1"/>
          <p:nvPr/>
        </p:nvSpPr>
        <p:spPr>
          <a:xfrm>
            <a:off x="3193902" y="4024450"/>
            <a:ext cx="4645171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„I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compare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results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from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several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assess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their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validity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.“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556516-B204-C87B-F7BF-2CA02851D235}"/>
              </a:ext>
            </a:extLst>
          </p:cNvPr>
          <p:cNvSpPr txBox="1"/>
          <p:nvPr/>
        </p:nvSpPr>
        <p:spPr>
          <a:xfrm>
            <a:off x="3193902" y="5020715"/>
            <a:ext cx="4645167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„A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grant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application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deadline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is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approaching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. I still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need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write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i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introduction</a:t>
            </a:r>
            <a:r>
              <a:rPr lang="de-DE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!“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798D312-4869-7A89-5A86-A02786194985}"/>
              </a:ext>
            </a:extLst>
          </p:cNvPr>
          <p:cNvCxnSpPr>
            <a:cxnSpLocks/>
          </p:cNvCxnSpPr>
          <p:nvPr/>
        </p:nvCxnSpPr>
        <p:spPr>
          <a:xfrm>
            <a:off x="8153091" y="1345274"/>
            <a:ext cx="0" cy="4320000"/>
          </a:xfrm>
          <a:prstGeom prst="line">
            <a:avLst/>
          </a:prstGeom>
          <a:ln w="508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BD43C14-4C38-D87C-D3DC-174A44BA6951}"/>
              </a:ext>
            </a:extLst>
          </p:cNvPr>
          <p:cNvSpPr txBox="1"/>
          <p:nvPr/>
        </p:nvSpPr>
        <p:spPr>
          <a:xfrm>
            <a:off x="8467107" y="2031918"/>
            <a:ext cx="3274885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Ask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questions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follow-</a:t>
            </a:r>
            <a:r>
              <a:rPr lang="de-DE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ups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dive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into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detail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71F2C7-47D4-45CD-8BA8-1E2C9A17967A}"/>
              </a:ext>
            </a:extLst>
          </p:cNvPr>
          <p:cNvSpPr txBox="1"/>
          <p:nvPr/>
        </p:nvSpPr>
        <p:spPr>
          <a:xfrm>
            <a:off x="8467107" y="3028184"/>
            <a:ext cx="3274893" cy="11041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Create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citation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networks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</a:t>
            </a:r>
            <a:r>
              <a:rPr lang="de-DE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analyze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how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are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cited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  <a:p>
            <a:pPr>
              <a:lnSpc>
                <a:spcPct val="125000"/>
              </a:lnSpc>
            </a:pPr>
            <a:endParaRPr lang="de-DE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589043-ADCA-6DAD-F3C2-096A232DA1F4}"/>
              </a:ext>
            </a:extLst>
          </p:cNvPr>
          <p:cNvSpPr txBox="1"/>
          <p:nvPr/>
        </p:nvSpPr>
        <p:spPr>
          <a:xfrm>
            <a:off x="8467107" y="4024450"/>
            <a:ext cx="3274891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Upload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research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papers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to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quickly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chat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with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them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endParaRPr lang="de-DE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CA3F7C-07C2-F857-8467-694485E78E4D}"/>
              </a:ext>
            </a:extLst>
          </p:cNvPr>
          <p:cNvSpPr txBox="1"/>
          <p:nvPr/>
        </p:nvSpPr>
        <p:spPr>
          <a:xfrm>
            <a:off x="8467107" y="5020715"/>
            <a:ext cx="3274889" cy="7579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e-D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Generate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answers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based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on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your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literature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de-DE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collection</a:t>
            </a: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  <p:pic>
        <p:nvPicPr>
          <p:cNvPr id="12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7BE5AA53-DB79-7E73-E360-ED0774DF6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8" y="2163976"/>
            <a:ext cx="252000" cy="252000"/>
          </a:xfrm>
          <a:prstGeom prst="rect">
            <a:avLst/>
          </a:prstGeom>
        </p:spPr>
      </p:pic>
      <p:pic>
        <p:nvPicPr>
          <p:cNvPr id="14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DFE2C0C1-D243-0393-8BA4-035A04B84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0" y="3163832"/>
            <a:ext cx="252000" cy="252000"/>
          </a:xfrm>
          <a:prstGeom prst="rect">
            <a:avLst/>
          </a:prstGeom>
        </p:spPr>
      </p:pic>
      <p:pic>
        <p:nvPicPr>
          <p:cNvPr id="17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EF3CC92E-7B56-7F2B-AB99-F14815A7C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0" y="4163688"/>
            <a:ext cx="252000" cy="252000"/>
          </a:xfrm>
          <a:prstGeom prst="rect">
            <a:avLst/>
          </a:prstGeom>
        </p:spPr>
      </p:pic>
      <p:pic>
        <p:nvPicPr>
          <p:cNvPr id="18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35846F6E-69DB-F699-EF36-55D391B7A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0" y="5163544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533DAA-1C57-F108-6CF7-EE1B8C357D68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swiftly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global </a:t>
            </a:r>
            <a:r>
              <a:rPr lang="de-DE" dirty="0" err="1"/>
              <a:t>challenges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50CB3-ADA2-6571-0918-4F6342068A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Q&amp;A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FE9BF48-AAFD-9848-1065-93DB1774B2C8}"/>
              </a:ext>
            </a:extLst>
          </p:cNvPr>
          <p:cNvSpPr txBox="1">
            <a:spLocks/>
          </p:cNvSpPr>
          <p:nvPr/>
        </p:nvSpPr>
        <p:spPr>
          <a:xfrm>
            <a:off x="6848474" y="6048736"/>
            <a:ext cx="4314825" cy="449264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030D9-FC50-5D32-D200-8CAFDE10E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8C7C4A-FC00-603E-C647-5C7C7E8FB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Access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8244C-5C01-7B2B-3B84-11B6EC8E5B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knowledge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9E10F-4318-BAFF-EDDA-245F897167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mankind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833B1-CB15-539B-24C5-FAFABACBF8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647"/>
          <a:stretch/>
        </p:blipFill>
        <p:spPr>
          <a:xfrm>
            <a:off x="8593200" y="5676146"/>
            <a:ext cx="5400000" cy="45105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FFB50C-5671-3846-4825-4CB60AD16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00" y="727200"/>
            <a:ext cx="5400000" cy="5400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5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FEF9B-7EAE-875F-19CE-FC1D74E28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2412D08-F317-9019-3F2B-0B1E559E129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1" descr="Ein Bild, das Logo, Symbol, Grafiken, Farbigkeit enthält.&#10;&#10;Automatisch generierte Beschreibung">
            <a:extLst>
              <a:ext uri="{FF2B5EF4-FFF2-40B4-BE49-F238E27FC236}">
                <a16:creationId xmlns:a16="http://schemas.microsoft.com/office/drawing/2014/main" id="{55DCF497-2463-0EC3-D7F0-C3285AF6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83B3C-AD62-A705-9BA8-02D55A9DE85B}"/>
              </a:ext>
            </a:extLst>
          </p:cNvPr>
          <p:cNvGrpSpPr/>
          <p:nvPr/>
        </p:nvGrpSpPr>
        <p:grpSpPr>
          <a:xfrm>
            <a:off x="449998" y="1628879"/>
            <a:ext cx="4428000" cy="216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F3C8B-A6B4-865B-D98C-7F72438478FD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D878C9-0044-35F2-1C72-F742B607BECE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E4FE1A7-0511-0E86-04A7-14D6EAAFD88F}"/>
              </a:ext>
            </a:extLst>
          </p:cNvPr>
          <p:cNvSpPr txBox="1">
            <a:spLocks/>
          </p:cNvSpPr>
          <p:nvPr/>
        </p:nvSpPr>
        <p:spPr>
          <a:xfrm>
            <a:off x="831001" y="1997879"/>
            <a:ext cx="3708000" cy="144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b="1" dirty="0"/>
              <a:t>Ask</a:t>
            </a:r>
            <a:r>
              <a:rPr lang="de-DE" sz="3200" dirty="0"/>
              <a:t> a </a:t>
            </a:r>
            <a:r>
              <a:rPr lang="de-DE" sz="3200" dirty="0" err="1"/>
              <a:t>question</a:t>
            </a:r>
            <a:r>
              <a:rPr lang="de-DE" sz="3200" dirty="0"/>
              <a:t>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BE4BD3-B99F-83F9-524F-314B2B058524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4D01E1-A99F-F007-F251-700E5C771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12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E3EE-3534-8CD6-243C-478E46ECD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D79567-9D28-3BCB-ADBB-D88C5432B5C4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832ACB-AE0A-E3CA-3DE4-7E5BA08D8052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A09D405-2ED7-E57F-CC7E-720BA822834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6D30188-A424-1091-1BD7-A5163C3C7137}"/>
              </a:ext>
            </a:extLst>
          </p:cNvPr>
          <p:cNvSpPr txBox="1">
            <a:spLocks/>
          </p:cNvSpPr>
          <p:nvPr/>
        </p:nvSpPr>
        <p:spPr>
          <a:xfrm>
            <a:off x="831001" y="1997879"/>
            <a:ext cx="3708000" cy="213085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Click on </a:t>
            </a:r>
            <a:r>
              <a:rPr lang="de-DE" sz="3200" b="1" dirty="0" err="1"/>
              <a:t>citation</a:t>
            </a:r>
            <a:r>
              <a:rPr lang="de-DE" sz="3200" b="1" dirty="0"/>
              <a:t> </a:t>
            </a:r>
            <a:r>
              <a:rPr lang="de-DE" sz="3200" b="1" dirty="0" err="1"/>
              <a:t>markers</a:t>
            </a:r>
            <a:r>
              <a:rPr lang="de-DE" sz="3200" dirty="0"/>
              <a:t> </a:t>
            </a:r>
            <a:r>
              <a:rPr lang="de-DE" sz="3200" dirty="0" err="1"/>
              <a:t>for</a:t>
            </a:r>
            <a:r>
              <a:rPr lang="de-DE" sz="3200" dirty="0"/>
              <a:t> source </a:t>
            </a:r>
            <a:r>
              <a:rPr lang="de-DE" sz="3200" dirty="0" err="1"/>
              <a:t>details</a:t>
            </a:r>
            <a:r>
              <a:rPr lang="de-DE" sz="3200" dirty="0"/>
              <a:t>.</a:t>
            </a:r>
          </a:p>
        </p:txBody>
      </p:sp>
      <p:pic>
        <p:nvPicPr>
          <p:cNvPr id="2" name="Grafik 13" descr="Ein Bild, das Grafiken, Logo, Symbol, Schrift enthält.&#10;&#10;Automatisch generierte Beschreibung">
            <a:extLst>
              <a:ext uri="{FF2B5EF4-FFF2-40B4-BE49-F238E27FC236}">
                <a16:creationId xmlns:a16="http://schemas.microsoft.com/office/drawing/2014/main" id="{47686F09-0C14-D7EB-3757-F5E74CDE4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D2F1E31-AA44-A825-3287-ACB554528EA6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DC9186D-3559-1BCE-FCEE-0614BAE34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6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2EF96-7E42-7144-94C2-0953194B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A909B13-FD2E-0994-EE37-4496702EBB20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83CC82-E112-A28A-5B64-D0BF09927B6C}"/>
              </a:ext>
            </a:extLst>
          </p:cNvPr>
          <p:cNvGrpSpPr/>
          <p:nvPr/>
        </p:nvGrpSpPr>
        <p:grpSpPr>
          <a:xfrm>
            <a:off x="449998" y="1628879"/>
            <a:ext cx="4428000" cy="288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748A08-F555-7DAF-612F-9BA95B344DA6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02702FA-8435-5E17-1979-1E6C0A7A187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0B53A1A-0DF3-74F7-B101-1B6023C75009}"/>
              </a:ext>
            </a:extLst>
          </p:cNvPr>
          <p:cNvSpPr txBox="1">
            <a:spLocks/>
          </p:cNvSpPr>
          <p:nvPr/>
        </p:nvSpPr>
        <p:spPr>
          <a:xfrm>
            <a:off x="831001" y="1988879"/>
            <a:ext cx="3708000" cy="216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Create a </a:t>
            </a:r>
            <a:r>
              <a:rPr lang="de-DE" sz="3200" b="1" dirty="0" err="1"/>
              <a:t>table</a:t>
            </a:r>
            <a:br>
              <a:rPr lang="de-DE" sz="3200" b="1" dirty="0"/>
            </a:b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compile</a:t>
            </a:r>
            <a:r>
              <a:rPr lang="de-DE" sz="3200" dirty="0"/>
              <a:t> </a:t>
            </a:r>
            <a:r>
              <a:rPr lang="de-DE" sz="3200" dirty="0" err="1"/>
              <a:t>information</a:t>
            </a:r>
            <a:r>
              <a:rPr lang="de-DE" sz="3200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57AECD6-389B-C6B4-32DB-3D5D7894DB4C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rafik 6" descr="Ein Bild, das Grafiken, Symbol, Farbigkeit, Design enthält.&#10;&#10;Automatisch generierte Beschreibung">
            <a:extLst>
              <a:ext uri="{FF2B5EF4-FFF2-40B4-BE49-F238E27FC236}">
                <a16:creationId xmlns:a16="http://schemas.microsoft.com/office/drawing/2014/main" id="{DEDE1804-F886-471C-AC04-90EF4ABC1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74D8D5-09F6-B152-1162-BA44A1974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441A-0CC4-7F40-7999-32C605D4B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749FC-5152-7BD0-2BAB-CB6B9AD795DE}"/>
              </a:ext>
            </a:extLst>
          </p:cNvPr>
          <p:cNvSpPr/>
          <p:nvPr/>
        </p:nvSpPr>
        <p:spPr>
          <a:xfrm>
            <a:off x="5232400" y="0"/>
            <a:ext cx="6959600" cy="6849121"/>
          </a:xfrm>
          <a:prstGeom prst="rect">
            <a:avLst/>
          </a:prstGeom>
          <a:solidFill>
            <a:srgbClr val="868E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E561A65-DF48-1086-CAC8-B830793B404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3567D1E-D949-E06A-6DD4-CC76D7463254}"/>
              </a:ext>
            </a:extLst>
          </p:cNvPr>
          <p:cNvGrpSpPr/>
          <p:nvPr/>
        </p:nvGrpSpPr>
        <p:grpSpPr>
          <a:xfrm>
            <a:off x="449998" y="1628879"/>
            <a:ext cx="4428000" cy="2160000"/>
            <a:chOff x="449998" y="1628879"/>
            <a:chExt cx="5400000" cy="216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585A9F-EA47-CF2E-4D84-E47999A1C3AD}"/>
                </a:ext>
              </a:extLst>
            </p:cNvPr>
            <p:cNvSpPr/>
            <p:nvPr userDrawn="1"/>
          </p:nvSpPr>
          <p:spPr>
            <a:xfrm>
              <a:off x="450000" y="1628879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A3A0EB-BC0E-8692-7B72-822F395ECCDD}"/>
                </a:ext>
              </a:extLst>
            </p:cNvPr>
            <p:cNvSpPr/>
            <p:nvPr userDrawn="1"/>
          </p:nvSpPr>
          <p:spPr>
            <a:xfrm flipH="1">
              <a:off x="449998" y="1628879"/>
              <a:ext cx="5400000" cy="2160000"/>
            </a:xfrm>
            <a:prstGeom prst="roundRect">
              <a:avLst>
                <a:gd name="adj" fmla="val 112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41FC6CE-EAF4-43FF-1194-382B8F40F39A}"/>
              </a:ext>
            </a:extLst>
          </p:cNvPr>
          <p:cNvSpPr txBox="1">
            <a:spLocks/>
          </p:cNvSpPr>
          <p:nvPr/>
        </p:nvSpPr>
        <p:spPr>
          <a:xfrm>
            <a:off x="831001" y="1997879"/>
            <a:ext cx="3708000" cy="1440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4200" b="0" kern="1200">
                <a:solidFill>
                  <a:srgbClr val="212529"/>
                </a:solidFill>
                <a:effectLst/>
                <a:latin typeface="Libre Caslon Text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Show </a:t>
            </a:r>
            <a:r>
              <a:rPr lang="de-DE" sz="3200" dirty="0" err="1"/>
              <a:t>relations</a:t>
            </a:r>
            <a:r>
              <a:rPr lang="de-DE" sz="3200" dirty="0"/>
              <a:t> in a </a:t>
            </a:r>
            <a:r>
              <a:rPr lang="de-DE" sz="3200" b="1" dirty="0" err="1"/>
              <a:t>diagram</a:t>
            </a:r>
            <a:r>
              <a:rPr lang="de-DE" sz="3200" dirty="0"/>
              <a:t>.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D6B381-5F1C-1554-A6C8-3BC2588E875C}"/>
              </a:ext>
            </a:extLst>
          </p:cNvPr>
          <p:cNvSpPr txBox="1">
            <a:spLocks/>
          </p:cNvSpPr>
          <p:nvPr/>
        </p:nvSpPr>
        <p:spPr>
          <a:xfrm>
            <a:off x="449999" y="6048737"/>
            <a:ext cx="4428000" cy="504000"/>
          </a:xfrm>
          <a:prstGeom prst="rect">
            <a:avLst/>
          </a:prstGeom>
        </p:spPr>
        <p:txBody>
          <a:bodyPr lIns="0"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www.scienceOS.ai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Grafik 6" descr="Ein Bild, das Symbol, Logo, Schrift, Grafiken enthält.&#10;&#10;Automatisch generierte Beschreibung">
            <a:extLst>
              <a:ext uri="{FF2B5EF4-FFF2-40B4-BE49-F238E27FC236}">
                <a16:creationId xmlns:a16="http://schemas.microsoft.com/office/drawing/2014/main" id="{E221AE80-24A9-25EC-24A9-23AA5DB34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5526000"/>
            <a:ext cx="504000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AF2CFE-71DA-942F-79B8-C77D16252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47"/>
          <a:stretch/>
        </p:blipFill>
        <p:spPr>
          <a:xfrm>
            <a:off x="5334000" y="6285161"/>
            <a:ext cx="6858000" cy="572839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92FD6A-4F89-2AED-95B8-0FDC37400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B78201-A4FE-B82A-3EFC-EB96F99BC961}"/>
              </a:ext>
            </a:extLst>
          </p:cNvPr>
          <p:cNvSpPr/>
          <p:nvPr/>
        </p:nvSpPr>
        <p:spPr>
          <a:xfrm>
            <a:off x="6107513" y="6293524"/>
            <a:ext cx="305594" cy="292100"/>
          </a:xfrm>
          <a:prstGeom prst="roundRect">
            <a:avLst/>
          </a:prstGeom>
          <a:solidFill>
            <a:srgbClr val="FA5252">
              <a:alpha val="20000"/>
            </a:srgbClr>
          </a:solidFill>
          <a:ln w="31750">
            <a:solidFill>
              <a:srgbClr val="FA525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6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3798</Words>
  <Application>Microsoft Office PowerPoint</Application>
  <PresentationFormat>Breitbild</PresentationFormat>
  <Paragraphs>414</Paragraphs>
  <Slides>40</Slides>
  <Notes>40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8" baseType="lpstr">
      <vt:lpstr>-apple-system</vt:lpstr>
      <vt:lpstr>Aptos</vt:lpstr>
      <vt:lpstr>Arial</vt:lpstr>
      <vt:lpstr>Calibri</vt:lpstr>
      <vt:lpstr>Libre Caslon Text</vt:lpstr>
      <vt:lpstr>Montserrat</vt:lpstr>
      <vt:lpstr>Open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 Deda</dc:creator>
  <cp:lastModifiedBy>Henri Deda</cp:lastModifiedBy>
  <cp:revision>271</cp:revision>
  <dcterms:created xsi:type="dcterms:W3CDTF">2024-01-13T09:51:46Z</dcterms:created>
  <dcterms:modified xsi:type="dcterms:W3CDTF">2025-09-05T14:29:34Z</dcterms:modified>
</cp:coreProperties>
</file>