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2" r:id="rId2"/>
    <p:sldId id="349" r:id="rId3"/>
    <p:sldId id="348" r:id="rId4"/>
    <p:sldId id="351" r:id="rId5"/>
    <p:sldId id="352" r:id="rId6"/>
    <p:sldId id="353" r:id="rId7"/>
    <p:sldId id="354" r:id="rId8"/>
    <p:sldId id="358" r:id="rId9"/>
    <p:sldId id="357" r:id="rId10"/>
    <p:sldId id="355" r:id="rId11"/>
    <p:sldId id="35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C6600"/>
    <a:srgbClr val="DD8783"/>
    <a:srgbClr val="FEDBB4"/>
    <a:srgbClr val="F6BB00"/>
    <a:srgbClr val="9900CC"/>
    <a:srgbClr val="E7E6E6"/>
    <a:srgbClr val="0000FF"/>
    <a:srgbClr val="FFFFFF"/>
    <a:srgbClr val="DCB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8"/>
    <p:restoredTop sz="94724" autoAdjust="0"/>
  </p:normalViewPr>
  <p:slideViewPr>
    <p:cSldViewPr snapToGrid="0" snapToObjects="1" showGuides="1">
      <p:cViewPr varScale="1">
        <p:scale>
          <a:sx n="152" d="100"/>
          <a:sy n="152" d="100"/>
        </p:scale>
        <p:origin x="106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286EF-3A0D-4A29-A364-6ABD9C56C092}" type="datetimeFigureOut">
              <a:rPr lang="de-DE" smtClean="0"/>
              <a:t>01.04.2025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4EBB9-CFCF-4710-9B0F-6B0D7B00F7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72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folie mit Bild und Herrvorhebung">
  <p:cSld name="Standardfolie mit Bild und Herrvorhebung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577851" y="836614"/>
            <a:ext cx="5518151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577851" y="1489473"/>
            <a:ext cx="5518151" cy="190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5625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2"/>
          </p:nvPr>
        </p:nvSpPr>
        <p:spPr>
          <a:xfrm>
            <a:off x="577851" y="4616451"/>
            <a:ext cx="5518151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Source Sans Pro"/>
              <a:buNone/>
              <a:defRPr sz="2400" b="1" i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>
            <a:spLocks noGrp="1"/>
          </p:cNvSpPr>
          <p:nvPr>
            <p:ph type="pic" idx="3"/>
          </p:nvPr>
        </p:nvSpPr>
        <p:spPr>
          <a:xfrm>
            <a:off x="6096001" y="836614"/>
            <a:ext cx="5518151" cy="52466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5" name="Google Shape;105;p18"/>
          <p:cNvSpPr txBox="1">
            <a:spLocks noGrp="1"/>
          </p:cNvSpPr>
          <p:nvPr>
            <p:ph type="body" idx="4"/>
          </p:nvPr>
        </p:nvSpPr>
        <p:spPr>
          <a:xfrm>
            <a:off x="577851" y="288927"/>
            <a:ext cx="1398661" cy="22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urce Sans Pro"/>
              <a:buNone/>
              <a:defRPr sz="1200" cap="none">
                <a:solidFill>
                  <a:schemeClr val="dk2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577851" y="0"/>
            <a:ext cx="432000" cy="1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1009851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1441551" y="0"/>
            <a:ext cx="432000" cy="104400"/>
          </a:xfrm>
          <a:prstGeom prst="rect">
            <a:avLst/>
          </a:prstGeom>
          <a:solidFill>
            <a:srgbClr val="BCD23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ftr" idx="11"/>
          </p:nvPr>
        </p:nvSpPr>
        <p:spPr>
          <a:xfrm>
            <a:off x="500919" y="63695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10095913" y="6492796"/>
            <a:ext cx="842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38294" y="6413937"/>
            <a:ext cx="1569577" cy="497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86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64C2-2481-5A2E-4EFC-625951D02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F28A1-11FD-90CD-DEEC-C8BC775F74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Accelerator Physics Seminar, B. Kuske, Jan. 9</a:t>
            </a:r>
            <a:r>
              <a:rPr lang="en-US" baseline="30000"/>
              <a:t>th</a:t>
            </a:r>
            <a:r>
              <a:rPr lang="en-US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1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arian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88B3C831-8866-5943-A72E-21EE02F5F1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876245AA-47CC-454F-8D70-4AF314E801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54387"/>
            <a:ext cx="12192000" cy="41145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50" y="2312989"/>
            <a:ext cx="7666740" cy="909896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&gt;48 PT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D065A2-84F7-4A46-888E-2EAF252985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850" y="3252993"/>
            <a:ext cx="7659245" cy="824328"/>
          </a:xfrm>
        </p:spPr>
        <p:txBody>
          <a:bodyPr lIns="0" tIns="0" rIns="0" bIns="0" anchor="ctr" anchorCtr="0">
            <a:noAutofit/>
          </a:bodyPr>
          <a:lstStyle>
            <a:lvl1pPr marL="9525" indent="0" algn="l">
              <a:buNone/>
              <a:tabLst/>
              <a:defRPr sz="48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SUBLINE TITEL &gt;48. PT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4601460"/>
            <a:ext cx="5118100" cy="6969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FBD8F71-8D1F-DA43-9AE3-DC718A13110D}"/>
              </a:ext>
            </a:extLst>
          </p:cNvPr>
          <p:cNvSpPr/>
          <p:nvPr userDrawn="1"/>
        </p:nvSpPr>
        <p:spPr>
          <a:xfrm>
            <a:off x="578369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4E27168-E58C-8041-961E-3402811858C2}"/>
              </a:ext>
            </a:extLst>
          </p:cNvPr>
          <p:cNvSpPr/>
          <p:nvPr userDrawn="1"/>
        </p:nvSpPr>
        <p:spPr>
          <a:xfrm>
            <a:off x="1010369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AF41899-2BAA-7E42-BE72-A0C2927BD9AD}"/>
              </a:ext>
            </a:extLst>
          </p:cNvPr>
          <p:cNvSpPr/>
          <p:nvPr userDrawn="1"/>
        </p:nvSpPr>
        <p:spPr>
          <a:xfrm>
            <a:off x="1442069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374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ar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6CCC77F-9184-834F-94BB-65A77A303564}"/>
              </a:ext>
            </a:extLst>
          </p:cNvPr>
          <p:cNvSpPr/>
          <p:nvPr userDrawn="1"/>
        </p:nvSpPr>
        <p:spPr>
          <a:xfrm>
            <a:off x="0" y="1615931"/>
            <a:ext cx="12192000" cy="4153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49" y="1623438"/>
            <a:ext cx="8870951" cy="231356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&lt;40 PT 2 bis 3-zeilig</a:t>
            </a:r>
            <a:br>
              <a:rPr lang="de-DE" dirty="0"/>
            </a:br>
            <a:r>
              <a:rPr lang="de-DE" dirty="0"/>
              <a:t>in Minuskeln, Größe kann </a:t>
            </a:r>
            <a:r>
              <a:rPr lang="de-DE" dirty="0" err="1"/>
              <a:t>varieren</a:t>
            </a:r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4639560"/>
            <a:ext cx="5118100" cy="69691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4019FB14-7253-3C45-B457-58627D062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3152775"/>
            <a:ext cx="7877175" cy="9810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</a:t>
            </a:r>
            <a:r>
              <a:rPr lang="de-DE" dirty="0" err="1"/>
              <a:t>mehrzeiligsein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CD8B890-6558-464D-910F-C155A0C8B31A}"/>
              </a:ext>
            </a:extLst>
          </p:cNvPr>
          <p:cNvSpPr/>
          <p:nvPr userDrawn="1"/>
        </p:nvSpPr>
        <p:spPr>
          <a:xfrm>
            <a:off x="578369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179FF9D-CAB4-A34F-8F9E-C225142A800B}"/>
              </a:ext>
            </a:extLst>
          </p:cNvPr>
          <p:cNvSpPr/>
          <p:nvPr userDrawn="1"/>
        </p:nvSpPr>
        <p:spPr>
          <a:xfrm>
            <a:off x="1010369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72B70AD-1A85-924B-9CEA-8E9274046E3F}"/>
              </a:ext>
            </a:extLst>
          </p:cNvPr>
          <p:cNvSpPr/>
          <p:nvPr userDrawn="1"/>
        </p:nvSpPr>
        <p:spPr>
          <a:xfrm>
            <a:off x="1442069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A48C1D8-199C-7640-B8B4-2F5B8128EE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74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ieg 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E2AD197-4354-804D-A1E7-59F2E7372B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646730D-D583-C94D-B95A-27110E684F13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5EBD504-B8B4-9347-9CED-32AA328E963C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974DF12-08C6-654E-9569-4C87E78C33CF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C5C95805-47DF-4816-9487-E0414A7EF4A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7" y="6393825"/>
            <a:ext cx="5364861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B. Kuske, HZB ,OPA workshop, 3.-4. April 2025 </a:t>
            </a:r>
          </a:p>
        </p:txBody>
      </p:sp>
      <p:sp>
        <p:nvSpPr>
          <p:cNvPr id="14" name="Foliennummernplatzhalter 11">
            <a:extLst>
              <a:ext uri="{FF2B5EF4-FFF2-40B4-BE49-F238E27FC236}">
                <a16:creationId xmlns:a16="http://schemas.microsoft.com/office/drawing/2014/main" id="{8F191EEA-28FA-46AA-B777-ADFCA32B3D42}"/>
              </a:ext>
            </a:extLst>
          </p:cNvPr>
          <p:cNvSpPr txBox="1">
            <a:spLocks/>
          </p:cNvSpPr>
          <p:nvPr userDrawn="1"/>
        </p:nvSpPr>
        <p:spPr>
          <a:xfrm>
            <a:off x="568208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‹#›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2687BE2-EE01-4255-AD87-2AE7940BD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098" b="9201"/>
          <a:stretch/>
        </p:blipFill>
        <p:spPr>
          <a:xfrm>
            <a:off x="10382354" y="6371339"/>
            <a:ext cx="1398661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6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9751980-83CB-1643-BA70-568A7969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B9FB86-B7F2-0B45-90CD-EF690A68C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3E64365-23B6-AE43-A8B0-AA3407368BBC}"/>
              </a:ext>
            </a:extLst>
          </p:cNvPr>
          <p:cNvSpPr txBox="1"/>
          <p:nvPr userDrawn="1"/>
        </p:nvSpPr>
        <p:spPr>
          <a:xfrm>
            <a:off x="509155" y="18807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8C49C5-1AD0-0A28-2F37-7384E695C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0918" y="6393825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Accelerator Physics Seminar, B. Kuske, Jan. 9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00721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0" r:id="rId3"/>
    <p:sldLayoutId id="2147483649" r:id="rId4"/>
    <p:sldLayoutId id="2147483650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457" userDrawn="1">
          <p15:clr>
            <a:srgbClr val="F26B43"/>
          </p15:clr>
        </p15:guide>
        <p15:guide id="4" orient="horz" pos="2183" userDrawn="1">
          <p15:clr>
            <a:srgbClr val="F26B43"/>
          </p15:clr>
        </p15:guide>
        <p15:guide id="5" orient="horz" pos="2908" userDrawn="1">
          <p15:clr>
            <a:srgbClr val="F26B43"/>
          </p15:clr>
        </p15:guide>
        <p15:guide id="6" orient="horz" pos="3634" userDrawn="1">
          <p15:clr>
            <a:srgbClr val="F26B43"/>
          </p15:clr>
        </p15:guide>
        <p15:guide id="7" orient="horz" pos="182" userDrawn="1">
          <p15:clr>
            <a:srgbClr val="F26B43"/>
          </p15:clr>
        </p15:guide>
        <p15:guide id="8" pos="182" userDrawn="1">
          <p15:clr>
            <a:srgbClr val="F26B43"/>
          </p15:clr>
        </p15:guide>
        <p15:guide id="9" pos="7498" userDrawn="1">
          <p15:clr>
            <a:srgbClr val="F26B43"/>
          </p15:clr>
        </p15:guide>
        <p15:guide id="10" pos="7316" userDrawn="1">
          <p15:clr>
            <a:srgbClr val="F26B43"/>
          </p15:clr>
        </p15:guide>
        <p15:guide id="11" pos="364" userDrawn="1">
          <p15:clr>
            <a:srgbClr val="F26B43"/>
          </p15:clr>
        </p15:guide>
        <p15:guide id="12" orient="horz" pos="5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274BE-FC71-4DB9-88FB-B5DBFD8DA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the first workshop on modernizing OPA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49113B-6DBB-4C12-9500-E737E579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850" y="3625703"/>
            <a:ext cx="7659245" cy="824328"/>
          </a:xfrm>
        </p:spPr>
        <p:txBody>
          <a:bodyPr/>
          <a:lstStyle/>
          <a:p>
            <a:r>
              <a:rPr lang="de-DE" sz="3600" dirty="0"/>
              <a:t>Bettina Kuske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84EEE2-825A-49A8-9492-FF5FD6A00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850" y="4949915"/>
            <a:ext cx="8540514" cy="334465"/>
          </a:xfrm>
        </p:spPr>
        <p:txBody>
          <a:bodyPr>
            <a:normAutofit/>
          </a:bodyPr>
          <a:lstStyle/>
          <a:p>
            <a:r>
              <a:rPr lang="de-DE" dirty="0"/>
              <a:t>HZB, Berlin, April 3</a:t>
            </a:r>
            <a:r>
              <a:rPr lang="de-DE" baseline="30000" dirty="0"/>
              <a:t>rd</a:t>
            </a:r>
            <a:r>
              <a:rPr lang="de-DE" dirty="0"/>
              <a:t>-4</a:t>
            </a:r>
            <a:r>
              <a:rPr lang="de-DE" baseline="30000" dirty="0"/>
              <a:t>th</a:t>
            </a:r>
            <a:r>
              <a:rPr lang="de-DE" dirty="0"/>
              <a:t>, 2025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45B0CE7-A5F8-4647-9607-F148E2E31F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486283">
            <a:off x="8988870" y="5044626"/>
            <a:ext cx="1386591" cy="607334"/>
          </a:xfrm>
        </p:spPr>
        <p:txBody>
          <a:bodyPr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573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E2E079-8B5A-6014-7B40-39775C5FBA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Main menu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EDBA6-3ADD-01D7-3D22-340FAA2C27E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B. Kuske, HZB ,OPA workshop, 3.-4. April 2025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F2AD8-FE98-5151-7650-153B819A0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153" y="3132344"/>
            <a:ext cx="4481693" cy="281231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E1FF03-FA24-0AE9-E564-C2182F99EED9}"/>
              </a:ext>
            </a:extLst>
          </p:cNvPr>
          <p:cNvCxnSpPr>
            <a:cxnSpLocks/>
          </p:cNvCxnSpPr>
          <p:nvPr/>
        </p:nvCxnSpPr>
        <p:spPr>
          <a:xfrm flipH="1">
            <a:off x="2957993" y="3424684"/>
            <a:ext cx="897160" cy="187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B509097-AF13-E579-FF5F-762FEB1A124C}"/>
              </a:ext>
            </a:extLst>
          </p:cNvPr>
          <p:cNvSpPr txBox="1"/>
          <p:nvPr/>
        </p:nvSpPr>
        <p:spPr>
          <a:xfrm>
            <a:off x="1668775" y="3247264"/>
            <a:ext cx="132125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Open close,</a:t>
            </a:r>
          </a:p>
          <a:p>
            <a:r>
              <a:rPr lang="en-US" dirty="0"/>
              <a:t>save, export</a:t>
            </a:r>
            <a:endParaRPr lang="en-DE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3CBD02-FD9C-DB2F-B2E1-53CF5E3E28A4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3481647" y="3518320"/>
            <a:ext cx="633153" cy="841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65BA50-F771-60E4-569F-3FFA79104771}"/>
              </a:ext>
            </a:extLst>
          </p:cNvPr>
          <p:cNvSpPr txBox="1"/>
          <p:nvPr/>
        </p:nvSpPr>
        <p:spPr>
          <a:xfrm>
            <a:off x="2350247" y="4174752"/>
            <a:ext cx="1131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File editor</a:t>
            </a:r>
            <a:endParaRPr lang="en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AA6D0-B38B-7955-8904-C51E7B06A182}"/>
              </a:ext>
            </a:extLst>
          </p:cNvPr>
          <p:cNvSpPr txBox="1"/>
          <p:nvPr/>
        </p:nvSpPr>
        <p:spPr>
          <a:xfrm>
            <a:off x="2201759" y="779560"/>
            <a:ext cx="2653868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Different topics: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Linear/nonlinear optics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Off-momentum optics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Longitudinal optics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Closed orbit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Magnet optimization</a:t>
            </a:r>
            <a:endParaRPr lang="en-DE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D9FC0B-0B69-9679-D28F-527ACC11F7DF}"/>
              </a:ext>
            </a:extLst>
          </p:cNvPr>
          <p:cNvCxnSpPr>
            <a:cxnSpLocks/>
            <a:endCxn id="13" idx="2"/>
          </p:cNvCxnSpPr>
          <p:nvPr/>
        </p:nvCxnSpPr>
        <p:spPr>
          <a:xfrm flipH="1" flipV="1">
            <a:off x="3528693" y="2810885"/>
            <a:ext cx="931164" cy="510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0C63C7-C59A-3612-599C-E8E80730DF5F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4892593" y="2810885"/>
            <a:ext cx="1564521" cy="5227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D06E993-05DD-4C94-D0A1-A8231A411470}"/>
              </a:ext>
            </a:extLst>
          </p:cNvPr>
          <p:cNvSpPr txBox="1"/>
          <p:nvPr/>
        </p:nvSpPr>
        <p:spPr>
          <a:xfrm>
            <a:off x="5377235" y="1610556"/>
            <a:ext cx="215975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Different topics: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Phase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Dynamic aperture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Touschek tracking</a:t>
            </a:r>
            <a:endParaRPr lang="en-DE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AEF9091-223C-C51E-535D-1F25D975F297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5394286" y="2533886"/>
            <a:ext cx="3630894" cy="8907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D120EB9-D15F-DE11-6C5C-BAE65A1E9A00}"/>
              </a:ext>
            </a:extLst>
          </p:cNvPr>
          <p:cNvSpPr txBox="1"/>
          <p:nvPr/>
        </p:nvSpPr>
        <p:spPr>
          <a:xfrm>
            <a:off x="7860854" y="1610556"/>
            <a:ext cx="232865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Different topics: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Magnet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(none, rich)</a:t>
            </a:r>
            <a:endParaRPr lang="en-DE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1205D08-179F-8326-CC84-9A7B576373CA}"/>
              </a:ext>
            </a:extLst>
          </p:cNvPr>
          <p:cNvCxnSpPr>
            <a:cxnSpLocks/>
            <a:endCxn id="38" idx="3"/>
          </p:cNvCxnSpPr>
          <p:nvPr/>
        </p:nvCxnSpPr>
        <p:spPr>
          <a:xfrm flipH="1">
            <a:off x="3528693" y="4648542"/>
            <a:ext cx="448084" cy="584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CA39C2D-4EFF-B1B5-5CC3-7C2C7E5DF4BB}"/>
              </a:ext>
            </a:extLst>
          </p:cNvPr>
          <p:cNvSpPr txBox="1"/>
          <p:nvPr/>
        </p:nvSpPr>
        <p:spPr>
          <a:xfrm>
            <a:off x="1395288" y="5047964"/>
            <a:ext cx="21334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What has been done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402860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96DADA-BDE0-B63B-1568-0D67084460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Sub-menus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987CD-4DBD-EB59-53B0-BD23D175F74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B. Kuske, HZB ,OPA workshop, 3.-4. April 2025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42648-226F-9814-749A-4A3A8A6CA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128" y="99050"/>
            <a:ext cx="4166560" cy="26107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97566A-7EB4-3966-B485-6E0A9857B876}"/>
              </a:ext>
            </a:extLst>
          </p:cNvPr>
          <p:cNvSpPr txBox="1"/>
          <p:nvPr/>
        </p:nvSpPr>
        <p:spPr>
          <a:xfrm>
            <a:off x="414068" y="838013"/>
            <a:ext cx="239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Tracking -&gt; phase space</a:t>
            </a:r>
            <a:endParaRPr lang="en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864A66-1CD2-4051-096A-AA1DDC984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058" y="2889848"/>
            <a:ext cx="4142630" cy="29871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EB5149-4430-4460-6B9A-3661A39CA3F7}"/>
              </a:ext>
            </a:extLst>
          </p:cNvPr>
          <p:cNvSpPr txBox="1"/>
          <p:nvPr/>
        </p:nvSpPr>
        <p:spPr>
          <a:xfrm>
            <a:off x="414068" y="3733613"/>
            <a:ext cx="294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Design -&gt; nonlinear dynamics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8985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E8038-3496-8D86-6925-517EA31A9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817895B-4D9D-FC53-B42E-403A631CE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95C215-F8D5-0A75-3C44-FFBE44C273B6}"/>
              </a:ext>
            </a:extLst>
          </p:cNvPr>
          <p:cNvSpPr/>
          <p:nvPr/>
        </p:nvSpPr>
        <p:spPr>
          <a:xfrm>
            <a:off x="0" y="1560105"/>
            <a:ext cx="12192000" cy="5297895"/>
          </a:xfrm>
          <a:prstGeom prst="rect">
            <a:avLst/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52FF8C-6CB0-F93E-36DB-D74C8EF00671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577851" y="288927"/>
            <a:ext cx="1398661" cy="365125"/>
          </a:xfrm>
        </p:spPr>
        <p:txBody>
          <a:bodyPr>
            <a:noAutofit/>
          </a:bodyPr>
          <a:lstStyle/>
          <a:p>
            <a:r>
              <a:rPr lang="en-US" dirty="0"/>
              <a:t>Welcome</a:t>
            </a:r>
            <a:endParaRPr lang="en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078562D-63FB-EAC2-8FF3-C71DE90864A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501650" y="6369050"/>
            <a:ext cx="311342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B. Kuske, HZB ,OPA workshop, 3.-4. April 2025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A2EA2-51AB-B6FC-6C8C-DAAD6D481C52}"/>
              </a:ext>
            </a:extLst>
          </p:cNvPr>
          <p:cNvSpPr txBox="1"/>
          <p:nvPr/>
        </p:nvSpPr>
        <p:spPr>
          <a:xfrm>
            <a:off x="1881737" y="1098440"/>
            <a:ext cx="842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Welcome to HZB and thank you for your interest in our endeavor!</a:t>
            </a:r>
            <a:endParaRPr lang="en-DE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28BDFD-17E0-489A-D1BC-0E81E68E433F}"/>
              </a:ext>
            </a:extLst>
          </p:cNvPr>
          <p:cNvSpPr txBox="1"/>
          <p:nvPr/>
        </p:nvSpPr>
        <p:spPr>
          <a:xfrm>
            <a:off x="4797454" y="2425241"/>
            <a:ext cx="2125903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HZB IA-ARD:</a:t>
            </a:r>
          </a:p>
          <a:p>
            <a:r>
              <a:rPr lang="en-US" dirty="0"/>
              <a:t>Teresia Olsson</a:t>
            </a:r>
          </a:p>
          <a:p>
            <a:r>
              <a:rPr lang="en-US" dirty="0"/>
              <a:t>Paul </a:t>
            </a:r>
            <a:r>
              <a:rPr lang="en-US" dirty="0" err="1"/>
              <a:t>Goslawski</a:t>
            </a:r>
            <a:endParaRPr lang="en-US" dirty="0"/>
          </a:p>
          <a:p>
            <a:r>
              <a:rPr lang="en-US" dirty="0"/>
              <a:t>Bettina Kuske</a:t>
            </a:r>
          </a:p>
          <a:p>
            <a:r>
              <a:rPr lang="en-US" b="1" dirty="0"/>
              <a:t>Ronja </a:t>
            </a:r>
            <a:r>
              <a:rPr lang="en-US" b="1" dirty="0" err="1"/>
              <a:t>Grünke</a:t>
            </a:r>
            <a:endParaRPr lang="en-US" b="1" dirty="0"/>
          </a:p>
          <a:p>
            <a:endParaRPr lang="en-US" dirty="0"/>
          </a:p>
          <a:p>
            <a:r>
              <a:rPr lang="en-US" sz="1600" i="1" dirty="0"/>
              <a:t>Users of OPA and </a:t>
            </a:r>
          </a:p>
          <a:p>
            <a:r>
              <a:rPr lang="en-US" sz="1600" i="1" dirty="0"/>
              <a:t>organizers of workshop</a:t>
            </a:r>
          </a:p>
          <a:p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0CEC4-9048-DCAE-19AF-4AF4DD5ABC9B}"/>
              </a:ext>
            </a:extLst>
          </p:cNvPr>
          <p:cNvSpPr txBox="1"/>
          <p:nvPr/>
        </p:nvSpPr>
        <p:spPr>
          <a:xfrm>
            <a:off x="833378" y="2491450"/>
            <a:ext cx="162615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PSI:</a:t>
            </a:r>
          </a:p>
          <a:p>
            <a:r>
              <a:rPr lang="en-US" dirty="0"/>
              <a:t>Andreas Streun</a:t>
            </a:r>
          </a:p>
          <a:p>
            <a:endParaRPr lang="en-US" dirty="0"/>
          </a:p>
          <a:p>
            <a:r>
              <a:rPr lang="en-US" sz="1600" i="1" dirty="0"/>
              <a:t>Author of OPA</a:t>
            </a:r>
          </a:p>
          <a:p>
            <a:endParaRPr lang="en-US" dirty="0"/>
          </a:p>
          <a:p>
            <a:endParaRPr lang="en-US" dirty="0"/>
          </a:p>
          <a:p>
            <a:endParaRPr lang="en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4391DB-E8E2-E055-2E6C-F2DE97A45737}"/>
              </a:ext>
            </a:extLst>
          </p:cNvPr>
          <p:cNvSpPr txBox="1"/>
          <p:nvPr/>
        </p:nvSpPr>
        <p:spPr>
          <a:xfrm>
            <a:off x="2561081" y="2425241"/>
            <a:ext cx="21824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HIFIS:</a:t>
            </a:r>
          </a:p>
          <a:p>
            <a:r>
              <a:rPr lang="en-US" dirty="0"/>
              <a:t>Stephen Schaumann</a:t>
            </a:r>
          </a:p>
          <a:p>
            <a:r>
              <a:rPr lang="en-US" dirty="0"/>
              <a:t>Fredo Erxleben</a:t>
            </a:r>
          </a:p>
          <a:p>
            <a:endParaRPr lang="en-US" dirty="0"/>
          </a:p>
          <a:p>
            <a:r>
              <a:rPr lang="en-US" sz="1600" i="1" dirty="0"/>
              <a:t>Helmholtz Federated </a:t>
            </a:r>
          </a:p>
          <a:p>
            <a:r>
              <a:rPr lang="en-US" sz="1600" i="1" dirty="0"/>
              <a:t>IT Services</a:t>
            </a:r>
          </a:p>
          <a:p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3DADE-542E-0799-B831-67273B4DEE84}"/>
              </a:ext>
            </a:extLst>
          </p:cNvPr>
          <p:cNvSpPr txBox="1"/>
          <p:nvPr/>
        </p:nvSpPr>
        <p:spPr>
          <a:xfrm>
            <a:off x="6967140" y="2425241"/>
            <a:ext cx="212590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HZB IA-ARD:</a:t>
            </a:r>
          </a:p>
          <a:p>
            <a:r>
              <a:rPr lang="en-US" dirty="0"/>
              <a:t>Michael Abo-Bakr</a:t>
            </a:r>
          </a:p>
          <a:p>
            <a:r>
              <a:rPr lang="en-US" dirty="0"/>
              <a:t>Beñat Alberdi</a:t>
            </a:r>
          </a:p>
          <a:p>
            <a:r>
              <a:rPr lang="en-US" sz="1800" dirty="0"/>
              <a:t>Anny Gora</a:t>
            </a:r>
          </a:p>
          <a:p>
            <a:r>
              <a:rPr lang="en-US" dirty="0"/>
              <a:t>Sébastien Joly</a:t>
            </a:r>
          </a:p>
          <a:p>
            <a:r>
              <a:rPr lang="en-US" sz="1600" dirty="0"/>
              <a:t>Arnold </a:t>
            </a:r>
            <a:r>
              <a:rPr lang="en-US" sz="1600" dirty="0" err="1"/>
              <a:t>Kruschinski</a:t>
            </a:r>
            <a:endParaRPr lang="en-US" sz="1600" dirty="0"/>
          </a:p>
          <a:p>
            <a:r>
              <a:rPr lang="en-US" sz="1600" dirty="0"/>
              <a:t>Natthawut Chaisueb</a:t>
            </a:r>
          </a:p>
          <a:p>
            <a:r>
              <a:rPr lang="en-US" sz="1600" dirty="0"/>
              <a:t>Lukas Molks</a:t>
            </a:r>
          </a:p>
          <a:p>
            <a:r>
              <a:rPr lang="en-US" sz="1600" dirty="0"/>
              <a:t>Paul Volz</a:t>
            </a:r>
          </a:p>
          <a:p>
            <a:endParaRPr lang="en-US" sz="1600" i="1" dirty="0"/>
          </a:p>
          <a:p>
            <a:r>
              <a:rPr lang="en-US" sz="1600" i="1" dirty="0"/>
              <a:t>Working for BESSY II/III </a:t>
            </a:r>
          </a:p>
          <a:p>
            <a:r>
              <a:rPr lang="en-US" sz="1600" i="1" dirty="0"/>
              <a:t>Students, postdocs, staff members</a:t>
            </a:r>
          </a:p>
          <a:p>
            <a:endParaRPr lang="en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136D96-1EC2-3341-F774-1B75DE193E6A}"/>
              </a:ext>
            </a:extLst>
          </p:cNvPr>
          <p:cNvSpPr txBox="1"/>
          <p:nvPr/>
        </p:nvSpPr>
        <p:spPr>
          <a:xfrm>
            <a:off x="9419800" y="2425241"/>
            <a:ext cx="20020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HZB IT-ED:</a:t>
            </a:r>
          </a:p>
          <a:p>
            <a:r>
              <a:rPr lang="en-US" dirty="0"/>
              <a:t>Olaf-Peter Sauer</a:t>
            </a:r>
          </a:p>
          <a:p>
            <a:r>
              <a:rPr lang="de-DE" sz="1800" dirty="0">
                <a:effectLst/>
              </a:rPr>
              <a:t>Gabriel Preuß </a:t>
            </a:r>
          </a:p>
          <a:p>
            <a:r>
              <a:rPr lang="de-DE" sz="1800" dirty="0">
                <a:effectLst/>
              </a:rPr>
              <a:t>Gerrit Günther</a:t>
            </a:r>
          </a:p>
          <a:p>
            <a:endParaRPr lang="en-US" dirty="0"/>
          </a:p>
          <a:p>
            <a:r>
              <a:rPr lang="en-US" sz="1600" i="1" dirty="0"/>
              <a:t>IT experts, contacts to</a:t>
            </a:r>
          </a:p>
          <a:p>
            <a:r>
              <a:rPr lang="en-US" sz="1600" i="1" dirty="0"/>
              <a:t>Bachelor students </a:t>
            </a:r>
          </a:p>
          <a:p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70D5F-451A-56E4-12F1-8B3685DF11FE}"/>
              </a:ext>
            </a:extLst>
          </p:cNvPr>
          <p:cNvSpPr txBox="1"/>
          <p:nvPr/>
        </p:nvSpPr>
        <p:spPr>
          <a:xfrm>
            <a:off x="833378" y="2029785"/>
            <a:ext cx="183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Who are we?</a:t>
            </a:r>
            <a:endParaRPr lang="en-D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5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CDE766-538F-91C8-A20A-1CE50BD3E32C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>
            <a:noAutofit/>
          </a:bodyPr>
          <a:lstStyle/>
          <a:p>
            <a:r>
              <a:rPr lang="en-US" sz="1000" dirty="0"/>
              <a:t>Workshop goal</a:t>
            </a:r>
            <a:endParaRPr lang="en-DE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2F78B3-1B30-17F1-6D0C-01CB3DF35BF5}"/>
              </a:ext>
            </a:extLst>
          </p:cNvPr>
          <p:cNvSpPr txBox="1"/>
          <p:nvPr/>
        </p:nvSpPr>
        <p:spPr>
          <a:xfrm>
            <a:off x="1057189" y="808752"/>
            <a:ext cx="10344236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Why did we invite you?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Why are we interested in OPA?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OPA is a code to design accelerators, and the basis for the design of BESSY III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OPA is used worldwide, although in a specialized user community (option for education)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OPA has a couple of stand-alone characteristics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OPAs further development and maintenance to date 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solely depends on Andreas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OPA is a tool developed along with the SLS/SLS2 design needs =&gt; 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not really maintainable for ‘outsiders’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What do we/you expect from the workshop?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An assessment of what it takes to transform OPA into a modern, maintainable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	open-source code? (manpower, skills, structure)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Guidance on how to set up such a project / how to structure such a program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What could be your interest in the project?</a:t>
            </a:r>
            <a:endParaRPr lang="en-DE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674E26-14FF-A46F-4B1C-456937E63265}"/>
              </a:ext>
            </a:extLst>
          </p:cNvPr>
          <p:cNvSpPr/>
          <p:nvPr/>
        </p:nvSpPr>
        <p:spPr>
          <a:xfrm rot="740090">
            <a:off x="8370862" y="2456592"/>
            <a:ext cx="3200400" cy="18288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Final goal for this workshop:</a:t>
            </a:r>
          </a:p>
          <a:p>
            <a:pPr algn="ctr"/>
            <a:r>
              <a:rPr lang="en-US" sz="2000" dirty="0"/>
              <a:t>“ To have a plan! ”</a:t>
            </a:r>
            <a:endParaRPr lang="en-DE" sz="2000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C8170F1E-A344-F42B-2987-A8C76F62C4B4}"/>
              </a:ext>
            </a:extLst>
          </p:cNvPr>
          <p:cNvSpPr txBox="1">
            <a:spLocks/>
          </p:cNvSpPr>
          <p:nvPr/>
        </p:nvSpPr>
        <p:spPr>
          <a:xfrm>
            <a:off x="386617" y="6369049"/>
            <a:ext cx="317573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B. Kuske, HZB ,OPA workshop, 3.-4. April 2025 </a:t>
            </a:r>
          </a:p>
        </p:txBody>
      </p:sp>
    </p:spTree>
    <p:extLst>
      <p:ext uri="{BB962C8B-B14F-4D97-AF65-F5344CB8AC3E}">
        <p14:creationId xmlns:p14="http://schemas.microsoft.com/office/powerpoint/2010/main" val="373666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8C062B-1964-F5AB-5C22-4BFB5CE62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546" y="-9525"/>
            <a:ext cx="6833551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57BD74-59FB-2FC4-9E20-0554FFF265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850" y="288926"/>
            <a:ext cx="2257153" cy="22454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Some basics in accelerator design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CBB6EE-9D6E-6FEC-0E95-9895684E992B}"/>
              </a:ext>
            </a:extLst>
          </p:cNvPr>
          <p:cNvSpPr txBox="1"/>
          <p:nvPr/>
        </p:nvSpPr>
        <p:spPr>
          <a:xfrm>
            <a:off x="9991725" y="962025"/>
            <a:ext cx="18229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One super period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C432D3-BFA9-74B2-D3CA-5B1CEE4650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93825"/>
            <a:ext cx="3104630" cy="3651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B. Kuske, HZB ,OPA workshop, 3.-4. April 2025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0AB47F-D7FC-E0E2-E9BE-D0EEE29776B8}"/>
              </a:ext>
            </a:extLst>
          </p:cNvPr>
          <p:cNvSpPr txBox="1"/>
          <p:nvPr/>
        </p:nvSpPr>
        <p:spPr>
          <a:xfrm>
            <a:off x="273149" y="934755"/>
            <a:ext cx="28496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Accelerator design</a:t>
            </a:r>
          </a:p>
          <a:p>
            <a:r>
              <a:rPr lang="en-US" dirty="0"/>
              <a:t>is a multi-objective</a:t>
            </a:r>
          </a:p>
          <a:p>
            <a:r>
              <a:rPr lang="en-US" dirty="0"/>
              <a:t>optimization task </a:t>
            </a:r>
          </a:p>
          <a:p>
            <a:r>
              <a:rPr lang="en-US" dirty="0"/>
              <a:t>in a large parameter</a:t>
            </a:r>
          </a:p>
          <a:p>
            <a:r>
              <a:rPr lang="en-US" dirty="0"/>
              <a:t>space.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MOGA approaches are </a:t>
            </a:r>
          </a:p>
          <a:p>
            <a:r>
              <a:rPr lang="en-US" dirty="0"/>
              <a:t>common (brut force)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 lot of physics</a:t>
            </a:r>
          </a:p>
          <a:p>
            <a:r>
              <a:rPr lang="en-US" dirty="0"/>
              <a:t>involved that can be used to</a:t>
            </a:r>
          </a:p>
          <a:p>
            <a:r>
              <a:rPr lang="en-US" dirty="0"/>
              <a:t>reduce the parameter space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our case, to an almost  </a:t>
            </a:r>
          </a:p>
          <a:p>
            <a:r>
              <a:rPr lang="en-US" dirty="0"/>
              <a:t>unique solution</a:t>
            </a:r>
            <a:endParaRPr lang="en-DE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B589CB6D-97A9-EC7D-063B-5D794EEBFA5F}"/>
              </a:ext>
            </a:extLst>
          </p:cNvPr>
          <p:cNvSpPr/>
          <p:nvPr/>
        </p:nvSpPr>
        <p:spPr>
          <a:xfrm rot="19570393">
            <a:off x="9786632" y="772690"/>
            <a:ext cx="263553" cy="1246277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4EE3-F370-9106-364D-F353F774BB92}"/>
              </a:ext>
            </a:extLst>
          </p:cNvPr>
          <p:cNvSpPr txBox="1"/>
          <p:nvPr/>
        </p:nvSpPr>
        <p:spPr>
          <a:xfrm>
            <a:off x="5466517" y="708204"/>
            <a:ext cx="3404265" cy="48013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Bessy III: </a:t>
            </a:r>
          </a:p>
          <a:p>
            <a:r>
              <a:rPr lang="en-US" sz="1600" dirty="0"/>
              <a:t>360m circumference</a:t>
            </a:r>
          </a:p>
          <a:p>
            <a:r>
              <a:rPr lang="en-US" sz="1600" dirty="0"/>
              <a:t>16-fold symmetry</a:t>
            </a:r>
          </a:p>
          <a:p>
            <a:endParaRPr lang="en-US" sz="1600" dirty="0"/>
          </a:p>
          <a:p>
            <a:r>
              <a:rPr lang="en-US" sz="1600" dirty="0"/>
              <a:t>Per super period (1/16</a:t>
            </a:r>
            <a:r>
              <a:rPr lang="en-US" sz="1600" baseline="30000" dirty="0"/>
              <a:t>th </a:t>
            </a:r>
            <a:r>
              <a:rPr lang="en-US" sz="1600" dirty="0"/>
              <a:t>):</a:t>
            </a:r>
          </a:p>
          <a:p>
            <a:pPr lvl="1"/>
            <a:r>
              <a:rPr lang="en-US" sz="1600" dirty="0"/>
              <a:t>6 dipoles</a:t>
            </a:r>
          </a:p>
          <a:p>
            <a:pPr lvl="1"/>
            <a:r>
              <a:rPr lang="en-US" sz="1600" dirty="0"/>
              <a:t>18 quadrupoles</a:t>
            </a:r>
          </a:p>
          <a:p>
            <a:pPr lvl="1"/>
            <a:r>
              <a:rPr lang="en-US" sz="1600" dirty="0"/>
              <a:t>10 reverse bends</a:t>
            </a:r>
          </a:p>
          <a:p>
            <a:pPr lvl="1"/>
            <a:r>
              <a:rPr lang="en-US" sz="1600" dirty="0"/>
              <a:t>34 sextupoles</a:t>
            </a:r>
          </a:p>
          <a:p>
            <a:pPr lvl="1"/>
            <a:r>
              <a:rPr lang="en-US" sz="1600" dirty="0"/>
              <a:t>86 drifts</a:t>
            </a:r>
          </a:p>
          <a:p>
            <a:pPr lvl="1"/>
            <a:r>
              <a:rPr lang="en-US" sz="1600" dirty="0"/>
              <a:t>------------------</a:t>
            </a:r>
          </a:p>
          <a:p>
            <a:pPr lvl="1"/>
            <a:r>
              <a:rPr lang="en-US" sz="1600" dirty="0"/>
              <a:t>160 devices with 1-3 parameters </a:t>
            </a:r>
          </a:p>
          <a:p>
            <a:pPr lvl="1"/>
            <a:r>
              <a:rPr lang="en-US" sz="1600" dirty="0"/>
              <a:t>each to be optimized</a:t>
            </a:r>
          </a:p>
          <a:p>
            <a:pPr lvl="1"/>
            <a:endParaRPr lang="en-US" sz="1600" dirty="0"/>
          </a:p>
          <a:p>
            <a:r>
              <a:rPr lang="en-US" sz="1600" dirty="0"/>
              <a:t>Lots of symmetry conditions help!</a:t>
            </a:r>
          </a:p>
          <a:p>
            <a:pPr lvl="1"/>
            <a:endParaRPr lang="en-US" sz="1600" dirty="0"/>
          </a:p>
          <a:p>
            <a:r>
              <a:rPr lang="en-US" sz="1600" dirty="0"/>
              <a:t>Objectives: beam parameters </a:t>
            </a:r>
          </a:p>
          <a:p>
            <a:r>
              <a:rPr lang="en-US" sz="1600" dirty="0"/>
              <a:t>Constraints: size and technological </a:t>
            </a:r>
          </a:p>
          <a:p>
            <a:r>
              <a:rPr lang="en-US" sz="1600" dirty="0"/>
              <a:t>boundary conditions</a:t>
            </a:r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2650722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13A050-89C8-2303-E085-A2965C2015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850" y="190500"/>
            <a:ext cx="3336925" cy="322972"/>
          </a:xfrm>
        </p:spPr>
        <p:txBody>
          <a:bodyPr>
            <a:normAutofit/>
          </a:bodyPr>
          <a:lstStyle/>
          <a:p>
            <a:r>
              <a:rPr lang="en-US" dirty="0"/>
              <a:t>OPA main panel – 1 super period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C354B2-7040-D44E-DC2E-BBCA77BEE60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B. Kuske, HZB ,OPA workshop, 3.-4. April 2025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4B749F-767E-1280-6ADB-CAE8697C9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762000"/>
            <a:ext cx="7439025" cy="4325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55B32C-1CD4-C2E5-6A85-749C4D709481}"/>
              </a:ext>
            </a:extLst>
          </p:cNvPr>
          <p:cNvSpPr txBox="1"/>
          <p:nvPr/>
        </p:nvSpPr>
        <p:spPr>
          <a:xfrm>
            <a:off x="8263552" y="864438"/>
            <a:ext cx="336143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Parameters calculated from input </a:t>
            </a:r>
          </a:p>
          <a:p>
            <a:r>
              <a:rPr lang="en-US" dirty="0"/>
              <a:t>and beta-functions</a:t>
            </a:r>
            <a:endParaRPr lang="en-DE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573512-68F4-0E72-AB0C-CEC1E798DE1F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527392" y="1187604"/>
            <a:ext cx="736160" cy="7545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1D4E0E0-DF77-81EE-A667-82552D2F19A3}"/>
              </a:ext>
            </a:extLst>
          </p:cNvPr>
          <p:cNvSpPr txBox="1"/>
          <p:nvPr/>
        </p:nvSpPr>
        <p:spPr>
          <a:xfrm>
            <a:off x="333375" y="5417684"/>
            <a:ext cx="424776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Knobs / sliders to vary magnetic properties </a:t>
            </a:r>
            <a:endParaRPr lang="en-DE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83915A-3404-AB05-D2CC-5FE618814731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2457258" y="5087874"/>
            <a:ext cx="647892" cy="3298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EB93FD8-B788-3281-70E7-CE4FC719CB82}"/>
              </a:ext>
            </a:extLst>
          </p:cNvPr>
          <p:cNvSpPr txBox="1"/>
          <p:nvPr/>
        </p:nvSpPr>
        <p:spPr>
          <a:xfrm>
            <a:off x="7851992" y="5302688"/>
            <a:ext cx="194482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Further options,</a:t>
            </a:r>
          </a:p>
          <a:p>
            <a:r>
              <a:rPr lang="en-US" dirty="0"/>
              <a:t>Like matching, set </a:t>
            </a:r>
          </a:p>
          <a:p>
            <a:r>
              <a:rPr lang="en-US" dirty="0"/>
              <a:t>reference points …</a:t>
            </a:r>
            <a:endParaRPr lang="en-DE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9A13D85-5EEA-83D2-6281-FE328C8C16B3}"/>
              </a:ext>
            </a:extLst>
          </p:cNvPr>
          <p:cNvCxnSpPr>
            <a:stCxn id="17" idx="0"/>
          </p:cNvCxnSpPr>
          <p:nvPr/>
        </p:nvCxnSpPr>
        <p:spPr>
          <a:xfrm flipH="1" flipV="1">
            <a:off x="7610861" y="4979355"/>
            <a:ext cx="1213545" cy="323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E44AD92-1BA5-3CB5-F480-FBBCAAC545AD}"/>
              </a:ext>
            </a:extLst>
          </p:cNvPr>
          <p:cNvSpPr txBox="1"/>
          <p:nvPr/>
        </p:nvSpPr>
        <p:spPr>
          <a:xfrm>
            <a:off x="7916627" y="2890145"/>
            <a:ext cx="356809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Beta-functions define the envelop</a:t>
            </a:r>
          </a:p>
          <a:p>
            <a:r>
              <a:rPr lang="en-US" dirty="0"/>
              <a:t>of the particle beam, their analysis </a:t>
            </a:r>
          </a:p>
          <a:p>
            <a:r>
              <a:rPr lang="en-US" dirty="0"/>
              <a:t>provides further </a:t>
            </a:r>
          </a:p>
          <a:p>
            <a:r>
              <a:rPr lang="en-US" dirty="0"/>
              <a:t>information on beam characteristics</a:t>
            </a:r>
            <a:endParaRPr lang="en-DE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14D1A63-96E6-098A-BA11-B7834160FDBD}"/>
              </a:ext>
            </a:extLst>
          </p:cNvPr>
          <p:cNvCxnSpPr>
            <a:stCxn id="20" idx="1"/>
          </p:cNvCxnSpPr>
          <p:nvPr/>
        </p:nvCxnSpPr>
        <p:spPr>
          <a:xfrm flipH="1" flipV="1">
            <a:off x="5381355" y="3089408"/>
            <a:ext cx="2535272" cy="400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F5052B-4EA7-35EC-F113-B79DC120CC01}"/>
              </a:ext>
            </a:extLst>
          </p:cNvPr>
          <p:cNvCxnSpPr/>
          <p:nvPr/>
        </p:nvCxnSpPr>
        <p:spPr>
          <a:xfrm>
            <a:off x="3371850" y="628650"/>
            <a:ext cx="0" cy="33337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11FD15-AE0E-52BD-246B-BFAA3BD13411}"/>
              </a:ext>
            </a:extLst>
          </p:cNvPr>
          <p:cNvCxnSpPr/>
          <p:nvPr/>
        </p:nvCxnSpPr>
        <p:spPr>
          <a:xfrm>
            <a:off x="2705100" y="628650"/>
            <a:ext cx="0" cy="333375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D3CAEF8-F5A7-B557-B1EB-D69F96C72D06}"/>
              </a:ext>
            </a:extLst>
          </p:cNvPr>
          <p:cNvSpPr txBox="1"/>
          <p:nvPr/>
        </p:nvSpPr>
        <p:spPr>
          <a:xfrm>
            <a:off x="494472" y="43219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1/16 of ring</a:t>
            </a:r>
            <a:endParaRPr lang="en-DE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7D29E76-6C8B-49F7-7FC0-26BF9E3A2326}"/>
              </a:ext>
            </a:extLst>
          </p:cNvPr>
          <p:cNvCxnSpPr/>
          <p:nvPr/>
        </p:nvCxnSpPr>
        <p:spPr>
          <a:xfrm>
            <a:off x="3028950" y="628650"/>
            <a:ext cx="0" cy="3333750"/>
          </a:xfrm>
          <a:prstGeom prst="line">
            <a:avLst/>
          </a:prstGeom>
          <a:ln>
            <a:prstDash val="lgDash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A658BC9-3CC9-C76D-9629-09E89C57F268}"/>
              </a:ext>
            </a:extLst>
          </p:cNvPr>
          <p:cNvSpPr/>
          <p:nvPr/>
        </p:nvSpPr>
        <p:spPr>
          <a:xfrm>
            <a:off x="4038600" y="628650"/>
            <a:ext cx="695055" cy="332422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F249294-26A8-9A99-DA1D-907D1B2AE187}"/>
              </a:ext>
            </a:extLst>
          </p:cNvPr>
          <p:cNvSpPr/>
          <p:nvPr/>
        </p:nvSpPr>
        <p:spPr>
          <a:xfrm>
            <a:off x="4733926" y="628650"/>
            <a:ext cx="411848" cy="3324225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9C818D9-07C9-4F9D-B80C-25C300307A6E}"/>
              </a:ext>
            </a:extLst>
          </p:cNvPr>
          <p:cNvSpPr/>
          <p:nvPr/>
        </p:nvSpPr>
        <p:spPr>
          <a:xfrm>
            <a:off x="5145774" y="638175"/>
            <a:ext cx="959751" cy="3324225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D92D85-2E7C-F988-C724-190ABF76813C}"/>
              </a:ext>
            </a:extLst>
          </p:cNvPr>
          <p:cNvSpPr txBox="1"/>
          <p:nvPr/>
        </p:nvSpPr>
        <p:spPr>
          <a:xfrm>
            <a:off x="4181474" y="230960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“Unit </a:t>
            </a:r>
          </a:p>
          <a:p>
            <a:r>
              <a:rPr lang="en-US" sz="1200" dirty="0"/>
              <a:t>Cell”</a:t>
            </a:r>
            <a:endParaRPr lang="en-DE" sz="1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B336EE-6E7C-5091-C1BB-A8091495BA4E}"/>
              </a:ext>
            </a:extLst>
          </p:cNvPr>
          <p:cNvSpPr txBox="1"/>
          <p:nvPr/>
        </p:nvSpPr>
        <p:spPr>
          <a:xfrm>
            <a:off x="4655649" y="-33314"/>
            <a:ext cx="93281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“</a:t>
            </a:r>
            <a:r>
              <a:rPr lang="en-US" sz="1200" dirty="0"/>
              <a:t>Dispersion</a:t>
            </a:r>
          </a:p>
          <a:p>
            <a:r>
              <a:rPr lang="en-US" sz="1200" dirty="0"/>
              <a:t>suppression</a:t>
            </a:r>
          </a:p>
          <a:p>
            <a:r>
              <a:rPr lang="en-US" sz="1200" dirty="0"/>
              <a:t>cell”</a:t>
            </a:r>
            <a:endParaRPr lang="en-DE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941A42-59AE-A9D2-37F2-8179426BE711}"/>
              </a:ext>
            </a:extLst>
          </p:cNvPr>
          <p:cNvSpPr txBox="1"/>
          <p:nvPr/>
        </p:nvSpPr>
        <p:spPr>
          <a:xfrm>
            <a:off x="5269984" y="384848"/>
            <a:ext cx="786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“straight”</a:t>
            </a:r>
            <a:endParaRPr lang="en-DE" sz="12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00E07E8-553A-6E10-CFB6-BEDAC185B55C}"/>
              </a:ext>
            </a:extLst>
          </p:cNvPr>
          <p:cNvCxnSpPr/>
          <p:nvPr/>
        </p:nvCxnSpPr>
        <p:spPr>
          <a:xfrm>
            <a:off x="2362200" y="619125"/>
            <a:ext cx="0" cy="3333750"/>
          </a:xfrm>
          <a:prstGeom prst="line">
            <a:avLst/>
          </a:prstGeom>
          <a:ln>
            <a:prstDash val="lgDash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05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B9A6E-7AE3-783E-549C-1BCCE2A617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OPA strong points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F955F7-BCFE-FBCC-55A9-A1E46B2B767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B. Kuske, HZB ,OPA workshop, 3.-4. April 2025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6D060C-65D1-9BB6-D374-433F9789DB2C}"/>
              </a:ext>
            </a:extLst>
          </p:cNvPr>
          <p:cNvSpPr txBox="1"/>
          <p:nvPr/>
        </p:nvSpPr>
        <p:spPr>
          <a:xfrm>
            <a:off x="500917" y="971550"/>
            <a:ext cx="6720173" cy="2416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OPA’s strong points:</a:t>
            </a:r>
          </a:p>
          <a:p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Display of all necessary information at once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Intuitive display, magnets &amp; lattice functions &amp; derived parameters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Easy lattice segmentation ring, super period, subparts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Interactive: knobs and sliders to show impact of magnet changes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Direct link to matching, tune changes, data storage, …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25A54-EAB4-A092-2A17-5886AE4AB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440" y="223979"/>
            <a:ext cx="2036969" cy="27613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4BB6C9-AB21-3C9A-476C-FE52C3C8E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062" y="223979"/>
            <a:ext cx="2046938" cy="27613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0D3554-544A-AD8E-5F9D-EFE176FFC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977" y="3380647"/>
            <a:ext cx="2042023" cy="27613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C53B11-5CBA-FE7B-33F9-135115C2E507}"/>
              </a:ext>
            </a:extLst>
          </p:cNvPr>
          <p:cNvSpPr txBox="1"/>
          <p:nvPr/>
        </p:nvSpPr>
        <p:spPr>
          <a:xfrm>
            <a:off x="577850" y="3937959"/>
            <a:ext cx="658757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 used these features extensively in the BESSY III design:</a:t>
            </a:r>
          </a:p>
          <a:p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Analyze/understand/optimize substructures with few parameters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Combine lattice from optimized substructures</a:t>
            </a:r>
            <a:endParaRPr lang="en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DE62A-E259-89E9-DECF-2A8223084115}"/>
              </a:ext>
            </a:extLst>
          </p:cNvPr>
          <p:cNvSpPr txBox="1"/>
          <p:nvPr/>
        </p:nvSpPr>
        <p:spPr>
          <a:xfrm>
            <a:off x="7440394" y="2985351"/>
            <a:ext cx="1022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“Unit Cell”</a:t>
            </a:r>
            <a:endParaRPr lang="en-DE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01AE9F-F407-AB9F-AB12-65AD9003422B}"/>
              </a:ext>
            </a:extLst>
          </p:cNvPr>
          <p:cNvSpPr txBox="1"/>
          <p:nvPr/>
        </p:nvSpPr>
        <p:spPr>
          <a:xfrm>
            <a:off x="9853791" y="2987124"/>
            <a:ext cx="2338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“Dispersion suppression cell”</a:t>
            </a:r>
            <a:endParaRPr lang="en-DE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077C2D-9F55-E62E-DD47-F7D35AA3EF6D}"/>
              </a:ext>
            </a:extLst>
          </p:cNvPr>
          <p:cNvSpPr txBox="1"/>
          <p:nvPr/>
        </p:nvSpPr>
        <p:spPr>
          <a:xfrm>
            <a:off x="9890878" y="6193654"/>
            <a:ext cx="800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“Straight”</a:t>
            </a:r>
            <a:endParaRPr lang="en-DE" sz="1200" dirty="0"/>
          </a:p>
        </p:txBody>
      </p:sp>
    </p:spTree>
    <p:extLst>
      <p:ext uri="{BB962C8B-B14F-4D97-AF65-F5344CB8AC3E}">
        <p14:creationId xmlns:p14="http://schemas.microsoft.com/office/powerpoint/2010/main" val="20612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AF2405-FC32-D68C-F2C6-B353EACDC7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850" y="288926"/>
            <a:ext cx="1927225" cy="365124"/>
          </a:xfrm>
        </p:spPr>
        <p:txBody>
          <a:bodyPr>
            <a:normAutofit/>
          </a:bodyPr>
          <a:lstStyle/>
          <a:p>
            <a:r>
              <a:rPr lang="en-US" dirty="0"/>
              <a:t>Further strong points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0A6705-8307-B854-C177-4CE3D58E33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B. Kuske, HZB ,OPA workshop, 3.-4. April 2025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5E33D-E425-29C5-CADC-23E2936ABEAF}"/>
              </a:ext>
            </a:extLst>
          </p:cNvPr>
          <p:cNvSpPr txBox="1"/>
          <p:nvPr/>
        </p:nvSpPr>
        <p:spPr>
          <a:xfrm>
            <a:off x="939067" y="701177"/>
            <a:ext cx="8893717" cy="312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Further OPA strong points:</a:t>
            </a:r>
          </a:p>
          <a:p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OPA is fast!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Easy installation: download the executable and start working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Completely stand-alone: no internet, additional libraries, etc. needed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 Sub-menus cover all aspects of  basic accelerator design in a ‘representative’ manner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Not too sophisticated, but reliable (4D-tracking, restricted type of errors…)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No intent to be more detailed – need to switch to other codes for detailed studies anyway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13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665A4D-CB95-7697-E732-0347A5376D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Opa </a:t>
            </a:r>
            <a:r>
              <a:rPr lang="en-US" dirty="0">
                <a:sym typeface="Wingdings" panose="05000000000000000000" pitchFamily="2" charset="2"/>
              </a:rPr>
              <a:t> other codes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D6CD53-E86A-BC92-1E05-0B4E331A3DF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B. Kuske, HZB ,OPA workshop, 3.-4. April 2025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B7F6F-DBAE-D881-ABC4-DC41F7678D65}"/>
              </a:ext>
            </a:extLst>
          </p:cNvPr>
          <p:cNvSpPr txBox="1"/>
          <p:nvPr/>
        </p:nvSpPr>
        <p:spPr>
          <a:xfrm>
            <a:off x="1561381" y="750500"/>
            <a:ext cx="212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OPA is sequential:</a:t>
            </a:r>
            <a:endParaRPr lang="en-DE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783AB-7E2E-83AE-4A93-FD165B7A6A12}"/>
              </a:ext>
            </a:extLst>
          </p:cNvPr>
          <p:cNvSpPr txBox="1"/>
          <p:nvPr/>
        </p:nvSpPr>
        <p:spPr>
          <a:xfrm>
            <a:off x="6810375" y="750500"/>
            <a:ext cx="338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Other accelerator codes are ‘flat’:</a:t>
            </a:r>
            <a:endParaRPr lang="en-D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00A6DF-E739-40CB-38DB-019133F072C7}"/>
              </a:ext>
            </a:extLst>
          </p:cNvPr>
          <p:cNvSpPr txBox="1"/>
          <p:nvPr/>
        </p:nvSpPr>
        <p:spPr>
          <a:xfrm>
            <a:off x="1561381" y="1278315"/>
            <a:ext cx="1651606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Read the lattice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C0D06-6F67-3088-C5B2-0638E6C9F798}"/>
              </a:ext>
            </a:extLst>
          </p:cNvPr>
          <p:cNvSpPr txBox="1"/>
          <p:nvPr/>
        </p:nvSpPr>
        <p:spPr>
          <a:xfrm>
            <a:off x="1699047" y="1960833"/>
            <a:ext cx="1376274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Linear optics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686F4A-F10D-B5C4-4F8D-7FD9C849CECF}"/>
              </a:ext>
            </a:extLst>
          </p:cNvPr>
          <p:cNvSpPr txBox="1"/>
          <p:nvPr/>
        </p:nvSpPr>
        <p:spPr>
          <a:xfrm>
            <a:off x="415117" y="2636787"/>
            <a:ext cx="1835171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Non-linear optics </a:t>
            </a:r>
          </a:p>
          <a:p>
            <a:r>
              <a:rPr lang="en-US" dirty="0"/>
              <a:t>(sextupoles)</a:t>
            </a:r>
            <a:endParaRPr lang="en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18278E-FC24-0C29-B6C3-32B25A32FF37}"/>
              </a:ext>
            </a:extLst>
          </p:cNvPr>
          <p:cNvSpPr txBox="1"/>
          <p:nvPr/>
        </p:nvSpPr>
        <p:spPr>
          <a:xfrm>
            <a:off x="2512603" y="2643351"/>
            <a:ext cx="2250360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Off momentum optics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F9D520-E0C1-5576-7617-0B28FCA0FEE8}"/>
              </a:ext>
            </a:extLst>
          </p:cNvPr>
          <p:cNvSpPr txBox="1"/>
          <p:nvPr/>
        </p:nvSpPr>
        <p:spPr>
          <a:xfrm>
            <a:off x="422076" y="3530462"/>
            <a:ext cx="1809293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Non-linear optics</a:t>
            </a:r>
          </a:p>
          <a:p>
            <a:r>
              <a:rPr lang="en-US" dirty="0"/>
              <a:t>Octupoles      </a:t>
            </a:r>
            <a:endParaRPr lang="en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91F9B6-3A49-2E15-F698-90DCF758CB98}"/>
              </a:ext>
            </a:extLst>
          </p:cNvPr>
          <p:cNvSpPr txBox="1"/>
          <p:nvPr/>
        </p:nvSpPr>
        <p:spPr>
          <a:xfrm>
            <a:off x="849925" y="4403640"/>
            <a:ext cx="954300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Tracking</a:t>
            </a:r>
            <a:endParaRPr lang="en-D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E9EF7-2A62-A3C6-33F1-22F8AD98D7D3}"/>
              </a:ext>
            </a:extLst>
          </p:cNvPr>
          <p:cNvSpPr txBox="1"/>
          <p:nvPr/>
        </p:nvSpPr>
        <p:spPr>
          <a:xfrm>
            <a:off x="2867187" y="3325869"/>
            <a:ext cx="1541191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RF parameters</a:t>
            </a:r>
            <a:endParaRPr lang="en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DF5566-A12C-EDCD-F803-587A264092B5}"/>
              </a:ext>
            </a:extLst>
          </p:cNvPr>
          <p:cNvSpPr txBox="1"/>
          <p:nvPr/>
        </p:nvSpPr>
        <p:spPr>
          <a:xfrm>
            <a:off x="6545516" y="1278315"/>
            <a:ext cx="1651606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Read the lattice</a:t>
            </a:r>
          </a:p>
          <a:p>
            <a:r>
              <a:rPr lang="en-US" dirty="0"/>
              <a:t>(often full ring)</a:t>
            </a:r>
            <a:endParaRPr lang="en-DE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13866FC-C63C-E674-EFE2-63556A250E85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2387184" y="1647647"/>
            <a:ext cx="0" cy="313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4A552F-77C8-A715-4100-8A0615A6B320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1332703" y="2323601"/>
            <a:ext cx="1054481" cy="313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0503F52-E0A5-552E-0F15-7DE6A455D893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2387184" y="2330165"/>
            <a:ext cx="1250599" cy="313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6A476E9-B6A6-F9BB-E4B8-E0AC906E2ADD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1326723" y="3283118"/>
            <a:ext cx="5980" cy="247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59A384E-B880-7BBE-321A-B2D29E95626D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1326723" y="4176793"/>
            <a:ext cx="352" cy="226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885C874-F558-B94E-6094-81EDC32D65FC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3632352" y="3012683"/>
            <a:ext cx="5431" cy="322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B2D4A33-E789-CEDC-DE18-3FD812BE8A3D}"/>
              </a:ext>
            </a:extLst>
          </p:cNvPr>
          <p:cNvSpPr txBox="1"/>
          <p:nvPr/>
        </p:nvSpPr>
        <p:spPr>
          <a:xfrm>
            <a:off x="2712497" y="4049144"/>
            <a:ext cx="1850571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Touschek tracking</a:t>
            </a:r>
            <a:endParaRPr lang="en-DE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9928272-2A14-C76A-D59D-0CD253499EB2}"/>
              </a:ext>
            </a:extLst>
          </p:cNvPr>
          <p:cNvCxnSpPr>
            <a:cxnSpLocks/>
            <a:stCxn id="12" idx="2"/>
            <a:endCxn id="40" idx="0"/>
          </p:cNvCxnSpPr>
          <p:nvPr/>
        </p:nvCxnSpPr>
        <p:spPr>
          <a:xfrm>
            <a:off x="3637783" y="3695201"/>
            <a:ext cx="0" cy="353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D4E7B23-0300-F53C-16A4-3979A31A8B9C}"/>
              </a:ext>
            </a:extLst>
          </p:cNvPr>
          <p:cNvCxnSpPr>
            <a:cxnSpLocks/>
            <a:stCxn id="13" idx="3"/>
            <a:endCxn id="48" idx="1"/>
          </p:cNvCxnSpPr>
          <p:nvPr/>
        </p:nvCxnSpPr>
        <p:spPr>
          <a:xfrm flipV="1">
            <a:off x="8197122" y="1462981"/>
            <a:ext cx="877045" cy="13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EA66D89-FC8C-3F1C-52D4-799C1B4D5432}"/>
              </a:ext>
            </a:extLst>
          </p:cNvPr>
          <p:cNvSpPr txBox="1"/>
          <p:nvPr/>
        </p:nvSpPr>
        <p:spPr>
          <a:xfrm>
            <a:off x="9074167" y="1278315"/>
            <a:ext cx="2242089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Get single parameters</a:t>
            </a:r>
            <a:endParaRPr lang="en-DE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4A89C75-7CBE-95B7-CDDA-80812378EDB7}"/>
              </a:ext>
            </a:extLst>
          </p:cNvPr>
          <p:cNvSpPr txBox="1"/>
          <p:nvPr/>
        </p:nvSpPr>
        <p:spPr>
          <a:xfrm>
            <a:off x="9074167" y="1954269"/>
            <a:ext cx="2114105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Plot lattice functions</a:t>
            </a:r>
            <a:endParaRPr lang="en-DE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63C7C7-99C5-2F0F-3933-A5A64D35C5A6}"/>
              </a:ext>
            </a:extLst>
          </p:cNvPr>
          <p:cNvSpPr txBox="1"/>
          <p:nvPr/>
        </p:nvSpPr>
        <p:spPr>
          <a:xfrm>
            <a:off x="9074167" y="2568182"/>
            <a:ext cx="1681166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Match/optimize</a:t>
            </a:r>
            <a:endParaRPr lang="en-DE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1DFEC22-16AE-13DD-4F20-15D3A77E815D}"/>
              </a:ext>
            </a:extLst>
          </p:cNvPr>
          <p:cNvSpPr txBox="1"/>
          <p:nvPr/>
        </p:nvSpPr>
        <p:spPr>
          <a:xfrm>
            <a:off x="9074167" y="3258894"/>
            <a:ext cx="1007199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Tracking </a:t>
            </a:r>
            <a:endParaRPr lang="en-DE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C9E7BB-5A89-9293-4EC7-69D989D230D8}"/>
              </a:ext>
            </a:extLst>
          </p:cNvPr>
          <p:cNvSpPr txBox="1"/>
          <p:nvPr/>
        </p:nvSpPr>
        <p:spPr>
          <a:xfrm>
            <a:off x="9074167" y="3949606"/>
            <a:ext cx="1794658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Non-linear optics</a:t>
            </a:r>
            <a:endParaRPr lang="en-DE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4B9B72-8C7C-BE14-34F0-1B30ECE82CFC}"/>
              </a:ext>
            </a:extLst>
          </p:cNvPr>
          <p:cNvSpPr txBox="1"/>
          <p:nvPr/>
        </p:nvSpPr>
        <p:spPr>
          <a:xfrm>
            <a:off x="9074167" y="4640318"/>
            <a:ext cx="401072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….</a:t>
            </a:r>
            <a:endParaRPr lang="en-DE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F38EF4A-AFB4-20A7-673D-4D16921D06A7}"/>
              </a:ext>
            </a:extLst>
          </p:cNvPr>
          <p:cNvCxnSpPr>
            <a:cxnSpLocks/>
            <a:stCxn id="13" idx="3"/>
            <a:endCxn id="55" idx="1"/>
          </p:cNvCxnSpPr>
          <p:nvPr/>
        </p:nvCxnSpPr>
        <p:spPr>
          <a:xfrm>
            <a:off x="8197122" y="1601481"/>
            <a:ext cx="877045" cy="537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A99CF39-6941-8472-9392-F6D2A5F36381}"/>
              </a:ext>
            </a:extLst>
          </p:cNvPr>
          <p:cNvCxnSpPr>
            <a:cxnSpLocks/>
            <a:stCxn id="13" idx="3"/>
            <a:endCxn id="56" idx="1"/>
          </p:cNvCxnSpPr>
          <p:nvPr/>
        </p:nvCxnSpPr>
        <p:spPr>
          <a:xfrm>
            <a:off x="8197122" y="1601481"/>
            <a:ext cx="877045" cy="1151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9F3B30F-2F4A-44A0-3EDC-3D07C4E097F2}"/>
              </a:ext>
            </a:extLst>
          </p:cNvPr>
          <p:cNvCxnSpPr>
            <a:cxnSpLocks/>
            <a:stCxn id="13" idx="3"/>
            <a:endCxn id="57" idx="1"/>
          </p:cNvCxnSpPr>
          <p:nvPr/>
        </p:nvCxnSpPr>
        <p:spPr>
          <a:xfrm>
            <a:off x="8197122" y="1601481"/>
            <a:ext cx="877045" cy="1842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98EB02F-7665-EB69-2731-4E9423E15C3D}"/>
              </a:ext>
            </a:extLst>
          </p:cNvPr>
          <p:cNvCxnSpPr>
            <a:cxnSpLocks/>
            <a:stCxn id="13" idx="3"/>
            <a:endCxn id="58" idx="1"/>
          </p:cNvCxnSpPr>
          <p:nvPr/>
        </p:nvCxnSpPr>
        <p:spPr>
          <a:xfrm>
            <a:off x="8197122" y="1601481"/>
            <a:ext cx="877045" cy="2532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52BEEF1-D3BE-847F-FDF5-4D7653B10E90}"/>
              </a:ext>
            </a:extLst>
          </p:cNvPr>
          <p:cNvCxnSpPr>
            <a:cxnSpLocks/>
            <a:stCxn id="13" idx="3"/>
            <a:endCxn id="59" idx="1"/>
          </p:cNvCxnSpPr>
          <p:nvPr/>
        </p:nvCxnSpPr>
        <p:spPr>
          <a:xfrm>
            <a:off x="8197122" y="1601481"/>
            <a:ext cx="877045" cy="3223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D0FDA8E-966A-7EA9-CC97-45948FD30A32}"/>
              </a:ext>
            </a:extLst>
          </p:cNvPr>
          <p:cNvCxnSpPr>
            <a:cxnSpLocks/>
          </p:cNvCxnSpPr>
          <p:nvPr/>
        </p:nvCxnSpPr>
        <p:spPr>
          <a:xfrm>
            <a:off x="664234" y="1800958"/>
            <a:ext cx="3744144" cy="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77BD9DC-39BC-8593-D84E-A953F56CE82F}"/>
              </a:ext>
            </a:extLst>
          </p:cNvPr>
          <p:cNvCxnSpPr>
            <a:cxnSpLocks/>
          </p:cNvCxnSpPr>
          <p:nvPr/>
        </p:nvCxnSpPr>
        <p:spPr>
          <a:xfrm>
            <a:off x="280082" y="4293060"/>
            <a:ext cx="1981068" cy="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6492933-8E33-0629-7142-ECDE499983BB}"/>
              </a:ext>
            </a:extLst>
          </p:cNvPr>
          <p:cNvCxnSpPr>
            <a:cxnSpLocks/>
          </p:cNvCxnSpPr>
          <p:nvPr/>
        </p:nvCxnSpPr>
        <p:spPr>
          <a:xfrm>
            <a:off x="680790" y="2520456"/>
            <a:ext cx="3744144" cy="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5F4E25C-098B-35CA-CD82-35885306D97F}"/>
              </a:ext>
            </a:extLst>
          </p:cNvPr>
          <p:cNvCxnSpPr>
            <a:cxnSpLocks/>
          </p:cNvCxnSpPr>
          <p:nvPr/>
        </p:nvCxnSpPr>
        <p:spPr>
          <a:xfrm>
            <a:off x="2387184" y="3169276"/>
            <a:ext cx="2469488" cy="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2FDCD5A-93F4-87CA-0E3C-0F0DB727E20B}"/>
              </a:ext>
            </a:extLst>
          </p:cNvPr>
          <p:cNvCxnSpPr>
            <a:cxnSpLocks/>
          </p:cNvCxnSpPr>
          <p:nvPr/>
        </p:nvCxnSpPr>
        <p:spPr>
          <a:xfrm>
            <a:off x="2387184" y="3847888"/>
            <a:ext cx="2469488" cy="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4847D532-C457-7ABB-182C-F11667FC815B}"/>
              </a:ext>
            </a:extLst>
          </p:cNvPr>
          <p:cNvSpPr txBox="1"/>
          <p:nvPr/>
        </p:nvSpPr>
        <p:spPr>
          <a:xfrm>
            <a:off x="577850" y="5339751"/>
            <a:ext cx="4213333" cy="36933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Every ‘layer’ displays complete information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24A66D-97E2-BB8A-74FB-A9651FC56B08}"/>
              </a:ext>
            </a:extLst>
          </p:cNvPr>
          <p:cNvSpPr txBox="1"/>
          <p:nvPr/>
        </p:nvSpPr>
        <p:spPr>
          <a:xfrm>
            <a:off x="6732244" y="5339751"/>
            <a:ext cx="4775923" cy="36933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 information provided without being asked for</a:t>
            </a:r>
            <a:endParaRPr lang="en-DE" dirty="0"/>
          </a:p>
        </p:txBody>
      </p:sp>
      <p:sp>
        <p:nvSpPr>
          <p:cNvPr id="106" name="Right Brace 105">
            <a:extLst>
              <a:ext uri="{FF2B5EF4-FFF2-40B4-BE49-F238E27FC236}">
                <a16:creationId xmlns:a16="http://schemas.microsoft.com/office/drawing/2014/main" id="{FB982168-B1A2-AF5C-044F-3989087991A8}"/>
              </a:ext>
            </a:extLst>
          </p:cNvPr>
          <p:cNvSpPr/>
          <p:nvPr/>
        </p:nvSpPr>
        <p:spPr>
          <a:xfrm>
            <a:off x="4762963" y="1278315"/>
            <a:ext cx="312855" cy="34946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CE3F0FF-C529-F503-C151-FCEC76363D87}"/>
              </a:ext>
            </a:extLst>
          </p:cNvPr>
          <p:cNvSpPr txBox="1"/>
          <p:nvPr/>
        </p:nvSpPr>
        <p:spPr>
          <a:xfrm>
            <a:off x="5151274" y="2551018"/>
            <a:ext cx="16355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Layers can help </a:t>
            </a:r>
          </a:p>
          <a:p>
            <a:r>
              <a:rPr lang="en-US" i="1" dirty="0"/>
              <a:t>to structure </a:t>
            </a:r>
          </a:p>
          <a:p>
            <a:r>
              <a:rPr lang="en-US" i="1" dirty="0"/>
              <a:t>the project!</a:t>
            </a:r>
            <a:endParaRPr lang="en-DE" i="1" dirty="0"/>
          </a:p>
        </p:txBody>
      </p:sp>
    </p:spTree>
    <p:extLst>
      <p:ext uri="{BB962C8B-B14F-4D97-AF65-F5344CB8AC3E}">
        <p14:creationId xmlns:p14="http://schemas.microsoft.com/office/powerpoint/2010/main" val="135542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D6EBB5-185B-0B60-A95A-0B1288D268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F708D4-045B-F949-E8C1-6A8B4775372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B. Kuske, HZB ,OPA workshop, 3.-4. April 2025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973E08-187D-A45D-A73B-3A9E342765D7}"/>
              </a:ext>
            </a:extLst>
          </p:cNvPr>
          <p:cNvSpPr txBox="1"/>
          <p:nvPr/>
        </p:nvSpPr>
        <p:spPr>
          <a:xfrm>
            <a:off x="2828251" y="391945"/>
            <a:ext cx="5210722" cy="2662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 want to keep most of OPA, but add few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Parameter scans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Option to compare two lattices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Display the initial situation against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Store RF parameters on the lattice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 RDTs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Im</a:t>
            </a:r>
            <a:r>
              <a:rPr lang="en-US" dirty="0"/>
              <a:t>/e </a:t>
            </a:r>
            <a:r>
              <a:rPr lang="en-US" dirty="0" err="1"/>
              <a:t>xport</a:t>
            </a:r>
            <a:r>
              <a:rPr lang="en-US" dirty="0"/>
              <a:t> to </a:t>
            </a:r>
            <a:r>
              <a:rPr lang="en-US" dirty="0" err="1"/>
              <a:t>pyat</a:t>
            </a:r>
            <a:r>
              <a:rPr lang="en-US" dirty="0"/>
              <a:t>, spectra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Tracking with errors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F9796D-33A2-D2A5-6A5B-87A4A72D3E53}"/>
              </a:ext>
            </a:extLst>
          </p:cNvPr>
          <p:cNvSpPr txBox="1"/>
          <p:nvPr/>
        </p:nvSpPr>
        <p:spPr>
          <a:xfrm>
            <a:off x="2828251" y="3159008"/>
            <a:ext cx="7710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many accelerator programs on the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the physics has been programmed many times: reuse </a:t>
            </a:r>
            <a:r>
              <a:rPr lang="en-US" dirty="0">
                <a:sym typeface="Wingdings" panose="05000000000000000000" pitchFamily="2" charset="2"/>
              </a:rPr>
              <a:t> program yourself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Emphasis on interactive graphics and speed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76AC4-46F3-D217-FA48-77DB9BEBBFB8}"/>
              </a:ext>
            </a:extLst>
          </p:cNvPr>
          <p:cNvSpPr txBox="1"/>
          <p:nvPr/>
        </p:nvSpPr>
        <p:spPr>
          <a:xfrm>
            <a:off x="2828251" y="4674645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Thursday: </a:t>
            </a:r>
            <a:r>
              <a:rPr lang="en-US" dirty="0"/>
              <a:t>Concentrate on OPA, exchange of information</a:t>
            </a:r>
          </a:p>
          <a:p>
            <a:r>
              <a:rPr lang="en-US" b="1" dirty="0"/>
              <a:t>Friday: </a:t>
            </a:r>
            <a:r>
              <a:rPr lang="en-US" dirty="0"/>
              <a:t>Concentrate on project, workflow, interfaces, basic </a:t>
            </a:r>
            <a:r>
              <a:rPr lang="en-US"/>
              <a:t>design 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25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ZB NEU 1">
      <a:dk1>
        <a:srgbClr val="000000"/>
      </a:dk1>
      <a:lt1>
        <a:srgbClr val="FFFFFF"/>
      </a:lt1>
      <a:dk2>
        <a:srgbClr val="004F84"/>
      </a:dk2>
      <a:lt2>
        <a:srgbClr val="E7E6E6"/>
      </a:lt2>
      <a:accent1>
        <a:srgbClr val="004F84"/>
      </a:accent1>
      <a:accent2>
        <a:srgbClr val="6CABE9"/>
      </a:accent2>
      <a:accent3>
        <a:srgbClr val="D15E57"/>
      </a:accent3>
      <a:accent4>
        <a:srgbClr val="9AC6F3"/>
      </a:accent4>
      <a:accent5>
        <a:srgbClr val="C6D970"/>
      </a:accent5>
      <a:accent6>
        <a:srgbClr val="BCD932"/>
      </a:accent6>
      <a:hlink>
        <a:srgbClr val="CB59C1"/>
      </a:hlink>
      <a:folHlink>
        <a:srgbClr val="67609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1006</Words>
  <Application>Microsoft Office PowerPoint</Application>
  <PresentationFormat>Widescreen</PresentationFormat>
  <Paragraphs>213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Source Sans Pro</vt:lpstr>
      <vt:lpstr>Source Sans Pro Light</vt:lpstr>
      <vt:lpstr>Wingdings</vt:lpstr>
      <vt:lpstr>Office</vt:lpstr>
      <vt:lpstr>Introduction to the first workshop on modernizing OPA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Monica Mantel</dc:creator>
  <cp:lastModifiedBy>Kuske, Bettina</cp:lastModifiedBy>
  <cp:revision>218</cp:revision>
  <dcterms:created xsi:type="dcterms:W3CDTF">2021-07-30T13:31:34Z</dcterms:created>
  <dcterms:modified xsi:type="dcterms:W3CDTF">2025-04-01T16:19:05Z</dcterms:modified>
</cp:coreProperties>
</file>