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9" r:id="rId4"/>
    <p:sldId id="264" r:id="rId5"/>
    <p:sldId id="262" r:id="rId6"/>
    <p:sldId id="271" r:id="rId7"/>
    <p:sldId id="273" r:id="rId8"/>
    <p:sldId id="280" r:id="rId9"/>
    <p:sldId id="276" r:id="rId10"/>
    <p:sldId id="274" r:id="rId11"/>
    <p:sldId id="263" r:id="rId12"/>
    <p:sldId id="275" r:id="rId13"/>
    <p:sldId id="25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9"/>
    <p:restoredTop sz="84624"/>
  </p:normalViewPr>
  <p:slideViewPr>
    <p:cSldViewPr snapToGrid="0" snapToObjects="1">
      <p:cViewPr varScale="1">
        <p:scale>
          <a:sx n="126" d="100"/>
          <a:sy n="126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3766C-BC6C-1942-9184-B56801F443EF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81C47-EA49-CC4D-8A58-424045B08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6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81C47-EA49-CC4D-8A58-424045B088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6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F4C1-0C01-8947-BB11-3838FF299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66FF4-857D-BE47-95DC-A9E8FBE32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4838B-DA44-C84E-95B3-0F51EA2B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79DE-6042-444C-B777-AEEA315043A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FA8CB-B340-D449-BE5D-1F78E6CE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2A082-88D0-5A4D-9E9B-B47B171A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F67E-D331-014A-8CEC-2125CA6A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6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84F4-A04F-074C-BCDC-D43D5356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7E7FE-D17E-9445-AE27-90D164D7B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8BF37-BB7C-D644-9F84-F908256B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79DE-6042-444C-B777-AEEA315043A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C2060-DE17-3845-8832-9CA63DC2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0ADDA-D166-0D4C-898C-978780BB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F67E-D331-014A-8CEC-2125CA6A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4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EBAE3-6468-E341-89CF-524BE488D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E5690-6342-7C46-B078-7910FC652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5BDCC-56F6-5040-B4D1-85E8D3A0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79DE-6042-444C-B777-AEEA315043A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940F-F57F-6D4B-BBCA-C00640CA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4A7E5-55DF-6A43-AA86-D8C9EB71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F67E-D331-014A-8CEC-2125CA6A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1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4011-7502-E140-A282-71291734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7C366-FBAB-0D4F-9B5F-07100E120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1AA75-3794-F541-8345-B37775809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79DE-6042-444C-B777-AEEA315043A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D7D94-14A5-AC43-99D1-C9FC25C0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95F3D-B728-A54D-84E5-D4037E9D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F67E-D331-014A-8CEC-2125CA6A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2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402C-661C-5C48-A9DB-A869FF82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998D1-0356-A348-9E47-E82D7FFCE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5FF70-2920-B64F-BAAD-68072043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79DE-6042-444C-B777-AEEA315043A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4D283-A01F-E844-A47E-DB77258D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E8D17-BC02-0649-AAA0-DB99F6D9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F67E-D331-014A-8CEC-2125CA6A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9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F03FB-FC4C-B743-BF59-74E3D792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0B5B3-9741-194A-891F-4B79F3AC4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2CCBC-857D-5747-BAC1-F9E6EC9F1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EE2B-55B1-9344-8004-50B61DC2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79DE-6042-444C-B777-AEEA315043A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F7AFA-8E41-A94A-A9D1-AB4A4FFD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D6962-04A4-D84D-A84A-B2683B42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F67E-D331-014A-8CEC-2125CA6A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6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C67A-CFE1-EF4F-A873-E319299F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A047A-9EEF-4540-A1A7-29CB1A8BF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DE809-154E-514F-87B1-33425B9A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F0A2E-27E6-D347-AF61-9FAB42D9E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330B2-59A9-BE4B-8C9E-DC749E6D0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F926C-CFE1-4845-AE0D-8176E2FB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79DE-6042-444C-B777-AEEA315043A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054E1-4FC8-8B49-B4BA-9D9359ED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CA0FA7-289A-0A4C-8175-A9832AE5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F67E-D331-014A-8CEC-2125CA6A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2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EA7C-C83E-0B4A-946F-FF5578B5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1E4621-EBFF-164E-861C-AE552B33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79DE-6042-444C-B777-AEEA315043A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EB40F-6407-7642-B1F6-08D1F8F6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DEE53-F5DC-094D-AA15-8ED9D7EE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F67E-D331-014A-8CEC-2125CA6A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7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A7379-1168-EC49-B1DC-A0B6A8DF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79DE-6042-444C-B777-AEEA315043A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3AEE4-9C1B-F64B-BCCE-186876AB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0AA58-0DB1-124B-BD1D-C8CA2A72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F67E-D331-014A-8CEC-2125CA6A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596C-6BB6-AA4F-874A-50220D88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BAE89-F196-FB4A-9C61-3C3BC8CF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DF74C-17EE-6240-8046-BC7AE5637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62502-4DDC-8A4A-811F-23764418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79DE-6042-444C-B777-AEEA315043A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9CB5C-D13D-0149-9578-E5FB7038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F0F6B-7FED-7A44-B632-9DBB0ED2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F67E-D331-014A-8CEC-2125CA6A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B2A1-38CE-5544-A510-F5AA08AB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F9E55-C8AF-F145-A568-BCF90D4B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7AC59-AAE6-AA48-9BFA-849456524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3C1BD-2D29-C449-83B1-876CD5F5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79DE-6042-444C-B777-AEEA315043A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945B0-73F5-2C4C-8E0D-5224F1D8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F07F5-8E12-2649-AA02-1371D1EC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F67E-D331-014A-8CEC-2125CA6A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6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B1D533-CACF-B947-A4A7-284CBBCD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F0947-31D6-0948-A911-0A5C5865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0C40-6B81-A64F-AF84-5EF3BEB1C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379DE-6042-444C-B777-AEEA315043A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6FEE8-4748-2346-A460-C2700986F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3BDA3-5110-494A-8863-8C39193B6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F67E-D331-014A-8CEC-2125CA6A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4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attias-ek.github.io/SIMP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0A93-552A-2545-95DF-65267A4A7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24" y="1122363"/>
            <a:ext cx="11267090" cy="2387600"/>
          </a:xfrm>
        </p:spPr>
        <p:txBody>
          <a:bodyPr>
            <a:noAutofit/>
          </a:bodyPr>
          <a:lstStyle/>
          <a:p>
            <a:r>
              <a:rPr lang="en-AU" dirty="0"/>
              <a:t>WP9 - Mass Spectrometry Network</a:t>
            </a:r>
            <a:br>
              <a:rPr lang="en-AU" dirty="0"/>
            </a:br>
            <a:br>
              <a:rPr lang="en-AU" dirty="0"/>
            </a:br>
            <a:r>
              <a:rPr lang="en-AU" dirty="0"/>
              <a:t>Report Summary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438D7B-D24C-2F49-A3F4-40D56EA2F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158" y="490775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/>
              <a:t>ChETEC</a:t>
            </a:r>
            <a:r>
              <a:rPr lang="en-US" sz="2800"/>
              <a:t>-INFRA 5th </a:t>
            </a:r>
            <a:r>
              <a:rPr lang="en-US" sz="2800" dirty="0"/>
              <a:t>General Assembly</a:t>
            </a:r>
          </a:p>
        </p:txBody>
      </p:sp>
    </p:spTree>
    <p:extLst>
      <p:ext uri="{BB962C8B-B14F-4D97-AF65-F5344CB8AC3E}">
        <p14:creationId xmlns:p14="http://schemas.microsoft.com/office/powerpoint/2010/main" val="149495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4965CC-C312-AB48-A2F7-FCA41BA87095}"/>
              </a:ext>
            </a:extLst>
          </p:cNvPr>
          <p:cNvSpPr txBox="1"/>
          <p:nvPr/>
        </p:nvSpPr>
        <p:spPr>
          <a:xfrm>
            <a:off x="42041" y="42443"/>
            <a:ext cx="388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D9.5 – month </a:t>
            </a:r>
            <a:r>
              <a:rPr lang="en-US" sz="3600" strike="sngStrike" dirty="0"/>
              <a:t>36</a:t>
            </a:r>
            <a:r>
              <a:rPr lang="en-US" sz="3600" dirty="0"/>
              <a:t> 42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8C491-B4E6-F643-A154-F000794C5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947" y="208653"/>
            <a:ext cx="4343578" cy="62889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C40647-BADA-524B-BB7D-4F48C21DA8B0}"/>
              </a:ext>
            </a:extLst>
          </p:cNvPr>
          <p:cNvSpPr txBox="1"/>
          <p:nvPr/>
        </p:nvSpPr>
        <p:spPr>
          <a:xfrm>
            <a:off x="813057" y="1039673"/>
            <a:ext cx="3881705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BSc student </a:t>
            </a:r>
            <a:r>
              <a:rPr lang="en-US" sz="2800" dirty="0" err="1"/>
              <a:t>Gábor</a:t>
            </a:r>
            <a:r>
              <a:rPr lang="en-US" sz="2800" dirty="0"/>
              <a:t> </a:t>
            </a:r>
            <a:r>
              <a:rPr lang="en-US" sz="2800" dirty="0" err="1"/>
              <a:t>Balázs</a:t>
            </a:r>
            <a:r>
              <a:rPr lang="en-US" sz="2800" dirty="0"/>
              <a:t> presented his work related to D9.2 and D9.5 at the Hungarian National Student Competition (OTDK) and </a:t>
            </a:r>
            <a:r>
              <a:rPr lang="en-US" sz="2800" b="1" dirty="0"/>
              <a:t>won the second prize </a:t>
            </a:r>
            <a:r>
              <a:rPr lang="en-US" sz="2800" dirty="0"/>
              <a:t>in the </a:t>
            </a:r>
            <a:r>
              <a:rPr lang="en-AU" sz="2800" dirty="0"/>
              <a:t>Solar System and Exoplanetary Systems Section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2DA70F-F238-6647-BFA3-6FFD47FB3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655" y="2048965"/>
            <a:ext cx="1838661" cy="21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9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4754B7-FB5D-C449-8721-48172E744F1C}"/>
              </a:ext>
            </a:extLst>
          </p:cNvPr>
          <p:cNvSpPr txBox="1"/>
          <p:nvPr/>
        </p:nvSpPr>
        <p:spPr>
          <a:xfrm>
            <a:off x="42041" y="42443"/>
            <a:ext cx="3309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D9.6 – month 42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AB0A6D-5487-5A4B-BB27-6A0EE7846068}"/>
              </a:ext>
            </a:extLst>
          </p:cNvPr>
          <p:cNvSpPr/>
          <p:nvPr/>
        </p:nvSpPr>
        <p:spPr>
          <a:xfrm>
            <a:off x="3983421" y="54935"/>
            <a:ext cx="8040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Created by </a:t>
            </a:r>
            <a:r>
              <a:rPr lang="en-AU" sz="2800" dirty="0" err="1"/>
              <a:t>Zsófia</a:t>
            </a:r>
            <a:r>
              <a:rPr lang="en-AU" sz="2800" dirty="0"/>
              <a:t> </a:t>
            </a:r>
            <a:r>
              <a:rPr lang="en-AU" sz="2800" dirty="0" err="1"/>
              <a:t>Stermeczky</a:t>
            </a:r>
            <a:r>
              <a:rPr lang="en-AU" sz="2800" dirty="0"/>
              <a:t> and </a:t>
            </a:r>
            <a:r>
              <a:rPr lang="en-US" sz="2800" dirty="0">
                <a:solidFill>
                  <a:prstClr val="black"/>
                </a:solidFill>
              </a:rPr>
              <a:t>Andrés </a:t>
            </a:r>
            <a:r>
              <a:rPr lang="en-US" sz="2800" dirty="0" err="1">
                <a:solidFill>
                  <a:prstClr val="black"/>
                </a:solidFill>
              </a:rPr>
              <a:t>Yagüe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Lopéz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EEB11-A900-FC46-B6A4-4FA7C4F4D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34" y="619020"/>
            <a:ext cx="11569700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C3037B-7A76-654B-8B85-698AC1703FED}"/>
              </a:ext>
            </a:extLst>
          </p:cNvPr>
          <p:cNvSpPr/>
          <p:nvPr/>
        </p:nvSpPr>
        <p:spPr>
          <a:xfrm>
            <a:off x="129092" y="4650626"/>
            <a:ext cx="1214996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800" dirty="0">
                <a:ea typeface="Arial" panose="020B0604020202020204" pitchFamily="34" charset="0"/>
              </a:rPr>
              <a:t>Evolution </a:t>
            </a:r>
            <a:r>
              <a:rPr lang="de-DE" sz="2800" dirty="0" err="1">
                <a:ea typeface="Arial" panose="020B0604020202020204" pitchFamily="34" charset="0"/>
              </a:rPr>
              <a:t>of</a:t>
            </a:r>
            <a:r>
              <a:rPr lang="de-DE" sz="2800" dirty="0">
                <a:ea typeface="Arial" panose="020B0604020202020204" pitchFamily="34" charset="0"/>
              </a:rPr>
              <a:t> </a:t>
            </a:r>
            <a:r>
              <a:rPr lang="de-DE" sz="2800" dirty="0" err="1">
                <a:ea typeface="Arial" panose="020B0604020202020204" pitchFamily="34" charset="0"/>
              </a:rPr>
              <a:t>the</a:t>
            </a:r>
            <a:r>
              <a:rPr lang="de-DE" sz="2800" dirty="0">
                <a:ea typeface="Arial" panose="020B0604020202020204" pitchFamily="34" charset="0"/>
              </a:rPr>
              <a:t> </a:t>
            </a:r>
            <a:r>
              <a:rPr lang="de-DE" sz="2800" baseline="30000" dirty="0">
                <a:ea typeface="Arial" panose="020B0604020202020204" pitchFamily="34" charset="0"/>
              </a:rPr>
              <a:t>244</a:t>
            </a:r>
            <a:r>
              <a:rPr lang="de-DE" sz="2800" dirty="0">
                <a:ea typeface="Arial" panose="020B0604020202020204" pitchFamily="34" charset="0"/>
              </a:rPr>
              <a:t>Pu interstellar medium </a:t>
            </a:r>
            <a:r>
              <a:rPr lang="de-DE" sz="2800" dirty="0" err="1">
                <a:ea typeface="Arial" panose="020B0604020202020204" pitchFamily="34" charset="0"/>
              </a:rPr>
              <a:t>density</a:t>
            </a:r>
            <a:r>
              <a:rPr lang="de-DE" sz="2800" dirty="0">
                <a:ea typeface="Arial" panose="020B0604020202020204" pitchFamily="34" charset="0"/>
              </a:rPr>
              <a:t> </a:t>
            </a:r>
            <a:r>
              <a:rPr lang="de-DE" sz="2800" dirty="0" err="1">
                <a:ea typeface="Arial" panose="020B0604020202020204" pitchFamily="34" charset="0"/>
              </a:rPr>
              <a:t>using</a:t>
            </a:r>
            <a:r>
              <a:rPr lang="de-DE" sz="2800" dirty="0">
                <a:ea typeface="Arial" panose="020B0604020202020204" pitchFamily="34" charset="0"/>
              </a:rPr>
              <a:t> D9.6 </a:t>
            </a:r>
            <a:r>
              <a:rPr lang="de-DE" sz="2800" dirty="0" err="1">
                <a:ea typeface="Arial" panose="020B0604020202020204" pitchFamily="34" charset="0"/>
              </a:rPr>
              <a:t>RadioDiff</a:t>
            </a:r>
            <a:r>
              <a:rPr lang="de-DE" sz="2800" dirty="0">
                <a:ea typeface="Arial" panose="020B0604020202020204" pitchFamily="34" charset="0"/>
              </a:rPr>
              <a:t> C++ </a:t>
            </a:r>
            <a:r>
              <a:rPr lang="de-DE" sz="2800" dirty="0" err="1">
                <a:ea typeface="Arial" panose="020B0604020202020204" pitchFamily="34" charset="0"/>
              </a:rPr>
              <a:t>code</a:t>
            </a:r>
            <a:r>
              <a:rPr lang="de-DE" sz="2800" dirty="0">
                <a:ea typeface="Arial" panose="020B0604020202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ea typeface="Arial" panose="020B0604020202020204" pitchFamily="34" charset="0"/>
              </a:rPr>
              <a:t>Monte Carlo (</a:t>
            </a:r>
            <a:r>
              <a:rPr lang="de-DE" sz="2800" dirty="0" err="1">
                <a:ea typeface="Arial" panose="020B0604020202020204" pitchFamily="34" charset="0"/>
              </a:rPr>
              <a:t>random</a:t>
            </a:r>
            <a:r>
              <a:rPr lang="de-DE" sz="2800" dirty="0">
                <a:ea typeface="Arial" panose="020B0604020202020204" pitchFamily="34" charset="0"/>
              </a:rPr>
              <a:t> </a:t>
            </a:r>
            <a:r>
              <a:rPr lang="de-DE" sz="2800" dirty="0" err="1">
                <a:ea typeface="Arial" panose="020B0604020202020204" pitchFamily="34" charset="0"/>
              </a:rPr>
              <a:t>events</a:t>
            </a:r>
            <a:r>
              <a:rPr lang="de-DE" sz="2800" dirty="0">
                <a:ea typeface="Arial" panose="020B0604020202020204" pitchFamily="34" charset="0"/>
              </a:rPr>
              <a:t> in time </a:t>
            </a:r>
            <a:r>
              <a:rPr lang="de-DE" sz="2800" dirty="0" err="1">
                <a:ea typeface="Arial" panose="020B0604020202020204" pitchFamily="34" charset="0"/>
              </a:rPr>
              <a:t>and</a:t>
            </a:r>
            <a:r>
              <a:rPr lang="de-DE" sz="2800" dirty="0">
                <a:ea typeface="Arial" panose="020B0604020202020204" pitchFamily="34" charset="0"/>
              </a:rPr>
              <a:t> </a:t>
            </a:r>
            <a:r>
              <a:rPr lang="de-DE" sz="2800" dirty="0" err="1">
                <a:ea typeface="Arial" panose="020B0604020202020204" pitchFamily="34" charset="0"/>
              </a:rPr>
              <a:t>space</a:t>
            </a:r>
            <a:r>
              <a:rPr lang="de-DE" sz="2800" dirty="0">
                <a:ea typeface="Arial" panose="020B0604020202020204" pitchFamily="34" charset="0"/>
              </a:rPr>
              <a:t>) plus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>
                <a:ea typeface="Arial" panose="020B0604020202020204" pitchFamily="34" charset="0"/>
              </a:rPr>
              <a:t>diffusion</a:t>
            </a:r>
            <a:r>
              <a:rPr lang="de-DE" sz="2800" dirty="0">
                <a:ea typeface="Arial" panose="020B0604020202020204" pitchFamily="34" charset="0"/>
              </a:rPr>
              <a:t> in </a:t>
            </a:r>
            <a:r>
              <a:rPr lang="de-DE" sz="2800" dirty="0" err="1">
                <a:ea typeface="Arial" panose="020B0604020202020204" pitchFamily="34" charset="0"/>
              </a:rPr>
              <a:t>the</a:t>
            </a:r>
            <a:r>
              <a:rPr lang="de-DE" sz="2800" dirty="0">
                <a:ea typeface="Arial" panose="020B0604020202020204" pitchFamily="34" charset="0"/>
              </a:rPr>
              <a:t> interstellar medium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788FE8-1DFC-C84D-A41A-3B6C398C461D}"/>
              </a:ext>
            </a:extLst>
          </p:cNvPr>
          <p:cNvSpPr/>
          <p:nvPr/>
        </p:nvSpPr>
        <p:spPr>
          <a:xfrm>
            <a:off x="4390308" y="6419654"/>
            <a:ext cx="476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ea typeface="Arial" panose="020B0604020202020204" pitchFamily="34" charset="0"/>
              </a:rPr>
              <a:t>Based</a:t>
            </a:r>
            <a:r>
              <a:rPr lang="de-DE" dirty="0">
                <a:ea typeface="Arial" panose="020B0604020202020204" pitchFamily="34" charset="0"/>
              </a:rPr>
              <a:t> on </a:t>
            </a:r>
            <a:r>
              <a:rPr lang="de-DE" dirty="0" err="1">
                <a:ea typeface="Arial" panose="020B0604020202020204" pitchFamily="34" charset="0"/>
              </a:rPr>
              <a:t>the</a:t>
            </a:r>
            <a:r>
              <a:rPr lang="de-DE" dirty="0">
                <a:ea typeface="Arial" panose="020B0604020202020204" pitchFamily="34" charset="0"/>
              </a:rPr>
              <a:t> </a:t>
            </a:r>
            <a:r>
              <a:rPr lang="de-DE" dirty="0" err="1">
                <a:ea typeface="Arial" panose="020B0604020202020204" pitchFamily="34" charset="0"/>
              </a:rPr>
              <a:t>method</a:t>
            </a:r>
            <a:r>
              <a:rPr lang="de-DE" dirty="0">
                <a:ea typeface="Arial" panose="020B0604020202020204" pitchFamily="34" charset="0"/>
              </a:rPr>
              <a:t> </a:t>
            </a:r>
            <a:r>
              <a:rPr lang="de-DE" dirty="0" err="1">
                <a:ea typeface="Arial" panose="020B0604020202020204" pitchFamily="34" charset="0"/>
              </a:rPr>
              <a:t>of</a:t>
            </a:r>
            <a:r>
              <a:rPr lang="de-DE" dirty="0">
                <a:ea typeface="Arial" panose="020B0604020202020204" pitchFamily="34" charset="0"/>
              </a:rPr>
              <a:t> </a:t>
            </a:r>
            <a:r>
              <a:rPr lang="de-DE" dirty="0" err="1">
                <a:ea typeface="Arial" panose="020B0604020202020204" pitchFamily="34" charset="0"/>
              </a:rPr>
              <a:t>Hotokezaka</a:t>
            </a:r>
            <a:r>
              <a:rPr lang="de-DE" dirty="0">
                <a:ea typeface="Arial" panose="020B0604020202020204" pitchFamily="34" charset="0"/>
              </a:rPr>
              <a:t> et al. (2015)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40C7F8-22A4-BF49-94CE-344E7AD1EDAE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696757" y="2244569"/>
            <a:ext cx="185831" cy="756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47F072-615E-9C4F-A403-6F6DABBB7576}"/>
              </a:ext>
            </a:extLst>
          </p:cNvPr>
          <p:cNvSpPr txBox="1"/>
          <p:nvPr/>
        </p:nvSpPr>
        <p:spPr>
          <a:xfrm>
            <a:off x="1250961" y="1875237"/>
            <a:ext cx="8915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median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3B6FCD-48B3-614B-B234-3FCBE64A999E}"/>
              </a:ext>
            </a:extLst>
          </p:cNvPr>
          <p:cNvCxnSpPr>
            <a:cxnSpLocks/>
          </p:cNvCxnSpPr>
          <p:nvPr/>
        </p:nvCxnSpPr>
        <p:spPr>
          <a:xfrm flipH="1">
            <a:off x="3720755" y="1767661"/>
            <a:ext cx="669553" cy="9304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F6A6854-F47F-E64A-9B93-92089C53C10F}"/>
              </a:ext>
            </a:extLst>
          </p:cNvPr>
          <p:cNvSpPr txBox="1"/>
          <p:nvPr/>
        </p:nvSpPr>
        <p:spPr>
          <a:xfrm>
            <a:off x="4207428" y="1398329"/>
            <a:ext cx="38288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One parcel of the interstellar medium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0043D2C-FE7C-A745-86FE-11A820E8B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072" y="619020"/>
            <a:ext cx="1474590" cy="13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7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4754B7-FB5D-C449-8721-48172E744F1C}"/>
              </a:ext>
            </a:extLst>
          </p:cNvPr>
          <p:cNvSpPr txBox="1"/>
          <p:nvPr/>
        </p:nvSpPr>
        <p:spPr>
          <a:xfrm>
            <a:off x="42041" y="42443"/>
            <a:ext cx="3309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D9.6 – month 42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AB0A6D-5487-5A4B-BB27-6A0EE7846068}"/>
              </a:ext>
            </a:extLst>
          </p:cNvPr>
          <p:cNvSpPr/>
          <p:nvPr/>
        </p:nvSpPr>
        <p:spPr>
          <a:xfrm>
            <a:off x="3983421" y="205544"/>
            <a:ext cx="8040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Created by </a:t>
            </a:r>
            <a:r>
              <a:rPr lang="en-AU" sz="2800" dirty="0" err="1"/>
              <a:t>Zsófia</a:t>
            </a:r>
            <a:r>
              <a:rPr lang="en-AU" sz="2800" dirty="0"/>
              <a:t> </a:t>
            </a:r>
            <a:r>
              <a:rPr lang="en-AU" sz="2800" dirty="0" err="1"/>
              <a:t>Stermeczky</a:t>
            </a:r>
            <a:r>
              <a:rPr lang="en-AU" sz="2800" dirty="0"/>
              <a:t> and </a:t>
            </a:r>
            <a:r>
              <a:rPr lang="en-US" sz="2800" dirty="0">
                <a:solidFill>
                  <a:prstClr val="black"/>
                </a:solidFill>
              </a:rPr>
              <a:t>Andrés </a:t>
            </a:r>
            <a:r>
              <a:rPr lang="en-US" sz="2800" dirty="0" err="1">
                <a:solidFill>
                  <a:prstClr val="black"/>
                </a:solidFill>
              </a:rPr>
              <a:t>Yagüe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Lopéz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6EDCF-A69F-0E47-8C54-F5EE46A9F83B}"/>
              </a:ext>
            </a:extLst>
          </p:cNvPr>
          <p:cNvSpPr txBox="1"/>
          <p:nvPr/>
        </p:nvSpPr>
        <p:spPr>
          <a:xfrm>
            <a:off x="6699053" y="1529083"/>
            <a:ext cx="669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 of work in progress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59DC36-478D-6447-9D1D-049EA0882D2F}"/>
              </a:ext>
            </a:extLst>
          </p:cNvPr>
          <p:cNvGrpSpPr/>
          <p:nvPr/>
        </p:nvGrpSpPr>
        <p:grpSpPr>
          <a:xfrm>
            <a:off x="3893" y="1698600"/>
            <a:ext cx="6695160" cy="4953856"/>
            <a:chOff x="4260194" y="2174774"/>
            <a:chExt cx="4120339" cy="323325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B815312-518D-074C-A65A-D32C0DBC2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0194" y="2174774"/>
              <a:ext cx="4120339" cy="3090254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BBF9697-49F9-DA4F-BE32-6D621BE50AB9}"/>
                </a:ext>
              </a:extLst>
            </p:cNvPr>
            <p:cNvCxnSpPr/>
            <p:nvPr/>
          </p:nvCxnSpPr>
          <p:spPr>
            <a:xfrm>
              <a:off x="5615492" y="4658061"/>
              <a:ext cx="23881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28C5E7-E9C5-5840-A0BE-81A459F5E469}"/>
                </a:ext>
              </a:extLst>
            </p:cNvPr>
            <p:cNvSpPr txBox="1"/>
            <p:nvPr/>
          </p:nvSpPr>
          <p:spPr>
            <a:xfrm>
              <a:off x="5821719" y="4348832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frequent events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DC9857-4BBF-3C46-83BB-4BE7120D68AD}"/>
                </a:ext>
              </a:extLst>
            </p:cNvPr>
            <p:cNvSpPr txBox="1"/>
            <p:nvPr/>
          </p:nvSpPr>
          <p:spPr>
            <a:xfrm>
              <a:off x="7322572" y="3258237"/>
              <a:ext cx="9040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Longer-lived isotope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2937F2-7825-AC4D-BE87-64603AD3E6B5}"/>
                </a:ext>
              </a:extLst>
            </p:cNvPr>
            <p:cNvSpPr txBox="1"/>
            <p:nvPr/>
          </p:nvSpPr>
          <p:spPr>
            <a:xfrm>
              <a:off x="6438436" y="5038696"/>
              <a:ext cx="388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  <a:r>
                <a:rPr lang="en-US" i="1" baseline="-25000" dirty="0"/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D45642-D512-A740-AE3D-D0BE509AAD01}"/>
                </a:ext>
              </a:extLst>
            </p:cNvPr>
            <p:cNvSpPr txBox="1"/>
            <p:nvPr/>
          </p:nvSpPr>
          <p:spPr>
            <a:xfrm>
              <a:off x="7631780" y="2594850"/>
              <a:ext cx="2856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itchFamily="2" charset="2"/>
                </a:rPr>
                <a:t>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43BE96-09DE-6742-AF35-13298939C724}"/>
                </a:ext>
              </a:extLst>
            </p:cNvPr>
            <p:cNvSpPr txBox="1"/>
            <p:nvPr/>
          </p:nvSpPr>
          <p:spPr>
            <a:xfrm rot="16200000">
              <a:off x="3955622" y="3475995"/>
              <a:ext cx="876958" cy="227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median of </a:t>
              </a:r>
              <a:r>
                <a:rPr lang="en-US" i="1" dirty="0" err="1"/>
                <a:t>n</a:t>
              </a:r>
              <a:r>
                <a:rPr lang="en-US" i="1" baseline="-25000" dirty="0" err="1"/>
                <a:t>i</a:t>
              </a:r>
              <a:endParaRPr lang="en-US" i="1" baseline="-250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B602943-96CC-394F-A55F-434921FF65D3}"/>
              </a:ext>
            </a:extLst>
          </p:cNvPr>
          <p:cNvSpPr txBox="1"/>
          <p:nvPr/>
        </p:nvSpPr>
        <p:spPr>
          <a:xfrm>
            <a:off x="6719111" y="2048431"/>
            <a:ext cx="5260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median of </a:t>
            </a:r>
            <a:r>
              <a:rPr lang="en-US" sz="3200" i="1" dirty="0" err="1"/>
              <a:t>n</a:t>
            </a:r>
            <a:r>
              <a:rPr lang="en-US" sz="3200" i="1" baseline="-25000" dirty="0" err="1"/>
              <a:t>i</a:t>
            </a:r>
            <a:r>
              <a:rPr lang="en-US" sz="3200" i="1" baseline="-25000" dirty="0"/>
              <a:t>  </a:t>
            </a:r>
            <a:r>
              <a:rPr lang="en-US" sz="3200" dirty="0"/>
              <a:t>increases with the mean life </a:t>
            </a:r>
            <a:r>
              <a:rPr lang="en-US" sz="3200" dirty="0">
                <a:latin typeface="Symbol" pitchFamily="2" charset="2"/>
              </a:rPr>
              <a:t>t</a:t>
            </a:r>
            <a:r>
              <a:rPr lang="en-US" sz="3200" dirty="0"/>
              <a:t> of the isotope and with the event rate </a:t>
            </a:r>
            <a:r>
              <a:rPr lang="en-US" sz="3200" i="1" dirty="0"/>
              <a:t>R</a:t>
            </a:r>
            <a:r>
              <a:rPr lang="en-US" sz="3200" i="1" baseline="-25000" dirty="0"/>
              <a:t>0</a:t>
            </a:r>
            <a:r>
              <a:rPr lang="en-US" sz="3200" dirty="0"/>
              <a:t>, as it should.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can test its behavior in detail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will also test the </a:t>
            </a:r>
            <a:r>
              <a:rPr lang="en-US" sz="3200" dirty="0">
                <a:latin typeface="Symbol" pitchFamily="2" charset="2"/>
              </a:rPr>
              <a:t>s</a:t>
            </a:r>
            <a:r>
              <a:rPr lang="en-US" sz="3200" dirty="0"/>
              <a:t> around the median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E40B46-F1AB-4B42-B993-9EA1C87459E4}"/>
              </a:ext>
            </a:extLst>
          </p:cNvPr>
          <p:cNvSpPr txBox="1"/>
          <p:nvPr/>
        </p:nvSpPr>
        <p:spPr>
          <a:xfrm>
            <a:off x="221479" y="1005863"/>
            <a:ext cx="633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Beyond </a:t>
            </a:r>
            <a:r>
              <a:rPr lang="en-US" sz="2800" baseline="30000" dirty="0"/>
              <a:t>244</a:t>
            </a:r>
            <a:r>
              <a:rPr lang="en-US" sz="2800" dirty="0"/>
              <a:t>Pu: variable </a:t>
            </a:r>
            <a:r>
              <a:rPr lang="en-US" sz="2800" dirty="0">
                <a:latin typeface="Symbol" pitchFamily="2" charset="2"/>
              </a:rPr>
              <a:t>t </a:t>
            </a:r>
            <a:r>
              <a:rPr lang="en-US" sz="2800" dirty="0"/>
              <a:t>and event rate </a:t>
            </a:r>
            <a:r>
              <a:rPr lang="en-US" sz="2800" i="1" dirty="0"/>
              <a:t>R</a:t>
            </a:r>
            <a:r>
              <a:rPr lang="en-US" sz="2800" i="1" baseline="-25000" dirty="0"/>
              <a:t>0</a:t>
            </a:r>
            <a:endParaRPr lang="en-US" sz="28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0165BF4-2AE6-804E-9333-324A522A8F8A}"/>
              </a:ext>
            </a:extLst>
          </p:cNvPr>
          <p:cNvCxnSpPr>
            <a:cxnSpLocks/>
          </p:cNvCxnSpPr>
          <p:nvPr/>
        </p:nvCxnSpPr>
        <p:spPr>
          <a:xfrm flipV="1">
            <a:off x="5817675" y="2081485"/>
            <a:ext cx="0" cy="1252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97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FAE6A70-5F89-A342-BDAB-C12E278009FB}"/>
              </a:ext>
            </a:extLst>
          </p:cNvPr>
          <p:cNvGrpSpPr/>
          <p:nvPr/>
        </p:nvGrpSpPr>
        <p:grpSpPr>
          <a:xfrm>
            <a:off x="-26045" y="78828"/>
            <a:ext cx="6280820" cy="4304913"/>
            <a:chOff x="352315" y="89338"/>
            <a:chExt cx="6337300" cy="43436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51AFE0-CC46-DA41-9466-309C2474F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315" y="89338"/>
              <a:ext cx="63373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52DBA2-5E52-0D46-9A57-2E0BD10E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655" y="2997863"/>
              <a:ext cx="6197600" cy="14351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FB19251-F4A8-6943-9A01-B18D18CA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667" y="3428999"/>
            <a:ext cx="6088997" cy="33508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9EF3A0FE-0552-8648-B409-784F504F7D13}"/>
              </a:ext>
            </a:extLst>
          </p:cNvPr>
          <p:cNvSpPr txBox="1">
            <a:spLocks/>
          </p:cNvSpPr>
          <p:nvPr/>
        </p:nvSpPr>
        <p:spPr>
          <a:xfrm>
            <a:off x="6175131" y="185387"/>
            <a:ext cx="5997762" cy="234685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In Summary, all the deliverables have been produced, with a 6-month delay in D9.5.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On top of the </a:t>
            </a:r>
            <a:r>
              <a:rPr lang="en-US" dirty="0" err="1"/>
              <a:t>ChETEC</a:t>
            </a:r>
            <a:r>
              <a:rPr lang="en-US" dirty="0"/>
              <a:t>-INFRA website, dissemination of 4 out of 6 deliverables is also supported by other means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90626-70B8-767F-D8BF-0DF8E9BDC08B}"/>
              </a:ext>
            </a:extLst>
          </p:cNvPr>
          <p:cNvSpPr txBox="1"/>
          <p:nvPr/>
        </p:nvSpPr>
        <p:spPr>
          <a:xfrm>
            <a:off x="17839" y="974093"/>
            <a:ext cx="76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1A599-14EA-538D-C08C-C04BA7C0428B}"/>
              </a:ext>
            </a:extLst>
          </p:cNvPr>
          <p:cNvSpPr txBox="1"/>
          <p:nvPr/>
        </p:nvSpPr>
        <p:spPr>
          <a:xfrm>
            <a:off x="18449" y="3995751"/>
            <a:ext cx="76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371C5-AE2D-F392-3FE6-ADC635D4C882}"/>
              </a:ext>
            </a:extLst>
          </p:cNvPr>
          <p:cNvSpPr txBox="1"/>
          <p:nvPr/>
        </p:nvSpPr>
        <p:spPr>
          <a:xfrm>
            <a:off x="6013350" y="3795696"/>
            <a:ext cx="76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3E1A-E101-5E45-9FC5-917F09137804}"/>
              </a:ext>
            </a:extLst>
          </p:cNvPr>
          <p:cNvSpPr txBox="1"/>
          <p:nvPr/>
        </p:nvSpPr>
        <p:spPr>
          <a:xfrm>
            <a:off x="17838" y="2748566"/>
            <a:ext cx="76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17A8E-C193-9A4E-9C3D-4E4EF36751EA}"/>
              </a:ext>
            </a:extLst>
          </p:cNvPr>
          <p:cNvSpPr txBox="1"/>
          <p:nvPr/>
        </p:nvSpPr>
        <p:spPr>
          <a:xfrm>
            <a:off x="6027667" y="5175690"/>
            <a:ext cx="76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22208-248B-4B48-8849-388413B0C819}"/>
              </a:ext>
            </a:extLst>
          </p:cNvPr>
          <p:cNvSpPr txBox="1"/>
          <p:nvPr/>
        </p:nvSpPr>
        <p:spPr>
          <a:xfrm>
            <a:off x="6013349" y="6355629"/>
            <a:ext cx="76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5B016-0CBC-B54F-B02C-D559D5E433C1}"/>
              </a:ext>
            </a:extLst>
          </p:cNvPr>
          <p:cNvSpPr txBox="1"/>
          <p:nvPr/>
        </p:nvSpPr>
        <p:spPr>
          <a:xfrm>
            <a:off x="2624866" y="1174148"/>
            <a:ext cx="24301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Recorded as publication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E5DD79-A92D-7F46-B21A-FA223D297CD6}"/>
              </a:ext>
            </a:extLst>
          </p:cNvPr>
          <p:cNvSpPr txBox="1"/>
          <p:nvPr/>
        </p:nvSpPr>
        <p:spPr>
          <a:xfrm>
            <a:off x="2624865" y="2819478"/>
            <a:ext cx="24301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Recorded as publication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A59FE-4C64-4344-BD88-7A566BE0F574}"/>
              </a:ext>
            </a:extLst>
          </p:cNvPr>
          <p:cNvSpPr txBox="1"/>
          <p:nvPr/>
        </p:nvSpPr>
        <p:spPr>
          <a:xfrm>
            <a:off x="2819990" y="4280142"/>
            <a:ext cx="20082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Maintained at CSFK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8DE6B7-C9B7-824B-A850-8A1AFA9AAF3B}"/>
              </a:ext>
            </a:extLst>
          </p:cNvPr>
          <p:cNvSpPr txBox="1"/>
          <p:nvPr/>
        </p:nvSpPr>
        <p:spPr>
          <a:xfrm>
            <a:off x="8091542" y="5191079"/>
            <a:ext cx="30372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Connected to publication D9.2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931CE-36C9-D246-ADCA-F3930F7D4FA2}"/>
              </a:ext>
            </a:extLst>
          </p:cNvPr>
          <p:cNvSpPr txBox="1"/>
          <p:nvPr/>
        </p:nvSpPr>
        <p:spPr>
          <a:xfrm>
            <a:off x="6776454" y="6433924"/>
            <a:ext cx="491698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Publication? This will depend on resources at CSFK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467D5-FD89-5844-9D61-80F3316B8F2C}"/>
              </a:ext>
            </a:extLst>
          </p:cNvPr>
          <p:cNvSpPr txBox="1"/>
          <p:nvPr/>
        </p:nvSpPr>
        <p:spPr>
          <a:xfrm>
            <a:off x="6893201" y="3188810"/>
            <a:ext cx="491698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Publication? This will depend on resources at CSFK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C344AE-BB65-EB4D-99A9-0BB6A4C62121}"/>
              </a:ext>
            </a:extLst>
          </p:cNvPr>
          <p:cNvSpPr txBox="1"/>
          <p:nvPr/>
        </p:nvSpPr>
        <p:spPr>
          <a:xfrm>
            <a:off x="-4274" y="4659861"/>
            <a:ext cx="6161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Outlook</a:t>
            </a:r>
            <a:r>
              <a:rPr lang="en-US" sz="2800" dirty="0"/>
              <a:t>: we are looking into the future of this network activity via supporting its development through grant applications </a:t>
            </a:r>
          </a:p>
        </p:txBody>
      </p:sp>
    </p:spTree>
    <p:extLst>
      <p:ext uri="{BB962C8B-B14F-4D97-AF65-F5344CB8AC3E}">
        <p14:creationId xmlns:p14="http://schemas.microsoft.com/office/powerpoint/2010/main" val="189471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FAE6A70-5F89-A342-BDAB-C12E278009FB}"/>
              </a:ext>
            </a:extLst>
          </p:cNvPr>
          <p:cNvGrpSpPr/>
          <p:nvPr/>
        </p:nvGrpSpPr>
        <p:grpSpPr>
          <a:xfrm>
            <a:off x="-26045" y="78828"/>
            <a:ext cx="6280820" cy="4304913"/>
            <a:chOff x="352315" y="89338"/>
            <a:chExt cx="6337300" cy="43436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51AFE0-CC46-DA41-9466-309C2474F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315" y="89338"/>
              <a:ext cx="63373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52DBA2-5E52-0D46-9A57-2E0BD10E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655" y="2997863"/>
              <a:ext cx="6197600" cy="14351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FB19251-F4A8-6943-9A01-B18D18CA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667" y="3428999"/>
            <a:ext cx="6088997" cy="33508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9EF3A0FE-0552-8648-B409-784F504F7D13}"/>
              </a:ext>
            </a:extLst>
          </p:cNvPr>
          <p:cNvSpPr txBox="1">
            <a:spLocks/>
          </p:cNvSpPr>
          <p:nvPr/>
        </p:nvSpPr>
        <p:spPr>
          <a:xfrm>
            <a:off x="6175131" y="185387"/>
            <a:ext cx="5997762" cy="234685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In Summary, all the deliverables have been produced, with a 6-month delay in D9.5.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On top of the </a:t>
            </a:r>
            <a:r>
              <a:rPr lang="en-US" dirty="0" err="1"/>
              <a:t>ChETEC</a:t>
            </a:r>
            <a:r>
              <a:rPr lang="en-US" dirty="0"/>
              <a:t>-INFRA website, dissemination of 4 out of 6 deliverables is also supported by other means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90626-70B8-767F-D8BF-0DF8E9BDC08B}"/>
              </a:ext>
            </a:extLst>
          </p:cNvPr>
          <p:cNvSpPr txBox="1"/>
          <p:nvPr/>
        </p:nvSpPr>
        <p:spPr>
          <a:xfrm>
            <a:off x="17839" y="974093"/>
            <a:ext cx="76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1A599-14EA-538D-C08C-C04BA7C0428B}"/>
              </a:ext>
            </a:extLst>
          </p:cNvPr>
          <p:cNvSpPr txBox="1"/>
          <p:nvPr/>
        </p:nvSpPr>
        <p:spPr>
          <a:xfrm>
            <a:off x="18449" y="3995751"/>
            <a:ext cx="76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371C5-AE2D-F392-3FE6-ADC635D4C882}"/>
              </a:ext>
            </a:extLst>
          </p:cNvPr>
          <p:cNvSpPr txBox="1"/>
          <p:nvPr/>
        </p:nvSpPr>
        <p:spPr>
          <a:xfrm>
            <a:off x="6013350" y="3795696"/>
            <a:ext cx="76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3E1A-E101-5E45-9FC5-917F09137804}"/>
              </a:ext>
            </a:extLst>
          </p:cNvPr>
          <p:cNvSpPr txBox="1"/>
          <p:nvPr/>
        </p:nvSpPr>
        <p:spPr>
          <a:xfrm>
            <a:off x="17838" y="2748566"/>
            <a:ext cx="76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17A8E-C193-9A4E-9C3D-4E4EF36751EA}"/>
              </a:ext>
            </a:extLst>
          </p:cNvPr>
          <p:cNvSpPr txBox="1"/>
          <p:nvPr/>
        </p:nvSpPr>
        <p:spPr>
          <a:xfrm>
            <a:off x="6027667" y="5175690"/>
            <a:ext cx="76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22208-248B-4B48-8849-388413B0C819}"/>
              </a:ext>
            </a:extLst>
          </p:cNvPr>
          <p:cNvSpPr txBox="1"/>
          <p:nvPr/>
        </p:nvSpPr>
        <p:spPr>
          <a:xfrm>
            <a:off x="6013349" y="6355629"/>
            <a:ext cx="76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41752-DC5A-1D44-A0F5-A765D289B8C1}"/>
              </a:ext>
            </a:extLst>
          </p:cNvPr>
          <p:cNvSpPr txBox="1"/>
          <p:nvPr/>
        </p:nvSpPr>
        <p:spPr>
          <a:xfrm>
            <a:off x="-4274" y="4659861"/>
            <a:ext cx="6161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Outlook</a:t>
            </a:r>
            <a:r>
              <a:rPr lang="en-US" sz="2800" dirty="0"/>
              <a:t>: we are looking into the future of this network activity via supporting its development through grant applications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5B016-0CBC-B54F-B02C-D559D5E433C1}"/>
              </a:ext>
            </a:extLst>
          </p:cNvPr>
          <p:cNvSpPr txBox="1"/>
          <p:nvPr/>
        </p:nvSpPr>
        <p:spPr>
          <a:xfrm>
            <a:off x="2624866" y="1174148"/>
            <a:ext cx="24301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Recorded as publication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E5DD79-A92D-7F46-B21A-FA223D297CD6}"/>
              </a:ext>
            </a:extLst>
          </p:cNvPr>
          <p:cNvSpPr txBox="1"/>
          <p:nvPr/>
        </p:nvSpPr>
        <p:spPr>
          <a:xfrm>
            <a:off x="2624865" y="2819478"/>
            <a:ext cx="24301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Recorded as publication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A59FE-4C64-4344-BD88-7A566BE0F574}"/>
              </a:ext>
            </a:extLst>
          </p:cNvPr>
          <p:cNvSpPr txBox="1"/>
          <p:nvPr/>
        </p:nvSpPr>
        <p:spPr>
          <a:xfrm>
            <a:off x="2819990" y="4280142"/>
            <a:ext cx="20082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Maintained at CSFK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8DE6B7-C9B7-824B-A850-8A1AFA9AAF3B}"/>
              </a:ext>
            </a:extLst>
          </p:cNvPr>
          <p:cNvSpPr txBox="1"/>
          <p:nvPr/>
        </p:nvSpPr>
        <p:spPr>
          <a:xfrm>
            <a:off x="8091542" y="5191079"/>
            <a:ext cx="30372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Connected to publication D9.2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931CE-36C9-D246-ADCA-F3930F7D4FA2}"/>
              </a:ext>
            </a:extLst>
          </p:cNvPr>
          <p:cNvSpPr txBox="1"/>
          <p:nvPr/>
        </p:nvSpPr>
        <p:spPr>
          <a:xfrm>
            <a:off x="6776454" y="6433924"/>
            <a:ext cx="491698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Publication? This will depend on resources at CSFK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467D5-FD89-5844-9D61-80F3316B8F2C}"/>
              </a:ext>
            </a:extLst>
          </p:cNvPr>
          <p:cNvSpPr txBox="1"/>
          <p:nvPr/>
        </p:nvSpPr>
        <p:spPr>
          <a:xfrm>
            <a:off x="6893201" y="3188810"/>
            <a:ext cx="491698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Publication? This will depend on resources at CSFK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3D6A88-2044-5846-8EB5-E543814575D5}"/>
              </a:ext>
            </a:extLst>
          </p:cNvPr>
          <p:cNvSpPr txBox="1"/>
          <p:nvPr/>
        </p:nvSpPr>
        <p:spPr>
          <a:xfrm>
            <a:off x="93616" y="5931456"/>
            <a:ext cx="5510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Thanks goes to everyone involved including BSc and PhD students!</a:t>
            </a:r>
          </a:p>
        </p:txBody>
      </p:sp>
    </p:spTree>
    <p:extLst>
      <p:ext uri="{BB962C8B-B14F-4D97-AF65-F5344CB8AC3E}">
        <p14:creationId xmlns:p14="http://schemas.microsoft.com/office/powerpoint/2010/main" val="69541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5FC9F-1DA9-97B1-2593-A9E313EE931C}"/>
              </a:ext>
            </a:extLst>
          </p:cNvPr>
          <p:cNvSpPr txBox="1"/>
          <p:nvPr/>
        </p:nvSpPr>
        <p:spPr>
          <a:xfrm>
            <a:off x="1011219" y="67614"/>
            <a:ext cx="10260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The goal </a:t>
            </a:r>
            <a:r>
              <a:rPr lang="en-GB" sz="3600" dirty="0"/>
              <a:t>of WP9 is to connect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High precision isotope analyses of physical samples and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Nucleosynthetic models of different stars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F0C5F-69A8-D44F-B3DD-CD270601B97A}"/>
              </a:ext>
            </a:extLst>
          </p:cNvPr>
          <p:cNvSpPr/>
          <p:nvPr/>
        </p:nvSpPr>
        <p:spPr>
          <a:xfrm>
            <a:off x="2044640" y="2335144"/>
            <a:ext cx="763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For both stable and radioactive isotopes</a:t>
            </a:r>
          </a:p>
        </p:txBody>
      </p:sp>
    </p:spTree>
    <p:extLst>
      <p:ext uri="{BB962C8B-B14F-4D97-AF65-F5344CB8AC3E}">
        <p14:creationId xmlns:p14="http://schemas.microsoft.com/office/powerpoint/2010/main" val="401070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showing the difference between a number of different numbers&#10;&#10;Description automatically generated with medium confidence">
            <a:extLst>
              <a:ext uri="{FF2B5EF4-FFF2-40B4-BE49-F238E27FC236}">
                <a16:creationId xmlns:a16="http://schemas.microsoft.com/office/drawing/2014/main" id="{2056A6F1-50A2-5DE1-A4E3-E893611A1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53" y="3314147"/>
            <a:ext cx="4883972" cy="34438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D8027-FC92-D12C-21E9-3A47C619E50F}"/>
              </a:ext>
            </a:extLst>
          </p:cNvPr>
          <p:cNvSpPr txBox="1"/>
          <p:nvPr/>
        </p:nvSpPr>
        <p:spPr>
          <a:xfrm>
            <a:off x="1108038" y="3031775"/>
            <a:ext cx="334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Zn isotope variation in meteorites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5FC9F-1DA9-97B1-2593-A9E313EE931C}"/>
              </a:ext>
            </a:extLst>
          </p:cNvPr>
          <p:cNvSpPr txBox="1"/>
          <p:nvPr/>
        </p:nvSpPr>
        <p:spPr>
          <a:xfrm>
            <a:off x="1011219" y="67614"/>
            <a:ext cx="10260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The goal </a:t>
            </a:r>
            <a:r>
              <a:rPr lang="en-GB" sz="3600" dirty="0"/>
              <a:t>of WP9 is to connect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High precision isotope analyses of physical samples and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Nucleosynthetic models of different stars </a:t>
            </a:r>
          </a:p>
        </p:txBody>
      </p:sp>
      <p:pic>
        <p:nvPicPr>
          <p:cNvPr id="5" name="Picture 4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B137D5B3-2D2A-AE4D-9B08-1F62CEEE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104" y="3031775"/>
            <a:ext cx="4999122" cy="3647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978671-1FA4-FD49-AA9E-4188C1BB3E4C}"/>
              </a:ext>
            </a:extLst>
          </p:cNvPr>
          <p:cNvSpPr txBox="1"/>
          <p:nvPr/>
        </p:nvSpPr>
        <p:spPr>
          <a:xfrm>
            <a:off x="5189909" y="4347602"/>
            <a:ext cx="1021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⬌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F0C5F-69A8-D44F-B3DD-CD270601B97A}"/>
              </a:ext>
            </a:extLst>
          </p:cNvPr>
          <p:cNvSpPr/>
          <p:nvPr/>
        </p:nvSpPr>
        <p:spPr>
          <a:xfrm>
            <a:off x="2044640" y="2335144"/>
            <a:ext cx="763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For both stable and radioactive isotopes</a:t>
            </a:r>
          </a:p>
        </p:txBody>
      </p:sp>
    </p:spTree>
    <p:extLst>
      <p:ext uri="{BB962C8B-B14F-4D97-AF65-F5344CB8AC3E}">
        <p14:creationId xmlns:p14="http://schemas.microsoft.com/office/powerpoint/2010/main" val="133919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6D19-70C5-BE4B-9576-7504E04C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773" y="153221"/>
            <a:ext cx="10515600" cy="1325563"/>
          </a:xfrm>
        </p:spPr>
        <p:txBody>
          <a:bodyPr/>
          <a:lstStyle/>
          <a:p>
            <a:r>
              <a:rPr lang="en-US" dirty="0"/>
              <a:t>Summary of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1BC5-4501-F849-86C3-0C82B5B5B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1253330"/>
            <a:ext cx="11529849" cy="5273593"/>
          </a:xfrm>
        </p:spPr>
        <p:txBody>
          <a:bodyPr>
            <a:noAutofit/>
          </a:bodyPr>
          <a:lstStyle/>
          <a:p>
            <a:r>
              <a:rPr lang="en-US" dirty="0"/>
              <a:t>D9.1 mathematical transformation from stellar yields to meteoritic bulk rock data (</a:t>
            </a:r>
            <a:r>
              <a:rPr lang="en-US" i="1" dirty="0"/>
              <a:t>s</a:t>
            </a:r>
            <a:r>
              <a:rPr lang="en-US" dirty="0"/>
              <a:t>-process example): delivered + paper published 2023</a:t>
            </a:r>
          </a:p>
          <a:p>
            <a:r>
              <a:rPr lang="en-US" dirty="0"/>
              <a:t>D9.2 compare core-collapse supernova yields to meteoritic bulk rock: delivered + paper to be submitted </a:t>
            </a:r>
          </a:p>
          <a:p>
            <a:r>
              <a:rPr lang="en-US" dirty="0"/>
              <a:t>D9.3 database of papers of meteoritic data: delivered</a:t>
            </a:r>
          </a:p>
          <a:p>
            <a:r>
              <a:rPr lang="en-US" dirty="0"/>
              <a:t>D9.4 code for implantation of noble gases into dust grains: delivered </a:t>
            </a:r>
          </a:p>
          <a:p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b="1" dirty="0"/>
              <a:t> D9.5 database of results from D9.2: delivered at month 42 (to be updated together with submission of the D9.2 paper)</a:t>
            </a:r>
          </a:p>
          <a:p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b="1" dirty="0"/>
              <a:t> D9.6 distribution of radioactive nuclei in the interstellar medium via diffusion: delivered at month 42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0C22C40-7A15-094E-ABF7-6DEF25BA467B}"/>
              </a:ext>
            </a:extLst>
          </p:cNvPr>
          <p:cNvSpPr txBox="1"/>
          <p:nvPr/>
        </p:nvSpPr>
        <p:spPr>
          <a:xfrm>
            <a:off x="42041" y="42443"/>
            <a:ext cx="388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D9.5 – month </a:t>
            </a:r>
            <a:r>
              <a:rPr lang="en-US" sz="3600" strike="sngStrike" dirty="0"/>
              <a:t>36</a:t>
            </a:r>
            <a:r>
              <a:rPr lang="en-US" sz="3600" dirty="0"/>
              <a:t> 42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1C106-0982-4646-8FED-15ACCBE33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" y="831312"/>
            <a:ext cx="12013305" cy="3815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8DE0FA-2551-164A-91ED-9886E60B1A07}"/>
              </a:ext>
            </a:extLst>
          </p:cNvPr>
          <p:cNvSpPr/>
          <p:nvPr/>
        </p:nvSpPr>
        <p:spPr>
          <a:xfrm>
            <a:off x="5554038" y="165554"/>
            <a:ext cx="8040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Created by </a:t>
            </a:r>
            <a:r>
              <a:rPr lang="en-US" sz="2800" dirty="0" err="1">
                <a:solidFill>
                  <a:prstClr val="black"/>
                </a:solidFill>
              </a:rPr>
              <a:t>Gábor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Balázs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5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0C22C40-7A15-094E-ABF7-6DEF25BA467B}"/>
              </a:ext>
            </a:extLst>
          </p:cNvPr>
          <p:cNvSpPr txBox="1"/>
          <p:nvPr/>
        </p:nvSpPr>
        <p:spPr>
          <a:xfrm>
            <a:off x="42041" y="42443"/>
            <a:ext cx="388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D9.5 – month </a:t>
            </a:r>
            <a:r>
              <a:rPr lang="en-US" sz="3600" strike="sngStrike" dirty="0"/>
              <a:t>36</a:t>
            </a:r>
            <a:r>
              <a:rPr lang="en-US" sz="3600" dirty="0"/>
              <a:t> 42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4EB35-AD1C-5F45-9806-028FB6BC7304}"/>
              </a:ext>
            </a:extLst>
          </p:cNvPr>
          <p:cNvSpPr txBox="1"/>
          <p:nvPr/>
        </p:nvSpPr>
        <p:spPr>
          <a:xfrm>
            <a:off x="4003219" y="85771"/>
            <a:ext cx="65930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example data base focuses on Fe and Ni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D7C288-0B41-F644-83CE-7DA5ADBFF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" y="2787029"/>
            <a:ext cx="5881613" cy="3938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F6A18E-82DD-8E48-9142-137CDC244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921" y="2787029"/>
            <a:ext cx="5971441" cy="41029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7E6FFE-15E3-6542-A902-CBBB815DD9E4}"/>
              </a:ext>
            </a:extLst>
          </p:cNvPr>
          <p:cNvSpPr txBox="1"/>
          <p:nvPr/>
        </p:nvSpPr>
        <p:spPr>
          <a:xfrm>
            <a:off x="194308" y="1688924"/>
            <a:ext cx="5625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1) “structure” = the isotopic mass fractions in the supernova ejecta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BF90BB-4FAC-8C40-881A-8FC946C3C39F}"/>
              </a:ext>
            </a:extLst>
          </p:cNvPr>
          <p:cNvSpPr txBox="1"/>
          <p:nvPr/>
        </p:nvSpPr>
        <p:spPr>
          <a:xfrm>
            <a:off x="6078469" y="1559252"/>
            <a:ext cx="5625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2) “slope” = the corresponding gradient of the correlation of isotopic ratios measured in meteorites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D44925-3868-6040-B53C-720F350A7639}"/>
              </a:ext>
            </a:extLst>
          </p:cNvPr>
          <p:cNvSpPr txBox="1"/>
          <p:nvPr/>
        </p:nvSpPr>
        <p:spPr>
          <a:xfrm>
            <a:off x="0" y="65354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 each of 18 core-collapse supernova models (3 masses x 6 papers) there are  two types of figures for both Ni and Fe </a:t>
            </a:r>
            <a:r>
              <a:rPr lang="en-US" sz="2800" b="1" dirty="0"/>
              <a:t>for a total of 72 figures </a:t>
            </a:r>
          </a:p>
        </p:txBody>
      </p:sp>
    </p:spTree>
    <p:extLst>
      <p:ext uri="{BB962C8B-B14F-4D97-AF65-F5344CB8AC3E}">
        <p14:creationId xmlns:p14="http://schemas.microsoft.com/office/powerpoint/2010/main" val="404114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0C22C40-7A15-094E-ABF7-6DEF25BA467B}"/>
              </a:ext>
            </a:extLst>
          </p:cNvPr>
          <p:cNvSpPr txBox="1"/>
          <p:nvPr/>
        </p:nvSpPr>
        <p:spPr>
          <a:xfrm>
            <a:off x="42041" y="42443"/>
            <a:ext cx="388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D9.5 – month </a:t>
            </a:r>
            <a:r>
              <a:rPr lang="en-US" sz="3600" strike="sngStrike" dirty="0"/>
              <a:t>36</a:t>
            </a:r>
            <a:r>
              <a:rPr lang="en-US" sz="3600" dirty="0"/>
              <a:t> 42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66445-048F-3340-8AAD-BA5C48CBA71F}"/>
              </a:ext>
            </a:extLst>
          </p:cNvPr>
          <p:cNvSpPr txBox="1"/>
          <p:nvPr/>
        </p:nvSpPr>
        <p:spPr>
          <a:xfrm>
            <a:off x="42041" y="583601"/>
            <a:ext cx="8058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database was generated using the SIMPLE code (delivered as D9.2). This code is still been improved, especially to make it as user-friendly as possible.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F0878F-57A3-6E46-AA8D-C8962C1BD2DC}"/>
              </a:ext>
            </a:extLst>
          </p:cNvPr>
          <p:cNvSpPr/>
          <p:nvPr/>
        </p:nvSpPr>
        <p:spPr>
          <a:xfrm>
            <a:off x="1150741" y="2262295"/>
            <a:ext cx="5626578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working set-up is at </a:t>
            </a:r>
          </a:p>
          <a:p>
            <a:pPr algn="ctr"/>
            <a:r>
              <a:rPr lang="en-US" sz="2800" dirty="0">
                <a:hlinkClick r:id="rId2"/>
              </a:rPr>
              <a:t>https://mattias-ek.github.io/SIMPLE/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including several tutorials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FAFAF-BE3E-0F4B-9142-3B77C2338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531" y="124151"/>
            <a:ext cx="3621136" cy="6437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2E8C5D-4D8D-A245-809A-2188E90C3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9" y="5174413"/>
            <a:ext cx="8358272" cy="14211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826B4F-42A1-8946-AA3D-91987DA84D83}"/>
              </a:ext>
            </a:extLst>
          </p:cNvPr>
          <p:cNvSpPr/>
          <p:nvPr/>
        </p:nvSpPr>
        <p:spPr>
          <a:xfrm>
            <a:off x="364771" y="3789418"/>
            <a:ext cx="78110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work is currently being finalized for the submission (to Astrophysical Journal Supplements) of the related paper (full draft is ready)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2542F5C-99CC-AE4F-B6B0-9BD70D538007}"/>
              </a:ext>
            </a:extLst>
          </p:cNvPr>
          <p:cNvSpPr/>
          <p:nvPr/>
        </p:nvSpPr>
        <p:spPr>
          <a:xfrm>
            <a:off x="6734287" y="2743203"/>
            <a:ext cx="1707212" cy="430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5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07FE74-8065-B04B-9868-12723139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2" y="1427024"/>
            <a:ext cx="10871200" cy="5194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82EA5B-6C31-1E41-A7CF-ABAF8D712D5A}"/>
              </a:ext>
            </a:extLst>
          </p:cNvPr>
          <p:cNvSpPr txBox="1"/>
          <p:nvPr/>
        </p:nvSpPr>
        <p:spPr>
          <a:xfrm>
            <a:off x="189548" y="363062"/>
            <a:ext cx="3324113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Table from the paper,</a:t>
            </a:r>
          </a:p>
          <a:p>
            <a:r>
              <a:rPr lang="en-US" sz="2800" dirty="0"/>
              <a:t>the variety of 18 core-collapse supernova models:</a:t>
            </a:r>
          </a:p>
          <a:p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F7375-51CC-A24C-93BA-F25F4034766F}"/>
              </a:ext>
            </a:extLst>
          </p:cNvPr>
          <p:cNvSpPr txBox="1"/>
          <p:nvPr/>
        </p:nvSpPr>
        <p:spPr>
          <a:xfrm>
            <a:off x="3513661" y="195308"/>
            <a:ext cx="8083083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Solar metallicity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Initial masses: 15, 20, and 25 solar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Different codes, methods, and physics for both the progenitor and the explosive modelling; and different combinations of them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C86EED0-24CF-464D-B1CA-DE3221B99449}"/>
              </a:ext>
            </a:extLst>
          </p:cNvPr>
          <p:cNvSpPr/>
          <p:nvPr/>
        </p:nvSpPr>
        <p:spPr>
          <a:xfrm>
            <a:off x="763793" y="3625321"/>
            <a:ext cx="10133703" cy="2581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37F1CBB-106E-1741-9B2F-064A6571E4BE}"/>
              </a:ext>
            </a:extLst>
          </p:cNvPr>
          <p:cNvSpPr/>
          <p:nvPr/>
        </p:nvSpPr>
        <p:spPr>
          <a:xfrm>
            <a:off x="731522" y="4613382"/>
            <a:ext cx="10305824" cy="2581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22E14BA-34DA-FB43-94D1-09F7410B4AE9}"/>
              </a:ext>
            </a:extLst>
          </p:cNvPr>
          <p:cNvSpPr/>
          <p:nvPr/>
        </p:nvSpPr>
        <p:spPr>
          <a:xfrm rot="2340695">
            <a:off x="2633497" y="3677687"/>
            <a:ext cx="1086208" cy="1658767"/>
          </a:xfrm>
          <a:prstGeom prst="arc">
            <a:avLst>
              <a:gd name="adj1" fmla="val 15323737"/>
              <a:gd name="adj2" fmla="val 0"/>
            </a:avLst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17CB6DB9-E632-E241-8A01-4089863F916E}"/>
              </a:ext>
            </a:extLst>
          </p:cNvPr>
          <p:cNvSpPr/>
          <p:nvPr/>
        </p:nvSpPr>
        <p:spPr>
          <a:xfrm rot="2340695">
            <a:off x="9963043" y="3656172"/>
            <a:ext cx="1086208" cy="1658767"/>
          </a:xfrm>
          <a:prstGeom prst="arc">
            <a:avLst>
              <a:gd name="adj1" fmla="val 15323737"/>
              <a:gd name="adj2" fmla="val 0"/>
            </a:avLst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07FE74-8065-B04B-9868-12723139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2" y="1427024"/>
            <a:ext cx="10871200" cy="5194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82EA5B-6C31-1E41-A7CF-ABAF8D712D5A}"/>
              </a:ext>
            </a:extLst>
          </p:cNvPr>
          <p:cNvSpPr txBox="1"/>
          <p:nvPr/>
        </p:nvSpPr>
        <p:spPr>
          <a:xfrm>
            <a:off x="189548" y="363062"/>
            <a:ext cx="3324113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Table from the paper,</a:t>
            </a:r>
          </a:p>
          <a:p>
            <a:r>
              <a:rPr lang="en-US" sz="2800" dirty="0"/>
              <a:t>the variety of 18 core-collapse supernova models:</a:t>
            </a:r>
          </a:p>
          <a:p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F7375-51CC-A24C-93BA-F25F4034766F}"/>
              </a:ext>
            </a:extLst>
          </p:cNvPr>
          <p:cNvSpPr txBox="1"/>
          <p:nvPr/>
        </p:nvSpPr>
        <p:spPr>
          <a:xfrm>
            <a:off x="3513661" y="195308"/>
            <a:ext cx="8083083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Solar metallicity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Initial masses: 15, 20, and 25 solar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Different codes, methods, and physics for both the progenitor and the explosive modelling; and different combinations of them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C86EED0-24CF-464D-B1CA-DE3221B99449}"/>
              </a:ext>
            </a:extLst>
          </p:cNvPr>
          <p:cNvSpPr/>
          <p:nvPr/>
        </p:nvSpPr>
        <p:spPr>
          <a:xfrm>
            <a:off x="763793" y="3625321"/>
            <a:ext cx="10133703" cy="2581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37F1CBB-106E-1741-9B2F-064A6571E4BE}"/>
              </a:ext>
            </a:extLst>
          </p:cNvPr>
          <p:cNvSpPr/>
          <p:nvPr/>
        </p:nvSpPr>
        <p:spPr>
          <a:xfrm>
            <a:off x="731522" y="4613382"/>
            <a:ext cx="10305824" cy="2581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22E14BA-34DA-FB43-94D1-09F7410B4AE9}"/>
              </a:ext>
            </a:extLst>
          </p:cNvPr>
          <p:cNvSpPr/>
          <p:nvPr/>
        </p:nvSpPr>
        <p:spPr>
          <a:xfrm rot="2340695">
            <a:off x="2633497" y="3677687"/>
            <a:ext cx="1086208" cy="1658767"/>
          </a:xfrm>
          <a:prstGeom prst="arc">
            <a:avLst>
              <a:gd name="adj1" fmla="val 15323737"/>
              <a:gd name="adj2" fmla="val 0"/>
            </a:avLst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17CB6DB9-E632-E241-8A01-4089863F916E}"/>
              </a:ext>
            </a:extLst>
          </p:cNvPr>
          <p:cNvSpPr/>
          <p:nvPr/>
        </p:nvSpPr>
        <p:spPr>
          <a:xfrm rot="2340695">
            <a:off x="9963043" y="3656172"/>
            <a:ext cx="1086208" cy="1658767"/>
          </a:xfrm>
          <a:prstGeom prst="arc">
            <a:avLst>
              <a:gd name="adj1" fmla="val 15323737"/>
              <a:gd name="adj2" fmla="val 0"/>
            </a:avLst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9A1B8-6A7E-D641-9F0D-2F15C9C5A5FC}"/>
              </a:ext>
            </a:extLst>
          </p:cNvPr>
          <p:cNvSpPr txBox="1"/>
          <p:nvPr/>
        </p:nvSpPr>
        <p:spPr>
          <a:xfrm>
            <a:off x="1789102" y="2554997"/>
            <a:ext cx="8083083" cy="378565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point is to be able to evaluate at least qualitatively </a:t>
            </a:r>
            <a:r>
              <a:rPr lang="en-US" sz="4000" b="1" dirty="0"/>
              <a:t>systematic uncertainties</a:t>
            </a:r>
            <a:r>
              <a:rPr lang="en-US" sz="4000" dirty="0"/>
              <a:t> from stellar model nucleosynthesis predictions during the comparison between data and models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739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13513</TotalTime>
  <Words>828</Words>
  <Application>Microsoft Macintosh PowerPoint</Application>
  <PresentationFormat>Widescreen</PresentationFormat>
  <Paragraphs>97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Symbol</vt:lpstr>
      <vt:lpstr>Office Theme</vt:lpstr>
      <vt:lpstr>WP9 - Mass Spectrometry Network  Report Summary </vt:lpstr>
      <vt:lpstr>PowerPoint Presentation</vt:lpstr>
      <vt:lpstr>PowerPoint Presentation</vt:lpstr>
      <vt:lpstr>Summary of deliverables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WP9 - "Mass Spectrometry Network" </dc:title>
  <dc:creator>Maria Lugaro</dc:creator>
  <cp:lastModifiedBy>Ek  Mattias</cp:lastModifiedBy>
  <cp:revision>80</cp:revision>
  <dcterms:created xsi:type="dcterms:W3CDTF">2024-05-24T09:42:06Z</dcterms:created>
  <dcterms:modified xsi:type="dcterms:W3CDTF">2025-09-17T06:09:04Z</dcterms:modified>
</cp:coreProperties>
</file>