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71" r:id="rId3"/>
    <p:sldId id="274" r:id="rId4"/>
    <p:sldId id="275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104063" cy="10234613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55">
          <p15:clr>
            <a:srgbClr val="A4A3A4"/>
          </p15:clr>
        </p15:guide>
        <p15:guide id="2" pos="50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88D88A-461D-49FF-869A-A8BA82DE3454}">
  <a:tblStyle styleId="{4688D88A-461D-49FF-869A-A8BA82DE34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E9"/>
          </a:solidFill>
        </a:fill>
      </a:tcStyle>
    </a:wholeTbl>
    <a:band1H>
      <a:tcTxStyle/>
      <a:tcStyle>
        <a:tcBdr/>
        <a:fill>
          <a:solidFill>
            <a:srgbClr val="CAD1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1955"/>
        <p:guide pos="50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da7a2c0fd_0_48:notes"/>
          <p:cNvSpPr txBox="1">
            <a:spLocks noGrp="1"/>
          </p:cNvSpPr>
          <p:nvPr>
            <p:ph type="body" idx="1"/>
          </p:nvPr>
        </p:nvSpPr>
        <p:spPr>
          <a:xfrm>
            <a:off x="947207" y="4861435"/>
            <a:ext cx="5209500" cy="46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0da7a2c0f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da7a2c0f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0da7a2c0fd_0_242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0da7a2c0fd_0_242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da7a2c0fd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0da7a2c0fd_0_555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0da7a2c0fd_0_555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188c0419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188c0419a_0_374:notes"/>
          <p:cNvSpPr txBox="1">
            <a:spLocks noGrp="1"/>
          </p:cNvSpPr>
          <p:nvPr>
            <p:ph type="body" idx="1"/>
          </p:nvPr>
        </p:nvSpPr>
        <p:spPr>
          <a:xfrm>
            <a:off x="710405" y="4861435"/>
            <a:ext cx="5683200" cy="46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188c0419a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e188c0419a_0_382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e188c0419a_0_382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da7a2c0fd_0_17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0da7a2c0f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da7a2c0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0da7a2c0fd_1_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0da7a2c0fd_1_0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ddf2225a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ddf2225ae_4_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0ddf2225ae_4_0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da7a2c0f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0da7a2c0fd_0_20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0da7a2c0fd_0_200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da7a2c0f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da7a2c0fd_0_194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0da7a2c0fd_0_194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ddf2225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0ddf2225ae_1_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0ddf2225ae_1_0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da7a2c0fd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0da7a2c0fd_0_230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0da7a2c0fd_0_230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da7a2c0fd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0da7a2c0fd_0_236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0da7a2c0fd_0_236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">
  <p:cSld name="Innenseite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6325831" y="1825625"/>
            <a:ext cx="5521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3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0">
  <p:cSld name="Innenseite 10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407988" y="1052512"/>
            <a:ext cx="3115500" cy="55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760076" y="1813034"/>
            <a:ext cx="80325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3"/>
          </p:nvPr>
        </p:nvSpPr>
        <p:spPr>
          <a:xfrm>
            <a:off x="3760076" y="6033350"/>
            <a:ext cx="3768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"/>
          </p:nvPr>
        </p:nvSpPr>
        <p:spPr>
          <a:xfrm>
            <a:off x="3760076" y="1052512"/>
            <a:ext cx="80325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1">
  <p:cSld name="Innenseite 1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406198" y="1052512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6609936" y="1813034"/>
            <a:ext cx="5182800" cy="4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3"/>
          </p:nvPr>
        </p:nvSpPr>
        <p:spPr>
          <a:xfrm>
            <a:off x="406198" y="2980144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12"/>
          <p:cNvSpPr>
            <a:spLocks noGrp="1"/>
          </p:cNvSpPr>
          <p:nvPr>
            <p:ph type="pic" idx="4"/>
          </p:nvPr>
        </p:nvSpPr>
        <p:spPr>
          <a:xfrm>
            <a:off x="2479366" y="1052512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5" name="Google Shape;65;p12"/>
          <p:cNvSpPr>
            <a:spLocks noGrp="1"/>
          </p:cNvSpPr>
          <p:nvPr>
            <p:ph type="pic" idx="5"/>
          </p:nvPr>
        </p:nvSpPr>
        <p:spPr>
          <a:xfrm>
            <a:off x="2479366" y="2980144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6" name="Google Shape;66;p12"/>
          <p:cNvSpPr>
            <a:spLocks noGrp="1"/>
          </p:cNvSpPr>
          <p:nvPr>
            <p:ph type="pic" idx="6"/>
          </p:nvPr>
        </p:nvSpPr>
        <p:spPr>
          <a:xfrm>
            <a:off x="4544651" y="1052512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7" name="Google Shape;67;p12"/>
          <p:cNvSpPr>
            <a:spLocks noGrp="1"/>
          </p:cNvSpPr>
          <p:nvPr>
            <p:ph type="pic" idx="7"/>
          </p:nvPr>
        </p:nvSpPr>
        <p:spPr>
          <a:xfrm>
            <a:off x="4544651" y="2980144"/>
            <a:ext cx="1927200" cy="179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2">
  <p:cSld name="Innenseite 1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14338" y="2345241"/>
            <a:ext cx="114348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3">
  <p:cSld name="Innenseite 1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14338" y="2345241"/>
            <a:ext cx="114348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4">
  <p:cSld name="Innenseite 1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14338" y="4632325"/>
            <a:ext cx="11374500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eitstrahl">
  <p:cSld name="Zeitstrah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397222" y="4716379"/>
          <a:ext cx="11444250" cy="2007850"/>
        </p:xfrm>
        <a:graphic>
          <a:graphicData uri="http://schemas.openxmlformats.org/drawingml/2006/table">
            <a:tbl>
              <a:tblPr bandRow="1">
                <a:noFill/>
                <a:tableStyleId>{4688D88A-461D-49FF-869A-A8BA82DE3454}</a:tableStyleId>
              </a:tblPr>
              <a:tblGrid>
                <a:gridCol w="38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de-DE" sz="14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Zeitstrahl von – bis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14338" y="1073033"/>
            <a:ext cx="114348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en">
  <p:cSld name="Informatione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78373" y="1052512"/>
            <a:ext cx="80325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378373" y="2025869"/>
            <a:ext cx="1024800" cy="102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623849" y="2025869"/>
            <a:ext cx="1024800" cy="10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2869325" y="2025869"/>
            <a:ext cx="1024800" cy="102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4114801" y="2025869"/>
            <a:ext cx="1024800" cy="102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5360277" y="2025869"/>
            <a:ext cx="1024800" cy="102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597871" y="2025869"/>
            <a:ext cx="1024800" cy="102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7835465" y="2025869"/>
            <a:ext cx="1024800" cy="102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378373" y="5455899"/>
            <a:ext cx="8032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78373" y="3854670"/>
            <a:ext cx="1024800" cy="102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3"/>
          </p:nvPr>
        </p:nvSpPr>
        <p:spPr>
          <a:xfrm>
            <a:off x="378373" y="3244270"/>
            <a:ext cx="80325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1623849" y="3854670"/>
            <a:ext cx="1024800" cy="10248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2869325" y="3854670"/>
            <a:ext cx="1024800" cy="1024800"/>
          </a:xfrm>
          <a:prstGeom prst="rect">
            <a:avLst/>
          </a:prstGeom>
          <a:solidFill>
            <a:srgbClr val="2B3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4114801" y="3854670"/>
            <a:ext cx="1024800" cy="1024800"/>
          </a:xfrm>
          <a:prstGeom prst="rect">
            <a:avLst/>
          </a:prstGeom>
          <a:solidFill>
            <a:srgbClr val="BBAE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lussseite + CCby">
  <p:cSld name="Abschlussseite + CCb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226142" y="5760755"/>
            <a:ext cx="6961200" cy="10323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78850" y="6138697"/>
            <a:ext cx="40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Namensnennung 3.0 Deutschland </a:t>
            </a:r>
            <a:r>
              <a:rPr lang="de-DE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http://creativecommons.org/licenses/by/3.0/de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013" y="6191085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07988" y="1523726"/>
            <a:ext cx="113904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1">
  <p:cSld name="Titelfoli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2">
            <a:alphaModFix/>
          </a:blip>
          <a:srcRect b="29582"/>
          <a:stretch/>
        </p:blipFill>
        <p:spPr>
          <a:xfrm>
            <a:off x="1" y="2431816"/>
            <a:ext cx="12191999" cy="4964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07988" y="1476425"/>
            <a:ext cx="113904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07988" y="3271948"/>
            <a:ext cx="82947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88" y="4761818"/>
            <a:ext cx="10858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0705" y="268049"/>
            <a:ext cx="2547374" cy="824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 userDrawn="1"/>
        </p:nvSpPr>
        <p:spPr>
          <a:xfrm>
            <a:off x="367924" y="725027"/>
            <a:ext cx="8892781" cy="7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in Layout">
  <p:cSld name="Mein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14338" y="1752108"/>
            <a:ext cx="114348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2">
  <p:cSld name="Innenseite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2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6325831" y="1825625"/>
            <a:ext cx="5521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414338" y="4368103"/>
            <a:ext cx="55212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4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3">
  <p:cSld name="Innenseite 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4338" y="3018804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4344271" y="3018805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3"/>
          </p:nvPr>
        </p:nvSpPr>
        <p:spPr>
          <a:xfrm>
            <a:off x="8274205" y="3018804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4"/>
          </p:nvPr>
        </p:nvSpPr>
        <p:spPr>
          <a:xfrm>
            <a:off x="407988" y="1808163"/>
            <a:ext cx="114411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5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4">
  <p:cSld name="Innenseite 4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4338" y="3018804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344271" y="3018805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8274205" y="3018804"/>
            <a:ext cx="3574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4"/>
          </p:nvPr>
        </p:nvSpPr>
        <p:spPr>
          <a:xfrm>
            <a:off x="414338" y="788988"/>
            <a:ext cx="11434800" cy="2119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" name="Google Shape;33;p5"/>
          <p:cNvCxnSpPr/>
          <p:nvPr/>
        </p:nvCxnSpPr>
        <p:spPr>
          <a:xfrm>
            <a:off x="4162097" y="3018804"/>
            <a:ext cx="0" cy="362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8090339" y="3018804"/>
            <a:ext cx="0" cy="362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5">
  <p:cSld name="Innenseite 5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chart" idx="2"/>
          </p:nvPr>
        </p:nvSpPr>
        <p:spPr>
          <a:xfrm>
            <a:off x="6256338" y="1825625"/>
            <a:ext cx="5592900" cy="48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6">
  <p:cSld name="Innenseite 6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414338" y="1819331"/>
            <a:ext cx="11479200" cy="4706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7">
  <p:cSld name="Innenseite 7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>
            <a:off x="407988" y="1052512"/>
            <a:ext cx="7542900" cy="55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8084634" y="1052513"/>
            <a:ext cx="3769200" cy="4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8085138" y="6033350"/>
            <a:ext cx="3768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8">
  <p:cSld name="Innenseite 8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407988" y="1808163"/>
            <a:ext cx="7542900" cy="48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084634" y="1808164"/>
            <a:ext cx="3769200" cy="4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8085138" y="6033350"/>
            <a:ext cx="3768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414338" y="1052513"/>
            <a:ext cx="114348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9">
  <p:cSld name="Innenseite 9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4329888" y="1052513"/>
            <a:ext cx="7505100" cy="55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07989" y="1052513"/>
            <a:ext cx="3807300" cy="48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46553" y="6033352"/>
            <a:ext cx="3768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7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390000" y="747432"/>
            <a:ext cx="1141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22">
            <a:alphaModFix/>
          </a:blip>
          <a:srcRect l="30331" b="49359"/>
          <a:stretch/>
        </p:blipFill>
        <p:spPr>
          <a:xfrm>
            <a:off x="9984658" y="268049"/>
            <a:ext cx="1774722" cy="4177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798/8jzc-sm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orcid.org/0000-0002-0474-241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onfident-conference.org/index.php/Help:FAQ#How_to_use_the_API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25798/eb71-pp5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schungsatlas.fid-bau.de/ev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forschungsatlas.fid-bau.de/individual/4492f99b-a206-43ac-bc3b-c3e55592599e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ident-conferenc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g"/><Relationship Id="rId4" Type="http://schemas.openxmlformats.org/officeDocument/2006/relationships/hyperlink" Target="https://www.confident-conference.org/index.php/Special:RequestAccou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nfident@tib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onfident-conferenc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517323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hilevents.org/" TargetMode="External"/><Relationship Id="rId7" Type="http://schemas.openxmlformats.org/officeDocument/2006/relationships/hyperlink" Target="https://www.nature.com/naturecareers/event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ikicfp.com/cfp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ieee.org/conferences/index.html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dvwg.de/events/veranstaltungskalender.html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freya.eu/en/blogs/blogs/towards-persistent-identification-of-conferen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cs.google.com/document/d/1URIvkUpzcfjSd2YFIS-rdRIrOyrKSbFfhkdpGPRTAFI/edit?usp=shari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5798/ajxz-f661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zenodo.org/records/4629629" TargetMode="External"/><Relationship Id="rId4" Type="http://schemas.openxmlformats.org/officeDocument/2006/relationships/hyperlink" Target="https://blog.tib.eu/2022/10/20/how-to-mint-a-doi-for-academic-events-and-event-s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4308232" y="1087087"/>
            <a:ext cx="4932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de-DE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11–13 June, Prague, Czechia</a:t>
            </a:r>
            <a:endParaRPr sz="700"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407988" y="1476425"/>
            <a:ext cx="11390400" cy="17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What defines an academic event, and why are PIDs essential for it?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08000" y="3423557"/>
            <a:ext cx="8294700" cy="134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Stephanie Hagemann-</a:t>
            </a:r>
            <a:r>
              <a:rPr lang="de-DE" dirty="0" err="1"/>
              <a:t>Wilholt</a:t>
            </a:r>
            <a:r>
              <a:rPr lang="de-DE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PID Network DE Workshop “PIDs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”, </a:t>
            </a:r>
            <a:r>
              <a:rPr lang="de-DE" u="sng" dirty="0">
                <a:solidFill>
                  <a:schemeClr val="hlink"/>
                </a:solidFill>
                <a:hlinkClick r:id="rId3"/>
              </a:rPr>
              <a:t>https://doi.org/10.25798/8jzc-sm02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Hannover, May 7, 2025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1" name="Google Shape;121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8818" y="3575910"/>
            <a:ext cx="207900" cy="2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l="6913" t="26709" r="9593" b="30867"/>
          <a:stretch/>
        </p:blipFill>
        <p:spPr>
          <a:xfrm>
            <a:off x="397291" y="751674"/>
            <a:ext cx="2534077" cy="9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43" y="1808175"/>
            <a:ext cx="5045044" cy="42923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2811" y="1878396"/>
            <a:ext cx="4983103" cy="422215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2691442" y="1052513"/>
            <a:ext cx="9157696" cy="1147800"/>
          </a:xfrm>
        </p:spPr>
        <p:txBody>
          <a:bodyPr/>
          <a:lstStyle/>
          <a:p>
            <a:r>
              <a:rPr lang="de-DE" dirty="0" smtClean="0"/>
              <a:t>API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3533" y="6468533"/>
            <a:ext cx="844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information</a:t>
            </a:r>
            <a:r>
              <a:rPr lang="de-DE" dirty="0"/>
              <a:t>: </a:t>
            </a:r>
            <a:r>
              <a:rPr lang="de-DE" dirty="0">
                <a:hlinkClick r:id="rId6"/>
              </a:rPr>
              <a:t>https://</a:t>
            </a:r>
            <a:r>
              <a:rPr lang="de-DE" dirty="0" smtClean="0">
                <a:hlinkClick r:id="rId6"/>
              </a:rPr>
              <a:t>www.confident-conference.org/index.php/Help:FAQ#How_to_use_the_API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body" idx="2"/>
          </p:nvPr>
        </p:nvSpPr>
        <p:spPr>
          <a:xfrm>
            <a:off x="414338" y="2345241"/>
            <a:ext cx="114348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…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 smtClean="0"/>
              <a:t>series</a:t>
            </a:r>
            <a:r>
              <a:rPr lang="de-DE" dirty="0" smtClean="0"/>
              <a:t>,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 smtClean="0"/>
              <a:t>… </a:t>
            </a:r>
            <a:r>
              <a:rPr lang="de-DE" dirty="0" err="1" smtClean="0"/>
              <a:t>series</a:t>
            </a:r>
            <a:r>
              <a:rPr lang="de-DE" dirty="0" smtClean="0"/>
              <a:t> DOI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(P)IDs</a:t>
            </a:r>
            <a:endParaRPr dirty="0"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600" y="1312333"/>
            <a:ext cx="8132324" cy="52500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3" name="Google Shape;233;p29"/>
          <p:cNvSpPr txBox="1"/>
          <p:nvPr/>
        </p:nvSpPr>
        <p:spPr>
          <a:xfrm>
            <a:off x="409435" y="6177150"/>
            <a:ext cx="5883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/>
              <a:t>ConfIDent DOI: </a:t>
            </a:r>
            <a:br>
              <a:rPr lang="de-DE" sz="1600" dirty="0"/>
            </a:br>
            <a:r>
              <a:rPr lang="de-DE" sz="1600" u="sng" dirty="0">
                <a:solidFill>
                  <a:schemeClr val="hlink"/>
                </a:solidFill>
                <a:hlinkClick r:id="rId4"/>
              </a:rPr>
              <a:t>https://doi.org/10.25798/eb71-pp59</a:t>
            </a:r>
            <a:r>
              <a:rPr lang="de-DE" sz="1600" dirty="0"/>
              <a:t> </a:t>
            </a:r>
            <a:endParaRPr sz="16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of</a:t>
            </a:r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body" idx="2"/>
          </p:nvPr>
        </p:nvSpPr>
        <p:spPr>
          <a:xfrm>
            <a:off x="414350" y="1850876"/>
            <a:ext cx="11434800" cy="48186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… events to organizer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1151850" y="2828275"/>
            <a:ext cx="9782100" cy="3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&lt;identifier identifierType="DOI"&gt;</a:t>
            </a:r>
            <a:r>
              <a:rPr lang="de-DE">
                <a:solidFill>
                  <a:srgbClr val="C21222"/>
                </a:solidFill>
              </a:rPr>
              <a:t>10.25798/AJXZ-F661</a:t>
            </a:r>
            <a:r>
              <a:rPr lang="de-DE"/>
              <a:t> &lt;/identifier&gt;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&lt;creators&gt;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&lt;creator&gt;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    &lt;creatorName nameType="Organizational"&gt;</a:t>
            </a:r>
            <a:r>
              <a:rPr lang="de-DE">
                <a:solidFill>
                  <a:srgbClr val="C00000"/>
                </a:solidFill>
              </a:rPr>
              <a:t>Australian Research Data Commons</a:t>
            </a:r>
            <a:r>
              <a:rPr lang="de-DE"/>
              <a:t>&lt;/creatorName&gt;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    &lt;nameIdentifier nameIdentifierScheme="ROR" schemeURI="https://ror.org"&gt;</a:t>
            </a:r>
            <a:r>
              <a:rPr lang="de-DE">
                <a:solidFill>
                  <a:srgbClr val="C21222"/>
                </a:solidFill>
              </a:rPr>
              <a:t>https://ror.org/038sjwq14</a:t>
            </a:r>
            <a:r>
              <a:rPr lang="de-DE"/>
              <a:t>&lt;/nameIdentifier&gt;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&lt;/creator&gt;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&lt;creator&gt;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    &lt;creatorName nameType="Organizational"&gt;</a:t>
            </a:r>
            <a:r>
              <a:rPr lang="de-DE">
                <a:solidFill>
                  <a:srgbClr val="C00000"/>
                </a:solidFill>
              </a:rPr>
              <a:t>National Library Of Technology</a:t>
            </a:r>
            <a:r>
              <a:rPr lang="de-DE"/>
              <a:t>&lt;/creatorName&gt;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    &lt;nameIdentifier nameIdentifierScheme="ROR" schemeURI="https://ror.org"&gt;</a:t>
            </a:r>
            <a:r>
              <a:rPr lang="de-DE">
                <a:solidFill>
                  <a:srgbClr val="C21222"/>
                </a:solidFill>
              </a:rPr>
              <a:t>https://ror.org/028txef36</a:t>
            </a:r>
            <a:r>
              <a:rPr lang="de-DE"/>
              <a:t>&lt;/nameIdentifier&gt;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&lt;/creator&gt;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&lt;/creators&gt;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&lt;titles&gt;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    &lt;title xml:lang="en"&gt;</a:t>
            </a:r>
            <a:r>
              <a:rPr lang="de-DE">
                <a:solidFill>
                  <a:srgbClr val="C21222"/>
                </a:solidFill>
              </a:rPr>
              <a:t>PIDfest</a:t>
            </a:r>
            <a:r>
              <a:rPr lang="de-DE"/>
              <a:t>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   &lt;/titles&gt;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of</a:t>
            </a:r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body" idx="2"/>
          </p:nvPr>
        </p:nvSpPr>
        <p:spPr>
          <a:xfrm>
            <a:off x="414350" y="1692001"/>
            <a:ext cx="11434800" cy="49776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…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 dirty="0"/>
              <a:t>&lt;</a:t>
            </a:r>
            <a:r>
              <a:rPr lang="de-DE" dirty="0" err="1"/>
              <a:t>subjects</a:t>
            </a:r>
            <a:r>
              <a:rPr lang="de-DE" dirty="0"/>
              <a:t>&gt;</a:t>
            </a:r>
            <a:endParaRPr dirty="0"/>
          </a:p>
          <a:p>
            <a:pPr marL="0" lvl="0" indent="0">
              <a:buNone/>
            </a:pPr>
            <a:r>
              <a:rPr lang="de-DE" dirty="0"/>
              <a:t>        &lt;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subjectScheme</a:t>
            </a:r>
            <a:r>
              <a:rPr lang="de-DE" dirty="0"/>
              <a:t>="Fields </a:t>
            </a:r>
            <a:r>
              <a:rPr lang="de-DE" dirty="0" err="1"/>
              <a:t>of</a:t>
            </a:r>
            <a:r>
              <a:rPr lang="de-DE" dirty="0"/>
              <a:t> Science </a:t>
            </a:r>
            <a:r>
              <a:rPr lang="de-DE" dirty="0" err="1"/>
              <a:t>and</a:t>
            </a:r>
            <a:r>
              <a:rPr lang="de-DE" dirty="0"/>
              <a:t> Technology (FOS)" </a:t>
            </a:r>
            <a:r>
              <a:rPr lang="de-DE" dirty="0" err="1"/>
              <a:t>schemeURI</a:t>
            </a:r>
            <a:r>
              <a:rPr lang="de-DE" dirty="0"/>
              <a:t>="http://www.oecd.org/science/inno/38235147.pdf" </a:t>
            </a:r>
            <a:r>
              <a:rPr lang="de-DE" dirty="0" err="1"/>
              <a:t>classificationCode</a:t>
            </a:r>
            <a:r>
              <a:rPr lang="de-DE" dirty="0"/>
              <a:t>="1.2"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&gt;</a:t>
            </a:r>
            <a:r>
              <a:rPr lang="de-DE" dirty="0">
                <a:solidFill>
                  <a:srgbClr val="980000"/>
                </a:solidFill>
              </a:rPr>
              <a:t>FOS: Computer </a:t>
            </a:r>
            <a:r>
              <a:rPr lang="de-DE" dirty="0" err="1">
                <a:solidFill>
                  <a:srgbClr val="980000"/>
                </a:solidFill>
              </a:rPr>
              <a:t>and</a:t>
            </a:r>
            <a:r>
              <a:rPr lang="de-DE" dirty="0">
                <a:solidFill>
                  <a:srgbClr val="980000"/>
                </a:solidFill>
              </a:rPr>
              <a:t> </a:t>
            </a:r>
            <a:r>
              <a:rPr lang="de-DE" dirty="0" err="1">
                <a:solidFill>
                  <a:srgbClr val="980000"/>
                </a:solidFill>
              </a:rPr>
              <a:t>information</a:t>
            </a:r>
            <a:r>
              <a:rPr lang="de-DE" dirty="0">
                <a:solidFill>
                  <a:srgbClr val="980000"/>
                </a:solidFill>
              </a:rPr>
              <a:t> </a:t>
            </a:r>
            <a:r>
              <a:rPr lang="de-DE" dirty="0" err="1">
                <a:solidFill>
                  <a:srgbClr val="980000"/>
                </a:solidFill>
              </a:rPr>
              <a:t>sciences</a:t>
            </a:r>
            <a:r>
              <a:rPr lang="de-DE" dirty="0"/>
              <a:t>&lt;/</a:t>
            </a:r>
            <a:r>
              <a:rPr lang="de-DE" dirty="0" err="1"/>
              <a:t>subject</a:t>
            </a:r>
            <a:r>
              <a:rPr lang="de-DE" dirty="0" smtClean="0"/>
              <a:t>&gt;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smtClean="0"/>
              <a:t>    &lt;/</a:t>
            </a:r>
            <a:r>
              <a:rPr lang="de-DE" dirty="0" err="1" smtClean="0"/>
              <a:t>subjects</a:t>
            </a:r>
            <a:r>
              <a:rPr lang="de-DE" dirty="0" smtClean="0"/>
              <a:t>&gt;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225" y="1052525"/>
            <a:ext cx="5875901" cy="42531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of</a:t>
            </a:r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>
            <a:off x="414338" y="1752108"/>
            <a:ext cx="11434800" cy="49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…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identifiers</a:t>
            </a:r>
            <a:r>
              <a:rPr lang="de-DE" dirty="0"/>
              <a:t>:						         	 </a:t>
            </a:r>
            <a:r>
              <a:rPr lang="de-DE" dirty="0" smtClean="0"/>
              <a:t>                      </a:t>
            </a:r>
            <a:r>
              <a:rPr lang="de-DE" dirty="0"/>
              <a:t>… </a:t>
            </a:r>
            <a:r>
              <a:rPr lang="de-DE" dirty="0" err="1" smtClean="0"/>
              <a:t>proceedings</a:t>
            </a:r>
            <a:endParaRPr dirty="0"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3">
            <a:alphaModFix/>
          </a:blip>
          <a:srcRect b="2987"/>
          <a:stretch/>
        </p:blipFill>
        <p:spPr>
          <a:xfrm>
            <a:off x="6946288" y="2342975"/>
            <a:ext cx="4906625" cy="3450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25" y="2342975"/>
            <a:ext cx="6117424" cy="3450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platzhalt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to</a:t>
            </a:r>
            <a:r>
              <a:rPr lang="de-DE" dirty="0" smtClean="0"/>
              <a:t> …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559550" y="5834075"/>
            <a:ext cx="47430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 dirty="0">
                <a:solidFill>
                  <a:schemeClr val="hlink"/>
                </a:solidFill>
                <a:hlinkClick r:id="rId3"/>
              </a:rPr>
              <a:t>https://forschungsatlas.fid-bau.de/events</a:t>
            </a:r>
            <a:r>
              <a:rPr lang="de-DE" sz="1200" dirty="0">
                <a:solidFill>
                  <a:srgbClr val="555555"/>
                </a:solidFill>
              </a:rPr>
              <a:t> </a:t>
            </a:r>
            <a:endParaRPr sz="1200" dirty="0">
              <a:solidFill>
                <a:srgbClr val="55555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50" y="1752097"/>
            <a:ext cx="5004450" cy="37665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" name="Google Shape;26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825" y="1759629"/>
            <a:ext cx="4743001" cy="37514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8" name="Google Shape;268;p33"/>
          <p:cNvSpPr txBox="1"/>
          <p:nvPr/>
        </p:nvSpPr>
        <p:spPr>
          <a:xfrm>
            <a:off x="6326375" y="5834075"/>
            <a:ext cx="4653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 dirty="0">
                <a:solidFill>
                  <a:schemeClr val="hlink"/>
                </a:solidFill>
                <a:hlinkClick r:id="rId6"/>
              </a:rPr>
              <a:t>https://forschungsatlas.fid-bau.de/individual/4492f99b-a206-43ac-bc3b-c3e55592599e</a:t>
            </a:r>
            <a:r>
              <a:rPr lang="de-DE" sz="1200" dirty="0">
                <a:solidFill>
                  <a:srgbClr val="555555"/>
                </a:solidFill>
              </a:rPr>
              <a:t> </a:t>
            </a:r>
            <a:endParaRPr sz="1200" dirty="0">
              <a:solidFill>
                <a:srgbClr val="555555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Re-</a:t>
            </a:r>
            <a:r>
              <a:rPr lang="de-DE" dirty="0" err="1" smtClean="0"/>
              <a:t>use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/>
          <p:nvPr/>
        </p:nvSpPr>
        <p:spPr>
          <a:xfrm>
            <a:off x="715225" y="2601100"/>
            <a:ext cx="3697800" cy="2718600"/>
          </a:xfrm>
          <a:prstGeom prst="roundRect">
            <a:avLst>
              <a:gd name="adj" fmla="val 16667"/>
            </a:avLst>
          </a:prstGeom>
          <a:solidFill>
            <a:srgbClr val="134F5C">
              <a:alpha val="60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 err="1"/>
              <a:t>Metadata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de-DE" dirty="0" err="1"/>
              <a:t>Automatization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workflows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de-DE" dirty="0"/>
              <a:t>Further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, </a:t>
            </a:r>
            <a:r>
              <a:rPr lang="de-DE" dirty="0" err="1"/>
              <a:t>people</a:t>
            </a:r>
            <a:r>
              <a:rPr lang="de-DE" dirty="0"/>
              <a:t>, </a:t>
            </a:r>
            <a:r>
              <a:rPr lang="de-DE" dirty="0" err="1"/>
              <a:t>programs</a:t>
            </a:r>
            <a:r>
              <a:rPr lang="de-DE" dirty="0"/>
              <a:t>, incl. (P)IDs → </a:t>
            </a:r>
            <a:r>
              <a:rPr lang="de-DE" dirty="0" err="1"/>
              <a:t>linking</a:t>
            </a:r>
            <a:r>
              <a:rPr lang="de-DE" dirty="0"/>
              <a:t> </a:t>
            </a:r>
            <a:r>
              <a:rPr lang="de-DE" dirty="0" err="1"/>
              <a:t>entities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de-DE" dirty="0"/>
              <a:t>Collection at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(via CMS) → subsequent </a:t>
            </a:r>
            <a:r>
              <a:rPr lang="de-DE" dirty="0" err="1"/>
              <a:t>use</a:t>
            </a:r>
            <a:r>
              <a:rPr lang="de-DE" dirty="0"/>
              <a:t> in RIS, </a:t>
            </a:r>
            <a:r>
              <a:rPr lang="de-DE" dirty="0" err="1"/>
              <a:t>discovery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open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de-DE" dirty="0"/>
              <a:t>…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34"/>
          <p:cNvSpPr/>
          <p:nvPr/>
        </p:nvSpPr>
        <p:spPr>
          <a:xfrm>
            <a:off x="4458738" y="2530475"/>
            <a:ext cx="3697800" cy="2718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/>
              <a:t>Technical Base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Automatization of workflows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Enable writing API access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Optimized search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Improve usability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8202275" y="2530475"/>
            <a:ext cx="3697800" cy="271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/>
              <a:t/>
            </a:r>
            <a:br>
              <a:rPr lang="de-DE" sz="2000" b="1"/>
            </a:br>
            <a:r>
              <a:rPr lang="de-DE" sz="2000" b="1"/>
              <a:t/>
            </a:r>
            <a:br>
              <a:rPr lang="de-DE" sz="2000" b="1"/>
            </a:br>
            <a:r>
              <a:rPr lang="de-DE" sz="2000" b="1"/>
              <a:t>Community 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Building communities around disciplinary and subject-specific areas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support research on scientific events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support alternative research assessment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de-DE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platzhalter 1"/>
          <p:cNvSpPr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</p:spPr>
        <p:txBody>
          <a:bodyPr/>
          <a:lstStyle/>
          <a:p>
            <a:pPr marL="107950" indent="0">
              <a:buNone/>
            </a:pPr>
            <a:r>
              <a:rPr lang="de-DE" sz="3200" dirty="0" smtClean="0"/>
              <a:t>Outlook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415600" y="1921475"/>
            <a:ext cx="11190900" cy="417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5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https://www.confident-conference.org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chemeClr val="dk1"/>
                </a:solidFill>
              </a:rPr>
              <a:t/>
            </a:r>
            <a:br>
              <a:rPr lang="de-DE" dirty="0">
                <a:solidFill>
                  <a:schemeClr val="dk1"/>
                </a:solidFill>
              </a:rPr>
            </a:br>
            <a:r>
              <a:rPr lang="de-DE" dirty="0">
                <a:solidFill>
                  <a:schemeClr val="dk1"/>
                </a:solidFill>
              </a:rPr>
              <a:t>                         </a:t>
            </a:r>
            <a:r>
              <a:rPr lang="de-DE" sz="35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Request an </a:t>
            </a:r>
            <a:r>
              <a:rPr lang="de-DE" sz="3500" u="sng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account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5">
            <a:alphaModFix/>
          </a:blip>
          <a:srcRect l="6913" t="26709" r="9593" b="30867"/>
          <a:stretch/>
        </p:blipFill>
        <p:spPr>
          <a:xfrm>
            <a:off x="2655752" y="815734"/>
            <a:ext cx="2534077" cy="98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/>
          <p:nvPr/>
        </p:nvSpPr>
        <p:spPr>
          <a:xfrm>
            <a:off x="2939132" y="4189811"/>
            <a:ext cx="1370401" cy="51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358" y="955676"/>
            <a:ext cx="11360700" cy="763500"/>
          </a:xfrm>
        </p:spPr>
        <p:txBody>
          <a:bodyPr/>
          <a:lstStyle/>
          <a:p>
            <a:pPr>
              <a:buNone/>
            </a:pPr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use</a:t>
            </a:r>
            <a:r>
              <a:rPr lang="de-DE" sz="3200" dirty="0" smtClean="0"/>
              <a:t>                       ?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408000" y="1956075"/>
            <a:ext cx="113904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de-DE" dirty="0" err="1"/>
              <a:t>Contact</a:t>
            </a:r>
            <a:r>
              <a:rPr lang="de-DE" dirty="0"/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de-DE" u="sng" dirty="0">
                <a:solidFill>
                  <a:schemeClr val="hlink"/>
                </a:solidFill>
                <a:hlinkClick r:id="rId3"/>
              </a:rPr>
              <a:t>confident@tib.eu</a:t>
            </a:r>
            <a:r>
              <a:rPr lang="de-DE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de-DE" u="sng" dirty="0">
                <a:solidFill>
                  <a:schemeClr val="hlink"/>
                </a:solidFill>
                <a:hlinkClick r:id="rId4"/>
              </a:rPr>
              <a:t>www.confident-conference.org</a:t>
            </a:r>
            <a:r>
              <a:rPr lang="de-DE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14338" y="1758462"/>
            <a:ext cx="11434800" cy="4910979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>
                <a:solidFill>
                  <a:schemeClr val="accent1"/>
                </a:solidFill>
              </a:rPr>
              <a:t>Opportunities</a:t>
            </a:r>
            <a:r>
              <a:rPr lang="de-DE" sz="1700" b="1" dirty="0">
                <a:solidFill>
                  <a:schemeClr val="accent1"/>
                </a:solidFill>
              </a:rPr>
              <a:t> …</a:t>
            </a:r>
          </a:p>
          <a:p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informal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networking</a:t>
            </a:r>
            <a:endParaRPr lang="de-DE" dirty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gather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– </a:t>
            </a:r>
            <a:r>
              <a:rPr lang="de-DE" dirty="0" err="1" smtClean="0"/>
              <a:t>independently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lengthy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pPr marL="114300" indent="0">
              <a:buNone/>
            </a:pPr>
            <a:endParaRPr lang="de-DE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 smtClean="0">
                <a:solidFill>
                  <a:schemeClr val="accent1"/>
                </a:solidFill>
              </a:rPr>
              <a:t>Types</a:t>
            </a:r>
            <a:endParaRPr lang="de-DE" sz="1700" b="1" dirty="0">
              <a:solidFill>
                <a:schemeClr val="accent1"/>
              </a:solidFill>
            </a:endParaRPr>
          </a:p>
          <a:p>
            <a:r>
              <a:rPr lang="de-DE" dirty="0" err="1" smtClean="0"/>
              <a:t>Conferences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series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incl. </a:t>
            </a:r>
            <a:r>
              <a:rPr lang="de-DE" dirty="0" err="1"/>
              <a:t>s</a:t>
            </a:r>
            <a:r>
              <a:rPr lang="de-DE" dirty="0" err="1" smtClean="0"/>
              <a:t>ubconferences</a:t>
            </a:r>
            <a:r>
              <a:rPr lang="de-DE" dirty="0" smtClean="0"/>
              <a:t>, </a:t>
            </a:r>
            <a:r>
              <a:rPr lang="de-DE" dirty="0" err="1" smtClean="0"/>
              <a:t>umbrella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&amp;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conferences</a:t>
            </a:r>
            <a:r>
              <a:rPr lang="de-DE" dirty="0" smtClean="0"/>
              <a:t>, </a:t>
            </a:r>
            <a:r>
              <a:rPr lang="de-DE" dirty="0" err="1" smtClean="0"/>
              <a:t>sessions</a:t>
            </a:r>
            <a:endParaRPr lang="de-DE" dirty="0" smtClean="0"/>
          </a:p>
          <a:p>
            <a:r>
              <a:rPr lang="de-DE" dirty="0" smtClean="0"/>
              <a:t>Workshops</a:t>
            </a:r>
          </a:p>
          <a:p>
            <a:r>
              <a:rPr lang="de-DE" dirty="0" err="1" smtClean="0"/>
              <a:t>Symposia</a:t>
            </a:r>
            <a:endParaRPr lang="de-DE" dirty="0" smtClean="0"/>
          </a:p>
          <a:p>
            <a:r>
              <a:rPr lang="de-DE" dirty="0" err="1" smtClean="0"/>
              <a:t>Colloquia</a:t>
            </a:r>
            <a:endParaRPr lang="de-DE" dirty="0" smtClean="0"/>
          </a:p>
          <a:p>
            <a:r>
              <a:rPr lang="de-DE" dirty="0" smtClean="0"/>
              <a:t>Seminars</a:t>
            </a:r>
          </a:p>
          <a:p>
            <a:r>
              <a:rPr lang="de-DE" dirty="0" smtClean="0"/>
              <a:t>…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78" y="3745133"/>
            <a:ext cx="2868091" cy="25056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503920" y="638937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Ziedorn, F. (2025). Icons for 10 PID Use Cases (1.0). </a:t>
            </a:r>
            <a:r>
              <a:rPr lang="en-US" sz="1000" dirty="0" err="1"/>
              <a:t>Zenodo</a:t>
            </a:r>
            <a:r>
              <a:rPr lang="en-US" sz="1000" dirty="0"/>
              <a:t>. </a:t>
            </a:r>
            <a:r>
              <a:rPr lang="en-US" sz="1000" dirty="0">
                <a:hlinkClick r:id="rId3"/>
              </a:rPr>
              <a:t>https://doi.org/10.5281/zenodo.15173234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14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14338" y="988348"/>
            <a:ext cx="11434800" cy="114780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14338" y="1909312"/>
            <a:ext cx="11434800" cy="4760129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 smtClean="0">
                <a:solidFill>
                  <a:schemeClr val="accent1"/>
                </a:solidFill>
              </a:rPr>
              <a:t>Methods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of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discovery</a:t>
            </a:r>
            <a:endParaRPr lang="de-DE" sz="1700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smtClean="0"/>
              <a:t>Listening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reccommendations</a:t>
            </a:r>
            <a:endParaRPr lang="de-DE" dirty="0" smtClean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err="1" smtClean="0"/>
              <a:t>Browsing</a:t>
            </a:r>
            <a:r>
              <a:rPr lang="de-DE" dirty="0" smtClean="0"/>
              <a:t> </a:t>
            </a:r>
            <a:r>
              <a:rPr lang="de-DE" dirty="0" err="1" smtClean="0"/>
              <a:t>discipline-specific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, </a:t>
            </a:r>
            <a:r>
              <a:rPr lang="de-DE" dirty="0" err="1" smtClean="0"/>
              <a:t>newsletter</a:t>
            </a:r>
            <a:endParaRPr lang="de-DE" dirty="0" smtClean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err="1" smtClean="0"/>
              <a:t>Analyzing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</a:t>
            </a:r>
            <a:r>
              <a:rPr lang="de-DE" dirty="0" err="1" smtClean="0"/>
              <a:t>proceedings</a:t>
            </a:r>
            <a:endParaRPr lang="de-DE" dirty="0" smtClean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rankings</a:t>
            </a:r>
            <a:endParaRPr lang="de-DE" dirty="0" smtClean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endParaRPr lang="de-DE" sz="17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 smtClean="0">
                <a:solidFill>
                  <a:schemeClr val="accent1"/>
                </a:solidFill>
              </a:rPr>
              <a:t>Selection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criteria</a:t>
            </a:r>
            <a:endParaRPr lang="de-DE" sz="1700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smtClean="0"/>
              <a:t>Topic</a:t>
            </a:r>
            <a:endParaRPr lang="de-DE" dirty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smtClean="0"/>
              <a:t>Reputation</a:t>
            </a:r>
            <a:endParaRPr lang="de-DE" dirty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err="1"/>
              <a:t>Manageable</a:t>
            </a:r>
            <a:r>
              <a:rPr lang="de-DE" dirty="0"/>
              <a:t> </a:t>
            </a:r>
            <a:r>
              <a:rPr lang="de-DE" dirty="0" err="1"/>
              <a:t>deadlines</a:t>
            </a:r>
            <a:endParaRPr lang="de-DE" dirty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/>
              <a:t>Location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opportunity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54" y="1181395"/>
            <a:ext cx="1792467" cy="23764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401728" y="6039110"/>
            <a:ext cx="453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3"/>
              </a:rPr>
              <a:t>https://philevents.org</a:t>
            </a:r>
            <a:r>
              <a:rPr lang="de-DE" sz="1000" dirty="0" smtClean="0">
                <a:hlinkClick r:id="rId3"/>
              </a:rPr>
              <a:t>/</a:t>
            </a:r>
            <a:r>
              <a:rPr lang="de-DE" sz="1000" dirty="0"/>
              <a:t>; </a:t>
            </a:r>
            <a:r>
              <a:rPr lang="de-DE" sz="1000" dirty="0">
                <a:hlinkClick r:id="rId4"/>
              </a:rPr>
              <a:t>https://</a:t>
            </a:r>
            <a:r>
              <a:rPr lang="de-DE" sz="1000" dirty="0" smtClean="0">
                <a:hlinkClick r:id="rId4"/>
              </a:rPr>
              <a:t>www.dvwg.de/events/veranstaltungskalender.html</a:t>
            </a:r>
            <a:r>
              <a:rPr lang="de-DE" sz="1000" dirty="0"/>
              <a:t>; </a:t>
            </a:r>
            <a:r>
              <a:rPr lang="de-DE" sz="1000" dirty="0">
                <a:hlinkClick r:id="rId5"/>
              </a:rPr>
              <a:t>https://</a:t>
            </a:r>
            <a:r>
              <a:rPr lang="de-DE" sz="1000" dirty="0" smtClean="0">
                <a:hlinkClick r:id="rId5"/>
              </a:rPr>
              <a:t>www.ieee.org/conferences/index.html</a:t>
            </a:r>
            <a:r>
              <a:rPr lang="de-DE" sz="1000" dirty="0"/>
              <a:t>; </a:t>
            </a:r>
            <a:r>
              <a:rPr lang="de-DE" sz="1000" dirty="0">
                <a:hlinkClick r:id="rId6"/>
              </a:rPr>
              <a:t>http://www.wikicfp.com/cfp</a:t>
            </a:r>
            <a:r>
              <a:rPr lang="de-DE" sz="1000" dirty="0" smtClean="0">
                <a:hlinkClick r:id="rId6"/>
              </a:rPr>
              <a:t>/</a:t>
            </a:r>
            <a:r>
              <a:rPr lang="de-DE" sz="1000" dirty="0"/>
              <a:t>; </a:t>
            </a:r>
            <a:r>
              <a:rPr lang="de-DE" sz="1000" dirty="0">
                <a:hlinkClick r:id="rId7"/>
              </a:rPr>
              <a:t>https://www.nature.com/naturecareers/events</a:t>
            </a:r>
            <a:r>
              <a:rPr lang="de-DE" sz="1000" dirty="0" smtClean="0">
                <a:hlinkClick r:id="rId7"/>
              </a:rPr>
              <a:t>/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85" y="4278702"/>
            <a:ext cx="2482247" cy="1843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20" y="2241142"/>
            <a:ext cx="2943551" cy="2127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47" y="4595999"/>
            <a:ext cx="1862316" cy="2073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47" y="1181395"/>
            <a:ext cx="2071057" cy="1545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14338" y="988348"/>
            <a:ext cx="11434800" cy="1147800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14338" y="1446664"/>
            <a:ext cx="11434800" cy="522277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endParaRPr lang="de-DE" sz="17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 smtClean="0">
                <a:solidFill>
                  <a:schemeClr val="accent1"/>
                </a:solidFill>
              </a:rPr>
              <a:t>Challenges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from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metadata</a:t>
            </a:r>
            <a:r>
              <a:rPr lang="de-DE" sz="1700" b="1" dirty="0" smtClean="0">
                <a:solidFill>
                  <a:schemeClr val="accent1"/>
                </a:solidFill>
              </a:rPr>
              <a:t> </a:t>
            </a:r>
            <a:r>
              <a:rPr lang="de-DE" sz="1700" b="1" dirty="0" err="1" smtClean="0">
                <a:solidFill>
                  <a:schemeClr val="accent1"/>
                </a:solidFill>
              </a:rPr>
              <a:t>perspective</a:t>
            </a:r>
            <a:endParaRPr lang="de-DE" sz="1700" b="1" dirty="0">
              <a:solidFill>
                <a:schemeClr val="accent1"/>
              </a:solidFill>
            </a:endParaRPr>
          </a:p>
          <a:p>
            <a:r>
              <a:rPr lang="de-DE" dirty="0" err="1"/>
              <a:t>i</a:t>
            </a:r>
            <a:r>
              <a:rPr lang="de-DE" dirty="0" err="1" smtClean="0"/>
              <a:t>nformation</a:t>
            </a:r>
            <a:r>
              <a:rPr lang="de-DE" dirty="0" smtClean="0"/>
              <a:t> on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spread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preservation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  <a:p>
            <a:r>
              <a:rPr lang="de-DE" dirty="0" err="1"/>
              <a:t>g</a:t>
            </a:r>
            <a:r>
              <a:rPr lang="de-DE" dirty="0" err="1" smtClean="0"/>
              <a:t>reat</a:t>
            </a:r>
            <a:r>
              <a:rPr lang="de-DE" dirty="0" smtClean="0"/>
              <a:t> </a:t>
            </a:r>
            <a:r>
              <a:rPr lang="de-DE" dirty="0" err="1" smtClean="0"/>
              <a:t>variation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missing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interoperability</a:t>
            </a:r>
            <a:endParaRPr lang="de-DE" dirty="0" smtClean="0"/>
          </a:p>
          <a:p>
            <a:r>
              <a:rPr lang="de-DE" dirty="0" err="1"/>
              <a:t>d</a:t>
            </a:r>
            <a:r>
              <a:rPr lang="de-DE" dirty="0" err="1" smtClean="0"/>
              <a:t>ependencies</a:t>
            </a:r>
            <a:r>
              <a:rPr lang="de-DE" dirty="0" smtClean="0"/>
              <a:t> on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endParaRPr lang="de-DE" dirty="0" smtClean="0"/>
          </a:p>
          <a:p>
            <a:r>
              <a:rPr lang="de-DE" dirty="0" err="1"/>
              <a:t>q</a:t>
            </a:r>
            <a:r>
              <a:rPr lang="de-DE" dirty="0" err="1" smtClean="0"/>
              <a:t>uality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endParaRPr lang="de-DE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400"/>
              <a:buNone/>
            </a:pPr>
            <a:r>
              <a:rPr lang="de-DE" sz="1700" b="1" dirty="0" err="1">
                <a:solidFill>
                  <a:schemeClr val="accent1"/>
                </a:solidFill>
              </a:rPr>
              <a:t>Consequences</a:t>
            </a:r>
            <a:endParaRPr lang="de-DE" sz="1700" b="1" dirty="0">
              <a:solidFill>
                <a:schemeClr val="accent1"/>
              </a:solidFill>
            </a:endParaRPr>
          </a:p>
          <a:p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 </a:t>
            </a:r>
            <a:r>
              <a:rPr lang="de-DE" dirty="0" err="1" smtClean="0"/>
              <a:t>discoverability</a:t>
            </a:r>
            <a:endParaRPr lang="de-DE" dirty="0" smtClean="0"/>
          </a:p>
          <a:p>
            <a:r>
              <a:rPr lang="de-DE" dirty="0" err="1"/>
              <a:t>l</a:t>
            </a:r>
            <a:r>
              <a:rPr lang="de-DE" dirty="0" err="1" smtClean="0"/>
              <a:t>oss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record</a:t>
            </a:r>
            <a:endParaRPr lang="de-DE" dirty="0" smtClean="0"/>
          </a:p>
          <a:p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comparability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r>
              <a:rPr lang="de-DE" dirty="0" err="1" smtClean="0"/>
              <a:t>overreliance</a:t>
            </a:r>
            <a:r>
              <a:rPr lang="de-DE" dirty="0" smtClean="0"/>
              <a:t> on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667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14352" y="1825625"/>
            <a:ext cx="63018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b="1" dirty="0" err="1">
                <a:solidFill>
                  <a:schemeClr val="accent1"/>
                </a:solidFill>
              </a:rPr>
              <a:t>Why</a:t>
            </a:r>
            <a:r>
              <a:rPr lang="de-DE" sz="1700" b="1" dirty="0">
                <a:solidFill>
                  <a:schemeClr val="accent1"/>
                </a:solidFill>
              </a:rPr>
              <a:t> do </a:t>
            </a:r>
            <a:r>
              <a:rPr lang="de-DE" sz="1700" b="1" dirty="0" err="1">
                <a:solidFill>
                  <a:schemeClr val="accent1"/>
                </a:solidFill>
              </a:rPr>
              <a:t>we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need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them</a:t>
            </a:r>
            <a:r>
              <a:rPr lang="de-DE" sz="1700" b="1" dirty="0">
                <a:solidFill>
                  <a:schemeClr val="accent1"/>
                </a:solidFill>
              </a:rPr>
              <a:t>?</a:t>
            </a:r>
            <a:endParaRPr sz="17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</a:t>
            </a:r>
            <a:r>
              <a:rPr lang="de-DE" sz="1700" dirty="0" err="1"/>
              <a:t>Disambiguation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(</a:t>
            </a:r>
            <a:r>
              <a:rPr lang="de-DE" sz="1700" dirty="0" err="1" smtClean="0"/>
              <a:t>meta</a:t>
            </a:r>
            <a:r>
              <a:rPr lang="de-DE" sz="1700" dirty="0" smtClean="0"/>
              <a:t>)</a:t>
            </a:r>
            <a:r>
              <a:rPr lang="de-DE" sz="1700" dirty="0" err="1" smtClean="0"/>
              <a:t>data</a:t>
            </a:r>
            <a:endParaRPr lang="de-DE" sz="1700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</a:pPr>
            <a:r>
              <a:rPr lang="de-DE" sz="1700" dirty="0"/>
              <a:t>→ </a:t>
            </a:r>
            <a:r>
              <a:rPr lang="de-DE" sz="1700" dirty="0" err="1">
                <a:sym typeface="Wingdings" panose="05000000000000000000" pitchFamily="2" charset="2"/>
              </a:rPr>
              <a:t>M</a:t>
            </a:r>
            <a:r>
              <a:rPr lang="de-DE" sz="1700" dirty="0" err="1" smtClean="0">
                <a:sym typeface="Wingdings" panose="05000000000000000000" pitchFamily="2" charset="2"/>
              </a:rPr>
              <a:t>achine-readable</a:t>
            </a:r>
            <a:r>
              <a:rPr lang="de-DE" sz="1700" dirty="0" smtClean="0">
                <a:sym typeface="Wingdings" panose="05000000000000000000" pitchFamily="2" charset="2"/>
              </a:rPr>
              <a:t> </a:t>
            </a:r>
            <a:r>
              <a:rPr lang="de-DE" sz="1700" dirty="0" err="1" smtClean="0">
                <a:sym typeface="Wingdings" panose="05000000000000000000" pitchFamily="2" charset="2"/>
              </a:rPr>
              <a:t>metadata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</a:t>
            </a:r>
            <a:r>
              <a:rPr lang="de-DE" sz="1700" dirty="0" err="1" smtClean="0"/>
              <a:t>Provenance</a:t>
            </a:r>
            <a:r>
              <a:rPr lang="de-DE" sz="1700" dirty="0" smtClean="0"/>
              <a:t> </a:t>
            </a:r>
            <a:r>
              <a:rPr lang="de-DE" sz="1700" dirty="0" err="1" smtClean="0"/>
              <a:t>information</a:t>
            </a:r>
            <a:r>
              <a:rPr lang="de-DE" sz="1700" dirty="0" smtClean="0"/>
              <a:t> </a:t>
            </a:r>
            <a:r>
              <a:rPr lang="de-DE" sz="1700" dirty="0" err="1" smtClean="0"/>
              <a:t>to</a:t>
            </a:r>
            <a:r>
              <a:rPr lang="de-DE" sz="1700" dirty="0" smtClean="0"/>
              <a:t> </a:t>
            </a:r>
            <a:r>
              <a:rPr lang="de-DE" sz="1700" dirty="0" err="1" smtClean="0"/>
              <a:t>increase</a:t>
            </a:r>
            <a:r>
              <a:rPr lang="de-DE" sz="1700" dirty="0" smtClean="0"/>
              <a:t> </a:t>
            </a:r>
            <a:br>
              <a:rPr lang="de-DE" sz="1700" dirty="0" smtClean="0"/>
            </a:br>
            <a:r>
              <a:rPr lang="de-DE" sz="1700" dirty="0" smtClean="0"/>
              <a:t>    </a:t>
            </a:r>
            <a:r>
              <a:rPr lang="de-DE" sz="1700" dirty="0" err="1" smtClean="0"/>
              <a:t>research</a:t>
            </a:r>
            <a:r>
              <a:rPr lang="de-DE" sz="1700" dirty="0" smtClean="0"/>
              <a:t> </a:t>
            </a:r>
            <a:r>
              <a:rPr lang="de-DE" sz="1700" dirty="0" err="1" smtClean="0"/>
              <a:t>integrity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b="1" dirty="0">
                <a:solidFill>
                  <a:schemeClr val="accent1"/>
                </a:solidFill>
              </a:rPr>
              <a:t>Who </a:t>
            </a:r>
            <a:r>
              <a:rPr lang="de-DE" sz="1700" b="1" dirty="0" err="1">
                <a:solidFill>
                  <a:schemeClr val="accent1"/>
                </a:solidFill>
              </a:rPr>
              <a:t>needs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them</a:t>
            </a:r>
            <a:r>
              <a:rPr lang="de-DE" sz="1700" b="1" dirty="0">
                <a:solidFill>
                  <a:schemeClr val="accent1"/>
                </a:solidFill>
              </a:rPr>
              <a:t>?</a:t>
            </a:r>
            <a:endParaRPr sz="17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All </a:t>
            </a:r>
            <a:r>
              <a:rPr lang="de-DE" sz="1700" dirty="0" err="1"/>
              <a:t>stakeholders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academic</a:t>
            </a:r>
            <a:r>
              <a:rPr lang="de-DE" sz="1700" dirty="0"/>
              <a:t> </a:t>
            </a:r>
            <a:r>
              <a:rPr lang="de-DE" sz="1700" dirty="0" err="1"/>
              <a:t>events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b="1" dirty="0" err="1">
                <a:solidFill>
                  <a:schemeClr val="accent1"/>
                </a:solidFill>
              </a:rPr>
              <a:t>What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has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been</a:t>
            </a:r>
            <a:r>
              <a:rPr lang="de-DE" sz="1700" b="1" dirty="0">
                <a:solidFill>
                  <a:schemeClr val="accent1"/>
                </a:solidFill>
              </a:rPr>
              <a:t> </a:t>
            </a:r>
            <a:r>
              <a:rPr lang="de-DE" sz="1700" b="1" dirty="0" err="1">
                <a:solidFill>
                  <a:schemeClr val="accent1"/>
                </a:solidFill>
              </a:rPr>
              <a:t>done</a:t>
            </a:r>
            <a:r>
              <a:rPr lang="de-DE" sz="1700" b="1" dirty="0">
                <a:solidFill>
                  <a:schemeClr val="accent1"/>
                </a:solidFill>
              </a:rPr>
              <a:t> so </a:t>
            </a:r>
            <a:r>
              <a:rPr lang="de-DE" sz="1700" b="1" dirty="0" err="1">
                <a:solidFill>
                  <a:schemeClr val="accent1"/>
                </a:solidFill>
              </a:rPr>
              <a:t>far</a:t>
            </a:r>
            <a:r>
              <a:rPr lang="de-DE" sz="1700" b="1" dirty="0">
                <a:solidFill>
                  <a:schemeClr val="accent1"/>
                </a:solidFill>
              </a:rPr>
              <a:t>?</a:t>
            </a:r>
            <a:endParaRPr sz="17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Library </a:t>
            </a:r>
            <a:r>
              <a:rPr lang="de-DE" sz="1700" dirty="0" err="1"/>
              <a:t>standards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Conference </a:t>
            </a:r>
            <a:r>
              <a:rPr lang="de-DE" sz="1700" dirty="0" err="1"/>
              <a:t>Platforms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internal IDs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e-DE" sz="1700" dirty="0"/>
              <a:t>→ Working </a:t>
            </a:r>
            <a:r>
              <a:rPr lang="de-DE" sz="1700" dirty="0" err="1"/>
              <a:t>group</a:t>
            </a:r>
            <a:r>
              <a:rPr lang="de-DE" sz="1700" dirty="0"/>
              <a:t> on </a:t>
            </a:r>
            <a:r>
              <a:rPr lang="de-DE" sz="1700" u="sng" dirty="0">
                <a:solidFill>
                  <a:schemeClr val="hlink"/>
                </a:solidFill>
                <a:hlinkClick r:id="rId3"/>
              </a:rPr>
              <a:t>PIDs </a:t>
            </a:r>
            <a:r>
              <a:rPr lang="de-DE" sz="1700" u="sng" dirty="0" err="1">
                <a:solidFill>
                  <a:schemeClr val="hlink"/>
                </a:solidFill>
                <a:hlinkClick r:id="rId3"/>
              </a:rPr>
              <a:t>for</a:t>
            </a:r>
            <a:r>
              <a:rPr lang="de-DE" sz="17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de-DE" sz="1700" u="sng" dirty="0" err="1">
                <a:solidFill>
                  <a:schemeClr val="hlink"/>
                </a:solidFill>
                <a:hlinkClick r:id="rId3"/>
              </a:rPr>
              <a:t>Conferences</a:t>
            </a: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l="3147" b="1380"/>
          <a:stretch/>
        </p:blipFill>
        <p:spPr>
          <a:xfrm>
            <a:off x="7516350" y="932403"/>
            <a:ext cx="3947750" cy="53595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9" name="Google Shape;129;p23"/>
          <p:cNvSpPr txBox="1"/>
          <p:nvPr/>
        </p:nvSpPr>
        <p:spPr>
          <a:xfrm>
            <a:off x="6861550" y="6252250"/>
            <a:ext cx="5334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/>
              <a:t>Birukou et al. (2019): Towards Persistent Identification of Conferences. URL: </a:t>
            </a:r>
            <a:r>
              <a:rPr lang="de-DE" sz="1000" u="sng">
                <a:solidFill>
                  <a:schemeClr val="hlink"/>
                </a:solidFill>
                <a:hlinkClick r:id="rId3"/>
              </a:rPr>
              <a:t>https://www.project-freya.eu/en/blogs/blogs/towards-persistent-identification-of-conferences</a:t>
            </a:r>
            <a:r>
              <a:rPr lang="de-DE" sz="1000"/>
              <a:t> </a:t>
            </a:r>
            <a:endParaRPr sz="10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2000" y="2115975"/>
            <a:ext cx="2807825" cy="3592726"/>
          </a:xfrm>
          <a:prstGeom prst="rect">
            <a:avLst/>
          </a:prstGeom>
          <a:noFill/>
          <a:ln w="9525" cap="flat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1" name="Google Shape;131;p23"/>
          <p:cNvSpPr txBox="1"/>
          <p:nvPr/>
        </p:nvSpPr>
        <p:spPr>
          <a:xfrm>
            <a:off x="4173275" y="5809150"/>
            <a:ext cx="34200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/>
              <a:t>Ackermann et al. (2018): 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Global persistent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identification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for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conferences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and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Crossmark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for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conference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 </a:t>
            </a:r>
            <a:r>
              <a:rPr lang="de-DE" sz="1000" u="sng" dirty="0" err="1">
                <a:solidFill>
                  <a:schemeClr val="hlink"/>
                </a:solidFill>
                <a:hlinkClick r:id="rId6"/>
              </a:rPr>
              <a:t>proceedings</a:t>
            </a:r>
            <a:r>
              <a:rPr lang="de-DE" sz="1000" u="sng" dirty="0">
                <a:solidFill>
                  <a:schemeClr val="hlink"/>
                </a:solidFill>
                <a:hlinkClick r:id="rId6"/>
              </a:rPr>
              <a:t>.</a:t>
            </a:r>
            <a:endParaRPr sz="10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3"/>
          </p:nvPr>
        </p:nvSpPr>
        <p:spPr>
          <a:xfrm>
            <a:off x="339306" y="1052513"/>
            <a:ext cx="6280030" cy="519900"/>
          </a:xfrm>
        </p:spPr>
        <p:txBody>
          <a:bodyPr/>
          <a:lstStyle/>
          <a:p>
            <a:r>
              <a:rPr lang="de-DE" dirty="0" err="1" smtClean="0"/>
              <a:t>Facing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PIDs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t="25946" b="30865"/>
          <a:stretch/>
        </p:blipFill>
        <p:spPr>
          <a:xfrm>
            <a:off x="1896938" y="751675"/>
            <a:ext cx="3034824" cy="10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l="2079" t="28549" r="2079" b="11549"/>
          <a:stretch/>
        </p:blipFill>
        <p:spPr>
          <a:xfrm>
            <a:off x="708825" y="1798125"/>
            <a:ext cx="10845225" cy="44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                      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4"/>
          <p:cNvGrpSpPr/>
          <p:nvPr/>
        </p:nvGrpSpPr>
        <p:grpSpPr>
          <a:xfrm>
            <a:off x="2711300" y="333458"/>
            <a:ext cx="6751800" cy="6539100"/>
            <a:chOff x="2711300" y="521300"/>
            <a:chExt cx="6751800" cy="6539100"/>
          </a:xfrm>
        </p:grpSpPr>
        <p:sp>
          <p:nvSpPr>
            <p:cNvPr id="138" name="Google Shape;138;p24"/>
            <p:cNvSpPr/>
            <p:nvPr/>
          </p:nvSpPr>
          <p:spPr>
            <a:xfrm>
              <a:off x="2711300" y="521300"/>
              <a:ext cx="6751800" cy="65391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39" name="Google Shape;139;p24"/>
            <p:cNvSpPr txBox="1"/>
            <p:nvPr/>
          </p:nvSpPr>
          <p:spPr>
            <a:xfrm>
              <a:off x="7713075" y="1505625"/>
              <a:ext cx="13248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lt1"/>
                  </a:solidFill>
                </a:rPr>
                <a:t>Organizer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40" name="Google Shape;140;p24"/>
            <p:cNvSpPr txBox="1"/>
            <p:nvPr/>
          </p:nvSpPr>
          <p:spPr>
            <a:xfrm>
              <a:off x="7560675" y="5577881"/>
              <a:ext cx="1324800" cy="60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lt1"/>
                  </a:solidFill>
                </a:rPr>
                <a:t>Research</a:t>
              </a:r>
              <a:br>
                <a:rPr lang="de-DE" sz="1200" b="1">
                  <a:solidFill>
                    <a:schemeClr val="lt1"/>
                  </a:solidFill>
                </a:rPr>
              </a:br>
              <a:r>
                <a:rPr lang="de-DE" sz="1200" b="1">
                  <a:solidFill>
                    <a:schemeClr val="lt1"/>
                  </a:solidFill>
                </a:rPr>
                <a:t>Community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41" name="Google Shape;141;p24"/>
            <p:cNvSpPr txBox="1"/>
            <p:nvPr/>
          </p:nvSpPr>
          <p:spPr>
            <a:xfrm>
              <a:off x="3382925" y="5410475"/>
              <a:ext cx="1185600" cy="8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lt1"/>
                  </a:solidFill>
                </a:rPr>
                <a:t>Infrastructure Services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42" name="Google Shape;142;p24"/>
            <p:cNvSpPr txBox="1"/>
            <p:nvPr/>
          </p:nvSpPr>
          <p:spPr>
            <a:xfrm>
              <a:off x="3566400" y="1476438"/>
              <a:ext cx="1185600" cy="8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lt1"/>
                  </a:solidFill>
                </a:rPr>
                <a:t>Data Consumer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43" name="Google Shape;143;p24"/>
            <p:cNvSpPr txBox="1"/>
            <p:nvPr/>
          </p:nvSpPr>
          <p:spPr>
            <a:xfrm>
              <a:off x="2861550" y="2800188"/>
              <a:ext cx="1185600" cy="80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00" b="1">
                  <a:solidFill>
                    <a:schemeClr val="lt1"/>
                  </a:solidFill>
                </a:rPr>
                <a:t>Data </a:t>
              </a:r>
              <a:br>
                <a:rPr lang="de-DE" sz="1200" b="1">
                  <a:solidFill>
                    <a:schemeClr val="lt1"/>
                  </a:solidFill>
                </a:rPr>
              </a:br>
              <a:r>
                <a:rPr lang="de-DE" sz="1200" b="1">
                  <a:solidFill>
                    <a:schemeClr val="lt1"/>
                  </a:solidFill>
                </a:rPr>
                <a:t>Provider</a:t>
              </a:r>
              <a:endParaRPr sz="1200" b="1">
                <a:solidFill>
                  <a:schemeClr val="lt1"/>
                </a:solidFill>
              </a:endParaRPr>
            </a:p>
          </p:txBody>
        </p:sp>
      </p:grpSp>
      <p:sp>
        <p:nvSpPr>
          <p:cNvPr id="144" name="Google Shape;144;p24"/>
          <p:cNvSpPr txBox="1"/>
          <p:nvPr/>
        </p:nvSpPr>
        <p:spPr>
          <a:xfrm>
            <a:off x="113425" y="1898200"/>
            <a:ext cx="28353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accent1"/>
                </a:solidFill>
              </a:rPr>
              <a:t>Data Provider &amp; Consumer: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Researcher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Libraries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Research </a:t>
            </a:r>
            <a:r>
              <a:rPr lang="de-DE" dirty="0" err="1"/>
              <a:t>Organizations</a:t>
            </a:r>
            <a:r>
              <a:rPr lang="de-DE" dirty="0"/>
              <a:t> (CRIS)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Publisher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PID Provider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Conference Management Systems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Conference Aggregation </a:t>
            </a:r>
            <a:r>
              <a:rPr lang="de-DE" dirty="0" err="1"/>
              <a:t>Platforms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Projects </a:t>
            </a:r>
            <a:r>
              <a:rPr lang="de-DE" dirty="0" err="1"/>
              <a:t>and</a:t>
            </a:r>
            <a:r>
              <a:rPr lang="de-DE" dirty="0"/>
              <a:t> Initiatives</a:t>
            </a:r>
            <a:endParaRPr dirty="0"/>
          </a:p>
        </p:txBody>
      </p:sp>
      <p:grpSp>
        <p:nvGrpSpPr>
          <p:cNvPr id="145" name="Google Shape;145;p24"/>
          <p:cNvGrpSpPr/>
          <p:nvPr/>
        </p:nvGrpSpPr>
        <p:grpSpPr>
          <a:xfrm>
            <a:off x="3523158" y="1127358"/>
            <a:ext cx="5099942" cy="4884000"/>
            <a:chOff x="3523158" y="1162800"/>
            <a:chExt cx="5099942" cy="4884000"/>
          </a:xfrm>
        </p:grpSpPr>
        <p:grpSp>
          <p:nvGrpSpPr>
            <p:cNvPr id="146" name="Google Shape;146;p24"/>
            <p:cNvGrpSpPr/>
            <p:nvPr/>
          </p:nvGrpSpPr>
          <p:grpSpPr>
            <a:xfrm>
              <a:off x="3523158" y="1162800"/>
              <a:ext cx="5099942" cy="4884000"/>
              <a:chOff x="3370758" y="1467600"/>
              <a:chExt cx="5099942" cy="4884000"/>
            </a:xfrm>
          </p:grpSpPr>
          <p:sp>
            <p:nvSpPr>
              <p:cNvPr id="147" name="Google Shape;147;p24"/>
              <p:cNvSpPr/>
              <p:nvPr/>
            </p:nvSpPr>
            <p:spPr>
              <a:xfrm>
                <a:off x="3491025" y="1467600"/>
                <a:ext cx="4890900" cy="4884000"/>
              </a:xfrm>
              <a:prstGeom prst="ellipse">
                <a:avLst/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4"/>
              <p:cNvSpPr txBox="1"/>
              <p:nvPr/>
            </p:nvSpPr>
            <p:spPr>
              <a:xfrm>
                <a:off x="7055463" y="4754799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Duration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49" name="Google Shape;149;p24"/>
              <p:cNvSpPr txBox="1"/>
              <p:nvPr/>
            </p:nvSpPr>
            <p:spPr>
              <a:xfrm>
                <a:off x="4785475" y="2036775"/>
                <a:ext cx="7425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Topic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0" name="Google Shape;150;p24"/>
              <p:cNvSpPr txBox="1"/>
              <p:nvPr/>
            </p:nvSpPr>
            <p:spPr>
              <a:xfrm>
                <a:off x="5665500" y="1770550"/>
                <a:ext cx="7425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Mode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1" name="Google Shape;151;p24"/>
              <p:cNvSpPr txBox="1"/>
              <p:nvPr/>
            </p:nvSpPr>
            <p:spPr>
              <a:xfrm>
                <a:off x="6333450" y="2110775"/>
                <a:ext cx="13248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Announce-</a:t>
                </a:r>
                <a:br>
                  <a:rPr lang="de-DE">
                    <a:solidFill>
                      <a:schemeClr val="lt1"/>
                    </a:solidFill>
                  </a:rPr>
                </a:br>
                <a:r>
                  <a:rPr lang="de-DE">
                    <a:solidFill>
                      <a:schemeClr val="lt1"/>
                    </a:solidFill>
                  </a:rPr>
                  <a:t>ment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2" name="Google Shape;152;p24"/>
              <p:cNvSpPr txBox="1"/>
              <p:nvPr/>
            </p:nvSpPr>
            <p:spPr>
              <a:xfrm>
                <a:off x="7226600" y="2583925"/>
                <a:ext cx="7425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CFP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3" name="Google Shape;153;p24"/>
              <p:cNvSpPr txBox="1"/>
              <p:nvPr/>
            </p:nvSpPr>
            <p:spPr>
              <a:xfrm>
                <a:off x="7430300" y="3057075"/>
                <a:ext cx="8505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Review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4" name="Google Shape;154;p24"/>
              <p:cNvSpPr txBox="1"/>
              <p:nvPr/>
            </p:nvSpPr>
            <p:spPr>
              <a:xfrm>
                <a:off x="7506500" y="3514275"/>
                <a:ext cx="8505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Release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5" name="Google Shape;155;p24"/>
              <p:cNvSpPr txBox="1"/>
              <p:nvPr/>
            </p:nvSpPr>
            <p:spPr>
              <a:xfrm>
                <a:off x="7506500" y="3957300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Regri-</a:t>
                </a:r>
                <a:br>
                  <a:rPr lang="de-DE">
                    <a:solidFill>
                      <a:schemeClr val="lt1"/>
                    </a:solidFill>
                  </a:rPr>
                </a:br>
                <a:r>
                  <a:rPr lang="de-DE">
                    <a:solidFill>
                      <a:schemeClr val="lt1"/>
                    </a:solidFill>
                  </a:rPr>
                  <a:t>stration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Google Shape;156;p24"/>
              <p:cNvSpPr txBox="1"/>
              <p:nvPr/>
            </p:nvSpPr>
            <p:spPr>
              <a:xfrm>
                <a:off x="7226600" y="4444625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Location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7" name="Google Shape;157;p24"/>
              <p:cNvSpPr txBox="1"/>
              <p:nvPr/>
            </p:nvSpPr>
            <p:spPr>
              <a:xfrm>
                <a:off x="6871159" y="5031228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Presen-</a:t>
                </a:r>
                <a:br>
                  <a:rPr lang="de-DE">
                    <a:solidFill>
                      <a:schemeClr val="lt1"/>
                    </a:solidFill>
                  </a:rPr>
                </a:br>
                <a:r>
                  <a:rPr lang="de-DE">
                    <a:solidFill>
                      <a:schemeClr val="lt1"/>
                    </a:solidFill>
                  </a:rPr>
                  <a:t>tations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Google Shape;158;p24"/>
              <p:cNvSpPr txBox="1"/>
              <p:nvPr/>
            </p:nvSpPr>
            <p:spPr>
              <a:xfrm>
                <a:off x="5495400" y="5530750"/>
                <a:ext cx="10827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Documen-</a:t>
                </a:r>
                <a:br>
                  <a:rPr lang="de-DE">
                    <a:solidFill>
                      <a:schemeClr val="lt1"/>
                    </a:solidFill>
                  </a:rPr>
                </a:br>
                <a:r>
                  <a:rPr lang="de-DE">
                    <a:solidFill>
                      <a:schemeClr val="lt1"/>
                    </a:solidFill>
                  </a:rPr>
                  <a:t>tation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59" name="Google Shape;159;p24"/>
              <p:cNvSpPr txBox="1"/>
              <p:nvPr/>
            </p:nvSpPr>
            <p:spPr>
              <a:xfrm>
                <a:off x="4565100" y="5530750"/>
                <a:ext cx="10827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Abstracts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60" name="Google Shape;160;p24"/>
              <p:cNvSpPr txBox="1"/>
              <p:nvPr/>
            </p:nvSpPr>
            <p:spPr>
              <a:xfrm>
                <a:off x="4203600" y="5231475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Slides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Google Shape;161;p24"/>
              <p:cNvSpPr txBox="1"/>
              <p:nvPr/>
            </p:nvSpPr>
            <p:spPr>
              <a:xfrm>
                <a:off x="3955500" y="4861125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Poster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Google Shape;162;p24"/>
              <p:cNvSpPr txBox="1"/>
              <p:nvPr/>
            </p:nvSpPr>
            <p:spPr>
              <a:xfrm>
                <a:off x="3735767" y="4529667"/>
                <a:ext cx="9642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>
                    <a:solidFill>
                      <a:schemeClr val="lt1"/>
                    </a:solidFill>
                  </a:rPr>
                  <a:t>Videos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63" name="Google Shape;163;p24"/>
              <p:cNvSpPr txBox="1"/>
              <p:nvPr/>
            </p:nvSpPr>
            <p:spPr>
              <a:xfrm>
                <a:off x="3370758" y="4015779"/>
                <a:ext cx="12669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350">
                    <a:solidFill>
                      <a:schemeClr val="lt1"/>
                    </a:solidFill>
                  </a:rPr>
                  <a:t>Proceedings</a:t>
                </a:r>
                <a:endParaRPr sz="1350">
                  <a:solidFill>
                    <a:schemeClr val="lt1"/>
                  </a:solidFill>
                </a:endParaRPr>
              </a:p>
            </p:txBody>
          </p:sp>
          <p:sp>
            <p:nvSpPr>
              <p:cNvPr id="164" name="Google Shape;164;p24"/>
              <p:cNvSpPr txBox="1"/>
              <p:nvPr/>
            </p:nvSpPr>
            <p:spPr>
              <a:xfrm>
                <a:off x="3449558" y="3170429"/>
                <a:ext cx="12669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350">
                    <a:solidFill>
                      <a:schemeClr val="lt1"/>
                    </a:solidFill>
                  </a:rPr>
                  <a:t>Indexing</a:t>
                </a:r>
                <a:endParaRPr sz="1350"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Google Shape;165;p24"/>
              <p:cNvSpPr txBox="1"/>
              <p:nvPr/>
            </p:nvSpPr>
            <p:spPr>
              <a:xfrm>
                <a:off x="3813033" y="2625792"/>
                <a:ext cx="12669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350">
                    <a:solidFill>
                      <a:schemeClr val="lt1"/>
                    </a:solidFill>
                  </a:rPr>
                  <a:t>Citation</a:t>
                </a:r>
                <a:endParaRPr sz="135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66" name="Google Shape;166;p24"/>
            <p:cNvSpPr txBox="1"/>
            <p:nvPr/>
          </p:nvSpPr>
          <p:spPr>
            <a:xfrm>
              <a:off x="3677100" y="3971550"/>
              <a:ext cx="9642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>
                  <a:solidFill>
                    <a:schemeClr val="lt1"/>
                  </a:solidFill>
                </a:rPr>
                <a:t>Data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67" name="Google Shape;167;p24"/>
          <p:cNvSpPr/>
          <p:nvPr/>
        </p:nvSpPr>
        <p:spPr>
          <a:xfrm>
            <a:off x="4618075" y="2025808"/>
            <a:ext cx="2959500" cy="30123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6484100" y="3960925"/>
            <a:ext cx="946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Event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5080700" y="3960933"/>
            <a:ext cx="946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Output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5413850" y="2289833"/>
            <a:ext cx="1495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Initialisation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6748884" y="5289378"/>
            <a:ext cx="964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lt1"/>
                </a:solidFill>
              </a:rPr>
              <a:t>Discus-</a:t>
            </a:r>
            <a:br>
              <a:rPr lang="de-DE">
                <a:solidFill>
                  <a:schemeClr val="lt1"/>
                </a:solidFill>
              </a:rPr>
            </a:br>
            <a:r>
              <a:rPr lang="de-DE">
                <a:solidFill>
                  <a:schemeClr val="lt1"/>
                </a:solidFill>
              </a:rPr>
              <a:t>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9463100" y="4668100"/>
            <a:ext cx="2551800" cy="21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accent1"/>
                </a:solidFill>
              </a:rPr>
              <a:t>Research Community: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Individual Researcher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Research Organizations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Learned Societies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Community Initiatives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Funding Agencies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5528925" y="2835633"/>
            <a:ext cx="1219800" cy="1222800"/>
          </a:xfrm>
          <a:prstGeom prst="arc">
            <a:avLst>
              <a:gd name="adj1" fmla="val 16200000"/>
              <a:gd name="adj2" fmla="val 1333104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 rot="2949990">
            <a:off x="5672874" y="2878464"/>
            <a:ext cx="289051" cy="189935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9462975" y="1247850"/>
            <a:ext cx="2551800" cy="1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accent1"/>
                </a:solidFill>
              </a:rPr>
              <a:t>Organizer: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Organization Committee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Programme Committee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Reviewer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Researcher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Research Organizations</a:t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408000" y="4951525"/>
            <a:ext cx="478500" cy="443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408000" y="5525650"/>
            <a:ext cx="478500" cy="4431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408000" y="6099775"/>
            <a:ext cx="478500" cy="4431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1010100" y="4986975"/>
            <a:ext cx="779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Phase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1027821" y="5506000"/>
            <a:ext cx="779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Step</a:t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5314550" y="3195725"/>
            <a:ext cx="478500" cy="30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6430850" y="3195725"/>
            <a:ext cx="478500" cy="30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1038445" y="6117496"/>
            <a:ext cx="12198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Stakeholder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6236000" y="3094383"/>
            <a:ext cx="1346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Programme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4733375" y="3090833"/>
            <a:ext cx="1495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>
                <a:solidFill>
                  <a:schemeClr val="lt1"/>
                </a:solidFill>
              </a:rPr>
              <a:t>Referencing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52" name="Textplatzhalter 1"/>
          <p:cNvSpPr>
            <a:spLocks noGrp="1"/>
          </p:cNvSpPr>
          <p:nvPr>
            <p:ph type="body" idx="1"/>
          </p:nvPr>
        </p:nvSpPr>
        <p:spPr>
          <a:xfrm>
            <a:off x="-62995" y="948091"/>
            <a:ext cx="3187029" cy="1147800"/>
          </a:xfrm>
        </p:spPr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Lifecycle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l="6913" t="26709" r="9593" b="30867"/>
          <a:stretch/>
        </p:blipFill>
        <p:spPr>
          <a:xfrm>
            <a:off x="500809" y="1506052"/>
            <a:ext cx="2534077" cy="9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4">
            <a:alphaModFix/>
          </a:blip>
          <a:srcRect l="2703" t="3821" r="11185" b="7510"/>
          <a:stretch/>
        </p:blipFill>
        <p:spPr>
          <a:xfrm>
            <a:off x="521342" y="3391088"/>
            <a:ext cx="2270611" cy="152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730" y="1052525"/>
            <a:ext cx="4698054" cy="56392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6">
            <a:alphaModFix/>
          </a:blip>
          <a:srcRect l="3993"/>
          <a:stretch/>
        </p:blipFill>
        <p:spPr>
          <a:xfrm>
            <a:off x="3104038" y="2241275"/>
            <a:ext cx="3230601" cy="358997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14338" y="1052513"/>
            <a:ext cx="4445209" cy="1147800"/>
          </a:xfrm>
        </p:spPr>
        <p:txBody>
          <a:bodyPr/>
          <a:lstStyle/>
          <a:p>
            <a:r>
              <a:rPr lang="de-DE" dirty="0" smtClean="0"/>
              <a:t>Selected Features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l="6913" t="26709" r="9593" b="30867"/>
          <a:stretch/>
        </p:blipFill>
        <p:spPr>
          <a:xfrm>
            <a:off x="397291" y="756991"/>
            <a:ext cx="2534077" cy="98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>
            <a:spLocks noGrp="1"/>
          </p:cNvSpPr>
          <p:nvPr>
            <p:ph type="body" idx="2"/>
          </p:nvPr>
        </p:nvSpPr>
        <p:spPr>
          <a:xfrm>
            <a:off x="414350" y="1808176"/>
            <a:ext cx="11434800" cy="48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Mapping on DataCite Metadata Schema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   → </a:t>
            </a:r>
            <a:r>
              <a:rPr lang="de-DE" u="sng">
                <a:solidFill>
                  <a:schemeClr val="hlink"/>
                </a:solidFill>
                <a:hlinkClick r:id="rId4"/>
              </a:rPr>
              <a:t>Guidelines</a:t>
            </a:r>
            <a:r>
              <a:rPr lang="de-DE"/>
              <a:t> on interpretation of schema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Development of Academic Event Ontology </a:t>
            </a:r>
            <a:br>
              <a:rPr lang="de-DE"/>
            </a:br>
            <a:r>
              <a:rPr lang="de-DE"/>
              <a:t>   (</a:t>
            </a:r>
            <a:r>
              <a:rPr lang="de-DE" u="sng">
                <a:solidFill>
                  <a:schemeClr val="hlink"/>
                </a:solidFill>
                <a:hlinkClick r:id="rId5"/>
              </a:rPr>
              <a:t>AEON</a:t>
            </a:r>
            <a:r>
              <a:rPr lang="de-DE"/>
              <a:t>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Re-usability: CCO Licence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de-DE"/>
              <a:t>ConfIDent Prototype: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de-DE"/>
              <a:t>Structured metadata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de-DE"/>
              <a:t>Focus on core metadata for unique </a:t>
            </a:r>
            <a:br>
              <a:rPr lang="de-DE"/>
            </a:br>
            <a:r>
              <a:rPr lang="de-DE"/>
              <a:t>identification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6">
            <a:alphaModFix/>
          </a:blip>
          <a:srcRect l="2988" t="5319" r="2724" b="3588"/>
          <a:stretch/>
        </p:blipFill>
        <p:spPr>
          <a:xfrm>
            <a:off x="676725" y="5094400"/>
            <a:ext cx="2243425" cy="152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3900" y="1526075"/>
            <a:ext cx="6803299" cy="43917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" name="Google Shape;215;p27"/>
          <p:cNvSpPr txBox="1"/>
          <p:nvPr/>
        </p:nvSpPr>
        <p:spPr>
          <a:xfrm>
            <a:off x="5794750" y="6112250"/>
            <a:ext cx="58833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/>
              <a:t>ConfIDent DOI: </a:t>
            </a:r>
            <a:r>
              <a:rPr lang="de-DE" sz="1900" u="sng">
                <a:solidFill>
                  <a:schemeClr val="hlink"/>
                </a:solidFill>
                <a:hlinkClick r:id="rId8"/>
              </a:rPr>
              <a:t>https://doi.org/10.25798/ajxz-f661</a:t>
            </a:r>
            <a:r>
              <a:rPr lang="de-DE" sz="1900"/>
              <a:t> </a:t>
            </a:r>
            <a:endParaRPr sz="190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14338" y="1052513"/>
            <a:ext cx="4790266" cy="755663"/>
          </a:xfrm>
        </p:spPr>
        <p:txBody>
          <a:bodyPr/>
          <a:lstStyle/>
          <a:p>
            <a:r>
              <a:rPr lang="de-DE" dirty="0" smtClean="0"/>
              <a:t>                     </a:t>
            </a:r>
            <a:r>
              <a:rPr lang="de-DE" dirty="0" err="1" smtClean="0"/>
              <a:t>Metadata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B_Innenseit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Breitbild</PresentationFormat>
  <Paragraphs>210</Paragraphs>
  <Slides>18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Helvetica Neue</vt:lpstr>
      <vt:lpstr>Noto Sans Symbols</vt:lpstr>
      <vt:lpstr>Calibri</vt:lpstr>
      <vt:lpstr>Wingdings</vt:lpstr>
      <vt:lpstr>TIB_Innenseiten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to use                       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Hagemann-Wilholt, Stephanie</dc:creator>
  <cp:lastModifiedBy>Hagemann-Wilholt, Stephanie</cp:lastModifiedBy>
  <cp:revision>34</cp:revision>
  <dcterms:modified xsi:type="dcterms:W3CDTF">2025-05-06T20:08:08Z</dcterms:modified>
</cp:coreProperties>
</file>