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  <p:sldMasterId id="2147483648" r:id="rId2"/>
    <p:sldMasterId id="2147483681" r:id="rId3"/>
  </p:sldMasterIdLst>
  <p:notesMasterIdLst>
    <p:notesMasterId r:id="rId13"/>
  </p:notesMasterIdLst>
  <p:sldIdLst>
    <p:sldId id="275" r:id="rId4"/>
    <p:sldId id="308" r:id="rId5"/>
    <p:sldId id="299" r:id="rId6"/>
    <p:sldId id="307" r:id="rId7"/>
    <p:sldId id="304" r:id="rId8"/>
    <p:sldId id="302" r:id="rId9"/>
    <p:sldId id="301" r:id="rId10"/>
    <p:sldId id="300" r:id="rId11"/>
    <p:sldId id="298" r:id="rId12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AE90BF7-6C82-4B7A-8BF9-D81CCCA7B520}">
          <p14:sldIdLst>
            <p14:sldId id="275"/>
          </p14:sldIdLst>
        </p14:section>
        <p14:section name="Innenseiten" id="{148AAF3E-D737-4ED7-A248-333D220C206A}">
          <p14:sldIdLst>
            <p14:sldId id="308"/>
            <p14:sldId id="299"/>
            <p14:sldId id="307"/>
            <p14:sldId id="304"/>
            <p14:sldId id="302"/>
            <p14:sldId id="301"/>
            <p14:sldId id="300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4B3"/>
    <a:srgbClr val="F5FDAD"/>
    <a:srgbClr val="FAF2A0"/>
    <a:srgbClr val="FCF1A0"/>
    <a:srgbClr val="C2D7C5"/>
    <a:srgbClr val="C2DCC6"/>
    <a:srgbClr val="A4CDA4"/>
    <a:srgbClr val="6D9F74"/>
    <a:srgbClr val="CCFFCC"/>
    <a:srgbClr val="F4B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/>
    <p:restoredTop sz="96425"/>
  </p:normalViewPr>
  <p:slideViewPr>
    <p:cSldViewPr snapToGrid="0">
      <p:cViewPr varScale="1">
        <p:scale>
          <a:sx n="107" d="100"/>
          <a:sy n="107" d="100"/>
        </p:scale>
        <p:origin x="138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22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44C0-0078-4A6E-B9B3-0A331657B2F4}" type="datetimeFigureOut">
              <a:rPr lang="de-DE" smtClean="0"/>
              <a:t>06.05.2025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70FD01-E262-4E74-8DC9-4436F9CC8BA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1194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780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70FD01-E262-4E74-8DC9-4436F9CC8BA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193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629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411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767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0da7a2c0fd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0da7a2c0fd_0_669:notes"/>
          <p:cNvSpPr txBox="1">
            <a:spLocks noGrp="1"/>
          </p:cNvSpPr>
          <p:nvPr>
            <p:ph type="body" idx="1"/>
          </p:nvPr>
        </p:nvSpPr>
        <p:spPr>
          <a:xfrm>
            <a:off x="711200" y="4926013"/>
            <a:ext cx="5683200" cy="402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20da7a2c0fd_0_669:notes"/>
          <p:cNvSpPr txBox="1">
            <a:spLocks noGrp="1"/>
          </p:cNvSpPr>
          <p:nvPr>
            <p:ph type="sldNum" idx="12"/>
          </p:nvPr>
        </p:nvSpPr>
        <p:spPr>
          <a:xfrm>
            <a:off x="4024313" y="9721850"/>
            <a:ext cx="3078300" cy="51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de-DE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277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.png"/><Relationship Id="rId17" Type="http://schemas.openxmlformats.org/officeDocument/2006/relationships/image" Target="../media/image5.jpeg"/><Relationship Id="rId2" Type="http://schemas.openxmlformats.org/officeDocument/2006/relationships/image" Target="../media/image4.png"/><Relationship Id="rId16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>
            <a:extLst>
              <a:ext uri="{FF2B5EF4-FFF2-40B4-BE49-F238E27FC236}">
                <a16:creationId xmlns:a16="http://schemas.microsoft.com/office/drawing/2014/main" id="{BC456B64-A2A8-6664-ABD8-FF6A66C256C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81"/>
          <a:stretch/>
        </p:blipFill>
        <p:spPr bwMode="auto">
          <a:xfrm>
            <a:off x="1" y="2431816"/>
            <a:ext cx="12192000" cy="49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3C325F4-7185-0D6F-CBBF-083E9CDC3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8026" y="268049"/>
            <a:ext cx="2851354" cy="820978"/>
          </a:xfrm>
          <a:prstGeom prst="rect">
            <a:avLst/>
          </a:prstGeom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81391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476425"/>
            <a:ext cx="11390312" cy="172733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 der </a:t>
            </a:r>
            <a:br>
              <a:rPr lang="de-DE" dirty="0" smtClean="0"/>
            </a:br>
            <a:r>
              <a:rPr lang="de-DE" dirty="0" smtClean="0"/>
              <a:t>Präsentation bis zu x Zeilen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271948"/>
            <a:ext cx="8294578" cy="115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Veranstaltung oder andere Informationen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88" y="4760596"/>
            <a:ext cx="1085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88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052512"/>
            <a:ext cx="7542833" cy="55936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4634" y="1052513"/>
            <a:ext cx="3769229" cy="4891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245416785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808163"/>
            <a:ext cx="7542833" cy="48379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84634" y="1808164"/>
            <a:ext cx="3769229" cy="4135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1ED59721-E1CE-88F7-23E3-FA5125EF05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7414058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9888" y="1052513"/>
            <a:ext cx="7504964" cy="559361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9" y="1052513"/>
            <a:ext cx="3807290" cy="48799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+mn-lt"/>
              </a:defRPr>
            </a:lvl2pPr>
            <a:lvl3pPr>
              <a:defRPr sz="1600"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6553" y="6033352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 algn="r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</p:spTree>
    <p:extLst>
      <p:ext uri="{BB962C8B-B14F-4D97-AF65-F5344CB8AC3E}">
        <p14:creationId xmlns:p14="http://schemas.microsoft.com/office/powerpoint/2010/main" val="111886705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107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7988" y="1052512"/>
            <a:ext cx="3115605" cy="559361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60076" y="1813034"/>
            <a:ext cx="8032531" cy="4130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EC21C6-44A8-CABD-7A38-22A9FC1F44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0076" y="6033350"/>
            <a:ext cx="3768725" cy="6127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0076" y="1052512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8560998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198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05531132-FB7E-8F85-5B4D-CEB781469D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9936" y="1813034"/>
            <a:ext cx="5182671" cy="41305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7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6198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19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9366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0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9366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2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44651" y="1052512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3" name="Bildplatzhalter 6">
            <a:extLst>
              <a:ext uri="{FF2B5EF4-FFF2-40B4-BE49-F238E27FC236}">
                <a16:creationId xmlns:a16="http://schemas.microsoft.com/office/drawing/2014/main" id="{4C12FBBB-427D-FE7C-D504-337DB2A9F11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44651" y="2980144"/>
            <a:ext cx="1927098" cy="179634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</p:spTree>
    <p:extLst>
      <p:ext uri="{BB962C8B-B14F-4D97-AF65-F5344CB8AC3E}">
        <p14:creationId xmlns:p14="http://schemas.microsoft.com/office/powerpoint/2010/main" val="22577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39574E9-4F94-3A55-A22D-9436162180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  <a:p>
            <a:pPr lvl="0"/>
            <a:r>
              <a:rPr lang="de-DE" dirty="0"/>
              <a:t>auch über zwei Spalten möglich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3D7F038-830D-C1B8-1D44-0E42E2E0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696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F3D7F038-830D-C1B8-1D44-0E42E2E0182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6CA7F861-08F8-41B0-7391-A6A97B5B5F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  <a:p>
            <a:pPr lvl="0"/>
            <a:r>
              <a:rPr lang="de-DE" dirty="0"/>
              <a:t>auch über zwei Spalten möglich</a:t>
            </a:r>
          </a:p>
        </p:txBody>
      </p:sp>
    </p:spTree>
    <p:extLst>
      <p:ext uri="{BB962C8B-B14F-4D97-AF65-F5344CB8AC3E}">
        <p14:creationId xmlns:p14="http://schemas.microsoft.com/office/powerpoint/2010/main" val="1647259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9">
            <a:extLst>
              <a:ext uri="{FF2B5EF4-FFF2-40B4-BE49-F238E27FC236}">
                <a16:creationId xmlns:a16="http://schemas.microsoft.com/office/drawing/2014/main" id="{4899ED8D-1502-730E-92BD-3ADBEEE6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14338" y="4632325"/>
            <a:ext cx="11374437" cy="17383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Textfeld für weitere Informationen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0568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str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13">
            <a:extLst>
              <a:ext uri="{FF2B5EF4-FFF2-40B4-BE49-F238E27FC236}">
                <a16:creationId xmlns:a16="http://schemas.microsoft.com/office/drawing/2014/main" id="{32AA196B-D1C1-1D12-D4A4-6F0D2AD737D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19947037"/>
              </p:ext>
            </p:extLst>
          </p:nvPr>
        </p:nvGraphicFramePr>
        <p:xfrm>
          <a:off x="397222" y="4716379"/>
          <a:ext cx="11444256" cy="2007829"/>
        </p:xfrm>
        <a:graphic>
          <a:graphicData uri="http://schemas.openxmlformats.org/drawingml/2006/table">
            <a:tbl>
              <a:tblPr bandRow="1">
                <a:noFill/>
                <a:effectLst/>
                <a:tableStyleId>{5C22544A-7EE6-4342-B048-85BDC9FD1C3A}</a:tableStyleId>
              </a:tblPr>
              <a:tblGrid>
                <a:gridCol w="3814752">
                  <a:extLst>
                    <a:ext uri="{9D8B030D-6E8A-4147-A177-3AD203B41FA5}">
                      <a16:colId xmlns:a16="http://schemas.microsoft.com/office/drawing/2014/main" val="3867404354"/>
                    </a:ext>
                  </a:extLst>
                </a:gridCol>
                <a:gridCol w="3814752">
                  <a:extLst>
                    <a:ext uri="{9D8B030D-6E8A-4147-A177-3AD203B41FA5}">
                      <a16:colId xmlns:a16="http://schemas.microsoft.com/office/drawing/2014/main" val="852974716"/>
                    </a:ext>
                  </a:extLst>
                </a:gridCol>
                <a:gridCol w="3814752">
                  <a:extLst>
                    <a:ext uri="{9D8B030D-6E8A-4147-A177-3AD203B41FA5}">
                      <a16:colId xmlns:a16="http://schemas.microsoft.com/office/drawing/2014/main" val="2096373698"/>
                    </a:ext>
                  </a:extLst>
                </a:gridCol>
              </a:tblGrid>
              <a:tr h="4154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latin typeface="Helvetica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Zeitstrahl </a:t>
                      </a:r>
                      <a:r>
                        <a:rPr lang="de-DE" sz="1400" b="0" dirty="0" smtClean="0">
                          <a:solidFill>
                            <a:schemeClr val="tx1"/>
                          </a:solidFill>
                          <a:latin typeface="Helvetica" pitchFamily="2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von – bis</a:t>
                      </a:r>
                      <a:endParaRPr lang="de-DE" sz="1600" b="0" dirty="0">
                        <a:solidFill>
                          <a:schemeClr val="tx1"/>
                        </a:solidFill>
                        <a:latin typeface="Helvetica" pitchFamily="2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979539"/>
                  </a:ext>
                </a:extLst>
              </a:tr>
              <a:tr h="159241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latin typeface="Helvetica" pitchFamily="2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• Aufzählung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endParaRPr lang="de-DE" dirty="0">
                        <a:latin typeface="Helvetica" pitchFamily="2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4224691"/>
                  </a:ext>
                </a:extLst>
              </a:tr>
            </a:tbl>
          </a:graphicData>
        </a:graphic>
      </p:graphicFrame>
      <p:sp>
        <p:nvSpPr>
          <p:cNvPr id="2" name="Inhaltsplatzhalter 12">
            <a:extLst>
              <a:ext uri="{FF2B5EF4-FFF2-40B4-BE49-F238E27FC236}">
                <a16:creationId xmlns:a16="http://schemas.microsoft.com/office/drawing/2014/main" id="{BDBD22A5-839F-3216-4D1C-320556730C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14338" y="1073033"/>
            <a:ext cx="11434762" cy="3363795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9111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seite + CC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>
            <a:extLst>
              <a:ext uri="{FF2B5EF4-FFF2-40B4-BE49-F238E27FC236}">
                <a16:creationId xmlns:a16="http://schemas.microsoft.com/office/drawing/2014/main" id="{0A9DC420-9079-A08D-70BE-C05DC681D2E7}"/>
              </a:ext>
            </a:extLst>
          </p:cNvPr>
          <p:cNvSpPr/>
          <p:nvPr userDrawn="1"/>
        </p:nvSpPr>
        <p:spPr>
          <a:xfrm>
            <a:off x="226142" y="5760755"/>
            <a:ext cx="6961239" cy="103215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feld 1"/>
          <p:cNvSpPr txBox="1">
            <a:spLocks noChangeArrowheads="1"/>
          </p:cNvSpPr>
          <p:nvPr userDrawn="1"/>
        </p:nvSpPr>
        <p:spPr bwMode="auto">
          <a:xfrm>
            <a:off x="1378850" y="6138697"/>
            <a:ext cx="4024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Creative </a:t>
            </a:r>
            <a:r>
              <a:rPr lang="de-DE" altLang="de-DE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Commons</a:t>
            </a:r>
            <a:r>
              <a:rPr lang="de-DE" altLang="de-DE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Namensnennung 3.0 Deutschland </a:t>
            </a:r>
            <a:r>
              <a:rPr lang="de-DE" altLang="de-DE" sz="1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http://creativecommons.org/licenses/by/3.0/de</a:t>
            </a:r>
          </a:p>
        </p:txBody>
      </p:sp>
      <p:pic>
        <p:nvPicPr>
          <p:cNvPr id="26" name="Grafik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19108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523726"/>
            <a:ext cx="11390312" cy="25217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Abschluss-Seite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0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1141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813869F-58EE-6C35-8D4C-7812402968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90800" y="252505"/>
            <a:ext cx="2086861" cy="36178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33754E4-F92F-3CB0-2B18-42AEF75EF2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l="27004" t="-2765" r="-3709" b="42537"/>
          <a:stretch/>
        </p:blipFill>
        <p:spPr>
          <a:xfrm>
            <a:off x="0" y="4237517"/>
            <a:ext cx="4542935" cy="2620484"/>
          </a:xfrm>
          <a:prstGeom prst="rect">
            <a:avLst/>
          </a:prstGeom>
        </p:spPr>
      </p:pic>
      <p:sp>
        <p:nvSpPr>
          <p:cNvPr id="1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476425"/>
            <a:ext cx="11390312" cy="162149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 der</a:t>
            </a:r>
            <a:br>
              <a:rPr lang="de-DE" dirty="0" smtClean="0"/>
            </a:br>
            <a:r>
              <a:rPr lang="de-DE" dirty="0" smtClean="0"/>
              <a:t>Präsentation bis zu x Zeilen</a:t>
            </a:r>
            <a:endParaRPr lang="de-DE" dirty="0"/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271948"/>
            <a:ext cx="8294578" cy="115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Veranstaltung oder andere Informationen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29" y="5757390"/>
            <a:ext cx="1085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145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rmatio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8373" y="1052512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Definierte Farben:</a:t>
            </a:r>
            <a:endParaRPr lang="de-DE" dirty="0"/>
          </a:p>
        </p:txBody>
      </p:sp>
      <p:sp>
        <p:nvSpPr>
          <p:cNvPr id="4" name="Rechteck 3"/>
          <p:cNvSpPr/>
          <p:nvPr userDrawn="1"/>
        </p:nvSpPr>
        <p:spPr>
          <a:xfrm>
            <a:off x="378373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 userDrawn="1"/>
        </p:nvSpPr>
        <p:spPr>
          <a:xfrm>
            <a:off x="1623849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2869325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4114801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5360277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6597871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 userDrawn="1"/>
        </p:nvSpPr>
        <p:spPr>
          <a:xfrm>
            <a:off x="7835465" y="2025869"/>
            <a:ext cx="1024758" cy="1024758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373" y="5455899"/>
            <a:ext cx="8032531" cy="12413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Definierte Schrift:</a:t>
            </a:r>
            <a:br>
              <a:rPr lang="de-DE" dirty="0" smtClean="0"/>
            </a:br>
            <a:r>
              <a:rPr lang="de-DE" dirty="0" smtClean="0"/>
              <a:t>Arial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378373" y="3854670"/>
            <a:ext cx="1024758" cy="10247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8373" y="3244270"/>
            <a:ext cx="8032531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Nicht definierte Farben:</a:t>
            </a:r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1623849" y="3854670"/>
            <a:ext cx="1024758" cy="1024758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2869325" y="3854670"/>
            <a:ext cx="1024758" cy="1024758"/>
          </a:xfrm>
          <a:prstGeom prst="rect">
            <a:avLst/>
          </a:prstGeom>
          <a:solidFill>
            <a:srgbClr val="2B3D4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4114801" y="3854670"/>
            <a:ext cx="1024758" cy="1024758"/>
          </a:xfrm>
          <a:prstGeom prst="rect">
            <a:avLst/>
          </a:prstGeom>
          <a:solidFill>
            <a:srgbClr val="BBAE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9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in Layout">
  <p:cSld name="Mein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14338" y="1752108"/>
            <a:ext cx="114348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3252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">
  <p:cSld name="Innenseite 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5670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2">
  <p:cSld name="Innenseite 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325" cy="22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14338" y="4368103"/>
            <a:ext cx="5521325" cy="227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172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3">
  <p:cSld name="Innenseite 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2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3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4"/>
          </p:nvPr>
        </p:nvSpPr>
        <p:spPr>
          <a:xfrm>
            <a:off x="407988" y="1808163"/>
            <a:ext cx="11441112" cy="103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5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4817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4">
  <p:cSld name="Innenseite 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body" idx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3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4"/>
          </p:nvPr>
        </p:nvSpPr>
        <p:spPr>
          <a:xfrm>
            <a:off x="414338" y="788988"/>
            <a:ext cx="11434762" cy="2119312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9" name="Google Shape;59;p9"/>
          <p:cNvCxnSpPr/>
          <p:nvPr/>
        </p:nvCxnSpPr>
        <p:spPr>
          <a:xfrm>
            <a:off x="4162097" y="3018804"/>
            <a:ext cx="0" cy="362732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9"/>
          <p:cNvCxnSpPr/>
          <p:nvPr/>
        </p:nvCxnSpPr>
        <p:spPr>
          <a:xfrm>
            <a:off x="8090339" y="3018804"/>
            <a:ext cx="0" cy="362732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70750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5">
  <p:cSld name="Innenseite 5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chart" idx="2"/>
          </p:nvPr>
        </p:nvSpPr>
        <p:spPr>
          <a:xfrm>
            <a:off x="6256338" y="1825625"/>
            <a:ext cx="5592762" cy="482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3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17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6">
  <p:cSld name="Innenseite 6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414338" y="1819331"/>
            <a:ext cx="11479212" cy="470620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9263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7">
  <p:cSld name="Innenseite 7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407988" y="1052512"/>
            <a:ext cx="7542833" cy="559361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8084634" y="1052513"/>
            <a:ext cx="3769229" cy="489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3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60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8">
  <p:cSld name="Innenseite 8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>
            <a:spLocks noGrp="1"/>
          </p:cNvSpPr>
          <p:nvPr>
            <p:ph type="pic" idx="2"/>
          </p:nvPr>
        </p:nvSpPr>
        <p:spPr>
          <a:xfrm>
            <a:off x="407988" y="1808163"/>
            <a:ext cx="7542833" cy="4837962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8084634" y="1808164"/>
            <a:ext cx="3769229" cy="4135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3"/>
          </p:nvPr>
        </p:nvSpPr>
        <p:spPr>
          <a:xfrm>
            <a:off x="8085138" y="6033350"/>
            <a:ext cx="376872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4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08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6638D9-E2AE-D11F-3C23-1C6029A3C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273" b="42636"/>
          <a:stretch/>
        </p:blipFill>
        <p:spPr>
          <a:xfrm>
            <a:off x="2276019" y="2536394"/>
            <a:ext cx="9915982" cy="432160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88CDE892-05A9-8CF0-58CF-6622B345F75D}"/>
              </a:ext>
            </a:extLst>
          </p:cNvPr>
          <p:cNvSpPr/>
          <p:nvPr userDrawn="1"/>
        </p:nvSpPr>
        <p:spPr>
          <a:xfrm>
            <a:off x="367990" y="1346070"/>
            <a:ext cx="11619571" cy="265398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8CDE892-05A9-8CF0-58CF-6622B345F75D}"/>
              </a:ext>
            </a:extLst>
          </p:cNvPr>
          <p:cNvSpPr/>
          <p:nvPr userDrawn="1"/>
        </p:nvSpPr>
        <p:spPr>
          <a:xfrm>
            <a:off x="520390" y="5984240"/>
            <a:ext cx="11467171" cy="681686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3C325F4-7185-0D6F-CBBF-083E9CDC32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8026" y="268049"/>
            <a:ext cx="2851354" cy="820978"/>
          </a:xfrm>
          <a:prstGeom prst="rect">
            <a:avLst/>
          </a:prstGeom>
        </p:spPr>
      </p:pic>
      <p:cxnSp>
        <p:nvCxnSpPr>
          <p:cNvPr id="10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813914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20390" y="6015448"/>
            <a:ext cx="6842107" cy="6504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de-DE" dirty="0" smtClean="0"/>
              <a:t>Hier ist Platz für Name, Vorname, Datum, </a:t>
            </a:r>
          </a:p>
          <a:p>
            <a:pPr lvl="0"/>
            <a:r>
              <a:rPr lang="de-DE" dirty="0" smtClean="0"/>
              <a:t>Veranstaltung oder andere Informationen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07988" y="1523726"/>
            <a:ext cx="11390312" cy="2521716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5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smtClean="0"/>
              <a:t>Hier steht der Titel</a:t>
            </a:r>
            <a:br>
              <a:rPr lang="de-DE" dirty="0" smtClean="0"/>
            </a:br>
            <a:r>
              <a:rPr lang="de-DE" dirty="0" smtClean="0"/>
              <a:t>der Präsentation bis zu</a:t>
            </a:r>
            <a:br>
              <a:rPr lang="de-DE" dirty="0" smtClean="0"/>
            </a:br>
            <a:r>
              <a:rPr lang="de-DE" dirty="0" smtClean="0"/>
              <a:t>x Zeilen</a:t>
            </a:r>
            <a:endParaRPr lang="de-DE" dirty="0"/>
          </a:p>
        </p:txBody>
      </p:sp>
      <p:sp>
        <p:nvSpPr>
          <p:cNvPr id="17" name="Textplatzhalter 17"/>
          <p:cNvSpPr>
            <a:spLocks noGrp="1"/>
          </p:cNvSpPr>
          <p:nvPr>
            <p:ph type="body" sz="quarter" idx="17"/>
          </p:nvPr>
        </p:nvSpPr>
        <p:spPr>
          <a:xfrm>
            <a:off x="406400" y="460610"/>
            <a:ext cx="8123238" cy="2373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629" y="5872645"/>
            <a:ext cx="1085850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10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9">
  <p:cSld name="Innenseite 9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4329888" y="1052513"/>
            <a:ext cx="7504964" cy="5593614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79" name="Google Shape;79;p14"/>
          <p:cNvSpPr txBox="1">
            <a:spLocks noGrp="1"/>
          </p:cNvSpPr>
          <p:nvPr>
            <p:ph type="body" idx="1"/>
          </p:nvPr>
        </p:nvSpPr>
        <p:spPr>
          <a:xfrm>
            <a:off x="407989" y="1052513"/>
            <a:ext cx="3807290" cy="4879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3"/>
          </p:nvPr>
        </p:nvSpPr>
        <p:spPr>
          <a:xfrm>
            <a:off x="446553" y="6033352"/>
            <a:ext cx="376872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242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7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0">
  <p:cSld name="Innenseite 10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>
            <a:spLocks noGrp="1"/>
          </p:cNvSpPr>
          <p:nvPr>
            <p:ph type="pic" idx="2"/>
          </p:nvPr>
        </p:nvSpPr>
        <p:spPr>
          <a:xfrm>
            <a:off x="407988" y="1052512"/>
            <a:ext cx="3115605" cy="5593613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3" name="Google Shape;83;p15"/>
          <p:cNvSpPr txBox="1">
            <a:spLocks noGrp="1"/>
          </p:cNvSpPr>
          <p:nvPr>
            <p:ph type="body" idx="1"/>
          </p:nvPr>
        </p:nvSpPr>
        <p:spPr>
          <a:xfrm>
            <a:off x="3760076" y="1813034"/>
            <a:ext cx="8032531" cy="413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3"/>
          </p:nvPr>
        </p:nvSpPr>
        <p:spPr>
          <a:xfrm>
            <a:off x="3760076" y="6033350"/>
            <a:ext cx="3768725" cy="61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body" idx="4"/>
          </p:nvPr>
        </p:nvSpPr>
        <p:spPr>
          <a:xfrm>
            <a:off x="3760076" y="1052512"/>
            <a:ext cx="8032531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39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1">
  <p:cSld name="Innenseite 11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>
            <a:spLocks noGrp="1"/>
          </p:cNvSpPr>
          <p:nvPr>
            <p:ph type="pic" idx="2"/>
          </p:nvPr>
        </p:nvSpPr>
        <p:spPr>
          <a:xfrm>
            <a:off x="406198" y="1052512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6609936" y="1813034"/>
            <a:ext cx="5182671" cy="413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>
            <a:spLocks noGrp="1"/>
          </p:cNvSpPr>
          <p:nvPr>
            <p:ph type="pic" idx="3"/>
          </p:nvPr>
        </p:nvSpPr>
        <p:spPr>
          <a:xfrm>
            <a:off x="406198" y="2980144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0" name="Google Shape;90;p16"/>
          <p:cNvSpPr>
            <a:spLocks noGrp="1"/>
          </p:cNvSpPr>
          <p:nvPr>
            <p:ph type="pic" idx="4"/>
          </p:nvPr>
        </p:nvSpPr>
        <p:spPr>
          <a:xfrm>
            <a:off x="2479366" y="1052512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1" name="Google Shape;91;p16"/>
          <p:cNvSpPr>
            <a:spLocks noGrp="1"/>
          </p:cNvSpPr>
          <p:nvPr>
            <p:ph type="pic" idx="5"/>
          </p:nvPr>
        </p:nvSpPr>
        <p:spPr>
          <a:xfrm>
            <a:off x="2479366" y="2980144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2" name="Google Shape;92;p16"/>
          <p:cNvSpPr>
            <a:spLocks noGrp="1"/>
          </p:cNvSpPr>
          <p:nvPr>
            <p:ph type="pic" idx="6"/>
          </p:nvPr>
        </p:nvSpPr>
        <p:spPr>
          <a:xfrm>
            <a:off x="4544651" y="1052512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93" name="Google Shape;93;p16"/>
          <p:cNvSpPr>
            <a:spLocks noGrp="1"/>
          </p:cNvSpPr>
          <p:nvPr>
            <p:ph type="pic" idx="7"/>
          </p:nvPr>
        </p:nvSpPr>
        <p:spPr>
          <a:xfrm>
            <a:off x="4544651" y="2980144"/>
            <a:ext cx="1927098" cy="1796345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2023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2">
  <p:cSld name="Innenseite 1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2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3277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3">
  <p:cSld name="Innenseite 13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14338" y="2345241"/>
            <a:ext cx="11434762" cy="4324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762" cy="114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21080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nseite 14">
  <p:cSld name="Innenseite 14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14338" y="4632325"/>
            <a:ext cx="11374437" cy="173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52683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eitstrahl">
  <p:cSld name="Zeitstrahl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" name="Google Shape;104;p20"/>
          <p:cNvGraphicFramePr/>
          <p:nvPr/>
        </p:nvGraphicFramePr>
        <p:xfrm>
          <a:off x="397222" y="4716379"/>
          <a:ext cx="3000000" cy="3000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3814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4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54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de-DE" sz="14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Zeitstrahl von – bis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2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Helvetica Neue"/>
                        <a:buNone/>
                      </a:pPr>
                      <a:r>
                        <a:rPr lang="de-DE" sz="11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• Aufzählung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414338" y="1073033"/>
            <a:ext cx="11434762" cy="336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6481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en">
  <p:cSld name="Informatione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78373" y="1052512"/>
            <a:ext cx="8032531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/>
          <p:nvPr/>
        </p:nvSpPr>
        <p:spPr>
          <a:xfrm>
            <a:off x="378373" y="2025869"/>
            <a:ext cx="1024758" cy="102475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1623849" y="2025869"/>
            <a:ext cx="1024758" cy="10247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2869325" y="2025869"/>
            <a:ext cx="1024758" cy="10247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4114801" y="2025869"/>
            <a:ext cx="1024758" cy="10247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5360277" y="2025869"/>
            <a:ext cx="1024758" cy="10247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1"/>
          <p:cNvSpPr/>
          <p:nvPr/>
        </p:nvSpPr>
        <p:spPr>
          <a:xfrm>
            <a:off x="6597871" y="2025869"/>
            <a:ext cx="1024758" cy="10247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/>
          <p:nvPr/>
        </p:nvSpPr>
        <p:spPr>
          <a:xfrm>
            <a:off x="7835465" y="2025869"/>
            <a:ext cx="1024758" cy="102475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2"/>
          </p:nvPr>
        </p:nvSpPr>
        <p:spPr>
          <a:xfrm>
            <a:off x="378373" y="5455899"/>
            <a:ext cx="8032531" cy="1241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1"/>
          <p:cNvSpPr/>
          <p:nvPr/>
        </p:nvSpPr>
        <p:spPr>
          <a:xfrm>
            <a:off x="378373" y="3854670"/>
            <a:ext cx="1024758" cy="102475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3"/>
          </p:nvPr>
        </p:nvSpPr>
        <p:spPr>
          <a:xfrm>
            <a:off x="378373" y="3244270"/>
            <a:ext cx="8032531" cy="519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/>
          <p:nvPr/>
        </p:nvSpPr>
        <p:spPr>
          <a:xfrm>
            <a:off x="1623849" y="3854670"/>
            <a:ext cx="1024758" cy="1024758"/>
          </a:xfrm>
          <a:prstGeom prst="rect">
            <a:avLst/>
          </a:prstGeom>
          <a:solidFill>
            <a:srgbClr val="5555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21"/>
          <p:cNvSpPr/>
          <p:nvPr/>
        </p:nvSpPr>
        <p:spPr>
          <a:xfrm>
            <a:off x="2869325" y="3854670"/>
            <a:ext cx="1024758" cy="1024758"/>
          </a:xfrm>
          <a:prstGeom prst="rect">
            <a:avLst/>
          </a:prstGeom>
          <a:solidFill>
            <a:srgbClr val="2B3D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4114801" y="3854670"/>
            <a:ext cx="1024758" cy="1024758"/>
          </a:xfrm>
          <a:prstGeom prst="rect">
            <a:avLst/>
          </a:prstGeom>
          <a:solidFill>
            <a:srgbClr val="BBAE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75707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317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lussseite + CCby">
  <p:cSld name="Abschlussseite + CCb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226142" y="5760755"/>
            <a:ext cx="6961239" cy="1032152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1378850" y="6138697"/>
            <a:ext cx="4024313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Commons Namensnennung 3.0 Deutschland </a:t>
            </a:r>
            <a:r>
              <a:rPr lang="de-DE" sz="1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http://creativecommons.org/licenses/by/3.0/de</a:t>
            </a:r>
            <a:endParaRPr/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0013" y="6191085"/>
            <a:ext cx="838200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407988" y="1523726"/>
            <a:ext cx="11390312" cy="2521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0263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 sz="1900"/>
            </a:lvl1pPr>
            <a:lvl2pPr lvl="1" rtl="0">
              <a:buNone/>
              <a:defRPr sz="1900"/>
            </a:lvl2pPr>
            <a:lvl3pPr lvl="2" rtl="0">
              <a:buNone/>
              <a:defRPr sz="1900"/>
            </a:lvl3pPr>
            <a:lvl4pPr lvl="3" rtl="0">
              <a:buNone/>
              <a:defRPr sz="1900"/>
            </a:lvl4pPr>
            <a:lvl5pPr lvl="4" rtl="0">
              <a:buNone/>
              <a:defRPr sz="1900"/>
            </a:lvl5pPr>
            <a:lvl6pPr lvl="5" rtl="0">
              <a:buNone/>
              <a:defRPr sz="1900"/>
            </a:lvl6pPr>
            <a:lvl7pPr lvl="6" rtl="0">
              <a:buNone/>
              <a:defRPr sz="1900"/>
            </a:lvl7pPr>
            <a:lvl8pPr lvl="7" rtl="0">
              <a:buNone/>
              <a:defRPr sz="1900"/>
            </a:lvl8pPr>
            <a:lvl9pPr lvl="8" rtl="0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534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F58EC802-D717-59FB-C349-3F71B520EE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310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in Layout">
  <p:cSld name="Mein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body" idx="1"/>
          </p:nvPr>
        </p:nvSpPr>
        <p:spPr>
          <a:xfrm>
            <a:off x="414338" y="1752108"/>
            <a:ext cx="11434800" cy="49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42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1825625"/>
            <a:ext cx="5521325" cy="2278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Objekt oder Text</a:t>
            </a:r>
          </a:p>
          <a:p>
            <a:pPr lvl="0"/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25831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Objekt oder Text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DBFB44D-DD92-2BE7-9DB6-4EF9B3B4E65A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14338" y="4368103"/>
            <a:ext cx="5521325" cy="2278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latin typeface="Generika MG" panose="02000506020000020004" pitchFamily="2" charset="77"/>
              </a:defRPr>
            </a:lvl2pPr>
            <a:lvl3pPr marL="914400" indent="0">
              <a:buNone/>
              <a:defRPr sz="1600">
                <a:latin typeface="Generika MG" panose="02000506020000020004" pitchFamily="2" charset="77"/>
              </a:defRPr>
            </a:lvl3pPr>
            <a:lvl4pPr marL="1371600" indent="0">
              <a:buNone/>
              <a:defRPr sz="1400">
                <a:latin typeface="Generika MG" panose="02000506020000020004" pitchFamily="2" charset="77"/>
              </a:defRPr>
            </a:lvl4pPr>
            <a:lvl5pPr marL="1828800" indent="0">
              <a:buNone/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Objekt oder Text</a:t>
            </a:r>
          </a:p>
        </p:txBody>
      </p:sp>
      <p:sp>
        <p:nvSpPr>
          <p:cNvPr id="4" name="Textplatzhalter 9">
            <a:extLst>
              <a:ext uri="{FF2B5EF4-FFF2-40B4-BE49-F238E27FC236}">
                <a16:creationId xmlns:a16="http://schemas.microsoft.com/office/drawing/2014/main" id="{A6232481-4ADF-8464-C05B-8938C2D673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99836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28D324B-5A53-8FF6-3C77-C9BC4296E8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3" name="Textplatzhalter 8">
            <a:extLst>
              <a:ext uri="{FF2B5EF4-FFF2-40B4-BE49-F238E27FC236}">
                <a16:creationId xmlns:a16="http://schemas.microsoft.com/office/drawing/2014/main" id="{EDEFEF20-B82C-0EE9-BD25-70D8EB3925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7988" y="1808163"/>
            <a:ext cx="11441112" cy="103539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F8783F54-7489-ABBE-0DFA-0D9618199F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29571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0FAF116-C41F-AEC2-5E66-86A0ACA6AE3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14338" y="3018804"/>
            <a:ext cx="3574895" cy="362732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0DD6D038-04F7-F863-EC13-BC728642C5A5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344271" y="3018805"/>
            <a:ext cx="3574895" cy="3627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28D324B-5A53-8FF6-3C77-C9BC4296E8E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74205" y="3018804"/>
            <a:ext cx="3574895" cy="36273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r>
              <a:rPr lang="de-DE" dirty="0"/>
              <a:t>Text oder Objekt</a:t>
            </a: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7"/>
          </p:nvPr>
        </p:nvSpPr>
        <p:spPr>
          <a:xfrm>
            <a:off x="414338" y="788988"/>
            <a:ext cx="11434762" cy="2119312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cxnSp>
        <p:nvCxnSpPr>
          <p:cNvPr id="10" name="Gerader Verbinder 9"/>
          <p:cNvCxnSpPr/>
          <p:nvPr userDrawn="1"/>
        </p:nvCxnSpPr>
        <p:spPr>
          <a:xfrm>
            <a:off x="4162097" y="3018804"/>
            <a:ext cx="0" cy="3627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8090339" y="3018804"/>
            <a:ext cx="0" cy="36273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159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651BB1-C032-EF94-C914-82069DAE8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338" y="1825625"/>
            <a:ext cx="5521325" cy="4820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Generika MG" panose="02000506020000020004" pitchFamily="2" charset="77"/>
              </a:defRPr>
            </a:lvl2pPr>
            <a:lvl3pPr>
              <a:defRPr sz="1600">
                <a:latin typeface="Generika MG" panose="02000506020000020004" pitchFamily="2" charset="77"/>
              </a:defRPr>
            </a:lvl3pPr>
            <a:lvl4pPr>
              <a:defRPr sz="1400">
                <a:latin typeface="Generika MG" panose="02000506020000020004" pitchFamily="2" charset="77"/>
              </a:defRPr>
            </a:lvl4pPr>
            <a:lvl5pPr>
              <a:defRPr sz="1400">
                <a:latin typeface="Generika MG" panose="02000506020000020004" pitchFamily="2" charset="77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Diagrammplatzhalter 10">
            <a:extLst>
              <a:ext uri="{FF2B5EF4-FFF2-40B4-BE49-F238E27FC236}">
                <a16:creationId xmlns:a16="http://schemas.microsoft.com/office/drawing/2014/main" id="{405E5871-57FB-2F96-B60C-B715FBC35E35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256338" y="1825625"/>
            <a:ext cx="5592762" cy="482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Diagramm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4899ED8D-1502-730E-92BD-3ADBEEE67F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104823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nseit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5AC35AB-0095-6C21-F528-044BC692E0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4338" y="1819331"/>
            <a:ext cx="11479212" cy="470620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Grafik/Bild</a:t>
            </a:r>
          </a:p>
        </p:txBody>
      </p:sp>
      <p:sp>
        <p:nvSpPr>
          <p:cNvPr id="2" name="Textplatzhalter 9">
            <a:extLst>
              <a:ext uri="{FF2B5EF4-FFF2-40B4-BE49-F238E27FC236}">
                <a16:creationId xmlns:a16="http://schemas.microsoft.com/office/drawing/2014/main" id="{575195BF-1010-6D11-3744-3308CFC06C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4338" y="1052513"/>
            <a:ext cx="11434762" cy="5198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Hier steht eine Headline</a:t>
            </a:r>
          </a:p>
        </p:txBody>
      </p:sp>
    </p:spTree>
    <p:extLst>
      <p:ext uri="{BB962C8B-B14F-4D97-AF65-F5344CB8AC3E}">
        <p14:creationId xmlns:p14="http://schemas.microsoft.com/office/powerpoint/2010/main" val="4040715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2.sv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A9DC420-9079-A08D-70BE-C05DC681D2E7}"/>
              </a:ext>
            </a:extLst>
          </p:cNvPr>
          <p:cNvSpPr/>
          <p:nvPr userDrawn="1"/>
        </p:nvSpPr>
        <p:spPr>
          <a:xfrm>
            <a:off x="226142" y="5760755"/>
            <a:ext cx="6961239" cy="103215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EF32810-5C6E-61E9-EA60-779BCEA15F92}"/>
              </a:ext>
            </a:extLst>
          </p:cNvPr>
          <p:cNvSpPr/>
          <p:nvPr userDrawn="1"/>
        </p:nvSpPr>
        <p:spPr>
          <a:xfrm>
            <a:off x="407988" y="1346070"/>
            <a:ext cx="11579573" cy="2653989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168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C199A452-F450-4648-3DE2-6673BE0F7C59}"/>
              </a:ext>
            </a:extLst>
          </p:cNvPr>
          <p:cNvCxnSpPr>
            <a:cxnSpLocks/>
          </p:cNvCxnSpPr>
          <p:nvPr userDrawn="1"/>
        </p:nvCxnSpPr>
        <p:spPr>
          <a:xfrm>
            <a:off x="390000" y="747432"/>
            <a:ext cx="11412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E813869F-58EE-6C35-8D4C-7812402968A2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690800" y="252505"/>
            <a:ext cx="2086861" cy="361781"/>
          </a:xfrm>
          <a:prstGeom prst="rect">
            <a:avLst/>
          </a:prstGeom>
        </p:spPr>
      </p:pic>
      <p:sp>
        <p:nvSpPr>
          <p:cNvPr id="11" name="Textplatzhalter 5"/>
          <p:cNvSpPr txBox="1">
            <a:spLocks/>
          </p:cNvSpPr>
          <p:nvPr userDrawn="1"/>
        </p:nvSpPr>
        <p:spPr>
          <a:xfrm>
            <a:off x="406455" y="460611"/>
            <a:ext cx="9013825" cy="24095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520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3" r:id="rId3"/>
    <p:sldLayoutId id="2147483676" r:id="rId4"/>
    <p:sldLayoutId id="2147483652" r:id="rId5"/>
    <p:sldLayoutId id="2147483653" r:id="rId6"/>
    <p:sldLayoutId id="2147483654" r:id="rId7"/>
    <p:sldLayoutId id="2147483662" r:id="rId8"/>
    <p:sldLayoutId id="2147483660" r:id="rId9"/>
    <p:sldLayoutId id="2147483677" r:id="rId10"/>
    <p:sldLayoutId id="2147483678" r:id="rId11"/>
    <p:sldLayoutId id="2147483655" r:id="rId12"/>
    <p:sldLayoutId id="2147483661" r:id="rId13"/>
    <p:sldLayoutId id="2147483668" r:id="rId14"/>
    <p:sldLayoutId id="2147483666" r:id="rId15"/>
    <p:sldLayoutId id="2147483667" r:id="rId16"/>
    <p:sldLayoutId id="2147483679" r:id="rId17"/>
    <p:sldLayoutId id="214748368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5"/>
          <p:cNvCxnSpPr/>
          <p:nvPr/>
        </p:nvCxnSpPr>
        <p:spPr>
          <a:xfrm>
            <a:off x="390000" y="747432"/>
            <a:ext cx="114120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" name="Google Shape;38;p5"/>
          <p:cNvPicPr preferRelativeResize="0"/>
          <p:nvPr/>
        </p:nvPicPr>
        <p:blipFill rotWithShape="1">
          <a:blip r:embed="rId21">
            <a:alphaModFix/>
          </a:blip>
          <a:srcRect l="30331" b="49359"/>
          <a:stretch/>
        </p:blipFill>
        <p:spPr>
          <a:xfrm>
            <a:off x="9984658" y="268049"/>
            <a:ext cx="1774722" cy="417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17318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or.org/04aj4c18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orcid.org/0009-0008-7705-74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cite-metadata-schema.readthedocs.io/en/4.5/appendices/appendix-1/resourceTypeGeneral/#ev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crossref.org/documentation/schema-library/markup-guide-record-types/conference-proceeding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err="1"/>
              <a:t>Metadata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Academic Event PIDs</a:t>
            </a:r>
            <a:endParaRPr lang="de-DE" dirty="0">
              <a:effectLst/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7988" y="3271947"/>
            <a:ext cx="8294578" cy="11581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141421"/>
              </a:buClr>
              <a:buSzPct val="109926"/>
            </a:pPr>
            <a:r>
              <a:rPr lang="de-DE" b="1" dirty="0">
                <a:solidFill>
                  <a:srgbClr val="141421"/>
                </a:solidFill>
              </a:rPr>
              <a:t>Robin Kraus</a:t>
            </a:r>
            <a:br>
              <a:rPr lang="de-DE" b="1" dirty="0">
                <a:solidFill>
                  <a:srgbClr val="141421"/>
                </a:solidFill>
              </a:rPr>
            </a:br>
            <a:endParaRPr lang="de-DE" dirty="0">
              <a:solidFill>
                <a:srgbClr val="000000"/>
              </a:solidFill>
              <a:sym typeface="Arial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</a:pPr>
            <a:r>
              <a:rPr lang="de-DE" dirty="0">
                <a:solidFill>
                  <a:srgbClr val="141421"/>
                </a:solidFill>
              </a:rPr>
              <a:t>Leibniz Information </a:t>
            </a:r>
            <a:r>
              <a:rPr lang="de-DE" dirty="0" err="1">
                <a:solidFill>
                  <a:srgbClr val="141421"/>
                </a:solidFill>
              </a:rPr>
              <a:t>Centre</a:t>
            </a:r>
            <a:r>
              <a:rPr lang="de-DE" dirty="0">
                <a:solidFill>
                  <a:srgbClr val="141421"/>
                </a:solidFill>
              </a:rPr>
              <a:t> </a:t>
            </a:r>
            <a:r>
              <a:rPr lang="de-DE" dirty="0" err="1">
                <a:solidFill>
                  <a:srgbClr val="141421"/>
                </a:solidFill>
              </a:rPr>
              <a:t>for</a:t>
            </a:r>
            <a:r>
              <a:rPr lang="de-DE" dirty="0">
                <a:solidFill>
                  <a:srgbClr val="141421"/>
                </a:solidFill>
              </a:rPr>
              <a:t> Science </a:t>
            </a:r>
            <a:r>
              <a:rPr lang="de-DE" dirty="0" err="1">
                <a:solidFill>
                  <a:srgbClr val="141421"/>
                </a:solidFill>
              </a:rPr>
              <a:t>and</a:t>
            </a:r>
            <a:r>
              <a:rPr lang="de-DE" dirty="0">
                <a:solidFill>
                  <a:srgbClr val="141421"/>
                </a:solidFill>
              </a:rPr>
              <a:t> Technology (TIB)</a:t>
            </a:r>
            <a:r>
              <a:rPr lang="de-DE" dirty="0">
                <a:solidFill>
                  <a:srgbClr val="2F5496"/>
                </a:solidFill>
                <a:ea typeface="Calibri"/>
                <a:cs typeface="Calibri"/>
                <a:sym typeface="Calibri"/>
              </a:rPr>
              <a:t> </a:t>
            </a:r>
          </a:p>
          <a:p>
            <a:endParaRPr lang="de-DE" dirty="0"/>
          </a:p>
        </p:txBody>
      </p:sp>
      <p:pic>
        <p:nvPicPr>
          <p:cNvPr id="4" name="Google Shape;181;p30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885" y="3698340"/>
            <a:ext cx="305375" cy="30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8;p3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08954" y="3277893"/>
            <a:ext cx="305375" cy="305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69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"/>
          <a:srcRect l="2547" t="1661" r="5712" b="-1"/>
          <a:stretch/>
        </p:blipFill>
        <p:spPr>
          <a:xfrm>
            <a:off x="395207" y="750877"/>
            <a:ext cx="11409824" cy="5665149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700660" y="2750949"/>
            <a:ext cx="3356788" cy="2623939"/>
          </a:xfrm>
          <a:prstGeom prst="rect">
            <a:avLst/>
          </a:prstGeom>
          <a:solidFill>
            <a:schemeClr val="bg1">
              <a:alpha val="44000"/>
            </a:schemeClr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8094999" y="3781587"/>
            <a:ext cx="3469469" cy="2391636"/>
          </a:xfrm>
          <a:prstGeom prst="rect">
            <a:avLst/>
          </a:prstGeom>
          <a:solidFill>
            <a:schemeClr val="bg1">
              <a:alpha val="44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324151" y="3849509"/>
            <a:ext cx="3507403" cy="2323713"/>
          </a:xfrm>
          <a:prstGeom prst="rect">
            <a:avLst/>
          </a:prstGeom>
          <a:solidFill>
            <a:schemeClr val="bg1">
              <a:alpha val="44000"/>
            </a:schemeClr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sz="1050" b="1" dirty="0" smtClean="0"/>
          </a:p>
          <a:p>
            <a:r>
              <a:rPr lang="en-US" sz="1050" b="1" dirty="0" err="1" smtClean="0"/>
              <a:t>DataCite</a:t>
            </a:r>
            <a:r>
              <a:rPr lang="en-US" sz="1050" b="1" dirty="0" smtClean="0"/>
              <a:t> </a:t>
            </a:r>
            <a:r>
              <a:rPr lang="en-US" sz="1050" b="1" dirty="0"/>
              <a:t>M</a:t>
            </a:r>
            <a:r>
              <a:rPr lang="en-US" sz="1050" b="1" dirty="0" smtClean="0"/>
              <a:t>etadata </a:t>
            </a:r>
            <a:r>
              <a:rPr lang="en-US" sz="1050" b="1" dirty="0"/>
              <a:t>S</a:t>
            </a:r>
            <a:r>
              <a:rPr lang="en-US" sz="1050" b="1" dirty="0" smtClean="0"/>
              <a:t>chema </a:t>
            </a:r>
            <a:r>
              <a:rPr lang="en-US" sz="1050" b="1" dirty="0"/>
              <a:t>D</a:t>
            </a:r>
            <a:r>
              <a:rPr lang="en-US" sz="1050" b="1" dirty="0" smtClean="0"/>
              <a:t>ocumentation:</a:t>
            </a:r>
          </a:p>
          <a:p>
            <a:endParaRPr lang="en-US" sz="1050" b="1" dirty="0" smtClean="0"/>
          </a:p>
          <a:p>
            <a:r>
              <a:rPr lang="en-US" sz="1050" b="1" dirty="0" smtClean="0"/>
              <a:t>Event</a:t>
            </a:r>
            <a:endParaRPr lang="en-US" sz="1050" b="1" dirty="0"/>
          </a:p>
          <a:p>
            <a:r>
              <a:rPr lang="en-US" sz="1050" b="1" dirty="0"/>
              <a:t>Description:</a:t>
            </a:r>
            <a:r>
              <a:rPr lang="en-US" sz="1050" dirty="0"/>
              <a:t> A non-persistent, time-based occurrence.</a:t>
            </a:r>
          </a:p>
          <a:p>
            <a:r>
              <a:rPr lang="en-US" sz="1050" b="1" dirty="0"/>
              <a:t>Examples and Usage Notes:</a:t>
            </a:r>
            <a:r>
              <a:rPr lang="en-US" sz="1050" dirty="0"/>
              <a:t> Descriptive information and/or content that is the basis for discovery of the purpose, location, duration, and responsible agents associated with an event such as a webcast or </a:t>
            </a:r>
            <a:r>
              <a:rPr lang="en-US" sz="1050" dirty="0" smtClean="0"/>
              <a:t>convention.</a:t>
            </a:r>
          </a:p>
          <a:p>
            <a:r>
              <a:rPr lang="en-US" sz="800" dirty="0"/>
              <a:t/>
            </a:r>
            <a:br>
              <a:rPr lang="en-US" sz="800" dirty="0"/>
            </a:br>
            <a:r>
              <a:rPr lang="en-US" sz="800" dirty="0" smtClean="0">
                <a:hlinkClick r:id="rId3"/>
              </a:rPr>
              <a:t>https</a:t>
            </a:r>
            <a:r>
              <a:rPr lang="en-US" sz="800" dirty="0">
                <a:hlinkClick r:id="rId3"/>
              </a:rPr>
              <a:t>://datacite-metadata-schema.readthedocs.io/en/4.5/appendices/appendix-1/resourceTypeGeneral/#</a:t>
            </a:r>
            <a:r>
              <a:rPr lang="en-US" sz="800" dirty="0" smtClean="0">
                <a:hlinkClick r:id="rId3"/>
              </a:rPr>
              <a:t>event</a:t>
            </a:r>
            <a:endParaRPr lang="en-US" sz="800" dirty="0" smtClean="0"/>
          </a:p>
          <a:p>
            <a:endParaRPr lang="en-US" sz="800" dirty="0"/>
          </a:p>
        </p:txBody>
      </p:sp>
      <p:sp>
        <p:nvSpPr>
          <p:cNvPr id="12" name="Rechteck 11"/>
          <p:cNvSpPr/>
          <p:nvPr/>
        </p:nvSpPr>
        <p:spPr>
          <a:xfrm>
            <a:off x="5619693" y="14971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de-DE" b="1" dirty="0" smtClean="0"/>
              <a:t>… </a:t>
            </a:r>
            <a:r>
              <a:rPr lang="de-DE" b="1" dirty="0" err="1"/>
              <a:t>the</a:t>
            </a:r>
            <a:r>
              <a:rPr lang="de-DE" b="1" dirty="0"/>
              <a:t> </a:t>
            </a:r>
            <a:r>
              <a:rPr lang="de-DE" b="1" dirty="0" err="1"/>
              <a:t>thing</a:t>
            </a:r>
            <a:r>
              <a:rPr lang="de-DE" b="1" dirty="0"/>
              <a:t> an </a:t>
            </a:r>
            <a:r>
              <a:rPr lang="de-DE" b="1" dirty="0" err="1" smtClean="0"/>
              <a:t>event</a:t>
            </a:r>
            <a:r>
              <a:rPr lang="de-DE" b="1" dirty="0" smtClean="0"/>
              <a:t>(</a:t>
            </a:r>
            <a:r>
              <a:rPr lang="de-DE" b="1" dirty="0" err="1" smtClean="0"/>
              <a:t>ish</a:t>
            </a:r>
            <a:r>
              <a:rPr lang="de-DE" b="1" dirty="0"/>
              <a:t>) DOI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attached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? </a:t>
            </a:r>
          </a:p>
          <a:p>
            <a:pPr marL="114300" indent="0">
              <a:buNone/>
            </a:pPr>
            <a:r>
              <a:rPr lang="de-DE" kern="0" spc="-1" dirty="0" smtClean="0">
                <a:solidFill>
                  <a:srgbClr val="000000"/>
                </a:solidFill>
              </a:rPr>
              <a:t>→ </a:t>
            </a:r>
            <a:r>
              <a:rPr lang="de-DE" kern="0" spc="-1" dirty="0" err="1">
                <a:solidFill>
                  <a:srgbClr val="000000"/>
                </a:solidFill>
              </a:rPr>
              <a:t>Depending</a:t>
            </a:r>
            <a:r>
              <a:rPr lang="de-DE" kern="0" spc="-1" dirty="0">
                <a:solidFill>
                  <a:srgbClr val="000000"/>
                </a:solidFill>
              </a:rPr>
              <a:t> on </a:t>
            </a:r>
            <a:r>
              <a:rPr lang="de-DE" kern="0" spc="-1" dirty="0" err="1">
                <a:solidFill>
                  <a:srgbClr val="000000"/>
                </a:solidFill>
              </a:rPr>
              <a:t>metadata</a:t>
            </a:r>
            <a:r>
              <a:rPr lang="de-DE" kern="0" spc="-1" dirty="0">
                <a:solidFill>
                  <a:srgbClr val="000000"/>
                </a:solidFill>
              </a:rPr>
              <a:t> </a:t>
            </a:r>
            <a:r>
              <a:rPr lang="de-DE" kern="0" spc="-1" dirty="0" err="1">
                <a:solidFill>
                  <a:srgbClr val="000000"/>
                </a:solidFill>
              </a:rPr>
              <a:t>schema</a:t>
            </a:r>
            <a:r>
              <a:rPr lang="de-DE" kern="0" spc="-1" dirty="0">
                <a:solidFill>
                  <a:srgbClr val="000000"/>
                </a:solidFill>
              </a:rPr>
              <a:t> (</a:t>
            </a:r>
            <a:r>
              <a:rPr lang="de-DE" kern="0" spc="-1" dirty="0" err="1">
                <a:solidFill>
                  <a:srgbClr val="000000"/>
                </a:solidFill>
              </a:rPr>
              <a:t>and</a:t>
            </a:r>
            <a:r>
              <a:rPr lang="de-DE" kern="0" spc="-1" dirty="0">
                <a:solidFill>
                  <a:srgbClr val="000000"/>
                </a:solidFill>
              </a:rPr>
              <a:t> </a:t>
            </a:r>
            <a:r>
              <a:rPr lang="de-DE" kern="0" spc="-1" dirty="0" err="1">
                <a:solidFill>
                  <a:srgbClr val="000000"/>
                </a:solidFill>
              </a:rPr>
              <a:t>interpretation</a:t>
            </a:r>
            <a:r>
              <a:rPr lang="de-DE" kern="0" spc="-1" dirty="0">
                <a:solidFill>
                  <a:srgbClr val="000000"/>
                </a:solidFill>
              </a:rPr>
              <a:t>)</a:t>
            </a:r>
            <a:endParaRPr lang="de-DE" dirty="0"/>
          </a:p>
        </p:txBody>
      </p:sp>
      <p:sp>
        <p:nvSpPr>
          <p:cNvPr id="19" name="Ellipse 18"/>
          <p:cNvSpPr/>
          <p:nvPr/>
        </p:nvSpPr>
        <p:spPr>
          <a:xfrm>
            <a:off x="4505568" y="171947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323163" y="149719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300" indent="0">
              <a:buNone/>
            </a:pPr>
            <a:r>
              <a:rPr lang="de-DE" b="1" dirty="0" smtClean="0"/>
              <a:t>… </a:t>
            </a:r>
            <a:r>
              <a:rPr lang="de-DE" b="1" dirty="0"/>
              <a:t>an (</a:t>
            </a:r>
            <a:r>
              <a:rPr lang="de-DE" b="1" dirty="0" err="1"/>
              <a:t>academic</a:t>
            </a:r>
            <a:r>
              <a:rPr lang="de-DE" b="1" dirty="0"/>
              <a:t>) </a:t>
            </a:r>
            <a:r>
              <a:rPr lang="de-DE" b="1" dirty="0" err="1"/>
              <a:t>event</a:t>
            </a:r>
            <a:r>
              <a:rPr lang="de-DE" b="1" dirty="0"/>
              <a:t>?  </a:t>
            </a:r>
          </a:p>
          <a:p>
            <a:pPr marL="114300" indent="0">
              <a:buNone/>
            </a:pPr>
            <a:r>
              <a:rPr lang="de-DE" kern="0" spc="-1" dirty="0" smtClean="0">
                <a:solidFill>
                  <a:srgbClr val="000000"/>
                </a:solidFill>
              </a:rPr>
              <a:t>→ </a:t>
            </a:r>
            <a:r>
              <a:rPr lang="de-DE" kern="0" spc="-1" dirty="0" err="1">
                <a:solidFill>
                  <a:srgbClr val="000000"/>
                </a:solidFill>
              </a:rPr>
              <a:t>Depending</a:t>
            </a:r>
            <a:r>
              <a:rPr lang="de-DE" kern="0" spc="-1" dirty="0">
                <a:solidFill>
                  <a:srgbClr val="000000"/>
                </a:solidFill>
              </a:rPr>
              <a:t> on </a:t>
            </a:r>
            <a:r>
              <a:rPr lang="de-DE" kern="0" spc="-1" dirty="0" err="1">
                <a:solidFill>
                  <a:srgbClr val="000000"/>
                </a:solidFill>
              </a:rPr>
              <a:t>definition</a:t>
            </a:r>
            <a:r>
              <a:rPr lang="de-DE" kern="0" spc="-1" dirty="0">
                <a:solidFill>
                  <a:srgbClr val="000000"/>
                </a:solidFill>
              </a:rPr>
              <a:t> (</a:t>
            </a:r>
            <a:r>
              <a:rPr lang="de-DE" kern="0" spc="-1" dirty="0" err="1">
                <a:solidFill>
                  <a:srgbClr val="000000"/>
                </a:solidFill>
              </a:rPr>
              <a:t>and</a:t>
            </a:r>
            <a:r>
              <a:rPr lang="de-DE" kern="0" spc="-1" dirty="0">
                <a:solidFill>
                  <a:srgbClr val="000000"/>
                </a:solidFill>
              </a:rPr>
              <a:t> </a:t>
            </a:r>
            <a:r>
              <a:rPr lang="de-DE" kern="0" spc="-1" dirty="0" err="1">
                <a:solidFill>
                  <a:srgbClr val="000000"/>
                </a:solidFill>
              </a:rPr>
              <a:t>interpretation</a:t>
            </a:r>
            <a:r>
              <a:rPr lang="de-DE" kern="0" spc="-1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2"/>
          </p:nvPr>
        </p:nvSpPr>
        <p:spPr>
          <a:xfrm>
            <a:off x="-195889" y="857445"/>
            <a:ext cx="8447568" cy="440636"/>
          </a:xfrm>
        </p:spPr>
        <p:txBody>
          <a:bodyPr>
            <a:normAutofit/>
          </a:bodyPr>
          <a:lstStyle/>
          <a:p>
            <a:pPr marL="0" algn="ctr"/>
            <a:r>
              <a:rPr lang="de-DE" sz="2400" b="1" spc="-1" dirty="0" err="1" smtClean="0">
                <a:solidFill>
                  <a:srgbClr val="000000"/>
                </a:solidFill>
                <a:ea typeface="Microsoft YaHei"/>
              </a:rPr>
              <a:t>What</a:t>
            </a:r>
            <a:r>
              <a:rPr lang="de-DE" sz="2400" b="1" spc="-1" dirty="0" smtClean="0">
                <a:solidFill>
                  <a:srgbClr val="000000"/>
                </a:solidFill>
                <a:ea typeface="Microsoft YaHei"/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  <a:ea typeface="Microsoft YaHei"/>
              </a:rPr>
              <a:t>is</a:t>
            </a:r>
            <a:r>
              <a:rPr lang="de-DE" sz="2400" b="1" spc="-1" dirty="0" smtClean="0">
                <a:solidFill>
                  <a:srgbClr val="000000"/>
                </a:solidFill>
                <a:ea typeface="Microsoft YaHei"/>
              </a:rPr>
              <a:t> …</a:t>
            </a:r>
            <a:endParaRPr lang="de-DE" sz="2400" spc="-1" dirty="0">
              <a:solidFill>
                <a:srgbClr val="000000"/>
              </a:solidFill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094997" y="4014939"/>
            <a:ext cx="3384983" cy="2077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de-DE" altLang="de-DE" sz="105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CrossRef</a:t>
            </a:r>
            <a:r>
              <a:rPr kumimoji="0" lang="de-DE" altLang="de-DE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de-DE" sz="1050" b="1" dirty="0"/>
              <a:t>Conference </a:t>
            </a:r>
            <a:r>
              <a:rPr lang="de-DE" sz="1050" b="1" dirty="0" err="1" smtClean="0"/>
              <a:t>Proceedings</a:t>
            </a:r>
            <a:r>
              <a:rPr lang="de-DE" sz="1050" b="1" dirty="0" smtClean="0"/>
              <a:t> Markup </a:t>
            </a:r>
            <a:r>
              <a:rPr lang="de-DE" sz="1050" b="1" dirty="0"/>
              <a:t>G</a:t>
            </a:r>
            <a:r>
              <a:rPr lang="de-DE" sz="1050" b="1" dirty="0" smtClean="0"/>
              <a:t>uide: </a:t>
            </a:r>
            <a:endParaRPr lang="de-DE" sz="1050" b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105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50" dirty="0" smtClean="0"/>
              <a:t>Conference </a:t>
            </a:r>
            <a:r>
              <a:rPr lang="de-DE" altLang="de-DE" sz="1050" dirty="0" err="1"/>
              <a:t>deposits</a:t>
            </a:r>
            <a:r>
              <a:rPr lang="de-DE" altLang="de-DE" sz="1050" dirty="0"/>
              <a:t> </a:t>
            </a:r>
            <a:r>
              <a:rPr lang="de-DE" altLang="de-DE" sz="1050" dirty="0" err="1"/>
              <a:t>require</a:t>
            </a:r>
            <a:r>
              <a:rPr lang="de-DE" altLang="de-DE" sz="1050" dirty="0"/>
              <a:t> </a:t>
            </a:r>
            <a:r>
              <a:rPr lang="de-DE" altLang="de-DE" sz="1050" dirty="0" err="1"/>
              <a:t>metadata</a:t>
            </a:r>
            <a:r>
              <a:rPr lang="de-DE" altLang="de-DE" sz="1050" dirty="0"/>
              <a:t> </a:t>
            </a:r>
            <a:r>
              <a:rPr lang="de-DE" altLang="de-DE" sz="1050" dirty="0" err="1"/>
              <a:t>about</a:t>
            </a:r>
            <a:r>
              <a:rPr lang="de-DE" altLang="de-DE" sz="1050" dirty="0"/>
              <a:t> </a:t>
            </a:r>
            <a:r>
              <a:rPr lang="de-DE" altLang="de-DE" sz="1050" dirty="0" err="1"/>
              <a:t>the</a:t>
            </a:r>
            <a:r>
              <a:rPr lang="de-DE" altLang="de-DE" sz="1050" dirty="0"/>
              <a:t> </a:t>
            </a:r>
            <a:r>
              <a:rPr lang="de-DE" altLang="de-DE" sz="1050" dirty="0" err="1"/>
              <a:t>event</a:t>
            </a:r>
            <a:r>
              <a:rPr lang="de-DE" altLang="de-DE" sz="1050" dirty="0"/>
              <a:t> (</a:t>
            </a:r>
            <a:r>
              <a:rPr lang="de-DE" altLang="de-DE" sz="1050" dirty="0" err="1"/>
              <a:t>captured</a:t>
            </a:r>
            <a:r>
              <a:rPr lang="de-DE" altLang="de-DE" sz="1050" dirty="0"/>
              <a:t> in &lt;</a:t>
            </a:r>
            <a:r>
              <a:rPr lang="de-DE" altLang="de-DE" sz="1050" dirty="0" err="1"/>
              <a:t>event_metadata</a:t>
            </a:r>
            <a:r>
              <a:rPr lang="de-DE" altLang="de-DE" sz="1050" dirty="0"/>
              <a:t>&gt;) such </a:t>
            </a:r>
            <a:r>
              <a:rPr lang="de-DE" altLang="de-DE" sz="1050" dirty="0" err="1"/>
              <a:t>as</a:t>
            </a:r>
            <a:r>
              <a:rPr lang="de-DE" altLang="de-DE" sz="1050" dirty="0"/>
              <a:t> </a:t>
            </a:r>
            <a:r>
              <a:rPr lang="de-DE" altLang="de-DE" sz="1050" dirty="0" err="1"/>
              <a:t>conference</a:t>
            </a:r>
            <a:r>
              <a:rPr lang="de-DE" altLang="de-DE" sz="1050" dirty="0"/>
              <a:t> </a:t>
            </a:r>
            <a:r>
              <a:rPr lang="de-DE" altLang="de-DE" sz="1050" dirty="0" err="1"/>
              <a:t>name</a:t>
            </a:r>
            <a:r>
              <a:rPr lang="de-DE" altLang="de-DE" sz="1050" dirty="0"/>
              <a:t> (</a:t>
            </a:r>
            <a:r>
              <a:rPr lang="de-DE" altLang="de-DE" sz="1050" dirty="0" err="1"/>
              <a:t>required</a:t>
            </a:r>
            <a:r>
              <a:rPr lang="de-DE" altLang="de-DE" sz="1050" dirty="0"/>
              <a:t>) </a:t>
            </a:r>
            <a:r>
              <a:rPr lang="de-DE" altLang="de-DE" sz="1050" dirty="0" err="1"/>
              <a:t>and</a:t>
            </a:r>
            <a:r>
              <a:rPr lang="de-DE" altLang="de-DE" sz="1050" dirty="0"/>
              <a:t> </a:t>
            </a:r>
            <a:r>
              <a:rPr lang="de-DE" altLang="de-DE" sz="1050" dirty="0" err="1"/>
              <a:t>theme</a:t>
            </a:r>
            <a:r>
              <a:rPr lang="de-DE" altLang="de-DE" sz="1050" dirty="0"/>
              <a:t>, </a:t>
            </a:r>
            <a:r>
              <a:rPr lang="de-DE" altLang="de-DE" sz="1050" dirty="0" err="1"/>
              <a:t>acronym</a:t>
            </a:r>
            <a:r>
              <a:rPr lang="de-DE" altLang="de-DE" sz="1050" dirty="0"/>
              <a:t>, </a:t>
            </a:r>
            <a:r>
              <a:rPr lang="de-DE" altLang="de-DE" sz="1050" dirty="0" err="1"/>
              <a:t>sponsor</a:t>
            </a:r>
            <a:r>
              <a:rPr lang="de-DE" altLang="de-DE" sz="1050" dirty="0"/>
              <a:t>, </a:t>
            </a:r>
            <a:r>
              <a:rPr lang="de-DE" altLang="de-DE" sz="1050" dirty="0" err="1"/>
              <a:t>location</a:t>
            </a:r>
            <a:r>
              <a:rPr lang="de-DE" altLang="de-DE" sz="1050" dirty="0"/>
              <a:t>, </a:t>
            </a:r>
            <a:r>
              <a:rPr lang="de-DE" altLang="de-DE" sz="1050" dirty="0" err="1"/>
              <a:t>and</a:t>
            </a:r>
            <a:r>
              <a:rPr lang="de-DE" altLang="de-DE" sz="1050" dirty="0"/>
              <a:t> </a:t>
            </a:r>
            <a:r>
              <a:rPr lang="de-DE" altLang="de-DE" sz="1050" dirty="0" err="1"/>
              <a:t>date</a:t>
            </a:r>
            <a:r>
              <a:rPr lang="de-DE" altLang="de-DE" sz="1050" dirty="0"/>
              <a:t> (all optional), </a:t>
            </a:r>
            <a:r>
              <a:rPr lang="de-DE" altLang="de-DE" sz="1050" dirty="0" err="1"/>
              <a:t>and</a:t>
            </a:r>
            <a:r>
              <a:rPr lang="de-DE" altLang="de-DE" sz="1050" dirty="0"/>
              <a:t> </a:t>
            </a:r>
            <a:r>
              <a:rPr lang="de-DE" altLang="de-DE" sz="1050" dirty="0" err="1"/>
              <a:t>proceedings-specific</a:t>
            </a:r>
            <a:r>
              <a:rPr lang="de-DE" altLang="de-DE" sz="1050" dirty="0"/>
              <a:t> </a:t>
            </a:r>
            <a:r>
              <a:rPr lang="de-DE" altLang="de-DE" sz="1050" dirty="0" err="1"/>
              <a:t>metadata</a:t>
            </a:r>
            <a:r>
              <a:rPr lang="de-DE" altLang="de-DE" sz="1050" dirty="0"/>
              <a:t> such </a:t>
            </a:r>
            <a:r>
              <a:rPr lang="de-DE" altLang="de-DE" sz="1050" dirty="0" err="1"/>
              <a:t>as</a:t>
            </a:r>
            <a:r>
              <a:rPr lang="de-DE" altLang="de-DE" sz="1050" dirty="0"/>
              <a:t> a </a:t>
            </a:r>
            <a:r>
              <a:rPr lang="de-DE" altLang="de-DE" sz="1050" dirty="0" err="1"/>
              <a:t>proceedings</a:t>
            </a:r>
            <a:r>
              <a:rPr lang="de-DE" altLang="de-DE" sz="1050" dirty="0"/>
              <a:t> title, </a:t>
            </a:r>
            <a:r>
              <a:rPr lang="de-DE" altLang="de-DE" sz="1050" dirty="0" err="1"/>
              <a:t>publisher</a:t>
            </a:r>
            <a:r>
              <a:rPr lang="de-DE" altLang="de-DE" sz="1050" dirty="0"/>
              <a:t>, </a:t>
            </a:r>
            <a:r>
              <a:rPr lang="de-DE" altLang="de-DE" sz="1050" dirty="0" err="1"/>
              <a:t>and</a:t>
            </a:r>
            <a:r>
              <a:rPr lang="de-DE" altLang="de-DE" sz="1050" dirty="0"/>
              <a:t> </a:t>
            </a:r>
            <a:r>
              <a:rPr lang="de-DE" altLang="de-DE" sz="1050" dirty="0" err="1"/>
              <a:t>date</a:t>
            </a:r>
            <a:r>
              <a:rPr lang="de-DE" altLang="de-DE" sz="1050" dirty="0"/>
              <a:t> (all </a:t>
            </a:r>
            <a:r>
              <a:rPr lang="de-DE" altLang="de-DE" sz="1050" dirty="0" err="1"/>
              <a:t>required</a:t>
            </a:r>
            <a:r>
              <a:rPr lang="de-DE" altLang="de-DE" sz="1050" dirty="0"/>
              <a:t>) </a:t>
            </a:r>
            <a:r>
              <a:rPr lang="de-DE" altLang="de-DE" sz="1050" dirty="0" err="1"/>
              <a:t>and</a:t>
            </a:r>
            <a:r>
              <a:rPr lang="de-DE" altLang="de-DE" sz="1050" dirty="0"/>
              <a:t> </a:t>
            </a:r>
            <a:r>
              <a:rPr lang="de-DE" altLang="de-DE" sz="1050" dirty="0" err="1"/>
              <a:t>subject</a:t>
            </a:r>
            <a:r>
              <a:rPr lang="de-DE" altLang="de-DE" sz="1050" dirty="0"/>
              <a:t> (optional).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50" dirty="0"/>
              <a:t/>
            </a:r>
            <a:br>
              <a:rPr lang="de-DE" altLang="de-DE" sz="1050" dirty="0"/>
            </a:br>
            <a:r>
              <a:rPr lang="de-DE" altLang="de-DE" sz="800" dirty="0">
                <a:hlinkClick r:id="rId4"/>
              </a:rPr>
              <a:t>https://www.crossref.org/documentation/schema-library/markup-guide-record-types/conference-proceedings</a:t>
            </a:r>
            <a:r>
              <a:rPr lang="de-DE" altLang="de-DE" sz="800" dirty="0" smtClean="0">
                <a:hlinkClick r:id="rId4"/>
              </a:rPr>
              <a:t>/</a:t>
            </a:r>
            <a:endParaRPr lang="de-DE" altLang="de-DE" sz="800" dirty="0" smtClean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5713088" y="2175449"/>
            <a:ext cx="5820683" cy="110297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DE" sz="1200" dirty="0" err="1" smtClean="0"/>
              <a:t>metadata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event</a:t>
            </a:r>
            <a:r>
              <a:rPr lang="de-DE" sz="1200" dirty="0" smtClean="0"/>
              <a:t> (e.g. GND, </a:t>
            </a:r>
            <a:r>
              <a:rPr lang="de-DE" sz="1200" dirty="0" err="1" smtClean="0"/>
              <a:t>ConfIDent</a:t>
            </a:r>
            <a:r>
              <a:rPr lang="de-DE" sz="1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err="1" smtClean="0"/>
              <a:t>metadata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</a:t>
            </a:r>
            <a:r>
              <a:rPr lang="de-DE" sz="1200" dirty="0" err="1" smtClean="0"/>
              <a:t>conference</a:t>
            </a:r>
            <a:r>
              <a:rPr lang="de-DE" sz="1200" dirty="0" smtClean="0"/>
              <a:t> (</a:t>
            </a:r>
            <a:r>
              <a:rPr lang="de-DE" sz="1200" dirty="0" err="1" smtClean="0"/>
              <a:t>proceedings</a:t>
            </a:r>
            <a:r>
              <a:rPr lang="de-DE" sz="1200" dirty="0"/>
              <a:t>)</a:t>
            </a:r>
            <a:r>
              <a:rPr lang="de-DE" sz="1200" dirty="0" smtClean="0"/>
              <a:t> </a:t>
            </a:r>
            <a:r>
              <a:rPr lang="de-DE" sz="1200" dirty="0" err="1" smtClean="0">
                <a:solidFill>
                  <a:schemeClr val="tx1"/>
                </a:solidFill>
              </a:rPr>
              <a:t>and</a:t>
            </a:r>
            <a:r>
              <a:rPr lang="de-DE" sz="1200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conference</a:t>
            </a:r>
            <a:r>
              <a:rPr lang="de-DE" sz="1200" dirty="0" smtClean="0"/>
              <a:t> (</a:t>
            </a:r>
            <a:r>
              <a:rPr lang="de-DE" sz="1200" dirty="0" err="1" smtClean="0"/>
              <a:t>CrossRef</a:t>
            </a:r>
            <a:r>
              <a:rPr lang="de-DE" sz="12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err="1" smtClean="0"/>
              <a:t>metadata</a:t>
            </a:r>
            <a:r>
              <a:rPr lang="de-DE" sz="1200" dirty="0" smtClean="0"/>
              <a:t> </a:t>
            </a:r>
            <a:r>
              <a:rPr lang="de-DE" sz="1200" dirty="0" err="1" smtClean="0"/>
              <a:t>set</a:t>
            </a:r>
            <a:r>
              <a:rPr lang="de-DE" sz="1200" dirty="0" smtClean="0"/>
              <a:t> </a:t>
            </a:r>
            <a:r>
              <a:rPr lang="de-DE" sz="1200" dirty="0" err="1" smtClean="0"/>
              <a:t>of</a:t>
            </a:r>
            <a:r>
              <a:rPr lang="de-DE" sz="1200" dirty="0" smtClean="0"/>
              <a:t> event-</a:t>
            </a:r>
            <a:r>
              <a:rPr lang="de-DE" sz="1200" dirty="0" err="1" smtClean="0"/>
              <a:t>related</a:t>
            </a:r>
            <a:r>
              <a:rPr lang="de-DE" sz="1200" dirty="0" smtClean="0"/>
              <a:t> </a:t>
            </a:r>
            <a:r>
              <a:rPr lang="de-DE" sz="1200" dirty="0" err="1" smtClean="0"/>
              <a:t>resource</a:t>
            </a:r>
            <a:r>
              <a:rPr lang="de-DE" sz="1200" dirty="0" smtClean="0"/>
              <a:t> (</a:t>
            </a:r>
            <a:r>
              <a:rPr lang="de-DE" sz="1200" dirty="0" err="1" smtClean="0"/>
              <a:t>information</a:t>
            </a:r>
            <a:r>
              <a:rPr lang="de-DE" sz="1200" dirty="0" smtClean="0"/>
              <a:t> material, </a:t>
            </a:r>
            <a:br>
              <a:rPr lang="de-DE" sz="1200" dirty="0" smtClean="0"/>
            </a:br>
            <a:r>
              <a:rPr lang="de-DE" sz="1200" dirty="0" err="1" smtClean="0"/>
              <a:t>contribution</a:t>
            </a:r>
            <a:r>
              <a:rPr lang="de-DE" sz="1200" dirty="0" smtClean="0"/>
              <a:t>, </a:t>
            </a:r>
            <a:r>
              <a:rPr lang="de-DE" sz="1200" dirty="0" err="1" smtClean="0"/>
              <a:t>output</a:t>
            </a:r>
            <a:r>
              <a:rPr lang="de-DE" sz="1200" dirty="0" smtClean="0"/>
              <a:t>) </a:t>
            </a:r>
            <a:r>
              <a:rPr lang="de-DE" sz="1200" dirty="0" err="1" smtClean="0"/>
              <a:t>or</a:t>
            </a:r>
            <a:r>
              <a:rPr lang="de-DE" sz="1200" b="1" dirty="0" smtClean="0"/>
              <a:t> </a:t>
            </a:r>
            <a:r>
              <a:rPr lang="de-DE" sz="1200" dirty="0" err="1" smtClean="0"/>
              <a:t>the</a:t>
            </a:r>
            <a:r>
              <a:rPr lang="de-DE" sz="1200" dirty="0" smtClean="0"/>
              <a:t> </a:t>
            </a:r>
            <a:r>
              <a:rPr lang="de-DE" sz="1200" dirty="0" err="1" smtClean="0"/>
              <a:t>event</a:t>
            </a:r>
            <a:r>
              <a:rPr lang="de-DE" sz="1200" dirty="0" smtClean="0"/>
              <a:t> (</a:t>
            </a:r>
            <a:r>
              <a:rPr lang="de-DE" sz="1200" dirty="0" err="1" smtClean="0"/>
              <a:t>DataCite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625352" y="2887598"/>
            <a:ext cx="3507403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Clr>
                <a:srgbClr val="000000"/>
              </a:buClr>
              <a:buNone/>
              <a:defRPr/>
            </a:pPr>
            <a:r>
              <a:rPr lang="en-US" sz="1050" b="1" kern="0" spc="-1" dirty="0" err="1">
                <a:solidFill>
                  <a:srgbClr val="000000"/>
                </a:solidFill>
              </a:rPr>
              <a:t>ConfIDent</a:t>
            </a:r>
            <a:r>
              <a:rPr lang="en-US" sz="1050" b="1" kern="0" spc="-1" dirty="0">
                <a:solidFill>
                  <a:srgbClr val="000000"/>
                </a:solidFill>
              </a:rPr>
              <a:t> Basic Definitions </a:t>
            </a:r>
            <a:r>
              <a:rPr lang="en-US" sz="1050" b="1" kern="0" spc="-1" dirty="0" smtClean="0">
                <a:solidFill>
                  <a:srgbClr val="000000"/>
                </a:solidFill>
              </a:rPr>
              <a:t>(Draft):</a:t>
            </a:r>
          </a:p>
          <a:p>
            <a:pPr marL="114300" indent="0">
              <a:buClr>
                <a:srgbClr val="000000"/>
              </a:buClr>
              <a:buNone/>
              <a:defRPr/>
            </a:pPr>
            <a:endParaRPr lang="en-US" sz="1050" kern="0" spc="-1" dirty="0">
              <a:solidFill>
                <a:srgbClr val="000000"/>
              </a:solidFill>
            </a:endParaRPr>
          </a:p>
          <a:p>
            <a:pPr marL="114300" lvl="0" indent="0">
              <a:buClr>
                <a:srgbClr val="000000"/>
              </a:buClr>
              <a:buNone/>
              <a:defRPr/>
            </a:pPr>
            <a:r>
              <a:rPr lang="en-US" sz="1050" kern="0" spc="-1" dirty="0">
                <a:solidFill>
                  <a:srgbClr val="000000"/>
                </a:solidFill>
              </a:rPr>
              <a:t>“An </a:t>
            </a:r>
            <a:r>
              <a:rPr lang="en-US" sz="1050" b="1" kern="0" spc="-1" dirty="0">
                <a:solidFill>
                  <a:srgbClr val="000000"/>
                </a:solidFill>
              </a:rPr>
              <a:t>academic event </a:t>
            </a:r>
            <a:r>
              <a:rPr lang="en-US" sz="1050" kern="0" spc="-1" dirty="0">
                <a:solidFill>
                  <a:srgbClr val="000000"/>
                </a:solidFill>
              </a:rPr>
              <a:t>is […] a format for conveying the latest scientific outputs. It is defined by the meeting of researchers at a specific time and place (virtual or physical) and with a specific thematic focus to present, hear and discuss these outputs. </a:t>
            </a:r>
            <a:br>
              <a:rPr lang="en-US" sz="1050" kern="0" spc="-1" dirty="0">
                <a:solidFill>
                  <a:srgbClr val="000000"/>
                </a:solidFill>
              </a:rPr>
            </a:br>
            <a:r>
              <a:rPr lang="en-US" sz="1050" kern="0" spc="-1" dirty="0">
                <a:solidFill>
                  <a:srgbClr val="000000"/>
                </a:solidFill>
              </a:rPr>
              <a:t>In contrast to other forms of events, academic events should primarily serve the exchange of results and methods of scientific research and their didactic mediation. </a:t>
            </a:r>
            <a:br>
              <a:rPr lang="en-US" sz="1050" kern="0" spc="-1" dirty="0">
                <a:solidFill>
                  <a:srgbClr val="000000"/>
                </a:solidFill>
              </a:rPr>
            </a:br>
            <a:r>
              <a:rPr lang="en-US" sz="1050" kern="0" spc="-1" dirty="0">
                <a:solidFill>
                  <a:srgbClr val="000000"/>
                </a:solidFill>
              </a:rPr>
              <a:t>Furthermore, a significant participation of scientific organizations in the realization of an academic </a:t>
            </a:r>
            <a:r>
              <a:rPr lang="en-US" sz="1050" b="1" kern="0" spc="-1" dirty="0">
                <a:solidFill>
                  <a:srgbClr val="000000"/>
                </a:solidFill>
              </a:rPr>
              <a:t>event</a:t>
            </a:r>
            <a:r>
              <a:rPr lang="en-US" sz="1050" kern="0" spc="-1" dirty="0">
                <a:solidFill>
                  <a:srgbClr val="000000"/>
                </a:solidFill>
              </a:rPr>
              <a:t> is constitutive for this type of event […].” </a:t>
            </a:r>
          </a:p>
          <a:p>
            <a:pPr lvl="0">
              <a:buClr>
                <a:srgbClr val="000000"/>
              </a:buClr>
              <a:defRPr/>
            </a:pPr>
            <a:endParaRPr lang="en-US" kern="0" spc="-1" dirty="0">
              <a:solidFill>
                <a:srgbClr val="0000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 flipV="1">
            <a:off x="4301608" y="1546130"/>
            <a:ext cx="310150" cy="2742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15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8377201" y="3525813"/>
            <a:ext cx="3112462" cy="30217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ConfIDent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ConfIDent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service</a:t>
            </a: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 4: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nstitutional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	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technical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university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 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5: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nstitutional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	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independent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research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institution</a:t>
            </a: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Repository 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9: 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Repository </a:t>
            </a:r>
            <a:r>
              <a:rPr kumimoji="0" lang="de-DE" sz="12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2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</a:t>
            </a:r>
            <a:r>
              <a:rPr kumimoji="0" lang="de-DE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event</a:t>
            </a:r>
            <a:r>
              <a:rPr lang="de-DE" sz="1200" kern="0" spc="-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de-DE" sz="12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calendar</a:t>
            </a:r>
            <a:r>
              <a:rPr kumimoji="0" lang="de-DE" sz="12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2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service</a:t>
            </a: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de-DE" sz="1200" kern="0" spc="-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de-DE" sz="1200" kern="0" spc="-1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2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Numbers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30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April 2025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9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325;p41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en-US" sz="2400" b="1" dirty="0" err="1" smtClean="0"/>
              <a:t>DataCite</a:t>
            </a:r>
            <a:r>
              <a:rPr lang="en-US" sz="2400" b="1" dirty="0" smtClean="0"/>
              <a:t> Event-DOIs: Resource Types </a:t>
            </a:r>
            <a:endParaRPr lang="en-US" sz="2400" b="1" dirty="0"/>
          </a:p>
          <a:p>
            <a:pPr marL="0" lvl="0" indent="0"/>
            <a:endParaRPr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11744" r="11736" b="12040"/>
          <a:stretch/>
        </p:blipFill>
        <p:spPr>
          <a:xfrm>
            <a:off x="492397" y="1604513"/>
            <a:ext cx="7525330" cy="48408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1000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pPr marL="0"/>
            <a:r>
              <a:rPr lang="de-DE" b="1" spc="-1" dirty="0" err="1">
                <a:solidFill>
                  <a:srgbClr val="000000"/>
                </a:solidFill>
                <a:ea typeface="Microsoft YaHei"/>
              </a:rPr>
              <a:t>DataCite</a:t>
            </a:r>
            <a:r>
              <a:rPr lang="de-DE" b="1" spc="-1" dirty="0">
                <a:solidFill>
                  <a:srgbClr val="000000"/>
                </a:solidFill>
                <a:ea typeface="Microsoft YaHei"/>
              </a:rPr>
              <a:t> Event-DOIs </a:t>
            </a:r>
            <a:r>
              <a:rPr lang="de-DE" b="1" spc="-1" dirty="0" err="1">
                <a:solidFill>
                  <a:srgbClr val="000000"/>
                </a:solidFill>
                <a:ea typeface="Microsoft YaHei"/>
              </a:rPr>
              <a:t>Metadata</a:t>
            </a:r>
            <a:r>
              <a:rPr lang="de-DE" b="1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de-DE" b="1" spc="-1" dirty="0" err="1">
                <a:solidFill>
                  <a:srgbClr val="000000"/>
                </a:solidFill>
              </a:rPr>
              <a:t>Organizers</a:t>
            </a:r>
            <a:r>
              <a:rPr lang="de-DE" b="1" spc="-1" dirty="0">
                <a:solidFill>
                  <a:srgbClr val="000000"/>
                </a:solidFill>
              </a:rPr>
              <a:t> &amp; </a:t>
            </a:r>
            <a:r>
              <a:rPr lang="de-DE" b="1" spc="-1" dirty="0" err="1">
                <a:solidFill>
                  <a:srgbClr val="000000"/>
                </a:solidFill>
              </a:rPr>
              <a:t>Organizing</a:t>
            </a:r>
            <a:r>
              <a:rPr lang="de-DE" b="1" spc="-1" dirty="0">
                <a:solidFill>
                  <a:srgbClr val="000000"/>
                </a:solidFill>
              </a:rPr>
              <a:t> </a:t>
            </a:r>
            <a:r>
              <a:rPr lang="de-DE" b="1" spc="-1" dirty="0" err="1">
                <a:solidFill>
                  <a:srgbClr val="000000"/>
                </a:solidFill>
              </a:rPr>
              <a:t>Institutions</a:t>
            </a:r>
            <a:r>
              <a:rPr lang="de-DE" b="1" spc="-1" dirty="0">
                <a:solidFill>
                  <a:srgbClr val="000000"/>
                </a:solidFill>
              </a:rPr>
              <a:t> </a:t>
            </a:r>
            <a:endParaRPr lang="de-DE" spc="-1" dirty="0">
              <a:solidFill>
                <a:srgbClr val="000000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65171" y="1979747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The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organizing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of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academic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events</a:t>
            </a: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necessary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for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academia</a:t>
            </a: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takes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time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and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resources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endParaRPr lang="de-DE" sz="1600" kern="0" spc="-1" dirty="0" smtClean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marL="285750" lvl="0" indent="-285750"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still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undervalued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in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research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evaluation</a:t>
            </a: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marL="171450" lvl="0" indent="-171450">
              <a:buClr>
                <a:srgbClr val="000000"/>
              </a:buClr>
              <a:buFont typeface="Wingdings" panose="05000000000000000000" pitchFamily="2" charset="2"/>
              <a:buChar char="Ø"/>
              <a:defRPr/>
            </a:pP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>
                <a:solidFill>
                  <a:srgbClr val="000000"/>
                </a:solidFill>
                <a:cs typeface="Arial"/>
                <a:sym typeface="Arial"/>
              </a:rPr>
              <a:t>→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Inclusion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in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metadata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/>
            </a:r>
            <a:b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</a:b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    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can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help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to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make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this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fairer</a:t>
            </a: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de-DE" sz="1600" kern="0" spc="-1" dirty="0" smtClean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The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r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ole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of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organizer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(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particular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to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use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case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/>
            </a:r>
            <a:b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</a:b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„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academic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event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“)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is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not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specified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in </a:t>
            </a:r>
            <a:b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</a:b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(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generic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)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DataCite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metadata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schema</a:t>
            </a:r>
            <a:endParaRPr lang="de-DE" sz="1600" kern="0" spc="-1" dirty="0" smtClean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de-DE" sz="1600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>
                <a:solidFill>
                  <a:srgbClr val="000000"/>
                </a:solidFill>
                <a:cs typeface="Arial"/>
                <a:sym typeface="Arial"/>
              </a:rPr>
              <a:t>→ 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Interpretation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of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metadata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fields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</a:p>
          <a:p>
            <a:pPr lvl="0">
              <a:buClr>
                <a:srgbClr val="000000"/>
              </a:buClr>
              <a:defRPr/>
            </a:pP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necessary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, but </a:t>
            </a:r>
            <a:r>
              <a:rPr lang="de-DE" sz="16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reduces</a:t>
            </a:r>
            <a:r>
              <a:rPr lang="de-DE" sz="16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6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comparability</a:t>
            </a:r>
            <a:r>
              <a:rPr lang="de-DE" sz="16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endParaRPr lang="de-DE" sz="1600" kern="0" spc="-1" dirty="0">
              <a:solidFill>
                <a:srgbClr val="000000"/>
              </a:solidFill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de-DE" b="1" kern="0" spc="-1" dirty="0">
              <a:solidFill>
                <a:srgbClr val="000000"/>
              </a:solidFill>
              <a:ea typeface="Microsoft YaHei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endParaRPr lang="de-DE" kern="0" spc="-1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989570" y="1590472"/>
            <a:ext cx="422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rgbClr val="6D9F74"/>
                </a:solidFill>
              </a:rPr>
              <a:t>Which</a:t>
            </a:r>
            <a:r>
              <a:rPr lang="de-DE" sz="1600" dirty="0" smtClean="0">
                <a:solidFill>
                  <a:srgbClr val="6D9F74"/>
                </a:solidFill>
              </a:rPr>
              <a:t> </a:t>
            </a:r>
            <a:r>
              <a:rPr lang="de-DE" sz="1600" dirty="0" err="1" smtClean="0">
                <a:solidFill>
                  <a:srgbClr val="6D9F74"/>
                </a:solidFill>
              </a:rPr>
              <a:t>metadata</a:t>
            </a:r>
            <a:r>
              <a:rPr lang="de-DE" sz="1600" dirty="0" smtClean="0">
                <a:solidFill>
                  <a:srgbClr val="6D9F74"/>
                </a:solidFill>
              </a:rPr>
              <a:t> </a:t>
            </a:r>
            <a:r>
              <a:rPr lang="de-DE" sz="1600" dirty="0" err="1" smtClean="0">
                <a:solidFill>
                  <a:srgbClr val="6D9F74"/>
                </a:solidFill>
              </a:rPr>
              <a:t>field</a:t>
            </a:r>
            <a:r>
              <a:rPr lang="de-DE" sz="1600" dirty="0" smtClean="0">
                <a:solidFill>
                  <a:srgbClr val="6D9F74"/>
                </a:solidFill>
              </a:rPr>
              <a:t> </a:t>
            </a:r>
            <a:r>
              <a:rPr lang="de-DE" sz="1600" dirty="0" err="1" smtClean="0">
                <a:solidFill>
                  <a:srgbClr val="6D9F74"/>
                </a:solidFill>
              </a:rPr>
              <a:t>for</a:t>
            </a:r>
            <a:r>
              <a:rPr lang="de-DE" sz="1600" dirty="0" smtClean="0">
                <a:solidFill>
                  <a:srgbClr val="6D9F74"/>
                </a:solidFill>
              </a:rPr>
              <a:t> … </a:t>
            </a:r>
            <a:endParaRPr lang="de-DE" sz="1600" dirty="0">
              <a:solidFill>
                <a:srgbClr val="6D9F74"/>
              </a:solidFill>
            </a:endParaRPr>
          </a:p>
        </p:txBody>
      </p:sp>
      <p:graphicFrame>
        <p:nvGraphicFramePr>
          <p:cNvPr id="25" name="Tabel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71981"/>
              </p:ext>
            </p:extLst>
          </p:nvPr>
        </p:nvGraphicFramePr>
        <p:xfrm>
          <a:off x="5029326" y="1979747"/>
          <a:ext cx="6360917" cy="42560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6939">
                  <a:extLst>
                    <a:ext uri="{9D8B030D-6E8A-4147-A177-3AD203B41FA5}">
                      <a16:colId xmlns:a16="http://schemas.microsoft.com/office/drawing/2014/main" val="3706611711"/>
                    </a:ext>
                  </a:extLst>
                </a:gridCol>
                <a:gridCol w="3253978">
                  <a:extLst>
                    <a:ext uri="{9D8B030D-6E8A-4147-A177-3AD203B41FA5}">
                      <a16:colId xmlns:a16="http://schemas.microsoft.com/office/drawing/2014/main" val="4213862025"/>
                    </a:ext>
                  </a:extLst>
                </a:gridCol>
              </a:tblGrid>
              <a:tr h="3282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rgbClr val="6D9F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Persons</a:t>
                      </a:r>
                      <a:r>
                        <a:rPr lang="de-DE" sz="1400" dirty="0" smtClean="0">
                          <a:solidFill>
                            <a:srgbClr val="6D9F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6D9F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providing</a:t>
                      </a:r>
                      <a:r>
                        <a:rPr lang="de-DE" sz="1400" dirty="0" smtClean="0">
                          <a:solidFill>
                            <a:srgbClr val="6D9F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rgbClr val="6D9F7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</a:t>
                      </a:r>
                      <a:endParaRPr lang="de-DE" sz="1400" dirty="0" smtClean="0">
                        <a:solidFill>
                          <a:srgbClr val="6D9F7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96109"/>
                  </a:ext>
                </a:extLst>
              </a:tr>
              <a:tr h="4330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[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not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[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not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implemented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de-DE" sz="1100" kern="0" spc="-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→ via </a:t>
                      </a:r>
                      <a:r>
                        <a:rPr lang="de-DE" sz="1100" kern="0" spc="-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Arial"/>
                        </a:rPr>
                        <a:t>relatedIdentifiers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852927"/>
                  </a:ext>
                </a:extLst>
              </a:tr>
              <a:tr h="419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mention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63710"/>
                  </a:ext>
                </a:extLst>
              </a:tr>
              <a:tr h="608960"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),</a:t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presentation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597861"/>
                  </a:ext>
                </a:extLst>
              </a:tr>
              <a:tr h="485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 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mention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partly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Contributors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de-DE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176501"/>
                  </a:ext>
                </a:extLst>
              </a:tr>
              <a:tr h="3866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</a:t>
                      </a:r>
                      <a:r>
                        <a:rPr lang="de-DE" sz="14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organizers</a:t>
                      </a:r>
                      <a:endParaRPr lang="de-DE" sz="14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10388"/>
                  </a:ext>
                </a:extLst>
              </a:tr>
              <a:tr h="386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ConfIDent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Creators</a:t>
                      </a:r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671538"/>
                  </a:ext>
                </a:extLst>
              </a:tr>
              <a:tr h="386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4: </a:t>
                      </a: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Publisher</a:t>
                      </a: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828165"/>
                  </a:ext>
                </a:extLst>
              </a:tr>
              <a:tr h="3866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5: </a:t>
                      </a:r>
                      <a:r>
                        <a:rPr lang="de-DE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 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Publisher</a:t>
                      </a:r>
                    </a:p>
                  </a:txBody>
                  <a:tcPr>
                    <a:solidFill>
                      <a:srgbClr val="C2DCC6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708323"/>
                  </a:ext>
                </a:extLst>
              </a:tr>
              <a:tr h="4197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9: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mention</a:t>
                      </a:r>
                      <a: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de-DE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de-DE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2D7C5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BF4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02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412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8" y="2050681"/>
            <a:ext cx="6097232" cy="4410082"/>
          </a:xfrm>
          <a:prstGeom prst="rect">
            <a:avLst/>
          </a:prstGeom>
        </p:spPr>
      </p:pic>
      <p:sp>
        <p:nvSpPr>
          <p:cNvPr id="325" name="Google Shape;325;p41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/>
            <a:r>
              <a:rPr lang="de-DE" sz="2400" b="1" spc="-1" dirty="0" err="1">
                <a:solidFill>
                  <a:srgbClr val="000000"/>
                </a:solidFill>
              </a:rPr>
              <a:t>DataCite</a:t>
            </a:r>
            <a:r>
              <a:rPr lang="de-DE" sz="2400" b="1" spc="-1" dirty="0">
                <a:solidFill>
                  <a:srgbClr val="000000"/>
                </a:solidFill>
              </a:rPr>
              <a:t> Event-DOIs </a:t>
            </a:r>
            <a:r>
              <a:rPr lang="de-DE" sz="2400" b="1" spc="-1" dirty="0" err="1">
                <a:solidFill>
                  <a:srgbClr val="000000"/>
                </a:solidFill>
              </a:rPr>
              <a:t>Metadata</a:t>
            </a:r>
            <a:r>
              <a:rPr lang="de-DE" sz="2400" b="1" spc="-1" dirty="0">
                <a:solidFill>
                  <a:srgbClr val="000000"/>
                </a:solidFill>
              </a:rPr>
              <a:t>: </a:t>
            </a:r>
            <a:r>
              <a:rPr lang="de-DE" sz="2400" b="1" spc="-1" dirty="0" err="1" smtClean="0">
                <a:solidFill>
                  <a:srgbClr val="000000"/>
                </a:solidFill>
              </a:rPr>
              <a:t>Contributor</a:t>
            </a:r>
            <a:r>
              <a:rPr lang="de-DE" sz="2400" b="1" spc="-1" dirty="0" smtClean="0">
                <a:solidFill>
                  <a:srgbClr val="000000"/>
                </a:solidFill>
              </a:rPr>
              <a:t> </a:t>
            </a:r>
            <a:r>
              <a:rPr lang="de-DE" sz="2400" b="1" spc="-1" dirty="0" err="1" smtClean="0">
                <a:solidFill>
                  <a:srgbClr val="000000"/>
                </a:solidFill>
              </a:rPr>
              <a:t>Types</a:t>
            </a:r>
            <a:endParaRPr lang="de-DE" sz="2400" b="1" spc="-1" dirty="0">
              <a:solidFill>
                <a:srgbClr val="00000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r="39256"/>
          <a:stretch/>
        </p:blipFill>
        <p:spPr>
          <a:xfrm>
            <a:off x="2932772" y="2497867"/>
            <a:ext cx="382215" cy="348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64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8" y="2384612"/>
            <a:ext cx="5401402" cy="3906792"/>
          </a:xfrm>
          <a:prstGeom prst="rect">
            <a:avLst/>
          </a:prstGeom>
        </p:spPr>
      </p:pic>
      <p:sp>
        <p:nvSpPr>
          <p:cNvPr id="325" name="Google Shape;325;p41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de-DE" sz="2400" b="1" spc="-1" dirty="0" err="1">
                <a:solidFill>
                  <a:srgbClr val="000000"/>
                </a:solidFill>
              </a:rPr>
              <a:t>DataCite</a:t>
            </a:r>
            <a:r>
              <a:rPr lang="de-DE" sz="2400" b="1" spc="-1" dirty="0">
                <a:solidFill>
                  <a:srgbClr val="000000"/>
                </a:solidFill>
              </a:rPr>
              <a:t> Event-DOIs </a:t>
            </a:r>
            <a:r>
              <a:rPr lang="de-DE" sz="2400" b="1" spc="-1" dirty="0" err="1">
                <a:solidFill>
                  <a:srgbClr val="000000"/>
                </a:solidFill>
              </a:rPr>
              <a:t>Metadata</a:t>
            </a:r>
            <a:r>
              <a:rPr lang="de-DE" sz="2400" b="1" spc="-1" dirty="0">
                <a:solidFill>
                  <a:srgbClr val="000000"/>
                </a:solidFill>
              </a:rPr>
              <a:t>: </a:t>
            </a:r>
            <a:r>
              <a:rPr lang="de-DE" sz="2400" b="1" spc="-1" dirty="0" err="1">
                <a:solidFill>
                  <a:srgbClr val="000000"/>
                </a:solidFill>
              </a:rPr>
              <a:t>Related</a:t>
            </a:r>
            <a:r>
              <a:rPr lang="de-DE" sz="2400" b="1" spc="-1" dirty="0">
                <a:solidFill>
                  <a:srgbClr val="000000"/>
                </a:solidFill>
              </a:rPr>
              <a:t> </a:t>
            </a:r>
            <a:r>
              <a:rPr lang="de-DE" sz="2400" b="1" spc="-1" dirty="0" err="1">
                <a:solidFill>
                  <a:srgbClr val="000000"/>
                </a:solidFill>
              </a:rPr>
              <a:t>Identifiers</a:t>
            </a:r>
            <a:endParaRPr lang="de-DE" sz="2400" b="1" spc="-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968800" y="1824932"/>
            <a:ext cx="5880338" cy="452922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Relation </a:t>
            </a:r>
            <a:r>
              <a:rPr kumimoji="0" lang="de-DE" sz="10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Types</a:t>
            </a: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Related</a:t>
            </a: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Identifiers</a:t>
            </a: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Repository </a:t>
            </a: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9: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buClr>
                <a:srgbClr val="000000"/>
              </a:buClr>
              <a:defRPr/>
            </a:pP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IsPartOf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100 %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DOIs;</a:t>
            </a:r>
            <a:r>
              <a:rPr kumimoji="0" lang="de-DE" sz="1000" b="0" i="0" u="none" strike="noStrike" kern="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100 %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relatedIdentifier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</a:t>
            </a:r>
            <a:br>
              <a:rPr lang="de-DE" sz="10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r>
              <a:rPr lang="de-DE" sz="10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	</a:t>
            </a:r>
            <a:r>
              <a:rPr lang="de-DE" sz="1000" kern="0" spc="-1" dirty="0" smtClean="0">
                <a:solidFill>
                  <a:srgbClr val="000000"/>
                </a:solidFill>
                <a:ea typeface="NSimSun"/>
                <a:cs typeface="Arial"/>
                <a:sym typeface="Arial"/>
              </a:rPr>
              <a:t>→ 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100 % </a:t>
            </a:r>
            <a:r>
              <a:rPr lang="de-DE" sz="1000" kern="0" spc="-1" dirty="0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ID </a:t>
            </a:r>
            <a:r>
              <a:rPr lang="de-DE" sz="10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of</a:t>
            </a:r>
            <a:r>
              <a:rPr lang="de-DE" sz="10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000" kern="0" spc="-1" dirty="0" err="1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repository-related</a:t>
            </a:r>
            <a:r>
              <a:rPr lang="de-DE" sz="1000" kern="0" spc="-1" dirty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 </a:t>
            </a:r>
            <a:r>
              <a:rPr lang="de-DE" sz="1000" kern="0" spc="-1" dirty="0" err="1" smtClean="0">
                <a:solidFill>
                  <a:srgbClr val="000000"/>
                </a:solidFill>
                <a:ea typeface="Microsoft YaHei"/>
                <a:cs typeface="Arial"/>
                <a:sym typeface="Arial"/>
              </a:rPr>
              <a:t>service</a:t>
            </a:r>
            <a:endParaRPr kumimoji="0" lang="de-DE" sz="10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ConfIDent</a:t>
            </a: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IsPartOf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98 %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DOIs;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47 %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	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→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event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series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(RTG: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collection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)</a:t>
            </a:r>
            <a:r>
              <a:rPr kumimoji="0" lang="de-DE" sz="1000" b="0" i="0" u="none" strike="noStrike" kern="0" cap="none" spc="-1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endParaRPr kumimoji="0" lang="de-DE" sz="10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NSimSun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IsDocumentedBy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ea typeface="Microsoft YaHei"/>
                <a:cs typeface="Arial"/>
                <a:sym typeface="Arial"/>
              </a:rPr>
              <a:t>21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DOIs;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ea typeface="Microsoft YaHei"/>
                <a:cs typeface="Arial"/>
                <a:sym typeface="Arial"/>
              </a:rPr>
              <a:t>10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	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→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conference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proceedings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recordings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</a:t>
            </a:r>
            <a:r>
              <a:rPr lang="de-DE" sz="1000" kern="0" spc="-1" dirty="0" smtClean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1000" kern="0" spc="-1" dirty="0" err="1">
                <a:solidFill>
                  <a:srgbClr val="000000"/>
                </a:solidFill>
                <a:cs typeface="Arial"/>
                <a:sym typeface="Arial"/>
              </a:rPr>
              <a:t>presentations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/</a:t>
            </a:r>
            <a:r>
              <a:rPr lang="de-DE" sz="1000" kern="0" spc="-1" dirty="0" err="1">
                <a:solidFill>
                  <a:srgbClr val="000000"/>
                </a:solidFill>
                <a:cs typeface="Arial"/>
                <a:sym typeface="Arial"/>
              </a:rPr>
              <a:t>slides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, </a:t>
            </a:r>
            <a:r>
              <a:rPr lang="de-DE" sz="1000" kern="0" spc="-1" dirty="0" err="1">
                <a:solidFill>
                  <a:srgbClr val="000000"/>
                </a:solidFill>
                <a:cs typeface="Arial"/>
                <a:sym typeface="Arial"/>
              </a:rPr>
              <a:t>pdf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1000" kern="0" spc="-1" dirty="0" err="1">
                <a:solidFill>
                  <a:srgbClr val="000000"/>
                </a:solidFill>
                <a:cs typeface="Arial"/>
                <a:sym typeface="Arial"/>
              </a:rPr>
              <a:t>of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  <a:r>
              <a:rPr lang="de-DE" sz="1000" kern="0" spc="-1" dirty="0" err="1">
                <a:solidFill>
                  <a:srgbClr val="000000"/>
                </a:solidFill>
                <a:cs typeface="Arial"/>
                <a:sym typeface="Arial"/>
              </a:rPr>
              <a:t>program</a:t>
            </a:r>
            <a:r>
              <a:rPr lang="de-DE" sz="1000" kern="0" spc="-1" dirty="0">
                <a:solidFill>
                  <a:srgbClr val="000000"/>
                </a:solidFill>
                <a:cs typeface="Arial"/>
                <a:sym typeface="Arial"/>
              </a:rPr>
              <a:t>, 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IsDescribedBy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: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74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DOIs;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35 %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→ original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event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website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(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hosting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institution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IsReviewedBy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 2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occurances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	→ link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review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process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information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IsSupplementedBy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: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ea typeface="Microsoft YaHei"/>
                <a:cs typeface="Arial"/>
                <a:sym typeface="Arial"/>
              </a:rPr>
              <a:t>15,6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DOIs; </a:t>
            </a:r>
            <a:r>
              <a:rPr lang="de-DE" sz="1000" kern="0" spc="-1" dirty="0">
                <a:solidFill>
                  <a:srgbClr val="000000"/>
                </a:solidFill>
                <a:latin typeface="Arial"/>
                <a:ea typeface="Microsoft YaHei"/>
                <a:cs typeface="Arial"/>
                <a:sym typeface="Arial"/>
              </a:rPr>
              <a:t>7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,4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	 →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conference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proceedings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presentations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…</a:t>
            </a:r>
          </a:p>
          <a:p>
            <a:pPr lvl="0">
              <a:buClr>
                <a:srgbClr val="000000"/>
              </a:buClr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Total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connections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relatedIdentifier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~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DOI on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average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Repository </a:t>
            </a:r>
            <a:r>
              <a:rPr kumimoji="0" lang="de-DE" sz="10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HasPart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: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51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DOIs;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95 %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endParaRPr kumimoji="0" lang="de-DE" sz="10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NSimSun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	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→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recordings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or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metadata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sets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contributions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IsPartOf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: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given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for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12 % 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DOIs; </a:t>
            </a:r>
            <a:r>
              <a:rPr lang="de-DE" sz="1000" kern="0" spc="-1" dirty="0" smtClean="0">
                <a:solidFill>
                  <a:srgbClr val="000000"/>
                </a:solidFill>
                <a:latin typeface="Arial"/>
                <a:ea typeface="Microsoft YaHei"/>
                <a:cs typeface="Arial"/>
                <a:sym typeface="Arial"/>
              </a:rPr>
              <a:t>4,7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%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relatedIdentifiers</a:t>
            </a:r>
            <a:endParaRPr kumimoji="0" lang="de-DE" sz="10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NSimSun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	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→ </a:t>
            </a:r>
            <a:r>
              <a:rPr lang="de-DE" sz="1000" kern="0" spc="-1" dirty="0" err="1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parent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event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NSimSun"/>
                <a:cs typeface="Arial"/>
                <a:sym typeface="Arial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Total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connections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relatedIdentifier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: &gt; 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 per DOI on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average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/>
            </a:r>
            <a:b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</a:b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273909" y="2662520"/>
            <a:ext cx="841762" cy="3296607"/>
          </a:xfrm>
          <a:prstGeom prst="rect">
            <a:avLst/>
          </a:prstGeom>
          <a:solidFill>
            <a:srgbClr val="DDDDDD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800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32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body" idx="2"/>
          </p:nvPr>
        </p:nvSpPr>
        <p:spPr>
          <a:xfrm>
            <a:off x="414338" y="1052513"/>
            <a:ext cx="114348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/>
            <a:r>
              <a:rPr lang="de-DE" sz="2400" b="1" spc="-1" dirty="0" err="1" smtClean="0">
                <a:solidFill>
                  <a:srgbClr val="000000"/>
                </a:solidFill>
                <a:ea typeface="Microsoft YaHei"/>
              </a:rPr>
              <a:t>DataCite</a:t>
            </a:r>
            <a:r>
              <a:rPr lang="de-DE" sz="2400" b="1" spc="-1" dirty="0" smtClean="0">
                <a:solidFill>
                  <a:srgbClr val="000000"/>
                </a:solidFill>
                <a:ea typeface="Microsoft YaHei"/>
              </a:rPr>
              <a:t> </a:t>
            </a:r>
            <a:r>
              <a:rPr lang="de-DE" sz="2400" b="1" spc="-1" dirty="0">
                <a:solidFill>
                  <a:srgbClr val="000000"/>
                </a:solidFill>
                <a:ea typeface="Microsoft YaHei"/>
              </a:rPr>
              <a:t>Event-DOIs </a:t>
            </a:r>
            <a:r>
              <a:rPr lang="de-DE" sz="2400" b="1" spc="-1" dirty="0" err="1">
                <a:solidFill>
                  <a:srgbClr val="000000"/>
                </a:solidFill>
                <a:ea typeface="Microsoft YaHei"/>
              </a:rPr>
              <a:t>Metadata</a:t>
            </a:r>
            <a:r>
              <a:rPr lang="de-DE" sz="2400" b="1" spc="-1" dirty="0">
                <a:solidFill>
                  <a:srgbClr val="000000"/>
                </a:solidFill>
                <a:ea typeface="Microsoft YaHei"/>
              </a:rPr>
              <a:t>: </a:t>
            </a:r>
            <a:r>
              <a:rPr lang="de-DE" sz="2400" b="1" spc="-1" dirty="0" err="1" smtClean="0">
                <a:solidFill>
                  <a:srgbClr val="000000"/>
                </a:solidFill>
                <a:ea typeface="Microsoft YaHei"/>
              </a:rPr>
              <a:t>Subjects</a:t>
            </a:r>
            <a:endParaRPr sz="24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5967348" y="3145002"/>
            <a:ext cx="5199415" cy="2730545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 9: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ubject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scheme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internal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trong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bias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towards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humanities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ConfIDent</a:t>
            </a: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ubject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scheme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Fields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Science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trong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bias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towards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pilot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communities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(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engineering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computer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and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information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sciences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transport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and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mobility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)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Repository 4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: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P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artly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subject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partly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subject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scheme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,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partly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document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/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resource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type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information</a:t>
            </a:r>
            <a:endParaRPr kumimoji="0" lang="de-DE" sz="1000" b="0" i="0" u="none" strike="noStrike" kern="0" cap="none" spc="-1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icrosoft YaHei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→ 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Different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standards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and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interpretations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of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metadata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fields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reduce</a:t>
            </a:r>
            <a:r>
              <a:rPr kumimoji="0" lang="de-DE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r>
              <a:rPr kumimoji="0" lang="de-DE" sz="1000" b="0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comparability</a:t>
            </a:r>
            <a:r>
              <a:rPr kumimoji="0" lang="de-DE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Microsoft YaHei"/>
                <a:cs typeface="Arial"/>
                <a:sym typeface="Arial"/>
              </a:rPr>
              <a:t> </a:t>
            </a:r>
            <a:endParaRPr kumimoji="0" lang="de-DE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2383200"/>
            <a:ext cx="5400000" cy="390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1"/>
          <p:cNvSpPr txBox="1">
            <a:spLocks noGrp="1"/>
          </p:cNvSpPr>
          <p:nvPr>
            <p:ph type="body" idx="2"/>
          </p:nvPr>
        </p:nvSpPr>
        <p:spPr>
          <a:xfrm>
            <a:off x="2141928" y="1133233"/>
            <a:ext cx="11434800" cy="55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/>
            <a:r>
              <a:rPr lang="de-DE" sz="2400" b="1" spc="-1" dirty="0" err="1" smtClean="0">
                <a:solidFill>
                  <a:srgbClr val="000000"/>
                </a:solidFill>
              </a:rPr>
              <a:t>Metadata</a:t>
            </a:r>
            <a:r>
              <a:rPr lang="de-DE" sz="2400" b="1" spc="-1" dirty="0">
                <a:solidFill>
                  <a:srgbClr val="000000"/>
                </a:solidFill>
              </a:rPr>
              <a:t>: </a:t>
            </a:r>
            <a:r>
              <a:rPr lang="de-DE" sz="2400" b="1" spc="-1" dirty="0" err="1" smtClean="0">
                <a:solidFill>
                  <a:srgbClr val="000000"/>
                </a:solidFill>
              </a:rPr>
              <a:t>Geolocations</a:t>
            </a:r>
            <a:r>
              <a:rPr lang="de-DE" sz="2400" b="1" spc="-1" dirty="0" smtClean="0">
                <a:solidFill>
                  <a:srgbClr val="000000"/>
                </a:solidFill>
              </a:rPr>
              <a:t> </a:t>
            </a:r>
            <a:r>
              <a:rPr lang="de-DE" sz="2400" b="1" spc="-1" dirty="0">
                <a:solidFill>
                  <a:srgbClr val="000000"/>
                </a:solidFill>
              </a:rPr>
              <a:t>&amp; Conference </a:t>
            </a:r>
            <a:r>
              <a:rPr lang="de-DE" sz="2400" b="1" spc="-1" dirty="0" smtClean="0">
                <a:solidFill>
                  <a:srgbClr val="000000"/>
                </a:solidFill>
              </a:rPr>
              <a:t>Seasons</a:t>
            </a:r>
          </a:p>
          <a:p>
            <a:pPr marL="0" indent="0"/>
            <a:endParaRPr lang="de-DE" sz="2400" b="1" spc="-1" dirty="0">
              <a:solidFill>
                <a:srgbClr val="0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69756" y="6103150"/>
            <a:ext cx="68164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Analysis based </a:t>
            </a:r>
            <a:r>
              <a:rPr kumimoji="0" lang="en-US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 event </a:t>
            </a:r>
            <a:r>
              <a:rPr kumimoji="0" lang="en-US" sz="1000" b="0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metadata sets registered in </a:t>
            </a:r>
            <a:r>
              <a:rPr kumimoji="0" lang="en-US" sz="1000" b="0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ConfIDent</a:t>
            </a:r>
            <a:r>
              <a:rPr kumimoji="0" lang="en-US" sz="1000" b="0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28 May 2024 and 30 May 2024</a:t>
            </a:r>
            <a:endParaRPr kumimoji="0" lang="en-US" sz="1000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62126" y="2159130"/>
            <a:ext cx="4942680" cy="3557829"/>
          </a:xfrm>
          <a:prstGeom prst="rect">
            <a:avLst/>
          </a:prstGeom>
          <a:ln w="0"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83545" y="2267876"/>
            <a:ext cx="6192000" cy="3693913"/>
          </a:xfrm>
          <a:prstGeom prst="rect">
            <a:avLst/>
          </a:prstGeom>
          <a:ln w="0">
            <a:noFill/>
          </a:ln>
        </p:spPr>
      </p:pic>
      <p:sp>
        <p:nvSpPr>
          <p:cNvPr id="7" name="Textfeld 6"/>
          <p:cNvSpPr txBox="1"/>
          <p:nvPr/>
        </p:nvSpPr>
        <p:spPr>
          <a:xfrm>
            <a:off x="6068291" y="2032667"/>
            <a:ext cx="5634182" cy="476106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08240" algn="l"/>
              </a:tabLst>
              <a:defRPr/>
            </a:pPr>
            <a:r>
              <a:rPr kumimoji="0" lang="de-DE" sz="11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 </a:t>
            </a:r>
            <a:r>
              <a:rPr kumimoji="0" lang="de-DE" sz="11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events</a:t>
            </a:r>
            <a:r>
              <a:rPr kumimoji="0" lang="de-DE" sz="11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1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per </a:t>
            </a:r>
            <a:r>
              <a:rPr kumimoji="0" lang="de-DE" sz="1100" b="1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de-DE" sz="11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onth</a:t>
            </a:r>
            <a:r>
              <a:rPr kumimoji="0" lang="de-DE" sz="11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1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</a:t>
            </a:r>
            <a:r>
              <a:rPr kumimoji="0" lang="de-DE" sz="1100" b="1" i="0" u="none" strike="noStrike" kern="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accumulated</a:t>
            </a:r>
            <a:r>
              <a:rPr kumimoji="0" lang="de-DE" sz="1100" b="1" i="0" u="none" strike="noStrike" kern="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)</a:t>
            </a:r>
          </a:p>
        </p:txBody>
      </p:sp>
      <p:pic>
        <p:nvPicPr>
          <p:cNvPr id="8" name="Google Shape;270;p35"/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 l="6913" t="26709" r="9593" b="30867"/>
          <a:stretch/>
        </p:blipFill>
        <p:spPr>
          <a:xfrm>
            <a:off x="469756" y="946420"/>
            <a:ext cx="1721895" cy="667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562126" y="2032194"/>
            <a:ext cx="4938296" cy="30957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408240" algn="l"/>
              </a:tabLst>
              <a:defRPr/>
            </a:pPr>
            <a:r>
              <a:rPr kumimoji="0" lang="de-DE" sz="11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Academic </a:t>
            </a:r>
            <a:r>
              <a:rPr kumimoji="0" lang="de-DE" sz="11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event</a:t>
            </a:r>
            <a:r>
              <a:rPr kumimoji="0" lang="de-DE" sz="11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de-DE" sz="1100" b="1" i="0" u="none" strike="noStrike" kern="0" cap="none" spc="-1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counts</a:t>
            </a:r>
            <a:r>
              <a:rPr kumimoji="0" lang="de-DE" sz="1100" b="1" i="0" u="none" strike="noStrike" kern="0" cap="none" spc="-1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, top 25 countries </a:t>
            </a:r>
            <a:endParaRPr kumimoji="0" lang="de-DE" sz="1100" b="1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5" name="Gerader Verbinder 14"/>
          <p:cNvCxnSpPr/>
          <p:nvPr/>
        </p:nvCxnSpPr>
        <p:spPr>
          <a:xfrm>
            <a:off x="3510145" y="217409"/>
            <a:ext cx="6012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541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688955" y="2588215"/>
            <a:ext cx="599009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/>
              <a:t>Thank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for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your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attention</a:t>
            </a:r>
            <a:r>
              <a:rPr lang="de-DE" sz="2400" b="1" dirty="0" smtClean="0"/>
              <a:t>!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 smtClean="0"/>
          </a:p>
          <a:p>
            <a:pPr algn="ctr"/>
            <a:r>
              <a:rPr lang="de-DE" sz="2000" dirty="0" err="1" smtClean="0"/>
              <a:t>Contact</a:t>
            </a:r>
            <a:r>
              <a:rPr lang="de-DE" sz="2000" dirty="0" smtClean="0"/>
              <a:t>: pid@tib.eu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18693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elfoli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B_Innenseit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IB_Innenseiten">
  <a:themeElements>
    <a:clrScheme name="Benutzerdefiniert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C59"/>
      </a:accent1>
      <a:accent2>
        <a:srgbClr val="B0C2E5"/>
      </a:accent2>
      <a:accent3>
        <a:srgbClr val="F4E440"/>
      </a:accent3>
      <a:accent4>
        <a:srgbClr val="93BDBC"/>
      </a:accent4>
      <a:accent5>
        <a:srgbClr val="F6D0D2"/>
      </a:accent5>
      <a:accent6>
        <a:srgbClr val="679A6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923</Words>
  <Application>Microsoft Office PowerPoint</Application>
  <PresentationFormat>Breitbild</PresentationFormat>
  <Paragraphs>122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9</vt:i4>
      </vt:variant>
    </vt:vector>
  </HeadingPairs>
  <TitlesOfParts>
    <vt:vector size="23" baseType="lpstr">
      <vt:lpstr>Microsoft YaHei</vt:lpstr>
      <vt:lpstr>NSimSun</vt:lpstr>
      <vt:lpstr>Arial</vt:lpstr>
      <vt:lpstr>Calibri</vt:lpstr>
      <vt:lpstr>Generika MG</vt:lpstr>
      <vt:lpstr>Helvetica</vt:lpstr>
      <vt:lpstr>Helvetica Neue</vt:lpstr>
      <vt:lpstr>Noto Sans Symbols</vt:lpstr>
      <vt:lpstr>Tahoma</vt:lpstr>
      <vt:lpstr>Verdana</vt:lpstr>
      <vt:lpstr>Wingdings</vt:lpstr>
      <vt:lpstr>Titelfolien</vt:lpstr>
      <vt:lpstr>TIB_Innenseiten</vt:lpstr>
      <vt:lpstr>1_TIB_Innenseiten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Kraus, Robin</cp:lastModifiedBy>
  <cp:revision>136</cp:revision>
  <cp:lastPrinted>2022-11-02T10:20:51Z</cp:lastPrinted>
  <dcterms:created xsi:type="dcterms:W3CDTF">2022-09-02T08:58:43Z</dcterms:created>
  <dcterms:modified xsi:type="dcterms:W3CDTF">2025-05-06T15:07:03Z</dcterms:modified>
</cp:coreProperties>
</file>