
<file path=[Content_Types].xml><?xml version="1.0" encoding="utf-8"?>
<Types xmlns="http://schemas.openxmlformats.org/package/2006/content-types">
  <Default Extension="xml" ContentType="application/xml"/>
  <Default Extension="gif" ContentType="image/gif"/>
  <Default Extension="jpg" ContentType="image/jpeg"/>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20.xml" ContentType="application/vnd.openxmlformats-officedocument.presentationml.slide+xml"/>
  <Override PartName="/ppt/notesSlides/notesSlide17.xml" ContentType="application/vnd.openxmlformats-officedocument.presentationml.notes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8.xml" ContentType="application/vnd.openxmlformats-officedocument.presentationml.slide+xml"/>
  <Override PartName="/ppt/notesSlides/notesSlide13.xml" ContentType="application/vnd.openxmlformats-officedocument.presentationml.notesSlide+xml"/>
  <Override PartName="/ppt/slides/slide9.xml" ContentType="application/vnd.openxmlformats-officedocument.presentationml.slide+xml"/>
  <Override PartName="/ppt/slideMasters/slideMaster5.xml" ContentType="application/vnd.openxmlformats-officedocument.presentationml.slideMaster+xml"/>
  <Override PartName="/ppt/slides/slide12.xml" ContentType="application/vnd.openxmlformats-officedocument.presentationml.slide+xml"/>
  <Override PartName="/ppt/theme/theme10.xml" ContentType="application/vnd.openxmlformats-officedocument.theme+xml"/>
  <Override PartName="/ppt/theme/theme8.xml" ContentType="application/vnd.openxmlformats-officedocument.theme+xml"/>
  <Override PartName="/ppt/slideLayouts/slideLayout3.xml" ContentType="application/vnd.openxmlformats-officedocument.presentationml.slideLayout+xml"/>
  <Override PartName="/ppt/slides/slide15.xml" ContentType="application/vnd.openxmlformats-officedocument.presentationml.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tableStyles.xml" ContentType="application/vnd.openxmlformats-officedocument.presentationml.tableStyles+xml"/>
  <Override PartName="/ppt/theme/theme5.xml" ContentType="application/vnd.openxmlformats-officedocument.theme+xml"/>
  <Override PartName="/docProps/app.xml" ContentType="application/vnd.openxmlformats-officedocument.extended-properties+xml"/>
  <Override PartName="/ppt/theme/theme7.xml" ContentType="application/vnd.openxmlformats-officedocument.theme+xml"/>
  <Override PartName="/ppt/viewProps.xml" ContentType="application/vnd.openxmlformats-officedocument.presentationml.viewProps+xml"/>
  <Override PartName="/ppt/notesSlides/notesSlide7.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2.xml" ContentType="application/vnd.openxmlformats-officedocument.presentationml.slide+xml"/>
  <Override PartName="/docProps/core.xml" ContentType="application/vnd.openxmlformats-package.core-properties+xml"/>
  <Override PartName="/ppt/slides/slide13.xml" ContentType="application/vnd.openxmlformats-officedocument.presentationml.slide+xml"/>
  <Override PartName="/ppt/theme/theme2.xml" ContentType="application/vnd.openxmlformats-officedocument.theme+xml"/>
  <Override PartName="/ppt/theme/theme1.xml" ContentType="application/vnd.openxmlformats-officedocument.theme+xml"/>
  <Override PartName="/ppt/slideMasters/slideMaster3.xml" ContentType="application/vnd.openxmlformats-officedocument.presentationml.slideMaster+xml"/>
  <Override PartName="/ppt/slideLayouts/slideLayout9.xml" ContentType="application/vnd.openxmlformats-officedocument.presentationml.slideLayout+xml"/>
  <Override PartName="/ppt/slides/slide3.xml" ContentType="application/vnd.openxmlformats-officedocument.presentationml.slide+xml"/>
  <Override PartName="/ppt/theme/theme6.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presProps.xml" ContentType="application/vnd.openxmlformats-officedocument.presentationml.presProps+xml"/>
  <Override PartName="/ppt/theme/theme9.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1.xml" ContentType="application/vnd.openxmlformats-officedocument.theme+xml"/>
  <Override PartName="/docProps/custom.xml" ContentType="application/vnd.openxmlformats-officedocument.custom-properties+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notesSlides/notesSlide9.xml" ContentType="application/vnd.openxmlformats-officedocument.presentationml.notesSlide+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6.xml" ContentType="application/vnd.openxmlformats-officedocument.presentationml.notesSlide+xml"/>
  <Override PartName="/ppt/slides/slide4.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strictFirstAndLastChar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Lst>
  <p:notesMasterIdLst>
    <p:notesMasterId r:id="rId42"/>
  </p:notes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1303531-43CE-4B9A-B74F-127D52AEEA86}">
  <a:tblStyle styleId="{81303531-43CE-4B9A-B74F-127D52AEEA86}" styleName="Table_0">
    <a:wholeTbl>
      <a:tcTxStyle>
        <a:srgbClr val="000000"/>
      </a:tcTxStyle>
      <a:tcStyle>
        <a:tcBdr>
          <a:left>
            <a:ln>
              <a:noFill/>
            </a:ln>
          </a:left>
          <a:right>
            <a:ln>
              <a:noFill/>
            </a:ln>
          </a:right>
          <a:top>
            <a:ln>
              <a:noFill/>
            </a:ln>
          </a:top>
          <a:bottom>
            <a:ln>
              <a:noFill/>
            </a:ln>
          </a:bottom>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theme" Target="theme/theme1.xml"/><Relationship Id="rId12" Type="http://schemas.openxmlformats.org/officeDocument/2006/relationships/theme" Target="theme/theme2.xml"/><Relationship Id="rId13" Type="http://schemas.openxmlformats.org/officeDocument/2006/relationships/theme" Target="theme/theme3.xml"/><Relationship Id="rId14" Type="http://schemas.openxmlformats.org/officeDocument/2006/relationships/theme" Target="theme/theme4.xml"/><Relationship Id="rId15" Type="http://schemas.openxmlformats.org/officeDocument/2006/relationships/theme" Target="theme/theme5.xml"/><Relationship Id="rId16" Type="http://schemas.openxmlformats.org/officeDocument/2006/relationships/theme" Target="theme/theme6.xml"/><Relationship Id="rId17" Type="http://schemas.openxmlformats.org/officeDocument/2006/relationships/theme" Target="theme/theme7.xml"/><Relationship Id="rId18" Type="http://schemas.openxmlformats.org/officeDocument/2006/relationships/theme" Target="theme/theme8.xml"/><Relationship Id="rId19" Type="http://schemas.openxmlformats.org/officeDocument/2006/relationships/theme" Target="theme/theme9.xml"/><Relationship Id="rId20" Type="http://schemas.openxmlformats.org/officeDocument/2006/relationships/theme" Target="theme/theme10.xml"/><Relationship Id="rId21" Type="http://schemas.openxmlformats.org/officeDocument/2006/relationships/theme" Target="theme/theme1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notesMaster" Target="notesMasters/notesMaster1.xml"/><Relationship Id="rId43" Type="http://schemas.openxmlformats.org/officeDocument/2006/relationships/presProps" Target="presProps.xml" /><Relationship Id="rId44" Type="http://schemas.openxmlformats.org/officeDocument/2006/relationships/tableStyles" Target="tableStyles.xml" /><Relationship Id="rId4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shadeToTitle="0">
        <a:solidFill>
          <a:schemeClr val="lt1"/>
        </a:solidFill>
      </p:bgPr>
    </p:bg>
    <p:spTree>
      <p:nvGrpSpPr>
        <p:cNvPr id="1" name=""/>
        <p:cNvGrpSpPr/>
        <p:nvPr/>
      </p:nvGrpSpPr>
      <p:grpSpPr bwMode="auto">
        <a:xfrm>
          <a:off x="0" y="0"/>
          <a:ext cx="0" cy="0"/>
          <a:chOff x="0" y="0"/>
          <a:chExt cx="0" cy="0"/>
        </a:xfrm>
      </p:grpSpPr>
      <p:sp>
        <p:nvSpPr>
          <p:cNvPr id="604876361" name="Google Shape;3;n"/>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605574749" name="Google Shape;4;n"/>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defRPr>
            </a:lvl9pPr>
          </a:lstStyle>
          <a:p>
            <a:pPr>
              <a:defRPr/>
            </a:pPr>
            <a:endParaRPr/>
          </a:p>
        </p:txBody>
      </p:sp>
      <p:sp>
        <p:nvSpPr>
          <p:cNvPr id="1108633374" name="Google Shape;5;n"/>
          <p:cNvSpPr txBox="1"/>
          <p:nvPr>
            <p:ph type="hdr" idx="3"/>
          </p:nvPr>
        </p:nvSpPr>
        <p:spPr bwMode="auto">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1951484291" name="Google Shape;6;n"/>
          <p:cNvSpPr txBox="1"/>
          <p:nvPr>
            <p:ph type="dt" idx="10"/>
          </p:nvPr>
        </p:nvSpPr>
        <p:spPr bwMode="auto">
          <a:xfrm>
            <a:off x="4278960" y="0"/>
            <a:ext cx="3280680" cy="53424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729489047" name="Google Shape;7;n"/>
          <p:cNvSpPr txBox="1"/>
          <p:nvPr>
            <p:ph type="ftr" idx="11"/>
          </p:nvPr>
        </p:nvSpPr>
        <p:spPr bwMode="auto">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364453266" name="Google Shape;8;n"/>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rgbClr val="000000"/>
              </a:buClr>
              <a:buSzPts val="1400"/>
              <a:buFont typeface="Times New Roman"/>
              <a:buNone/>
              <a:defRPr/>
            </a:pPr>
            <a:fld id="{00000000-1234-1234-1234-123412341234}" type="slidenum">
              <a:rPr lang="en-US" sz="1400" b="0" i="0" u="none" strike="noStrike" cap="none">
                <a:solidFill>
                  <a:srgbClr val="000000"/>
                </a:solidFill>
                <a:latin typeface="Times New Roman"/>
                <a:ea typeface="Times New Roman"/>
                <a:cs typeface="Times New Roman"/>
              </a:rPr>
              <a:t>‹#›</a:t>
            </a:fld>
            <a:endParaRPr sz="1400" b="0" i="0" u="none" strike="noStrike" cap="none">
              <a:solidFill>
                <a:srgbClr val="000000"/>
              </a:solidFill>
              <a:latin typeface="Times New Roman"/>
              <a:ea typeface="Times New Roman"/>
              <a:cs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10125551" name="Google Shape;199;p1: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217915304" name="Google Shape;200;p1: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785955835" name="Google Shape;201;p1: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4209524-582C-E3EE-A61C-6BF77B3563FB}"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994328311" name="Google Shape;290;p7: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763251504" name="Google Shape;291;p7: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552564588" name="Google Shape;292;p7: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283134009" name="Google Shape;290;p7: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827498609" name="Google Shape;291;p7:notes"/>
          <p:cNvSpPr txBox="1"/>
          <p:nvPr>
            <p:ph type="body" idx="1"/>
          </p:nvPr>
        </p:nvSpPr>
        <p:spPr bwMode="auto">
          <a:xfrm>
            <a:off x="756000" y="5078520"/>
            <a:ext cx="6047640" cy="481103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2141781211" name="Google Shape;292;p7:notes"/>
          <p:cNvSpPr txBox="1"/>
          <p:nvPr>
            <p:ph type="sldNum" idx="12"/>
          </p:nvPr>
        </p:nvSpPr>
        <p:spPr bwMode="auto">
          <a:xfrm>
            <a:off x="4278960" y="10157399"/>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EBFCD763-A9A8-6321-B0F3-CBFD6F502DBB}" type="slidenum">
              <a:rPr lang="en-US"/>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800444794" name="Google Shape;302;p8: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896568668" name="Google Shape;303;p8: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556642291" name="Google Shape;304;p8: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351199401" name="Google Shape;312;p9: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333854836" name="Google Shape;313;p9: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373726880" name="Google Shape;314;p9: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557210239" name="Google Shape;319;p10: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270973841" name="Google Shape;320;p10: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315564968" name="Google Shape;321;p10: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882186111" name="Google Shape;327;p11: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204717682" name="Google Shape;328;p11: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348253775" name="Google Shape;329;p11: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142004971" name="Google Shape;335;p13: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825231794" name="Google Shape;336;p13: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472314645" name="Google Shape;337;p13: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113104674" name="Google Shape;349;p14:notes"/>
          <p:cNvSpPr/>
          <p:nvPr/>
        </p:nvSpPr>
        <p:spPr bwMode="auto">
          <a:xfrm>
            <a:off x="3884400" y="8685360"/>
            <a:ext cx="2969640" cy="454680"/>
          </a:xfrm>
          <a:prstGeom prst="rect">
            <a:avLst/>
          </a:prstGeom>
          <a:noFill/>
          <a:ln>
            <a:noFill/>
          </a:ln>
        </p:spPr>
        <p:txBody>
          <a:bodyPr spcFirstLastPara="1" wrap="square" lIns="99000" tIns="49675" rIns="99000" bIns="49675" anchor="b" anchorCtr="0">
            <a:noAutofit/>
          </a:bodyPr>
          <a:lstStyle/>
          <a:p>
            <a:pPr marL="0" marR="0" lvl="0" indent="0" algn="r" rtl="0">
              <a:lnSpc>
                <a:spcPct val="100000"/>
              </a:lnSpc>
              <a:spcBef>
                <a:spcPts val="0"/>
              </a:spcBef>
              <a:spcAft>
                <a:spcPts val="0"/>
              </a:spcAft>
              <a:buNone/>
              <a:defRPr/>
            </a:pPr>
            <a:fld id="{00000000-1234-1234-1234-123412341234}" type="slidenum">
              <a:rPr lang="en-US" sz="1300" b="0" i="0" u="none" strike="noStrike" cap="none">
                <a:solidFill>
                  <a:srgbClr val="000000"/>
                </a:solidFill>
                <a:latin typeface="Arial"/>
                <a:ea typeface="Arial"/>
                <a:cs typeface="Arial"/>
              </a:rPr>
              <a:t>‹#›</a:t>
            </a:fld>
            <a:endParaRPr sz="1300" b="0" i="0" u="none" strike="noStrike" cap="none">
              <a:solidFill>
                <a:srgbClr val="000000"/>
              </a:solidFill>
              <a:latin typeface="Arial"/>
              <a:ea typeface="Arial"/>
              <a:cs typeface="Arial"/>
            </a:endParaRPr>
          </a:p>
        </p:txBody>
      </p:sp>
      <p:sp>
        <p:nvSpPr>
          <p:cNvPr id="547853151" name="Google Shape;350;p14:notes"/>
          <p:cNvSpPr/>
          <p:nvPr>
            <p:ph type="sldImg" idx="2"/>
          </p:nvPr>
        </p:nvSpPr>
        <p:spPr bwMode="auto">
          <a:xfrm>
            <a:off x="382680" y="685800"/>
            <a:ext cx="6090480" cy="342684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683439164" name="Google Shape;351;p14:notes"/>
          <p:cNvSpPr txBox="1"/>
          <p:nvPr>
            <p:ph type="body" idx="1"/>
          </p:nvPr>
        </p:nvSpPr>
        <p:spPr bwMode="auto">
          <a:xfrm>
            <a:off x="685080" y="4342680"/>
            <a:ext cx="5484960" cy="4112280"/>
          </a:xfrm>
          <a:prstGeom prst="rect">
            <a:avLst/>
          </a:prstGeom>
          <a:noFill/>
          <a:ln>
            <a:noFill/>
          </a:ln>
        </p:spPr>
        <p:txBody>
          <a:bodyPr spcFirstLastPara="1" wrap="square" lIns="0" tIns="0" rIns="0" bIns="0" anchor="t" anchorCtr="0">
            <a:noAutofit/>
          </a:bodyPr>
          <a:lstStyle/>
          <a:p>
            <a:pPr marL="216000" lvl="0" indent="-216000" algn="l" rtl="0">
              <a:spcBef>
                <a:spcPts val="0"/>
              </a:spcBef>
              <a:spcAft>
                <a:spcPts val="0"/>
              </a:spcAft>
              <a:buClr>
                <a:schemeClr val="dk1"/>
              </a:buClr>
              <a:buSzPts val="1800"/>
              <a:buFont typeface="Arial"/>
              <a:buNone/>
              <a:defRPr/>
            </a:pPr>
            <a:endParaRPr sz="1800" b="0" strike="noStrike">
              <a:solidFill>
                <a:srgbClr val="000000"/>
              </a:solidFill>
              <a:latin typeface="Arial"/>
              <a:ea typeface="Arial"/>
              <a:cs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05942476" name="Google Shape;393;p15: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594291445" name="Google Shape;394;p15: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071482339" name="Google Shape;395;p15: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527557213" name="Google Shape;207;p12: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424325163" name="Google Shape;208;p12: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44565389" name="Google Shape;209;p12: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005990470" name="Google Shape;402;p16: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746012642" name="Google Shape;403;p16: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632929578" name="Google Shape;404;p16: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413841834" name="Google Shape;226;p2: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916082068" name="Google Shape;227;p2: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221725740" name="Google Shape;228;p2: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382688854" name="Google Shape;238;p3: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288330586" name="Google Shape;239;p3: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365735349" name="Google Shape;240;p3: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344782356" name="Google Shape;249;p4: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848064779" name="Google Shape;250;p4:notes"/>
          <p:cNvSpPr txBox="1"/>
          <p:nvPr>
            <p:ph type="body" idx="1"/>
          </p:nvPr>
        </p:nvSpPr>
        <p:spPr bwMode="auto">
          <a:xfrm>
            <a:off x="756000" y="5078520"/>
            <a:ext cx="6047640" cy="481103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929684513" name="Google Shape;251;p4:notes"/>
          <p:cNvSpPr txBox="1"/>
          <p:nvPr>
            <p:ph type="sldNum" idx="12"/>
          </p:nvPr>
        </p:nvSpPr>
        <p:spPr bwMode="auto">
          <a:xfrm>
            <a:off x="4278960" y="10157399"/>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25362D5F-324D-8BB7-7397-8C81AF817175}" type="slidenum">
              <a:rPr lang="en-US"/>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1142325912" name="Google Shape;249;p4: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1446149782" name="Google Shape;250;p4: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861526756" name="Google Shape;251;p4: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245673909" name="Google Shape;261;p5: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280389226" name="Google Shape;262;p5: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1805470871" name="Google Shape;263;p5: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p:cSld name="">
    <p:spTree>
      <p:nvGrpSpPr>
        <p:cNvPr id="1" name=""/>
        <p:cNvGrpSpPr/>
        <p:nvPr/>
      </p:nvGrpSpPr>
      <p:grpSpPr bwMode="auto">
        <a:xfrm>
          <a:off x="0" y="0"/>
          <a:ext cx="0" cy="0"/>
          <a:chOff x="0" y="0"/>
          <a:chExt cx="0" cy="0"/>
        </a:xfrm>
      </p:grpSpPr>
      <p:sp>
        <p:nvSpPr>
          <p:cNvPr id="804652232" name="Google Shape;269;p6:notes"/>
          <p:cNvSpPr/>
          <p:nvPr>
            <p:ph type="sldImg" idx="2"/>
          </p:nvPr>
        </p:nvSpPr>
        <p:spPr bwMode="auto">
          <a:xfrm>
            <a:off x="0" y="812520"/>
            <a:ext cx="0" cy="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a:noFill/>
          </a:ln>
        </p:spPr>
      </p:sp>
      <p:sp>
        <p:nvSpPr>
          <p:cNvPr id="410005173" name="Google Shape;270;p6:notes"/>
          <p:cNvSpPr txBox="1"/>
          <p:nvPr>
            <p:ph type="body" idx="1"/>
          </p:nvPr>
        </p:nvSpPr>
        <p:spPr bwMode="auto">
          <a:xfrm>
            <a:off x="756000" y="5078520"/>
            <a:ext cx="6047640" cy="481103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defRPr/>
            </a:pPr>
            <a:endParaRPr/>
          </a:p>
        </p:txBody>
      </p:sp>
      <p:sp>
        <p:nvSpPr>
          <p:cNvPr id="481103019" name="Google Shape;271;p6:notes"/>
          <p:cNvSpPr txBox="1"/>
          <p:nvPr>
            <p:ph type="sldNum" idx="12"/>
          </p:nvPr>
        </p:nvSpPr>
        <p:spPr bwMode="auto">
          <a:xfrm>
            <a:off x="4278960" y="10157400"/>
            <a:ext cx="3280680" cy="53424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defRPr/>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8145120" name="Slide Image Placeholder 1"/>
          <p:cNvSpPr>
            <a:spLocks noChangeAspect="1" noGrp="1" noRot="1"/>
          </p:cNvSpPr>
          <p:nvPr>
            <p:ph type="sldImg"/>
          </p:nvPr>
        </p:nvSpPr>
        <p:spPr bwMode="auto"/>
      </p:sp>
      <p:sp>
        <p:nvSpPr>
          <p:cNvPr id="1497095162" name="Notes Placeholder 2"/>
          <p:cNvSpPr>
            <a:spLocks noGrp="1"/>
          </p:cNvSpPr>
          <p:nvPr>
            <p:ph type="body" idx="1"/>
          </p:nvPr>
        </p:nvSpPr>
        <p:spPr bwMode="auto"/>
        <p:txBody>
          <a:bodyPr/>
          <a:lstStyle/>
          <a:p>
            <a:pPr>
              <a:defRPr/>
            </a:pPr>
            <a:endParaRPr/>
          </a:p>
        </p:txBody>
      </p:sp>
      <p:sp>
        <p:nvSpPr>
          <p:cNvPr id="1609266270" name="Slide Number Placeholder 3"/>
          <p:cNvSpPr>
            <a:spLocks noGrp="1"/>
          </p:cNvSpPr>
          <p:nvPr>
            <p:ph type="sldNum" sz="quarter" idx="10"/>
          </p:nvPr>
        </p:nvSpPr>
        <p:spPr bwMode="auto"/>
        <p:txBody>
          <a:bodyPr/>
          <a:lstStyle/>
          <a:p>
            <a:pPr>
              <a:defRPr/>
            </a:pPr>
            <a:fld id="{275FD3D5-1D50-55F9-0CE4-957F481E39F9}"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Blank" preserve="0" showMasterPhAnim="0" showMasterSp="1" type="blank" userDrawn="1">
  <p:cSld name="BLANK">
    <p:spTree>
      <p:nvGrpSpPr>
        <p:cNvPr id="1" name=""/>
        <p:cNvGrpSpPr/>
        <p:nvPr/>
      </p:nvGrpSpPr>
      <p:grpSpPr bwMode="auto">
        <a:xfrm>
          <a:off x="0" y="0"/>
          <a:ext cx="0" cy="0"/>
          <a:chOff x="0" y="0"/>
          <a:chExt cx="0" cy="0"/>
        </a:xfrm>
      </p:grpSpPr>
      <p:sp>
        <p:nvSpPr>
          <p:cNvPr id="422111566" name="Google Shape;22;p18"/>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2848350" name="Google Shape;23;p18"/>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1373214934" name="Google Shape;24;p18"/>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Picture with Caption" preserve="0" showMasterPhAnim="0" showMasterSp="1" type="blank" userDrawn="1">
  <p:cSld name="BLANK">
    <p:spTree>
      <p:nvGrpSpPr>
        <p:cNvPr id="1" name=""/>
        <p:cNvGrpSpPr/>
        <p:nvPr/>
      </p:nvGrpSpPr>
      <p:grpSpPr bwMode="auto">
        <a:xfrm>
          <a:off x="0" y="0"/>
          <a:ext cx="0" cy="0"/>
          <a:chOff x="0" y="0"/>
          <a:chExt cx="0" cy="0"/>
        </a:xfrm>
      </p:grpSpPr>
      <p:sp>
        <p:nvSpPr>
          <p:cNvPr id="2021846899" name="Google Shape;195;p40"/>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348221938" name="Google Shape;196;p40"/>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2072347757" name="Google Shape;197;p40"/>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Vertical Title and Text" preserve="0" showMasterPhAnim="0" showMasterSp="1" type="vertTitleAndTx" userDrawn="1">
  <p:cSld name="VERTICAL_TITLE_AND_VERTICAL_TEXT">
    <p:spTree>
      <p:nvGrpSpPr>
        <p:cNvPr id="1" name=""/>
        <p:cNvGrpSpPr/>
        <p:nvPr/>
      </p:nvGrpSpPr>
      <p:grpSpPr bwMode="auto">
        <a:xfrm>
          <a:off x="0" y="0"/>
          <a:ext cx="0" cy="0"/>
          <a:chOff x="0" y="0"/>
          <a:chExt cx="0" cy="0"/>
        </a:xfrm>
      </p:grpSpPr>
      <p:sp>
        <p:nvSpPr>
          <p:cNvPr id="294379517" name="Google Shape;71;p24"/>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991096121" name="Google Shape;72;p24"/>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1064845136" name="Google Shape;73;p24"/>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le and body" preserve="0" showMasterPhAnim="0" showMasterSp="1" type="tx" userDrawn="1">
  <p:cSld name="TITLE_AND_BODY">
    <p:spTree>
      <p:nvGrpSpPr>
        <p:cNvPr id="1" name=""/>
        <p:cNvGrpSpPr/>
        <p:nvPr/>
      </p:nvGrpSpPr>
      <p:grpSpPr bwMode="auto">
        <a:xfrm>
          <a:off x="0" y="0"/>
          <a:ext cx="0" cy="0"/>
          <a:chOff x="0" y="0"/>
          <a:chExt cx="0" cy="0"/>
        </a:xfrm>
      </p:grpSpPr>
      <p:sp>
        <p:nvSpPr>
          <p:cNvPr id="519328084" name="Google Shape;83;p26"/>
          <p:cNvSpPr txBox="1"/>
          <p:nvPr>
            <p:ph type="title"/>
          </p:nvPr>
        </p:nvSpPr>
        <p:spPr bwMode="auto">
          <a:xfrm>
            <a:off x="609480" y="273600"/>
            <a:ext cx="109724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607972748" name="Google Shape;84;p26"/>
          <p:cNvSpPr txBox="1"/>
          <p:nvPr>
            <p:ph type="body" idx="1"/>
          </p:nvPr>
        </p:nvSpPr>
        <p:spPr bwMode="auto">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pPr>
              <a:defRPr/>
            </a:pPr>
            <a:endParaRPr/>
          </a:p>
        </p:txBody>
      </p:sp>
      <p:sp>
        <p:nvSpPr>
          <p:cNvPr id="909588926" name="Google Shape;85;p26"/>
          <p:cNvSpPr txBox="1"/>
          <p:nvPr>
            <p:ph type="sldNum" idx="12"/>
          </p:nvPr>
        </p:nvSpPr>
        <p:spPr bwMode="auto">
          <a:xfrm>
            <a:off x="11280600" y="6201720"/>
            <a:ext cx="730800" cy="523800"/>
          </a:xfrm>
          <a:prstGeom prst="rect">
            <a:avLst/>
          </a:prstGeom>
          <a:noFill/>
          <a:ln>
            <a:noFill/>
          </a:ln>
        </p:spPr>
        <p:txBody>
          <a:bodyPr spcFirstLastPara="1" wrap="square" lIns="122025" tIns="122025" rIns="122025" bIns="122025"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le and Content" preserve="0" showMasterPhAnim="0" showMasterSp="1" type="obj" userDrawn="1">
  <p:cSld name="OBJECT">
    <p:spTree>
      <p:nvGrpSpPr>
        <p:cNvPr id="1" name=""/>
        <p:cNvGrpSpPr/>
        <p:nvPr/>
      </p:nvGrpSpPr>
      <p:grpSpPr bwMode="auto">
        <a:xfrm>
          <a:off x="0" y="0"/>
          <a:ext cx="0" cy="0"/>
          <a:chOff x="0" y="0"/>
          <a:chExt cx="0" cy="0"/>
        </a:xfrm>
      </p:grpSpPr>
      <p:sp>
        <p:nvSpPr>
          <p:cNvPr id="927854691" name="Google Shape;97;p28"/>
          <p:cNvSpPr txBox="1"/>
          <p:nvPr>
            <p:ph type="title"/>
          </p:nvPr>
        </p:nvSpPr>
        <p:spPr bwMode="auto">
          <a:xfrm>
            <a:off x="609480" y="273600"/>
            <a:ext cx="109724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746884594" name="Google Shape;98;p28"/>
          <p:cNvSpPr txBox="1"/>
          <p:nvPr>
            <p:ph type="body" idx="1"/>
          </p:nvPr>
        </p:nvSpPr>
        <p:spPr bwMode="auto">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pPr>
              <a:defRPr/>
            </a:pPr>
            <a:endParaRPr/>
          </a:p>
        </p:txBody>
      </p:sp>
      <p:sp>
        <p:nvSpPr>
          <p:cNvPr id="488904966" name="Google Shape;99;p28"/>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40912790" name="Google Shape;100;p28"/>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96375691" name="Google Shape;101;p28"/>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Section Header" preserve="0" showMasterPhAnim="0" showMasterSp="1" type="blank" userDrawn="1">
  <p:cSld name="BLANK">
    <p:spTree>
      <p:nvGrpSpPr>
        <p:cNvPr id="1" name=""/>
        <p:cNvGrpSpPr/>
        <p:nvPr/>
      </p:nvGrpSpPr>
      <p:grpSpPr bwMode="auto">
        <a:xfrm>
          <a:off x="0" y="0"/>
          <a:ext cx="0" cy="0"/>
          <a:chOff x="0" y="0"/>
          <a:chExt cx="0" cy="0"/>
        </a:xfrm>
      </p:grpSpPr>
      <p:sp>
        <p:nvSpPr>
          <p:cNvPr id="651830258" name="Google Shape;117;p30"/>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66419744" name="Google Shape;118;p30"/>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503517655" name="Google Shape;119;p30"/>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wo Content" preserve="0" showMasterPhAnim="0" showMasterSp="1" type="twoObj" userDrawn="1">
  <p:cSld name="TWO_OBJECTS">
    <p:spTree>
      <p:nvGrpSpPr>
        <p:cNvPr id="1" name=""/>
        <p:cNvGrpSpPr/>
        <p:nvPr/>
      </p:nvGrpSpPr>
      <p:grpSpPr bwMode="auto">
        <a:xfrm>
          <a:off x="0" y="0"/>
          <a:ext cx="0" cy="0"/>
          <a:chOff x="0" y="0"/>
          <a:chExt cx="0" cy="0"/>
        </a:xfrm>
      </p:grpSpPr>
      <p:sp>
        <p:nvSpPr>
          <p:cNvPr id="1165806470" name="Google Shape;132;p32"/>
          <p:cNvSpPr txBox="1"/>
          <p:nvPr>
            <p:ph type="title"/>
          </p:nvPr>
        </p:nvSpPr>
        <p:spPr bwMode="auto">
          <a:xfrm>
            <a:off x="609480" y="273600"/>
            <a:ext cx="109724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23485892" name="Google Shape;133;p32"/>
          <p:cNvSpPr txBox="1"/>
          <p:nvPr>
            <p:ph type="body" idx="1"/>
          </p:nvPr>
        </p:nvSpPr>
        <p:spPr bwMode="auto">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pPr>
              <a:defRPr/>
            </a:pPr>
            <a:endParaRPr/>
          </a:p>
        </p:txBody>
      </p:sp>
      <p:sp>
        <p:nvSpPr>
          <p:cNvPr id="132963423" name="Google Shape;134;p32"/>
          <p:cNvSpPr txBox="1"/>
          <p:nvPr>
            <p:ph type="body" idx="2"/>
          </p:nvPr>
        </p:nvSpPr>
        <p:spPr bwMode="auto">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pPr>
              <a:defRPr/>
            </a:pPr>
            <a:endParaRPr/>
          </a:p>
        </p:txBody>
      </p:sp>
      <p:sp>
        <p:nvSpPr>
          <p:cNvPr id="367275568" name="Google Shape;135;p32"/>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20830860" name="Google Shape;136;p32"/>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1656427857" name="Google Shape;137;p32"/>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omparison" preserve="0" showMasterPhAnim="0" showMasterSp="1" type="blank" userDrawn="1">
  <p:cSld name="BLANK">
    <p:spTree>
      <p:nvGrpSpPr>
        <p:cNvPr id="1" name=""/>
        <p:cNvGrpSpPr/>
        <p:nvPr/>
      </p:nvGrpSpPr>
      <p:grpSpPr bwMode="auto">
        <a:xfrm>
          <a:off x="0" y="0"/>
          <a:ext cx="0" cy="0"/>
          <a:chOff x="0" y="0"/>
          <a:chExt cx="0" cy="0"/>
        </a:xfrm>
      </p:grpSpPr>
      <p:sp>
        <p:nvSpPr>
          <p:cNvPr id="1214944416" name="Google Shape;147;p34"/>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91648953" name="Google Shape;148;p34"/>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695604903" name="Google Shape;149;p34"/>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le Only" preserve="0" showMasterPhAnim="0" showMasterSp="1" type="titleOnly" userDrawn="1">
  <p:cSld name="TITLE_ONLY">
    <p:spTree>
      <p:nvGrpSpPr>
        <p:cNvPr id="1" name=""/>
        <p:cNvGrpSpPr/>
        <p:nvPr/>
      </p:nvGrpSpPr>
      <p:grpSpPr bwMode="auto">
        <a:xfrm>
          <a:off x="0" y="0"/>
          <a:ext cx="0" cy="0"/>
          <a:chOff x="0" y="0"/>
          <a:chExt cx="0" cy="0"/>
        </a:xfrm>
      </p:grpSpPr>
      <p:sp>
        <p:nvSpPr>
          <p:cNvPr id="1691885645" name="Google Shape;160;p36"/>
          <p:cNvSpPr txBox="1"/>
          <p:nvPr>
            <p:ph type="title"/>
          </p:nvPr>
        </p:nvSpPr>
        <p:spPr bwMode="auto">
          <a:xfrm>
            <a:off x="609480" y="273600"/>
            <a:ext cx="109724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1841555406" name="Google Shape;161;p36"/>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642315327" name="Google Shape;162;p36"/>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807614712" name="Google Shape;163;p36"/>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ontent with Caption" preserve="0" showMasterPhAnim="0" showMasterSp="1" type="blank" userDrawn="1">
  <p:cSld name="BLANK">
    <p:spTree>
      <p:nvGrpSpPr>
        <p:cNvPr id="1" name=""/>
        <p:cNvGrpSpPr/>
        <p:nvPr/>
      </p:nvGrpSpPr>
      <p:grpSpPr bwMode="auto">
        <a:xfrm>
          <a:off x="0" y="0"/>
          <a:ext cx="0" cy="0"/>
          <a:chOff x="0" y="0"/>
          <a:chExt cx="0" cy="0"/>
        </a:xfrm>
      </p:grpSpPr>
      <p:sp>
        <p:nvSpPr>
          <p:cNvPr id="1104656642" name="Google Shape;177;p38"/>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53528545" name="Google Shape;178;p38"/>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2"/>
              </a:buClr>
              <a:buSzPts val="1200"/>
              <a:buFont typeface="Arial"/>
              <a:buNone/>
              <a:defRPr/>
            </a:lvl1pPr>
            <a:lvl2pPr marL="0" lvl="1" indent="0" algn="r">
              <a:lnSpc>
                <a:spcPct val="100000"/>
              </a:lnSpc>
              <a:spcBef>
                <a:spcPts val="0"/>
              </a:spcBef>
              <a:buClr>
                <a:schemeClr val="dk2"/>
              </a:buClr>
              <a:buSzPts val="1200"/>
              <a:buFont typeface="Arial"/>
              <a:buNone/>
              <a:defRPr/>
            </a:lvl2pPr>
            <a:lvl3pPr marL="0" lvl="2" indent="0" algn="r">
              <a:lnSpc>
                <a:spcPct val="100000"/>
              </a:lnSpc>
              <a:spcBef>
                <a:spcPts val="0"/>
              </a:spcBef>
              <a:buClr>
                <a:schemeClr val="dk2"/>
              </a:buClr>
              <a:buSzPts val="1200"/>
              <a:buFont typeface="Arial"/>
              <a:buNone/>
              <a:defRPr/>
            </a:lvl3pPr>
            <a:lvl4pPr marL="0" lvl="3" indent="0" algn="r">
              <a:lnSpc>
                <a:spcPct val="100000"/>
              </a:lnSpc>
              <a:spcBef>
                <a:spcPts val="0"/>
              </a:spcBef>
              <a:buClr>
                <a:schemeClr val="dk2"/>
              </a:buClr>
              <a:buSzPts val="1200"/>
              <a:buFont typeface="Arial"/>
              <a:buNone/>
              <a:defRPr/>
            </a:lvl4pPr>
            <a:lvl5pPr marL="0" lvl="4" indent="0" algn="r">
              <a:lnSpc>
                <a:spcPct val="100000"/>
              </a:lnSpc>
              <a:spcBef>
                <a:spcPts val="0"/>
              </a:spcBef>
              <a:buClr>
                <a:schemeClr val="dk2"/>
              </a:buClr>
              <a:buSzPts val="1200"/>
              <a:buFont typeface="Arial"/>
              <a:buNone/>
              <a:defRPr/>
            </a:lvl5pPr>
            <a:lvl6pPr marL="0" lvl="5" indent="0" algn="r">
              <a:lnSpc>
                <a:spcPct val="100000"/>
              </a:lnSpc>
              <a:spcBef>
                <a:spcPts val="0"/>
              </a:spcBef>
              <a:buClr>
                <a:schemeClr val="dk2"/>
              </a:buClr>
              <a:buSzPts val="1200"/>
              <a:buFont typeface="Arial"/>
              <a:buNone/>
              <a:defRPr/>
            </a:lvl6pPr>
            <a:lvl7pPr marL="0" lvl="6" indent="0" algn="r">
              <a:lnSpc>
                <a:spcPct val="100000"/>
              </a:lnSpc>
              <a:spcBef>
                <a:spcPts val="0"/>
              </a:spcBef>
              <a:buClr>
                <a:schemeClr val="dk2"/>
              </a:buClr>
              <a:buSzPts val="1200"/>
              <a:buFont typeface="Arial"/>
              <a:buNone/>
              <a:defRPr/>
            </a:lvl7pPr>
            <a:lvl8pPr marL="0" lvl="7" indent="0" algn="r">
              <a:lnSpc>
                <a:spcPct val="100000"/>
              </a:lnSpc>
              <a:spcBef>
                <a:spcPts val="0"/>
              </a:spcBef>
              <a:buClr>
                <a:schemeClr val="dk2"/>
              </a:buClr>
              <a:buSzPts val="1200"/>
              <a:buFont typeface="Arial"/>
              <a:buNone/>
              <a:defRPr/>
            </a:lvl8pPr>
            <a:lvl9pPr marL="0" lvl="8" indent="0" algn="r">
              <a:lnSpc>
                <a:spcPct val="100000"/>
              </a:lnSpc>
              <a:spcBef>
                <a:spcPts val="0"/>
              </a:spcBef>
              <a:buClr>
                <a:schemeClr val="dk2"/>
              </a:buClr>
              <a:buSzPts val="1200"/>
              <a:buFont typeface="Arial"/>
              <a:buNone/>
              <a:defRPr/>
            </a:lvl9pPr>
          </a:lstStyle>
          <a:p>
            <a:pPr marL="0" lvl="0" indent="0" algn="r" rtl="0">
              <a:spcBef>
                <a:spcPts val="0"/>
              </a:spcBef>
              <a:spcAft>
                <a:spcPts val="0"/>
              </a:spcAft>
              <a:buNone/>
              <a:defRPr/>
            </a:pPr>
            <a:fld id="{00000000-1234-1234-1234-123412341234}" type="slidenum">
              <a:rPr lang="en-US"/>
              <a:t>‹#›</a:t>
            </a:fld>
            <a:endParaRPr/>
          </a:p>
        </p:txBody>
      </p:sp>
      <p:sp>
        <p:nvSpPr>
          <p:cNvPr id="1051374339" name="Google Shape;179;p38"/>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1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0.xml"/><Relationship Id="rId3" Type="http://schemas.openxmlformats.org/officeDocument/2006/relationships/image" Target="../media/image1.jpg"/></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jpg"/></Relationships>
</file>

<file path=ppt/slideMasters/_rels/slideMaster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1.jpg"/></Relationships>
</file>

<file path=ppt/slideMasters/_rels/slideMaster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 Id="rId3" Type="http://schemas.openxmlformats.org/officeDocument/2006/relationships/image" Target="../media/image1.jpg"/></Relationships>
</file>

<file path=ppt/slideMasters/_rels/slideMaster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 Id="rId3" Type="http://schemas.openxmlformats.org/officeDocument/2006/relationships/image" Target="../media/image1.jpg"/></Relationships>
</file>

<file path=ppt/slideMasters/_rels/slideMaster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 Id="rId3" Type="http://schemas.openxmlformats.org/officeDocument/2006/relationships/image" Target="../media/image1.jpg"/></Relationships>
</file>

<file path=ppt/slideMasters/_rels/slideMaster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7.xml"/><Relationship Id="rId3" Type="http://schemas.openxmlformats.org/officeDocument/2006/relationships/image" Target="../media/image1.jpg"/></Relationships>
</file>

<file path=ppt/slideMasters/_rels/slideMaster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8.xml"/><Relationship Id="rId3" Type="http://schemas.openxmlformats.org/officeDocument/2006/relationships/image" Target="../media/image1.jpg"/></Relationships>
</file>

<file path=ppt/slideMasters/_rels/slideMaster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9.xml"/><Relationship Id="rId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1417130886" name="Google Shape;10;p17"/>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750613850" name="Google Shape;11;p17"/>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990857306" name="Google Shape;12;p17"/>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1323168113" name="Google Shape;13;p17"/>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104079761" name="Google Shape;14;p17"/>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533741266" name="Google Shape;15;p17"/>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405968994" name="Google Shape;16;p17"/>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658815792" name="Google Shape;17;p17"/>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1112433242" name="Google Shape;18;p17"/>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288963461" name="Google Shape;19;p17"/>
          <p:cNvSpPr txBox="1"/>
          <p:nvPr>
            <p:ph type="title"/>
          </p:nvPr>
        </p:nvSpPr>
        <p:spPr bwMode="auto">
          <a:xfrm>
            <a:off x="609480" y="273600"/>
            <a:ext cx="10972440" cy="11448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694846187" name="Google Shape;20;p17"/>
          <p:cNvSpPr txBox="1"/>
          <p:nvPr>
            <p:ph type="body" idx="1"/>
          </p:nvPr>
        </p:nvSpPr>
        <p:spPr bwMode="auto">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pPr>
              <a:defRPr/>
            </a:pPr>
            <a:endParaRPr/>
          </a:p>
        </p:txBody>
      </p:sp>
    </p:spTree>
  </p:cSld>
  <p:clrMap bg1="lt1" tx1="dk1" bg2="dk2" tx2="lt2" accent1="accent1" accent2="accent2" accent3="accent3" accent4="accent4" accent5="accent5" accent6="accent6" hlink="hlink" folHlink="folHlink"/>
  <p:sldLayoutIdLst>
    <p:sldLayoutId id="2147483649"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937060675" name="Google Shape;181;p39"/>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077356651" name="Google Shape;182;p39"/>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316545329" name="Google Shape;183;p39"/>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723561436" name="Google Shape;184;p39"/>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394724698" name="Google Shape;185;p39"/>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446380026" name="Google Shape;186;p39"/>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201006329" name="Google Shape;187;p39"/>
          <p:cNvSpPr/>
          <p:nvPr/>
        </p:nvSpPr>
        <p:spPr bwMode="auto">
          <a:xfrm>
            <a:off x="914400" y="4952880"/>
            <a:ext cx="10362240" cy="137052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304955520" name="Google Shape;188;p39"/>
          <p:cNvSpPr/>
          <p:nvPr/>
        </p:nvSpPr>
        <p:spPr bwMode="auto">
          <a:xfrm>
            <a:off x="1015920" y="5029200"/>
            <a:ext cx="10133280" cy="120168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2102675916" name="Google Shape;189;p39"/>
          <p:cNvSpPr/>
          <p:nvPr/>
        </p:nvSpPr>
        <p:spPr bwMode="auto">
          <a:xfrm>
            <a:off x="1219320" y="5638680"/>
            <a:ext cx="9770400" cy="450720"/>
          </a:xfrm>
          <a:prstGeom prst="rect">
            <a:avLst/>
          </a:prstGeom>
          <a:solidFill>
            <a:schemeClr val="accent1"/>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957096286" name="Google Shape;190;p39"/>
          <p:cNvSpPr/>
          <p:nvPr/>
        </p:nvSpPr>
        <p:spPr bwMode="auto">
          <a:xfrm>
            <a:off x="807480" y="5074920"/>
            <a:ext cx="10593720" cy="10962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2075525051" name="Google Shape;191;p39"/>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717139339" name="Google Shape;192;p39"/>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627880642" name="Google Shape;193;p39"/>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67"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1149080350" name="Google Shape;61;p23"/>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70721218" name="Google Shape;62;p23"/>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984721030" name="Google Shape;63;p23"/>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1361568408" name="Google Shape;64;p23"/>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301099246" name="Google Shape;65;p23"/>
          <p:cNvSpPr/>
          <p:nvPr/>
        </p:nvSpPr>
        <p:spPr bwMode="auto">
          <a:xfrm>
            <a:off x="9149040" y="228600"/>
            <a:ext cx="2477880" cy="6121440"/>
          </a:xfrm>
          <a:prstGeom prst="rect">
            <a:avLst/>
          </a:prstGeom>
          <a:solidFill>
            <a:srgbClr val="FFFFFF">
              <a:alpha val="8470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646367312" name="Google Shape;66;p23"/>
          <p:cNvSpPr/>
          <p:nvPr/>
        </p:nvSpPr>
        <p:spPr bwMode="auto">
          <a:xfrm>
            <a:off x="9273600" y="351360"/>
            <a:ext cx="2228400" cy="5875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383769991" name="Google Shape;67;p23"/>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435093429" name="Google Shape;68;p23"/>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1039181026" name="Google Shape;69;p23"/>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51"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575343855" name="Google Shape;75;p25"/>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355226092" name="Google Shape;76;p25"/>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301135820" name="Google Shape;77;p25"/>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32299185" name="Google Shape;78;p25"/>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505429931" name="Google Shape;79;p25"/>
          <p:cNvSpPr txBox="1"/>
          <p:nvPr>
            <p:ph type="title"/>
          </p:nvPr>
        </p:nvSpPr>
        <p:spPr bwMode="auto">
          <a:xfrm>
            <a:off x="609480" y="273600"/>
            <a:ext cx="10972079" cy="114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52006345" name="Google Shape;80;p25"/>
          <p:cNvSpPr txBox="1"/>
          <p:nvPr>
            <p:ph type="body" idx="1"/>
          </p:nvPr>
        </p:nvSpPr>
        <p:spPr bwMode="auto">
          <a:xfrm>
            <a:off x="609480" y="1604520"/>
            <a:ext cx="10972079" cy="39769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pPr>
              <a:defRPr/>
            </a:pPr>
            <a:endParaRPr/>
          </a:p>
        </p:txBody>
      </p:sp>
      <p:sp>
        <p:nvSpPr>
          <p:cNvPr id="930476364" name="Google Shape;81;p25"/>
          <p:cNvSpPr txBox="1"/>
          <p:nvPr>
            <p:ph type="sldNum" idx="12"/>
          </p:nvPr>
        </p:nvSpPr>
        <p:spPr bwMode="auto">
          <a:xfrm>
            <a:off x="11280600" y="6201720"/>
            <a:ext cx="730800" cy="523800"/>
          </a:xfrm>
          <a:prstGeom prst="rect">
            <a:avLst/>
          </a:prstGeom>
          <a:noFill/>
          <a:ln>
            <a:noFill/>
          </a:ln>
        </p:spPr>
        <p:txBody>
          <a:bodyPr spcFirstLastPara="1" wrap="square" lIns="122025" tIns="122025" rIns="122025" bIns="122025"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Tree>
  </p:cSld>
  <p:clrMap bg1="lt1" tx1="dk1" bg2="dk2" tx2="lt2" accent1="accent1" accent2="accent2" accent3="accent3" accent4="accent4" accent5="accent5" accent6="accent6" hlink="hlink" folHlink="folHlink"/>
  <p:sldLayoutIdLst>
    <p:sldLayoutId id="2147483653"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1250960016" name="Google Shape;87;p27"/>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378833898" name="Google Shape;88;p27"/>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514746623" name="Google Shape;89;p27"/>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1490819011" name="Google Shape;90;p27"/>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048730039" name="Google Shape;91;p27"/>
          <p:cNvSpPr txBox="1"/>
          <p:nvPr>
            <p:ph type="title"/>
          </p:nvPr>
        </p:nvSpPr>
        <p:spPr bwMode="auto">
          <a:xfrm>
            <a:off x="609480" y="273600"/>
            <a:ext cx="10972079" cy="114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1311474114" name="Google Shape;92;p27"/>
          <p:cNvSpPr txBox="1"/>
          <p:nvPr>
            <p:ph type="body" idx="1"/>
          </p:nvPr>
        </p:nvSpPr>
        <p:spPr bwMode="auto">
          <a:xfrm>
            <a:off x="609480" y="1604520"/>
            <a:ext cx="10972079" cy="39769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pPr>
              <a:defRPr/>
            </a:pPr>
            <a:endParaRPr/>
          </a:p>
        </p:txBody>
      </p:sp>
      <p:sp>
        <p:nvSpPr>
          <p:cNvPr id="1127677428" name="Google Shape;93;p27"/>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069925963" name="Google Shape;94;p27"/>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1604201009" name="Google Shape;95;p27"/>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55"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695510282" name="Google Shape;103;p29"/>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529188170" name="Google Shape;104;p29"/>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505129047" name="Google Shape;105;p29"/>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723821009" name="Google Shape;106;p29"/>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993703688" name="Google Shape;107;p29"/>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029971731" name="Google Shape;108;p29"/>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79017659" name="Google Shape;109;p29"/>
          <p:cNvSpPr/>
          <p:nvPr/>
        </p:nvSpPr>
        <p:spPr bwMode="auto">
          <a:xfrm>
            <a:off x="602640" y="2946240"/>
            <a:ext cx="11019240" cy="246276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098665223" name="Google Shape;110;p29"/>
          <p:cNvSpPr/>
          <p:nvPr/>
        </p:nvSpPr>
        <p:spPr bwMode="auto">
          <a:xfrm>
            <a:off x="756720" y="3048120"/>
            <a:ext cx="10710720" cy="22442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596577203" name="Google Shape;111;p29"/>
          <p:cNvSpPr/>
          <p:nvPr/>
        </p:nvSpPr>
        <p:spPr bwMode="auto">
          <a:xfrm>
            <a:off x="900720" y="4541400"/>
            <a:ext cx="10423079" cy="663120"/>
          </a:xfrm>
          <a:prstGeom prst="rect">
            <a:avLst/>
          </a:prstGeom>
          <a:solidFill>
            <a:schemeClr val="accent1"/>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577657045" name="Google Shape;112;p29"/>
          <p:cNvSpPr/>
          <p:nvPr/>
        </p:nvSpPr>
        <p:spPr bwMode="auto">
          <a:xfrm>
            <a:off x="901080" y="3124080"/>
            <a:ext cx="10422360" cy="2076480"/>
          </a:xfrm>
          <a:prstGeom prst="rect">
            <a:avLst/>
          </a:prstGeom>
          <a:noFill/>
          <a:ln w="9525" cap="flat" cmpd="sng">
            <a:solidFill>
              <a:srgbClr val="6F95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422446093" name="Google Shape;113;p29"/>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826088479" name="Google Shape;114;p29"/>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1719596020" name="Google Shape;115;p29"/>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57"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704693661" name="Google Shape;121;p31"/>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301212593" name="Google Shape;122;p31"/>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873821067" name="Google Shape;123;p31"/>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1006039079" name="Google Shape;124;p31"/>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2127020106" name="Google Shape;125;p31"/>
          <p:cNvSpPr txBox="1"/>
          <p:nvPr>
            <p:ph type="title"/>
          </p:nvPr>
        </p:nvSpPr>
        <p:spPr bwMode="auto">
          <a:xfrm>
            <a:off x="609480" y="273600"/>
            <a:ext cx="10972079" cy="114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345365265" name="Google Shape;126;p31"/>
          <p:cNvSpPr txBox="1"/>
          <p:nvPr>
            <p:ph type="body" idx="1"/>
          </p:nvPr>
        </p:nvSpPr>
        <p:spPr bwMode="auto">
          <a:xfrm>
            <a:off x="609480" y="1604520"/>
            <a:ext cx="5353920" cy="39769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pPr>
              <a:defRPr/>
            </a:pPr>
            <a:endParaRPr/>
          </a:p>
        </p:txBody>
      </p:sp>
      <p:sp>
        <p:nvSpPr>
          <p:cNvPr id="858585915" name="Google Shape;127;p31"/>
          <p:cNvSpPr txBox="1"/>
          <p:nvPr>
            <p:ph type="body" idx="2"/>
          </p:nvPr>
        </p:nvSpPr>
        <p:spPr bwMode="auto">
          <a:xfrm>
            <a:off x="6231960" y="1604520"/>
            <a:ext cx="5353920" cy="397692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pPr>
              <a:defRPr/>
            </a:pPr>
            <a:endParaRPr/>
          </a:p>
        </p:txBody>
      </p:sp>
      <p:sp>
        <p:nvSpPr>
          <p:cNvPr id="1106551939" name="Google Shape;128;p31"/>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785862040" name="Google Shape;129;p31"/>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1823155238" name="Google Shape;130;p31"/>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59"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1434664412" name="Google Shape;139;p33"/>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02468045" name="Google Shape;140;p33"/>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598801280" name="Google Shape;141;p33"/>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1615192275" name="Google Shape;142;p33"/>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550953481" name="Google Shape;143;p33"/>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665837790" name="Google Shape;144;p33"/>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1390230780" name="Google Shape;145;p33"/>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61"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178186686" name="Google Shape;151;p35"/>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968110981" name="Google Shape;152;p35"/>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891920209" name="Google Shape;153;p35"/>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1812400975" name="Google Shape;154;p35"/>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63727287" name="Google Shape;155;p35"/>
          <p:cNvSpPr txBox="1"/>
          <p:nvPr>
            <p:ph type="title"/>
          </p:nvPr>
        </p:nvSpPr>
        <p:spPr bwMode="auto">
          <a:xfrm>
            <a:off x="609480" y="273600"/>
            <a:ext cx="10972079" cy="114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1607689909" name="Google Shape;156;p35"/>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740927770" name="Google Shape;157;p35"/>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1025612031" name="Google Shape;158;p35"/>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63"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3">
            <a:alphaModFix/>
          </a:blip>
          <a:stretch/>
        </a:blipFill>
      </p:bgPr>
    </p:bg>
    <p:spTree>
      <p:nvGrpSpPr>
        <p:cNvPr id="1" name=""/>
        <p:cNvGrpSpPr/>
        <p:nvPr/>
      </p:nvGrpSpPr>
      <p:grpSpPr bwMode="auto">
        <a:xfrm>
          <a:off x="0" y="0"/>
          <a:ext cx="0" cy="0"/>
          <a:chOff x="0" y="0"/>
          <a:chExt cx="0" cy="0"/>
        </a:xfrm>
      </p:grpSpPr>
      <p:sp>
        <p:nvSpPr>
          <p:cNvPr id="923419582" name="Google Shape;165;p37"/>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552299898" name="Google Shape;166;p37"/>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26592649" name="Google Shape;167;p37"/>
          <p:cNvSpPr/>
          <p:nvPr/>
        </p:nvSpPr>
        <p:spPr bwMode="auto">
          <a:xfrm>
            <a:off x="365760" y="278280"/>
            <a:ext cx="11459520" cy="132480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800" b="0" i="0" u="none" strike="noStrike" cap="none">
              <a:solidFill>
                <a:schemeClr val="lt1"/>
              </a:solidFill>
              <a:latin typeface="Century Gothic"/>
              <a:ea typeface="Century Gothic"/>
              <a:cs typeface="Century Gothic"/>
            </a:endParaRPr>
          </a:p>
        </p:txBody>
      </p:sp>
      <p:sp>
        <p:nvSpPr>
          <p:cNvPr id="578628683" name="Google Shape;168;p37"/>
          <p:cNvSpPr/>
          <p:nvPr/>
        </p:nvSpPr>
        <p:spPr bwMode="auto">
          <a:xfrm>
            <a:off x="497160" y="372960"/>
            <a:ext cx="11172960" cy="111744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761452461" name="Google Shape;169;p37"/>
          <p:cNvSpPr/>
          <p:nvPr/>
        </p:nvSpPr>
        <p:spPr bwMode="auto">
          <a:xfrm>
            <a:off x="0" y="0"/>
            <a:ext cx="12191040" cy="6856920"/>
          </a:xfrm>
          <a:prstGeom prst="rect">
            <a:avLst/>
          </a:pr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877452827" name="Google Shape;170;p37"/>
          <p:cNvSpPr/>
          <p:nvPr/>
        </p:nvSpPr>
        <p:spPr bwMode="auto">
          <a:xfrm>
            <a:off x="122040" y="101520"/>
            <a:ext cx="11946960" cy="6663960"/>
          </a:xfrm>
          <a:prstGeom prst="roundRect">
            <a:avLst>
              <a:gd name="adj" fmla="val 1735"/>
            </a:avLst>
          </a:prstGeom>
          <a:blipFill>
            <a:blip r:embed="rId3">
              <a:alphaModFix/>
            </a:blip>
            <a:srcRect l="0" t="0" r="0" b="0"/>
            <a:stretch/>
          </a:blip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799740768" name="Google Shape;171;p37"/>
          <p:cNvSpPr/>
          <p:nvPr/>
        </p:nvSpPr>
        <p:spPr bwMode="auto">
          <a:xfrm>
            <a:off x="746640" y="1505880"/>
            <a:ext cx="3620880" cy="3522240"/>
          </a:xfrm>
          <a:prstGeom prst="rect">
            <a:avLst/>
          </a:prstGeom>
          <a:solidFill>
            <a:srgbClr val="FFFFFF">
              <a:alpha val="82745"/>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841496348" name="Google Shape;172;p37"/>
          <p:cNvSpPr/>
          <p:nvPr/>
        </p:nvSpPr>
        <p:spPr bwMode="auto">
          <a:xfrm>
            <a:off x="902160" y="1642320"/>
            <a:ext cx="3309840" cy="3233160"/>
          </a:xfrm>
          <a:prstGeom prst="rect">
            <a:avLst/>
          </a:prstGeom>
          <a:solidFill>
            <a:srgbClr val="FFFFFF"/>
          </a:solidFill>
          <a:ln w="9525" cap="flat" cmpd="sng">
            <a:solidFill>
              <a:srgbClr val="6F95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Century Gothic"/>
              <a:ea typeface="Century Gothic"/>
              <a:cs typeface="Century Gothic"/>
            </a:endParaRPr>
          </a:p>
        </p:txBody>
      </p:sp>
      <p:sp>
        <p:nvSpPr>
          <p:cNvPr id="1027493085" name="Google Shape;173;p37"/>
          <p:cNvSpPr txBox="1"/>
          <p:nvPr>
            <p:ph type="ftr" idx="11"/>
          </p:nvPr>
        </p:nvSpPr>
        <p:spPr bwMode="auto">
          <a:xfrm>
            <a:off x="4165560" y="6356520"/>
            <a:ext cx="3859560" cy="36396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
        <p:nvSpPr>
          <p:cNvPr id="1281286149" name="Google Shape;174;p37"/>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spcBef>
                <a:spcPts val="0"/>
              </a:spcBef>
              <a:spcAft>
                <a:spcPts val="0"/>
              </a:spcAft>
              <a:buNone/>
              <a:defRPr/>
            </a:pPr>
            <a:fld id="{00000000-1234-1234-1234-123412341234}" type="slidenum">
              <a:rPr lang="en-US"/>
              <a:t>‹#›</a:t>
            </a:fld>
            <a:endParaRPr>
              <a:solidFill>
                <a:srgbClr val="FFFFFF"/>
              </a:solidFill>
              <a:latin typeface="Times New Roman"/>
              <a:ea typeface="Times New Roman"/>
              <a:cs typeface="Times New Roman"/>
            </a:endParaRPr>
          </a:p>
        </p:txBody>
      </p:sp>
      <p:sp>
        <p:nvSpPr>
          <p:cNvPr id="505778533" name="Google Shape;175;p37"/>
          <p:cNvSpPr txBox="1"/>
          <p:nvPr>
            <p:ph type="dt" idx="10"/>
          </p:nvPr>
        </p:nvSpPr>
        <p:spPr bwMode="auto">
          <a:xfrm>
            <a:off x="609480" y="6356520"/>
            <a:ext cx="2843640" cy="3639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FFFFFF"/>
              </a:buClr>
              <a:buSzPts val="1400"/>
              <a:buFont typeface="Times New Roman"/>
              <a:buNone/>
              <a:defRPr sz="1400" b="0" i="0" u="none" strike="noStrike" cap="none">
                <a:solidFill>
                  <a:srgbClr val="FFFFFF"/>
                </a:solidFill>
                <a:latin typeface="Times New Roman"/>
                <a:ea typeface="Times New Roman"/>
                <a:cs typeface="Times New Roman"/>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65" r:id="rId1"/>
  </p:sldLayoutIdLst>
  <p:hf dt="0" ftr="0" hdr="0" sldNum="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jpg"/><Relationship Id="rId5" Type="http://schemas.openxmlformats.org/officeDocument/2006/relationships/image" Target="../media/image25.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3.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png"/><Relationship Id="rId10" Type="http://schemas.openxmlformats.org/officeDocument/2006/relationships/image" Target="../media/image9.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5.gif"/><Relationship Id="rId4" Type="http://schemas.openxmlformats.org/officeDocument/2006/relationships/image" Target="../media/image4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14158682" name="Google Shape;203;p1"/>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1200"/>
              <a:buFont typeface="Arial"/>
              <a:buNone/>
              <a:defRPr/>
            </a:pPr>
            <a:fld id="{00000000-1234-1234-1234-123412341234}" type="slidenum">
              <a:rPr lang="en-US" sz="1200" b="0" i="0" u="none" strike="noStrike" cap="none">
                <a:solidFill>
                  <a:schemeClr val="dk2"/>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2136118077" name="Google Shape;204;p1"/>
          <p:cNvSpPr/>
          <p:nvPr/>
        </p:nvSpPr>
        <p:spPr bwMode="auto">
          <a:xfrm>
            <a:off x="651899" y="2480625"/>
            <a:ext cx="10888559" cy="2102039"/>
          </a:xfrm>
          <a:prstGeom prst="rect">
            <a:avLst/>
          </a:prstGeom>
          <a:solidFill>
            <a:srgbClr val="3F3F3F">
              <a:alpha val="41960"/>
            </a:srgbClr>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4400" b="0" i="0" u="none" strike="noStrike" cap="none">
                <a:solidFill>
                  <a:srgbClr val="FFFFFF"/>
                </a:solidFill>
                <a:latin typeface="Corsiva"/>
                <a:ea typeface="Corsiva"/>
                <a:cs typeface="Corsiva"/>
              </a:rPr>
              <a:t>Modeling the Galactic Chemical Evolution of Dwarf Galaxies IC 10 and IC 1613</a:t>
            </a:r>
            <a:br>
              <a:rPr lang="en-US" sz="4400" b="0" i="0" u="none" strike="noStrike" cap="none">
                <a:solidFill>
                  <a:schemeClr val="dk1"/>
                </a:solidFill>
                <a:latin typeface="Century Gothic"/>
                <a:ea typeface="Century Gothic"/>
                <a:cs typeface="Century Gothic"/>
              </a:rPr>
            </a:br>
            <a:r>
              <a:rPr lang="en-US" sz="4400" b="0" i="0" u="none" strike="noStrike" cap="none">
                <a:solidFill>
                  <a:srgbClr val="FFFFFF"/>
                </a:solidFill>
                <a:latin typeface="Corsiva"/>
                <a:ea typeface="Corsiva"/>
                <a:cs typeface="Corsiva"/>
              </a:rPr>
              <a:t> Uniquer-Process Laboratories?</a:t>
            </a:r>
            <a:endParaRPr sz="4400" b="0" i="0" u="none" strike="noStrike" cap="none">
              <a:solidFill>
                <a:srgbClr val="FFFFFF"/>
              </a:solidFill>
              <a:latin typeface="Arial"/>
              <a:ea typeface="Arial"/>
              <a:cs typeface="Arial"/>
            </a:endParaRPr>
          </a:p>
        </p:txBody>
      </p:sp>
      <p:sp>
        <p:nvSpPr>
          <p:cNvPr id="1105901663" name="Google Shape;205;p1"/>
          <p:cNvSpPr/>
          <p:nvPr/>
        </p:nvSpPr>
        <p:spPr bwMode="auto">
          <a:xfrm>
            <a:off x="8112240" y="5661360"/>
            <a:ext cx="3887280" cy="912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1800" b="0" i="0" u="none" strike="noStrike" cap="none">
                <a:solidFill>
                  <a:schemeClr val="lt1"/>
                </a:solidFill>
                <a:latin typeface="Arial"/>
                <a:ea typeface="Arial"/>
                <a:cs typeface="Arial"/>
              </a:rPr>
              <a:t>By</a:t>
            </a:r>
            <a:br>
              <a:rPr lang="en-US" sz="1800" b="0" i="0" u="none" strike="noStrike" cap="none">
                <a:solidFill>
                  <a:schemeClr val="dk1"/>
                </a:solidFill>
                <a:latin typeface="Century Gothic"/>
                <a:ea typeface="Century Gothic"/>
                <a:cs typeface="Century Gothic"/>
              </a:rPr>
            </a:br>
            <a:r>
              <a:rPr lang="en-US" sz="1800" b="0" i="0" u="none" strike="noStrike" cap="none">
                <a:solidFill>
                  <a:schemeClr val="lt1"/>
                </a:solidFill>
                <a:latin typeface="Arial"/>
                <a:ea typeface="Arial"/>
                <a:cs typeface="Arial"/>
              </a:rPr>
              <a:t>GURUPRASAD YAGADEVAN</a:t>
            </a:r>
            <a:endParaRPr sz="18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r>
              <a:rPr lang="en-US" sz="1800" b="0" i="0" u="none" strike="noStrike" cap="none">
                <a:solidFill>
                  <a:schemeClr val="lt1"/>
                </a:solidFill>
                <a:latin typeface="Arial"/>
                <a:ea typeface="Arial"/>
                <a:cs typeface="Arial"/>
              </a:rPr>
              <a:t>University of Wroclaw</a:t>
            </a:r>
            <a:endParaRPr sz="1800" b="0" i="0" u="none" strike="noStrike" cap="none">
              <a:solidFill>
                <a:srgbClr val="FFFFFF"/>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15082899" name="object 5" descr=""/>
          <p:cNvSpPr txBox="1"/>
          <p:nvPr/>
        </p:nvSpPr>
        <p:spPr bwMode="auto">
          <a:xfrm flipH="0" flipV="0">
            <a:off x="5472225" y="510390"/>
            <a:ext cx="1141154" cy="378819"/>
          </a:xfrm>
          <a:prstGeom prst="rect">
            <a:avLst/>
          </a:prstGeom>
        </p:spPr>
        <p:txBody>
          <a:bodyPr vert="horz" wrap="square" lIns="0" tIns="12699" rIns="0" bIns="0" rtlCol="0">
            <a:spAutoFit/>
          </a:bodyPr>
          <a:lstStyle/>
          <a:p>
            <a:pPr marL="12699" algn="ctr">
              <a:lnSpc>
                <a:spcPct val="100000"/>
              </a:lnSpc>
              <a:spcBef>
                <a:spcPts val="99"/>
              </a:spcBef>
              <a:defRPr/>
            </a:pPr>
            <a:r>
              <a:rPr sz="2400" b="1" spc="-19">
                <a:solidFill>
                  <a:schemeClr val="bg1"/>
                </a:solidFill>
                <a:latin typeface="Arial MT"/>
                <a:cs typeface="Arial MT"/>
              </a:rPr>
              <a:t>GC37</a:t>
            </a:r>
            <a:endParaRPr sz="2400" b="1">
              <a:solidFill>
                <a:schemeClr val="bg1"/>
              </a:solidFill>
              <a:latin typeface="Arial MT"/>
              <a:cs typeface="Arial MT"/>
            </a:endParaRPr>
          </a:p>
        </p:txBody>
      </p:sp>
      <p:pic>
        <p:nvPicPr>
          <p:cNvPr id="2087707551" name=""/>
          <p:cNvPicPr>
            <a:picLocks noChangeAspect="1"/>
          </p:cNvPicPr>
          <p:nvPr/>
        </p:nvPicPr>
        <p:blipFill>
          <a:blip r:embed="rId3"/>
          <a:stretch/>
        </p:blipFill>
        <p:spPr bwMode="auto">
          <a:xfrm flipH="0" flipV="0">
            <a:off x="800099" y="1325877"/>
            <a:ext cx="5428769" cy="2512696"/>
          </a:xfrm>
          <a:prstGeom prst="rect">
            <a:avLst/>
          </a:prstGeom>
        </p:spPr>
      </p:pic>
      <p:pic>
        <p:nvPicPr>
          <p:cNvPr id="2049921084" name="object 4" descr=""/>
          <p:cNvPicPr/>
          <p:nvPr/>
        </p:nvPicPr>
        <p:blipFill>
          <a:blip r:embed="rId4"/>
          <a:stretch/>
        </p:blipFill>
        <p:spPr bwMode="auto">
          <a:xfrm rot="0" flipH="0" flipV="0">
            <a:off x="3514484" y="3802377"/>
            <a:ext cx="5295420" cy="2512696"/>
          </a:xfrm>
          <a:prstGeom prst="rect">
            <a:avLst/>
          </a:prstGeom>
        </p:spPr>
      </p:pic>
      <p:pic>
        <p:nvPicPr>
          <p:cNvPr id="1843317476" name="object 3" descr=""/>
          <p:cNvPicPr/>
          <p:nvPr/>
        </p:nvPicPr>
        <p:blipFill>
          <a:blip r:embed="rId5"/>
          <a:stretch/>
        </p:blipFill>
        <p:spPr bwMode="auto">
          <a:xfrm flipH="0" flipV="0">
            <a:off x="6228869" y="1325877"/>
            <a:ext cx="5428769" cy="2512696"/>
          </a:xfrm>
          <a:prstGeom prst="rect">
            <a:avLst/>
          </a:prstGeom>
        </p:spPr>
      </p:pic>
      <p:sp>
        <p:nvSpPr>
          <p:cNvPr id="1819590090" name="Google Shape;267;p5"/>
          <p:cNvSpPr txBox="1"/>
          <p:nvPr>
            <p:ph type="sldNum" idx="12"/>
          </p:nvPr>
        </p:nvSpPr>
        <p:spPr bwMode="auto">
          <a:xfrm>
            <a:off x="8737560" y="6356520"/>
            <a:ext cx="2843639" cy="363960"/>
          </a:xfrm>
          <a:prstGeom prst="rect">
            <a:avLst/>
          </a:prstGeom>
          <a:noFill/>
          <a:ln>
            <a:noFill/>
          </a:ln>
        </p:spPr>
        <p:txBody>
          <a:bodyPr spcFirstLastPara="1" wrap="square" lIns="91424" tIns="45699" rIns="91424" bIns="45699"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129AE5C3-E63C-BC68-A4D9-C6EF73D90B17}" type="slidenum">
              <a:rPr lang="en-US" sz="1200" b="0" i="0" u="none" strike="noStrike" cap="none">
                <a:solidFill>
                  <a:schemeClr val="lt1"/>
                </a:solidFill>
                <a:latin typeface="Arial"/>
                <a:ea typeface="Arial"/>
                <a:cs typeface="Arial"/>
              </a:rPr>
              <a:t/>
            </a:fld>
            <a:endParaRPr sz="1200" b="0" i="0" u="none" strike="noStrike" cap="none">
              <a:solidFill>
                <a:srgbClr val="FFFFFF"/>
              </a:solidFill>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60644314" name="Google Shape;294;p7"/>
          <p:cNvSpPr/>
          <p:nvPr/>
        </p:nvSpPr>
        <p:spPr bwMode="auto">
          <a:xfrm flipH="0" flipV="0">
            <a:off x="1201360" y="6305549"/>
            <a:ext cx="2097074" cy="364679"/>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0" i="0" u="none" strike="noStrike" cap="none">
                <a:solidFill>
                  <a:schemeClr val="dk1"/>
                </a:solidFill>
                <a:latin typeface="Times New Roman"/>
                <a:ea typeface="Times New Roman"/>
                <a:cs typeface="Times New Roman"/>
              </a:rPr>
              <a:t>Inflow</a:t>
            </a:r>
            <a:endParaRPr sz="1800" b="0" i="0" u="none" strike="noStrike" cap="none">
              <a:solidFill>
                <a:srgbClr val="000000"/>
              </a:solidFill>
              <a:latin typeface="Arial"/>
              <a:ea typeface="Arial"/>
              <a:cs typeface="Arial"/>
            </a:endParaRPr>
          </a:p>
        </p:txBody>
      </p:sp>
      <p:sp>
        <p:nvSpPr>
          <p:cNvPr id="490918111" name="Google Shape;297;p7"/>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255216450" name="Google Shape;288;p6"/>
          <p:cNvSpPr/>
          <p:nvPr/>
        </p:nvSpPr>
        <p:spPr bwMode="auto">
          <a:xfrm>
            <a:off x="457200" y="228600"/>
            <a:ext cx="10742399" cy="54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defRPr/>
            </a:pPr>
            <a:r>
              <a:rPr lang="en-US" sz="2800" b="1" i="0" u="none" strike="noStrike" cap="none">
                <a:solidFill>
                  <a:schemeClr val="bg1"/>
                </a:solidFill>
                <a:latin typeface="Times New Roman"/>
                <a:ea typeface="Times New Roman"/>
                <a:cs typeface="Times New Roman"/>
              </a:rPr>
              <a:t>COMPARISION STUDY</a:t>
            </a:r>
            <a:endParaRPr sz="2800" b="0" i="0" u="none" strike="noStrike" cap="none">
              <a:solidFill>
                <a:schemeClr val="bg1"/>
              </a:solidFill>
              <a:latin typeface="Arial"/>
              <a:ea typeface="Arial"/>
              <a:cs typeface="Arial"/>
            </a:endParaRPr>
          </a:p>
        </p:txBody>
      </p:sp>
      <p:pic>
        <p:nvPicPr>
          <p:cNvPr id="785272538" name=""/>
          <p:cNvPicPr>
            <a:picLocks noChangeAspect="1"/>
          </p:cNvPicPr>
          <p:nvPr/>
        </p:nvPicPr>
        <p:blipFill>
          <a:blip r:embed="rId3"/>
          <a:stretch/>
        </p:blipFill>
        <p:spPr bwMode="auto">
          <a:xfrm flipH="0" flipV="0">
            <a:off x="781049" y="975654"/>
            <a:ext cx="2554324" cy="1532594"/>
          </a:xfrm>
          <a:prstGeom prst="rect">
            <a:avLst/>
          </a:prstGeom>
        </p:spPr>
      </p:pic>
      <p:pic>
        <p:nvPicPr>
          <p:cNvPr id="2020369053" name=""/>
          <p:cNvPicPr>
            <a:picLocks noChangeAspect="1"/>
          </p:cNvPicPr>
          <p:nvPr/>
        </p:nvPicPr>
        <p:blipFill>
          <a:blip r:embed="rId4"/>
          <a:stretch/>
        </p:blipFill>
        <p:spPr bwMode="auto">
          <a:xfrm flipH="0" flipV="0">
            <a:off x="781049" y="2738271"/>
            <a:ext cx="2937695" cy="1762616"/>
          </a:xfrm>
          <a:prstGeom prst="rect">
            <a:avLst/>
          </a:prstGeom>
        </p:spPr>
      </p:pic>
      <p:pic>
        <p:nvPicPr>
          <p:cNvPr id="1226472274" name=""/>
          <p:cNvPicPr>
            <a:picLocks noChangeAspect="1"/>
          </p:cNvPicPr>
          <p:nvPr/>
        </p:nvPicPr>
        <p:blipFill>
          <a:blip r:embed="rId5"/>
          <a:stretch/>
        </p:blipFill>
        <p:spPr bwMode="auto">
          <a:xfrm flipH="0" flipV="0">
            <a:off x="781049" y="4469469"/>
            <a:ext cx="2937695" cy="1762616"/>
          </a:xfrm>
          <a:prstGeom prst="rect">
            <a:avLst/>
          </a:prstGeom>
        </p:spPr>
      </p:pic>
      <p:pic>
        <p:nvPicPr>
          <p:cNvPr id="504695134" name=""/>
          <p:cNvPicPr>
            <a:picLocks noChangeAspect="1"/>
          </p:cNvPicPr>
          <p:nvPr/>
        </p:nvPicPr>
        <p:blipFill>
          <a:blip r:embed="rId6"/>
          <a:stretch/>
        </p:blipFill>
        <p:spPr bwMode="auto">
          <a:xfrm flipH="0" flipV="0">
            <a:off x="4701274" y="975654"/>
            <a:ext cx="2554324" cy="1532594"/>
          </a:xfrm>
          <a:prstGeom prst="rect">
            <a:avLst/>
          </a:prstGeom>
        </p:spPr>
      </p:pic>
      <p:pic>
        <p:nvPicPr>
          <p:cNvPr id="1119568939" name=""/>
          <p:cNvPicPr>
            <a:picLocks noChangeAspect="1"/>
          </p:cNvPicPr>
          <p:nvPr/>
        </p:nvPicPr>
        <p:blipFill>
          <a:blip r:embed="rId7"/>
          <a:stretch/>
        </p:blipFill>
        <p:spPr bwMode="auto">
          <a:xfrm flipH="0" flipV="0">
            <a:off x="4701274" y="2698749"/>
            <a:ext cx="2937695" cy="1762616"/>
          </a:xfrm>
          <a:prstGeom prst="rect">
            <a:avLst/>
          </a:prstGeom>
        </p:spPr>
      </p:pic>
      <p:pic>
        <p:nvPicPr>
          <p:cNvPr id="1603445543" name=""/>
          <p:cNvPicPr>
            <a:picLocks noChangeAspect="1"/>
          </p:cNvPicPr>
          <p:nvPr/>
        </p:nvPicPr>
        <p:blipFill>
          <a:blip r:embed="rId8"/>
          <a:stretch/>
        </p:blipFill>
        <p:spPr bwMode="auto">
          <a:xfrm flipH="0" flipV="0">
            <a:off x="4701274" y="4452279"/>
            <a:ext cx="2937695" cy="1762616"/>
          </a:xfrm>
          <a:prstGeom prst="rect">
            <a:avLst/>
          </a:prstGeom>
        </p:spPr>
      </p:pic>
      <p:pic>
        <p:nvPicPr>
          <p:cNvPr id="289628544" name=""/>
          <p:cNvPicPr>
            <a:picLocks noChangeAspect="1"/>
          </p:cNvPicPr>
          <p:nvPr/>
        </p:nvPicPr>
        <p:blipFill>
          <a:blip r:embed="rId9"/>
          <a:stretch/>
        </p:blipFill>
        <p:spPr bwMode="auto">
          <a:xfrm flipH="0" flipV="0">
            <a:off x="8685249" y="975654"/>
            <a:ext cx="2619374" cy="1571624"/>
          </a:xfrm>
          <a:prstGeom prst="rect">
            <a:avLst/>
          </a:prstGeom>
        </p:spPr>
      </p:pic>
      <p:pic>
        <p:nvPicPr>
          <p:cNvPr id="1486802988" name=""/>
          <p:cNvPicPr>
            <a:picLocks noChangeAspect="1"/>
          </p:cNvPicPr>
          <p:nvPr/>
        </p:nvPicPr>
        <p:blipFill>
          <a:blip r:embed="rId10"/>
          <a:stretch/>
        </p:blipFill>
        <p:spPr bwMode="auto">
          <a:xfrm flipH="0" flipV="0">
            <a:off x="8685249" y="2653862"/>
            <a:ext cx="3012508" cy="1807504"/>
          </a:xfrm>
          <a:prstGeom prst="rect">
            <a:avLst/>
          </a:prstGeom>
        </p:spPr>
      </p:pic>
      <p:pic>
        <p:nvPicPr>
          <p:cNvPr id="1109057303" name=""/>
          <p:cNvPicPr>
            <a:picLocks noChangeAspect="1"/>
          </p:cNvPicPr>
          <p:nvPr/>
        </p:nvPicPr>
        <p:blipFill>
          <a:blip r:embed="rId11"/>
          <a:stretch/>
        </p:blipFill>
        <p:spPr bwMode="auto">
          <a:xfrm flipH="0" flipV="0">
            <a:off x="8685249" y="4407391"/>
            <a:ext cx="3012508" cy="1807504"/>
          </a:xfrm>
          <a:prstGeom prst="rect">
            <a:avLst/>
          </a:prstGeom>
        </p:spPr>
      </p:pic>
      <p:pic>
        <p:nvPicPr>
          <p:cNvPr id="1191207261" name=""/>
          <p:cNvPicPr>
            <a:picLocks noChangeAspect="1"/>
          </p:cNvPicPr>
          <p:nvPr/>
        </p:nvPicPr>
        <p:blipFill>
          <a:blip r:embed="rId3"/>
          <a:stretch/>
        </p:blipFill>
        <p:spPr bwMode="auto">
          <a:xfrm flipH="0" flipV="0">
            <a:off x="781049" y="975654"/>
            <a:ext cx="2937695" cy="1762616"/>
          </a:xfrm>
          <a:prstGeom prst="rect">
            <a:avLst/>
          </a:prstGeom>
        </p:spPr>
      </p:pic>
      <p:pic>
        <p:nvPicPr>
          <p:cNvPr id="1046025904" name=""/>
          <p:cNvPicPr>
            <a:picLocks noChangeAspect="1"/>
          </p:cNvPicPr>
          <p:nvPr/>
        </p:nvPicPr>
        <p:blipFill>
          <a:blip r:embed="rId6"/>
          <a:stretch/>
        </p:blipFill>
        <p:spPr bwMode="auto">
          <a:xfrm flipH="0" flipV="0">
            <a:off x="4701274" y="975654"/>
            <a:ext cx="2937695" cy="1762616"/>
          </a:xfrm>
          <a:prstGeom prst="rect">
            <a:avLst/>
          </a:prstGeom>
        </p:spPr>
      </p:pic>
      <p:pic>
        <p:nvPicPr>
          <p:cNvPr id="723876749" name=""/>
          <p:cNvPicPr>
            <a:picLocks noChangeAspect="1"/>
          </p:cNvPicPr>
          <p:nvPr/>
        </p:nvPicPr>
        <p:blipFill>
          <a:blip r:embed="rId9"/>
          <a:stretch/>
        </p:blipFill>
        <p:spPr bwMode="auto">
          <a:xfrm flipH="0" flipV="0">
            <a:off x="8685249" y="975654"/>
            <a:ext cx="3012508" cy="1807504"/>
          </a:xfrm>
          <a:prstGeom prst="rect">
            <a:avLst/>
          </a:prstGeom>
        </p:spPr>
      </p:pic>
      <p:sp>
        <p:nvSpPr>
          <p:cNvPr id="538585235" name="Google Shape;294;p7"/>
          <p:cNvSpPr/>
          <p:nvPr/>
        </p:nvSpPr>
        <p:spPr bwMode="auto">
          <a:xfrm flipH="0" flipV="0">
            <a:off x="5121405" y="6305549"/>
            <a:ext cx="2097433" cy="364679"/>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0" i="0" u="none" strike="noStrike" cap="none">
                <a:solidFill>
                  <a:schemeClr val="dk1"/>
                </a:solidFill>
                <a:latin typeface="Times New Roman"/>
                <a:ea typeface="Times New Roman"/>
                <a:cs typeface="Times New Roman"/>
              </a:rPr>
              <a:t>Inflow</a:t>
            </a:r>
            <a:endParaRPr sz="1800" b="0" i="0" u="none" strike="noStrike" cap="none">
              <a:solidFill>
                <a:srgbClr val="000000"/>
              </a:solidFill>
              <a:latin typeface="Arial"/>
              <a:ea typeface="Arial"/>
              <a:cs typeface="Arial"/>
            </a:endParaRPr>
          </a:p>
        </p:txBody>
      </p:sp>
      <p:sp>
        <p:nvSpPr>
          <p:cNvPr id="1236482436" name="Google Shape;294;p7"/>
          <p:cNvSpPr/>
          <p:nvPr/>
        </p:nvSpPr>
        <p:spPr bwMode="auto">
          <a:xfrm flipH="0" flipV="0">
            <a:off x="9110662" y="6275610"/>
            <a:ext cx="2098513" cy="364679"/>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0" i="0" u="none" strike="noStrike" cap="none">
                <a:solidFill>
                  <a:schemeClr val="dk1"/>
                </a:solidFill>
                <a:latin typeface="Times New Roman"/>
                <a:ea typeface="Times New Roman"/>
                <a:cs typeface="Times New Roman"/>
              </a:rPr>
              <a:t>SFE</a:t>
            </a:r>
            <a:endParaRPr sz="1800" b="0" i="0" u="none" strike="noStrike" cap="none">
              <a:solidFill>
                <a:srgbClr val="000000"/>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89218406" name="Google Shape;297;p7"/>
          <p:cNvSpPr txBox="1"/>
          <p:nvPr>
            <p:ph type="sldNum" idx="12"/>
          </p:nvPr>
        </p:nvSpPr>
        <p:spPr bwMode="auto">
          <a:xfrm>
            <a:off x="8737560" y="6356520"/>
            <a:ext cx="2843640" cy="363960"/>
          </a:xfrm>
          <a:prstGeom prst="rect">
            <a:avLst/>
          </a:prstGeom>
          <a:noFill/>
          <a:ln>
            <a:noFill/>
          </a:ln>
        </p:spPr>
        <p:txBody>
          <a:bodyPr spcFirstLastPara="1" wrap="square" lIns="91424" tIns="45699" rIns="91424" bIns="45699"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3A46CCC2-7DE8-DB1C-53AF-5AF70E1AEA79}" type="slidenum">
              <a:rPr lang="en-US" sz="1200" b="0" i="0" u="none" strike="noStrike" cap="none">
                <a:solidFill>
                  <a:schemeClr val="lt1"/>
                </a:solidFill>
                <a:latin typeface="Arial"/>
                <a:ea typeface="Arial"/>
                <a:cs typeface="Arial"/>
              </a:rPr>
              <a:t/>
            </a:fld>
            <a:endParaRPr sz="1200" b="0" i="0" u="none" strike="noStrike" cap="none">
              <a:solidFill>
                <a:srgbClr val="FFFFFF"/>
              </a:solidFill>
              <a:latin typeface="Times New Roman"/>
              <a:ea typeface="Times New Roman"/>
              <a:cs typeface="Times New Roman"/>
            </a:endParaRPr>
          </a:p>
        </p:txBody>
      </p:sp>
      <p:sp>
        <p:nvSpPr>
          <p:cNvPr id="1986560640" name="Google Shape;288;p6"/>
          <p:cNvSpPr/>
          <p:nvPr/>
        </p:nvSpPr>
        <p:spPr bwMode="auto">
          <a:xfrm>
            <a:off x="457200" y="312930"/>
            <a:ext cx="10742400" cy="54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defRPr/>
            </a:pPr>
            <a:r>
              <a:rPr lang="en-US" sz="2800" b="1" i="0" u="none" strike="noStrike" cap="none">
                <a:solidFill>
                  <a:schemeClr val="bg1"/>
                </a:solidFill>
                <a:latin typeface="Times New Roman"/>
                <a:ea typeface="Times New Roman"/>
                <a:cs typeface="Times New Roman"/>
              </a:rPr>
              <a:t>COMPARISION STUDY</a:t>
            </a:r>
            <a:endParaRPr sz="2800" b="0" i="0" u="none" strike="noStrike" cap="none">
              <a:solidFill>
                <a:schemeClr val="bg1"/>
              </a:solidFill>
              <a:latin typeface="Arial"/>
              <a:ea typeface="Arial"/>
              <a:cs typeface="Arial"/>
            </a:endParaRPr>
          </a:p>
        </p:txBody>
      </p:sp>
      <p:sp>
        <p:nvSpPr>
          <p:cNvPr id="2027888927" name="Google Shape;294;p7"/>
          <p:cNvSpPr/>
          <p:nvPr/>
        </p:nvSpPr>
        <p:spPr bwMode="auto">
          <a:xfrm flipH="0" flipV="0">
            <a:off x="2968570" y="2988604"/>
            <a:ext cx="5865292" cy="364679"/>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0" i="0" u="none" strike="noStrike" cap="none" spc="0">
                <a:solidFill>
                  <a:schemeClr val="dk1"/>
                </a:solidFill>
                <a:latin typeface="Times New Roman"/>
                <a:ea typeface="Times New Roman"/>
                <a:cs typeface="Times New Roman"/>
              </a:rPr>
              <a:t>agb_and_massive_stars_nugrid_MESAonly_fryer12delay</a:t>
            </a:r>
            <a:endParaRPr sz="1800" b="0" i="0" u="none" strike="noStrike" cap="none">
              <a:solidFill>
                <a:srgbClr val="000000"/>
              </a:solidFill>
              <a:latin typeface="Arial"/>
              <a:ea typeface="Arial"/>
              <a:cs typeface="Arial"/>
            </a:endParaRPr>
          </a:p>
        </p:txBody>
      </p:sp>
      <p:pic>
        <p:nvPicPr>
          <p:cNvPr id="386714912" name=""/>
          <p:cNvPicPr>
            <a:picLocks noChangeAspect="1"/>
          </p:cNvPicPr>
          <p:nvPr/>
        </p:nvPicPr>
        <p:blipFill>
          <a:blip r:embed="rId3"/>
          <a:srcRect l="6676" t="10455" r="9126" b="2998"/>
          <a:stretch/>
        </p:blipFill>
        <p:spPr bwMode="auto">
          <a:xfrm flipH="0" flipV="0">
            <a:off x="266699" y="1038290"/>
            <a:ext cx="2809992" cy="1950314"/>
          </a:xfrm>
          <a:prstGeom prst="rect">
            <a:avLst/>
          </a:prstGeom>
        </p:spPr>
      </p:pic>
      <p:pic>
        <p:nvPicPr>
          <p:cNvPr id="1331853962" name=""/>
          <p:cNvPicPr>
            <a:picLocks noChangeAspect="1"/>
          </p:cNvPicPr>
          <p:nvPr/>
        </p:nvPicPr>
        <p:blipFill>
          <a:blip r:embed="rId4"/>
          <a:srcRect l="7155" t="9194" r="7646" b="3422"/>
          <a:stretch/>
        </p:blipFill>
        <p:spPr bwMode="auto">
          <a:xfrm flipH="0" flipV="0">
            <a:off x="3091224" y="1038290"/>
            <a:ext cx="2809992" cy="1950314"/>
          </a:xfrm>
          <a:prstGeom prst="rect">
            <a:avLst/>
          </a:prstGeom>
        </p:spPr>
      </p:pic>
      <p:pic>
        <p:nvPicPr>
          <p:cNvPr id="1274746642" name=""/>
          <p:cNvPicPr>
            <a:picLocks noChangeAspect="1"/>
          </p:cNvPicPr>
          <p:nvPr/>
        </p:nvPicPr>
        <p:blipFill>
          <a:blip r:embed="rId5"/>
          <a:srcRect l="6850" t="11428" r="9316" b="4122"/>
          <a:stretch/>
        </p:blipFill>
        <p:spPr bwMode="auto">
          <a:xfrm flipH="0" flipV="0">
            <a:off x="5915749" y="1038290"/>
            <a:ext cx="2880624" cy="1950314"/>
          </a:xfrm>
          <a:prstGeom prst="rect">
            <a:avLst/>
          </a:prstGeom>
        </p:spPr>
      </p:pic>
      <p:pic>
        <p:nvPicPr>
          <p:cNvPr id="1917673129" name=""/>
          <p:cNvPicPr>
            <a:picLocks noChangeAspect="1"/>
          </p:cNvPicPr>
          <p:nvPr/>
        </p:nvPicPr>
        <p:blipFill>
          <a:blip r:embed="rId6"/>
          <a:srcRect l="7017" t="10714" r="9482" b="4476"/>
          <a:stretch/>
        </p:blipFill>
        <p:spPr bwMode="auto">
          <a:xfrm flipH="0" flipV="0">
            <a:off x="8821083" y="1038290"/>
            <a:ext cx="2905333" cy="1950314"/>
          </a:xfrm>
          <a:prstGeom prst="rect">
            <a:avLst/>
          </a:prstGeom>
        </p:spPr>
      </p:pic>
      <p:pic>
        <p:nvPicPr>
          <p:cNvPr id="155172489" name=""/>
          <p:cNvPicPr>
            <a:picLocks noChangeAspect="1"/>
          </p:cNvPicPr>
          <p:nvPr/>
        </p:nvPicPr>
        <p:blipFill>
          <a:blip r:embed="rId7"/>
          <a:srcRect l="6850" t="10714" r="9482" b="4122"/>
          <a:stretch/>
        </p:blipFill>
        <p:spPr bwMode="auto">
          <a:xfrm flipH="0" flipV="0">
            <a:off x="266699" y="3807344"/>
            <a:ext cx="2851865" cy="1950314"/>
          </a:xfrm>
          <a:prstGeom prst="rect">
            <a:avLst/>
          </a:prstGeom>
        </p:spPr>
      </p:pic>
      <p:pic>
        <p:nvPicPr>
          <p:cNvPr id="906515909" name=""/>
          <p:cNvPicPr>
            <a:picLocks noChangeAspect="1"/>
          </p:cNvPicPr>
          <p:nvPr/>
        </p:nvPicPr>
        <p:blipFill>
          <a:blip r:embed="rId8"/>
          <a:srcRect l="6850" t="10714" r="9482" b="4122"/>
          <a:stretch/>
        </p:blipFill>
        <p:spPr bwMode="auto">
          <a:xfrm flipH="0" flipV="0">
            <a:off x="3118565" y="3807344"/>
            <a:ext cx="2935969" cy="1950314"/>
          </a:xfrm>
          <a:prstGeom prst="rect">
            <a:avLst/>
          </a:prstGeom>
        </p:spPr>
      </p:pic>
      <p:pic>
        <p:nvPicPr>
          <p:cNvPr id="1630721555" name=""/>
          <p:cNvPicPr>
            <a:picLocks noChangeAspect="1"/>
          </p:cNvPicPr>
          <p:nvPr/>
        </p:nvPicPr>
        <p:blipFill>
          <a:blip r:embed="rId9"/>
          <a:srcRect l="6683" t="10714" r="8982" b="4122"/>
          <a:stretch/>
        </p:blipFill>
        <p:spPr bwMode="auto">
          <a:xfrm flipH="0" flipV="0">
            <a:off x="6054535" y="3807344"/>
            <a:ext cx="2895483" cy="1950314"/>
          </a:xfrm>
          <a:prstGeom prst="rect">
            <a:avLst/>
          </a:prstGeom>
        </p:spPr>
      </p:pic>
      <p:pic>
        <p:nvPicPr>
          <p:cNvPr id="391312917" name=""/>
          <p:cNvPicPr>
            <a:picLocks noChangeAspect="1"/>
          </p:cNvPicPr>
          <p:nvPr/>
        </p:nvPicPr>
        <p:blipFill>
          <a:blip r:embed="rId10"/>
          <a:srcRect l="7014" t="11428" r="9556" b="4122"/>
          <a:stretch/>
        </p:blipFill>
        <p:spPr bwMode="auto">
          <a:xfrm flipH="0" flipV="0">
            <a:off x="8932446" y="3807344"/>
            <a:ext cx="2784825" cy="1950314"/>
          </a:xfrm>
          <a:prstGeom prst="rect">
            <a:avLst/>
          </a:prstGeom>
        </p:spPr>
      </p:pic>
      <p:sp>
        <p:nvSpPr>
          <p:cNvPr id="206341729" name="Google Shape;294;p7"/>
          <p:cNvSpPr/>
          <p:nvPr/>
        </p:nvSpPr>
        <p:spPr bwMode="auto">
          <a:xfrm flipH="0" flipV="0">
            <a:off x="2968570" y="5699147"/>
            <a:ext cx="5866011" cy="364679"/>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0" i="0" u="none" strike="noStrike" cap="none" spc="0">
                <a:solidFill>
                  <a:schemeClr val="dk1"/>
                </a:solidFill>
                <a:latin typeface="Times New Roman"/>
                <a:ea typeface="Times New Roman"/>
                <a:cs typeface="Times New Roman"/>
              </a:rPr>
              <a:t>agb_and_massive_stars_nugrid_MESAonly_fryer12mix</a:t>
            </a:r>
            <a:endParaRPr sz="1800" b="0" i="0" u="none" strike="noStrike" cap="none">
              <a:solidFill>
                <a:srgbClr val="000000"/>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38639486" name="Google Shape;306;p8"/>
          <p:cNvSpPr/>
          <p:nvPr/>
        </p:nvSpPr>
        <p:spPr bwMode="auto">
          <a:xfrm>
            <a:off x="551520" y="332640"/>
            <a:ext cx="2591640" cy="517079"/>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800" b="1" i="0" u="none" strike="noStrike" cap="none">
                <a:solidFill>
                  <a:schemeClr val="bg1"/>
                </a:solidFill>
                <a:latin typeface="Arial"/>
                <a:ea typeface="Arial"/>
                <a:cs typeface="Arial"/>
              </a:rPr>
              <a:t>Conclusion</a:t>
            </a:r>
            <a:endParaRPr sz="2800" b="0" i="0" u="none" strike="noStrike" cap="none">
              <a:solidFill>
                <a:schemeClr val="bg1"/>
              </a:solidFill>
              <a:latin typeface="Arial"/>
              <a:ea typeface="Arial"/>
              <a:cs typeface="Arial"/>
            </a:endParaRPr>
          </a:p>
        </p:txBody>
      </p:sp>
      <p:sp>
        <p:nvSpPr>
          <p:cNvPr id="1212549713" name="Google Shape;307;p8"/>
          <p:cNvSpPr/>
          <p:nvPr/>
        </p:nvSpPr>
        <p:spPr bwMode="auto">
          <a:xfrm>
            <a:off x="729719" y="915089"/>
            <a:ext cx="10161719" cy="1614359"/>
          </a:xfrm>
          <a:prstGeom prst="rect">
            <a:avLst/>
          </a:prstGeom>
          <a:solidFill>
            <a:srgbClr val="777777">
              <a:alpha val="36862"/>
            </a:srgbClr>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The model stimulated Gas mass, Star mass, SFR were in well alignment with the paper used for calibrating the model.</a:t>
            </a: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The GCE simulated with the custom parameters reach the observed abundance within the range of error for different yield sets.</a:t>
            </a:r>
            <a:endParaRPr sz="2000" b="0" i="0" u="none" strike="noStrike" cap="none">
              <a:solidFill>
                <a:srgbClr val="FFFFFF"/>
              </a:solidFill>
              <a:latin typeface="Arial"/>
              <a:ea typeface="Arial"/>
              <a:cs typeface="Arial"/>
            </a:endParaRPr>
          </a:p>
        </p:txBody>
      </p:sp>
      <p:sp>
        <p:nvSpPr>
          <p:cNvPr id="83224525" name="Google Shape;308;p8"/>
          <p:cNvSpPr/>
          <p:nvPr/>
        </p:nvSpPr>
        <p:spPr bwMode="auto">
          <a:xfrm>
            <a:off x="551520" y="3141000"/>
            <a:ext cx="2879640" cy="517079"/>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800" b="1" i="0" u="none" strike="noStrike" cap="none">
                <a:solidFill>
                  <a:schemeClr val="bg1"/>
                </a:solidFill>
                <a:latin typeface="Arial"/>
                <a:ea typeface="Arial"/>
                <a:cs typeface="Arial"/>
              </a:rPr>
              <a:t>Future work</a:t>
            </a:r>
            <a:endParaRPr sz="2800" b="0" i="0" u="none" strike="noStrike" cap="none">
              <a:solidFill>
                <a:schemeClr val="bg1"/>
              </a:solidFill>
              <a:latin typeface="Arial"/>
              <a:ea typeface="Arial"/>
              <a:cs typeface="Arial"/>
            </a:endParaRPr>
          </a:p>
        </p:txBody>
      </p:sp>
      <p:sp>
        <p:nvSpPr>
          <p:cNvPr id="1567369094" name="Google Shape;309;p8"/>
          <p:cNvSpPr/>
          <p:nvPr/>
        </p:nvSpPr>
        <p:spPr bwMode="auto">
          <a:xfrm flipH="0" flipV="0">
            <a:off x="729719" y="3799649"/>
            <a:ext cx="10162439" cy="2833560"/>
          </a:xfrm>
          <a:prstGeom prst="rect">
            <a:avLst/>
          </a:prstGeom>
          <a:solidFill>
            <a:srgbClr val="777777">
              <a:alpha val="36862"/>
            </a:srgbClr>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Make the GCE more accurate and reduce the error</a:t>
            </a:r>
            <a:endParaRPr lang="en-US" sz="2000" b="0" i="0" u="none" strike="noStrike" cap="none">
              <a:solidFill>
                <a:schemeClr val="lt1"/>
              </a:solidFill>
              <a:latin typeface="Arial"/>
              <a:ea typeface="Arial"/>
              <a:cs typeface="Arial"/>
            </a:endParaRPr>
          </a:p>
          <a:p>
            <a:pPr marL="0" marR="0" lvl="0" indent="0" algn="l" rtl="0">
              <a:lnSpc>
                <a:spcPct val="100000"/>
              </a:lnSpc>
              <a:spcBef>
                <a:spcPts val="0"/>
              </a:spcBef>
              <a:spcAft>
                <a:spcPts val="0"/>
              </a:spcAft>
              <a:buNone/>
              <a:defRPr/>
            </a:pP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Find the correct yield sets that fits Dwarf Galaxies</a:t>
            </a: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The lack of observational, high Resolution points makes the error factor high and less reliable</a:t>
            </a: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Suggest more observational data points in high resolution </a:t>
            </a: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endParaRPr sz="2000" b="0" i="0" u="none" strike="noStrike" cap="none">
              <a:solidFill>
                <a:srgbClr val="FFFFFF"/>
              </a:solidFill>
              <a:latin typeface="Arial"/>
              <a:ea typeface="Arial"/>
              <a:cs typeface="Arial"/>
            </a:endParaRPr>
          </a:p>
        </p:txBody>
      </p:sp>
      <p:sp>
        <p:nvSpPr>
          <p:cNvPr id="157263774" name="Google Shape;310;p8"/>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13255656" name="Google Shape;316;p9"/>
          <p:cNvSpPr txBox="1"/>
          <p:nvPr>
            <p:ph type="sldNum" idx="12"/>
          </p:nvPr>
        </p:nvSpPr>
        <p:spPr bwMode="auto">
          <a:xfrm>
            <a:off x="8737560" y="6356520"/>
            <a:ext cx="2843640" cy="363960"/>
          </a:xfrm>
          <a:prstGeom prst="rect">
            <a:avLst/>
          </a:prstGeom>
          <a:noFill/>
          <a:ln>
            <a:noFill/>
          </a:ln>
        </p:spPr>
        <p:txBody>
          <a:bodyPr spcFirstLastPara="1" wrap="square" lIns="90000" tIns="45000" rIns="90000" bIns="45000" anchor="ctr" anchorCtr="0">
            <a:noAutofit/>
          </a:bodyPr>
          <a:lstStyle/>
          <a:p>
            <a:pPr marL="0" marR="0" lvl="0" indent="0" algn="r" rtl="0">
              <a:lnSpc>
                <a:spcPct val="100000"/>
              </a:lnSpc>
              <a:spcBef>
                <a:spcPts val="0"/>
              </a:spcBef>
              <a:spcAft>
                <a:spcPts val="0"/>
              </a:spcAft>
              <a:buClr>
                <a:schemeClr val="lt1"/>
              </a:buClr>
              <a:buSzPts val="1200"/>
              <a:buFont typeface="Times New Roman"/>
              <a:buNone/>
              <a:defRPr/>
            </a:pPr>
            <a:fld id="{00000000-1234-1234-1234-123412341234}" type="slidenum">
              <a:rPr lang="en-US" sz="1200" b="0" i="0" u="none" strike="noStrike" cap="none">
                <a:solidFill>
                  <a:schemeClr val="lt1"/>
                </a:solidFill>
                <a:latin typeface="Times New Roman"/>
                <a:ea typeface="Times New Roman"/>
                <a:cs typeface="Times New Roman"/>
              </a:rPr>
              <a:t>‹#›</a:t>
            </a:fld>
            <a:endParaRPr sz="1200" b="0" i="0" u="none" strike="noStrike" cap="none">
              <a:solidFill>
                <a:srgbClr val="FFFFFF"/>
              </a:solidFill>
              <a:latin typeface="Times New Roman"/>
              <a:ea typeface="Times New Roman"/>
              <a:cs typeface="Times New Roman"/>
            </a:endParaRPr>
          </a:p>
        </p:txBody>
      </p:sp>
      <p:sp>
        <p:nvSpPr>
          <p:cNvPr id="92775488" name="Google Shape;317;p9"/>
          <p:cNvSpPr txBox="1"/>
          <p:nvPr>
            <p:ph type="body" idx="4294967295"/>
          </p:nvPr>
        </p:nvSpPr>
        <p:spPr bwMode="auto">
          <a:xfrm>
            <a:off x="463662" y="528818"/>
            <a:ext cx="10513079" cy="599976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0000"/>
              </a:buClr>
              <a:buSzPts val="2800"/>
              <a:buFont typeface="Times New Roman"/>
              <a:buNone/>
              <a:defRPr/>
            </a:pPr>
            <a:r>
              <a:rPr lang="en-US" sz="3600" b="0" strike="noStrike">
                <a:solidFill>
                  <a:schemeClr val="bg1"/>
                </a:solidFill>
                <a:latin typeface="Times New Roman"/>
                <a:ea typeface="Times New Roman"/>
                <a:cs typeface="Times New Roman"/>
              </a:rPr>
              <a:t>Reference</a:t>
            </a:r>
            <a:endParaRPr sz="3600" b="0" strike="noStrike">
              <a:solidFill>
                <a:schemeClr val="bg1"/>
              </a:solidFill>
              <a:latin typeface="Century Gothic"/>
              <a:ea typeface="Century Gothic"/>
              <a:cs typeface="Century Gothic"/>
            </a:endParaRPr>
          </a:p>
          <a:p>
            <a:pPr marL="228600" lvl="0" indent="-228600" algn="l" rtl="0">
              <a:lnSpc>
                <a:spcPct val="90000"/>
              </a:lnSpc>
              <a:spcBef>
                <a:spcPts val="1001"/>
              </a:spcBef>
              <a:spcAft>
                <a:spcPts val="0"/>
              </a:spcAft>
              <a:buClr>
                <a:srgbClr val="FFFFFF"/>
              </a:buClr>
              <a:buSzPts val="1400"/>
              <a:buFont typeface="Arial"/>
              <a:buChar char="•"/>
              <a:defRPr/>
            </a:pPr>
            <a:r>
              <a:rPr lang="en-US" sz="1600" b="0" strike="noStrike">
                <a:solidFill>
                  <a:schemeClr val="lt1"/>
                </a:solidFill>
                <a:latin typeface="Times New Roman"/>
                <a:ea typeface="Times New Roman"/>
                <a:cs typeface="Times New Roman"/>
              </a:rPr>
              <a:t> “the eleven open questions about the Universe” from the American Academy of Sciences, the “long range plan” for nuclear physics in the USA, and the white paper of Schatz et al. (2022): “Horizons: Nuclear Astrophysics in the 2020s and Beyond”.</a:t>
            </a:r>
            <a:endParaRPr sz="1600" b="0" strike="noStrike">
              <a:solidFill>
                <a:schemeClr val="dk1"/>
              </a:solidFill>
              <a:latin typeface="Century Gothic"/>
              <a:ea typeface="Century Gothic"/>
              <a:cs typeface="Century Gothic"/>
            </a:endParaRPr>
          </a:p>
          <a:p>
            <a:pPr marL="228600" lvl="0" indent="-228600" algn="l" rtl="0">
              <a:lnSpc>
                <a:spcPct val="90000"/>
              </a:lnSpc>
              <a:spcBef>
                <a:spcPts val="1001"/>
              </a:spcBef>
              <a:spcAft>
                <a:spcPts val="0"/>
              </a:spcAft>
              <a:buClr>
                <a:srgbClr val="FFFFFF"/>
              </a:buClr>
              <a:buSzPts val="1400"/>
              <a:buFont typeface="Arial"/>
              <a:buChar char="•"/>
              <a:defRPr/>
            </a:pPr>
            <a:r>
              <a:rPr lang="en-US" sz="1600" b="0" strike="noStrike">
                <a:solidFill>
                  <a:schemeClr val="lt1"/>
                </a:solidFill>
                <a:latin typeface="Times New Roman"/>
                <a:ea typeface="Times New Roman"/>
                <a:cs typeface="Times New Roman"/>
              </a:rPr>
              <a:t>Ishimaru, Y., Wanajo, S., and Prantzos, N., “Neutron Star Mergers as the Origin of r-process Elements in the Galactic Halo Based on the Sub-halo Clustering Scenario”, &lt;i&gt;The Astrophysical Journal&lt;/i&gt;, vol. 804, no. 2, Art. no. L35, IOP, 2015. doi:10.1088/2041-8205/804/2/L35.</a:t>
            </a:r>
            <a:endParaRPr sz="1600" b="0" strike="noStrike">
              <a:solidFill>
                <a:schemeClr val="dk1"/>
              </a:solidFill>
              <a:latin typeface="Century Gothic"/>
              <a:ea typeface="Century Gothic"/>
              <a:cs typeface="Century Gothic"/>
            </a:endParaRPr>
          </a:p>
          <a:p>
            <a:pPr marL="228600" lvl="0" indent="-228600" algn="l" rtl="0">
              <a:lnSpc>
                <a:spcPct val="90000"/>
              </a:lnSpc>
              <a:spcBef>
                <a:spcPts val="1001"/>
              </a:spcBef>
              <a:spcAft>
                <a:spcPts val="0"/>
              </a:spcAft>
              <a:buClr>
                <a:srgbClr val="FFFFFF"/>
              </a:buClr>
              <a:buSzPts val="1400"/>
              <a:buFont typeface="Arial"/>
              <a:buChar char="•"/>
              <a:defRPr/>
            </a:pPr>
            <a:r>
              <a:rPr lang="en-US" sz="1600" b="0" strike="noStrike">
                <a:solidFill>
                  <a:schemeClr val="lt1"/>
                </a:solidFill>
                <a:latin typeface="Times New Roman"/>
                <a:ea typeface="Times New Roman"/>
                <a:cs typeface="Times New Roman"/>
              </a:rPr>
              <a:t>Wanajo, S., Hirai, Y., and Prantzos, N., “Neutron star mergers as the astrophysical site of the r-process in the Milky Way and its satellite galaxies”, &lt;i&gt;Monthly Notices of the Royal Astronomical Society&lt;/i&gt;, vol. 505, no. 4, OUP, pp. 5862–5883, 2021. doi:10.1093/mnras/stab1655.</a:t>
            </a:r>
            <a:endParaRPr sz="1600" b="0" strike="noStrike">
              <a:solidFill>
                <a:schemeClr val="dk1"/>
              </a:solidFill>
              <a:latin typeface="Century Gothic"/>
              <a:ea typeface="Century Gothic"/>
              <a:cs typeface="Century Gothic"/>
            </a:endParaRPr>
          </a:p>
          <a:p>
            <a:pPr marL="228600" lvl="0" indent="-228600" algn="l" rtl="0">
              <a:lnSpc>
                <a:spcPct val="90000"/>
              </a:lnSpc>
              <a:spcBef>
                <a:spcPts val="1001"/>
              </a:spcBef>
              <a:spcAft>
                <a:spcPts val="0"/>
              </a:spcAft>
              <a:buClr>
                <a:srgbClr val="FFFFFF"/>
              </a:buClr>
              <a:buSzPts val="1400"/>
              <a:buFont typeface="Arial"/>
              <a:buChar char="•"/>
              <a:defRPr/>
            </a:pPr>
            <a:r>
              <a:rPr lang="en-US" sz="1600" b="0" strike="noStrike">
                <a:solidFill>
                  <a:schemeClr val="lt1"/>
                </a:solidFill>
                <a:latin typeface="Times New Roman"/>
                <a:ea typeface="Times New Roman"/>
                <a:cs typeface="Times New Roman"/>
              </a:rPr>
              <a:t>Ji, A. P., Simon, J. D., Frebel, A., Venn, K. A., and Hansen, T. T., “Chemical Abundances in the Ultra-faint Dwarf Galaxies Grus I and Triangulum II: Neutron-capture Elements as a Defining Feature of the Faintest Dwarfs”, &lt;i&gt;The Astrophysical Journal&lt;/i&gt;, vol. 870, no. 2, Art. no. 83, IOP, 2019. doi:10.3847/1538-4357/aaf3bb.</a:t>
            </a:r>
            <a:endParaRPr sz="1600" b="0" strike="noStrike">
              <a:solidFill>
                <a:schemeClr val="dk1"/>
              </a:solidFill>
              <a:latin typeface="Century Gothic"/>
              <a:ea typeface="Century Gothic"/>
              <a:cs typeface="Century Gothic"/>
            </a:endParaRPr>
          </a:p>
          <a:p>
            <a:pPr marL="228600" lvl="0" indent="-228600" algn="l" rtl="0">
              <a:lnSpc>
                <a:spcPct val="90000"/>
              </a:lnSpc>
              <a:spcBef>
                <a:spcPts val="1001"/>
              </a:spcBef>
              <a:spcAft>
                <a:spcPts val="0"/>
              </a:spcAft>
              <a:buClr>
                <a:srgbClr val="FFFFFF"/>
              </a:buClr>
              <a:buSzPts val="1400"/>
              <a:buFont typeface="Arial"/>
              <a:buChar char="•"/>
              <a:defRPr/>
            </a:pPr>
            <a:r>
              <a:rPr lang="en-US" sz="1600" b="0" strike="noStrike">
                <a:solidFill>
                  <a:schemeClr val="lt1"/>
                </a:solidFill>
                <a:latin typeface="Times New Roman"/>
                <a:ea typeface="Times New Roman"/>
                <a:cs typeface="Times New Roman"/>
              </a:rPr>
              <a:t>J. Yin, L. Magrini, F. Matteucci, G. A. Lanfranchi, D. R. Gonçalves and R. D. D. Costa,A&amp;A, 520 (2010) A55. DOI: https://doi.org/10.1051/0004-6361/201014377</a:t>
            </a:r>
            <a:endParaRPr sz="1600" b="0" strike="noStrike">
              <a:solidFill>
                <a:schemeClr val="dk1"/>
              </a:solidFill>
              <a:latin typeface="Century Gothic"/>
              <a:ea typeface="Century Gothic"/>
              <a:cs typeface="Century Gothic"/>
            </a:endParaRPr>
          </a:p>
          <a:p>
            <a:pPr marL="228600" lvl="0" indent="-228600" algn="l" rtl="0">
              <a:lnSpc>
                <a:spcPct val="90000"/>
              </a:lnSpc>
              <a:spcBef>
                <a:spcPts val="1001"/>
              </a:spcBef>
              <a:spcAft>
                <a:spcPts val="0"/>
              </a:spcAft>
              <a:buClr>
                <a:srgbClr val="FFFFFF"/>
              </a:buClr>
              <a:buSzPts val="1400"/>
              <a:buFont typeface="Arial"/>
              <a:buChar char="•"/>
              <a:defRPr/>
            </a:pPr>
            <a:r>
              <a:rPr lang="en-US" sz="1600" b="0" strike="noStrike">
                <a:solidFill>
                  <a:schemeClr val="lt1"/>
                </a:solidFill>
                <a:latin typeface="Times New Roman"/>
                <a:ea typeface="Times New Roman"/>
                <a:cs typeface="Times New Roman"/>
              </a:rPr>
              <a:t>Fischer, T., Wu, M.-R., Wehmeyer, B., Bastian, N.-U. F., Martínez-Pinedo, G., and Thielemann, F.-K., “Core-collapse Supernova Explosions Driven by the Hadron-quark Phase Transition as a Rare r-process Site”, &lt;i&gt;The Astrophysical Journal&lt;/i&gt;, vol. 894, no. 1, Art. no. 9, IOP, 2020. doi:10.3847/1538-4357/ab86b0.</a:t>
            </a:r>
            <a:endParaRPr sz="1600" b="0" strike="noStrike">
              <a:solidFill>
                <a:schemeClr val="dk1"/>
              </a:solidFill>
              <a:latin typeface="Century Gothic"/>
              <a:ea typeface="Century Gothic"/>
              <a:cs typeface="Century Gothic"/>
            </a:endParaRPr>
          </a:p>
          <a:p>
            <a:pPr marL="261850" lvl="0" indent="-261850" algn="l" rtl="0">
              <a:lnSpc>
                <a:spcPct val="90000"/>
              </a:lnSpc>
              <a:spcBef>
                <a:spcPts val="1001"/>
              </a:spcBef>
              <a:spcAft>
                <a:spcPts val="0"/>
              </a:spcAft>
              <a:buSzPts val="1400"/>
              <a:buFont typeface="Arial"/>
              <a:buChar char="•"/>
              <a:defRPr/>
            </a:pPr>
            <a:endParaRPr sz="1600" b="0" strike="noStrike">
              <a:solidFill>
                <a:schemeClr val="dk1"/>
              </a:solidFill>
              <a:latin typeface="Century Gothic"/>
              <a:ea typeface="Century Gothic"/>
              <a:cs typeface="Century Gothic"/>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83534215" name="Google Shape;323;p10"/>
          <p:cNvSpPr/>
          <p:nvPr/>
        </p:nvSpPr>
        <p:spPr bwMode="auto">
          <a:xfrm>
            <a:off x="551520" y="260647"/>
            <a:ext cx="4320000" cy="517079"/>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800" b="1" i="0" u="none" strike="noStrike" cap="none">
                <a:solidFill>
                  <a:schemeClr val="bg1"/>
                </a:solidFill>
                <a:latin typeface="Arial"/>
                <a:ea typeface="Arial"/>
                <a:cs typeface="Arial"/>
              </a:rPr>
              <a:t>Acknowledgement</a:t>
            </a:r>
            <a:endParaRPr sz="2800" b="0" i="0" u="none" strike="noStrike" cap="none">
              <a:solidFill>
                <a:schemeClr val="bg1"/>
              </a:solidFill>
              <a:latin typeface="Arial"/>
              <a:ea typeface="Arial"/>
              <a:cs typeface="Arial"/>
            </a:endParaRPr>
          </a:p>
        </p:txBody>
      </p:sp>
      <p:sp>
        <p:nvSpPr>
          <p:cNvPr id="281266147" name="Google Shape;324;p10"/>
          <p:cNvSpPr txBox="1"/>
          <p:nvPr>
            <p:ph type="sldNum" idx="12"/>
          </p:nvPr>
        </p:nvSpPr>
        <p:spPr bwMode="auto">
          <a:xfrm>
            <a:off x="9157016"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1383104775" name="Google Shape;325;p10"/>
          <p:cNvSpPr/>
          <p:nvPr/>
        </p:nvSpPr>
        <p:spPr bwMode="auto">
          <a:xfrm>
            <a:off x="504898" y="1245009"/>
            <a:ext cx="11090310" cy="4389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a:pPr>
            <a:r>
              <a:rPr lang="en-US" sz="2000" b="0" i="0" u="none" strike="noStrike" cap="none">
                <a:solidFill>
                  <a:schemeClr val="lt1"/>
                </a:solidFill>
                <a:latin typeface="Century Gothic"/>
                <a:ea typeface="Century Gothic"/>
                <a:cs typeface="Century Gothic"/>
              </a:rPr>
              <a:t>I would like to sincerely thank the following individuals and organizations for their invaluable support and contributions to this project:</a:t>
            </a:r>
            <a:endParaRPr sz="2000" b="0" i="0" u="none" strike="noStrike" cap="none">
              <a:solidFill>
                <a:schemeClr val="dk1"/>
              </a:solidFill>
              <a:latin typeface="Century Gothic"/>
              <a:ea typeface="Century Gothic"/>
              <a:cs typeface="Century Gothic"/>
            </a:endParaRPr>
          </a:p>
          <a:p>
            <a:pPr marL="342900" marR="0" lvl="0" indent="-342900" algn="l" rtl="0">
              <a:spcBef>
                <a:spcPts val="0"/>
              </a:spcBef>
              <a:spcAft>
                <a:spcPts val="0"/>
              </a:spcAft>
              <a:buClr>
                <a:srgbClr val="A9EA25"/>
              </a:buClr>
              <a:buSzPts val="2000"/>
              <a:buFont typeface="Arial"/>
              <a:buChar char="•"/>
              <a:defRPr/>
            </a:pPr>
            <a:r>
              <a:rPr lang="en-US" sz="2200" b="1" i="0" u="none" strike="noStrike" cap="none">
                <a:solidFill>
                  <a:srgbClr val="A9EA25"/>
                </a:solidFill>
                <a:latin typeface="Century Gothic"/>
                <a:ea typeface="Century Gothic"/>
                <a:cs typeface="Century Gothic"/>
              </a:rPr>
              <a:t>Prof. Tobias Fischer</a:t>
            </a:r>
            <a:r>
              <a:rPr lang="en-US" sz="2200" b="0" i="0" u="none" strike="noStrike" cap="none">
                <a:solidFill>
                  <a:srgbClr val="A9EA25"/>
                </a:solidFill>
                <a:latin typeface="Century Gothic"/>
                <a:ea typeface="Century Gothic"/>
                <a:cs typeface="Century Gothic"/>
              </a:rPr>
              <a:t> </a:t>
            </a:r>
            <a:r>
              <a:rPr lang="en-US" sz="2200" b="0" i="0" u="none" strike="noStrike" cap="none">
                <a:solidFill>
                  <a:schemeClr val="lt1"/>
                </a:solidFill>
                <a:latin typeface="Century Gothic"/>
                <a:ea typeface="Century Gothic"/>
                <a:cs typeface="Century Gothic"/>
              </a:rPr>
              <a:t>(Polytechnical University of Wroclaw) – Head of our research group and a key mentor throughout this work.</a:t>
            </a:r>
            <a:endParaRPr sz="2000" b="0" i="0" u="none" strike="noStrike" cap="none">
              <a:solidFill>
                <a:schemeClr val="dk1"/>
              </a:solidFill>
              <a:latin typeface="Century Gothic"/>
              <a:ea typeface="Century Gothic"/>
              <a:cs typeface="Century Gothic"/>
            </a:endParaRPr>
          </a:p>
          <a:p>
            <a:pPr marL="342900" marR="0" lvl="0" indent="-342900" algn="l" rtl="0">
              <a:spcBef>
                <a:spcPts val="0"/>
              </a:spcBef>
              <a:spcAft>
                <a:spcPts val="0"/>
              </a:spcAft>
              <a:buClr>
                <a:srgbClr val="A9EA25"/>
              </a:buClr>
              <a:buSzPts val="2000"/>
              <a:buFont typeface="Arial"/>
              <a:buChar char="•"/>
              <a:defRPr/>
            </a:pPr>
            <a:r>
              <a:rPr lang="en-US" sz="2200" b="1" i="0" u="none" strike="noStrike" cap="none">
                <a:solidFill>
                  <a:srgbClr val="A9EA25"/>
                </a:solidFill>
                <a:latin typeface="Century Gothic"/>
                <a:ea typeface="Century Gothic"/>
                <a:cs typeface="Century Gothic"/>
              </a:rPr>
              <a:t>Prof. Benjamin Wehmeyer</a:t>
            </a:r>
            <a:r>
              <a:rPr lang="en-US" sz="2200" b="0" i="0" u="none" strike="noStrike" cap="none">
                <a:solidFill>
                  <a:srgbClr val="A9EA25"/>
                </a:solidFill>
                <a:latin typeface="Century Gothic"/>
                <a:ea typeface="Century Gothic"/>
                <a:cs typeface="Century Gothic"/>
              </a:rPr>
              <a:t> </a:t>
            </a:r>
            <a:r>
              <a:rPr lang="en-US" sz="2200" b="0" i="0" u="none" strike="noStrike" cap="none">
                <a:solidFill>
                  <a:schemeClr val="lt1"/>
                </a:solidFill>
                <a:latin typeface="Century Gothic"/>
                <a:ea typeface="Century Gothic"/>
                <a:cs typeface="Century Gothic"/>
              </a:rPr>
              <a:t>(University of Wroclaw) – Project head and my supervisor, for his continuous guidance and encouragement.</a:t>
            </a:r>
            <a:endParaRPr sz="2000" b="0" i="0" u="none" strike="noStrike" cap="none">
              <a:solidFill>
                <a:schemeClr val="dk1"/>
              </a:solidFill>
              <a:latin typeface="Century Gothic"/>
              <a:ea typeface="Century Gothic"/>
              <a:cs typeface="Century Gothic"/>
            </a:endParaRPr>
          </a:p>
          <a:p>
            <a:pPr marL="342900" marR="0" lvl="0" indent="-342900" algn="l" rtl="0">
              <a:spcBef>
                <a:spcPts val="0"/>
              </a:spcBef>
              <a:spcAft>
                <a:spcPts val="0"/>
              </a:spcAft>
              <a:buClr>
                <a:srgbClr val="A9EA25"/>
              </a:buClr>
              <a:buSzPts val="2000"/>
              <a:buFont typeface="Arial"/>
              <a:buChar char="•"/>
              <a:defRPr/>
            </a:pPr>
            <a:r>
              <a:rPr lang="en-US" sz="2200" b="1" i="0" u="none" strike="noStrike" cap="none">
                <a:solidFill>
                  <a:srgbClr val="A9EA25"/>
                </a:solidFill>
                <a:latin typeface="Century Gothic"/>
                <a:ea typeface="Century Gothic"/>
                <a:cs typeface="Century Gothic"/>
              </a:rPr>
              <a:t>Prof. Ewa Niemczura</a:t>
            </a:r>
            <a:r>
              <a:rPr lang="en-US" sz="2200" b="0" i="0" u="none" strike="noStrike" cap="none">
                <a:solidFill>
                  <a:srgbClr val="A9EA25"/>
                </a:solidFill>
                <a:latin typeface="Century Gothic"/>
                <a:ea typeface="Century Gothic"/>
                <a:cs typeface="Century Gothic"/>
              </a:rPr>
              <a:t> </a:t>
            </a:r>
            <a:r>
              <a:rPr lang="en-US" sz="2200" b="0" i="0" u="none" strike="noStrike" cap="none">
                <a:solidFill>
                  <a:schemeClr val="lt1"/>
                </a:solidFill>
                <a:latin typeface="Century Gothic"/>
                <a:ea typeface="Century Gothic"/>
                <a:cs typeface="Century Gothic"/>
              </a:rPr>
              <a:t>(University of Wroclaw) – For her expertise and contributions in performing spectral analysis.</a:t>
            </a:r>
            <a:endParaRPr sz="2200" b="0" i="0" u="none" strike="noStrike" cap="none">
              <a:solidFill>
                <a:schemeClr val="lt1"/>
              </a:solidFill>
              <a:latin typeface="Century Gothic"/>
              <a:ea typeface="Century Gothic"/>
              <a:cs typeface="Century Gothic"/>
            </a:endParaRPr>
          </a:p>
          <a:p>
            <a:pPr marL="342900" marR="0" lvl="0" indent="-342900" algn="l" rtl="0">
              <a:spcBef>
                <a:spcPts val="0"/>
              </a:spcBef>
              <a:spcAft>
                <a:spcPts val="0"/>
              </a:spcAft>
              <a:buClr>
                <a:srgbClr val="A9EA25"/>
              </a:buClr>
              <a:buSzPts val="2000"/>
              <a:buFont typeface="Arial"/>
              <a:buChar char="•"/>
              <a:defRPr/>
            </a:pPr>
            <a:r>
              <a:rPr lang="en-US" sz="2200" b="1" i="0" u="none" strike="noStrike" cap="none">
                <a:solidFill>
                  <a:srgbClr val="A9EA25"/>
                </a:solidFill>
                <a:latin typeface="Century Gothic"/>
                <a:ea typeface="Century Gothic"/>
                <a:cs typeface="Century Gothic"/>
              </a:rPr>
              <a:t>Dr. Mahtab Gholami</a:t>
            </a:r>
            <a:r>
              <a:rPr lang="en-US" sz="2200" b="0" i="0" u="none" strike="noStrike" cap="none">
                <a:solidFill>
                  <a:srgbClr val="A9EA25"/>
                </a:solidFill>
                <a:latin typeface="Century Gothic"/>
                <a:ea typeface="Century Gothic"/>
                <a:cs typeface="Century Gothic"/>
              </a:rPr>
              <a:t> </a:t>
            </a:r>
            <a:r>
              <a:rPr lang="en-US" sz="2200" b="0" i="0" u="none" strike="noStrike" cap="none">
                <a:solidFill>
                  <a:schemeClr val="lt1"/>
                </a:solidFill>
                <a:latin typeface="Century Gothic"/>
                <a:ea typeface="Century Gothic"/>
                <a:cs typeface="Century Gothic"/>
              </a:rPr>
              <a:t>(INAF) – Postdoctoral researcher who contributed significantly to the astronomical modeling aspects.</a:t>
            </a:r>
            <a:endParaRPr sz="2000" b="0" i="0" u="none" strike="noStrike" cap="none">
              <a:solidFill>
                <a:schemeClr val="dk1"/>
              </a:solidFill>
              <a:latin typeface="Century Gothic"/>
              <a:ea typeface="Century Gothic"/>
              <a:cs typeface="Century Gothic"/>
            </a:endParaRPr>
          </a:p>
          <a:p>
            <a:pPr marL="342900" marR="0" lvl="0" indent="-342900" algn="l" rtl="0">
              <a:spcBef>
                <a:spcPts val="0"/>
              </a:spcBef>
              <a:spcAft>
                <a:spcPts val="0"/>
              </a:spcAft>
              <a:buClr>
                <a:srgbClr val="A9EA25"/>
              </a:buClr>
              <a:buSzPts val="2000"/>
              <a:buFont typeface="Arial"/>
              <a:buChar char="•"/>
              <a:defRPr/>
            </a:pPr>
            <a:r>
              <a:rPr lang="en-US" sz="2200" b="1" i="0" u="none" strike="noStrike" cap="none">
                <a:solidFill>
                  <a:srgbClr val="A9EA25"/>
                </a:solidFill>
                <a:latin typeface="Century Gothic"/>
                <a:ea typeface="Century Gothic"/>
                <a:cs typeface="Century Gothic"/>
              </a:rPr>
              <a:t>Noshad Khosravi Largani</a:t>
            </a:r>
            <a:r>
              <a:rPr lang="en-US" sz="2200" b="0" i="0" u="none" strike="noStrike" cap="none">
                <a:solidFill>
                  <a:schemeClr val="lt1"/>
                </a:solidFill>
                <a:latin typeface="Century Gothic"/>
                <a:ea typeface="Century Gothic"/>
                <a:cs typeface="Century Gothic"/>
              </a:rPr>
              <a:t>(University of Wroclaw) – PhD student under Prof. Fischer, who greatly assisted in the preparation of this presentation.</a:t>
            </a:r>
            <a:endParaRPr sz="2000" b="0" i="0" u="none" strike="noStrike" cap="none">
              <a:solidFill>
                <a:schemeClr val="dk1"/>
              </a:solidFill>
              <a:latin typeface="Century Gothic"/>
              <a:ea typeface="Century Gothic"/>
              <a:cs typeface="Century Gothic"/>
            </a:endParaRPr>
          </a:p>
          <a:p>
            <a:pPr marL="0" marR="0" lvl="0" indent="0" algn="l" rtl="0">
              <a:spcBef>
                <a:spcPts val="0"/>
              </a:spcBef>
              <a:spcAft>
                <a:spcPts val="0"/>
              </a:spcAft>
              <a:buNone/>
              <a:defRPr/>
            </a:pPr>
            <a:endParaRPr sz="2200" b="0" i="0" u="none" strike="noStrike" cap="none">
              <a:solidFill>
                <a:schemeClr val="lt1"/>
              </a:solidFill>
              <a:latin typeface="Century Gothic"/>
              <a:ea typeface="Century Gothic"/>
              <a:cs typeface="Century Gothic"/>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17171521" name="Google Shape;331;p11"/>
          <p:cNvSpPr txBox="1"/>
          <p:nvPr/>
        </p:nvSpPr>
        <p:spPr bwMode="auto">
          <a:xfrm>
            <a:off x="2927647" y="1943571"/>
            <a:ext cx="5833008" cy="18900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defRPr/>
            </a:pPr>
            <a:r>
              <a:rPr lang="en-US" sz="5400" b="0" i="0" u="none" strike="noStrike" cap="none">
                <a:solidFill>
                  <a:srgbClr val="A9EA25"/>
                </a:solidFill>
                <a:latin typeface="Courgette"/>
                <a:ea typeface="Courgette"/>
                <a:cs typeface="Courgette"/>
              </a:rPr>
              <a:t>THANK YOU </a:t>
            </a:r>
            <a:endParaRPr sz="1800" b="0" i="0" u="none" strike="noStrike" cap="none">
              <a:solidFill>
                <a:schemeClr val="dk1"/>
              </a:solidFill>
              <a:latin typeface="Century Gothic"/>
              <a:ea typeface="Century Gothic"/>
              <a:cs typeface="Century Gothic"/>
            </a:endParaRPr>
          </a:p>
          <a:p>
            <a:pPr marL="0" marR="0" lvl="0" indent="0" algn="ctr" rtl="0">
              <a:spcBef>
                <a:spcPts val="0"/>
              </a:spcBef>
              <a:spcAft>
                <a:spcPts val="0"/>
              </a:spcAft>
              <a:buNone/>
              <a:defRPr/>
            </a:pPr>
            <a:r>
              <a:rPr lang="en-US" sz="3200" b="0" i="0" u="none" strike="noStrike" cap="none">
                <a:solidFill>
                  <a:schemeClr val="bg1"/>
                </a:solidFill>
                <a:latin typeface="Century Gothic"/>
                <a:ea typeface="Century Gothic"/>
                <a:cs typeface="Century Gothic"/>
              </a:rPr>
              <a:t>For you’re Attention!</a:t>
            </a:r>
            <a:endParaRPr sz="1800" b="0" i="0" u="none" strike="noStrike" cap="none">
              <a:solidFill>
                <a:schemeClr val="bg1"/>
              </a:solidFill>
              <a:latin typeface="Century Gothic"/>
              <a:ea typeface="Century Gothic"/>
              <a:cs typeface="Century Gothic"/>
            </a:endParaRPr>
          </a:p>
          <a:p>
            <a:pPr marL="0" marR="0" lvl="0" indent="0" algn="ctr" rtl="0">
              <a:spcBef>
                <a:spcPts val="0"/>
              </a:spcBef>
              <a:spcAft>
                <a:spcPts val="0"/>
              </a:spcAft>
              <a:buNone/>
              <a:defRPr/>
            </a:pPr>
            <a:endParaRPr sz="3200" b="0" i="0" u="none" strike="noStrike" cap="none">
              <a:solidFill>
                <a:schemeClr val="dk1"/>
              </a:solidFill>
              <a:latin typeface="Century Gothic"/>
              <a:ea typeface="Century Gothic"/>
              <a:cs typeface="Century Gothic"/>
            </a:endParaRPr>
          </a:p>
        </p:txBody>
      </p:sp>
      <p:sp>
        <p:nvSpPr>
          <p:cNvPr id="328650766" name="Google Shape;332;p11"/>
          <p:cNvSpPr txBox="1"/>
          <p:nvPr/>
        </p:nvSpPr>
        <p:spPr bwMode="auto">
          <a:xfrm flipH="0" flipV="0">
            <a:off x="3620744" y="4074789"/>
            <a:ext cx="4446813" cy="640399"/>
          </a:xfrm>
          <a:prstGeom prst="rect">
            <a:avLst/>
          </a:prstGeom>
          <a:noFill/>
          <a:ln>
            <a:noFill/>
          </a:ln>
        </p:spPr>
        <p:txBody>
          <a:bodyPr spcFirstLastPara="1" wrap="square" lIns="91424" tIns="45699" rIns="91424" bIns="45699" anchor="t" anchorCtr="0">
            <a:spAutoFit/>
          </a:bodyPr>
          <a:lstStyle/>
          <a:p>
            <a:pPr marL="0" marR="0" lvl="0" indent="0" algn="ctr" rtl="0">
              <a:spcBef>
                <a:spcPts val="0"/>
              </a:spcBef>
              <a:spcAft>
                <a:spcPts val="0"/>
              </a:spcAft>
              <a:buNone/>
              <a:defRPr/>
            </a:pPr>
            <a:r>
              <a:rPr lang="en-US" sz="3600" b="0" i="0" u="none" strike="noStrike" cap="none">
                <a:solidFill>
                  <a:srgbClr val="C00000"/>
                </a:solidFill>
                <a:latin typeface="Century Gothic"/>
                <a:ea typeface="Century Gothic"/>
                <a:cs typeface="Century Gothic"/>
              </a:rPr>
              <a:t>Questions Please??</a:t>
            </a:r>
            <a:endParaRPr sz="3600" b="0" i="0" u="none" strike="noStrike" cap="none">
              <a:solidFill>
                <a:srgbClr val="C00000"/>
              </a:solidFill>
              <a:latin typeface="Century Gothic"/>
              <a:ea typeface="Century Gothic"/>
              <a:cs typeface="Century Gothic"/>
            </a:endParaRPr>
          </a:p>
        </p:txBody>
      </p:sp>
      <p:sp>
        <p:nvSpPr>
          <p:cNvPr id="133083206" name="Google Shape;333;p11" descr="Download Question Mark, Question ..."/>
          <p:cNvSpPr/>
          <p:nvPr/>
        </p:nvSpPr>
        <p:spPr bwMode="auto">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defRPr/>
            </a:pPr>
            <a:endParaRPr sz="1800" b="0" i="0" u="none" strike="noStrike" cap="none">
              <a:solidFill>
                <a:schemeClr val="dk1"/>
              </a:solidFill>
              <a:latin typeface="Century Gothic"/>
              <a:ea typeface="Century Gothic"/>
              <a:cs typeface="Century Gothic"/>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grpSp>
        <p:nvGrpSpPr>
          <p:cNvPr id="1641196510" name="Google Shape;339;p13"/>
          <p:cNvGrpSpPr/>
          <p:nvPr/>
        </p:nvGrpSpPr>
        <p:grpSpPr bwMode="auto">
          <a:xfrm>
            <a:off x="1271520" y="980640"/>
            <a:ext cx="10045800" cy="4607280"/>
            <a:chOff x="1271520" y="980640"/>
            <a:chExt cx="10045800" cy="4607280"/>
          </a:xfrm>
        </p:grpSpPr>
        <p:pic>
          <p:nvPicPr>
            <p:cNvPr id="340" name="Google Shape;340;p13"/>
            <p:cNvPicPr/>
            <p:nvPr/>
          </p:nvPicPr>
          <p:blipFill>
            <a:blip r:embed="rId3">
              <a:alphaModFix/>
            </a:blip>
            <a:srcRect l="0" t="0" r="0" b="0"/>
            <a:stretch/>
          </p:blipFill>
          <p:spPr bwMode="auto">
            <a:xfrm>
              <a:off x="1271520" y="980640"/>
              <a:ext cx="10045800" cy="4607280"/>
            </a:xfrm>
            <a:prstGeom prst="rect">
              <a:avLst/>
            </a:prstGeom>
            <a:noFill/>
            <a:ln>
              <a:noFill/>
            </a:ln>
          </p:spPr>
        </p:pic>
        <p:sp>
          <p:nvSpPr>
            <p:cNvPr id="341" name="Google Shape;341;p13"/>
            <p:cNvSpPr/>
            <p:nvPr/>
          </p:nvSpPr>
          <p:spPr bwMode="auto">
            <a:xfrm>
              <a:off x="2662560" y="2940840"/>
              <a:ext cx="1815840" cy="189000"/>
            </a:xfrm>
            <a:prstGeom prst="rect">
              <a:avLst/>
            </a:prstGeom>
            <a:solidFill>
              <a:schemeClr val="lt1"/>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Times New Roman"/>
                <a:ea typeface="Times New Roman"/>
                <a:cs typeface="Times New Roman"/>
              </a:endParaRPr>
            </a:p>
          </p:txBody>
        </p:sp>
        <p:sp>
          <p:nvSpPr>
            <p:cNvPr id="342" name="Google Shape;342;p13"/>
            <p:cNvSpPr/>
            <p:nvPr/>
          </p:nvSpPr>
          <p:spPr bwMode="auto">
            <a:xfrm>
              <a:off x="5722560" y="3933000"/>
              <a:ext cx="1815840" cy="218520"/>
            </a:xfrm>
            <a:prstGeom prst="rect">
              <a:avLst/>
            </a:prstGeom>
            <a:solidFill>
              <a:schemeClr val="lt1"/>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defRPr/>
              </a:pPr>
              <a:endParaRPr sz="1400" b="0" i="0" u="none" strike="noStrike" cap="none">
                <a:solidFill>
                  <a:schemeClr val="lt1"/>
                </a:solidFill>
                <a:latin typeface="Times New Roman"/>
                <a:ea typeface="Times New Roman"/>
                <a:cs typeface="Times New Roman"/>
              </a:endParaRPr>
            </a:p>
          </p:txBody>
        </p:sp>
      </p:grpSp>
      <p:sp>
        <p:nvSpPr>
          <p:cNvPr id="310022450" name="Google Shape;343;p13"/>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958148435" name="Google Shape;344;p13"/>
          <p:cNvSpPr/>
          <p:nvPr/>
        </p:nvSpPr>
        <p:spPr bwMode="auto">
          <a:xfrm>
            <a:off x="47160" y="6005160"/>
            <a:ext cx="6839640" cy="3639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defRPr/>
            </a:pPr>
            <a:r>
              <a:rPr lang="en-US" sz="1200" b="0" i="0" u="none" strike="noStrike" cap="none">
                <a:solidFill>
                  <a:srgbClr val="C8C2BA"/>
                </a:solidFill>
                <a:latin typeface="Times New Roman"/>
                <a:ea typeface="Times New Roman"/>
                <a:cs typeface="Times New Roman"/>
              </a:rPr>
              <a:t>Source: EMMI, GSI/Different Arts</a:t>
            </a:r>
            <a:endParaRPr sz="1200" b="0" i="0" u="none" strike="noStrike" cap="none">
              <a:solidFill>
                <a:srgbClr val="FFFFFF"/>
              </a:solidFill>
              <a:latin typeface="Arial"/>
              <a:ea typeface="Arial"/>
              <a:cs typeface="Arial"/>
            </a:endParaRPr>
          </a:p>
        </p:txBody>
      </p:sp>
      <p:sp>
        <p:nvSpPr>
          <p:cNvPr id="1856318395" name="Google Shape;345;p13"/>
          <p:cNvSpPr/>
          <p:nvPr/>
        </p:nvSpPr>
        <p:spPr bwMode="auto">
          <a:xfrm>
            <a:off x="1271520" y="5636160"/>
            <a:ext cx="1004580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1800" b="0" i="0" u="none" strike="noStrike" cap="none">
                <a:solidFill>
                  <a:schemeClr val="lt1"/>
                </a:solidFill>
                <a:latin typeface="Times New Roman"/>
                <a:ea typeface="Times New Roman"/>
                <a:cs typeface="Times New Roman"/>
              </a:rPr>
              <a:t>Figure : Chart of nuclei and the paths followed by different nucleosynthetic processes.</a:t>
            </a:r>
            <a:endParaRPr sz="1800" b="0" i="0" u="none" strike="noStrike" cap="none">
              <a:solidFill>
                <a:srgbClr val="FFFFFF"/>
              </a:solidFill>
              <a:latin typeface="Arial"/>
              <a:ea typeface="Arial"/>
              <a:cs typeface="Arial"/>
            </a:endParaRPr>
          </a:p>
        </p:txBody>
      </p:sp>
      <p:sp>
        <p:nvSpPr>
          <p:cNvPr id="695764717" name="Google Shape;346;p13"/>
          <p:cNvSpPr/>
          <p:nvPr/>
        </p:nvSpPr>
        <p:spPr bwMode="auto">
          <a:xfrm>
            <a:off x="2361240" y="1634040"/>
            <a:ext cx="2117520" cy="912600"/>
          </a:xfrm>
          <a:prstGeom prst="rect">
            <a:avLst/>
          </a:prstGeom>
          <a:solidFill>
            <a:schemeClr val="lt1"/>
          </a:solidFill>
          <a:ln w="38100" cap="flat" cmpd="sng">
            <a:solidFill>
              <a:srgbClr val="E66D05"/>
            </a:solidFill>
            <a:prstDash val="solid"/>
            <a:round/>
            <a:headEnd type="none" w="sm" len="sm"/>
            <a:tailEnd type="none" w="sm" len="sm"/>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1" i="0" u="none" strike="noStrike" cap="none">
                <a:solidFill>
                  <a:srgbClr val="E66D05"/>
                </a:solidFill>
                <a:latin typeface="Times New Roman"/>
                <a:ea typeface="Times New Roman"/>
                <a:cs typeface="Times New Roman"/>
              </a:rPr>
              <a:t>The Slow Neutron Capture Process</a:t>
            </a:r>
            <a:endParaRPr sz="1800" b="0"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defRPr/>
            </a:pPr>
            <a:r>
              <a:rPr lang="en-US" sz="1800" b="1" i="0" u="none" strike="noStrike" cap="none">
                <a:solidFill>
                  <a:schemeClr val="dk1"/>
                </a:solidFill>
                <a:latin typeface="Times New Roman"/>
                <a:ea typeface="Times New Roman"/>
                <a:cs typeface="Times New Roman"/>
              </a:rPr>
              <a:t>(s-process)</a:t>
            </a:r>
            <a:endParaRPr sz="1800" b="0" i="0" u="none" strike="noStrike" cap="none">
              <a:solidFill>
                <a:srgbClr val="000000"/>
              </a:solidFill>
              <a:latin typeface="Arial"/>
              <a:ea typeface="Arial"/>
              <a:cs typeface="Arial"/>
            </a:endParaRPr>
          </a:p>
        </p:txBody>
      </p:sp>
      <p:sp>
        <p:nvSpPr>
          <p:cNvPr id="1060553703" name="Google Shape;347;p13"/>
          <p:cNvSpPr/>
          <p:nvPr/>
        </p:nvSpPr>
        <p:spPr bwMode="auto">
          <a:xfrm>
            <a:off x="7647480" y="3691080"/>
            <a:ext cx="2117520" cy="912600"/>
          </a:xfrm>
          <a:prstGeom prst="rect">
            <a:avLst/>
          </a:prstGeom>
          <a:solidFill>
            <a:schemeClr val="lt1"/>
          </a:solidFill>
          <a:ln w="38100" cap="flat" cmpd="sng">
            <a:solidFill>
              <a:srgbClr val="5C1975"/>
            </a:solidFill>
            <a:prstDash val="solid"/>
            <a:round/>
            <a:headEnd type="none" w="sm" len="sm"/>
            <a:tailEnd type="none" w="sm" len="sm"/>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1" i="0" u="none" strike="noStrike" cap="none">
                <a:solidFill>
                  <a:srgbClr val="5C1975"/>
                </a:solidFill>
                <a:latin typeface="Times New Roman"/>
                <a:ea typeface="Times New Roman"/>
                <a:cs typeface="Times New Roman"/>
              </a:rPr>
              <a:t>The Rapid Neutron Capture Process</a:t>
            </a:r>
            <a:endParaRPr sz="1800" b="0"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defRPr/>
            </a:pPr>
            <a:r>
              <a:rPr lang="en-US" sz="1800" b="1" i="0" u="none" strike="noStrike" cap="none">
                <a:solidFill>
                  <a:schemeClr val="dk1"/>
                </a:solidFill>
                <a:latin typeface="Times New Roman"/>
                <a:ea typeface="Times New Roman"/>
                <a:cs typeface="Times New Roman"/>
              </a:rPr>
              <a:t>(r-process)</a:t>
            </a:r>
            <a:endParaRPr sz="1800" b="0" i="0" u="none" strike="noStrike" cap="none">
              <a:solidFill>
                <a:srgbClr val="000000"/>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80651030" name="Google Shape;353;p14"/>
          <p:cNvSpPr/>
          <p:nvPr/>
        </p:nvSpPr>
        <p:spPr bwMode="auto">
          <a:xfrm>
            <a:off x="254520" y="1196640"/>
            <a:ext cx="7497000" cy="5160240"/>
          </a:xfrm>
          <a:prstGeom prst="rect">
            <a:avLst/>
          </a:prstGeom>
          <a:solidFill>
            <a:srgbClr val="FFFFFF"/>
          </a:solidFill>
          <a:ln w="9525" cap="flat" cmpd="sng">
            <a:solidFill>
              <a:srgbClr val="000000"/>
            </a:solidFill>
            <a:prstDash val="solid"/>
            <a:miter lim="8000"/>
            <a:headEnd type="none" w="sm" len="sm"/>
            <a:tailEnd type="none" w="sm" len="sm"/>
          </a:ln>
          <a:effectLst>
            <a:outerShdw dist="107932" dir="2700000" rotWithShape="0">
              <a:srgbClr val="808080"/>
            </a:outerShdw>
          </a:effectLst>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defRPr/>
            </a:pPr>
            <a:endParaRPr sz="1400" b="0" i="0" u="none" strike="noStrike" cap="none">
              <a:solidFill>
                <a:srgbClr val="000000"/>
              </a:solidFill>
              <a:latin typeface="Times New Roman"/>
              <a:ea typeface="Times New Roman"/>
              <a:cs typeface="Times New Roman"/>
            </a:endParaRPr>
          </a:p>
        </p:txBody>
      </p:sp>
      <p:sp>
        <p:nvSpPr>
          <p:cNvPr id="1047873175" name="Google Shape;354;p14"/>
          <p:cNvSpPr/>
          <p:nvPr/>
        </p:nvSpPr>
        <p:spPr bwMode="auto">
          <a:xfrm>
            <a:off x="1055520" y="3501000"/>
            <a:ext cx="843840" cy="571320"/>
          </a:xfrm>
          <a:prstGeom prst="rect">
            <a:avLst/>
          </a:prstGeom>
          <a:noFill/>
          <a:ln w="57225" cap="flat" cmpd="sng">
            <a:solidFill>
              <a:srgbClr val="000000"/>
            </a:solidFill>
            <a:prstDash val="solid"/>
            <a:miter lim="8000"/>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defRPr/>
            </a:pPr>
            <a:endParaRPr sz="1400" b="0" i="0" u="none" strike="noStrike" cap="none">
              <a:solidFill>
                <a:srgbClr val="000000"/>
              </a:solidFill>
              <a:latin typeface="Times New Roman"/>
              <a:ea typeface="Times New Roman"/>
              <a:cs typeface="Times New Roman"/>
            </a:endParaRPr>
          </a:p>
        </p:txBody>
      </p:sp>
      <p:sp>
        <p:nvSpPr>
          <p:cNvPr id="402771147" name="Google Shape;355;p14"/>
          <p:cNvSpPr/>
          <p:nvPr/>
        </p:nvSpPr>
        <p:spPr bwMode="auto">
          <a:xfrm>
            <a:off x="2911680" y="3501000"/>
            <a:ext cx="807120" cy="495000"/>
          </a:xfrm>
          <a:prstGeom prst="rect">
            <a:avLst/>
          </a:prstGeom>
          <a:noFill/>
          <a:ln w="28425" cap="flat" cmpd="sng">
            <a:solidFill>
              <a:srgbClr val="000000"/>
            </a:solidFill>
            <a:prstDash val="solid"/>
            <a:miter lim="8000"/>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defRPr/>
            </a:pPr>
            <a:endParaRPr sz="1400" b="0" i="0" u="none" strike="noStrike" cap="none">
              <a:solidFill>
                <a:srgbClr val="000000"/>
              </a:solidFill>
              <a:latin typeface="Times New Roman"/>
              <a:ea typeface="Times New Roman"/>
              <a:cs typeface="Times New Roman"/>
            </a:endParaRPr>
          </a:p>
        </p:txBody>
      </p:sp>
      <p:sp>
        <p:nvSpPr>
          <p:cNvPr id="1004326403" name="Google Shape;356;p14"/>
          <p:cNvSpPr/>
          <p:nvPr/>
        </p:nvSpPr>
        <p:spPr bwMode="auto">
          <a:xfrm>
            <a:off x="6594120" y="3501000"/>
            <a:ext cx="869400" cy="543240"/>
          </a:xfrm>
          <a:prstGeom prst="rect">
            <a:avLst/>
          </a:prstGeom>
          <a:noFill/>
          <a:ln w="28425" cap="flat" cmpd="sng">
            <a:solidFill>
              <a:srgbClr val="000000"/>
            </a:solidFill>
            <a:prstDash val="solid"/>
            <a:miter lim="8000"/>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defRPr/>
            </a:pPr>
            <a:endParaRPr sz="1400" b="0" i="0" u="none" strike="noStrike" cap="none">
              <a:solidFill>
                <a:srgbClr val="000000"/>
              </a:solidFill>
              <a:latin typeface="Times New Roman"/>
              <a:ea typeface="Times New Roman"/>
              <a:cs typeface="Times New Roman"/>
            </a:endParaRPr>
          </a:p>
        </p:txBody>
      </p:sp>
      <p:grpSp>
        <p:nvGrpSpPr>
          <p:cNvPr id="501308106" name="Google Shape;357;p14"/>
          <p:cNvGrpSpPr/>
          <p:nvPr/>
        </p:nvGrpSpPr>
        <p:grpSpPr bwMode="auto">
          <a:xfrm>
            <a:off x="4655520" y="2551680"/>
            <a:ext cx="1017000" cy="230040"/>
            <a:chOff x="4655520" y="2551680"/>
            <a:chExt cx="1017000" cy="230040"/>
          </a:xfrm>
        </p:grpSpPr>
        <p:cxnSp>
          <p:nvCxnSpPr>
            <p:cNvPr id="358" name="Google Shape;358;p14"/>
            <p:cNvCxnSpPr/>
            <p:nvPr/>
          </p:nvCxnSpPr>
          <p:spPr bwMode="auto">
            <a:xfrm>
              <a:off x="4655520" y="2551680"/>
              <a:ext cx="1017000" cy="1440"/>
            </a:xfrm>
            <a:prstGeom prst="straightConnector1">
              <a:avLst/>
            </a:prstGeom>
            <a:noFill/>
            <a:ln w="38150" cap="flat" cmpd="sng">
              <a:solidFill>
                <a:srgbClr val="66FF33"/>
              </a:solidFill>
              <a:prstDash val="solid"/>
              <a:miter lim="8000"/>
              <a:headEnd type="none" w="sm" len="sm"/>
              <a:tailEnd type="triangle" w="med" len="med"/>
            </a:ln>
          </p:spPr>
        </p:cxnSp>
        <p:cxnSp>
          <p:nvCxnSpPr>
            <p:cNvPr id="359" name="Google Shape;359;p14"/>
            <p:cNvCxnSpPr/>
            <p:nvPr/>
          </p:nvCxnSpPr>
          <p:spPr bwMode="auto">
            <a:xfrm>
              <a:off x="4655520" y="2780280"/>
              <a:ext cx="1017000" cy="1440"/>
            </a:xfrm>
            <a:prstGeom prst="straightConnector1">
              <a:avLst/>
            </a:prstGeom>
            <a:noFill/>
            <a:ln w="38150" cap="flat" cmpd="sng">
              <a:solidFill>
                <a:srgbClr val="333399"/>
              </a:solidFill>
              <a:prstDash val="solid"/>
              <a:miter lim="8000"/>
              <a:headEnd type="triangle" w="med" len="med"/>
              <a:tailEnd type="none" w="sm" len="sm"/>
            </a:ln>
          </p:spPr>
        </p:cxnSp>
      </p:grpSp>
      <p:grpSp>
        <p:nvGrpSpPr>
          <p:cNvPr id="641700430" name="Google Shape;360;p14"/>
          <p:cNvGrpSpPr/>
          <p:nvPr/>
        </p:nvGrpSpPr>
        <p:grpSpPr bwMode="auto">
          <a:xfrm>
            <a:off x="1095480" y="3861000"/>
            <a:ext cx="5433120" cy="901080"/>
            <a:chOff x="1095480" y="3861000"/>
            <a:chExt cx="5433120" cy="901080"/>
          </a:xfrm>
        </p:grpSpPr>
        <p:cxnSp>
          <p:nvCxnSpPr>
            <p:cNvPr id="361" name="Google Shape;361;p14"/>
            <p:cNvCxnSpPr/>
            <p:nvPr/>
          </p:nvCxnSpPr>
          <p:spPr bwMode="auto">
            <a:xfrm>
              <a:off x="5601600" y="3861000"/>
              <a:ext cx="927000" cy="1440"/>
            </a:xfrm>
            <a:prstGeom prst="straightConnector1">
              <a:avLst/>
            </a:prstGeom>
            <a:noFill/>
            <a:ln w="38150" cap="flat" cmpd="sng">
              <a:solidFill>
                <a:srgbClr val="333399"/>
              </a:solidFill>
              <a:prstDash val="solid"/>
              <a:miter lim="8000"/>
              <a:headEnd type="triangle" w="med" len="med"/>
              <a:tailEnd type="none" w="sm" len="sm"/>
            </a:ln>
          </p:spPr>
        </p:cxnSp>
        <p:cxnSp>
          <p:nvCxnSpPr>
            <p:cNvPr id="362" name="Google Shape;362;p14"/>
            <p:cNvCxnSpPr/>
            <p:nvPr/>
          </p:nvCxnSpPr>
          <p:spPr bwMode="auto">
            <a:xfrm>
              <a:off x="3750840" y="3861000"/>
              <a:ext cx="926280" cy="1440"/>
            </a:xfrm>
            <a:prstGeom prst="straightConnector1">
              <a:avLst/>
            </a:prstGeom>
            <a:noFill/>
            <a:ln w="38150" cap="flat" cmpd="sng">
              <a:solidFill>
                <a:srgbClr val="333399"/>
              </a:solidFill>
              <a:prstDash val="solid"/>
              <a:miter lim="8000"/>
              <a:headEnd type="triangle" w="med" len="med"/>
              <a:tailEnd type="none" w="sm" len="sm"/>
            </a:ln>
          </p:spPr>
        </p:cxnSp>
        <p:cxnSp>
          <p:nvCxnSpPr>
            <p:cNvPr id="363" name="Google Shape;363;p14"/>
            <p:cNvCxnSpPr/>
            <p:nvPr/>
          </p:nvCxnSpPr>
          <p:spPr bwMode="auto">
            <a:xfrm>
              <a:off x="1898640" y="3861000"/>
              <a:ext cx="927000" cy="1440"/>
            </a:xfrm>
            <a:prstGeom prst="straightConnector1">
              <a:avLst/>
            </a:prstGeom>
            <a:noFill/>
            <a:ln w="38150" cap="flat" cmpd="sng">
              <a:solidFill>
                <a:srgbClr val="333399"/>
              </a:solidFill>
              <a:prstDash val="solid"/>
              <a:miter lim="8000"/>
              <a:headEnd type="triangle" w="med" len="med"/>
              <a:tailEnd type="none" w="sm" len="sm"/>
            </a:ln>
          </p:spPr>
        </p:cxnSp>
        <p:cxnSp>
          <p:nvCxnSpPr>
            <p:cNvPr id="364" name="Google Shape;364;p14"/>
            <p:cNvCxnSpPr/>
            <p:nvPr/>
          </p:nvCxnSpPr>
          <p:spPr bwMode="auto">
            <a:xfrm>
              <a:off x="2361960" y="3861000"/>
              <a:ext cx="186120" cy="571320"/>
            </a:xfrm>
            <a:prstGeom prst="straightConnector1">
              <a:avLst/>
            </a:prstGeom>
            <a:noFill/>
            <a:ln w="28425" cap="flat" cmpd="sng">
              <a:solidFill>
                <a:srgbClr val="333399"/>
              </a:solidFill>
              <a:prstDash val="solid"/>
              <a:miter lim="8000"/>
              <a:headEnd type="none" w="sm" len="sm"/>
              <a:tailEnd type="none" w="sm" len="sm"/>
            </a:ln>
          </p:spPr>
        </p:cxnSp>
        <p:sp>
          <p:nvSpPr>
            <p:cNvPr id="365" name="Google Shape;365;p14"/>
            <p:cNvSpPr/>
            <p:nvPr/>
          </p:nvSpPr>
          <p:spPr bwMode="auto">
            <a:xfrm>
              <a:off x="1095480" y="4365000"/>
              <a:ext cx="2695320" cy="39708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defRPr/>
              </a:pPr>
              <a:r>
                <a:rPr lang="en-US" sz="1800" b="1" i="0" u="none" strike="noStrike" cap="none">
                  <a:solidFill>
                    <a:srgbClr val="333399"/>
                  </a:solidFill>
                  <a:latin typeface="Times New Roman"/>
                  <a:ea typeface="Times New Roman"/>
                  <a:cs typeface="Times New Roman"/>
                </a:rPr>
                <a:t>(γ,n) photodisintegration</a:t>
              </a:r>
              <a:endParaRPr sz="1800" b="0" i="0" u="none" strike="noStrike" cap="none">
                <a:solidFill>
                  <a:srgbClr val="FFFFFF"/>
                </a:solidFill>
                <a:latin typeface="Arial"/>
                <a:ea typeface="Arial"/>
                <a:cs typeface="Arial"/>
              </a:endParaRPr>
            </a:p>
          </p:txBody>
        </p:sp>
      </p:grpSp>
      <p:sp>
        <p:nvSpPr>
          <p:cNvPr id="1602170298" name="Google Shape;366;p14"/>
          <p:cNvSpPr/>
          <p:nvPr/>
        </p:nvSpPr>
        <p:spPr bwMode="auto">
          <a:xfrm>
            <a:off x="4733640" y="3501000"/>
            <a:ext cx="811080" cy="543240"/>
          </a:xfrm>
          <a:prstGeom prst="rect">
            <a:avLst/>
          </a:prstGeom>
          <a:noFill/>
          <a:ln w="57225" cap="flat" cmpd="sng">
            <a:solidFill>
              <a:srgbClr val="FF0000"/>
            </a:solidFill>
            <a:prstDash val="solid"/>
            <a:miter lim="8000"/>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defRPr/>
            </a:pPr>
            <a:endParaRPr sz="1400" b="0" i="0" u="none" strike="noStrike" cap="none">
              <a:solidFill>
                <a:srgbClr val="000000"/>
              </a:solidFill>
              <a:latin typeface="Times New Roman"/>
              <a:ea typeface="Times New Roman"/>
              <a:cs typeface="Times New Roman"/>
            </a:endParaRPr>
          </a:p>
        </p:txBody>
      </p:sp>
      <p:grpSp>
        <p:nvGrpSpPr>
          <p:cNvPr id="26261670" name="Google Shape;367;p14"/>
          <p:cNvGrpSpPr/>
          <p:nvPr/>
        </p:nvGrpSpPr>
        <p:grpSpPr bwMode="auto">
          <a:xfrm>
            <a:off x="3656880" y="2383920"/>
            <a:ext cx="2476800" cy="1068120"/>
            <a:chOff x="3656880" y="2383920"/>
            <a:chExt cx="2476800" cy="1068120"/>
          </a:xfrm>
        </p:grpSpPr>
        <p:sp>
          <p:nvSpPr>
            <p:cNvPr id="368" name="Google Shape;368;p14"/>
            <p:cNvSpPr/>
            <p:nvPr/>
          </p:nvSpPr>
          <p:spPr bwMode="auto">
            <a:xfrm>
              <a:off x="3656880" y="2383920"/>
              <a:ext cx="906480" cy="563040"/>
            </a:xfrm>
            <a:prstGeom prst="rect">
              <a:avLst/>
            </a:prstGeom>
            <a:noFill/>
            <a:ln w="28425" cap="flat" cmpd="sng">
              <a:solidFill>
                <a:srgbClr val="000000"/>
              </a:solidFill>
              <a:prstDash val="solid"/>
              <a:miter lim="8000"/>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defRPr/>
              </a:pPr>
              <a:endParaRPr sz="1400" b="0" i="0" u="none" strike="noStrike" cap="none">
                <a:solidFill>
                  <a:srgbClr val="000000"/>
                </a:solidFill>
                <a:latin typeface="Times New Roman"/>
                <a:ea typeface="Times New Roman"/>
                <a:cs typeface="Times New Roman"/>
              </a:endParaRPr>
            </a:p>
          </p:txBody>
        </p:sp>
        <p:grpSp>
          <p:nvGrpSpPr>
            <p:cNvPr id="369" name="Google Shape;369;p14"/>
            <p:cNvGrpSpPr/>
            <p:nvPr/>
          </p:nvGrpSpPr>
          <p:grpSpPr bwMode="auto">
            <a:xfrm>
              <a:off x="4565160" y="2886120"/>
              <a:ext cx="1568520" cy="565920"/>
              <a:chOff x="4565160" y="2886120"/>
              <a:chExt cx="1568520" cy="565920"/>
            </a:xfrm>
          </p:grpSpPr>
          <p:cxnSp>
            <p:nvCxnSpPr>
              <p:cNvPr id="370" name="Google Shape;370;p14"/>
              <p:cNvCxnSpPr/>
              <p:nvPr/>
            </p:nvCxnSpPr>
            <p:spPr bwMode="auto">
              <a:xfrm rot="10800000">
                <a:off x="4565160" y="2948760"/>
                <a:ext cx="909360" cy="503280"/>
              </a:xfrm>
              <a:prstGeom prst="straightConnector1">
                <a:avLst/>
              </a:prstGeom>
              <a:noFill/>
              <a:ln w="38150" cap="flat" cmpd="sng">
                <a:solidFill>
                  <a:srgbClr val="FF9900"/>
                </a:solidFill>
                <a:prstDash val="solid"/>
                <a:miter lim="8000"/>
                <a:headEnd type="none" w="sm" len="sm"/>
                <a:tailEnd type="triangle" w="med" len="med"/>
              </a:ln>
            </p:spPr>
          </p:cxnSp>
          <p:sp>
            <p:nvSpPr>
              <p:cNvPr id="371" name="Google Shape;371;p14"/>
              <p:cNvSpPr/>
              <p:nvPr/>
            </p:nvSpPr>
            <p:spPr bwMode="auto">
              <a:xfrm>
                <a:off x="5129280" y="2886120"/>
                <a:ext cx="1004400" cy="32688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defRPr/>
                </a:pPr>
                <a:r>
                  <a:rPr lang="en-US" sz="1600" b="1" i="0" u="none" strike="noStrike" cap="none">
                    <a:solidFill>
                      <a:srgbClr val="FF9900"/>
                    </a:solidFill>
                    <a:latin typeface="Times New Roman"/>
                    <a:ea typeface="Times New Roman"/>
                    <a:cs typeface="Times New Roman"/>
                  </a:rPr>
                  <a:t>β-decay</a:t>
                </a:r>
                <a:endParaRPr sz="1600" b="0" i="0" u="none" strike="noStrike" cap="none">
                  <a:solidFill>
                    <a:srgbClr val="FFFFFF"/>
                  </a:solidFill>
                  <a:latin typeface="Arial"/>
                  <a:ea typeface="Arial"/>
                  <a:cs typeface="Arial"/>
                </a:endParaRPr>
              </a:p>
            </p:txBody>
          </p:sp>
        </p:grpSp>
      </p:grpSp>
      <p:sp>
        <p:nvSpPr>
          <p:cNvPr id="2099314599" name="Google Shape;372;p14"/>
          <p:cNvSpPr/>
          <p:nvPr/>
        </p:nvSpPr>
        <p:spPr bwMode="auto">
          <a:xfrm>
            <a:off x="254520" y="1440720"/>
            <a:ext cx="4122720" cy="7020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defRPr/>
            </a:pPr>
            <a:r>
              <a:rPr lang="en-US" sz="1600" b="0" i="0" u="none" strike="noStrike" cap="none">
                <a:solidFill>
                  <a:srgbClr val="000000"/>
                </a:solidFill>
                <a:latin typeface="Times New Roman"/>
                <a:ea typeface="Times New Roman"/>
                <a:cs typeface="Times New Roman"/>
              </a:rPr>
              <a:t>Temperature: ~1-2 GK</a:t>
            </a:r>
            <a:endParaRPr sz="16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r>
              <a:rPr lang="en-US" sz="1600" b="0" i="0" u="none" strike="noStrike" cap="none">
                <a:solidFill>
                  <a:srgbClr val="000000"/>
                </a:solidFill>
                <a:latin typeface="Times New Roman"/>
                <a:ea typeface="Times New Roman"/>
                <a:cs typeface="Times New Roman"/>
              </a:rPr>
              <a:t>Density: 300 g/cm3 (~60% neutrons !)</a:t>
            </a:r>
            <a:endParaRPr sz="1600" b="0" i="0" u="none" strike="noStrike" cap="none">
              <a:solidFill>
                <a:srgbClr val="FFFFFF"/>
              </a:solidFill>
              <a:latin typeface="Arial"/>
              <a:ea typeface="Arial"/>
              <a:cs typeface="Arial"/>
            </a:endParaRPr>
          </a:p>
        </p:txBody>
      </p:sp>
      <p:cxnSp>
        <p:nvCxnSpPr>
          <p:cNvPr id="567224128" name="Google Shape;373;p14"/>
          <p:cNvCxnSpPr/>
          <p:nvPr/>
        </p:nvCxnSpPr>
        <p:spPr bwMode="auto">
          <a:xfrm>
            <a:off x="911160" y="5949000"/>
            <a:ext cx="1082160" cy="720"/>
          </a:xfrm>
          <a:prstGeom prst="straightConnector1">
            <a:avLst/>
          </a:prstGeom>
          <a:noFill/>
          <a:ln w="28425" cap="flat" cmpd="sng">
            <a:solidFill>
              <a:srgbClr val="000000"/>
            </a:solidFill>
            <a:prstDash val="solid"/>
            <a:miter lim="8000"/>
            <a:headEnd type="none" w="sm" len="sm"/>
            <a:tailEnd type="triangle" w="med" len="med"/>
          </a:ln>
        </p:spPr>
      </p:cxnSp>
      <p:sp>
        <p:nvSpPr>
          <p:cNvPr id="385946311" name="Google Shape;374;p14"/>
          <p:cNvSpPr/>
          <p:nvPr/>
        </p:nvSpPr>
        <p:spPr bwMode="auto">
          <a:xfrm>
            <a:off x="983520" y="5911560"/>
            <a:ext cx="1859400" cy="39708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defRPr/>
            </a:pPr>
            <a:r>
              <a:rPr lang="en-US" sz="2000" b="0" i="0" u="none" strike="noStrike" cap="none">
                <a:solidFill>
                  <a:srgbClr val="000000"/>
                </a:solidFill>
                <a:latin typeface="Times New Roman"/>
                <a:ea typeface="Times New Roman"/>
                <a:cs typeface="Times New Roman"/>
              </a:rPr>
              <a:t>No of n</a:t>
            </a:r>
            <a:endParaRPr sz="2000" b="0" i="0" u="none" strike="noStrike" cap="none">
              <a:solidFill>
                <a:srgbClr val="FFFFFF"/>
              </a:solidFill>
              <a:latin typeface="Arial"/>
              <a:ea typeface="Arial"/>
              <a:cs typeface="Arial"/>
            </a:endParaRPr>
          </a:p>
        </p:txBody>
      </p:sp>
      <p:cxnSp>
        <p:nvCxnSpPr>
          <p:cNvPr id="406463198" name="Google Shape;375;p14"/>
          <p:cNvCxnSpPr/>
          <p:nvPr/>
        </p:nvCxnSpPr>
        <p:spPr bwMode="auto">
          <a:xfrm rot="10800000" flipH="1">
            <a:off x="911160" y="4885560"/>
            <a:ext cx="720" cy="1064160"/>
          </a:xfrm>
          <a:prstGeom prst="straightConnector1">
            <a:avLst/>
          </a:prstGeom>
          <a:noFill/>
          <a:ln w="28425" cap="flat" cmpd="sng">
            <a:solidFill>
              <a:srgbClr val="000000"/>
            </a:solidFill>
            <a:prstDash val="solid"/>
            <a:miter lim="8000"/>
            <a:headEnd type="none" w="sm" len="sm"/>
            <a:tailEnd type="triangle" w="med" len="med"/>
          </a:ln>
        </p:spPr>
      </p:cxnSp>
      <p:sp>
        <p:nvSpPr>
          <p:cNvPr id="653355041" name="Google Shape;376;p14"/>
          <p:cNvSpPr/>
          <p:nvPr/>
        </p:nvSpPr>
        <p:spPr bwMode="auto">
          <a:xfrm rot="-5391001">
            <a:off x="-171360" y="4875840"/>
            <a:ext cx="1704600" cy="39708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defRPr/>
            </a:pPr>
            <a:r>
              <a:rPr lang="en-US" sz="2000" b="0" i="0" u="none" strike="noStrike" cap="none">
                <a:solidFill>
                  <a:srgbClr val="000000"/>
                </a:solidFill>
                <a:latin typeface="Times New Roman"/>
                <a:ea typeface="Times New Roman"/>
                <a:cs typeface="Times New Roman"/>
              </a:rPr>
              <a:t>No of  p</a:t>
            </a:r>
            <a:r>
              <a:rPr lang="en-US" sz="2000" b="0" i="0" u="none" strike="noStrike" cap="none" baseline="30000">
                <a:solidFill>
                  <a:srgbClr val="000000"/>
                </a:solidFill>
                <a:latin typeface="Times New Roman"/>
                <a:ea typeface="Times New Roman"/>
                <a:cs typeface="Times New Roman"/>
              </a:rPr>
              <a:t>+</a:t>
            </a:r>
            <a:endParaRPr sz="2000" b="0" i="0" u="none" strike="noStrike" cap="none">
              <a:solidFill>
                <a:srgbClr val="FFFFFF"/>
              </a:solidFill>
              <a:latin typeface="Arial"/>
              <a:ea typeface="Arial"/>
              <a:cs typeface="Arial"/>
            </a:endParaRPr>
          </a:p>
        </p:txBody>
      </p:sp>
      <p:sp>
        <p:nvSpPr>
          <p:cNvPr id="379583629" name="Google Shape;377;p14"/>
          <p:cNvSpPr/>
          <p:nvPr/>
        </p:nvSpPr>
        <p:spPr bwMode="auto">
          <a:xfrm>
            <a:off x="1127520" y="3573000"/>
            <a:ext cx="673920" cy="39708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defRPr/>
            </a:pPr>
            <a:r>
              <a:rPr lang="en-US" sz="2000" b="0" i="0" u="none" strike="noStrike" cap="none">
                <a:solidFill>
                  <a:srgbClr val="000000"/>
                </a:solidFill>
                <a:latin typeface="Times New Roman"/>
                <a:ea typeface="Times New Roman"/>
                <a:cs typeface="Times New Roman"/>
              </a:rPr>
              <a:t>Seed</a:t>
            </a:r>
            <a:endParaRPr sz="2000" b="0" i="0" u="none" strike="noStrike" cap="none">
              <a:solidFill>
                <a:srgbClr val="FFFFFF"/>
              </a:solidFill>
              <a:latin typeface="Arial"/>
              <a:ea typeface="Arial"/>
              <a:cs typeface="Arial"/>
            </a:endParaRPr>
          </a:p>
        </p:txBody>
      </p:sp>
      <p:grpSp>
        <p:nvGrpSpPr>
          <p:cNvPr id="1594619473" name="Google Shape;378;p14"/>
          <p:cNvGrpSpPr/>
          <p:nvPr/>
        </p:nvGrpSpPr>
        <p:grpSpPr bwMode="auto">
          <a:xfrm>
            <a:off x="538920" y="2665800"/>
            <a:ext cx="5989680" cy="1014840"/>
            <a:chOff x="538920" y="2665800"/>
            <a:chExt cx="5989680" cy="1014840"/>
          </a:xfrm>
        </p:grpSpPr>
        <p:cxnSp>
          <p:nvCxnSpPr>
            <p:cNvPr id="379" name="Google Shape;379;p14"/>
            <p:cNvCxnSpPr/>
            <p:nvPr/>
          </p:nvCxnSpPr>
          <p:spPr bwMode="auto">
            <a:xfrm>
              <a:off x="1992240" y="3679200"/>
              <a:ext cx="908280" cy="1440"/>
            </a:xfrm>
            <a:prstGeom prst="straightConnector1">
              <a:avLst/>
            </a:prstGeom>
            <a:noFill/>
            <a:ln w="38150" cap="flat" cmpd="sng">
              <a:solidFill>
                <a:srgbClr val="66FF33"/>
              </a:solidFill>
              <a:prstDash val="solid"/>
              <a:miter lim="8000"/>
              <a:headEnd type="none" w="sm" len="sm"/>
              <a:tailEnd type="triangle" w="med" len="med"/>
            </a:ln>
          </p:spPr>
        </p:cxnSp>
        <p:cxnSp>
          <p:nvCxnSpPr>
            <p:cNvPr id="380" name="Google Shape;380;p14"/>
            <p:cNvCxnSpPr/>
            <p:nvPr/>
          </p:nvCxnSpPr>
          <p:spPr bwMode="auto">
            <a:xfrm>
              <a:off x="3806640" y="3679200"/>
              <a:ext cx="907920" cy="1440"/>
            </a:xfrm>
            <a:prstGeom prst="straightConnector1">
              <a:avLst/>
            </a:prstGeom>
            <a:noFill/>
            <a:ln w="38150" cap="flat" cmpd="sng">
              <a:solidFill>
                <a:srgbClr val="66FF33"/>
              </a:solidFill>
              <a:prstDash val="solid"/>
              <a:miter lim="8000"/>
              <a:headEnd type="none" w="sm" len="sm"/>
              <a:tailEnd type="triangle" w="med" len="med"/>
            </a:ln>
          </p:spPr>
        </p:cxnSp>
        <p:cxnSp>
          <p:nvCxnSpPr>
            <p:cNvPr id="381" name="Google Shape;381;p14"/>
            <p:cNvCxnSpPr/>
            <p:nvPr/>
          </p:nvCxnSpPr>
          <p:spPr bwMode="auto">
            <a:xfrm>
              <a:off x="5620320" y="3679200"/>
              <a:ext cx="908280" cy="1440"/>
            </a:xfrm>
            <a:prstGeom prst="straightConnector1">
              <a:avLst/>
            </a:prstGeom>
            <a:noFill/>
            <a:ln w="38150" cap="flat" cmpd="sng">
              <a:solidFill>
                <a:srgbClr val="66FF33"/>
              </a:solidFill>
              <a:prstDash val="solid"/>
              <a:miter lim="8000"/>
              <a:headEnd type="none" w="sm" len="sm"/>
              <a:tailEnd type="triangle" w="med" len="med"/>
            </a:ln>
          </p:spPr>
        </p:cxnSp>
        <p:cxnSp>
          <p:nvCxnSpPr>
            <p:cNvPr id="382" name="Google Shape;382;p14"/>
            <p:cNvCxnSpPr/>
            <p:nvPr/>
          </p:nvCxnSpPr>
          <p:spPr bwMode="auto">
            <a:xfrm rot="10800000">
              <a:off x="1538640" y="2993400"/>
              <a:ext cx="908280" cy="686879"/>
            </a:xfrm>
            <a:prstGeom prst="straightConnector1">
              <a:avLst/>
            </a:prstGeom>
            <a:noFill/>
            <a:ln w="28425" cap="flat" cmpd="sng">
              <a:solidFill>
                <a:srgbClr val="66FF33"/>
              </a:solidFill>
              <a:prstDash val="solid"/>
              <a:miter lim="8000"/>
              <a:headEnd type="none" w="sm" len="sm"/>
              <a:tailEnd type="none" w="sm" len="sm"/>
            </a:ln>
          </p:spPr>
        </p:cxnSp>
        <p:sp>
          <p:nvSpPr>
            <p:cNvPr id="383" name="Google Shape;383;p14"/>
            <p:cNvSpPr/>
            <p:nvPr/>
          </p:nvSpPr>
          <p:spPr bwMode="auto">
            <a:xfrm>
              <a:off x="538920" y="2665800"/>
              <a:ext cx="2520000" cy="35064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defRPr/>
              </a:pPr>
              <a:r>
                <a:rPr lang="en-US" sz="1800" b="1" i="0" u="none" strike="noStrike" cap="none">
                  <a:solidFill>
                    <a:srgbClr val="66FF33"/>
                  </a:solidFill>
                  <a:latin typeface="Times New Roman"/>
                  <a:ea typeface="Times New Roman"/>
                  <a:cs typeface="Times New Roman"/>
                </a:rPr>
                <a:t>Rapid neutron capture</a:t>
              </a:r>
              <a:endParaRPr sz="1800" b="0" i="0" u="none" strike="noStrike" cap="none">
                <a:solidFill>
                  <a:srgbClr val="FFFFFF"/>
                </a:solidFill>
                <a:latin typeface="Arial"/>
                <a:ea typeface="Arial"/>
                <a:cs typeface="Arial"/>
              </a:endParaRPr>
            </a:p>
          </p:txBody>
        </p:sp>
      </p:grpSp>
      <p:sp>
        <p:nvSpPr>
          <p:cNvPr id="905668807" name="Google Shape;384;p14"/>
          <p:cNvSpPr txBox="1"/>
          <p:nvPr>
            <p:ph type="sldNum" idx="12"/>
          </p:nvPr>
        </p:nvSpPr>
        <p:spPr bwMode="auto">
          <a:xfrm>
            <a:off x="9012240" y="638136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198173134" name="Google Shape;385;p14"/>
          <p:cNvSpPr/>
          <p:nvPr/>
        </p:nvSpPr>
        <p:spPr bwMode="auto">
          <a:xfrm>
            <a:off x="4712039" y="5877360"/>
            <a:ext cx="275148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1800" b="0" i="0" u="none" strike="noStrike" cap="none">
                <a:solidFill>
                  <a:schemeClr val="dk1"/>
                </a:solidFill>
                <a:latin typeface="Century Gothic"/>
                <a:ea typeface="Century Gothic"/>
                <a:cs typeface="Century Gothic"/>
              </a:rPr>
              <a:t>Courtesy of T.Rauscher</a:t>
            </a:r>
            <a:endParaRPr sz="1800" b="0" i="0" u="none" strike="noStrike" cap="none">
              <a:solidFill>
                <a:srgbClr val="FFFFFF"/>
              </a:solidFill>
              <a:latin typeface="Arial"/>
              <a:ea typeface="Arial"/>
              <a:cs typeface="Arial"/>
            </a:endParaRPr>
          </a:p>
        </p:txBody>
      </p:sp>
      <p:sp>
        <p:nvSpPr>
          <p:cNvPr id="1705527414" name="Google Shape;386;p14"/>
          <p:cNvSpPr/>
          <p:nvPr/>
        </p:nvSpPr>
        <p:spPr bwMode="auto">
          <a:xfrm>
            <a:off x="285840" y="204840"/>
            <a:ext cx="6741720" cy="455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400" b="1" i="0" u="none" strike="noStrike" cap="none">
                <a:solidFill>
                  <a:srgbClr val="D77B00"/>
                </a:solidFill>
                <a:latin typeface="Times New Roman"/>
                <a:ea typeface="Times New Roman"/>
                <a:cs typeface="Times New Roman"/>
              </a:rPr>
              <a:t>The Rapid Neutron Capture Process,  ”r-process”:</a:t>
            </a:r>
            <a:endParaRPr sz="2400" b="0" i="0" u="none" strike="noStrike" cap="none">
              <a:solidFill>
                <a:srgbClr val="FFFFFF"/>
              </a:solidFill>
              <a:latin typeface="Arial"/>
              <a:ea typeface="Arial"/>
              <a:cs typeface="Arial"/>
            </a:endParaRPr>
          </a:p>
        </p:txBody>
      </p:sp>
      <p:sp>
        <p:nvSpPr>
          <p:cNvPr id="1871323577" name="Google Shape;387;p14"/>
          <p:cNvSpPr/>
          <p:nvPr/>
        </p:nvSpPr>
        <p:spPr bwMode="auto">
          <a:xfrm>
            <a:off x="476640" y="754200"/>
            <a:ext cx="5315039" cy="3366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defRPr/>
            </a:pPr>
            <a:r>
              <a:rPr lang="en-US" sz="1800" b="0" i="0" u="none" strike="noStrike" cap="none">
                <a:solidFill>
                  <a:schemeClr val="lt1"/>
                </a:solidFill>
                <a:latin typeface="Times New Roman"/>
                <a:ea typeface="Times New Roman"/>
                <a:cs typeface="Times New Roman"/>
              </a:rPr>
              <a:t>Responsible for approx. 50% of nuclei heavier than iron</a:t>
            </a:r>
            <a:endParaRPr sz="1800" b="0" i="0" u="none" strike="noStrike" cap="none">
              <a:solidFill>
                <a:srgbClr val="FFFFFF"/>
              </a:solidFill>
              <a:latin typeface="Arial"/>
              <a:ea typeface="Arial"/>
              <a:cs typeface="Arial"/>
            </a:endParaRPr>
          </a:p>
        </p:txBody>
      </p:sp>
      <p:sp>
        <p:nvSpPr>
          <p:cNvPr id="1204636532" name="Google Shape;388;p14"/>
          <p:cNvSpPr/>
          <p:nvPr/>
        </p:nvSpPr>
        <p:spPr bwMode="auto">
          <a:xfrm>
            <a:off x="5231880" y="5517360"/>
            <a:ext cx="269712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1800" b="0" i="0" u="none" strike="noStrike" cap="none">
                <a:solidFill>
                  <a:srgbClr val="000000"/>
                </a:solidFill>
                <a:latin typeface="Times New Roman"/>
                <a:ea typeface="Times New Roman"/>
                <a:cs typeface="Times New Roman"/>
              </a:rPr>
              <a:t>Figure : r-process. </a:t>
            </a:r>
            <a:endParaRPr sz="1800" b="0" i="0" u="none" strike="noStrike" cap="none">
              <a:solidFill>
                <a:srgbClr val="FFFFFF"/>
              </a:solidFill>
              <a:latin typeface="Arial"/>
              <a:ea typeface="Arial"/>
              <a:cs typeface="Arial"/>
            </a:endParaRPr>
          </a:p>
        </p:txBody>
      </p:sp>
      <p:graphicFrame>
        <p:nvGraphicFramePr>
          <p:cNvPr id="633176699" name="Google Shape;389;p14"/>
          <p:cNvGraphicFramePr>
            <a:graphicFrameLocks xmlns:a="http://schemas.openxmlformats.org/drawingml/2006/main"/>
          </p:cNvGraphicFramePr>
          <p:nvPr/>
        </p:nvGraphicFramePr>
        <p:xfrm>
          <a:off x="7824240" y="116640"/>
          <a:ext cx="3000000" cy="3000000"/>
        </p:xfrm>
        <a:graphic>
          <a:graphicData uri="http://schemas.openxmlformats.org/drawingml/2006/table">
            <a:tbl>
              <a:tblPr firstRow="0" firstCol="0" lastRow="0" lastCol="0" bandRow="0" bandCol="0">
                <a:tableStyleId>{81303531-43CE-4B9A-B74F-127D52AEEA86}</a:tableStyleId>
                <a:noFill/>
              </a:tblPr>
              <a:tblGrid>
                <a:gridCol w="2091950"/>
                <a:gridCol w="2091950"/>
              </a:tblGrid>
              <a:tr h="897125">
                <a:tc gridSpan="2">
                  <a:txBody>
                    <a:bodyPr/>
                    <a:p>
                      <a:pPr marL="0" lvl="0" indent="0" algn="l" rtl="0">
                        <a:lnSpc>
                          <a:spcPct val="100000"/>
                        </a:lnSpc>
                        <a:spcBef>
                          <a:spcPts val="0"/>
                        </a:spcBef>
                        <a:spcAft>
                          <a:spcPts val="0"/>
                        </a:spcAft>
                        <a:buNone/>
                        <a:defRPr/>
                      </a:pPr>
                      <a:r>
                        <a:rPr lang="en-US" sz="2000" b="0" strike="noStrike">
                          <a:solidFill>
                            <a:schemeClr val="lt1"/>
                          </a:solidFill>
                          <a:latin typeface="Times New Roman"/>
                          <a:ea typeface="Times New Roman"/>
                          <a:cs typeface="Times New Roman"/>
                        </a:rPr>
                        <a:t>Proceeds on neutron rich side of the valley of stability.</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c hMerge="1">
                  <a:txBody>
                    <a:bodyPr/>
                    <a:p>
                      <a:endParaRPr/>
                    </a:p>
                  </a:txBody>
                </a:tc>
              </a:tr>
              <a:tr h="1139050">
                <a:tc>
                  <a:txBody>
                    <a:bodyPr/>
                    <a:p>
                      <a:pPr marL="0" lvl="0" indent="0" algn="l" rtl="0">
                        <a:lnSpc>
                          <a:spcPct val="100000"/>
                        </a:lnSpc>
                        <a:spcBef>
                          <a:spcPts val="0"/>
                        </a:spcBef>
                        <a:spcAft>
                          <a:spcPts val="0"/>
                        </a:spcAft>
                        <a:buNone/>
                        <a:defRPr/>
                      </a:pPr>
                      <a:r>
                        <a:rPr lang="en-US" sz="2000" b="0" strike="noStrike">
                          <a:solidFill>
                            <a:srgbClr val="92D050"/>
                          </a:solidFill>
                          <a:latin typeface="Times New Roman"/>
                          <a:ea typeface="Times New Roman"/>
                          <a:cs typeface="Times New Roman"/>
                        </a:rPr>
                        <a:t>Time scales : </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c>
                  <a:txBody>
                    <a:bodyPr/>
                    <a:p>
                      <a:pPr marL="0" lvl="0" indent="0" algn="l" rtl="0">
                        <a:lnSpc>
                          <a:spcPct val="100000"/>
                        </a:lnSpc>
                        <a:spcBef>
                          <a:spcPts val="0"/>
                        </a:spcBef>
                        <a:spcAft>
                          <a:spcPts val="0"/>
                        </a:spcAft>
                        <a:buNone/>
                        <a:defRPr/>
                      </a:pPr>
                      <a:r>
                        <a:rPr lang="en-US" sz="2000" b="0" strike="noStrike">
                          <a:solidFill>
                            <a:schemeClr val="lt1"/>
                          </a:solidFill>
                          <a:latin typeface="Times New Roman"/>
                          <a:ea typeface="Times New Roman"/>
                          <a:cs typeface="Times New Roman"/>
                        </a:rPr>
                        <a:t>Within one second</a:t>
                      </a:r>
                      <a:endParaRPr sz="2000" b="0" strike="noStrike">
                        <a:solidFill>
                          <a:srgbClr val="FFFFFF"/>
                        </a:solidFill>
                        <a:latin typeface="Arial"/>
                        <a:ea typeface="Arial"/>
                        <a:cs typeface="Arial"/>
                      </a:endParaRPr>
                    </a:p>
                    <a:p>
                      <a:pPr marL="0" lvl="0" indent="0" algn="l" rtl="0">
                        <a:lnSpc>
                          <a:spcPct val="100000"/>
                        </a:lnSpc>
                        <a:spcBef>
                          <a:spcPts val="0"/>
                        </a:spcBef>
                        <a:spcAft>
                          <a:spcPts val="0"/>
                        </a:spcAft>
                        <a:buNone/>
                        <a:defRPr/>
                      </a:pPr>
                      <a:r>
                        <a:rPr lang="en-US" sz="2000" b="0" strike="noStrike">
                          <a:solidFill>
                            <a:srgbClr val="FF0000"/>
                          </a:solidFill>
                          <a:latin typeface="Times New Roman"/>
                          <a:ea typeface="Times New Roman"/>
                          <a:cs typeface="Times New Roman"/>
                        </a:rPr>
                        <a:t>neutron capture ~ 0.2 μs</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r>
              <a:tr h="448550">
                <a:tc>
                  <a:txBody>
                    <a:bodyPr/>
                    <a:p>
                      <a:pPr marL="0" lvl="0" indent="0" algn="l" rtl="0">
                        <a:lnSpc>
                          <a:spcPct val="100000"/>
                        </a:lnSpc>
                        <a:spcBef>
                          <a:spcPts val="0"/>
                        </a:spcBef>
                        <a:spcAft>
                          <a:spcPts val="0"/>
                        </a:spcAft>
                        <a:buNone/>
                        <a:defRPr/>
                      </a:pPr>
                      <a:r>
                        <a:rPr lang="en-US" sz="2000" b="0" strike="noStrike">
                          <a:solidFill>
                            <a:srgbClr val="92D050"/>
                          </a:solidFill>
                          <a:latin typeface="Times New Roman"/>
                          <a:ea typeface="Times New Roman"/>
                          <a:cs typeface="Times New Roman"/>
                        </a:rPr>
                        <a:t>Temperature T :</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c>
                  <a:txBody>
                    <a:bodyPr/>
                    <a:p>
                      <a:pPr marL="0" lvl="0" indent="0" algn="l" rtl="0">
                        <a:lnSpc>
                          <a:spcPct val="100000"/>
                        </a:lnSpc>
                        <a:spcBef>
                          <a:spcPts val="0"/>
                        </a:spcBef>
                        <a:spcAft>
                          <a:spcPts val="0"/>
                        </a:spcAft>
                        <a:buNone/>
                        <a:defRPr/>
                      </a:pPr>
                      <a:r>
                        <a:rPr lang="en-US" sz="2000" b="0" strike="noStrike">
                          <a:solidFill>
                            <a:schemeClr val="lt1"/>
                          </a:solidFill>
                          <a:latin typeface="Times New Roman"/>
                          <a:ea typeface="Times New Roman"/>
                          <a:cs typeface="Times New Roman"/>
                        </a:rPr>
                        <a:t> T &gt; 10</a:t>
                      </a:r>
                      <a:r>
                        <a:rPr lang="en-US" sz="2000" b="0" strike="noStrike" baseline="30000">
                          <a:solidFill>
                            <a:schemeClr val="lt1"/>
                          </a:solidFill>
                          <a:latin typeface="Times New Roman"/>
                          <a:ea typeface="Times New Roman"/>
                          <a:cs typeface="Times New Roman"/>
                        </a:rPr>
                        <a:t>9</a:t>
                      </a:r>
                      <a:r>
                        <a:rPr lang="en-US" sz="2000" b="0" strike="noStrike">
                          <a:solidFill>
                            <a:schemeClr val="lt1"/>
                          </a:solidFill>
                          <a:latin typeface="Times New Roman"/>
                          <a:ea typeface="Times New Roman"/>
                          <a:cs typeface="Times New Roman"/>
                        </a:rPr>
                        <a:t> K</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r>
              <a:tr h="448550">
                <a:tc>
                  <a:txBody>
                    <a:bodyPr/>
                    <a:p>
                      <a:pPr marL="0" lvl="0" indent="0" algn="l" rtl="0">
                        <a:lnSpc>
                          <a:spcPct val="100000"/>
                        </a:lnSpc>
                        <a:spcBef>
                          <a:spcPts val="0"/>
                        </a:spcBef>
                        <a:spcAft>
                          <a:spcPts val="0"/>
                        </a:spcAft>
                        <a:buNone/>
                        <a:defRPr/>
                      </a:pPr>
                      <a:r>
                        <a:rPr lang="en-US" sz="2000" b="0" strike="noStrike">
                          <a:solidFill>
                            <a:srgbClr val="92D050"/>
                          </a:solidFill>
                          <a:latin typeface="Times New Roman"/>
                          <a:ea typeface="Times New Roman"/>
                          <a:cs typeface="Times New Roman"/>
                        </a:rPr>
                        <a:t>Neutron density:</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c>
                  <a:txBody>
                    <a:bodyPr/>
                    <a:p>
                      <a:pPr marL="0" lvl="0" indent="0" algn="l" rtl="0">
                        <a:lnSpc>
                          <a:spcPct val="100000"/>
                        </a:lnSpc>
                        <a:spcBef>
                          <a:spcPts val="0"/>
                        </a:spcBef>
                        <a:spcAft>
                          <a:spcPts val="0"/>
                        </a:spcAft>
                        <a:buNone/>
                        <a:defRPr/>
                      </a:pPr>
                      <a:r>
                        <a:rPr lang="en-US" sz="2000" b="0" strike="noStrike">
                          <a:solidFill>
                            <a:schemeClr val="lt1"/>
                          </a:solidFill>
                          <a:latin typeface="Times New Roman"/>
                          <a:ea typeface="Times New Roman"/>
                          <a:cs typeface="Times New Roman"/>
                        </a:rPr>
                        <a:t>n &gt; 10</a:t>
                      </a:r>
                      <a:r>
                        <a:rPr lang="en-US" sz="2000" b="0" strike="noStrike" baseline="30000">
                          <a:solidFill>
                            <a:schemeClr val="lt1"/>
                          </a:solidFill>
                          <a:latin typeface="Times New Roman"/>
                          <a:ea typeface="Times New Roman"/>
                          <a:cs typeface="Times New Roman"/>
                        </a:rPr>
                        <a:t>22</a:t>
                      </a:r>
                      <a:r>
                        <a:rPr lang="en-US" sz="2000" b="0" strike="noStrike">
                          <a:solidFill>
                            <a:schemeClr val="lt1"/>
                          </a:solidFill>
                          <a:latin typeface="Times New Roman"/>
                          <a:ea typeface="Times New Roman"/>
                          <a:cs typeface="Times New Roman"/>
                        </a:rPr>
                        <a:t> cm</a:t>
                      </a:r>
                      <a:r>
                        <a:rPr lang="en-US" sz="2000" b="0" strike="noStrike" baseline="30000">
                          <a:solidFill>
                            <a:schemeClr val="lt1"/>
                          </a:solidFill>
                          <a:latin typeface="Times New Roman"/>
                          <a:ea typeface="Times New Roman"/>
                          <a:cs typeface="Times New Roman"/>
                        </a:rPr>
                        <a:t>-3</a:t>
                      </a:r>
                      <a:r>
                        <a:rPr lang="en-US" sz="2000" b="0" strike="noStrike">
                          <a:solidFill>
                            <a:schemeClr val="lt1"/>
                          </a:solidFill>
                          <a:latin typeface="Times New Roman"/>
                          <a:ea typeface="Times New Roman"/>
                          <a:cs typeface="Times New Roman"/>
                        </a:rPr>
                        <a:t> </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r>
              <a:tr h="2174750">
                <a:tc>
                  <a:txBody>
                    <a:bodyPr/>
                    <a:p>
                      <a:pPr marL="0" lvl="0" indent="0" algn="l" rtl="0">
                        <a:lnSpc>
                          <a:spcPct val="100000"/>
                        </a:lnSpc>
                        <a:spcBef>
                          <a:spcPts val="0"/>
                        </a:spcBef>
                        <a:spcAft>
                          <a:spcPts val="0"/>
                        </a:spcAft>
                        <a:buNone/>
                        <a:defRPr/>
                      </a:pPr>
                      <a:r>
                        <a:rPr lang="en-US" sz="2000" b="0" strike="noStrike">
                          <a:solidFill>
                            <a:srgbClr val="92D050"/>
                          </a:solidFill>
                          <a:latin typeface="Times New Roman"/>
                          <a:ea typeface="Times New Roman"/>
                          <a:cs typeface="Times New Roman"/>
                        </a:rPr>
                        <a:t>Site:</a:t>
                      </a:r>
                      <a:endParaRPr sz="2000" b="0" strike="noStrike">
                        <a:solidFill>
                          <a:srgbClr val="FFFFFF"/>
                        </a:solidFill>
                        <a:latin typeface="Arial"/>
                        <a:ea typeface="Arial"/>
                        <a:cs typeface="Arial"/>
                      </a:endParaRPr>
                    </a:p>
                    <a:p>
                      <a:pPr marL="0" lvl="0" indent="0" algn="l" rtl="0">
                        <a:lnSpc>
                          <a:spcPct val="100000"/>
                        </a:lnSpc>
                        <a:spcBef>
                          <a:spcPts val="0"/>
                        </a:spcBef>
                        <a:spcAft>
                          <a:spcPts val="0"/>
                        </a:spcAft>
                        <a:buNone/>
                        <a:defRPr/>
                      </a:pPr>
                      <a:r>
                        <a:rPr lang="en-US" sz="2000" b="0" strike="noStrike">
                          <a:solidFill>
                            <a:srgbClr val="92D050"/>
                          </a:solidFill>
                          <a:latin typeface="Times New Roman"/>
                          <a:ea typeface="Times New Roman"/>
                          <a:cs typeface="Times New Roman"/>
                        </a:rPr>
                        <a:t>(observationally confirmed)</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c>
                  <a:txBody>
                    <a:bodyPr/>
                    <a:p>
                      <a:pPr marL="0" lvl="0" indent="0" algn="l" rtl="0">
                        <a:lnSpc>
                          <a:spcPct val="100000"/>
                        </a:lnSpc>
                        <a:spcBef>
                          <a:spcPts val="0"/>
                        </a:spcBef>
                        <a:spcAft>
                          <a:spcPts val="0"/>
                        </a:spcAft>
                        <a:buNone/>
                        <a:defRPr/>
                      </a:pPr>
                      <a:r>
                        <a:rPr lang="en-US" sz="2000" b="0" strike="noStrike">
                          <a:solidFill>
                            <a:schemeClr val="lt1"/>
                          </a:solidFill>
                          <a:latin typeface="Times New Roman"/>
                          <a:ea typeface="Times New Roman"/>
                          <a:cs typeface="Times New Roman"/>
                        </a:rPr>
                        <a:t>Neutron star mergers</a:t>
                      </a:r>
                      <a:br>
                        <a:rPr lang="en-US" sz="2000"/>
                      </a:br>
                      <a:r>
                        <a:rPr lang="en-US" sz="2000" b="0" strike="noStrike">
                          <a:solidFill>
                            <a:schemeClr val="lt1"/>
                          </a:solidFill>
                          <a:latin typeface="Times New Roman"/>
                          <a:ea typeface="Times New Roman"/>
                          <a:cs typeface="Times New Roman"/>
                        </a:rPr>
                        <a:t>(GW170817 followed by macro-nova </a:t>
                      </a:r>
                      <a:br>
                        <a:rPr lang="en-US" sz="2000"/>
                      </a:br>
                      <a:r>
                        <a:rPr lang="en-US" sz="2000" b="0" strike="noStrike">
                          <a:solidFill>
                            <a:schemeClr val="lt1"/>
                          </a:solidFill>
                          <a:latin typeface="Times New Roman"/>
                          <a:ea typeface="Times New Roman"/>
                          <a:cs typeface="Times New Roman"/>
                        </a:rPr>
                        <a:t>SSS-17a)</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r>
              <a:tr h="1139050">
                <a:tc>
                  <a:txBody>
                    <a:bodyPr/>
                    <a:p>
                      <a:pPr marL="0" lvl="0" indent="0" algn="l" rtl="0">
                        <a:lnSpc>
                          <a:spcPct val="100000"/>
                        </a:lnSpc>
                        <a:spcBef>
                          <a:spcPts val="0"/>
                        </a:spcBef>
                        <a:spcAft>
                          <a:spcPts val="0"/>
                        </a:spcAft>
                        <a:buNone/>
                        <a:defRPr/>
                      </a:pPr>
                      <a:r>
                        <a:rPr lang="en-US" sz="2000" b="0" strike="noStrike">
                          <a:solidFill>
                            <a:srgbClr val="92D050"/>
                          </a:solidFill>
                          <a:latin typeface="Times New Roman"/>
                          <a:ea typeface="Times New Roman"/>
                          <a:cs typeface="Times New Roman"/>
                        </a:rPr>
                        <a:t>Site:</a:t>
                      </a:r>
                      <a:endParaRPr sz="2000" b="0" strike="noStrike">
                        <a:solidFill>
                          <a:srgbClr val="FFFFFF"/>
                        </a:solidFill>
                        <a:latin typeface="Arial"/>
                        <a:ea typeface="Arial"/>
                        <a:cs typeface="Arial"/>
                      </a:endParaRPr>
                    </a:p>
                    <a:p>
                      <a:pPr marL="0" lvl="0" indent="0" algn="l" rtl="0">
                        <a:lnSpc>
                          <a:spcPct val="100000"/>
                        </a:lnSpc>
                        <a:spcBef>
                          <a:spcPts val="0"/>
                        </a:spcBef>
                        <a:spcAft>
                          <a:spcPts val="0"/>
                        </a:spcAft>
                        <a:buNone/>
                        <a:defRPr/>
                      </a:pPr>
                      <a:r>
                        <a:rPr lang="en-US" sz="2000" b="0" strike="noStrike">
                          <a:solidFill>
                            <a:srgbClr val="92D050"/>
                          </a:solidFill>
                          <a:latin typeface="Times New Roman"/>
                          <a:ea typeface="Times New Roman"/>
                          <a:cs typeface="Times New Roman"/>
                        </a:rPr>
                        <a:t>(under theoretical discussion)</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c>
                  <a:txBody>
                    <a:bodyPr/>
                    <a:p>
                      <a:pPr marL="0" lvl="0" indent="0" algn="l" rtl="0">
                        <a:lnSpc>
                          <a:spcPct val="100000"/>
                        </a:lnSpc>
                        <a:spcBef>
                          <a:spcPts val="0"/>
                        </a:spcBef>
                        <a:spcAft>
                          <a:spcPts val="0"/>
                        </a:spcAft>
                        <a:buNone/>
                        <a:defRPr/>
                      </a:pPr>
                      <a:r>
                        <a:rPr lang="en-US" sz="2000" b="0" strike="noStrike">
                          <a:solidFill>
                            <a:schemeClr val="lt1"/>
                          </a:solidFill>
                          <a:latin typeface="Times New Roman"/>
                          <a:ea typeface="Times New Roman"/>
                          <a:cs typeface="Times New Roman"/>
                        </a:rPr>
                        <a:t>Supernovae and Collapsars</a:t>
                      </a:r>
                      <a:endParaRPr sz="2000" b="0" strike="noStrike">
                        <a:solidFill>
                          <a:srgbClr val="FFFFFF"/>
                        </a:solidFill>
                        <a:latin typeface="Arial"/>
                        <a:ea typeface="Arial"/>
                        <a:cs typeface="Arial"/>
                      </a:endParaRPr>
                    </a:p>
                  </a:txBody>
                  <a:tcPr marL="91450" marR="91450" marT="45725" marB="45725">
                    <a:lnL w="28075" algn="ctr">
                      <a:solidFill>
                        <a:srgbClr val="000000"/>
                      </a:solidFill>
                    </a:lnL>
                    <a:lnR w="28075" algn="ctr">
                      <a:solidFill>
                        <a:srgbClr val="000000"/>
                      </a:solidFill>
                    </a:lnR>
                    <a:lnT w="28075" algn="ctr">
                      <a:solidFill>
                        <a:srgbClr val="000000"/>
                      </a:solidFill>
                    </a:lnT>
                    <a:lnB w="28075" algn="ctr">
                      <a:solidFill>
                        <a:srgbClr val="000000"/>
                      </a:solidFill>
                    </a:lnB>
                    <a:solidFill>
                      <a:srgbClr val="000000">
                        <a:alpha val="33725"/>
                      </a:srgbClr>
                    </a:solidFill>
                  </a:tcPr>
                </a:tc>
              </a:tr>
            </a:tbl>
          </a:graphicData>
        </a:graphic>
      </p:graphicFrame>
      <p:sp>
        <p:nvSpPr>
          <p:cNvPr id="244700971" name="Google Shape;390;p14"/>
          <p:cNvSpPr/>
          <p:nvPr/>
        </p:nvSpPr>
        <p:spPr bwMode="auto">
          <a:xfrm>
            <a:off x="680400" y="6357960"/>
            <a:ext cx="6839640" cy="3639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defRPr/>
            </a:pPr>
            <a:r>
              <a:rPr lang="en-US" sz="1200" b="0" i="0" u="none" strike="noStrike" cap="none">
                <a:solidFill>
                  <a:srgbClr val="C8C2BA"/>
                </a:solidFill>
                <a:latin typeface="Times New Roman"/>
                <a:ea typeface="Times New Roman"/>
                <a:cs typeface="Times New Roman"/>
              </a:rPr>
              <a:t>Source: Nucleosynthesis of the heavy elements- Sean Burcher.</a:t>
            </a:r>
            <a:endParaRPr sz="1200" b="0" i="0" u="none" strike="noStrike" cap="none">
              <a:solidFill>
                <a:srgbClr val="FFFFFF"/>
              </a:solidFill>
              <a:latin typeface="Arial"/>
              <a:ea typeface="Arial"/>
              <a:cs typeface="Arial"/>
            </a:endParaRPr>
          </a:p>
        </p:txBody>
      </p:sp>
      <p:sp>
        <p:nvSpPr>
          <p:cNvPr id="1408251168" name="Google Shape;391;p14"/>
          <p:cNvSpPr/>
          <p:nvPr/>
        </p:nvSpPr>
        <p:spPr bwMode="auto">
          <a:xfrm>
            <a:off x="4079880" y="4077000"/>
            <a:ext cx="2135520" cy="68508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defRPr/>
            </a:pPr>
            <a:r>
              <a:rPr lang="en-US" sz="1800" b="1" i="0" u="none" strike="noStrike" cap="none">
                <a:solidFill>
                  <a:srgbClr val="FF0000"/>
                </a:solidFill>
                <a:latin typeface="Times New Roman"/>
                <a:ea typeface="Times New Roman"/>
                <a:cs typeface="Times New Roman"/>
              </a:rPr>
              <a:t>Equilibrium favors</a:t>
            </a:r>
            <a:br>
              <a:rPr lang="en-US" sz="1800" b="0" i="0" u="none" strike="noStrike" cap="none">
                <a:solidFill>
                  <a:schemeClr val="dk1"/>
                </a:solidFill>
                <a:latin typeface="Century Gothic"/>
                <a:ea typeface="Century Gothic"/>
                <a:cs typeface="Century Gothic"/>
              </a:rPr>
            </a:br>
            <a:r>
              <a:rPr lang="en-US" sz="1800" b="1" i="0" u="none" strike="noStrike" cap="none">
                <a:solidFill>
                  <a:srgbClr val="FF0000"/>
                </a:solidFill>
                <a:latin typeface="Times New Roman"/>
                <a:ea typeface="Times New Roman"/>
                <a:cs typeface="Times New Roman"/>
              </a:rPr>
              <a:t>“waiting point”</a:t>
            </a:r>
            <a:endParaRPr sz="1800" b="0" i="0" u="none" strike="noStrike" cap="none">
              <a:solidFill>
                <a:srgbClr val="FFFFFF"/>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641700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1408251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26261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501308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6331766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46780874" name="Google Shape;397;p15"/>
          <p:cNvPicPr/>
          <p:nvPr/>
        </p:nvPicPr>
        <p:blipFill>
          <a:blip r:embed="rId3">
            <a:alphaModFix/>
          </a:blip>
          <a:srcRect l="0" t="0" r="0" b="0"/>
          <a:stretch/>
        </p:blipFill>
        <p:spPr bwMode="auto">
          <a:xfrm>
            <a:off x="626760" y="1107000"/>
            <a:ext cx="7798680" cy="4376880"/>
          </a:xfrm>
          <a:prstGeom prst="rect">
            <a:avLst/>
          </a:prstGeom>
          <a:noFill/>
          <a:ln>
            <a:noFill/>
          </a:ln>
          <a:effectLst>
            <a:outerShdw blurRad="291960" dist="138479" dir="2700000" algn="tl" rotWithShape="0">
              <a:srgbClr val="333333">
                <a:alpha val="64705"/>
              </a:srgbClr>
            </a:outerShdw>
          </a:effectLst>
        </p:spPr>
      </p:pic>
      <p:sp>
        <p:nvSpPr>
          <p:cNvPr id="1108890965" name="Google Shape;398;p15"/>
          <p:cNvSpPr/>
          <p:nvPr/>
        </p:nvSpPr>
        <p:spPr bwMode="auto">
          <a:xfrm>
            <a:off x="626760" y="5569560"/>
            <a:ext cx="8011080" cy="637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defRPr/>
            </a:pPr>
            <a:r>
              <a:rPr lang="en-US" sz="1800" b="0" i="0" u="none" strike="noStrike" cap="none">
                <a:solidFill>
                  <a:schemeClr val="lt1"/>
                </a:solidFill>
                <a:latin typeface="Times New Roman"/>
                <a:ea typeface="Times New Roman"/>
                <a:cs typeface="Times New Roman"/>
              </a:rPr>
              <a:t>https://permalink.lanl.gov/object/tr?what=info:lanl-repo/lareport/LA-UR-17-30147</a:t>
            </a:r>
            <a:endParaRPr sz="1800" b="0" i="0" u="none" strike="noStrike" cap="none">
              <a:solidFill>
                <a:srgbClr val="FFFFFF"/>
              </a:solidFill>
              <a:latin typeface="Arial"/>
              <a:ea typeface="Arial"/>
              <a:cs typeface="Arial"/>
            </a:endParaRPr>
          </a:p>
        </p:txBody>
      </p:sp>
      <p:sp>
        <p:nvSpPr>
          <p:cNvPr id="1109185269" name="Google Shape;399;p15"/>
          <p:cNvSpPr/>
          <p:nvPr/>
        </p:nvSpPr>
        <p:spPr bwMode="auto">
          <a:xfrm>
            <a:off x="8878320" y="1865520"/>
            <a:ext cx="2956320" cy="28328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defRPr/>
            </a:pPr>
            <a:r>
              <a:rPr lang="en-US" sz="2000" b="0" i="0" u="none" strike="noStrike" cap="none">
                <a:solidFill>
                  <a:schemeClr val="lt1"/>
                </a:solidFill>
                <a:latin typeface="Times New Roman"/>
                <a:ea typeface="Times New Roman"/>
                <a:cs typeface="Times New Roman"/>
              </a:rPr>
              <a:t>The neutrons needed for the neutron capture come mainly from the </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rgbClr val="FF0000"/>
                </a:solidFill>
                <a:latin typeface="Times New Roman"/>
                <a:ea typeface="Times New Roman"/>
                <a:cs typeface="Times New Roman"/>
              </a:rPr>
              <a:t>22-Ne(α,n)25-Mg </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Times New Roman"/>
                <a:ea typeface="Times New Roman"/>
                <a:cs typeface="Times New Roman"/>
              </a:rPr>
              <a:t>And</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Times New Roman"/>
                <a:ea typeface="Times New Roman"/>
                <a:cs typeface="Times New Roman"/>
              </a:rPr>
              <a:t> </a:t>
            </a:r>
            <a:r>
              <a:rPr lang="en-US" sz="2000" b="0" i="0" u="none" strike="noStrike" cap="none">
                <a:solidFill>
                  <a:srgbClr val="FF0000"/>
                </a:solidFill>
                <a:latin typeface="Times New Roman"/>
                <a:ea typeface="Times New Roman"/>
                <a:cs typeface="Times New Roman"/>
              </a:rPr>
              <a:t>13-C(α,n)16-O </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Times New Roman"/>
                <a:ea typeface="Times New Roman"/>
                <a:cs typeface="Times New Roman"/>
              </a:rPr>
              <a:t>reactions.</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Times New Roman"/>
                <a:ea typeface="Times New Roman"/>
                <a:cs typeface="Times New Roman"/>
              </a:rPr>
              <a:t>Thermalization in 10</a:t>
            </a:r>
            <a:r>
              <a:rPr lang="en-US" sz="2000" b="0" i="0" u="none" strike="noStrike" cap="none" baseline="30000">
                <a:solidFill>
                  <a:schemeClr val="lt1"/>
                </a:solidFill>
                <a:latin typeface="Times New Roman"/>
                <a:ea typeface="Times New Roman"/>
                <a:cs typeface="Times New Roman"/>
              </a:rPr>
              <a:t>-11 </a:t>
            </a:r>
            <a:r>
              <a:rPr lang="en-US" sz="2000" b="0" i="0" u="none" strike="noStrike" cap="none">
                <a:solidFill>
                  <a:schemeClr val="lt1"/>
                </a:solidFill>
                <a:latin typeface="Times New Roman"/>
                <a:ea typeface="Times New Roman"/>
                <a:cs typeface="Times New Roman"/>
              </a:rPr>
              <a:t>Sec</a:t>
            </a:r>
            <a:endParaRPr sz="2000" b="0" i="0" u="none" strike="noStrike" cap="none">
              <a:solidFill>
                <a:srgbClr val="FFFFFF"/>
              </a:solidFill>
              <a:latin typeface="Arial"/>
              <a:ea typeface="Arial"/>
              <a:cs typeface="Arial"/>
            </a:endParaRPr>
          </a:p>
        </p:txBody>
      </p:sp>
      <p:sp>
        <p:nvSpPr>
          <p:cNvPr id="1231888448" name="Google Shape;400;p15"/>
          <p:cNvSpPr txBox="1"/>
          <p:nvPr>
            <p:ph type="sldNum" idx="12"/>
          </p:nvPr>
        </p:nvSpPr>
        <p:spPr bwMode="auto">
          <a:xfrm>
            <a:off x="8737560" y="6356520"/>
            <a:ext cx="2843640" cy="363960"/>
          </a:xfrm>
          <a:prstGeom prst="rect">
            <a:avLst/>
          </a:prstGeom>
          <a:noFill/>
          <a:ln>
            <a:noFill/>
          </a:ln>
        </p:spPr>
        <p:txBody>
          <a:bodyPr spcFirstLastPara="1" wrap="square" lIns="90000" tIns="45000" rIns="90000" bIns="45000" anchor="ctr" anchorCtr="0">
            <a:noAutofit/>
          </a:bodyPr>
          <a:lstStyle/>
          <a:p>
            <a:pPr marL="0" marR="0" lvl="0" indent="0" algn="r" rtl="0">
              <a:lnSpc>
                <a:spcPct val="100000"/>
              </a:lnSpc>
              <a:spcBef>
                <a:spcPts val="0"/>
              </a:spcBef>
              <a:spcAft>
                <a:spcPts val="0"/>
              </a:spcAft>
              <a:buClr>
                <a:schemeClr val="lt1"/>
              </a:buClr>
              <a:buSzPts val="1200"/>
              <a:buFont typeface="Times New Roman"/>
              <a:buNone/>
              <a:defRPr/>
            </a:pPr>
            <a:fld id="{00000000-1234-1234-1234-123412341234}" type="slidenum">
              <a:rPr lang="en-US" sz="1200" b="0" i="0" u="none" strike="noStrike" cap="none">
                <a:solidFill>
                  <a:schemeClr val="lt1"/>
                </a:solidFill>
                <a:latin typeface="Times New Roman"/>
                <a:ea typeface="Times New Roman"/>
                <a:cs typeface="Times New Roman"/>
              </a:rPr>
              <a:t>‹#›</a:t>
            </a:fld>
            <a:endParaRPr sz="1200" b="0" i="0" u="none" strike="noStrike" cap="none">
              <a:solidFill>
                <a:srgbClr val="FFFFFF"/>
              </a:solidFill>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32986630" name="Google Shape;211;p12"/>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2"/>
              </a:buClr>
              <a:buSzPts val="1200"/>
              <a:buFont typeface="Arial"/>
              <a:buNone/>
              <a:defRPr/>
            </a:pPr>
            <a:fld id="{00000000-1234-1234-1234-123412341234}" type="slidenum">
              <a:rPr lang="en-US" sz="1200" b="0" i="0" u="none" strike="noStrike" cap="none">
                <a:solidFill>
                  <a:schemeClr val="dk2"/>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2027125243" name="Google Shape;212;p12"/>
          <p:cNvSpPr txBox="1"/>
          <p:nvPr>
            <p:ph type="title" idx="4294967295"/>
          </p:nvPr>
        </p:nvSpPr>
        <p:spPr bwMode="auto">
          <a:xfrm>
            <a:off x="0" y="523859"/>
            <a:ext cx="11013120" cy="718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orsiva"/>
              <a:buNone/>
              <a:defRPr/>
            </a:pPr>
            <a:r>
              <a:rPr lang="en-US" sz="4400" b="1" strike="noStrike" cap="none">
                <a:solidFill>
                  <a:schemeClr val="lt1"/>
                </a:solidFill>
                <a:latin typeface="Corsiva"/>
                <a:ea typeface="Corsiva"/>
                <a:cs typeface="Corsiva"/>
              </a:rPr>
              <a:t>GALACTIC CHEMICAL EVOLUTION</a:t>
            </a:r>
            <a:br>
              <a:rPr lang="en-US" sz="4400" b="1"/>
            </a:br>
            <a:endParaRPr sz="4400" b="1" strike="noStrike">
              <a:solidFill>
                <a:schemeClr val="dk1"/>
              </a:solidFill>
              <a:latin typeface="Century Gothic"/>
              <a:ea typeface="Century Gothic"/>
              <a:cs typeface="Century Gothic"/>
            </a:endParaRPr>
          </a:p>
        </p:txBody>
      </p:sp>
      <p:sp>
        <p:nvSpPr>
          <p:cNvPr id="688273821" name="Google Shape;213;p12"/>
          <p:cNvSpPr/>
          <p:nvPr/>
        </p:nvSpPr>
        <p:spPr bwMode="auto">
          <a:xfrm>
            <a:off x="7320240" y="906389"/>
            <a:ext cx="4535280" cy="516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1400" b="0" i="0" u="none" strike="noStrike" cap="none">
                <a:solidFill>
                  <a:schemeClr val="lt1"/>
                </a:solidFill>
                <a:latin typeface="Arial"/>
                <a:ea typeface="Arial"/>
                <a:cs typeface="Arial"/>
              </a:rPr>
              <a:t>Exploring the origins of elements in the universe</a:t>
            </a:r>
            <a:endParaRPr sz="14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endParaRPr sz="1400" b="0" i="0" u="none" strike="noStrike" cap="none">
              <a:solidFill>
                <a:srgbClr val="FFFFFF"/>
              </a:solidFill>
              <a:latin typeface="Arial"/>
              <a:ea typeface="Arial"/>
              <a:cs typeface="Arial"/>
            </a:endParaRPr>
          </a:p>
        </p:txBody>
      </p:sp>
      <p:pic>
        <p:nvPicPr>
          <p:cNvPr id="1848655427" name="Google Shape;214;p12"/>
          <p:cNvPicPr/>
          <p:nvPr/>
        </p:nvPicPr>
        <p:blipFill>
          <a:blip r:embed="rId3">
            <a:alphaModFix/>
          </a:blip>
          <a:srcRect l="0" t="0" r="0" b="0"/>
          <a:stretch/>
        </p:blipFill>
        <p:spPr bwMode="auto">
          <a:xfrm>
            <a:off x="7104240" y="1706040"/>
            <a:ext cx="4094640" cy="875160"/>
          </a:xfrm>
          <a:prstGeom prst="rect">
            <a:avLst/>
          </a:prstGeom>
          <a:noFill/>
          <a:ln>
            <a:noFill/>
          </a:ln>
        </p:spPr>
      </p:pic>
      <p:pic>
        <p:nvPicPr>
          <p:cNvPr id="772161979" name="Google Shape;215;p12"/>
          <p:cNvPicPr/>
          <p:nvPr/>
        </p:nvPicPr>
        <p:blipFill>
          <a:blip r:embed="rId4">
            <a:alphaModFix/>
          </a:blip>
          <a:srcRect l="0" t="0" r="0" b="0"/>
          <a:stretch/>
        </p:blipFill>
        <p:spPr bwMode="auto">
          <a:xfrm>
            <a:off x="7104240" y="2793240"/>
            <a:ext cx="4094640" cy="922680"/>
          </a:xfrm>
          <a:prstGeom prst="rect">
            <a:avLst/>
          </a:prstGeom>
          <a:noFill/>
          <a:ln>
            <a:noFill/>
          </a:ln>
        </p:spPr>
      </p:pic>
      <p:pic>
        <p:nvPicPr>
          <p:cNvPr id="928553548" name="Google Shape;216;p12"/>
          <p:cNvPicPr/>
          <p:nvPr/>
        </p:nvPicPr>
        <p:blipFill>
          <a:blip r:embed="rId5">
            <a:alphaModFix/>
          </a:blip>
          <a:srcRect l="0" t="0" r="0" b="0"/>
          <a:stretch/>
        </p:blipFill>
        <p:spPr bwMode="auto">
          <a:xfrm>
            <a:off x="7104240" y="3973680"/>
            <a:ext cx="4094640" cy="894240"/>
          </a:xfrm>
          <a:prstGeom prst="rect">
            <a:avLst/>
          </a:prstGeom>
          <a:noFill/>
          <a:ln>
            <a:noFill/>
          </a:ln>
        </p:spPr>
      </p:pic>
      <p:pic>
        <p:nvPicPr>
          <p:cNvPr id="1850406516" name="Google Shape;217;p12"/>
          <p:cNvPicPr/>
          <p:nvPr/>
        </p:nvPicPr>
        <p:blipFill>
          <a:blip r:embed="rId6">
            <a:alphaModFix/>
          </a:blip>
          <a:srcRect l="0" t="0" r="0" b="0"/>
          <a:stretch/>
        </p:blipFill>
        <p:spPr bwMode="auto">
          <a:xfrm>
            <a:off x="7104240" y="5085360"/>
            <a:ext cx="4094640" cy="827640"/>
          </a:xfrm>
          <a:prstGeom prst="rect">
            <a:avLst/>
          </a:prstGeom>
          <a:noFill/>
          <a:ln>
            <a:noFill/>
          </a:ln>
        </p:spPr>
      </p:pic>
      <p:pic>
        <p:nvPicPr>
          <p:cNvPr id="666242069" name="Google Shape;218;p12"/>
          <p:cNvPicPr/>
          <p:nvPr/>
        </p:nvPicPr>
        <p:blipFill>
          <a:blip r:embed="rId7">
            <a:alphaModFix/>
          </a:blip>
          <a:srcRect l="0" t="0" r="8007" b="0"/>
          <a:stretch/>
        </p:blipFill>
        <p:spPr bwMode="auto">
          <a:xfrm>
            <a:off x="4565520" y="4150080"/>
            <a:ext cx="1690920" cy="1385640"/>
          </a:xfrm>
          <a:prstGeom prst="rect">
            <a:avLst/>
          </a:prstGeom>
          <a:noFill/>
          <a:ln>
            <a:noFill/>
          </a:ln>
        </p:spPr>
      </p:pic>
      <p:sp>
        <p:nvSpPr>
          <p:cNvPr id="1938474898" name="Google Shape;219;p12"/>
          <p:cNvSpPr txBox="1"/>
          <p:nvPr>
            <p:ph type="sldNum" idx="4294967295"/>
          </p:nvPr>
        </p:nvSpPr>
        <p:spPr bwMode="auto">
          <a:xfrm>
            <a:off x="8724240" y="637668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735693187" name="Google Shape;220;p12"/>
          <p:cNvSpPr/>
          <p:nvPr/>
        </p:nvSpPr>
        <p:spPr bwMode="auto">
          <a:xfrm>
            <a:off x="263880" y="6309360"/>
            <a:ext cx="8351640" cy="3639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defRPr/>
            </a:pPr>
            <a:r>
              <a:rPr lang="en-US" sz="1200" b="0" i="0" u="none" strike="noStrike" cap="none">
                <a:solidFill>
                  <a:schemeClr val="lt1"/>
                </a:solidFill>
                <a:latin typeface="Arial"/>
                <a:ea typeface="Arial"/>
                <a:cs typeface="Arial"/>
              </a:rPr>
              <a:t>Source: NGC 5194 (Credits: nasa.gov), ESA/Hubble &amp; NASA, R. Fedriani, Illustration: NASA/CXC/M.Weiss, University of Warwick/Mark Garlick</a:t>
            </a:r>
            <a:endParaRPr sz="1200" b="0" i="0" u="none" strike="noStrike" cap="none">
              <a:solidFill>
                <a:srgbClr val="FFFFFF"/>
              </a:solidFill>
              <a:latin typeface="Arial"/>
              <a:ea typeface="Arial"/>
              <a:cs typeface="Arial"/>
            </a:endParaRPr>
          </a:p>
        </p:txBody>
      </p:sp>
      <p:pic>
        <p:nvPicPr>
          <p:cNvPr id="1849509375" name="Google Shape;221;p12"/>
          <p:cNvPicPr/>
          <p:nvPr/>
        </p:nvPicPr>
        <p:blipFill>
          <a:blip r:embed="rId8">
            <a:alphaModFix/>
          </a:blip>
          <a:srcRect l="0" t="0" r="0" b="0"/>
          <a:stretch/>
        </p:blipFill>
        <p:spPr bwMode="auto">
          <a:xfrm>
            <a:off x="2576519" y="4150080"/>
            <a:ext cx="1690920" cy="1403280"/>
          </a:xfrm>
          <a:prstGeom prst="rect">
            <a:avLst/>
          </a:prstGeom>
          <a:noFill/>
          <a:ln>
            <a:noFill/>
          </a:ln>
        </p:spPr>
      </p:pic>
      <p:pic>
        <p:nvPicPr>
          <p:cNvPr id="1872889449" name="Google Shape;222;p12"/>
          <p:cNvPicPr/>
          <p:nvPr/>
        </p:nvPicPr>
        <p:blipFill>
          <a:blip r:embed="rId9">
            <a:alphaModFix/>
          </a:blip>
          <a:srcRect l="0" t="0" r="0" b="0"/>
          <a:stretch/>
        </p:blipFill>
        <p:spPr bwMode="auto">
          <a:xfrm>
            <a:off x="479520" y="4149000"/>
            <a:ext cx="1690920" cy="1401120"/>
          </a:xfrm>
          <a:prstGeom prst="rect">
            <a:avLst/>
          </a:prstGeom>
          <a:noFill/>
          <a:ln>
            <a:noFill/>
          </a:ln>
        </p:spPr>
      </p:pic>
      <p:pic>
        <p:nvPicPr>
          <p:cNvPr id="465046229" name="Google Shape;223;p12"/>
          <p:cNvPicPr/>
          <p:nvPr/>
        </p:nvPicPr>
        <p:blipFill>
          <a:blip r:embed="rId10">
            <a:alphaModFix/>
          </a:blip>
          <a:srcRect l="0" t="0" r="0" b="0"/>
          <a:stretch/>
        </p:blipFill>
        <p:spPr bwMode="auto">
          <a:xfrm>
            <a:off x="1550160" y="1073160"/>
            <a:ext cx="3743640" cy="2602800"/>
          </a:xfrm>
          <a:prstGeom prst="rect">
            <a:avLst/>
          </a:prstGeom>
          <a:noFill/>
          <a:ln>
            <a:noFill/>
          </a:ln>
        </p:spPr>
      </p:pic>
      <p:sp>
        <p:nvSpPr>
          <p:cNvPr id="1961713600" name="Google Shape;224;p12"/>
          <p:cNvSpPr/>
          <p:nvPr/>
        </p:nvSpPr>
        <p:spPr bwMode="auto">
          <a:xfrm>
            <a:off x="3719880" y="2493000"/>
            <a:ext cx="1439280" cy="1004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2000" b="1" i="0" u="none" strike="noStrike" cap="none">
                <a:solidFill>
                  <a:schemeClr val="lt1"/>
                </a:solidFill>
                <a:latin typeface="Century Gothic"/>
                <a:ea typeface="Century Gothic"/>
                <a:cs typeface="Century Gothic"/>
              </a:rPr>
              <a:t>Formation of Elements</a:t>
            </a:r>
            <a:endParaRPr sz="2000" b="0" i="0" u="none" strike="noStrike" cap="none">
              <a:solidFill>
                <a:srgbClr val="FFFFFF"/>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465046229"/>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1961713600"/>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1872889449"/>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1849509375"/>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666242069"/>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735693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1848655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7721619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928553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18504065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09249806" name="Google Shape;406;p16"/>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281829552" name="Google Shape;407;p16"/>
          <p:cNvSpPr txBox="1"/>
          <p:nvPr>
            <p:ph type="title" idx="4294967295"/>
          </p:nvPr>
        </p:nvSpPr>
        <p:spPr bwMode="auto">
          <a:xfrm>
            <a:off x="261000" y="188640"/>
            <a:ext cx="10514520" cy="13230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74A50F"/>
              </a:buClr>
              <a:buSzPts val="3600"/>
              <a:buFont typeface="Times New Roman"/>
              <a:buNone/>
              <a:defRPr/>
            </a:pPr>
            <a:r>
              <a:rPr lang="en-US" sz="3600" b="0" strike="noStrike">
                <a:solidFill>
                  <a:srgbClr val="74A50F"/>
                </a:solidFill>
                <a:latin typeface="Times New Roman"/>
                <a:ea typeface="Times New Roman"/>
                <a:cs typeface="Times New Roman"/>
              </a:rPr>
              <a:t>Example for r- and s-process</a:t>
            </a:r>
            <a:endParaRPr sz="3600" b="0" strike="noStrike">
              <a:solidFill>
                <a:schemeClr val="dk1"/>
              </a:solidFill>
              <a:latin typeface="Century Gothic"/>
              <a:ea typeface="Century Gothic"/>
              <a:cs typeface="Century Gothic"/>
            </a:endParaRPr>
          </a:p>
        </p:txBody>
      </p:sp>
      <p:pic>
        <p:nvPicPr>
          <p:cNvPr id="1181183612" name="Google Shape;408;p16"/>
          <p:cNvPicPr/>
          <p:nvPr/>
        </p:nvPicPr>
        <p:blipFill>
          <a:blip r:embed="rId3">
            <a:alphaModFix/>
          </a:blip>
          <a:srcRect l="0" t="0" r="0" b="0"/>
          <a:stretch/>
        </p:blipFill>
        <p:spPr bwMode="auto">
          <a:xfrm>
            <a:off x="6643800" y="1896120"/>
            <a:ext cx="5211720" cy="3908160"/>
          </a:xfrm>
          <a:prstGeom prst="rect">
            <a:avLst/>
          </a:prstGeom>
          <a:noFill/>
          <a:ln>
            <a:noFill/>
          </a:ln>
        </p:spPr>
      </p:pic>
      <p:pic>
        <p:nvPicPr>
          <p:cNvPr id="1002740297" name="Google Shape;409;p16"/>
          <p:cNvPicPr/>
          <p:nvPr/>
        </p:nvPicPr>
        <p:blipFill>
          <a:blip r:embed="rId4">
            <a:alphaModFix/>
          </a:blip>
          <a:srcRect l="0" t="0" r="0" b="0"/>
          <a:stretch/>
        </p:blipFill>
        <p:spPr bwMode="auto">
          <a:xfrm>
            <a:off x="695520" y="1888200"/>
            <a:ext cx="5211360" cy="3916080"/>
          </a:xfrm>
          <a:prstGeom prst="rect">
            <a:avLst/>
          </a:prstGeom>
          <a:noFill/>
          <a:ln>
            <a:noFill/>
          </a:ln>
        </p:spPr>
      </p:pic>
      <p:sp>
        <p:nvSpPr>
          <p:cNvPr id="976930460" name="Google Shape;410;p16"/>
          <p:cNvSpPr/>
          <p:nvPr/>
        </p:nvSpPr>
        <p:spPr bwMode="auto">
          <a:xfrm>
            <a:off x="1785240" y="1412640"/>
            <a:ext cx="3085560" cy="1323000"/>
          </a:xfrm>
          <a:prstGeom prst="rect">
            <a:avLst/>
          </a:prstGeom>
          <a:noFill/>
          <a:ln>
            <a:noFill/>
          </a:ln>
        </p:spPr>
        <p:txBody>
          <a:bodyPr spcFirstLastPara="1" wrap="square" lIns="90000" tIns="45000" rIns="90000" bIns="45000" anchor="ctr" anchorCtr="0">
            <a:noAutofit/>
          </a:bodyPr>
          <a:lstStyle/>
          <a:p>
            <a:pPr marL="0" marR="0" lvl="0" indent="0" algn="ctr" rtl="0">
              <a:lnSpc>
                <a:spcPct val="90000"/>
              </a:lnSpc>
              <a:spcBef>
                <a:spcPts val="0"/>
              </a:spcBef>
              <a:spcAft>
                <a:spcPts val="0"/>
              </a:spcAft>
              <a:buNone/>
              <a:defRPr/>
            </a:pPr>
            <a:r>
              <a:rPr lang="en-US" sz="2400" b="0" i="0" u="none" strike="noStrike" cap="none">
                <a:solidFill>
                  <a:schemeClr val="dk1"/>
                </a:solidFill>
                <a:latin typeface="Times New Roman"/>
                <a:ea typeface="Times New Roman"/>
                <a:cs typeface="Times New Roman"/>
              </a:rPr>
              <a:t>R Process</a:t>
            </a:r>
            <a:endParaRPr sz="2400" b="0" i="0" u="none" strike="noStrike" cap="none">
              <a:solidFill>
                <a:srgbClr val="FFFFFF"/>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606819803" name="Google Shape;230;p2"/>
          <p:cNvPicPr/>
          <p:nvPr/>
        </p:nvPicPr>
        <p:blipFill>
          <a:blip r:embed="rId3">
            <a:alphaModFix/>
          </a:blip>
          <a:srcRect l="0" t="0" r="0" b="0"/>
          <a:stretch/>
        </p:blipFill>
        <p:spPr bwMode="auto">
          <a:xfrm>
            <a:off x="2711519" y="1221120"/>
            <a:ext cx="6562440" cy="4127040"/>
          </a:xfrm>
          <a:prstGeom prst="rect">
            <a:avLst/>
          </a:prstGeom>
          <a:noFill/>
          <a:ln>
            <a:noFill/>
          </a:ln>
        </p:spPr>
      </p:pic>
      <p:sp>
        <p:nvSpPr>
          <p:cNvPr id="1848552907" name="Google Shape;231;p2"/>
          <p:cNvSpPr/>
          <p:nvPr/>
        </p:nvSpPr>
        <p:spPr bwMode="auto">
          <a:xfrm>
            <a:off x="9275040" y="1756080"/>
            <a:ext cx="2988000" cy="2807280"/>
          </a:xfrm>
          <a:prstGeom prst="rect">
            <a:avLst/>
          </a:prstGeom>
          <a:noFill/>
          <a:ln>
            <a:noFill/>
          </a:ln>
        </p:spPr>
        <p:txBody>
          <a:bodyPr spcFirstLastPara="1" wrap="square" lIns="90000" tIns="45000" rIns="90000" bIns="45000" anchor="t" anchorCtr="0">
            <a:noAutofit/>
          </a:bodyPr>
          <a:lstStyle/>
          <a:p>
            <a:pPr marL="181080" marR="0" lvl="0" indent="-181080" algn="l" rtl="0">
              <a:lnSpc>
                <a:spcPct val="100000"/>
              </a:lnSpc>
              <a:spcBef>
                <a:spcPts val="0"/>
              </a:spcBef>
              <a:spcAft>
                <a:spcPts val="0"/>
              </a:spcAft>
              <a:buClr>
                <a:srgbClr val="FFFFFF"/>
              </a:buClr>
              <a:buSzPts val="2000"/>
              <a:buFont typeface="Arial"/>
              <a:buChar char="•"/>
              <a:defRPr/>
            </a:pPr>
            <a:r>
              <a:rPr lang="en-US" sz="2000" b="0" i="0" u="none" strike="noStrike" cap="none">
                <a:solidFill>
                  <a:schemeClr val="lt1"/>
                </a:solidFill>
                <a:latin typeface="Times New Roman"/>
                <a:ea typeface="Times New Roman"/>
                <a:cs typeface="Times New Roman"/>
              </a:rPr>
              <a:t>Classical r-process site, (Neutron star mergers, NSM) requires 2 neutron stars, </a:t>
            </a:r>
            <a:r>
              <a:rPr lang="en-US" sz="2000" b="1" i="0" u="sng" strike="noStrike" cap="none">
                <a:solidFill>
                  <a:srgbClr val="FF0000"/>
                </a:solidFill>
                <a:latin typeface="Times New Roman"/>
                <a:ea typeface="Times New Roman"/>
                <a:cs typeface="Times New Roman"/>
              </a:rPr>
              <a:t>hence 2 supernovae!</a:t>
            </a:r>
            <a:r>
              <a:rPr lang="en-US" sz="2000" b="0" i="0" u="none" strike="noStrike" cap="none">
                <a:solidFill>
                  <a:srgbClr val="FF0000"/>
                </a:solidFill>
                <a:latin typeface="Times New Roman"/>
                <a:ea typeface="Times New Roman"/>
                <a:cs typeface="Times New Roman"/>
              </a:rPr>
              <a:t> </a:t>
            </a:r>
            <a:r>
              <a:rPr lang="en-US" sz="2000" b="0" i="0" u="none" strike="noStrike" cap="none">
                <a:solidFill>
                  <a:schemeClr val="lt1"/>
                </a:solidFill>
                <a:latin typeface="Times New Roman"/>
                <a:ea typeface="Times New Roman"/>
                <a:cs typeface="Times New Roman"/>
              </a:rPr>
              <a:t>(2 red arrows)</a:t>
            </a:r>
            <a:endParaRPr sz="2000" b="0" i="0" u="none" strike="noStrike" cap="none">
              <a:solidFill>
                <a:srgbClr val="FFFFFF"/>
              </a:solidFill>
              <a:latin typeface="Arial"/>
              <a:ea typeface="Arial"/>
              <a:cs typeface="Arial"/>
            </a:endParaRPr>
          </a:p>
          <a:p>
            <a:pPr marL="181080" marR="0" lvl="0" indent="-181080" algn="l" rtl="0">
              <a:lnSpc>
                <a:spcPct val="100000"/>
              </a:lnSpc>
              <a:spcBef>
                <a:spcPts val="0"/>
              </a:spcBef>
              <a:spcAft>
                <a:spcPts val="0"/>
              </a:spcAft>
              <a:buClr>
                <a:srgbClr val="FFFFFF"/>
              </a:buClr>
              <a:buSzPts val="2000"/>
              <a:buFont typeface="Arial"/>
              <a:buChar char="•"/>
              <a:defRPr/>
            </a:pPr>
            <a:r>
              <a:rPr lang="en-US" sz="2000" b="0" i="0" u="none" strike="noStrike" cap="none">
                <a:solidFill>
                  <a:schemeClr val="lt1"/>
                </a:solidFill>
                <a:latin typeface="Times New Roman"/>
                <a:ea typeface="Times New Roman"/>
                <a:cs typeface="Times New Roman"/>
              </a:rPr>
              <a:t>2 Supernovae eject Fe twice, so NSM happens in a metal-rich environment</a:t>
            </a:r>
            <a:endParaRPr sz="20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endParaRPr sz="2000" b="0" i="0" u="none" strike="noStrike" cap="none">
              <a:solidFill>
                <a:srgbClr val="FFFFFF"/>
              </a:solidFill>
              <a:latin typeface="Arial"/>
              <a:ea typeface="Arial"/>
              <a:cs typeface="Arial"/>
            </a:endParaRPr>
          </a:p>
        </p:txBody>
      </p:sp>
      <p:sp>
        <p:nvSpPr>
          <p:cNvPr id="1967916740" name="Google Shape;232;p2"/>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
        <p:nvSpPr>
          <p:cNvPr id="638671908" name="Google Shape;233;p2"/>
          <p:cNvSpPr/>
          <p:nvPr/>
        </p:nvSpPr>
        <p:spPr bwMode="auto">
          <a:xfrm>
            <a:off x="385920" y="260640"/>
            <a:ext cx="4269240" cy="638999"/>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3600" b="1" i="0" u="none" strike="noStrike" cap="none">
                <a:solidFill>
                  <a:schemeClr val="bg1"/>
                </a:solidFill>
                <a:latin typeface="Times New Roman"/>
                <a:ea typeface="Times New Roman"/>
                <a:cs typeface="Times New Roman"/>
              </a:rPr>
              <a:t>Research Question</a:t>
            </a:r>
            <a:endParaRPr sz="3600" b="0" i="0" u="none" strike="noStrike" cap="none">
              <a:solidFill>
                <a:schemeClr val="bg1"/>
              </a:solidFill>
              <a:latin typeface="Arial"/>
              <a:ea typeface="Arial"/>
              <a:cs typeface="Arial"/>
            </a:endParaRPr>
          </a:p>
        </p:txBody>
      </p:sp>
      <p:sp>
        <p:nvSpPr>
          <p:cNvPr id="173288503" name="Google Shape;234;p2"/>
          <p:cNvSpPr/>
          <p:nvPr/>
        </p:nvSpPr>
        <p:spPr bwMode="auto">
          <a:xfrm>
            <a:off x="57960" y="1756080"/>
            <a:ext cx="2591280" cy="3138840"/>
          </a:xfrm>
          <a:prstGeom prst="rect">
            <a:avLst/>
          </a:prstGeom>
          <a:noFill/>
          <a:ln>
            <a:noFill/>
          </a:ln>
        </p:spPr>
        <p:txBody>
          <a:bodyPr spcFirstLastPara="1" wrap="square" lIns="90000" tIns="45000" rIns="90000" bIns="45000" anchor="t" anchorCtr="0">
            <a:spAutoFit/>
          </a:bodyPr>
          <a:lstStyle/>
          <a:p>
            <a:pPr marL="181080" marR="0" lvl="0" indent="-181080" algn="l" rtl="0">
              <a:lnSpc>
                <a:spcPct val="100000"/>
              </a:lnSpc>
              <a:spcBef>
                <a:spcPts val="0"/>
              </a:spcBef>
              <a:spcAft>
                <a:spcPts val="0"/>
              </a:spcAft>
              <a:buClr>
                <a:srgbClr val="FFFFFF"/>
              </a:buClr>
              <a:buSzPts val="2000"/>
              <a:buFont typeface="Arial"/>
              <a:buChar char="•"/>
              <a:defRPr/>
            </a:pPr>
            <a:r>
              <a:rPr lang="en-US" sz="2000" b="1" i="0" u="sng" strike="noStrike" cap="none">
                <a:solidFill>
                  <a:schemeClr val="lt1"/>
                </a:solidFill>
                <a:latin typeface="Times New Roman"/>
                <a:ea typeface="Times New Roman"/>
                <a:cs typeface="Times New Roman"/>
              </a:rPr>
              <a:t>But in low-metallicity region, highly r-process enhanced stars have been detected!</a:t>
            </a:r>
            <a:r>
              <a:rPr lang="en-US" sz="2000" b="0" i="0" u="none" strike="noStrike" cap="none">
                <a:solidFill>
                  <a:schemeClr val="lt1"/>
                </a:solidFill>
                <a:latin typeface="Times New Roman"/>
                <a:ea typeface="Times New Roman"/>
                <a:cs typeface="Times New Roman"/>
              </a:rPr>
              <a:t> </a:t>
            </a:r>
            <a:r>
              <a:rPr lang="en-US" sz="2000" b="0" i="0" u="none" strike="noStrike" cap="none">
                <a:solidFill>
                  <a:srgbClr val="FFD320"/>
                </a:solidFill>
                <a:latin typeface="Times New Roman"/>
                <a:ea typeface="Times New Roman"/>
                <a:cs typeface="Times New Roman"/>
              </a:rPr>
              <a:t>(yellow box)</a:t>
            </a:r>
            <a:endParaRPr sz="2000" b="0" i="0" u="none" strike="noStrike" cap="none">
              <a:solidFill>
                <a:srgbClr val="FFFFFF"/>
              </a:solidFill>
              <a:latin typeface="Arial"/>
              <a:ea typeface="Arial"/>
              <a:cs typeface="Arial"/>
            </a:endParaRPr>
          </a:p>
          <a:p>
            <a:pPr marL="181080" marR="0" lvl="0" indent="-181080" algn="l" rtl="0">
              <a:lnSpc>
                <a:spcPct val="100000"/>
              </a:lnSpc>
              <a:spcBef>
                <a:spcPts val="0"/>
              </a:spcBef>
              <a:spcAft>
                <a:spcPts val="0"/>
              </a:spcAft>
              <a:buClr>
                <a:srgbClr val="FFFFFF"/>
              </a:buClr>
              <a:buSzPts val="2000"/>
              <a:buFont typeface="Arial"/>
              <a:buChar char="•"/>
              <a:defRPr/>
            </a:pPr>
            <a:r>
              <a:rPr lang="en-US" sz="2000" b="1" i="0" u="sng" strike="noStrike" cap="none">
                <a:solidFill>
                  <a:schemeClr val="lt1"/>
                </a:solidFill>
                <a:latin typeface="Times New Roman"/>
                <a:ea typeface="Times New Roman"/>
                <a:cs typeface="Times New Roman"/>
              </a:rPr>
              <a:t>Can not be explained by NSMs! </a:t>
            </a:r>
            <a:r>
              <a:rPr lang="en-US" sz="2000" b="0" i="0" u="none" strike="noStrike" cap="none">
                <a:solidFill>
                  <a:schemeClr val="lt1"/>
                </a:solidFill>
                <a:latin typeface="Times New Roman"/>
                <a:ea typeface="Times New Roman"/>
                <a:cs typeface="Times New Roman"/>
              </a:rPr>
              <a:t>Need for further modeling. </a:t>
            </a:r>
            <a:endParaRPr sz="2000" b="0" i="0" u="none" strike="noStrike" cap="none">
              <a:solidFill>
                <a:srgbClr val="FFFFFF"/>
              </a:solidFill>
              <a:latin typeface="Arial"/>
              <a:ea typeface="Arial"/>
              <a:cs typeface="Arial"/>
            </a:endParaRPr>
          </a:p>
        </p:txBody>
      </p:sp>
      <p:sp>
        <p:nvSpPr>
          <p:cNvPr id="1806928227" name="Google Shape;235;p2"/>
          <p:cNvSpPr/>
          <p:nvPr/>
        </p:nvSpPr>
        <p:spPr bwMode="auto">
          <a:xfrm>
            <a:off x="120960" y="5661360"/>
            <a:ext cx="6839640" cy="3639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defRPr/>
            </a:pPr>
            <a:r>
              <a:rPr lang="en-US" sz="1200" b="0" i="0" u="none" strike="noStrike" cap="none">
                <a:solidFill>
                  <a:srgbClr val="C8C2BA"/>
                </a:solidFill>
                <a:latin typeface="Times New Roman"/>
                <a:ea typeface="Times New Roman"/>
                <a:cs typeface="Times New Roman"/>
              </a:rPr>
              <a:t>Source: Wehmeyer et al., 2019, 2019a. </a:t>
            </a:r>
            <a:endParaRPr sz="1200" b="0" i="0" u="none" strike="noStrike" cap="none">
              <a:solidFill>
                <a:srgbClr val="FFFFFF"/>
              </a:solidFill>
              <a:latin typeface="Arial"/>
              <a:ea typeface="Arial"/>
              <a:cs typeface="Arial"/>
            </a:endParaRPr>
          </a:p>
        </p:txBody>
      </p:sp>
      <p:sp>
        <p:nvSpPr>
          <p:cNvPr id="1958849615" name="Google Shape;236;p2"/>
          <p:cNvSpPr/>
          <p:nvPr/>
        </p:nvSpPr>
        <p:spPr bwMode="auto">
          <a:xfrm>
            <a:off x="2711519" y="5348880"/>
            <a:ext cx="6623640" cy="69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defRPr/>
            </a:pPr>
            <a:r>
              <a:rPr lang="en-US" sz="2000" b="0" i="0" u="none" strike="noStrike" cap="none">
                <a:solidFill>
                  <a:schemeClr val="lt1"/>
                </a:solidFill>
                <a:latin typeface="Times New Roman"/>
                <a:ea typeface="Times New Roman"/>
                <a:cs typeface="Times New Roman"/>
              </a:rPr>
              <a:t>Figure: alpha element metallicity.</a:t>
            </a:r>
            <a:endParaRPr sz="2000" b="0" i="0" u="none" strike="noStrike" cap="none">
              <a:solidFill>
                <a:srgbClr val="FFFFFF"/>
              </a:solidFill>
              <a:latin typeface="Arial"/>
              <a:ea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173288503"/>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18485529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92713158" name="Google Shape;242;p3"/>
          <p:cNvSpPr/>
          <p:nvPr/>
        </p:nvSpPr>
        <p:spPr bwMode="auto">
          <a:xfrm>
            <a:off x="457200" y="228600"/>
            <a:ext cx="10742400" cy="54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defRPr/>
            </a:pPr>
            <a:r>
              <a:rPr lang="en-US" sz="3600" b="1" i="0" u="none" strike="noStrike" cap="none">
                <a:solidFill>
                  <a:schemeClr val="bg1"/>
                </a:solidFill>
                <a:latin typeface="Times New Roman"/>
                <a:ea typeface="Times New Roman"/>
                <a:cs typeface="Times New Roman"/>
              </a:rPr>
              <a:t>Earlier Approaches And Problem</a:t>
            </a:r>
            <a:endParaRPr sz="3600" b="0" i="0" u="none" strike="noStrike" cap="none">
              <a:solidFill>
                <a:schemeClr val="bg1"/>
              </a:solidFill>
              <a:latin typeface="Arial"/>
              <a:ea typeface="Arial"/>
              <a:cs typeface="Arial"/>
            </a:endParaRPr>
          </a:p>
        </p:txBody>
      </p:sp>
      <p:sp>
        <p:nvSpPr>
          <p:cNvPr id="1421555395" name="Google Shape;243;p3"/>
          <p:cNvSpPr/>
          <p:nvPr/>
        </p:nvSpPr>
        <p:spPr bwMode="auto">
          <a:xfrm>
            <a:off x="457200" y="930600"/>
            <a:ext cx="10971000" cy="2068920"/>
          </a:xfrm>
          <a:prstGeom prst="rect">
            <a:avLst/>
          </a:prstGeom>
          <a:solidFill>
            <a:srgbClr val="777777">
              <a:alpha val="43921"/>
            </a:srgbClr>
          </a:solidFill>
          <a:ln>
            <a:noFill/>
          </a:ln>
        </p:spPr>
        <p:txBody>
          <a:bodyPr spcFirstLastPara="1" wrap="square" lIns="90000" tIns="45000" rIns="90000" bIns="45000" anchor="t" anchorCtr="0">
            <a:noAutofit/>
          </a:bodyPr>
          <a:lstStyle/>
          <a:p>
            <a:pPr marL="343080" marR="0" lvl="0" indent="-343080" algn="l" rtl="0">
              <a:lnSpc>
                <a:spcPct val="100000"/>
              </a:lnSpc>
              <a:spcBef>
                <a:spcPts val="0"/>
              </a:spcBef>
              <a:spcAft>
                <a:spcPts val="0"/>
              </a:spcAft>
              <a:buClr>
                <a:srgbClr val="FFFFFF"/>
              </a:buClr>
              <a:buSzPts val="2400"/>
              <a:buFont typeface="Times New Roman"/>
              <a:buChar char="•"/>
              <a:defRPr/>
            </a:pPr>
            <a:r>
              <a:rPr lang="en-US" sz="2400" b="0" i="0" u="none" strike="noStrike" cap="none">
                <a:solidFill>
                  <a:schemeClr val="lt1"/>
                </a:solidFill>
                <a:latin typeface="Times New Roman"/>
                <a:ea typeface="Times New Roman"/>
                <a:cs typeface="Times New Roman"/>
              </a:rPr>
              <a:t>NSMs in low star formation efficiency environments (e.g., dwarf galaxy systems) can contribute r-process elements at lower metallicities.</a:t>
            </a:r>
            <a:endParaRPr sz="2400" b="0" i="0" u="none" strike="noStrike" cap="none">
              <a:solidFill>
                <a:srgbClr val="FFFFFF"/>
              </a:solidFill>
              <a:latin typeface="Arial"/>
              <a:ea typeface="Arial"/>
              <a:cs typeface="Arial"/>
            </a:endParaRPr>
          </a:p>
          <a:p>
            <a:pPr marL="343080" marR="0" lvl="0" indent="-343080" algn="l" rtl="0">
              <a:lnSpc>
                <a:spcPct val="100000"/>
              </a:lnSpc>
              <a:spcBef>
                <a:spcPts val="0"/>
              </a:spcBef>
              <a:spcAft>
                <a:spcPts val="0"/>
              </a:spcAft>
              <a:buClr>
                <a:srgbClr val="FFFFFF"/>
              </a:buClr>
              <a:buSzPts val="2400"/>
              <a:buFont typeface="Times New Roman"/>
              <a:buChar char="•"/>
              <a:defRPr/>
            </a:pPr>
            <a:r>
              <a:rPr lang="en-US" sz="2400" b="0" i="0" u="sng" strike="noStrike" cap="none">
                <a:solidFill>
                  <a:schemeClr val="lt1"/>
                </a:solidFill>
                <a:latin typeface="Times New Roman"/>
                <a:ea typeface="Times New Roman"/>
                <a:cs typeface="Times New Roman"/>
              </a:rPr>
              <a:t>Problems with Dwarf galaxy systems</a:t>
            </a:r>
            <a:r>
              <a:rPr lang="en-US" sz="2400" b="0" i="0" u="none" strike="noStrike" cap="none">
                <a:solidFill>
                  <a:schemeClr val="lt1"/>
                </a:solidFill>
                <a:latin typeface="Times New Roman"/>
                <a:ea typeface="Times New Roman"/>
                <a:cs typeface="Times New Roman"/>
              </a:rPr>
              <a:t>:</a:t>
            </a:r>
            <a:br>
              <a:rPr lang="en-US" sz="2400" b="0" i="0" u="none" strike="noStrike" cap="none">
                <a:solidFill>
                  <a:schemeClr val="dk1"/>
                </a:solidFill>
                <a:latin typeface="Century Gothic"/>
                <a:ea typeface="Century Gothic"/>
                <a:cs typeface="Century Gothic"/>
              </a:rPr>
            </a:br>
            <a:r>
              <a:rPr lang="en-US" sz="2400" b="0" i="0" u="none" strike="noStrike" cap="none">
                <a:solidFill>
                  <a:schemeClr val="lt1"/>
                </a:solidFill>
                <a:latin typeface="Times New Roman"/>
                <a:ea typeface="Times New Roman"/>
                <a:cs typeface="Times New Roman"/>
              </a:rPr>
              <a:t>Gravitational retention potential, gravitational friction, mixing/dissolution of other sub-systems,……</a:t>
            </a:r>
            <a:endParaRPr sz="2400" b="0" i="0" u="none" strike="noStrike" cap="none">
              <a:solidFill>
                <a:srgbClr val="FFFFFF"/>
              </a:solidFill>
              <a:latin typeface="Arial"/>
              <a:ea typeface="Arial"/>
              <a:cs typeface="Arial"/>
            </a:endParaRPr>
          </a:p>
          <a:p>
            <a:pPr marL="0" marR="0" lvl="0" indent="0" algn="l" rtl="0">
              <a:lnSpc>
                <a:spcPct val="100000"/>
              </a:lnSpc>
              <a:spcBef>
                <a:spcPts val="0"/>
              </a:spcBef>
              <a:spcAft>
                <a:spcPts val="0"/>
              </a:spcAft>
              <a:buNone/>
              <a:defRPr/>
            </a:pPr>
            <a:endParaRPr sz="2400" b="0" i="0" u="none" strike="noStrike" cap="none">
              <a:solidFill>
                <a:srgbClr val="FFFFFF"/>
              </a:solidFill>
              <a:latin typeface="Arial"/>
              <a:ea typeface="Arial"/>
              <a:cs typeface="Arial"/>
            </a:endParaRPr>
          </a:p>
        </p:txBody>
      </p:sp>
      <p:sp>
        <p:nvSpPr>
          <p:cNvPr id="1516738684" name="Google Shape;244;p3"/>
          <p:cNvSpPr/>
          <p:nvPr/>
        </p:nvSpPr>
        <p:spPr bwMode="auto">
          <a:xfrm>
            <a:off x="457200" y="3016800"/>
            <a:ext cx="9828000" cy="484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defRPr/>
            </a:pPr>
            <a:r>
              <a:rPr lang="en-US" sz="2800" b="1" i="0" u="none" strike="noStrike" cap="none">
                <a:solidFill>
                  <a:srgbClr val="CFFF43"/>
                </a:solidFill>
                <a:latin typeface="Times New Roman"/>
                <a:ea typeface="Times New Roman"/>
                <a:cs typeface="Times New Roman"/>
              </a:rPr>
              <a:t>We suggest a new object: IC10</a:t>
            </a:r>
            <a:endParaRPr sz="2800" b="0" i="0" u="none" strike="noStrike" cap="none">
              <a:solidFill>
                <a:srgbClr val="FFFFFF"/>
              </a:solidFill>
              <a:latin typeface="Arial"/>
              <a:ea typeface="Arial"/>
              <a:cs typeface="Arial"/>
            </a:endParaRPr>
          </a:p>
        </p:txBody>
      </p:sp>
      <p:sp>
        <p:nvSpPr>
          <p:cNvPr id="233589090" name="Google Shape;245;p3"/>
          <p:cNvSpPr/>
          <p:nvPr/>
        </p:nvSpPr>
        <p:spPr bwMode="auto">
          <a:xfrm>
            <a:off x="457200" y="3590640"/>
            <a:ext cx="8662320" cy="1918440"/>
          </a:xfrm>
          <a:prstGeom prst="rect">
            <a:avLst/>
          </a:prstGeom>
          <a:solidFill>
            <a:srgbClr val="777777">
              <a:alpha val="40000"/>
            </a:srgbClr>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400" b="0" i="0" u="none" strike="noStrike" cap="none">
                <a:solidFill>
                  <a:schemeClr val="lt1"/>
                </a:solidFill>
                <a:latin typeface="Times New Roman"/>
                <a:ea typeface="Times New Roman"/>
                <a:cs typeface="Times New Roman"/>
              </a:rPr>
              <a:t>Irregular dwarf galaxy at 750 ± 150 kpc distance from Milky Way</a:t>
            </a:r>
            <a:endParaRPr sz="2400" b="0" i="0" u="none" strike="noStrike" cap="none">
              <a:solidFill>
                <a:srgbClr val="FFFFFF"/>
              </a:solidFill>
              <a:latin typeface="Arial"/>
              <a:ea typeface="Arial"/>
              <a:cs typeface="Arial"/>
            </a:endParaRPr>
          </a:p>
          <a:p>
            <a:pPr marL="343080" marR="0" lvl="0" indent="-343080" algn="l" rtl="0">
              <a:lnSpc>
                <a:spcPct val="100000"/>
              </a:lnSpc>
              <a:spcBef>
                <a:spcPts val="0"/>
              </a:spcBef>
              <a:spcAft>
                <a:spcPts val="0"/>
              </a:spcAft>
              <a:buClr>
                <a:srgbClr val="FFFFFF"/>
              </a:buClr>
              <a:buSzPts val="2400"/>
              <a:buFont typeface="Noto Sans Symbols"/>
              <a:buChar char="⮚"/>
              <a:defRPr/>
            </a:pPr>
            <a:r>
              <a:rPr lang="en-US" sz="2400" b="0" i="0" u="none" strike="noStrike" cap="none">
                <a:solidFill>
                  <a:schemeClr val="lt1"/>
                </a:solidFill>
                <a:latin typeface="Times New Roman"/>
                <a:ea typeface="Times New Roman"/>
                <a:cs typeface="Times New Roman"/>
              </a:rPr>
              <a:t>Shows no sign of any previous interactions with its neighbors</a:t>
            </a:r>
            <a:endParaRPr sz="2400" b="0" i="0" u="none" strike="noStrike" cap="none">
              <a:solidFill>
                <a:srgbClr val="FFFFFF"/>
              </a:solidFill>
              <a:latin typeface="Arial"/>
              <a:ea typeface="Arial"/>
              <a:cs typeface="Arial"/>
            </a:endParaRPr>
          </a:p>
          <a:p>
            <a:pPr marL="343080" marR="0" lvl="0" indent="-343080" algn="l" rtl="0">
              <a:lnSpc>
                <a:spcPct val="100000"/>
              </a:lnSpc>
              <a:spcBef>
                <a:spcPts val="0"/>
              </a:spcBef>
              <a:spcAft>
                <a:spcPts val="0"/>
              </a:spcAft>
              <a:buClr>
                <a:srgbClr val="FFFFFF"/>
              </a:buClr>
              <a:buSzPts val="2400"/>
              <a:buFont typeface="Noto Sans Symbols"/>
              <a:buChar char="⮚"/>
              <a:defRPr/>
            </a:pPr>
            <a:r>
              <a:rPr lang="en-US" sz="2400" b="0" i="0" u="none" strike="noStrike" cap="none">
                <a:solidFill>
                  <a:schemeClr val="lt1"/>
                </a:solidFill>
                <a:latin typeface="Times New Roman"/>
                <a:ea typeface="Times New Roman"/>
                <a:cs typeface="Times New Roman"/>
              </a:rPr>
              <a:t>Is massive enough to retain r-process ejecta</a:t>
            </a:r>
            <a:endParaRPr sz="2400" b="0" i="0" u="none" strike="noStrike" cap="none">
              <a:solidFill>
                <a:srgbClr val="FFFFFF"/>
              </a:solidFill>
              <a:latin typeface="Arial"/>
              <a:ea typeface="Arial"/>
              <a:cs typeface="Arial"/>
            </a:endParaRPr>
          </a:p>
          <a:p>
            <a:pPr marL="343080" marR="0" lvl="0" indent="-343080" algn="l" rtl="0">
              <a:lnSpc>
                <a:spcPct val="100000"/>
              </a:lnSpc>
              <a:spcBef>
                <a:spcPts val="0"/>
              </a:spcBef>
              <a:spcAft>
                <a:spcPts val="0"/>
              </a:spcAft>
              <a:buClr>
                <a:srgbClr val="FFFFFF"/>
              </a:buClr>
              <a:buSzPts val="2400"/>
              <a:buFont typeface="Noto Sans Symbols"/>
              <a:buChar char="⮚"/>
              <a:defRPr/>
            </a:pPr>
            <a:r>
              <a:rPr lang="en-US" sz="2400" b="0" i="0" u="none" strike="noStrike" cap="none">
                <a:solidFill>
                  <a:schemeClr val="lt1"/>
                </a:solidFill>
                <a:latin typeface="Times New Roman"/>
                <a:ea typeface="Times New Roman"/>
                <a:cs typeface="Times New Roman"/>
              </a:rPr>
              <a:t>Alpha elements have already been modeled </a:t>
            </a:r>
            <a:endParaRPr sz="2400" b="0" i="0" u="none" strike="noStrike" cap="none">
              <a:solidFill>
                <a:srgbClr val="FFFFFF"/>
              </a:solidFill>
              <a:latin typeface="Arial"/>
              <a:ea typeface="Arial"/>
              <a:cs typeface="Arial"/>
            </a:endParaRPr>
          </a:p>
          <a:p>
            <a:pPr marL="343080" marR="0" lvl="0" indent="-343080" algn="l" rtl="0">
              <a:lnSpc>
                <a:spcPct val="100000"/>
              </a:lnSpc>
              <a:spcBef>
                <a:spcPts val="0"/>
              </a:spcBef>
              <a:spcAft>
                <a:spcPts val="0"/>
              </a:spcAft>
              <a:buClr>
                <a:srgbClr val="FFFFFF"/>
              </a:buClr>
              <a:buSzPts val="2400"/>
              <a:buFont typeface="Noto Sans Symbols"/>
              <a:buChar char="⮚"/>
              <a:defRPr/>
            </a:pPr>
            <a:r>
              <a:rPr lang="en-US" sz="2400" b="0" i="0" u="none" strike="noStrike" cap="none">
                <a:solidFill>
                  <a:schemeClr val="lt1"/>
                </a:solidFill>
                <a:latin typeface="Times New Roman"/>
                <a:ea typeface="Times New Roman"/>
                <a:cs typeface="Times New Roman"/>
              </a:rPr>
              <a:t>Good chances to be the </a:t>
            </a:r>
            <a:r>
              <a:rPr lang="en-US" sz="2400" b="0" i="0" u="none" strike="noStrike" cap="none">
                <a:solidFill>
                  <a:schemeClr val="lt1"/>
                </a:solidFill>
                <a:highlight>
                  <a:srgbClr val="FF4000"/>
                </a:highlight>
                <a:latin typeface="Times New Roman"/>
                <a:ea typeface="Times New Roman"/>
                <a:cs typeface="Times New Roman"/>
              </a:rPr>
              <a:t>REAL unique laboratory for the r-process!</a:t>
            </a:r>
            <a:endParaRPr sz="2400" b="0" i="0" u="none" strike="noStrike" cap="none">
              <a:solidFill>
                <a:srgbClr val="FFFFFF"/>
              </a:solidFill>
              <a:latin typeface="Arial"/>
              <a:ea typeface="Arial"/>
              <a:cs typeface="Arial"/>
            </a:endParaRPr>
          </a:p>
        </p:txBody>
      </p:sp>
      <p:sp>
        <p:nvSpPr>
          <p:cNvPr id="198065852" name="Google Shape;246;p3"/>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pic>
        <p:nvPicPr>
          <p:cNvPr id="1300170430" name="Google Shape;247;p3"/>
          <p:cNvPicPr/>
          <p:nvPr/>
        </p:nvPicPr>
        <p:blipFill>
          <a:blip r:embed="rId3">
            <a:alphaModFix/>
          </a:blip>
          <a:srcRect l="0" t="0" r="0" b="0"/>
          <a:stretch/>
        </p:blipFill>
        <p:spPr bwMode="auto">
          <a:xfrm>
            <a:off x="9232920" y="3791519"/>
            <a:ext cx="2500920" cy="1841759"/>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27161776" name="Google Shape;155;g362ab763002_0_29"/>
          <p:cNvSpPr/>
          <p:nvPr/>
        </p:nvSpPr>
        <p:spPr bwMode="auto">
          <a:xfrm flipH="0" flipV="0">
            <a:off x="8439855" y="4089730"/>
            <a:ext cx="183114" cy="322269"/>
          </a:xfrm>
          <a:prstGeom prst="rect">
            <a:avLst/>
          </a:prstGeom>
          <a:noFill/>
          <a:ln>
            <a:noFill/>
          </a:ln>
        </p:spPr>
        <p:txBody>
          <a:bodyPr spcFirstLastPara="1" wrap="square" lIns="91424" tIns="91424" rIns="91424" bIns="91424" anchor="ctr" anchorCtr="0">
            <a:noAutofit/>
          </a:bodyPr>
          <a:lstStyle/>
          <a:p>
            <a:pPr marL="0" marR="0" lvl="0" indent="0" algn="l" rtl="0">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762100300" name="Google Shape;156;g362ab763002_0_29"/>
          <p:cNvSpPr txBox="1"/>
          <p:nvPr/>
        </p:nvSpPr>
        <p:spPr bwMode="auto">
          <a:xfrm flipH="0" flipV="0">
            <a:off x="10853707" y="6075038"/>
            <a:ext cx="706575" cy="431888"/>
          </a:xfrm>
          <a:prstGeom prst="rect">
            <a:avLst/>
          </a:prstGeom>
          <a:noFill/>
          <a:ln>
            <a:noFill/>
          </a:ln>
        </p:spPr>
        <p:txBody>
          <a:bodyPr spcFirstLastPara="1" wrap="square" lIns="91424" tIns="91424" rIns="91424" bIns="91424"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1pPr>
            <a:lvl2pPr marL="0" marR="0" lvl="1"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2pPr>
            <a:lvl3pPr marL="0" marR="0" lvl="2"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3pPr>
            <a:lvl4pPr marL="0" marR="0" lvl="3"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4pPr>
            <a:lvl5pPr marL="0" marR="0" lvl="4"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5pPr>
            <a:lvl6pPr marL="0" marR="0" lvl="5"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6pPr>
            <a:lvl7pPr marL="0" marR="0" lvl="6"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7pPr>
            <a:lvl8pPr marL="0" marR="0" lvl="7"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8pPr>
            <a:lvl9pPr marL="0" marR="0" lvl="8" indent="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defRPr>
            </a:lvl9pPr>
          </a:lstStyle>
          <a:p>
            <a:pPr marL="0" lvl="0" indent="0" algn="r" rtl="0">
              <a:lnSpc>
                <a:spcPct val="100000"/>
              </a:lnSpc>
              <a:spcBef>
                <a:spcPts val="0"/>
              </a:spcBef>
              <a:spcAft>
                <a:spcPts val="0"/>
              </a:spcAft>
              <a:buSzPts val="1000"/>
              <a:buNone/>
              <a:defRPr/>
            </a:pPr>
            <a:fld id="{71FF0631-4AD0-9E84-D72D-4F32037CEA8B}" type="slidenum">
              <a:rPr lang="en-GB">
                <a:solidFill>
                  <a:schemeClr val="lt1"/>
                </a:solidFill>
              </a:rPr>
              <a:t/>
            </a:fld>
            <a:endParaRPr>
              <a:solidFill>
                <a:schemeClr val="lt1"/>
              </a:solidFill>
            </a:endParaRPr>
          </a:p>
        </p:txBody>
      </p:sp>
      <p:sp>
        <p:nvSpPr>
          <p:cNvPr id="2136327577" name="Google Shape;157;g362ab763002_0_29"/>
          <p:cNvSpPr/>
          <p:nvPr/>
        </p:nvSpPr>
        <p:spPr bwMode="auto">
          <a:xfrm flipH="0" flipV="0">
            <a:off x="497250" y="446499"/>
            <a:ext cx="11176224" cy="505999"/>
          </a:xfrm>
          <a:prstGeom prst="rect">
            <a:avLst/>
          </a:prstGeom>
          <a:noFill/>
          <a:ln w="9525" cap="flat" cmpd="sng">
            <a:solidFill>
              <a:schemeClr val="dk1"/>
            </a:solidFill>
            <a:prstDash val="solid"/>
            <a:round/>
            <a:headEnd type="none" w="sm" len="sm"/>
            <a:tailEnd type="none" w="sm" len="sm"/>
          </a:ln>
        </p:spPr>
        <p:txBody>
          <a:bodyPr spcFirstLastPara="1" wrap="square" lIns="90000" tIns="45000" rIns="90000" bIns="45000" anchor="t" anchorCtr="0">
            <a:noAutofit/>
          </a:bodyPr>
          <a:lstStyle/>
          <a:p>
            <a:pPr marL="0" lvl="0" indent="0" algn="ctr" rtl="0">
              <a:lnSpc>
                <a:spcPct val="100000"/>
              </a:lnSpc>
              <a:spcBef>
                <a:spcPts val="0"/>
              </a:spcBef>
              <a:spcAft>
                <a:spcPts val="0"/>
              </a:spcAft>
              <a:buClr>
                <a:schemeClr val="lt1"/>
              </a:buClr>
              <a:buSzPct val="100000"/>
              <a:buFont typeface="Corsiva"/>
              <a:buNone/>
              <a:defRPr/>
            </a:pPr>
            <a:r>
              <a:rPr lang="en-US" sz="2700" b="0" i="0" u="none" strike="noStrike" cap="none" spc="0">
                <a:solidFill>
                  <a:schemeClr val="lt1"/>
                </a:solidFill>
                <a:latin typeface="Corsiva"/>
                <a:ea typeface="Corsiva"/>
                <a:cs typeface="Corsiva"/>
              </a:rPr>
              <a:t>GALACTIC CHEMICAL EVOLUTION</a:t>
            </a:r>
            <a:r>
              <a:rPr lang="en-US" sz="2700" b="0" i="0" u="none" strike="noStrike" cap="none" spc="0">
                <a:solidFill>
                  <a:srgbClr val="000000"/>
                </a:solidFill>
                <a:latin typeface="Arial"/>
                <a:ea typeface="Arial"/>
                <a:cs typeface="Arial"/>
              </a:rPr>
              <a:t> </a:t>
            </a:r>
            <a:r>
              <a:rPr lang="en-US" sz="2700" b="0" i="0" u="none" strike="noStrike" cap="none" spc="0">
                <a:solidFill>
                  <a:schemeClr val="bg1"/>
                </a:solidFill>
                <a:latin typeface="Arial"/>
                <a:ea typeface="Arial"/>
                <a:cs typeface="Arial"/>
              </a:rPr>
              <a:t>MODELING</a:t>
            </a:r>
            <a:endParaRPr sz="2700" b="0" strike="noStrike">
              <a:solidFill>
                <a:schemeClr val="bg1"/>
              </a:solidFill>
              <a:latin typeface="Century Gothic"/>
              <a:ea typeface="Century Gothic"/>
              <a:cs typeface="Century Gothic"/>
            </a:endParaRPr>
          </a:p>
          <a:p>
            <a:pPr>
              <a:defRPr/>
            </a:pPr>
            <a:endParaRPr/>
          </a:p>
        </p:txBody>
      </p:sp>
      <p:sp>
        <p:nvSpPr>
          <p:cNvPr id="1520077601" name="Google Shape;158;g362ab763002_0_29"/>
          <p:cNvSpPr/>
          <p:nvPr/>
        </p:nvSpPr>
        <p:spPr bwMode="auto">
          <a:xfrm flipH="0" flipV="0">
            <a:off x="9088799" y="838048"/>
            <a:ext cx="2686050" cy="4629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 . . .</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Supernovae</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Star formation history</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Stellar Feedback</a:t>
            </a:r>
            <a:r>
              <a:rPr sz="1800" b="1">
                <a:solidFill>
                  <a:schemeClr val="lt1"/>
                </a:solidFill>
                <a:latin typeface="Times New Roman"/>
                <a:ea typeface="Times New Roman"/>
                <a:cs typeface="Times New Roman"/>
              </a:rPr>
              <a:t> </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Yields</a:t>
            </a:r>
            <a:endParaRPr lang="en-GB"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Supernova/merger rates</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 . . .</a:t>
            </a:r>
            <a:endParaRPr sz="1800" b="1">
              <a:solidFill>
                <a:schemeClr val="lt1"/>
              </a:solidFill>
              <a:latin typeface="Times New Roman"/>
              <a:ea typeface="Times New Roman"/>
              <a:cs typeface="Times New Roman"/>
            </a:endParaRPr>
          </a:p>
        </p:txBody>
      </p:sp>
      <p:sp>
        <p:nvSpPr>
          <p:cNvPr id="1006580344" name="Google Shape;159;g362ab763002_0_29"/>
          <p:cNvSpPr/>
          <p:nvPr/>
        </p:nvSpPr>
        <p:spPr bwMode="auto">
          <a:xfrm flipH="0" flipV="0">
            <a:off x="438149" y="1161898"/>
            <a:ext cx="3052299" cy="4629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 . . .</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Gas inflow</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Gas outflow</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Star mass</a:t>
            </a:r>
            <a:br>
              <a:rPr lang="en-GB" sz="1800" b="1">
                <a:solidFill>
                  <a:schemeClr val="lt1"/>
                </a:solidFill>
                <a:latin typeface="Times New Roman"/>
                <a:ea typeface="Times New Roman"/>
                <a:cs typeface="Times New Roman"/>
              </a:rPr>
            </a:br>
            <a:br>
              <a:rPr lang="en-GB" sz="1800" b="1">
                <a:solidFill>
                  <a:schemeClr val="lt1"/>
                </a:solidFill>
                <a:latin typeface="Times New Roman"/>
                <a:ea typeface="Times New Roman"/>
                <a:cs typeface="Times New Roman"/>
              </a:rPr>
            </a:br>
            <a:r>
              <a:rPr lang="en-GB" sz="1800" b="1">
                <a:solidFill>
                  <a:schemeClr val="lt1"/>
                </a:solidFill>
                <a:latin typeface="Times New Roman"/>
                <a:ea typeface="Times New Roman"/>
                <a:cs typeface="Times New Roman"/>
              </a:rPr>
              <a:t>Mass distribution</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Primordial Gas</a:t>
            </a: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endParaRPr sz="1800" b="1">
              <a:solidFill>
                <a:schemeClr val="lt1"/>
              </a:solidFill>
              <a:latin typeface="Times New Roman"/>
              <a:ea typeface="Times New Roman"/>
              <a:cs typeface="Times New Roman"/>
            </a:endParaRPr>
          </a:p>
          <a:p>
            <a:pPr marL="0" marR="0" lvl="0" indent="0" algn="l" rtl="0">
              <a:lnSpc>
                <a:spcPct val="100000"/>
              </a:lnSpc>
              <a:spcBef>
                <a:spcPts val="0"/>
              </a:spcBef>
              <a:spcAft>
                <a:spcPts val="0"/>
              </a:spcAft>
              <a:buClr>
                <a:srgbClr val="000000"/>
              </a:buClr>
              <a:buSzPts val="2700"/>
              <a:buFont typeface="Arial"/>
              <a:buNone/>
              <a:defRPr/>
            </a:pPr>
            <a:r>
              <a:rPr lang="en-GB" sz="1800" b="1">
                <a:solidFill>
                  <a:schemeClr val="lt1"/>
                </a:solidFill>
                <a:latin typeface="Times New Roman"/>
                <a:ea typeface="Times New Roman"/>
                <a:cs typeface="Times New Roman"/>
              </a:rPr>
              <a:t>. . . .</a:t>
            </a:r>
            <a:endParaRPr sz="1800" b="1">
              <a:solidFill>
                <a:schemeClr val="lt1"/>
              </a:solidFill>
              <a:latin typeface="Times New Roman"/>
              <a:ea typeface="Times New Roman"/>
              <a:cs typeface="Times New Roman"/>
            </a:endParaRPr>
          </a:p>
        </p:txBody>
      </p:sp>
      <p:pic>
        <p:nvPicPr>
          <p:cNvPr id="577324389" name="Google Shape;160;g362ab763002_0_29" title="Screenshot 2025-06-29 at 15.39.15.png"/>
          <p:cNvPicPr/>
          <p:nvPr/>
        </p:nvPicPr>
        <p:blipFill>
          <a:blip r:embed="rId3">
            <a:alphaModFix/>
          </a:blip>
          <a:stretch/>
        </p:blipFill>
        <p:spPr bwMode="auto">
          <a:xfrm flipH="0" flipV="0">
            <a:off x="2409249" y="1457711"/>
            <a:ext cx="6570819" cy="3592345"/>
          </a:xfrm>
          <a:prstGeom prst="rect">
            <a:avLst/>
          </a:prstGeom>
          <a:noFill/>
          <a:ln>
            <a:noFill/>
          </a:ln>
        </p:spPr>
      </p:pic>
      <p:sp>
        <p:nvSpPr>
          <p:cNvPr id="666471364" name="Google Shape;161;g362ab763002_0_29"/>
          <p:cNvSpPr/>
          <p:nvPr/>
        </p:nvSpPr>
        <p:spPr bwMode="auto">
          <a:xfrm flipH="0" flipV="0">
            <a:off x="1140895" y="5673599"/>
            <a:ext cx="9448183" cy="802877"/>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700"/>
              <a:buFont typeface="Arial"/>
              <a:buNone/>
              <a:defRPr/>
            </a:pPr>
            <a:endParaRPr sz="1600" b="1">
              <a:solidFill>
                <a:schemeClr val="lt1"/>
              </a:solidFill>
              <a:latin typeface="Times New Roman"/>
              <a:ea typeface="Times New Roman"/>
              <a:cs typeface="Times New Roman"/>
            </a:endParaRPr>
          </a:p>
          <a:p>
            <a:pPr marL="0" marR="0" lvl="0" indent="0" algn="ctr" rtl="0">
              <a:lnSpc>
                <a:spcPct val="100000"/>
              </a:lnSpc>
              <a:spcBef>
                <a:spcPts val="0"/>
              </a:spcBef>
              <a:spcAft>
                <a:spcPts val="0"/>
              </a:spcAft>
              <a:buClr>
                <a:srgbClr val="000000"/>
              </a:buClr>
              <a:buSzPts val="2700"/>
              <a:buFont typeface="Arial"/>
              <a:buNone/>
              <a:defRPr/>
            </a:pPr>
            <a:r>
              <a:rPr lang="en-GB" sz="1600" b="1">
                <a:solidFill>
                  <a:schemeClr val="lt1"/>
                </a:solidFill>
                <a:latin typeface="Times New Roman"/>
                <a:ea typeface="Times New Roman"/>
                <a:cs typeface="Times New Roman"/>
              </a:rPr>
              <a:t>Star formation history,    Star formation efficiency,    Neutron star mergers. . . . </a:t>
            </a:r>
            <a:endParaRPr sz="1600" b="1">
              <a:solidFill>
                <a:schemeClr val="lt1"/>
              </a:solidFill>
              <a:latin typeface="Times New Roman"/>
              <a:ea typeface="Times New Roman"/>
              <a:cs typeface="Times New Roman"/>
            </a:endParaRPr>
          </a:p>
        </p:txBody>
      </p:sp>
      <p:sp>
        <p:nvSpPr>
          <p:cNvPr id="1135218051" name="Google Shape;162;g362ab763002_0_29"/>
          <p:cNvSpPr txBox="1"/>
          <p:nvPr/>
        </p:nvSpPr>
        <p:spPr bwMode="auto">
          <a:xfrm flipH="0" flipV="0">
            <a:off x="1742499" y="5218024"/>
            <a:ext cx="7489188" cy="361517"/>
          </a:xfrm>
          <a:prstGeom prst="rect">
            <a:avLst/>
          </a:prstGeom>
          <a:noFill/>
          <a:ln>
            <a:noFill/>
          </a:ln>
        </p:spPr>
        <p:txBody>
          <a:bodyPr spcFirstLastPara="1" wrap="square" lIns="91424" tIns="91424" rIns="91424" bIns="91424" anchor="t" anchorCtr="0">
            <a:spAutoFit/>
          </a:bodyPr>
          <a:lstStyle/>
          <a:p>
            <a:pPr marL="0" lvl="0" indent="0" algn="l" rtl="0">
              <a:lnSpc>
                <a:spcPct val="130000"/>
              </a:lnSpc>
              <a:spcBef>
                <a:spcPts val="0"/>
              </a:spcBef>
              <a:spcAft>
                <a:spcPts val="0"/>
              </a:spcAft>
              <a:buNone/>
              <a:defRPr/>
            </a:pPr>
            <a:r>
              <a:rPr lang="en-GB" sz="900">
                <a:solidFill>
                  <a:schemeClr val="lt1"/>
                </a:solidFill>
                <a:latin typeface="Times New Roman"/>
                <a:ea typeface="Times New Roman"/>
                <a:cs typeface="Times New Roman"/>
              </a:rPr>
              <a:t>Figure credits: NASA/JPL, Astronomical Society of the Pacific</a:t>
            </a:r>
            <a:endParaRPr sz="900">
              <a:solidFill>
                <a:schemeClr val="lt1"/>
              </a:solidFill>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10620990" name="Google Shape;254;p4"/>
          <p:cNvSpPr/>
          <p:nvPr/>
        </p:nvSpPr>
        <p:spPr bwMode="auto">
          <a:xfrm>
            <a:off x="1171829" y="427860"/>
            <a:ext cx="2701080" cy="638999"/>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3600" b="1" i="0" u="none" strike="noStrike" cap="none">
                <a:solidFill>
                  <a:schemeClr val="bg1"/>
                </a:solidFill>
                <a:latin typeface="Times New Roman"/>
                <a:ea typeface="Times New Roman"/>
                <a:cs typeface="Times New Roman"/>
              </a:rPr>
              <a:t>Omega code</a:t>
            </a:r>
            <a:endParaRPr sz="3600" b="0" i="0" u="none" strike="noStrike" cap="none">
              <a:solidFill>
                <a:schemeClr val="bg1"/>
              </a:solidFill>
              <a:latin typeface="Arial"/>
              <a:ea typeface="Arial"/>
              <a:cs typeface="Arial"/>
            </a:endParaRPr>
          </a:p>
        </p:txBody>
      </p:sp>
      <p:sp>
        <p:nvSpPr>
          <p:cNvPr id="2093665566" name="Google Shape;255;p4"/>
          <p:cNvSpPr/>
          <p:nvPr/>
        </p:nvSpPr>
        <p:spPr bwMode="auto">
          <a:xfrm>
            <a:off x="4411509" y="946054"/>
            <a:ext cx="3630600" cy="699480"/>
          </a:xfrm>
          <a:prstGeom prst="rect">
            <a:avLst/>
          </a:prstGeom>
          <a:solidFill>
            <a:srgbClr val="777777">
              <a:alpha val="52941"/>
            </a:srgbClr>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NuPyCEE suite</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GCE in single-zone framework</a:t>
            </a:r>
            <a:endParaRPr sz="2000" b="0" i="0" u="none" strike="noStrike" cap="none">
              <a:solidFill>
                <a:srgbClr val="FFFFFF"/>
              </a:solidFill>
              <a:latin typeface="Arial"/>
              <a:ea typeface="Arial"/>
              <a:cs typeface="Arial"/>
            </a:endParaRPr>
          </a:p>
        </p:txBody>
      </p:sp>
      <p:sp>
        <p:nvSpPr>
          <p:cNvPr id="1393061857" name="Google Shape;256;p4"/>
          <p:cNvSpPr/>
          <p:nvPr/>
        </p:nvSpPr>
        <p:spPr bwMode="auto">
          <a:xfrm>
            <a:off x="3179229" y="3738064"/>
            <a:ext cx="6094800" cy="1309320"/>
          </a:xfrm>
          <a:prstGeom prst="rect">
            <a:avLst/>
          </a:prstGeom>
          <a:solidFill>
            <a:srgbClr val="777777">
              <a:alpha val="52941"/>
            </a:srgbClr>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Tracks gas mass, SFR, stellar mass, and elemental abundances</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Includes inflow and outflow processes</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Uses stellar yields from AGB stars, SNII, SNIa</a:t>
            </a:r>
            <a:endParaRPr sz="2000" b="0" i="0" u="none" strike="noStrike" cap="none">
              <a:solidFill>
                <a:srgbClr val="FFFFFF"/>
              </a:solidFill>
              <a:latin typeface="Arial"/>
              <a:ea typeface="Arial"/>
              <a:cs typeface="Arial"/>
            </a:endParaRPr>
          </a:p>
        </p:txBody>
      </p:sp>
      <p:sp>
        <p:nvSpPr>
          <p:cNvPr id="1031996182" name="Google Shape;257;p4"/>
          <p:cNvSpPr/>
          <p:nvPr/>
        </p:nvSpPr>
        <p:spPr bwMode="auto">
          <a:xfrm>
            <a:off x="3454628" y="1986814"/>
            <a:ext cx="5544000" cy="1309320"/>
          </a:xfrm>
          <a:prstGeom prst="rect">
            <a:avLst/>
          </a:prstGeom>
          <a:solidFill>
            <a:srgbClr val="777777">
              <a:alpha val="52941"/>
            </a:srgbClr>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Star Formation Efficiency (SFE)</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Inflow/Outflow efficiencies</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Stellar yields, Delay-Time Distributions (DTD)</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Star Formation Histories (SFH)</a:t>
            </a:r>
            <a:endParaRPr sz="2000" b="0" i="0" u="none" strike="noStrike" cap="none">
              <a:solidFill>
                <a:srgbClr val="FFFFFF"/>
              </a:solidFill>
              <a:latin typeface="Arial"/>
              <a:ea typeface="Arial"/>
              <a:cs typeface="Arial"/>
            </a:endParaRPr>
          </a:p>
        </p:txBody>
      </p:sp>
      <p:sp>
        <p:nvSpPr>
          <p:cNvPr id="533654358" name="Google Shape;258;p4"/>
          <p:cNvSpPr/>
          <p:nvPr/>
        </p:nvSpPr>
        <p:spPr bwMode="auto">
          <a:xfrm>
            <a:off x="3634989" y="5220694"/>
            <a:ext cx="5184000" cy="1004400"/>
          </a:xfrm>
          <a:prstGeom prst="rect">
            <a:avLst/>
          </a:prstGeom>
          <a:solidFill>
            <a:srgbClr val="777777">
              <a:alpha val="52941"/>
            </a:srgbClr>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Chemical evolution modeling of galaxies</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Teaching &amp; prototyping</a:t>
            </a:r>
            <a:endParaRPr sz="2000" b="0" i="0" u="none" strike="noStrike" cap="none">
              <a:solidFill>
                <a:srgbClr val="FFFFFF"/>
              </a:solidFill>
              <a:latin typeface="Arial"/>
              <a:ea typeface="Arial"/>
              <a:cs typeface="Arial"/>
            </a:endParaRPr>
          </a:p>
          <a:p>
            <a:pPr marL="0" marR="0" lvl="0" indent="0" algn="ctr" rtl="0">
              <a:lnSpc>
                <a:spcPct val="100000"/>
              </a:lnSpc>
              <a:spcBef>
                <a:spcPts val="0"/>
              </a:spcBef>
              <a:spcAft>
                <a:spcPts val="0"/>
              </a:spcAft>
              <a:buNone/>
              <a:defRPr/>
            </a:pPr>
            <a:r>
              <a:rPr lang="en-US" sz="2000" b="0" i="0" u="none" strike="noStrike" cap="none">
                <a:solidFill>
                  <a:schemeClr val="lt1"/>
                </a:solidFill>
                <a:latin typeface="Arial"/>
                <a:ea typeface="Arial"/>
                <a:cs typeface="Arial"/>
              </a:rPr>
              <a:t>Interpreting observed abundance patterns</a:t>
            </a:r>
            <a:endParaRPr sz="2000" b="0" i="0" u="none" strike="noStrike" cap="none">
              <a:solidFill>
                <a:srgbClr val="FFFFFF"/>
              </a:solidFill>
              <a:latin typeface="Arial"/>
              <a:ea typeface="Arial"/>
              <a:cs typeface="Arial"/>
            </a:endParaRPr>
          </a:p>
        </p:txBody>
      </p:sp>
      <p:sp>
        <p:nvSpPr>
          <p:cNvPr id="674872642" name="Google Shape;259;p4"/>
          <p:cNvSpPr/>
          <p:nvPr/>
        </p:nvSpPr>
        <p:spPr bwMode="auto">
          <a:xfrm>
            <a:off x="452729" y="6225094"/>
            <a:ext cx="6839640" cy="3639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defRPr/>
            </a:pPr>
            <a:r>
              <a:rPr lang="en-US" sz="1200" b="0" i="0" u="none" strike="noStrike" cap="none">
                <a:solidFill>
                  <a:srgbClr val="C8C2BA"/>
                </a:solidFill>
                <a:latin typeface="Times New Roman"/>
                <a:ea typeface="Times New Roman"/>
                <a:cs typeface="Times New Roman"/>
              </a:rPr>
              <a:t>Source: Côté+17</a:t>
            </a:r>
            <a:endParaRPr sz="1200" b="0" i="0" u="none" strike="noStrike" cap="none">
              <a:solidFill>
                <a:srgbClr val="FFFFFF"/>
              </a:solidFill>
              <a:latin typeface="Arial"/>
              <a:ea typeface="Arial"/>
              <a:cs typeface="Arial"/>
            </a:endParaRPr>
          </a:p>
        </p:txBody>
      </p:sp>
      <p:sp>
        <p:nvSpPr>
          <p:cNvPr id="82836967" name=""/>
          <p:cNvSpPr txBox="1"/>
          <p:nvPr/>
        </p:nvSpPr>
        <p:spPr bwMode="auto">
          <a:xfrm rot="0" flipH="0" flipV="0">
            <a:off x="11479618" y="6134099"/>
            <a:ext cx="281763" cy="3047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0" marR="0" lvl="0" indent="0" algn="l" rtl="0">
              <a:lnSpc>
                <a:spcPct val="100000"/>
              </a:lnSpc>
              <a:spcBef>
                <a:spcPts val="0"/>
              </a:spcBef>
              <a:spcAft>
                <a:spcPts val="0"/>
              </a:spcAft>
              <a:buClr>
                <a:schemeClr val="lt1"/>
              </a:buClr>
              <a:buSzPts val="1200"/>
              <a:buFont typeface="Arial"/>
              <a:buNone/>
              <a:defRPr/>
            </a:pPr>
            <a:fld id="{6307BDF1-B162-E601-20FF-685B9820EF38}" type="slidenum">
              <a:rPr lang="en-US" b="0" i="0" u="none" strike="noStrike" cap="none">
                <a:solidFill>
                  <a:schemeClr val="lt1"/>
                </a:solidFill>
                <a:latin typeface="Arial"/>
                <a:ea typeface="Arial"/>
                <a:cs typeface="Arial"/>
              </a:rPr>
              <a:t/>
            </a:fld>
            <a:endParaRPr sz="1200" b="0" i="0" u="none" strike="noStrike" cap="none">
              <a:solidFill>
                <a:srgbClr val="FFFFFF"/>
              </a:solidFill>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15312729" name="Google Shape;265;p5"/>
          <p:cNvSpPr/>
          <p:nvPr/>
        </p:nvSpPr>
        <p:spPr bwMode="auto">
          <a:xfrm>
            <a:off x="335520" y="404640"/>
            <a:ext cx="7314840" cy="517079"/>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defRPr/>
            </a:pPr>
            <a:r>
              <a:rPr lang="en-US" sz="2800" b="1" i="0" u="none" strike="noStrike" cap="none">
                <a:solidFill>
                  <a:schemeClr val="bg1"/>
                </a:solidFill>
                <a:latin typeface="Times New Roman"/>
                <a:ea typeface="Times New Roman"/>
                <a:cs typeface="Times New Roman"/>
              </a:rPr>
              <a:t>Changes made in Omega code</a:t>
            </a:r>
            <a:endParaRPr sz="2800" b="0" i="0" u="none" strike="noStrike" cap="none">
              <a:solidFill>
                <a:schemeClr val="bg1"/>
              </a:solidFill>
              <a:latin typeface="Arial"/>
              <a:ea typeface="Arial"/>
              <a:cs typeface="Arial"/>
            </a:endParaRPr>
          </a:p>
        </p:txBody>
      </p:sp>
      <p:graphicFrame>
        <p:nvGraphicFramePr>
          <p:cNvPr id="1482210041" name="Google Shape;266;p5"/>
          <p:cNvGraphicFramePr>
            <a:graphicFrameLocks xmlns:a="http://schemas.openxmlformats.org/drawingml/2006/main"/>
          </p:cNvGraphicFramePr>
          <p:nvPr/>
        </p:nvGraphicFramePr>
        <p:xfrm>
          <a:off x="695520" y="1484640"/>
          <a:ext cx="3000000" cy="3000000"/>
        </p:xfrm>
        <a:graphic>
          <a:graphicData uri="http://schemas.openxmlformats.org/drawingml/2006/table">
            <a:tbl>
              <a:tblPr firstRow="0" firstCol="0" lastRow="0" lastCol="0" bandRow="0" bandCol="0">
                <a:tableStyleId>{81303531-43CE-4B9A-B74F-127D52AEEA86}</a:tableStyleId>
                <a:noFill/>
              </a:tblPr>
              <a:tblGrid>
                <a:gridCol w="5400350"/>
                <a:gridCol w="5400350"/>
              </a:tblGrid>
              <a:tr h="412726">
                <a:tc>
                  <a:txBody>
                    <a:bodyPr/>
                    <a:p>
                      <a:pPr marL="0" lvl="0" indent="0" algn="ctr" rtl="0">
                        <a:lnSpc>
                          <a:spcPct val="100000"/>
                        </a:lnSpc>
                        <a:spcBef>
                          <a:spcPts val="0"/>
                        </a:spcBef>
                        <a:spcAft>
                          <a:spcPts val="0"/>
                        </a:spcAft>
                        <a:buNone/>
                        <a:defRPr/>
                      </a:pPr>
                      <a:r>
                        <a:rPr lang="en-US" sz="1800" b="1" strike="noStrike">
                          <a:solidFill>
                            <a:schemeClr val="lt1"/>
                          </a:solidFill>
                          <a:latin typeface="Arial"/>
                          <a:ea typeface="Arial"/>
                          <a:cs typeface="Arial"/>
                        </a:rPr>
                        <a:t>Original Omega code</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FFFFFF"/>
                      </a:solidFill>
                    </a:lnT>
                    <a:lnB w="38150" algn="ctr">
                      <a:solidFill>
                        <a:srgbClr val="000000"/>
                      </a:solidFill>
                    </a:lnB>
                    <a:solidFill>
                      <a:schemeClr val="accent1"/>
                    </a:solidFill>
                  </a:tcPr>
                </a:tc>
                <a:tc>
                  <a:txBody>
                    <a:bodyPr/>
                    <a:p>
                      <a:pPr marL="0" lvl="0" indent="0" algn="ctr" rtl="0">
                        <a:lnSpc>
                          <a:spcPct val="100000"/>
                        </a:lnSpc>
                        <a:spcBef>
                          <a:spcPts val="0"/>
                        </a:spcBef>
                        <a:spcAft>
                          <a:spcPts val="0"/>
                        </a:spcAft>
                        <a:buNone/>
                        <a:defRPr/>
                      </a:pPr>
                      <a:r>
                        <a:rPr lang="en-US" sz="1800" b="1" strike="noStrike">
                          <a:solidFill>
                            <a:schemeClr val="lt1"/>
                          </a:solidFill>
                          <a:latin typeface="Arial"/>
                          <a:ea typeface="Arial"/>
                          <a:cs typeface="Arial"/>
                        </a:rPr>
                        <a:t>Changes we made</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FFFFFF"/>
                      </a:solidFill>
                    </a:lnT>
                    <a:lnB w="38150" algn="ctr">
                      <a:solidFill>
                        <a:srgbClr val="FFFFFF"/>
                      </a:solidFill>
                    </a:lnB>
                    <a:solidFill>
                      <a:schemeClr val="accent1"/>
                    </a:solidFill>
                  </a:tcPr>
                </a:tc>
              </a:tr>
              <a:tr h="727615">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Handles only constant SFE</a:t>
                      </a:r>
                      <a:endParaRPr sz="1800" b="0" strike="noStrike">
                        <a:solidFill>
                          <a:schemeClr val="dk1"/>
                        </a:solidFill>
                        <a:latin typeface="Arial"/>
                        <a:ea typeface="Arial"/>
                        <a:cs typeface="Arial"/>
                      </a:endParaRPr>
                    </a:p>
                  </a:txBody>
                  <a:tcPr marL="91450" marR="91450" marT="45725" marB="45725">
                    <a:lnL w="12225" algn="ctr">
                      <a:solidFill>
                        <a:srgbClr val="000000"/>
                      </a:solidFill>
                    </a:lnL>
                    <a:lnR w="12225" algn="ctr">
                      <a:solidFill>
                        <a:srgbClr val="000000"/>
                      </a:solidFill>
                    </a:lnR>
                    <a:lnT w="38150" algn="ctr">
                      <a:solidFill>
                        <a:srgbClr val="000000"/>
                      </a:solidFill>
                    </a:lnT>
                    <a:lnB w="12225" algn="ctr">
                      <a:solidFill>
                        <a:srgbClr val="000000"/>
                      </a:solidFill>
                    </a:lnB>
                    <a:solidFill>
                      <a:srgbClr val="DCEACA"/>
                    </a:solidFill>
                  </a:tcPr>
                </a:tc>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Made it to handle variable SFE(star bursts)</a:t>
                      </a:r>
                      <a:endParaRPr sz="1800" b="0" strike="noStrike">
                        <a:solidFill>
                          <a:srgbClr val="000000"/>
                        </a:solidFill>
                        <a:latin typeface="Arial"/>
                        <a:ea typeface="Arial"/>
                        <a:cs typeface="Arial"/>
                      </a:endParaRPr>
                    </a:p>
                  </a:txBody>
                  <a:tcPr marL="91450" marR="91450" marT="45725" marB="45725">
                    <a:lnL w="12225" algn="ctr">
                      <a:solidFill>
                        <a:srgbClr val="000000"/>
                      </a:solidFill>
                    </a:lnL>
                    <a:lnR w="12225" algn="ctr">
                      <a:solidFill>
                        <a:srgbClr val="FFFFFF"/>
                      </a:solidFill>
                    </a:lnR>
                    <a:lnT w="38150" algn="ctr">
                      <a:solidFill>
                        <a:srgbClr val="FFFFFF"/>
                      </a:solidFill>
                    </a:lnT>
                    <a:lnB w="12225" algn="ctr">
                      <a:solidFill>
                        <a:srgbClr val="FFFFFF"/>
                      </a:solidFill>
                    </a:lnB>
                    <a:solidFill>
                      <a:srgbClr val="DCEACA"/>
                    </a:solidFill>
                  </a:tcPr>
                </a:tc>
              </a:tr>
              <a:tr h="655801">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Works with only well developed Galaxies and selected Dwarf Galaxies</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000000"/>
                      </a:solidFill>
                    </a:lnT>
                    <a:lnB w="12225" algn="ctr">
                      <a:solidFill>
                        <a:srgbClr val="FFFFFF"/>
                      </a:solidFill>
                    </a:lnB>
                    <a:solidFill>
                      <a:srgbClr val="EEF5E6"/>
                    </a:solidFill>
                  </a:tcPr>
                </a:tc>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Made changes to work with Isolated Dwarf Galaxies</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FFFFFF"/>
                      </a:solidFill>
                    </a:lnT>
                    <a:lnB w="12225" algn="ctr">
                      <a:solidFill>
                        <a:srgbClr val="FFFFFF"/>
                      </a:solidFill>
                    </a:lnB>
                    <a:solidFill>
                      <a:srgbClr val="EEF5E6"/>
                    </a:solidFill>
                  </a:tcPr>
                </a:tc>
              </a:tr>
              <a:tr h="739196">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Needs SFH as file input to run GCE</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FFFFFF"/>
                      </a:solidFill>
                    </a:lnT>
                    <a:lnB w="12225" algn="ctr">
                      <a:solidFill>
                        <a:srgbClr val="FFFFFF"/>
                      </a:solidFill>
                    </a:lnB>
                    <a:solidFill>
                      <a:srgbClr val="DCEACA"/>
                    </a:solidFill>
                  </a:tcPr>
                </a:tc>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SFH is implicitly calculated with in the code using SFE and other parameters</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FFFFFF"/>
                      </a:solidFill>
                    </a:lnT>
                    <a:lnB w="12225" algn="ctr">
                      <a:solidFill>
                        <a:srgbClr val="FFFFFF"/>
                      </a:solidFill>
                    </a:lnB>
                    <a:solidFill>
                      <a:srgbClr val="DCEACA"/>
                    </a:solidFill>
                  </a:tcPr>
                </a:tc>
              </a:tr>
              <a:tr h="1018960">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Needs Mass-loading to calculate outflow which is dependent on SFR</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FFFFFF"/>
                      </a:solidFill>
                    </a:lnT>
                    <a:lnB w="12225" algn="ctr">
                      <a:solidFill>
                        <a:srgbClr val="FFFFFF"/>
                      </a:solidFill>
                    </a:lnB>
                    <a:solidFill>
                      <a:srgbClr val="EEF5E6"/>
                    </a:solidFill>
                  </a:tcPr>
                </a:tc>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Outflow is calculated independently and SFR is calculated from Outflow, Inflow, SFE</a:t>
                      </a:r>
                      <a:endParaRPr sz="1800" b="0" strike="noStrike">
                        <a:solidFill>
                          <a:srgbClr val="000000"/>
                        </a:solidFill>
                        <a:latin typeface="Arial"/>
                        <a:ea typeface="Arial"/>
                        <a:cs typeface="Arial"/>
                      </a:endParaRPr>
                    </a:p>
                  </a:txBody>
                  <a:tcPr marL="91450" marR="91450" marT="45725" marB="45725">
                    <a:lnL w="12225" algn="ctr">
                      <a:solidFill>
                        <a:srgbClr val="FFFFFF"/>
                      </a:solidFill>
                    </a:lnL>
                    <a:lnR w="12225" algn="ctr">
                      <a:solidFill>
                        <a:srgbClr val="FFFFFF"/>
                      </a:solidFill>
                    </a:lnR>
                    <a:lnT w="12225" algn="ctr">
                      <a:solidFill>
                        <a:srgbClr val="FFFFFF"/>
                      </a:solidFill>
                    </a:lnT>
                    <a:lnB w="12225" algn="ctr">
                      <a:solidFill>
                        <a:srgbClr val="FFFFFF"/>
                      </a:solidFill>
                    </a:lnB>
                    <a:solidFill>
                      <a:srgbClr val="EEF5E6"/>
                    </a:solidFill>
                  </a:tcPr>
                </a:tc>
              </a:tr>
              <a:tr h="1018960">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Takes defeat NuGrid yield tables</a:t>
                      </a:r>
                      <a:endParaRPr lang="en-US" sz="1800" b="0" strike="noStrike">
                        <a:solidFill>
                          <a:schemeClr val="dk1"/>
                        </a:solidFill>
                        <a:latin typeface="Arial"/>
                        <a:ea typeface="Arial"/>
                        <a:cs typeface="Arial"/>
                      </a:endParaRPr>
                    </a:p>
                  </a:txBody>
                  <a:tcPr marL="91449" marR="91449" marT="45724" marB="45724">
                    <a:lnL w="12224" algn="ctr">
                      <a:solidFill>
                        <a:srgbClr val="FFFFFF"/>
                      </a:solidFill>
                    </a:lnL>
                    <a:lnR w="12224" algn="ctr">
                      <a:solidFill>
                        <a:srgbClr val="FFFFFF"/>
                      </a:solidFill>
                    </a:lnR>
                    <a:lnT w="12224" algn="ctr">
                      <a:solidFill>
                        <a:srgbClr val="FFFFFF"/>
                      </a:solidFill>
                    </a:lnT>
                    <a:lnB w="12224" algn="ctr">
                      <a:solidFill>
                        <a:srgbClr val="FFFFFF"/>
                      </a:solidFill>
                    </a:lnB>
                    <a:solidFill>
                      <a:srgbClr val="EEF5E6"/>
                    </a:solidFill>
                  </a:tcPr>
                </a:tc>
                <a:tc>
                  <a:txBody>
                    <a:bodyPr/>
                    <a:p>
                      <a:pPr marL="0" lvl="0" indent="0" algn="l" rtl="0">
                        <a:lnSpc>
                          <a:spcPct val="100000"/>
                        </a:lnSpc>
                        <a:spcBef>
                          <a:spcPts val="0"/>
                        </a:spcBef>
                        <a:spcAft>
                          <a:spcPts val="0"/>
                        </a:spcAft>
                        <a:buNone/>
                        <a:defRPr/>
                      </a:pPr>
                      <a:r>
                        <a:rPr lang="en-US" sz="1800" b="0" strike="noStrike">
                          <a:solidFill>
                            <a:schemeClr val="dk1"/>
                          </a:solidFill>
                          <a:latin typeface="Arial"/>
                          <a:ea typeface="Arial"/>
                          <a:cs typeface="Arial"/>
                        </a:rPr>
                        <a:t>Made availability of flexible yield tables</a:t>
                      </a:r>
                      <a:endParaRPr lang="en-US" sz="1800" b="0" strike="noStrike">
                        <a:solidFill>
                          <a:schemeClr val="dk1"/>
                        </a:solidFill>
                        <a:latin typeface="Arial"/>
                        <a:ea typeface="Arial"/>
                        <a:cs typeface="Arial"/>
                      </a:endParaRPr>
                    </a:p>
                  </a:txBody>
                  <a:tcPr marL="91449" marR="91449" marT="45724" marB="45724">
                    <a:lnL w="12224" algn="ctr">
                      <a:solidFill>
                        <a:srgbClr val="FFFFFF"/>
                      </a:solidFill>
                    </a:lnL>
                    <a:lnR w="12224" algn="ctr">
                      <a:solidFill>
                        <a:srgbClr val="FFFFFF"/>
                      </a:solidFill>
                    </a:lnR>
                    <a:lnT w="12224" algn="ctr">
                      <a:solidFill>
                        <a:srgbClr val="FFFFFF"/>
                      </a:solidFill>
                    </a:lnT>
                    <a:lnB w="12224" algn="ctr">
                      <a:solidFill>
                        <a:srgbClr val="FFFFFF"/>
                      </a:solidFill>
                    </a:lnB>
                    <a:solidFill>
                      <a:srgbClr val="EEF5E6"/>
                    </a:solidFill>
                  </a:tcPr>
                </a:tc>
              </a:tr>
            </a:tbl>
          </a:graphicData>
        </a:graphic>
      </p:graphicFrame>
      <p:sp>
        <p:nvSpPr>
          <p:cNvPr id="517256814" name="Google Shape;267;p5"/>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460250297" name="Google Shape;273;p6"/>
          <p:cNvPicPr/>
          <p:nvPr/>
        </p:nvPicPr>
        <p:blipFill>
          <a:blip r:embed="rId3">
            <a:alphaModFix/>
          </a:blip>
          <a:srcRect l="0" t="0" r="0" b="0"/>
          <a:stretch/>
        </p:blipFill>
        <p:spPr bwMode="auto">
          <a:xfrm>
            <a:off x="1127520" y="6237360"/>
            <a:ext cx="4456800" cy="332280"/>
          </a:xfrm>
          <a:prstGeom prst="rect">
            <a:avLst/>
          </a:prstGeom>
          <a:noFill/>
          <a:ln>
            <a:noFill/>
          </a:ln>
        </p:spPr>
      </p:pic>
      <p:sp>
        <p:nvSpPr>
          <p:cNvPr id="449659417" name="Google Shape;275;p6"/>
          <p:cNvSpPr txBox="1"/>
          <p:nvPr>
            <p:ph type="sldNum" idx="12"/>
          </p:nvPr>
        </p:nvSpPr>
        <p:spPr bwMode="auto">
          <a:xfrm>
            <a:off x="8737560" y="6356520"/>
            <a:ext cx="2843640" cy="36396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00000000-1234-1234-1234-123412341234}" type="slidenum">
              <a:rPr lang="en-US" sz="1200" b="0" i="0" u="none" strike="noStrike" cap="none">
                <a:solidFill>
                  <a:schemeClr val="lt1"/>
                </a:solidFill>
                <a:latin typeface="Arial"/>
                <a:ea typeface="Arial"/>
                <a:cs typeface="Arial"/>
              </a:rPr>
              <a:t>‹#›</a:t>
            </a:fld>
            <a:endParaRPr sz="1200" b="0" i="0" u="none" strike="noStrike" cap="none">
              <a:solidFill>
                <a:srgbClr val="FFFFFF"/>
              </a:solidFill>
              <a:latin typeface="Times New Roman"/>
              <a:ea typeface="Times New Roman"/>
              <a:cs typeface="Times New Roman"/>
            </a:endParaRPr>
          </a:p>
        </p:txBody>
      </p:sp>
      <p:pic>
        <p:nvPicPr>
          <p:cNvPr id="1520381987" name="Google Shape;276;p6"/>
          <p:cNvPicPr/>
          <p:nvPr/>
        </p:nvPicPr>
        <p:blipFill>
          <a:blip r:embed="rId4">
            <a:alphaModFix/>
          </a:blip>
          <a:srcRect l="0" t="0" r="0" b="0"/>
          <a:stretch/>
        </p:blipFill>
        <p:spPr bwMode="auto">
          <a:xfrm>
            <a:off x="1127520" y="1459800"/>
            <a:ext cx="4284000" cy="3815640"/>
          </a:xfrm>
          <a:prstGeom prst="rect">
            <a:avLst/>
          </a:prstGeom>
          <a:noFill/>
          <a:ln>
            <a:noFill/>
          </a:ln>
        </p:spPr>
      </p:pic>
      <p:sp>
        <p:nvSpPr>
          <p:cNvPr id="43544832" name="Google Shape;277;p6"/>
          <p:cNvSpPr/>
          <p:nvPr/>
        </p:nvSpPr>
        <p:spPr bwMode="auto">
          <a:xfrm>
            <a:off x="7355880" y="6228000"/>
            <a:ext cx="2817360" cy="364679"/>
          </a:xfrm>
          <a:prstGeom prst="rect">
            <a:avLst/>
          </a:prstGeom>
          <a:solidFill>
            <a:schemeClr val="lt1"/>
          </a:solid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defRPr/>
            </a:pPr>
            <a:r>
              <a:rPr lang="en-US" sz="1800" b="0" i="0" u="none" strike="noStrike" cap="none">
                <a:solidFill>
                  <a:schemeClr val="dk1"/>
                </a:solidFill>
                <a:latin typeface="Times New Roman"/>
                <a:ea typeface="Times New Roman"/>
                <a:cs typeface="Times New Roman"/>
              </a:rPr>
              <a:t>Mode recreation</a:t>
            </a:r>
            <a:endParaRPr sz="1800" b="0" i="0" u="none" strike="noStrike" cap="none">
              <a:solidFill>
                <a:srgbClr val="000000"/>
              </a:solidFill>
              <a:latin typeface="Arial"/>
              <a:ea typeface="Arial"/>
              <a:cs typeface="Arial"/>
            </a:endParaRPr>
          </a:p>
        </p:txBody>
      </p:sp>
      <p:pic>
        <p:nvPicPr>
          <p:cNvPr id="803726557" name="Google Shape;278;p6"/>
          <p:cNvPicPr/>
          <p:nvPr/>
        </p:nvPicPr>
        <p:blipFill>
          <a:blip r:embed="rId5">
            <a:alphaModFix/>
          </a:blip>
          <a:srcRect l="0" t="0" r="0" b="0"/>
          <a:stretch/>
        </p:blipFill>
        <p:spPr bwMode="auto">
          <a:xfrm>
            <a:off x="4367880" y="1628640"/>
            <a:ext cx="848879" cy="456840"/>
          </a:xfrm>
          <a:prstGeom prst="rect">
            <a:avLst/>
          </a:prstGeom>
          <a:noFill/>
          <a:ln>
            <a:noFill/>
          </a:ln>
        </p:spPr>
      </p:pic>
      <p:pic>
        <p:nvPicPr>
          <p:cNvPr id="1673102353" name="Google Shape;279;p6"/>
          <p:cNvPicPr/>
          <p:nvPr/>
        </p:nvPicPr>
        <p:blipFill>
          <a:blip r:embed="rId6">
            <a:alphaModFix/>
          </a:blip>
          <a:srcRect l="0" t="0" r="0" b="0"/>
          <a:stretch/>
        </p:blipFill>
        <p:spPr bwMode="auto">
          <a:xfrm>
            <a:off x="4253760" y="3250440"/>
            <a:ext cx="977400" cy="355320"/>
          </a:xfrm>
          <a:prstGeom prst="rect">
            <a:avLst/>
          </a:prstGeom>
          <a:noFill/>
          <a:ln>
            <a:noFill/>
          </a:ln>
        </p:spPr>
      </p:pic>
      <p:pic>
        <p:nvPicPr>
          <p:cNvPr id="1380054311" name="Google Shape;281;p6"/>
          <p:cNvPicPr/>
          <p:nvPr/>
        </p:nvPicPr>
        <p:blipFill>
          <a:blip r:embed="rId7">
            <a:alphaModFix/>
          </a:blip>
          <a:srcRect l="0" t="0" r="0" b="0"/>
          <a:stretch/>
        </p:blipFill>
        <p:spPr bwMode="auto">
          <a:xfrm>
            <a:off x="1108440" y="1459800"/>
            <a:ext cx="4302720" cy="3832200"/>
          </a:xfrm>
          <a:prstGeom prst="rect">
            <a:avLst/>
          </a:prstGeom>
          <a:noFill/>
          <a:ln>
            <a:noFill/>
          </a:ln>
        </p:spPr>
      </p:pic>
      <p:pic>
        <p:nvPicPr>
          <p:cNvPr id="864932426" name="Google Shape;282;p6"/>
          <p:cNvPicPr/>
          <p:nvPr/>
        </p:nvPicPr>
        <p:blipFill>
          <a:blip r:embed="rId5">
            <a:alphaModFix/>
          </a:blip>
          <a:srcRect l="0" t="0" r="0" b="0"/>
          <a:stretch/>
        </p:blipFill>
        <p:spPr bwMode="auto">
          <a:xfrm>
            <a:off x="4192920" y="1556640"/>
            <a:ext cx="848879" cy="456840"/>
          </a:xfrm>
          <a:prstGeom prst="rect">
            <a:avLst/>
          </a:prstGeom>
          <a:noFill/>
          <a:ln>
            <a:noFill/>
          </a:ln>
        </p:spPr>
      </p:pic>
      <p:pic>
        <p:nvPicPr>
          <p:cNvPr id="932161949" name="Google Shape;283;p6"/>
          <p:cNvPicPr/>
          <p:nvPr/>
        </p:nvPicPr>
        <p:blipFill>
          <a:blip r:embed="rId6">
            <a:alphaModFix/>
          </a:blip>
          <a:srcRect l="0" t="0" r="0" b="0"/>
          <a:stretch/>
        </p:blipFill>
        <p:spPr bwMode="auto">
          <a:xfrm>
            <a:off x="4064400" y="3250080"/>
            <a:ext cx="977400" cy="355320"/>
          </a:xfrm>
          <a:prstGeom prst="rect">
            <a:avLst/>
          </a:prstGeom>
          <a:noFill/>
          <a:ln>
            <a:noFill/>
          </a:ln>
        </p:spPr>
      </p:pic>
      <p:pic>
        <p:nvPicPr>
          <p:cNvPr id="665473283" name="Google Shape;285;p6"/>
          <p:cNvPicPr/>
          <p:nvPr/>
        </p:nvPicPr>
        <p:blipFill>
          <a:blip r:embed="rId8">
            <a:alphaModFix/>
          </a:blip>
          <a:srcRect l="0" t="0" r="0" b="0"/>
          <a:stretch/>
        </p:blipFill>
        <p:spPr bwMode="auto">
          <a:xfrm>
            <a:off x="1107000" y="1452600"/>
            <a:ext cx="4304520" cy="3862440"/>
          </a:xfrm>
          <a:prstGeom prst="rect">
            <a:avLst/>
          </a:prstGeom>
          <a:noFill/>
          <a:ln>
            <a:noFill/>
          </a:ln>
        </p:spPr>
      </p:pic>
      <p:pic>
        <p:nvPicPr>
          <p:cNvPr id="1767985006" name="Google Shape;286;p6"/>
          <p:cNvPicPr/>
          <p:nvPr/>
        </p:nvPicPr>
        <p:blipFill>
          <a:blip r:embed="rId6">
            <a:alphaModFix/>
          </a:blip>
          <a:srcRect l="0" t="0" r="0" b="0"/>
          <a:stretch/>
        </p:blipFill>
        <p:spPr bwMode="auto">
          <a:xfrm>
            <a:off x="3935880" y="3442680"/>
            <a:ext cx="977400" cy="355320"/>
          </a:xfrm>
          <a:prstGeom prst="rect">
            <a:avLst/>
          </a:prstGeom>
          <a:noFill/>
          <a:ln>
            <a:noFill/>
          </a:ln>
        </p:spPr>
      </p:pic>
      <p:pic>
        <p:nvPicPr>
          <p:cNvPr id="341359309" name="Google Shape;287;p6"/>
          <p:cNvPicPr/>
          <p:nvPr/>
        </p:nvPicPr>
        <p:blipFill>
          <a:blip r:embed="rId5">
            <a:alphaModFix/>
          </a:blip>
          <a:srcRect l="0" t="0" r="0" b="0"/>
          <a:stretch/>
        </p:blipFill>
        <p:spPr bwMode="auto">
          <a:xfrm>
            <a:off x="4079880" y="1603440"/>
            <a:ext cx="848879" cy="456840"/>
          </a:xfrm>
          <a:prstGeom prst="rect">
            <a:avLst/>
          </a:prstGeom>
          <a:noFill/>
          <a:ln>
            <a:noFill/>
          </a:ln>
        </p:spPr>
      </p:pic>
      <p:sp>
        <p:nvSpPr>
          <p:cNvPr id="619732497" name="Google Shape;288;p6"/>
          <p:cNvSpPr/>
          <p:nvPr/>
        </p:nvSpPr>
        <p:spPr bwMode="auto">
          <a:xfrm>
            <a:off x="457200" y="228600"/>
            <a:ext cx="10742400" cy="5443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defRPr/>
            </a:pPr>
            <a:r>
              <a:rPr lang="en-US" sz="3600" b="1" i="0" u="none" strike="noStrike" cap="none">
                <a:solidFill>
                  <a:schemeClr val="bg1"/>
                </a:solidFill>
                <a:latin typeface="Times New Roman"/>
                <a:ea typeface="Times New Roman"/>
                <a:cs typeface="Times New Roman"/>
              </a:rPr>
              <a:t>Calibrating the Model</a:t>
            </a:r>
            <a:endParaRPr sz="3600" b="0" i="0" u="none" strike="noStrike" cap="none">
              <a:solidFill>
                <a:schemeClr val="bg1"/>
              </a:solidFill>
              <a:latin typeface="Arial"/>
              <a:ea typeface="Arial"/>
              <a:cs typeface="Arial"/>
            </a:endParaRPr>
          </a:p>
        </p:txBody>
      </p:sp>
      <p:pic>
        <p:nvPicPr>
          <p:cNvPr id="1459219446" name=""/>
          <p:cNvPicPr>
            <a:picLocks noChangeAspect="1"/>
          </p:cNvPicPr>
          <p:nvPr/>
        </p:nvPicPr>
        <p:blipFill>
          <a:blip r:embed="rId9"/>
          <a:stretch/>
        </p:blipFill>
        <p:spPr bwMode="auto">
          <a:xfrm flipH="0" flipV="0">
            <a:off x="6743700" y="849870"/>
            <a:ext cx="3830999" cy="515573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1520381987"/>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803726557"/>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1673102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1380054311"/>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864932426"/>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9321619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presetID="1" presetClass="entr" presetSubtype="0" fill="hold" nodeType="clickEffect">
                                  <p:stCondLst>
                                    <p:cond delay="0"/>
                                  </p:stCondLst>
                                  <p:childTnLst>
                                    <p:set>
                                      <p:cBhvr>
                                        <p:cTn dur="1" fill="hold">
                                          <p:stCondLst>
                                            <p:cond delay="0"/>
                                          </p:stCondLst>
                                        </p:cTn>
                                        <p:tgtEl>
                                          <p:spTgt spid="341359309"/>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665473283"/>
                                        </p:tgtEl>
                                        <p:attrNameLst>
                                          <p:attrName>style.visibility</p:attrName>
                                        </p:attrNameLst>
                                      </p:cBhvr>
                                      <p:to>
                                        <p:strVal val="visible"/>
                                      </p:to>
                                    </p:set>
                                  </p:childTnLst>
                                </p:cTn>
                              </p:par>
                              <p:par>
                                <p:cTn presetID="1" presetClass="entr" presetSubtype="0" fill="hold" nodeType="withEffect">
                                  <p:stCondLst>
                                    <p:cond delay="0"/>
                                  </p:stCondLst>
                                  <p:childTnLst>
                                    <p:set>
                                      <p:cBhvr>
                                        <p:cTn dur="1" fill="hold">
                                          <p:stCondLst>
                                            <p:cond delay="0"/>
                                          </p:stCondLst>
                                        </p:cTn>
                                        <p:tgtEl>
                                          <p:spTgt spid="17679850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07921780" name="object 2" descr=""/>
          <p:cNvSpPr txBox="1"/>
          <p:nvPr/>
        </p:nvSpPr>
        <p:spPr bwMode="auto">
          <a:xfrm flipH="0" flipV="0">
            <a:off x="384723" y="469384"/>
            <a:ext cx="7911893" cy="777600"/>
          </a:xfrm>
          <a:prstGeom prst="rect">
            <a:avLst/>
          </a:prstGeom>
        </p:spPr>
        <p:txBody>
          <a:bodyPr vert="horz" wrap="square" lIns="0" tIns="15239" rIns="0" bIns="0" rtlCol="0">
            <a:spAutoFit/>
          </a:bodyPr>
          <a:lstStyle/>
          <a:p>
            <a:pPr marL="12699">
              <a:lnSpc>
                <a:spcPct val="100000"/>
              </a:lnSpc>
              <a:spcBef>
                <a:spcPts val="119"/>
              </a:spcBef>
              <a:defRPr/>
            </a:pPr>
            <a:r>
              <a:rPr sz="2500" b="1">
                <a:solidFill>
                  <a:schemeClr val="bg1"/>
                </a:solidFill>
                <a:latin typeface="Arial MT"/>
                <a:cs typeface="Arial MT"/>
              </a:rPr>
              <a:t>Spectral</a:t>
            </a:r>
            <a:r>
              <a:rPr sz="2500" b="1" spc="-144">
                <a:solidFill>
                  <a:schemeClr val="bg1"/>
                </a:solidFill>
                <a:latin typeface="Arial MT"/>
                <a:cs typeface="Arial MT"/>
              </a:rPr>
              <a:t> </a:t>
            </a:r>
            <a:r>
              <a:rPr sz="2500" b="1" spc="-9">
                <a:solidFill>
                  <a:schemeClr val="bg1"/>
                </a:solidFill>
                <a:latin typeface="Arial MT"/>
                <a:cs typeface="Arial MT"/>
              </a:rPr>
              <a:t>Analysis</a:t>
            </a:r>
            <a:r>
              <a:rPr sz="2500" b="1">
                <a:solidFill>
                  <a:schemeClr val="bg1"/>
                </a:solidFill>
                <a:latin typeface="Arial MT"/>
                <a:cs typeface="Arial MT"/>
              </a:rPr>
              <a:t> </a:t>
            </a:r>
            <a:br>
              <a:rPr sz="2500">
                <a:solidFill>
                  <a:schemeClr val="bg1"/>
                </a:solidFill>
                <a:latin typeface="Arial MT"/>
                <a:cs typeface="Arial MT"/>
              </a:rPr>
            </a:br>
            <a:r>
              <a:rPr sz="2500">
                <a:solidFill>
                  <a:schemeClr val="bg1"/>
                </a:solidFill>
                <a:latin typeface="Arial MT"/>
                <a:cs typeface="Arial MT"/>
              </a:rPr>
              <a:t>	- </a:t>
            </a:r>
            <a:r>
              <a:rPr sz="2200" b="0">
                <a:solidFill>
                  <a:schemeClr val="bg1"/>
                </a:solidFill>
                <a:latin typeface="Arial MT"/>
                <a:cs typeface="Arial MT"/>
              </a:rPr>
              <a:t>Mahtab Golami and </a:t>
            </a:r>
            <a:r>
              <a:rPr lang="en-US" sz="2200" b="0" i="0" u="none" strike="noStrike" cap="none" spc="0">
                <a:solidFill>
                  <a:schemeClr val="bg1"/>
                </a:solidFill>
                <a:latin typeface="Century Gothic"/>
                <a:ea typeface="Century Gothic"/>
                <a:cs typeface="Century Gothic"/>
              </a:rPr>
              <a:t>Ewa Niemczura</a:t>
            </a:r>
            <a:endParaRPr sz="2200" b="0">
              <a:solidFill>
                <a:schemeClr val="bg1"/>
              </a:solidFill>
              <a:latin typeface="Arial MT"/>
              <a:cs typeface="Arial MT"/>
            </a:endParaRPr>
          </a:p>
        </p:txBody>
      </p:sp>
      <p:sp>
        <p:nvSpPr>
          <p:cNvPr id="1165925167" name="object 3" descr=""/>
          <p:cNvSpPr txBox="1"/>
          <p:nvPr/>
        </p:nvSpPr>
        <p:spPr bwMode="auto">
          <a:xfrm flipH="0" flipV="0">
            <a:off x="6174149" y="4197420"/>
            <a:ext cx="5792639" cy="1894423"/>
          </a:xfrm>
          <a:prstGeom prst="rect">
            <a:avLst/>
          </a:prstGeom>
        </p:spPr>
        <p:txBody>
          <a:bodyPr vert="horz" wrap="square" lIns="0" tIns="12699" rIns="0" bIns="0" rtlCol="0">
            <a:spAutoFit/>
          </a:bodyPr>
          <a:lstStyle/>
          <a:p>
            <a:pPr marL="340359" marR="5079" indent="-328294">
              <a:lnSpc>
                <a:spcPct val="114999"/>
              </a:lnSpc>
              <a:spcBef>
                <a:spcPts val="99"/>
              </a:spcBef>
              <a:buChar char="●"/>
              <a:tabLst>
                <a:tab pos="340359" algn="l"/>
              </a:tabLst>
              <a:defRPr/>
            </a:pPr>
            <a:r>
              <a:rPr sz="1800">
                <a:solidFill>
                  <a:schemeClr val="bg1"/>
                </a:solidFill>
                <a:latin typeface="Arial MT"/>
                <a:cs typeface="Arial MT"/>
              </a:rPr>
              <a:t>GC22</a:t>
            </a:r>
            <a:r>
              <a:rPr sz="1800" spc="-54">
                <a:solidFill>
                  <a:schemeClr val="bg1"/>
                </a:solidFill>
                <a:latin typeface="Arial MT"/>
                <a:cs typeface="Arial MT"/>
              </a:rPr>
              <a:t> </a:t>
            </a:r>
            <a:r>
              <a:rPr sz="1800">
                <a:solidFill>
                  <a:schemeClr val="bg1"/>
                </a:solidFill>
                <a:latin typeface="Arial MT"/>
                <a:cs typeface="Arial MT"/>
              </a:rPr>
              <a:t>and</a:t>
            </a:r>
            <a:r>
              <a:rPr sz="1800" spc="-39">
                <a:solidFill>
                  <a:schemeClr val="bg1"/>
                </a:solidFill>
                <a:latin typeface="Arial MT"/>
                <a:cs typeface="Arial MT"/>
              </a:rPr>
              <a:t> </a:t>
            </a:r>
            <a:r>
              <a:rPr sz="1800">
                <a:solidFill>
                  <a:schemeClr val="bg1"/>
                </a:solidFill>
                <a:latin typeface="Arial MT"/>
                <a:cs typeface="Arial MT"/>
              </a:rPr>
              <a:t>GC37</a:t>
            </a:r>
            <a:r>
              <a:rPr sz="1800" spc="-34">
                <a:solidFill>
                  <a:schemeClr val="bg1"/>
                </a:solidFill>
                <a:latin typeface="Arial MT"/>
                <a:cs typeface="Arial MT"/>
              </a:rPr>
              <a:t> </a:t>
            </a:r>
            <a:r>
              <a:rPr sz="1800" spc="-9">
                <a:solidFill>
                  <a:schemeClr val="bg1"/>
                </a:solidFill>
                <a:latin typeface="Arial MT"/>
                <a:cs typeface="Arial MT"/>
              </a:rPr>
              <a:t>analyzed</a:t>
            </a:r>
            <a:r>
              <a:rPr sz="1800" spc="-34">
                <a:solidFill>
                  <a:schemeClr val="bg1"/>
                </a:solidFill>
                <a:latin typeface="Arial MT"/>
                <a:cs typeface="Arial MT"/>
              </a:rPr>
              <a:t> </a:t>
            </a:r>
            <a:r>
              <a:rPr sz="1800" spc="-9">
                <a:solidFill>
                  <a:schemeClr val="bg1"/>
                </a:solidFill>
                <a:latin typeface="Arial MT"/>
                <a:cs typeface="Arial MT"/>
              </a:rPr>
              <a:t>using</a:t>
            </a:r>
            <a:r>
              <a:rPr sz="1800" spc="-79">
                <a:solidFill>
                  <a:schemeClr val="bg1"/>
                </a:solidFill>
                <a:latin typeface="Arial MT"/>
                <a:cs typeface="Arial MT"/>
              </a:rPr>
              <a:t> </a:t>
            </a:r>
            <a:r>
              <a:rPr sz="1800" spc="-19">
                <a:solidFill>
                  <a:schemeClr val="bg1"/>
                </a:solidFill>
                <a:latin typeface="Arial MT"/>
                <a:cs typeface="Arial MT"/>
              </a:rPr>
              <a:t>ATLAS9</a:t>
            </a:r>
            <a:r>
              <a:rPr sz="1800" spc="-34">
                <a:solidFill>
                  <a:schemeClr val="bg1"/>
                </a:solidFill>
                <a:latin typeface="Arial MT"/>
                <a:cs typeface="Arial MT"/>
              </a:rPr>
              <a:t> </a:t>
            </a:r>
            <a:r>
              <a:rPr sz="1800" spc="-49">
                <a:solidFill>
                  <a:schemeClr val="bg1"/>
                </a:solidFill>
                <a:latin typeface="Arial MT"/>
                <a:cs typeface="Arial MT"/>
              </a:rPr>
              <a:t>+ </a:t>
            </a:r>
            <a:r>
              <a:rPr sz="1800" spc="-9">
                <a:solidFill>
                  <a:schemeClr val="bg1"/>
                </a:solidFill>
                <a:latin typeface="Arial MT"/>
                <a:cs typeface="Arial MT"/>
              </a:rPr>
              <a:t>SYNTHE.</a:t>
            </a:r>
            <a:endParaRPr sz="1800">
              <a:solidFill>
                <a:schemeClr val="bg1"/>
              </a:solidFill>
              <a:latin typeface="Arial MT"/>
              <a:cs typeface="Arial MT"/>
            </a:endParaRPr>
          </a:p>
          <a:p>
            <a:pPr marL="340359" indent="-327659">
              <a:lnSpc>
                <a:spcPct val="100000"/>
              </a:lnSpc>
              <a:spcBef>
                <a:spcPts val="228"/>
              </a:spcBef>
              <a:buChar char="●"/>
              <a:tabLst>
                <a:tab pos="340359" algn="l"/>
              </a:tabLst>
              <a:defRPr/>
            </a:pPr>
            <a:r>
              <a:rPr sz="1800">
                <a:solidFill>
                  <a:schemeClr val="bg1"/>
                </a:solidFill>
                <a:latin typeface="Arial MT"/>
                <a:cs typeface="Arial MT"/>
              </a:rPr>
              <a:t>Parameters</a:t>
            </a:r>
            <a:r>
              <a:rPr sz="1800" spc="-90">
                <a:solidFill>
                  <a:schemeClr val="bg1"/>
                </a:solidFill>
                <a:latin typeface="Arial MT"/>
                <a:cs typeface="Arial MT"/>
              </a:rPr>
              <a:t> </a:t>
            </a:r>
            <a:r>
              <a:rPr sz="1800">
                <a:solidFill>
                  <a:schemeClr val="bg1"/>
                </a:solidFill>
                <a:latin typeface="Arial MT"/>
                <a:cs typeface="Arial MT"/>
              </a:rPr>
              <a:t>derived</a:t>
            </a:r>
            <a:r>
              <a:rPr sz="1800" spc="-45">
                <a:solidFill>
                  <a:schemeClr val="bg1"/>
                </a:solidFill>
                <a:latin typeface="Arial MT"/>
                <a:cs typeface="Arial MT"/>
              </a:rPr>
              <a:t> </a:t>
            </a:r>
            <a:r>
              <a:rPr sz="1800">
                <a:solidFill>
                  <a:schemeClr val="bg1"/>
                </a:solidFill>
                <a:latin typeface="Arial MT"/>
                <a:cs typeface="Arial MT"/>
              </a:rPr>
              <a:t>via</a:t>
            </a:r>
            <a:r>
              <a:rPr sz="1800" spc="-45">
                <a:solidFill>
                  <a:schemeClr val="bg1"/>
                </a:solidFill>
                <a:latin typeface="Arial MT"/>
                <a:cs typeface="Arial MT"/>
              </a:rPr>
              <a:t> </a:t>
            </a:r>
            <a:r>
              <a:rPr sz="1800" spc="-315">
                <a:solidFill>
                  <a:schemeClr val="bg1"/>
                </a:solidFill>
                <a:latin typeface="Arial MT"/>
                <a:cs typeface="Arial MT"/>
              </a:rPr>
              <a:t>χ²</a:t>
            </a:r>
            <a:r>
              <a:rPr sz="1800" spc="-4">
                <a:solidFill>
                  <a:schemeClr val="bg1"/>
                </a:solidFill>
                <a:latin typeface="Arial MT"/>
                <a:cs typeface="Arial MT"/>
              </a:rPr>
              <a:t> </a:t>
            </a:r>
            <a:r>
              <a:rPr sz="1800" spc="-9">
                <a:solidFill>
                  <a:schemeClr val="bg1"/>
                </a:solidFill>
                <a:latin typeface="Arial MT"/>
                <a:cs typeface="Arial MT"/>
              </a:rPr>
              <a:t>minimization:</a:t>
            </a:r>
            <a:endParaRPr sz="1800">
              <a:solidFill>
                <a:schemeClr val="bg1"/>
              </a:solidFill>
              <a:latin typeface="Arial MT"/>
              <a:cs typeface="Arial MT"/>
            </a:endParaRPr>
          </a:p>
          <a:p>
            <a:pPr marL="797559" marR="575309" lvl="1" indent="-328294">
              <a:lnSpc>
                <a:spcPct val="114999"/>
              </a:lnSpc>
              <a:buChar char="○"/>
              <a:tabLst>
                <a:tab pos="797559" algn="l"/>
              </a:tabLst>
              <a:defRPr/>
            </a:pPr>
            <a:r>
              <a:rPr sz="1800">
                <a:solidFill>
                  <a:schemeClr val="bg1"/>
                </a:solidFill>
                <a:latin typeface="Arial MT"/>
                <a:cs typeface="Arial MT"/>
              </a:rPr>
              <a:t>GC22:</a:t>
            </a:r>
            <a:r>
              <a:rPr sz="1800" spc="-64">
                <a:solidFill>
                  <a:schemeClr val="bg1"/>
                </a:solidFill>
                <a:latin typeface="Arial MT"/>
                <a:cs typeface="Arial MT"/>
              </a:rPr>
              <a:t> </a:t>
            </a:r>
            <a:r>
              <a:rPr sz="1800" spc="-24">
                <a:solidFill>
                  <a:schemeClr val="bg1"/>
                </a:solidFill>
                <a:latin typeface="Arial MT"/>
                <a:cs typeface="Arial MT"/>
              </a:rPr>
              <a:t>Teff=5700K,</a:t>
            </a:r>
            <a:r>
              <a:rPr sz="1800" spc="-34">
                <a:solidFill>
                  <a:schemeClr val="bg1"/>
                </a:solidFill>
                <a:latin typeface="Arial MT"/>
                <a:cs typeface="Arial MT"/>
              </a:rPr>
              <a:t> </a:t>
            </a:r>
            <a:r>
              <a:rPr sz="1800" spc="-9">
                <a:solidFill>
                  <a:schemeClr val="bg1"/>
                </a:solidFill>
                <a:latin typeface="Arial MT"/>
                <a:cs typeface="Arial MT"/>
              </a:rPr>
              <a:t>logg=2.0, [Fe/H]=–0.8</a:t>
            </a:r>
            <a:endParaRPr sz="1800">
              <a:solidFill>
                <a:schemeClr val="bg1"/>
              </a:solidFill>
              <a:latin typeface="Arial MT"/>
              <a:cs typeface="Arial MT"/>
            </a:endParaRPr>
          </a:p>
          <a:p>
            <a:pPr marL="797559" marR="575309" lvl="1" indent="-328294">
              <a:lnSpc>
                <a:spcPct val="114999"/>
              </a:lnSpc>
              <a:spcBef>
                <a:spcPts val="4"/>
              </a:spcBef>
              <a:buChar char="○"/>
              <a:tabLst>
                <a:tab pos="797559" algn="l"/>
              </a:tabLst>
              <a:defRPr/>
            </a:pPr>
            <a:r>
              <a:rPr sz="1800">
                <a:solidFill>
                  <a:schemeClr val="bg1"/>
                </a:solidFill>
                <a:latin typeface="Arial MT"/>
                <a:cs typeface="Arial MT"/>
              </a:rPr>
              <a:t>GC37:</a:t>
            </a:r>
            <a:r>
              <a:rPr sz="1800" spc="-64">
                <a:solidFill>
                  <a:schemeClr val="bg1"/>
                </a:solidFill>
                <a:latin typeface="Arial MT"/>
                <a:cs typeface="Arial MT"/>
              </a:rPr>
              <a:t> </a:t>
            </a:r>
            <a:r>
              <a:rPr sz="1800" spc="-24">
                <a:solidFill>
                  <a:schemeClr val="bg1"/>
                </a:solidFill>
                <a:latin typeface="Arial MT"/>
                <a:cs typeface="Arial MT"/>
              </a:rPr>
              <a:t>Teff=5900K,</a:t>
            </a:r>
            <a:r>
              <a:rPr sz="1800" spc="-34">
                <a:solidFill>
                  <a:schemeClr val="bg1"/>
                </a:solidFill>
                <a:latin typeface="Arial MT"/>
                <a:cs typeface="Arial MT"/>
              </a:rPr>
              <a:t> </a:t>
            </a:r>
            <a:r>
              <a:rPr sz="1800" spc="-9">
                <a:solidFill>
                  <a:schemeClr val="bg1"/>
                </a:solidFill>
                <a:latin typeface="Arial MT"/>
                <a:cs typeface="Arial MT"/>
              </a:rPr>
              <a:t>logg=2.5, [Fe/H]=–0.6</a:t>
            </a:r>
            <a:endParaRPr sz="1800">
              <a:solidFill>
                <a:schemeClr val="bg1"/>
              </a:solidFill>
              <a:latin typeface="Arial MT"/>
              <a:cs typeface="Arial MT"/>
            </a:endParaRPr>
          </a:p>
          <a:p>
            <a:pPr marL="340359" marR="197484" indent="-328294">
              <a:lnSpc>
                <a:spcPct val="114999"/>
              </a:lnSpc>
              <a:buChar char="●"/>
              <a:tabLst>
                <a:tab pos="340359" algn="l"/>
              </a:tabLst>
              <a:defRPr/>
            </a:pPr>
            <a:r>
              <a:rPr sz="1800" spc="-9">
                <a:solidFill>
                  <a:schemeClr val="bg1"/>
                </a:solidFill>
                <a:latin typeface="Arial MT"/>
                <a:cs typeface="Arial MT"/>
              </a:rPr>
              <a:t>Elemental</a:t>
            </a:r>
            <a:r>
              <a:rPr sz="1800" spc="-29">
                <a:solidFill>
                  <a:schemeClr val="bg1"/>
                </a:solidFill>
                <a:latin typeface="Arial MT"/>
                <a:cs typeface="Arial MT"/>
              </a:rPr>
              <a:t> </a:t>
            </a:r>
            <a:r>
              <a:rPr sz="1800" spc="-9">
                <a:solidFill>
                  <a:schemeClr val="bg1"/>
                </a:solidFill>
                <a:latin typeface="Arial MT"/>
                <a:cs typeface="Arial MT"/>
              </a:rPr>
              <a:t>abundances:</a:t>
            </a:r>
            <a:r>
              <a:rPr sz="1800" spc="-14">
                <a:solidFill>
                  <a:schemeClr val="bg1"/>
                </a:solidFill>
                <a:latin typeface="Arial MT"/>
                <a:cs typeface="Arial MT"/>
              </a:rPr>
              <a:t> </a:t>
            </a:r>
            <a:r>
              <a:rPr sz="1800">
                <a:solidFill>
                  <a:schemeClr val="bg1"/>
                </a:solidFill>
                <a:latin typeface="Arial MT"/>
                <a:cs typeface="Arial MT"/>
              </a:rPr>
              <a:t>Mg,</a:t>
            </a:r>
            <a:r>
              <a:rPr sz="1800" spc="-39">
                <a:solidFill>
                  <a:schemeClr val="bg1"/>
                </a:solidFill>
                <a:latin typeface="Arial MT"/>
                <a:cs typeface="Arial MT"/>
              </a:rPr>
              <a:t> </a:t>
            </a:r>
            <a:r>
              <a:rPr sz="1800" spc="-90">
                <a:solidFill>
                  <a:schemeClr val="bg1"/>
                </a:solidFill>
                <a:latin typeface="Arial MT"/>
                <a:cs typeface="Arial MT"/>
              </a:rPr>
              <a:t>Y,</a:t>
            </a:r>
            <a:r>
              <a:rPr sz="1800" spc="-4">
                <a:solidFill>
                  <a:schemeClr val="bg1"/>
                </a:solidFill>
                <a:latin typeface="Arial MT"/>
                <a:cs typeface="Arial MT"/>
              </a:rPr>
              <a:t> </a:t>
            </a:r>
            <a:r>
              <a:rPr sz="1800">
                <a:solidFill>
                  <a:schemeClr val="bg1"/>
                </a:solidFill>
                <a:latin typeface="Arial MT"/>
                <a:cs typeface="Arial MT"/>
              </a:rPr>
              <a:t>Ba</a:t>
            </a:r>
            <a:r>
              <a:rPr sz="1800" spc="-14">
                <a:solidFill>
                  <a:schemeClr val="bg1"/>
                </a:solidFill>
                <a:latin typeface="Arial MT"/>
                <a:cs typeface="Arial MT"/>
              </a:rPr>
              <a:t> </a:t>
            </a:r>
            <a:r>
              <a:rPr sz="1800" spc="-9">
                <a:solidFill>
                  <a:schemeClr val="bg1"/>
                </a:solidFill>
                <a:latin typeface="Arial MT"/>
                <a:cs typeface="Arial MT"/>
              </a:rPr>
              <a:t>(using </a:t>
            </a:r>
            <a:r>
              <a:rPr sz="1800">
                <a:solidFill>
                  <a:schemeClr val="bg1"/>
                </a:solidFill>
                <a:latin typeface="Arial MT"/>
                <a:cs typeface="Arial MT"/>
              </a:rPr>
              <a:t>VidmaPy</a:t>
            </a:r>
            <a:r>
              <a:rPr sz="1800" spc="-74">
                <a:solidFill>
                  <a:schemeClr val="bg1"/>
                </a:solidFill>
                <a:latin typeface="Arial MT"/>
                <a:cs typeface="Arial MT"/>
              </a:rPr>
              <a:t> </a:t>
            </a:r>
            <a:r>
              <a:rPr sz="1800" spc="-9">
                <a:solidFill>
                  <a:schemeClr val="bg1"/>
                </a:solidFill>
                <a:latin typeface="Arial MT"/>
                <a:cs typeface="Arial MT"/>
              </a:rPr>
              <a:t>tools).</a:t>
            </a:r>
            <a:endParaRPr sz="1800">
              <a:solidFill>
                <a:schemeClr val="bg1"/>
              </a:solidFill>
              <a:latin typeface="Arial MT"/>
              <a:cs typeface="Arial MT"/>
            </a:endParaRPr>
          </a:p>
        </p:txBody>
      </p:sp>
      <p:grpSp>
        <p:nvGrpSpPr>
          <p:cNvPr id="846330715" name="object 4" descr=""/>
          <p:cNvGrpSpPr/>
          <p:nvPr/>
        </p:nvGrpSpPr>
        <p:grpSpPr bwMode="auto">
          <a:xfrm flipH="0" flipV="0">
            <a:off x="1025444" y="1490448"/>
            <a:ext cx="9753617" cy="4986549"/>
            <a:chOff x="0" y="0"/>
            <a:chExt cx="9753617" cy="4986549"/>
          </a:xfrm>
        </p:grpSpPr>
        <p:pic>
          <p:nvPicPr>
            <p:cNvPr id="856411159" name="object 5" descr=""/>
            <p:cNvPicPr/>
            <p:nvPr/>
          </p:nvPicPr>
          <p:blipFill>
            <a:blip r:embed="rId3"/>
            <a:stretch/>
          </p:blipFill>
          <p:spPr bwMode="auto">
            <a:xfrm flipH="0" flipV="0">
              <a:off x="5090" y="0"/>
              <a:ext cx="5127798" cy="2604462"/>
            </a:xfrm>
            <a:prstGeom prst="rect">
              <a:avLst/>
            </a:prstGeom>
          </p:spPr>
        </p:pic>
        <p:pic>
          <p:nvPicPr>
            <p:cNvPr id="1553836588" name="object 6" descr=""/>
            <p:cNvPicPr/>
            <p:nvPr/>
          </p:nvPicPr>
          <p:blipFill>
            <a:blip r:embed="rId4"/>
            <a:stretch/>
          </p:blipFill>
          <p:spPr bwMode="auto">
            <a:xfrm flipH="0" flipV="0">
              <a:off x="5070553" y="0"/>
              <a:ext cx="4683062" cy="2494131"/>
            </a:xfrm>
            <a:prstGeom prst="rect">
              <a:avLst/>
            </a:prstGeom>
          </p:spPr>
        </p:pic>
        <p:pic>
          <p:nvPicPr>
            <p:cNvPr id="62061062" name="object 7" descr=""/>
            <p:cNvPicPr/>
            <p:nvPr/>
          </p:nvPicPr>
          <p:blipFill>
            <a:blip r:embed="rId5"/>
            <a:stretch/>
          </p:blipFill>
          <p:spPr bwMode="auto">
            <a:xfrm flipH="0" flipV="0">
              <a:off x="0" y="2604462"/>
              <a:ext cx="5132890" cy="2382086"/>
            </a:xfrm>
            <a:prstGeom prst="rect">
              <a:avLst/>
            </a:prstGeom>
          </p:spPr>
        </p:pic>
      </p:grpSp>
      <p:sp>
        <p:nvSpPr>
          <p:cNvPr id="692166007" name="object 8"/>
          <p:cNvSpPr txBox="1">
            <a:spLocks noGrp="1"/>
          </p:cNvSpPr>
          <p:nvPr/>
        </p:nvSpPr>
        <p:spPr bwMode="auto">
          <a:xfrm flipH="0" flipV="0">
            <a:off x="8125628" y="724473"/>
            <a:ext cx="1178021" cy="348338"/>
          </a:xfrm>
          <a:prstGeom prst="rect">
            <a:avLst/>
          </a:prstGeom>
        </p:spPr>
        <p:txBody>
          <a:bodyPr spcFirstLastPara="1" vert="horz" wrap="square" lIns="0" tIns="12699" rIns="0" bIns="0"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marL="12699" algn="ctr">
              <a:lnSpc>
                <a:spcPct val="100000"/>
              </a:lnSpc>
              <a:spcBef>
                <a:spcPts val="99"/>
              </a:spcBef>
              <a:defRPr/>
            </a:pPr>
            <a:r>
              <a:rPr sz="2200" b="1" spc="-19">
                <a:solidFill>
                  <a:schemeClr val="bg1"/>
                </a:solidFill>
              </a:rPr>
              <a:t>GC22</a:t>
            </a:r>
            <a:endParaRPr sz="2200" b="1">
              <a:solidFill>
                <a:schemeClr val="bg1"/>
              </a:solidFill>
            </a:endParaRPr>
          </a:p>
        </p:txBody>
      </p:sp>
      <p:sp>
        <p:nvSpPr>
          <p:cNvPr id="1871001158" name="Google Shape;267;p5"/>
          <p:cNvSpPr txBox="1"/>
          <p:nvPr>
            <p:ph type="sldNum" idx="12"/>
          </p:nvPr>
        </p:nvSpPr>
        <p:spPr bwMode="auto">
          <a:xfrm>
            <a:off x="8737560" y="6356520"/>
            <a:ext cx="2843639" cy="363960"/>
          </a:xfrm>
          <a:prstGeom prst="rect">
            <a:avLst/>
          </a:prstGeom>
          <a:noFill/>
          <a:ln>
            <a:noFill/>
          </a:ln>
        </p:spPr>
        <p:txBody>
          <a:bodyPr spcFirstLastPara="1" wrap="square" lIns="91424" tIns="45699" rIns="91424" bIns="45699" anchor="ctr" anchorCtr="0">
            <a:noAutofit/>
          </a:bodyPr>
          <a:lstStyle/>
          <a:p>
            <a:pPr marL="0" marR="0" lvl="0" indent="0" algn="r" rtl="0">
              <a:lnSpc>
                <a:spcPct val="100000"/>
              </a:lnSpc>
              <a:spcBef>
                <a:spcPts val="0"/>
              </a:spcBef>
              <a:spcAft>
                <a:spcPts val="0"/>
              </a:spcAft>
              <a:buClr>
                <a:schemeClr val="lt1"/>
              </a:buClr>
              <a:buSzPts val="1200"/>
              <a:buFont typeface="Arial"/>
              <a:buNone/>
              <a:defRPr/>
            </a:pPr>
            <a:fld id="{20752F87-D51D-B67D-89D2-2945C988E431}" type="slidenum">
              <a:rPr lang="en-US" sz="1200" b="0" i="0" u="none" strike="noStrike" cap="none">
                <a:solidFill>
                  <a:schemeClr val="lt1"/>
                </a:solidFill>
                <a:latin typeface="Arial"/>
                <a:ea typeface="Arial"/>
                <a:cs typeface="Arial"/>
              </a:rPr>
              <a:t/>
            </a:fld>
            <a:endParaRPr sz="1200" b="0" i="0" u="none" strike="noStrike" cap="none">
              <a:solidFill>
                <a:srgbClr val="FFFFFF"/>
              </a:solidFill>
              <a:latin typeface="Times New Roman"/>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10.xml.rels><?xml version="1.0" encoding="UTF-8" standalone="yes"?><Relationships xmlns="http://schemas.openxmlformats.org/package/2006/relationships"></Relationships>
</file>

<file path=ppt/theme/_rels/theme1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_rels/theme4.xml.rels><?xml version="1.0" encoding="UTF-8" standalone="yes"?><Relationships xmlns="http://schemas.openxmlformats.org/package/2006/relationships"></Relationships>
</file>

<file path=ppt/theme/_rels/theme5.xml.rels><?xml version="1.0" encoding="UTF-8" standalone="yes"?><Relationships xmlns="http://schemas.openxmlformats.org/package/2006/relationships"></Relationships>
</file>

<file path=ppt/theme/_rels/theme6.xml.rels><?xml version="1.0" encoding="UTF-8" standalone="yes"?><Relationships xmlns="http://schemas.openxmlformats.org/package/2006/relationships"></Relationships>
</file>

<file path=ppt/theme/_rels/theme7.xml.rels><?xml version="1.0" encoding="UTF-8" standalone="yes"?><Relationships xmlns="http://schemas.openxmlformats.org/package/2006/relationships"></Relationships>
</file>

<file path=ppt/theme/_rels/theme8.xml.rels><?xml version="1.0" encoding="UTF-8" standalone="yes"?><Relationships xmlns="http://schemas.openxmlformats.org/package/2006/relationships"></Relationships>
</file>

<file path=ppt/theme/_rels/theme9.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10.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11.xml><?xml version="1.0" encoding="utf-8"?>
<a:theme xmlns:a="http://schemas.openxmlformats.org/drawingml/2006/main" xmlns:r="http://schemas.openxmlformats.org/officeDocument/2006/relationships" xmlns:p="http://schemas.openxmlformats.org/presentation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4.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5.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6.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7.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8.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9.xml><?xml version="1.0" encoding="utf-8"?>
<a:theme xmlns:a="http://schemas.openxmlformats.org/drawingml/2006/main" xmlns:r="http://schemas.openxmlformats.org/officeDocument/2006/relationships" xmlns:p="http://schemas.openxmlformats.org/presentationml/2006/main" name="Apothecary">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ONLYOFFICE/9.0.3.29</Application>
  <PresentationFormat>On-screen Show (4:3)</PresentationFormat>
  <Paragraphs>0</Paragraphs>
  <Slides>20</Slides>
  <Notes>20</Notes>
  <HiddenSlides>0</HiddenSlides>
  <MMClips>2</MMClips>
  <ScaleCrop>0</ScaleCrop>
  <HeadingPairs>
    <vt:vector size="4" baseType="variant">
      <vt:variant>
        <vt:lpstr>Theme</vt:lpstr>
      </vt:variant>
      <vt:variant>
        <vt:i4>10</vt:i4>
      </vt:variant>
      <vt:variant>
        <vt:lpstr>Slide Titles</vt:lpstr>
      </vt:variant>
      <vt:variant>
        <vt:i4>20</vt:i4>
      </vt:variant>
    </vt:vector>
  </HeadingPairs>
  <TitlesOfParts>
    <vt:vector size="30" baseType="lpstr">
      <vt:lpstr>Theme 1</vt:lpstr>
      <vt:lpstr>Theme 2</vt:lpstr>
      <vt:lpstr>Theme 3</vt:lpstr>
      <vt:lpstr>Theme 4</vt:lpstr>
      <vt:lpstr>Theme 5</vt:lpstr>
      <vt:lpstr>Theme 6</vt:lpstr>
      <vt:lpstr>Theme 7</vt:lpstr>
      <vt:lpstr>Theme 8</vt:lpstr>
      <vt:lpstr>Theme 9</vt:lpstr>
      <vt:lpstr>Theme 10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GURU</dc:creator>
  <cp:lastModifiedBy/>
  <cp:revision>1</cp:revision>
  <dcterms:modified xsi:type="dcterms:W3CDTF">2025-07-24T23:16:32Z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0x0101001E8D4C3C14E84A4FB2CD8D575C7138BE</vt:lpwstr>
  </property>
  <property fmtid="{D5CDD505-2E9C-101B-9397-08002B2CF9AE}" pid="3" name="Notes">
    <vt:i4>1</vt:i4>
  </property>
  <property fmtid="{D5CDD505-2E9C-101B-9397-08002B2CF9AE}" pid="4" name="PresentationFormat">
    <vt:lpwstr>Custom</vt:lpwstr>
  </property>
  <property fmtid="{D5CDD505-2E9C-101B-9397-08002B2CF9AE}" pid="5" name="Slides">
    <vt:i4>15</vt:i4>
  </property>
</Properties>
</file>