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84" r:id="rId2"/>
    <p:sldId id="281" r:id="rId3"/>
    <p:sldId id="283" r:id="rId4"/>
    <p:sldId id="359" r:id="rId5"/>
    <p:sldId id="362" r:id="rId6"/>
    <p:sldId id="363" r:id="rId7"/>
    <p:sldId id="364" r:id="rId8"/>
    <p:sldId id="365" r:id="rId9"/>
    <p:sldId id="367" r:id="rId10"/>
    <p:sldId id="292" r:id="rId11"/>
    <p:sldId id="300" r:id="rId12"/>
    <p:sldId id="331" r:id="rId13"/>
    <p:sldId id="368" r:id="rId14"/>
    <p:sldId id="354" r:id="rId15"/>
    <p:sldId id="371" r:id="rId16"/>
    <p:sldId id="369" r:id="rId17"/>
    <p:sldId id="355" r:id="rId18"/>
    <p:sldId id="370" r:id="rId19"/>
    <p:sldId id="352" r:id="rId20"/>
    <p:sldId id="306" r:id="rId21"/>
    <p:sldId id="35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51"/>
    <p:restoredTop sz="94658"/>
  </p:normalViewPr>
  <p:slideViewPr>
    <p:cSldViewPr snapToGrid="0">
      <p:cViewPr varScale="1">
        <p:scale>
          <a:sx n="116" d="100"/>
          <a:sy n="116" d="100"/>
        </p:scale>
        <p:origin x="9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B03BB-592E-DB4E-8DA0-431174020FA6}" type="datetimeFigureOut">
              <a:rPr lang="en-US" smtClean="0"/>
              <a:t>7/25/25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CCA9D8-CC05-B943-AB17-068F41748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08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2CB9D-2DE5-63E3-9313-86E9EDDBD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AD5E5F-2ED1-2BBD-31E8-1108AC61E9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A0591A-78B3-FF84-22DD-E5104D6DDB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lifetime, evolutionary phases, burning phases. Image of Betelgeuse from Hubble. Figure from https://</a:t>
            </a:r>
            <a:r>
              <a:rPr lang="en-US" dirty="0" err="1"/>
              <a:t>arxiv.org</a:t>
            </a:r>
            <a:r>
              <a:rPr lang="en-US" dirty="0"/>
              <a:t>/pdf/2412.04386. HR tracks shown are from MIST. Talk about Betelgeuse and Spica.</a:t>
            </a:r>
          </a:p>
          <a:p>
            <a:r>
              <a:rPr lang="en-US" dirty="0"/>
              <a:t>Fred </a:t>
            </a:r>
            <a:r>
              <a:rPr lang="en-US" dirty="0" err="1"/>
              <a:t>Espenak</a:t>
            </a:r>
            <a:r>
              <a:rPr lang="en-US" dirty="0"/>
              <a:t> is a Goddard Scientist Emeritus who took this image on his personal telescope with a UV/IR filter.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08128D-3456-3BBC-8DF3-C8E80C2B20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93791-1D89-5B46-9246-11D4D06D10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02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FFBDA-E62A-6418-A858-013C9A9AC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5AE775-05B1-7D0C-8EEB-EFF6C47D3D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8E3768-317F-47F3-1C05-97C09C256E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how explosion vs failure depends on shock wave revival, which is done by neutrino heating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86D7A-BE12-B04E-3D84-C32AEF854A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93791-1D89-5B46-9246-11D4D06D10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98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BFC72-4ED5-A50B-FADA-496367E77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AF6A0F-C7E9-8DD8-E52A-8DDD7C40B1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396F2E-6BD7-3C74-3FE8-4869DF749D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B9D55A-349A-7AD6-35A0-F4303BD097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93791-1D89-5B46-9246-11D4D06D10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8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3EBC7-A633-F817-7BE9-4AB30BE49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636A29-A4A3-3336-5E02-3F7A492B16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380835-C722-70A4-EB3C-119EBB469B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083C9-3466-0DD1-6ED3-A295750EC7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93791-1D89-5B46-9246-11D4D06D10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95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618B2-0E80-EFC1-5A00-622CC2B10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289222-812C-C76E-1648-958577CE11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57B998-77E6-8FBC-708C-AE750B0592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Pair annihilation highly sensitive to T because more pairs; less dependent on rho*Ye which decreases emissivity due to Fermi degeneracy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B6273D-F36F-0EC3-0326-19FFF82055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93791-1D89-5B46-9246-11D4D06D10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694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4D954-9566-60A9-8587-16CA61BCE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759FA4-FE0F-7A1B-2D53-18EC54172C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658288-ED28-A90E-B9FA-5E83C86980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7C69E-1AB9-A324-8214-CB193A7AC8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93791-1D89-5B46-9246-11D4D06D10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72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F3789-0282-060B-FE58-CBBA0E67F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235765-F1FB-56B7-9CBC-3AFB1B87FC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DD5D8A-043D-C4D2-D19D-0DEC1EFC4E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11764A-7878-9CB3-3FBD-7749DEC0D1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93791-1D89-5B46-9246-11D4D06D10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89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AA134-3066-8C6D-72CB-74936FC3F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2B994A-2508-9428-6627-D1D2E9D68A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190171-08A7-A674-77E8-4B6B73B683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543CD-774E-6384-42B1-FE74635F87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93791-1D89-5B46-9246-11D4D06D10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51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CCA9D8-CC05-B943-AB17-068F417482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15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205A-B9F9-F448-7F62-B455C1D7C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5064B7-15AC-8237-D94F-E7227A816F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B2948-438B-FF82-7531-9852E6886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4900-8D16-D141-A9C7-555E3599906C}" type="datetimeFigureOut">
              <a:rPr lang="en-US" smtClean="0"/>
              <a:t>7/25/25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E3BC4-C6AF-2D76-FF38-3D5313FED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1EF81-493C-AA82-3948-EFDAEC186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5A37-8284-904D-86A4-2DE9B8CD6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70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DA256-F507-A48F-C2F3-57708B549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2F320B-AA9F-B158-D8FC-0B1870D7CE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4694A-F75E-47B5-A9CB-ED0224201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4900-8D16-D141-A9C7-555E3599906C}" type="datetimeFigureOut">
              <a:rPr lang="en-US" smtClean="0"/>
              <a:t>7/25/25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E0CB7-2371-3F3E-3AC8-3D6FDBB39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41254-0A81-8A14-DB5A-4778692DD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5A37-8284-904D-86A4-2DE9B8CD6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64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B91E8E-24C3-48C3-5F66-D3205A127F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0A0036-AF5E-6AC0-A35F-153578C72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B9D48-E599-6C86-B2FC-DCEE6C74B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4900-8D16-D141-A9C7-555E3599906C}" type="datetimeFigureOut">
              <a:rPr lang="en-US" smtClean="0"/>
              <a:t>7/25/25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D1991-F962-CEC0-C861-5CDDB463F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6A2E0-1A49-2EF4-0920-1EA788E8C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5A37-8284-904D-86A4-2DE9B8CD6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211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490E3-786C-3572-8308-DD4403006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AD112-82C8-FC88-4826-00F4E4FD3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97954-C315-A9D1-ECF6-CA141AEE4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4900-8D16-D141-A9C7-555E3599906C}" type="datetimeFigureOut">
              <a:rPr lang="en-US" smtClean="0"/>
              <a:t>7/25/25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7ABED-011B-C52B-40A9-12AB668F8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AED2A-52AA-B6CE-C2F3-AAF7B5A0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5A37-8284-904D-86A4-2DE9B8CD6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46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0A893-5C26-A1C9-60EF-92C8F1DA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D3A15-A491-4C84-3B45-55DD0C8C4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66757-9782-44C5-7A54-F132763DE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4900-8D16-D141-A9C7-555E3599906C}" type="datetimeFigureOut">
              <a:rPr lang="en-US" smtClean="0"/>
              <a:t>7/25/25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95DC3-82D2-0E74-B9A7-4D6034FC0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47A9E-A212-DC21-B058-A56F2F7C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5A37-8284-904D-86A4-2DE9B8CD6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409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F98CF-CB74-A437-4412-8CF0EC443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C50BB-AB1A-150B-5F57-E11CB5D00F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E1506F-5BCC-4DBE-DAA2-3FDE568BB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76158E-AC58-F36C-2BA2-64D68FAA5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4900-8D16-D141-A9C7-555E3599906C}" type="datetimeFigureOut">
              <a:rPr lang="en-US" smtClean="0"/>
              <a:t>7/25/25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17F8AB-210C-B9A3-E24F-D5C274D48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D8345A-6BE6-EF61-2684-DEB1A1FB3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5A37-8284-904D-86A4-2DE9B8CD6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51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CBC63-E383-3869-6BEE-FDE9031AD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9F2C3-DDBE-94F8-FA55-680999D51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A0850D-A667-54DB-E180-0C2B44BD91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93FC98-2FF8-9A3C-ECA6-1BD48A6006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1C214E-C59C-0701-10E9-600E139E8D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661E46-F1AD-3EB8-3DD4-348181085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4900-8D16-D141-A9C7-555E3599906C}" type="datetimeFigureOut">
              <a:rPr lang="en-US" smtClean="0"/>
              <a:t>7/25/25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7B1C42-153C-B5FC-2722-83806B59A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6F85F6-98DB-0FA2-042A-3C53FD6B2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5A37-8284-904D-86A4-2DE9B8CD6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59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40AC7-5C37-AB60-3382-676AEF3AB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4F0680-02E1-52B3-2800-F831058A6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4900-8D16-D141-A9C7-555E3599906C}" type="datetimeFigureOut">
              <a:rPr lang="en-US" smtClean="0"/>
              <a:t>7/25/25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3F558C-B4AA-910E-0A24-47E504E52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26BCD-B0C1-1F76-1ECC-CC11425D5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5A37-8284-904D-86A4-2DE9B8CD6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19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E210A2-54A7-9A81-A2CA-8E59464FF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4900-8D16-D141-A9C7-555E3599906C}" type="datetimeFigureOut">
              <a:rPr lang="en-US" smtClean="0"/>
              <a:t>7/25/25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FAFCD2-F43A-5304-930C-E4BFF7158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965C2-7C9C-41FB-8C24-9E04D96F5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5A37-8284-904D-86A4-2DE9B8CD6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17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70CE1-7266-112C-C46C-438C81E69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D0913-CFB0-D0D2-4D77-D2C4536F1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382C90-5EB5-9527-FFDF-CCD779508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64E80E-1F27-8B05-2F52-FA99A6BBA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4900-8D16-D141-A9C7-555E3599906C}" type="datetimeFigureOut">
              <a:rPr lang="en-US" smtClean="0"/>
              <a:t>7/25/25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BB8EA-4C6A-0877-06F3-B1B6E4C49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B911C5-D466-EB58-6317-621CFC9A1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5A37-8284-904D-86A4-2DE9B8CD6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50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F7328-10F5-9CD4-2497-95E8786DA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F1BBF5-D1E1-2666-DE9D-94974D8BFA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8511A7-D97F-1356-9943-C73D5A2B6B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FA8979-4452-5078-43E5-4D1CA49E0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4900-8D16-D141-A9C7-555E3599906C}" type="datetimeFigureOut">
              <a:rPr lang="en-US" smtClean="0"/>
              <a:t>7/25/25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7C5369-3EBC-7985-7CFE-0DF365EC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8E93F6-5D4A-A61E-1BF1-A89A49AEB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A5A37-8284-904D-86A4-2DE9B8CD6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48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AFCA1F-D24A-142C-4842-173C388B1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0C3C2-D15A-513D-68D5-71E1F18EA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91D2A-7DE6-B0EC-017C-EAF4D8F36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304900-8D16-D141-A9C7-555E3599906C}" type="datetimeFigureOut">
              <a:rPr lang="en-US" smtClean="0"/>
              <a:t>7/25/25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B8432-3528-8BF9-9E6F-FB51CDB6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9D6D7-E2C2-6C33-65BE-62F132662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4A5A37-8284-904D-86A4-2DE9B8CD6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75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versetoday.com/tag/palomar-transit-factory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322AB-F4B0-F235-D4A0-3D214ED881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8487"/>
            <a:ext cx="9144000" cy="23876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Effects of Mass Loss and Overshooting on the</a:t>
            </a:r>
            <a:br>
              <a:rPr lang="en-US" sz="3600" b="1" dirty="0">
                <a:solidFill>
                  <a:srgbClr val="FFFFFF"/>
                </a:solidFill>
              </a:rPr>
            </a:br>
            <a:r>
              <a:rPr lang="en-US" sz="3600" b="1" dirty="0">
                <a:solidFill>
                  <a:srgbClr val="FFFFFF"/>
                </a:solidFill>
              </a:rPr>
              <a:t>Pre-Supernova Neutrino Signal in Red </a:t>
            </a:r>
            <a:r>
              <a:rPr lang="en-US" sz="3600" b="1" dirty="0" err="1">
                <a:solidFill>
                  <a:srgbClr val="FFFFFF"/>
                </a:solidFill>
              </a:rPr>
              <a:t>Supergiants</a:t>
            </a:r>
            <a:endParaRPr lang="en-US" sz="36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E67D69-CE95-925F-E332-75D660FD2A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96797"/>
            <a:ext cx="9144000" cy="1655762"/>
          </a:xfrm>
        </p:spPr>
        <p:txBody>
          <a:bodyPr>
            <a:normAutofit/>
          </a:bodyPr>
          <a:lstStyle/>
          <a:p>
            <a:r>
              <a:rPr lang="en-US" b="1" dirty="0"/>
              <a:t>McKenzie Myers</a:t>
            </a:r>
            <a:br>
              <a:rPr lang="en-US" b="1" dirty="0"/>
            </a:br>
            <a:r>
              <a:rPr lang="en-US" b="1" dirty="0"/>
              <a:t>North Carolina State University</a:t>
            </a:r>
          </a:p>
          <a:p>
            <a:r>
              <a:rPr lang="en-US" b="1" dirty="0"/>
              <a:t>HELIUM25 – July 25, 2025 (HZDR)</a:t>
            </a:r>
          </a:p>
        </p:txBody>
      </p:sp>
      <p:pic>
        <p:nvPicPr>
          <p:cNvPr id="4" name="Picture 3" descr="ncstate-brick-4x1-red-rgb.emf">
            <a:extLst>
              <a:ext uri="{FF2B5EF4-FFF2-40B4-BE49-F238E27FC236}">
                <a16:creationId xmlns:a16="http://schemas.microsoft.com/office/drawing/2014/main" id="{6C1815E4-E0D6-515E-B8A5-B4B03046D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48" y="5965733"/>
            <a:ext cx="3198155" cy="507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E300D6-A1D3-1FFC-B764-DD9FFB259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8072" y="5721924"/>
            <a:ext cx="989980" cy="99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44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9D90F-D460-73C8-19DA-6B1450538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Reaction rate bug (yikes)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E3EE7F-16B8-8340-E30F-648EECF2CA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04950" y="1988344"/>
            <a:ext cx="3848100" cy="40259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C2AAEA8-3046-F861-7D34-79A4EE4B34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72940"/>
            <a:ext cx="5181600" cy="385670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C59B0F-BBB8-D236-3466-194A39277406}"/>
              </a:ext>
            </a:extLst>
          </p:cNvPr>
          <p:cNvSpPr txBox="1"/>
          <p:nvPr/>
        </p:nvSpPr>
        <p:spPr>
          <a:xfrm>
            <a:off x="2009163" y="6090407"/>
            <a:ext cx="4913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https://github.com/MESAHub/mesa/issues/575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FED27F-9308-FFAB-6829-8A8678427547}"/>
              </a:ext>
            </a:extLst>
          </p:cNvPr>
          <p:cNvSpPr txBox="1"/>
          <p:nvPr/>
        </p:nvSpPr>
        <p:spPr>
          <a:xfrm>
            <a:off x="995994" y="1581297"/>
            <a:ext cx="4866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Equilibrium composition pre bug fix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507708-DF37-ABF4-8929-A18C984CE7D3}"/>
              </a:ext>
            </a:extLst>
          </p:cNvPr>
          <p:cNvSpPr txBox="1"/>
          <p:nvPr/>
        </p:nvSpPr>
        <p:spPr>
          <a:xfrm>
            <a:off x="8062721" y="1581297"/>
            <a:ext cx="16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Post bug fix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93C8F2F-48BF-EAD3-07A8-239F7A5EDAAD}"/>
                  </a:ext>
                </a:extLst>
              </p:cNvPr>
              <p:cNvSpPr txBox="1"/>
              <p:nvPr/>
            </p:nvSpPr>
            <p:spPr>
              <a:xfrm>
                <a:off x="7199173" y="310854"/>
                <a:ext cx="4374518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This bug affects all reverse reaction rates with 3 or more products/reactants (including 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200" dirty="0"/>
                  <a:t>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93C8F2F-48BF-EAD3-07A8-239F7A5ED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9173" y="310854"/>
                <a:ext cx="4374518" cy="1107996"/>
              </a:xfrm>
              <a:prstGeom prst="rect">
                <a:avLst/>
              </a:prstGeom>
              <a:blipFill>
                <a:blip r:embed="rId4"/>
                <a:stretch>
                  <a:fillRect l="-1734" t="-3409" b="-10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3809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A3F4A5-57CA-218A-3E4D-88EFFE9AA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380" y="0"/>
            <a:ext cx="867923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63BD84-3E6D-A5B9-D191-80960ECBF4B5}"/>
              </a:ext>
            </a:extLst>
          </p:cNvPr>
          <p:cNvSpPr txBox="1"/>
          <p:nvPr/>
        </p:nvSpPr>
        <p:spPr>
          <a:xfrm>
            <a:off x="270024" y="337530"/>
            <a:ext cx="174902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Order of magnitude difference in </a:t>
            </a:r>
            <a:r>
              <a:rPr lang="en-US" sz="2200" dirty="0">
                <a:solidFill>
                  <a:schemeClr val="accent2"/>
                </a:solidFill>
              </a:rPr>
              <a:t>fe56</a:t>
            </a:r>
            <a:r>
              <a:rPr lang="en-US" sz="2200" dirty="0"/>
              <a:t>, </a:t>
            </a:r>
            <a:r>
              <a:rPr lang="en-US" sz="2200" dirty="0">
                <a:solidFill>
                  <a:srgbClr val="FFC000"/>
                </a:solidFill>
              </a:rPr>
              <a:t>co55</a:t>
            </a:r>
            <a:r>
              <a:rPr lang="en-US" sz="2200" dirty="0"/>
              <a:t>, </a:t>
            </a:r>
            <a:r>
              <a:rPr lang="en-US" sz="2200" dirty="0">
                <a:solidFill>
                  <a:srgbClr val="00B0F0"/>
                </a:solidFill>
              </a:rPr>
              <a:t>fe53</a:t>
            </a:r>
            <a:r>
              <a:rPr lang="en-US" sz="2200" dirty="0"/>
              <a:t>, </a:t>
            </a:r>
            <a:r>
              <a:rPr lang="en-US" sz="22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mn54</a:t>
            </a:r>
          </a:p>
        </p:txBody>
      </p:sp>
    </p:spTree>
    <p:extLst>
      <p:ext uri="{BB962C8B-B14F-4D97-AF65-F5344CB8AC3E}">
        <p14:creationId xmlns:p14="http://schemas.microsoft.com/office/powerpoint/2010/main" val="3240137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9C210-0AC9-636A-E6E4-B9C78585C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5B50-F071-C549-B499-FE8E48157D1C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3082F8-2013-B0C2-5DBA-0E8FEE0C7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16" y="191283"/>
            <a:ext cx="5705915" cy="33480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60D3A9-8CA8-FCC4-3237-9814BADA3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736" y="191283"/>
            <a:ext cx="6612264" cy="30877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369606-CBA0-9303-E62E-AB4036A38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16" y="3519101"/>
            <a:ext cx="5705914" cy="33388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B16D6A-5BDC-5089-FAD7-743DD40A65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9736" y="3534185"/>
            <a:ext cx="6612263" cy="30877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D81E4C9-FB60-68FA-F0DB-13F54E07212E}"/>
              </a:ext>
            </a:extLst>
          </p:cNvPr>
          <p:cNvSpPr/>
          <p:nvPr/>
        </p:nvSpPr>
        <p:spPr>
          <a:xfrm>
            <a:off x="5579735" y="215567"/>
            <a:ext cx="6527598" cy="22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28A6D8-1C91-3EC8-E08C-9767C212B53D}"/>
              </a:ext>
            </a:extLst>
          </p:cNvPr>
          <p:cNvSpPr/>
          <p:nvPr/>
        </p:nvSpPr>
        <p:spPr>
          <a:xfrm>
            <a:off x="5579735" y="3550384"/>
            <a:ext cx="6527598" cy="22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6F3374F-47A0-FF88-824C-D8533D110C14}"/>
                  </a:ext>
                </a:extLst>
              </p:cNvPr>
              <p:cNvSpPr txBox="1"/>
              <p:nvPr/>
            </p:nvSpPr>
            <p:spPr>
              <a:xfrm>
                <a:off x="217885" y="463768"/>
                <a:ext cx="2703432" cy="381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15 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dirty="0"/>
                  <a:t>, core only,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=1.0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6F3374F-47A0-FF88-824C-D8533D110C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885" y="463768"/>
                <a:ext cx="2703432" cy="381451"/>
              </a:xfrm>
              <a:prstGeom prst="rect">
                <a:avLst/>
              </a:prstGeom>
              <a:blipFill>
                <a:blip r:embed="rId6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79692B2-8573-8A94-A251-B7409AC4AD09}"/>
                  </a:ext>
                </a:extLst>
              </p:cNvPr>
              <p:cNvSpPr txBox="1"/>
              <p:nvPr/>
            </p:nvSpPr>
            <p:spPr>
              <a:xfrm>
                <a:off x="217885" y="3799692"/>
                <a:ext cx="2703432" cy="381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25 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dirty="0"/>
                  <a:t>, core only,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=0.4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79692B2-8573-8A94-A251-B7409AC4A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885" y="3799692"/>
                <a:ext cx="2703432" cy="381451"/>
              </a:xfrm>
              <a:prstGeom prst="rect">
                <a:avLst/>
              </a:prstGeom>
              <a:blipFill>
                <a:blip r:embed="rId7"/>
                <a:stretch>
                  <a:fillRect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B95994D5-5939-991C-A057-E8DA1896DE82}"/>
              </a:ext>
            </a:extLst>
          </p:cNvPr>
          <p:cNvSpPr/>
          <p:nvPr/>
        </p:nvSpPr>
        <p:spPr>
          <a:xfrm>
            <a:off x="3454602" y="3534185"/>
            <a:ext cx="6527598" cy="22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2A10BD-88E8-7F10-B280-938AC26DE610}"/>
              </a:ext>
            </a:extLst>
          </p:cNvPr>
          <p:cNvSpPr/>
          <p:nvPr/>
        </p:nvSpPr>
        <p:spPr>
          <a:xfrm>
            <a:off x="3361468" y="223667"/>
            <a:ext cx="6527598" cy="22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39B220-B08E-2616-C726-4068CD8232AB}"/>
              </a:ext>
            </a:extLst>
          </p:cNvPr>
          <p:cNvSpPr/>
          <p:nvPr/>
        </p:nvSpPr>
        <p:spPr>
          <a:xfrm>
            <a:off x="-431598" y="152902"/>
            <a:ext cx="6527598" cy="22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NSE calculation with </a:t>
            </a:r>
            <a:r>
              <a:rPr lang="en-US" sz="2800" b="1" dirty="0" err="1">
                <a:solidFill>
                  <a:schemeClr val="tx1"/>
                </a:solidFill>
              </a:rPr>
              <a:t>pynucastro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274A8B-A83D-7401-D8A3-C967459472B0}"/>
              </a:ext>
            </a:extLst>
          </p:cNvPr>
          <p:cNvSpPr/>
          <p:nvPr/>
        </p:nvSpPr>
        <p:spPr>
          <a:xfrm>
            <a:off x="5771666" y="152902"/>
            <a:ext cx="6527598" cy="22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Center composition of stellar model</a:t>
            </a:r>
          </a:p>
        </p:txBody>
      </p:sp>
    </p:spTree>
    <p:extLst>
      <p:ext uri="{BB962C8B-B14F-4D97-AF65-F5344CB8AC3E}">
        <p14:creationId xmlns:p14="http://schemas.microsoft.com/office/powerpoint/2010/main" val="701232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09590E-2BF9-7CD3-B549-9E0487E25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89" y="0"/>
            <a:ext cx="615099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176E43-1F07-A970-30E4-3C47B78DEA61}"/>
              </a:ext>
            </a:extLst>
          </p:cNvPr>
          <p:cNvSpPr txBox="1"/>
          <p:nvPr/>
        </p:nvSpPr>
        <p:spPr>
          <a:xfrm>
            <a:off x="6775268" y="2577737"/>
            <a:ext cx="492034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HR tracks not affected except for higher masses, with overshooting having a greater effect than mass loss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Effect of higher mass loss is to decrease the core mass due to lower pressure; lower 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Effect of more overshooting is to increase the core mass by mixing in more fuel; higher 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Pre-SN position on HR diagram almost completely unaffected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DB9CC0-E7BB-E7C8-F978-CA06487DBC70}"/>
              </a:ext>
            </a:extLst>
          </p:cNvPr>
          <p:cNvSpPr txBox="1"/>
          <p:nvPr/>
        </p:nvSpPr>
        <p:spPr>
          <a:xfrm>
            <a:off x="7097486" y="1166949"/>
            <a:ext cx="4420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Results shown are preliminary</a:t>
            </a:r>
          </a:p>
        </p:txBody>
      </p:sp>
    </p:spTree>
    <p:extLst>
      <p:ext uri="{BB962C8B-B14F-4D97-AF65-F5344CB8AC3E}">
        <p14:creationId xmlns:p14="http://schemas.microsoft.com/office/powerpoint/2010/main" val="2975187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27AC7A-2928-A50B-5CCF-2BAFD5100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5B50-F071-C549-B499-FE8E48157D1C}" type="slidenum">
              <a:rPr lang="en-US" smtClean="0"/>
              <a:t>14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261608-B869-D582-B8CE-BF151EDAEB78}"/>
              </a:ext>
            </a:extLst>
          </p:cNvPr>
          <p:cNvSpPr/>
          <p:nvPr/>
        </p:nvSpPr>
        <p:spPr>
          <a:xfrm>
            <a:off x="6299200" y="101691"/>
            <a:ext cx="5768614" cy="10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5C2C4C-9D58-EFBF-4E74-A2C703C20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86" y="0"/>
            <a:ext cx="583140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A8572B-32EE-9293-7181-8ED4AFD28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412" y="0"/>
            <a:ext cx="5776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77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EC564-AF40-9BAF-2271-6670738C8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5DD0A-6930-A63E-C0FC-12BF89B24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095151-6A2D-F4D7-6131-7F946A4F3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208" y="-19594"/>
            <a:ext cx="6119454" cy="1626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47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E53D62-6B2C-433F-8BD3-1B29707B6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43" y="202188"/>
            <a:ext cx="5563004" cy="62333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1D0B47-4E2D-97D5-12FC-CA9092F15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598" y="380357"/>
            <a:ext cx="6178605" cy="58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18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D1BCD-01B6-9B8D-E9D8-13DC1522C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27978-66C5-77AB-00DF-2ED0DC6A5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C9164-2FAA-13CA-1473-AC7A8FC6C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5B50-F071-C549-B499-FE8E48157D1C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A86F7F-26EA-ED60-5B2C-2305C8427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878" y="0"/>
            <a:ext cx="5615122" cy="122308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36C6A9-958F-9CDC-588F-A71AA8DC4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0" y="-6888606"/>
            <a:ext cx="5615121" cy="122308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1CDABA-36D2-D972-80D6-C2F89AF472CF}"/>
              </a:ext>
            </a:extLst>
          </p:cNvPr>
          <p:cNvSpPr/>
          <p:nvPr/>
        </p:nvSpPr>
        <p:spPr>
          <a:xfrm>
            <a:off x="7086600" y="-397933"/>
            <a:ext cx="4751521" cy="53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52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A8C5F8-FE66-D743-3B4E-0E4EE90A6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413" y="0"/>
            <a:ext cx="6984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19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5D28F18-61F0-5E8E-FFB2-A70683CD0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6434" y="385555"/>
            <a:ext cx="4411531" cy="577268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B0E4C9-0610-DDEA-F627-3BD3E025A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5B50-F071-C549-B499-FE8E48157D1C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A340BB-FD5B-888A-3AF3-EA99A915C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217" y="385555"/>
            <a:ext cx="4411531" cy="57726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AC68A8-CB1D-0D9C-66A7-DB8F9D12E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5555"/>
            <a:ext cx="4411531" cy="577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25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07714-D76C-6788-3AAE-686C6BD2B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97F66-CCEF-3C80-7054-3F477E2C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26" y="-141739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u="sng" dirty="0"/>
              <a:t>The life of a red supergiant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20A811E-DDCF-B5F2-3B08-262FDB0D1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5B50-F071-C549-B499-FE8E48157D1C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EEF371-38B7-B3C1-FCDB-43A3F168A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536" y="3290292"/>
            <a:ext cx="3868396" cy="38418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269837-EAA8-FD0A-781C-8A7C2C45C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62" y="880717"/>
            <a:ext cx="6460621" cy="54924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DF60DD-94D7-13B0-82DB-DF1CBFD1CFC4}"/>
              </a:ext>
            </a:extLst>
          </p:cNvPr>
          <p:cNvSpPr txBox="1"/>
          <p:nvPr/>
        </p:nvSpPr>
        <p:spPr>
          <a:xfrm>
            <a:off x="190426" y="6363467"/>
            <a:ext cx="2833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Healy et al., MNRAS (2024)</a:t>
            </a:r>
          </a:p>
        </p:txBody>
      </p:sp>
      <p:pic>
        <p:nvPicPr>
          <p:cNvPr id="1028" name="Picture 4" descr="Spica">
            <a:extLst>
              <a:ext uri="{FF2B5EF4-FFF2-40B4-BE49-F238E27FC236}">
                <a16:creationId xmlns:a16="http://schemas.microsoft.com/office/drawing/2014/main" id="{CE4FC679-0BF3-68A6-241A-E0E61BEC0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283" y="137697"/>
            <a:ext cx="5576903" cy="408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B5F43254-921E-90C7-3EFD-37E853EF6CCE}"/>
              </a:ext>
            </a:extLst>
          </p:cNvPr>
          <p:cNvSpPr/>
          <p:nvPr/>
        </p:nvSpPr>
        <p:spPr>
          <a:xfrm>
            <a:off x="9005516" y="2665768"/>
            <a:ext cx="589660" cy="1093862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EB1FB2-7443-9B5C-CF02-94DD01DD1C0D}"/>
              </a:ext>
            </a:extLst>
          </p:cNvPr>
          <p:cNvSpPr txBox="1"/>
          <p:nvPr/>
        </p:nvSpPr>
        <p:spPr>
          <a:xfrm>
            <a:off x="8459387" y="2957958"/>
            <a:ext cx="1736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 million years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5225AB-02B3-51B8-AC2B-25E066B0B9D6}"/>
              </a:ext>
            </a:extLst>
          </p:cNvPr>
          <p:cNvSpPr txBox="1"/>
          <p:nvPr/>
        </p:nvSpPr>
        <p:spPr>
          <a:xfrm>
            <a:off x="8125931" y="6373125"/>
            <a:ext cx="2403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Betelgeuse via Hubble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7110D2-2634-A2C0-D5AD-103C229FA3AF}"/>
              </a:ext>
            </a:extLst>
          </p:cNvPr>
          <p:cNvSpPr txBox="1"/>
          <p:nvPr/>
        </p:nvSpPr>
        <p:spPr>
          <a:xfrm>
            <a:off x="8095730" y="1243202"/>
            <a:ext cx="2464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Spica via Fred </a:t>
            </a:r>
            <a:r>
              <a:rPr lang="en-US" dirty="0" err="1">
                <a:solidFill>
                  <a:schemeClr val="bg1"/>
                </a:solidFill>
              </a:rPr>
              <a:t>Espenak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60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4329D-4239-B75D-4D2F-C3FFB82BB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FF333-F8AA-FDD0-B68E-9E03E18E6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300"/>
              </a:spcAft>
            </a:pPr>
            <a:r>
              <a:rPr lang="en-US" b="0" i="0" dirty="0">
                <a:effectLst/>
                <a:latin typeface="Aptos" panose="020B0004020202020204" pitchFamily="34" charset="0"/>
              </a:rPr>
              <a:t>Effects of changing the mass loss/overshooting treatment are more exaggerated at higher ZAMS masses</a:t>
            </a:r>
          </a:p>
          <a:p>
            <a:pPr algn="l">
              <a:spcAft>
                <a:spcPts val="300"/>
              </a:spcAft>
            </a:pPr>
            <a:r>
              <a:rPr lang="en-US" b="0" i="0" dirty="0">
                <a:effectLst/>
                <a:latin typeface="Aptos" panose="020B0004020202020204" pitchFamily="34" charset="0"/>
              </a:rPr>
              <a:t>Compositions varied by orders of magnitude</a:t>
            </a:r>
          </a:p>
          <a:p>
            <a:pPr algn="l">
              <a:spcAft>
                <a:spcPts val="300"/>
              </a:spcAft>
            </a:pPr>
            <a:r>
              <a:rPr lang="en-US" b="0" i="0" dirty="0">
                <a:effectLst/>
                <a:latin typeface="Aptos" panose="020B0004020202020204" pitchFamily="34" charset="0"/>
              </a:rPr>
              <a:t>Compactness also varied significantly, with compactness at time of collapse depending on Si shell flashes</a:t>
            </a:r>
          </a:p>
          <a:p>
            <a:pPr algn="l">
              <a:spcAft>
                <a:spcPts val="300"/>
              </a:spcAft>
            </a:pPr>
            <a:r>
              <a:rPr lang="en-US" dirty="0">
                <a:latin typeface="Aptos" panose="020B0004020202020204" pitchFamily="34" charset="0"/>
              </a:rPr>
              <a:t>S</a:t>
            </a:r>
            <a:r>
              <a:rPr lang="en-US" b="0" i="0" dirty="0">
                <a:effectLst/>
                <a:latin typeface="Aptos" panose="020B0004020202020204" pitchFamily="34" charset="0"/>
              </a:rPr>
              <a:t>tars with similar pre-SN observables may have very different composition and compactness</a:t>
            </a:r>
          </a:p>
        </p:txBody>
      </p:sp>
    </p:spTree>
    <p:extLst>
      <p:ext uri="{BB962C8B-B14F-4D97-AF65-F5344CB8AC3E}">
        <p14:creationId xmlns:p14="http://schemas.microsoft.com/office/powerpoint/2010/main" val="3694830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21CAF-9B78-EB89-A935-2BFAC5944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5B50-F071-C549-B499-FE8E48157D1C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 descr="A cat lying on the floor&#10;&#10;AI-generated content may be incorrect.">
            <a:extLst>
              <a:ext uri="{FF2B5EF4-FFF2-40B4-BE49-F238E27FC236}">
                <a16:creationId xmlns:a16="http://schemas.microsoft.com/office/drawing/2014/main" id="{704FFE32-EF5C-7113-10C4-A21B43EC5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2BD6F-6EC4-A9E9-34B4-937DEC771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7AA69-1B4E-C635-1898-67F2326DB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26" y="-141739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u="sng" dirty="0"/>
              <a:t>The death of a red supergiant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5D789AE-E667-BF59-ED80-945ADF117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5B50-F071-C549-B499-FE8E48157D1C}" type="slidenum">
              <a:rPr lang="en-US" smtClean="0"/>
              <a:t>3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D79717-1F66-3831-E173-46F3C4B57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07" y="1081551"/>
            <a:ext cx="5153919" cy="49638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B8D3C0-8A73-1ECE-FBB5-CF8FF12AD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374" y="0"/>
            <a:ext cx="5652319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82447A7-1AC9-4013-5414-6D21DC521EAC}"/>
              </a:ext>
            </a:extLst>
          </p:cNvPr>
          <p:cNvSpPr txBox="1"/>
          <p:nvPr/>
        </p:nvSpPr>
        <p:spPr>
          <a:xfrm>
            <a:off x="435836" y="6356350"/>
            <a:ext cx="2572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Janka et al., PTEP (2012)</a:t>
            </a:r>
          </a:p>
        </p:txBody>
      </p:sp>
    </p:spTree>
    <p:extLst>
      <p:ext uri="{BB962C8B-B14F-4D97-AF65-F5344CB8AC3E}">
        <p14:creationId xmlns:p14="http://schemas.microsoft.com/office/powerpoint/2010/main" val="909117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3F46A-274F-B863-B7F7-55D9E0CB6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DC88-5161-2971-31D2-C05A58DC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26" y="-141739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u="sng" dirty="0" err="1"/>
              <a:t>SuperNova</a:t>
            </a:r>
            <a:r>
              <a:rPr lang="en-US" sz="3200" u="sng" dirty="0"/>
              <a:t> Early Warning System (SNEWS) 2.0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B551BAC-C8FC-7212-2BD2-2EC8EE631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5B50-F071-C549-B499-FE8E48157D1C}" type="slidenum">
              <a:rPr lang="en-US" smtClean="0"/>
              <a:t>4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8A4BAD-2EAF-1144-0820-B999DCD4F55B}"/>
              </a:ext>
            </a:extLst>
          </p:cNvPr>
          <p:cNvSpPr txBox="1"/>
          <p:nvPr/>
        </p:nvSpPr>
        <p:spPr>
          <a:xfrm>
            <a:off x="8125931" y="6373125"/>
            <a:ext cx="2403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Betelgeuse via Hubble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B46914-FA32-C348-34CE-F4DF61B0BA3F}"/>
              </a:ext>
            </a:extLst>
          </p:cNvPr>
          <p:cNvSpPr txBox="1"/>
          <p:nvPr/>
        </p:nvSpPr>
        <p:spPr>
          <a:xfrm>
            <a:off x="150224" y="957941"/>
            <a:ext cx="10515600" cy="2817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Galactic CCSN rate: ~1-2 per century (we are overdue!)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Neutrinos can </a:t>
            </a:r>
            <a:r>
              <a:rPr lang="en-US" sz="2000" b="1" i="1" dirty="0"/>
              <a:t>predict</a:t>
            </a:r>
            <a:r>
              <a:rPr lang="en-US" sz="2000" dirty="0"/>
              <a:t> a galactic CCSN before it is visible in telescopes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SNEWS 2.0 automates alerts through a software stack connecting neutrino detectors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7" name="Content Placeholder 10">
            <a:extLst>
              <a:ext uri="{FF2B5EF4-FFF2-40B4-BE49-F238E27FC236}">
                <a16:creationId xmlns:a16="http://schemas.microsoft.com/office/drawing/2014/main" id="{00952FC9-4730-DD70-CC5C-B8E79AB40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422" y="2506826"/>
            <a:ext cx="6862354" cy="3857911"/>
          </a:xfrm>
          <a:prstGeom prst="rect">
            <a:avLst/>
          </a:prstGeom>
        </p:spPr>
      </p:pic>
      <p:pic>
        <p:nvPicPr>
          <p:cNvPr id="18" name="Content Placeholder 11">
            <a:extLst>
              <a:ext uri="{FF2B5EF4-FFF2-40B4-BE49-F238E27FC236}">
                <a16:creationId xmlns:a16="http://schemas.microsoft.com/office/drawing/2014/main" id="{DCADF7DD-D9AB-1954-D8E9-86D02629F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0022" y="2590056"/>
            <a:ext cx="5085806" cy="3742323"/>
          </a:xfrm>
        </p:spPr>
      </p:pic>
    </p:spTree>
    <p:extLst>
      <p:ext uri="{BB962C8B-B14F-4D97-AF65-F5344CB8AC3E}">
        <p14:creationId xmlns:p14="http://schemas.microsoft.com/office/powerpoint/2010/main" val="2421902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E0AE7-435E-9348-52B1-8B36EC361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9F14D67-DD55-75E9-BBBC-CC685023C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4" y="3654018"/>
            <a:ext cx="8513266" cy="31589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7E818C-EBA8-BBB9-8CB9-69E7CDE68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26" y="-141739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u="sng" dirty="0"/>
              <a:t>Pre-supernova neutrinos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8B80EF3-35E6-80A0-8F5D-501ACB407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5B50-F071-C549-B499-FE8E48157D1C}" type="slidenum">
              <a:rPr lang="en-US" smtClean="0"/>
              <a:t>5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1DA762-F830-30A1-BBE2-8FD08503A3AD}"/>
              </a:ext>
            </a:extLst>
          </p:cNvPr>
          <p:cNvSpPr txBox="1"/>
          <p:nvPr/>
        </p:nvSpPr>
        <p:spPr>
          <a:xfrm>
            <a:off x="8125931" y="6373125"/>
            <a:ext cx="2403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Betelgeuse via Hubble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21AD171-F699-907D-E8B6-CDE2B8E04B2B}"/>
              </a:ext>
            </a:extLst>
          </p:cNvPr>
          <p:cNvSpPr/>
          <p:nvPr/>
        </p:nvSpPr>
        <p:spPr>
          <a:xfrm>
            <a:off x="8734697" y="3709851"/>
            <a:ext cx="148046" cy="148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DC01F4-8953-44FF-AADE-AF4F5ED38A62}"/>
              </a:ext>
            </a:extLst>
          </p:cNvPr>
          <p:cNvSpPr txBox="1">
            <a:spLocks/>
          </p:cNvSpPr>
          <p:nvPr/>
        </p:nvSpPr>
        <p:spPr>
          <a:xfrm>
            <a:off x="6096000" y="1020715"/>
            <a:ext cx="5399314" cy="3279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Neutrinos are the only direct probe of the core due to small cross-sections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Spectra are highly sensitive to density, temperature, chemical composition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322EBC-7412-605A-0437-2AD9FA3F083E}"/>
              </a:ext>
            </a:extLst>
          </p:cNvPr>
          <p:cNvSpPr txBox="1"/>
          <p:nvPr/>
        </p:nvSpPr>
        <p:spPr>
          <a:xfrm>
            <a:off x="8407038" y="3136569"/>
            <a:ext cx="3847010" cy="1894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/>
              <a:t>Pre-SN neutrinos describe the core properties during late burning</a:t>
            </a:r>
            <a:r>
              <a:rPr lang="en-US" sz="2000" dirty="0"/>
              <a:t>, which can constrain uncertainties in stellar evolution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F86173E-12CE-4AD8-EFBB-7F35AF7D7603}"/>
                  </a:ext>
                </a:extLst>
              </p:cNvPr>
              <p:cNvSpPr txBox="1"/>
              <p:nvPr/>
            </p:nvSpPr>
            <p:spPr>
              <a:xfrm>
                <a:off x="332015" y="1020715"/>
                <a:ext cx="5399314" cy="28179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Neutrino luminosity exceeds photon luminosity by a factor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sz="2000" dirty="0"/>
                  <a:t> pre-collapse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Nearby stars (~1 kpc) would be visible in neutrino detectors several days before core collapse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F86173E-12CE-4AD8-EFBB-7F35AF7D7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015" y="1020715"/>
                <a:ext cx="5399314" cy="2817951"/>
              </a:xfrm>
              <a:prstGeom prst="rect">
                <a:avLst/>
              </a:prstGeom>
              <a:blipFill>
                <a:blip r:embed="rId4"/>
                <a:stretch>
                  <a:fillRect l="-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Bent Arrow 21">
            <a:extLst>
              <a:ext uri="{FF2B5EF4-FFF2-40B4-BE49-F238E27FC236}">
                <a16:creationId xmlns:a16="http://schemas.microsoft.com/office/drawing/2014/main" id="{CCC3DD0C-76EE-1D8A-6BEA-0454D28720D7}"/>
              </a:ext>
            </a:extLst>
          </p:cNvPr>
          <p:cNvSpPr/>
          <p:nvPr/>
        </p:nvSpPr>
        <p:spPr>
          <a:xfrm flipV="1">
            <a:off x="7413172" y="3039290"/>
            <a:ext cx="869769" cy="614727"/>
          </a:xfrm>
          <a:prstGeom prst="bentArrow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70B4D8-DB14-B953-5DEE-1D9CFB16E459}"/>
              </a:ext>
            </a:extLst>
          </p:cNvPr>
          <p:cNvSpPr txBox="1"/>
          <p:nvPr/>
        </p:nvSpPr>
        <p:spPr>
          <a:xfrm>
            <a:off x="6096000" y="663665"/>
            <a:ext cx="4179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/>
              <a:t>Why care about pre-SN neutrinos?</a:t>
            </a:r>
          </a:p>
        </p:txBody>
      </p:sp>
    </p:spTree>
    <p:extLst>
      <p:ext uri="{BB962C8B-B14F-4D97-AF65-F5344CB8AC3E}">
        <p14:creationId xmlns:p14="http://schemas.microsoft.com/office/powerpoint/2010/main" val="4110383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789E9-8FFB-6DCE-2613-55BD42BE6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300B9-EC87-3951-6609-9C166895C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26" y="-141739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u="sng" dirty="0"/>
              <a:t>Pre-supernova neutrinos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AFADE4E-2CCE-195C-BD0F-A8B58DD01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5B50-F071-C549-B499-FE8E48157D1C}" type="slidenum">
              <a:rPr lang="en-US" smtClean="0"/>
              <a:t>6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B33F56-3E70-BBA9-6D94-45C97FD3AA16}"/>
              </a:ext>
            </a:extLst>
          </p:cNvPr>
          <p:cNvSpPr txBox="1"/>
          <p:nvPr/>
        </p:nvSpPr>
        <p:spPr>
          <a:xfrm>
            <a:off x="8125931" y="6373125"/>
            <a:ext cx="2403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Betelgeuse via Hubble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27769A9-5159-8D6D-6958-0C55D39ED766}"/>
                  </a:ext>
                </a:extLst>
              </p:cNvPr>
              <p:cNvSpPr txBox="1"/>
              <p:nvPr/>
            </p:nvSpPr>
            <p:spPr>
              <a:xfrm>
                <a:off x="150224" y="957941"/>
                <a:ext cx="5510347" cy="5126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/>
                  <a:t>Thermal sources: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Pair annihilation dominates until the final minutes pre-collapse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00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Super-K, </a:t>
                </a:r>
                <a:r>
                  <a:rPr lang="en-US" sz="2000" dirty="0" err="1"/>
                  <a:t>IceCube</a:t>
                </a:r>
                <a:r>
                  <a:rPr lang="en-US" sz="2000" dirty="0"/>
                  <a:t>, JUNO are much more sensitive to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000" dirty="0"/>
                  <a:t> because the main detection channel is IBD: 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b="0" dirty="0"/>
                  <a:t>Rate depends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</m:oMath>
                </a14:m>
                <a:r>
                  <a:rPr lang="en-US" sz="2000" dirty="0"/>
                  <a:t> but mostly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endParaRPr lang="en-US" sz="200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27769A9-5159-8D6D-6958-0C55D39ED7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24" y="957941"/>
                <a:ext cx="5510347" cy="5126275"/>
              </a:xfrm>
              <a:prstGeom prst="rect">
                <a:avLst/>
              </a:prstGeom>
              <a:blipFill>
                <a:blip r:embed="rId3"/>
                <a:stretch>
                  <a:fillRect l="-1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50CEAB7-E0F7-4FA5-B6E7-C60CE2972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557" y="3823646"/>
            <a:ext cx="1888292" cy="3169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FE5F4AC-3C31-CF5C-C1FB-89FEFD68F87C}"/>
                  </a:ext>
                </a:extLst>
              </p:cNvPr>
              <p:cNvSpPr txBox="1"/>
              <p:nvPr/>
            </p:nvSpPr>
            <p:spPr>
              <a:xfrm>
                <a:off x="5878285" y="1039110"/>
                <a:ext cx="6658256" cy="3635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/>
                  <a:t>Weak processes: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sz="2000" dirty="0"/>
                  <a:t> decay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−1,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+1,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dirty="0"/>
                  <a:t> capture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+1,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dirty="0"/>
                  <a:t> capture dominant at high densities due to degeneracy, favoring electron capture on neutron rich nuclei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DUNE is sensitive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/>
                  <a:t> because of CC absorption: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 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Ar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 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p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FE5F4AC-3C31-CF5C-C1FB-89FEFD68F8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8285" y="1039110"/>
                <a:ext cx="6658256" cy="3635675"/>
              </a:xfrm>
              <a:prstGeom prst="rect">
                <a:avLst/>
              </a:prstGeom>
              <a:blipFill>
                <a:blip r:embed="rId5"/>
                <a:stretch>
                  <a:fillRect l="-951" b="-1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>
            <a:extLst>
              <a:ext uri="{FF2B5EF4-FFF2-40B4-BE49-F238E27FC236}">
                <a16:creationId xmlns:a16="http://schemas.microsoft.com/office/drawing/2014/main" id="{5FAD0B29-DFEC-AD5B-907F-66902505E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89" y="4720046"/>
            <a:ext cx="3032212" cy="202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192875-892F-F95A-F864-E860B85A33A6}"/>
              </a:ext>
            </a:extLst>
          </p:cNvPr>
          <p:cNvSpPr txBox="1"/>
          <p:nvPr/>
        </p:nvSpPr>
        <p:spPr>
          <a:xfrm>
            <a:off x="3716873" y="5253728"/>
            <a:ext cx="26665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JUNO under const. Energy threshold ~1.8 MeV</a:t>
            </a:r>
          </a:p>
          <a:p>
            <a:r>
              <a:rPr lang="en-US" sz="1200" i="1" dirty="0"/>
              <a:t>Photo: Chinese Academy of Sciences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F5DB9AF-8E0E-D22E-3A8E-423FCCBCC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779" y="4700001"/>
            <a:ext cx="3032212" cy="202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C7C85A-1144-63AA-BD9B-0F1274ED9AF0}"/>
              </a:ext>
            </a:extLst>
          </p:cNvPr>
          <p:cNvSpPr txBox="1"/>
          <p:nvPr/>
        </p:nvSpPr>
        <p:spPr>
          <a:xfrm>
            <a:off x="10006321" y="5253728"/>
            <a:ext cx="184318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ProtoDUNE test for DUNE</a:t>
            </a:r>
          </a:p>
          <a:p>
            <a:r>
              <a:rPr lang="en-US" sz="1200" i="1" dirty="0"/>
              <a:t>Photo: CERN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67811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79FC1-4D82-9E1A-F393-9FCCDE214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5E055-2F3C-87E2-CB4B-ABC132BAA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26" y="-141739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u="sng" dirty="0"/>
              <a:t>Uncertainties: mass loss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32D5609-9600-B101-A626-D6B170ABE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5B50-F071-C549-B499-FE8E48157D1C}" type="slidenum">
              <a:rPr lang="en-US" smtClean="0"/>
              <a:t>7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5B5FCF-23BD-9ED4-B8A8-062716649199}"/>
              </a:ext>
            </a:extLst>
          </p:cNvPr>
          <p:cNvSpPr txBox="1"/>
          <p:nvPr/>
        </p:nvSpPr>
        <p:spPr>
          <a:xfrm>
            <a:off x="8943128" y="5710019"/>
            <a:ext cx="2544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Renzo et al., A&amp;A (2017)</a:t>
            </a:r>
          </a:p>
          <a:p>
            <a:r>
              <a:rPr lang="en-US" dirty="0">
                <a:solidFill>
                  <a:schemeClr val="bg1"/>
                </a:solidFill>
              </a:rPr>
              <a:t>Betelgeuse via Hubble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6A6E893-16AA-5E31-FAB6-11157DBA34D9}"/>
                  </a:ext>
                </a:extLst>
              </p:cNvPr>
              <p:cNvSpPr txBox="1"/>
              <p:nvPr/>
            </p:nvSpPr>
            <p:spPr>
              <a:xfrm>
                <a:off x="150224" y="957941"/>
                <a:ext cx="6999513" cy="585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Physical mechanisms behind cool phase mass loss not understood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de Jager (1988) empirical prescription commonly used: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b="0" i="0" smtClean="0">
                        <a:effectLst/>
                      </a:rPr>
                      <m:t>∝</m:t>
                    </m:r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1" smtClean="0">
                        <a:effectLst/>
                        <a:latin typeface="Cambria Math" panose="02040503050406030204" pitchFamily="18" charset="0"/>
                      </a:rPr>
                      <m:t>η</m:t>
                    </m:r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1.769</m:t>
                        </m:r>
                      </m:sup>
                    </m:sSup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effectLst/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  <m:sup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</a:rPr>
                          <m:t>−1.676</m:t>
                        </m:r>
                      </m:sup>
                    </m:sSubSup>
                  </m:oMath>
                </a14:m>
                <a:endParaRPr lang="en-US" sz="200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Nearly all mass loss happens during He burning; can exceed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yr</m:t>
                    </m:r>
                  </m:oMath>
                </a14:m>
                <a:endParaRPr lang="en-US" sz="200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Renzo et al. (2017) showed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2000" dirty="0"/>
                  <a:t> affects compactness more than choice of prescription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⊙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1000 </m:t>
                              </m:r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km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200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6A6E893-16AA-5E31-FAB6-11157DBA3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24" y="957941"/>
                <a:ext cx="6999513" cy="5857886"/>
              </a:xfrm>
              <a:prstGeom prst="rect">
                <a:avLst/>
              </a:prstGeom>
              <a:blipFill>
                <a:blip r:embed="rId3"/>
                <a:stretch>
                  <a:fillRect l="-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ACC508D6-E655-936C-B77F-54BBA95C9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4437" y="929896"/>
            <a:ext cx="5487563" cy="47249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437759-E9B5-92C7-0DFF-6FF9005994A2}"/>
              </a:ext>
            </a:extLst>
          </p:cNvPr>
          <p:cNvSpPr/>
          <p:nvPr/>
        </p:nvSpPr>
        <p:spPr>
          <a:xfrm>
            <a:off x="6793875" y="822785"/>
            <a:ext cx="5372763" cy="572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61B6BCC-4E1A-DB88-7B8D-8C987D4F8CA4}"/>
                  </a:ext>
                </a:extLst>
              </p:cNvPr>
              <p:cNvSpPr txBox="1"/>
              <p:nvPr/>
            </p:nvSpPr>
            <p:spPr>
              <a:xfrm>
                <a:off x="2307772" y="5400925"/>
                <a:ext cx="5174493" cy="1298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/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2.5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&lt;0.3</m:t>
                    </m:r>
                  </m:oMath>
                </a14:m>
                <a:r>
                  <a:rPr lang="en-US" dirty="0"/>
                  <a:t> the star is more likely to explode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2.5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&gt;0.3</m:t>
                    </m:r>
                  </m:oMath>
                </a14:m>
                <a:r>
                  <a:rPr lang="en-US" dirty="0"/>
                  <a:t> the star is more likely to form a BH</a:t>
                </a:r>
              </a:p>
              <a:p>
                <a:pPr>
                  <a:lnSpc>
                    <a:spcPct val="15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61B6BCC-4E1A-DB88-7B8D-8C987D4F8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772" y="5400925"/>
                <a:ext cx="5174493" cy="1298882"/>
              </a:xfrm>
              <a:prstGeom prst="rect">
                <a:avLst/>
              </a:prstGeom>
              <a:blipFill>
                <a:blip r:embed="rId5"/>
                <a:stretch>
                  <a:fillRect l="-980" r="-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3540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8C3B7-20A1-8CB0-8A3F-85A0AFEEA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F4FFF-F476-7FE0-2697-C8C20630C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26" y="-141739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u="sng" dirty="0"/>
              <a:t>Uncertainties: convective overshooting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F83D2EA-BA9C-E56C-5C7E-AE9ABE618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5B50-F071-C549-B499-FE8E48157D1C}" type="slidenum">
              <a:rPr lang="en-US" smtClean="0"/>
              <a:t>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35E57A-6766-9A57-565B-DF36D859ED9C}"/>
                  </a:ext>
                </a:extLst>
              </p:cNvPr>
              <p:cNvSpPr txBox="1"/>
              <p:nvPr/>
            </p:nvSpPr>
            <p:spPr>
              <a:xfrm>
                <a:off x="150225" y="957941"/>
                <a:ext cx="5945775" cy="5587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Overshooting allows material from convective zones to mix into adjacent radiative zones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This increases the size of the convective core, enhances available nuclear fuel, and prolongs burning phases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more massive He, CO cores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Step overshooting: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Exponential overshooting: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Temaj et al. (2024) found changing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𝑜𝑣</m:t>
                        </m:r>
                      </m:sub>
                    </m:sSub>
                  </m:oMath>
                </a14:m>
                <a:r>
                  <a:rPr lang="en-US" sz="2000" dirty="0"/>
                  <a:t> dramatically alters massive stars’ evolution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35E57A-6766-9A57-565B-DF36D859E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25" y="957941"/>
                <a:ext cx="5945775" cy="5587876"/>
              </a:xfrm>
              <a:prstGeom prst="rect">
                <a:avLst/>
              </a:prstGeom>
              <a:blipFill>
                <a:blip r:embed="rId3"/>
                <a:stretch>
                  <a:fillRect l="-1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A740688-A630-1B88-4700-F748F54CC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7501" y="4655465"/>
            <a:ext cx="2692400" cy="546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525221-65B9-138D-BB03-45F61AD2B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2412" y="3751879"/>
            <a:ext cx="1041400" cy="444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728602-904E-81DC-A46A-70D13A4D6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6486" y="1183824"/>
            <a:ext cx="6375433" cy="44642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DA8188-B655-7CC1-811F-02002E6098AB}"/>
              </a:ext>
            </a:extLst>
          </p:cNvPr>
          <p:cNvSpPr txBox="1"/>
          <p:nvPr/>
        </p:nvSpPr>
        <p:spPr>
          <a:xfrm>
            <a:off x="7942218" y="581753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Temaj et al., A&amp;A (2024)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C08D729-2745-8A68-34E5-13D224635D51}"/>
                  </a:ext>
                </a:extLst>
              </p:cNvPr>
              <p:cNvSpPr txBox="1"/>
              <p:nvPr/>
            </p:nvSpPr>
            <p:spPr>
              <a:xfrm>
                <a:off x="7672251" y="671133"/>
                <a:ext cx="701910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𝑜𝑣</m:t>
                        </m:r>
                      </m:sub>
                    </m:sSub>
                  </m:oMath>
                </a14:m>
                <a:r>
                  <a:rPr lang="en-US" dirty="0"/>
                  <a:t> (overshoot parameter)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C08D729-2745-8A68-34E5-13D224635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251" y="671133"/>
                <a:ext cx="7019108" cy="369332"/>
              </a:xfrm>
              <a:prstGeom prst="rect">
                <a:avLst/>
              </a:prstGeom>
              <a:blipFill>
                <a:blip r:embed="rId7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3801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84B82-78B7-6595-9FCA-BDAB04C6D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ideo 6">
            <a:hlinkClick r:id="" action="ppaction://media"/>
            <a:extLst>
              <a:ext uri="{FF2B5EF4-FFF2-40B4-BE49-F238E27FC236}">
                <a16:creationId xmlns:a16="http://schemas.microsoft.com/office/drawing/2014/main" id="{81F2597C-71B7-ED08-2171-C856A2528A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3967" y="2956107"/>
            <a:ext cx="7530735" cy="37653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D1F794-8BE2-E6EF-13B2-0ECC7F50B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26" y="-141739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u="sng" dirty="0"/>
              <a:t>Constructing a RSG model grid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06E7485-6146-5490-745C-410C6F1D4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05B50-F071-C549-B499-FE8E48157D1C}" type="slidenum">
              <a:rPr lang="en-US" smtClean="0"/>
              <a:t>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1015A4D-E424-2BE6-3539-0E9C269D18D3}"/>
                  </a:ext>
                </a:extLst>
              </p:cNvPr>
              <p:cNvSpPr txBox="1"/>
              <p:nvPr/>
            </p:nvSpPr>
            <p:spPr>
              <a:xfrm>
                <a:off x="5945775" y="865894"/>
                <a:ext cx="6096000" cy="51262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Varied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2000" dirty="0"/>
                  <a:t> from 0.2-1.0 with the de Jager prescription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Varied the overshooting treatment between “core only” and “all boundaries” approach: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Core only: step overshooting across H core, exponential overshooting across He core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All boundaries: also apply exponential overshooting across all other convective/radiative boundaries (except CO core/He shell)</a:t>
                </a:r>
              </a:p>
              <a:p>
                <a:pPr marL="800100" lvl="1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1015A4D-E424-2BE6-3539-0E9C269D1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5775" y="865894"/>
                <a:ext cx="6096000" cy="5126212"/>
              </a:xfrm>
              <a:prstGeom prst="rect">
                <a:avLst/>
              </a:prstGeom>
              <a:blipFill>
                <a:blip r:embed="rId6"/>
                <a:stretch>
                  <a:fillRect l="-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7EF95D7-DDDE-A791-337F-CABE72F532FD}"/>
                  </a:ext>
                </a:extLst>
              </p:cNvPr>
              <p:cNvSpPr txBox="1"/>
              <p:nvPr/>
            </p:nvSpPr>
            <p:spPr>
              <a:xfrm>
                <a:off x="150225" y="957941"/>
                <a:ext cx="5945775" cy="2376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Used MESA to evolve 36 RSGs to core collapse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206-isotope nuclear network throughout the stars’ evolution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𝑍𝐴𝑀𝑆</m:t>
                        </m:r>
                      </m:sub>
                    </m:sSub>
                  </m:oMath>
                </a14:m>
                <a:r>
                  <a:rPr lang="en-US" sz="2000" dirty="0"/>
                  <a:t> ranging from 12-25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7EF95D7-DDDE-A791-337F-CABE72F53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25" y="957941"/>
                <a:ext cx="5945775" cy="2376228"/>
              </a:xfrm>
              <a:prstGeom prst="rect">
                <a:avLst/>
              </a:prstGeom>
              <a:blipFill>
                <a:blip r:embed="rId7"/>
                <a:stretch>
                  <a:fillRect l="-1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355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928</Words>
  <Application>Microsoft Macintosh PowerPoint</Application>
  <PresentationFormat>Widescreen</PresentationFormat>
  <Paragraphs>120</Paragraphs>
  <Slides>21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Aptos</vt:lpstr>
      <vt:lpstr>Aptos Display</vt:lpstr>
      <vt:lpstr>Arial</vt:lpstr>
      <vt:lpstr>Cambria Math</vt:lpstr>
      <vt:lpstr>Office Theme</vt:lpstr>
      <vt:lpstr>Effects of Mass Loss and Overshooting on the Pre-Supernova Neutrino Signal in Red Supergiants</vt:lpstr>
      <vt:lpstr>The life of a red supergiant</vt:lpstr>
      <vt:lpstr>The death of a red supergiant</vt:lpstr>
      <vt:lpstr>SuperNova Early Warning System (SNEWS) 2.0</vt:lpstr>
      <vt:lpstr>Pre-supernova neutrinos</vt:lpstr>
      <vt:lpstr>Pre-supernova neutrinos</vt:lpstr>
      <vt:lpstr>Uncertainties: mass loss</vt:lpstr>
      <vt:lpstr>Uncertainties: convective overshooting</vt:lpstr>
      <vt:lpstr>Constructing a RSG model grid</vt:lpstr>
      <vt:lpstr>Reaction rate bug (yikes)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McKenzie Ariel Myers</dc:creator>
  <cp:lastModifiedBy>McKenzie Ariel Myers</cp:lastModifiedBy>
  <cp:revision>64</cp:revision>
  <dcterms:created xsi:type="dcterms:W3CDTF">2025-07-24T22:32:54Z</dcterms:created>
  <dcterms:modified xsi:type="dcterms:W3CDTF">2025-07-25T07:45:39Z</dcterms:modified>
</cp:coreProperties>
</file>