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85" r:id="rId3"/>
    <p:sldId id="478" r:id="rId4"/>
    <p:sldId id="499" r:id="rId5"/>
    <p:sldId id="379" r:id="rId6"/>
    <p:sldId id="378" r:id="rId7"/>
    <p:sldId id="490" r:id="rId8"/>
    <p:sldId id="500" r:id="rId9"/>
    <p:sldId id="317" r:id="rId10"/>
    <p:sldId id="331" r:id="rId11"/>
    <p:sldId id="328" r:id="rId12"/>
    <p:sldId id="464" r:id="rId13"/>
    <p:sldId id="501" r:id="rId14"/>
    <p:sldId id="279" r:id="rId15"/>
    <p:sldId id="491" r:id="rId16"/>
    <p:sldId id="286" r:id="rId17"/>
    <p:sldId id="492" r:id="rId18"/>
    <p:sldId id="493" r:id="rId19"/>
    <p:sldId id="494" r:id="rId20"/>
    <p:sldId id="495" r:id="rId21"/>
    <p:sldId id="496" r:id="rId22"/>
    <p:sldId id="498" r:id="rId23"/>
    <p:sldId id="5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29DCF-5CC2-4F1B-9BA4-E6F844535E16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</dgm:pt>
    <dgm:pt modelId="{A10FE5C1-2999-4525-8525-55E9100B0D38}">
      <dgm:prSet phldrT="[Testo]" custT="1"/>
      <dgm:spPr/>
      <dgm:t>
        <a:bodyPr/>
        <a:lstStyle/>
        <a:p>
          <a:r>
            <a:rPr lang="it-IT" sz="2000" b="1" u="sng" dirty="0">
              <a:solidFill>
                <a:srgbClr val="0047A0"/>
              </a:solidFill>
            </a:rPr>
            <a:t>1939</a:t>
          </a:r>
        </a:p>
      </dgm:t>
    </dgm:pt>
    <dgm:pt modelId="{78C9847E-2B3B-4D5A-B61A-1E57656FD220}" type="parTrans" cxnId="{93D1EC6F-AB3C-4129-974A-AFF1EAAC27FF}">
      <dgm:prSet/>
      <dgm:spPr/>
      <dgm:t>
        <a:bodyPr/>
        <a:lstStyle/>
        <a:p>
          <a:endParaRPr lang="it-IT"/>
        </a:p>
      </dgm:t>
    </dgm:pt>
    <dgm:pt modelId="{1F7B3AF8-931C-4D4C-81A5-B3227152F231}" type="sibTrans" cxnId="{93D1EC6F-AB3C-4129-974A-AFF1EAAC27FF}">
      <dgm:prSet/>
      <dgm:spPr/>
      <dgm:t>
        <a:bodyPr/>
        <a:lstStyle/>
        <a:p>
          <a:endParaRPr lang="it-IT"/>
        </a:p>
      </dgm:t>
    </dgm:pt>
    <dgm:pt modelId="{C70AC2A7-B328-4FE0-A0EF-E4D71EA1FF8B}">
      <dgm:prSet phldrT="[Testo]" custT="1"/>
      <dgm:spPr/>
      <dgm:t>
        <a:bodyPr/>
        <a:lstStyle/>
        <a:p>
          <a:r>
            <a:rPr lang="it-IT" sz="2000" b="1" u="sng" dirty="0">
              <a:solidFill>
                <a:srgbClr val="0047A0"/>
              </a:solidFill>
            </a:rPr>
            <a:t>1951</a:t>
          </a:r>
        </a:p>
      </dgm:t>
    </dgm:pt>
    <dgm:pt modelId="{F3816C6B-6E24-4E96-B261-58190AED99C4}" type="parTrans" cxnId="{96E2E16A-712D-4D01-82A8-F5AB0092BEF1}">
      <dgm:prSet/>
      <dgm:spPr/>
      <dgm:t>
        <a:bodyPr/>
        <a:lstStyle/>
        <a:p>
          <a:endParaRPr lang="it-IT"/>
        </a:p>
      </dgm:t>
    </dgm:pt>
    <dgm:pt modelId="{08F86547-22B3-468F-A5FD-E07B6D11D857}" type="sibTrans" cxnId="{96E2E16A-712D-4D01-82A8-F5AB0092BEF1}">
      <dgm:prSet/>
      <dgm:spPr/>
      <dgm:t>
        <a:bodyPr/>
        <a:lstStyle/>
        <a:p>
          <a:endParaRPr lang="it-IT"/>
        </a:p>
      </dgm:t>
    </dgm:pt>
    <dgm:pt modelId="{23F3A141-E34C-4D46-8CE2-646B4915911D}">
      <dgm:prSet phldrT="[Testo]" custT="1"/>
      <dgm:spPr/>
      <dgm:t>
        <a:bodyPr/>
        <a:lstStyle/>
        <a:p>
          <a:r>
            <a:rPr lang="it-IT" sz="2000" b="1" u="sng" dirty="0">
              <a:solidFill>
                <a:srgbClr val="0047A0"/>
              </a:solidFill>
            </a:rPr>
            <a:t>1952</a:t>
          </a:r>
        </a:p>
      </dgm:t>
    </dgm:pt>
    <dgm:pt modelId="{016A0259-AD9C-453E-B578-2C036A6E8726}" type="sibTrans" cxnId="{0433CC69-7238-4225-A64A-AD6C299BEE7E}">
      <dgm:prSet/>
      <dgm:spPr/>
      <dgm:t>
        <a:bodyPr/>
        <a:lstStyle/>
        <a:p>
          <a:endParaRPr lang="it-IT"/>
        </a:p>
      </dgm:t>
    </dgm:pt>
    <dgm:pt modelId="{52259CAB-6C92-45C3-AB06-9D8A2D202FB0}" type="parTrans" cxnId="{0433CC69-7238-4225-A64A-AD6C299BEE7E}">
      <dgm:prSet/>
      <dgm:spPr/>
      <dgm:t>
        <a:bodyPr/>
        <a:lstStyle/>
        <a:p>
          <a:endParaRPr lang="it-IT"/>
        </a:p>
      </dgm:t>
    </dgm:pt>
    <dgm:pt modelId="{A4A8C62F-2FE4-4350-8C01-511A85F2EC8F}" type="pres">
      <dgm:prSet presAssocID="{9AB29DCF-5CC2-4F1B-9BA4-E6F844535E16}" presName="Name0" presStyleCnt="0">
        <dgm:presLayoutVars>
          <dgm:chMax val="7"/>
          <dgm:chPref val="5"/>
        </dgm:presLayoutVars>
      </dgm:prSet>
      <dgm:spPr/>
    </dgm:pt>
    <dgm:pt modelId="{BDDA2A5F-3212-4C03-B4F5-02969F6A05B6}" type="pres">
      <dgm:prSet presAssocID="{9AB29DCF-5CC2-4F1B-9BA4-E6F844535E16}" presName="arrowNode" presStyleLbl="node1" presStyleIdx="0" presStyleCnt="1"/>
      <dgm:spPr/>
    </dgm:pt>
    <dgm:pt modelId="{207BF1CD-4817-4FEF-A0D8-A5018C09E1AE}" type="pres">
      <dgm:prSet presAssocID="{A10FE5C1-2999-4525-8525-55E9100B0D38}" presName="txNode1" presStyleLbl="revTx" presStyleIdx="0" presStyleCnt="3" custLinFactNeighborX="8301" custLinFactNeighborY="1537">
        <dgm:presLayoutVars>
          <dgm:bulletEnabled val="1"/>
        </dgm:presLayoutVars>
      </dgm:prSet>
      <dgm:spPr/>
    </dgm:pt>
    <dgm:pt modelId="{09BC0020-1666-4062-BFDB-967DB1E7DB34}" type="pres">
      <dgm:prSet presAssocID="{C70AC2A7-B328-4FE0-A0EF-E4D71EA1FF8B}" presName="txNode2" presStyleLbl="revTx" presStyleIdx="1" presStyleCnt="3" custLinFactNeighborX="-4063" custLinFactNeighborY="-6309">
        <dgm:presLayoutVars>
          <dgm:bulletEnabled val="1"/>
        </dgm:presLayoutVars>
      </dgm:prSet>
      <dgm:spPr/>
    </dgm:pt>
    <dgm:pt modelId="{C6CFD692-9C84-418A-B519-0535C85C2901}" type="pres">
      <dgm:prSet presAssocID="{08F86547-22B3-468F-A5FD-E07B6D11D857}" presName="dotNode2" presStyleCnt="0"/>
      <dgm:spPr/>
    </dgm:pt>
    <dgm:pt modelId="{A413332F-E497-480E-8E19-54837B667112}" type="pres">
      <dgm:prSet presAssocID="{08F86547-22B3-468F-A5FD-E07B6D11D857}" presName="dotRepeatNode" presStyleLbl="fgShp" presStyleIdx="0" presStyleCnt="1"/>
      <dgm:spPr/>
    </dgm:pt>
    <dgm:pt modelId="{93DE93B0-DB24-486F-AA18-D17053BDDC9C}" type="pres">
      <dgm:prSet presAssocID="{23F3A141-E34C-4D46-8CE2-646B4915911D}" presName="txNode3" presStyleLbl="revTx" presStyleIdx="2" presStyleCnt="3" custLinFactNeighborX="457" custLinFactNeighborY="30985">
        <dgm:presLayoutVars>
          <dgm:bulletEnabled val="1"/>
        </dgm:presLayoutVars>
      </dgm:prSet>
      <dgm:spPr/>
    </dgm:pt>
  </dgm:ptLst>
  <dgm:cxnLst>
    <dgm:cxn modelId="{036FFC32-BBC7-4DCE-8B65-88DA733D647F}" type="presOf" srcId="{C70AC2A7-B328-4FE0-A0EF-E4D71EA1FF8B}" destId="{09BC0020-1666-4062-BFDB-967DB1E7DB34}" srcOrd="0" destOrd="0" presId="urn:microsoft.com/office/officeart/2009/3/layout/DescendingProcess"/>
    <dgm:cxn modelId="{3E75E53B-CA18-43C5-B8E1-6DBA7B657B82}" type="presOf" srcId="{9AB29DCF-5CC2-4F1B-9BA4-E6F844535E16}" destId="{A4A8C62F-2FE4-4350-8C01-511A85F2EC8F}" srcOrd="0" destOrd="0" presId="urn:microsoft.com/office/officeart/2009/3/layout/DescendingProcess"/>
    <dgm:cxn modelId="{E8E0AD44-F111-46E5-8DF8-2AC76BB73566}" type="presOf" srcId="{A10FE5C1-2999-4525-8525-55E9100B0D38}" destId="{207BF1CD-4817-4FEF-A0D8-A5018C09E1AE}" srcOrd="0" destOrd="0" presId="urn:microsoft.com/office/officeart/2009/3/layout/DescendingProcess"/>
    <dgm:cxn modelId="{DB6C6C49-DEAF-459F-B8BF-8493CC08AAB4}" type="presOf" srcId="{23F3A141-E34C-4D46-8CE2-646B4915911D}" destId="{93DE93B0-DB24-486F-AA18-D17053BDDC9C}" srcOrd="0" destOrd="0" presId="urn:microsoft.com/office/officeart/2009/3/layout/DescendingProcess"/>
    <dgm:cxn modelId="{0433CC69-7238-4225-A64A-AD6C299BEE7E}" srcId="{9AB29DCF-5CC2-4F1B-9BA4-E6F844535E16}" destId="{23F3A141-E34C-4D46-8CE2-646B4915911D}" srcOrd="2" destOrd="0" parTransId="{52259CAB-6C92-45C3-AB06-9D8A2D202FB0}" sibTransId="{016A0259-AD9C-453E-B578-2C036A6E8726}"/>
    <dgm:cxn modelId="{96E2E16A-712D-4D01-82A8-F5AB0092BEF1}" srcId="{9AB29DCF-5CC2-4F1B-9BA4-E6F844535E16}" destId="{C70AC2A7-B328-4FE0-A0EF-E4D71EA1FF8B}" srcOrd="1" destOrd="0" parTransId="{F3816C6B-6E24-4E96-B261-58190AED99C4}" sibTransId="{08F86547-22B3-468F-A5FD-E07B6D11D857}"/>
    <dgm:cxn modelId="{93D1EC6F-AB3C-4129-974A-AFF1EAAC27FF}" srcId="{9AB29DCF-5CC2-4F1B-9BA4-E6F844535E16}" destId="{A10FE5C1-2999-4525-8525-55E9100B0D38}" srcOrd="0" destOrd="0" parTransId="{78C9847E-2B3B-4D5A-B61A-1E57656FD220}" sibTransId="{1F7B3AF8-931C-4D4C-81A5-B3227152F231}"/>
    <dgm:cxn modelId="{1007EA92-B361-476A-980F-95E820D984E4}" type="presOf" srcId="{08F86547-22B3-468F-A5FD-E07B6D11D857}" destId="{A413332F-E497-480E-8E19-54837B667112}" srcOrd="0" destOrd="0" presId="urn:microsoft.com/office/officeart/2009/3/layout/DescendingProcess"/>
    <dgm:cxn modelId="{980434EB-1539-46CF-B077-F48A818D1B61}" type="presParOf" srcId="{A4A8C62F-2FE4-4350-8C01-511A85F2EC8F}" destId="{BDDA2A5F-3212-4C03-B4F5-02969F6A05B6}" srcOrd="0" destOrd="0" presId="urn:microsoft.com/office/officeart/2009/3/layout/DescendingProcess"/>
    <dgm:cxn modelId="{B20CD666-57FE-46CC-978A-E588CFEC8BA7}" type="presParOf" srcId="{A4A8C62F-2FE4-4350-8C01-511A85F2EC8F}" destId="{207BF1CD-4817-4FEF-A0D8-A5018C09E1AE}" srcOrd="1" destOrd="0" presId="urn:microsoft.com/office/officeart/2009/3/layout/DescendingProcess"/>
    <dgm:cxn modelId="{8AE3D2B7-6E96-4B16-9AE6-4A51F9D8C2C1}" type="presParOf" srcId="{A4A8C62F-2FE4-4350-8C01-511A85F2EC8F}" destId="{09BC0020-1666-4062-BFDB-967DB1E7DB34}" srcOrd="2" destOrd="0" presId="urn:microsoft.com/office/officeart/2009/3/layout/DescendingProcess"/>
    <dgm:cxn modelId="{54A8F2C7-5DB5-4D54-8697-1A5C1065C888}" type="presParOf" srcId="{A4A8C62F-2FE4-4350-8C01-511A85F2EC8F}" destId="{C6CFD692-9C84-418A-B519-0535C85C2901}" srcOrd="3" destOrd="0" presId="urn:microsoft.com/office/officeart/2009/3/layout/DescendingProcess"/>
    <dgm:cxn modelId="{E4ED5906-4CA0-4E43-AFEE-41808AC6E49B}" type="presParOf" srcId="{C6CFD692-9C84-418A-B519-0535C85C2901}" destId="{A413332F-E497-480E-8E19-54837B667112}" srcOrd="0" destOrd="0" presId="urn:microsoft.com/office/officeart/2009/3/layout/DescendingProcess"/>
    <dgm:cxn modelId="{FD5663EA-D6AA-47BE-9102-574445DB9747}" type="presParOf" srcId="{A4A8C62F-2FE4-4350-8C01-511A85F2EC8F}" destId="{93DE93B0-DB24-486F-AA18-D17053BDDC9C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2A5F-3212-4C03-B4F5-02969F6A05B6}">
      <dsp:nvSpPr>
        <dsp:cNvPr id="0" name=""/>
        <dsp:cNvSpPr/>
      </dsp:nvSpPr>
      <dsp:spPr>
        <a:xfrm rot="4396374">
          <a:off x="617639" y="666399"/>
          <a:ext cx="2890947" cy="2016075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3332F-E497-480E-8E19-54837B667112}">
      <dsp:nvSpPr>
        <dsp:cNvPr id="0" name=""/>
        <dsp:cNvSpPr/>
      </dsp:nvSpPr>
      <dsp:spPr>
        <a:xfrm>
          <a:off x="2148911" y="1300368"/>
          <a:ext cx="73005" cy="73005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07BF1CD-4817-4FEF-A0D8-A5018C09E1AE}">
      <dsp:nvSpPr>
        <dsp:cNvPr id="0" name=""/>
        <dsp:cNvSpPr/>
      </dsp:nvSpPr>
      <dsp:spPr>
        <a:xfrm>
          <a:off x="536980" y="8235"/>
          <a:ext cx="1362992" cy="53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>
              <a:solidFill>
                <a:srgbClr val="0047A0"/>
              </a:solidFill>
            </a:rPr>
            <a:t>1939</a:t>
          </a:r>
        </a:p>
      </dsp:txBody>
      <dsp:txXfrm>
        <a:off x="536980" y="8235"/>
        <a:ext cx="1362992" cy="535820"/>
      </dsp:txXfrm>
    </dsp:sp>
    <dsp:sp modelId="{09BC0020-1666-4062-BFDB-967DB1E7DB34}">
      <dsp:nvSpPr>
        <dsp:cNvPr id="0" name=""/>
        <dsp:cNvSpPr/>
      </dsp:nvSpPr>
      <dsp:spPr>
        <a:xfrm>
          <a:off x="2420890" y="1035156"/>
          <a:ext cx="1620855" cy="53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>
              <a:solidFill>
                <a:srgbClr val="0047A0"/>
              </a:solidFill>
            </a:rPr>
            <a:t>1951</a:t>
          </a:r>
        </a:p>
      </dsp:txBody>
      <dsp:txXfrm>
        <a:off x="2420890" y="1035156"/>
        <a:ext cx="1620855" cy="535820"/>
      </dsp:txXfrm>
    </dsp:sp>
    <dsp:sp modelId="{93DE93B0-DB24-486F-AA18-D17053BDDC9C}">
      <dsp:nvSpPr>
        <dsp:cNvPr id="0" name=""/>
        <dsp:cNvSpPr/>
      </dsp:nvSpPr>
      <dsp:spPr>
        <a:xfrm>
          <a:off x="2274137" y="2813055"/>
          <a:ext cx="1841881" cy="53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u="sng" kern="1200" dirty="0">
              <a:solidFill>
                <a:srgbClr val="0047A0"/>
              </a:solidFill>
            </a:rPr>
            <a:t>1952</a:t>
          </a:r>
        </a:p>
      </dsp:txBody>
      <dsp:txXfrm>
        <a:off x="2274137" y="2813055"/>
        <a:ext cx="1841881" cy="53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DB01A-3A0A-48A1-A58E-D29863D2F2BC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5F8D-27FA-473C-A21E-499C50C3D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9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414466B-812D-4704-9795-D638733D1046}" type="slidenum">
              <a:rPr lang="it-IT" sz="1200">
                <a:solidFill>
                  <a:prstClr val="black"/>
                </a:solidFill>
              </a:rPr>
              <a:pPr eaLnBrk="1" hangingPunct="1"/>
              <a:t>1</a:t>
            </a:fld>
            <a:endParaRPr lang="it-IT" sz="1200">
              <a:solidFill>
                <a:prstClr val="black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0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7576A-096F-852B-5B5A-5BE271C1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7E0BDE-6FFD-E81D-9473-773DA4F91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1C8B28-7334-9366-72E3-F3A5CFF00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71072D-AE15-9256-7D2A-E5F033668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2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979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3C8C7-F2F4-0D71-47F7-64ABE0EDC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47B324B-BA9F-43FC-EF06-66BE5DFA7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C8193F-FAC0-2BFB-F81E-5A26E1E62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482587-BB87-C9E0-8B26-FFA0968B64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64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943C5-7C15-2877-6201-2AD3F3AB9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A48DF6-493E-5528-C3D3-BABB40CB4D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83D2B0-B980-6930-1EDF-CDDEC1F42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D3962E-B033-DF57-29A6-2621639A5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769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4C3F3-CBF3-6469-EC2C-E592B8348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7504D13-B3C8-577E-3262-A924405EA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5C4A19-1365-23F2-E7A3-0B6100B47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D36FA3-26A9-7C31-8E81-45A933214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455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75E26-0F22-C340-E5AF-0BCD74C4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4F26690-8353-AD8C-FA46-BF9B59B53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157A66-337C-6B84-CCE9-884161AD1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6BB49B-1C7B-EF14-B223-9EC65ABAE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65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307B2-0435-45E9-5539-F583B8D17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5B22BF-F5E6-1B47-B301-644A841E7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85E7A45-139E-D0D6-3A2A-219FA97B3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2D0B67-9C7E-0362-6552-63F81725E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7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965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CE39D-6C5B-0FB1-800D-1E2BC99AA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3EC715B-16FB-AD9A-FE57-EAA254C96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78D977-215C-8519-2B79-7AC5FB12F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B43CD1-DDF1-EE10-7A17-94DF064D0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09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57246-A2B3-A783-6992-CF239FC9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63AD46-1E4A-0525-3309-DADF4236C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7516EF-B24F-C750-6053-45DCCA092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120E8-98B6-01FD-71FC-DA9F6646D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2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05DBB-2BDF-E6C3-5932-6C7AC3334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4FED9B-E8B1-388B-819C-53FFBDAB5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3F012AD-3191-1E0E-7D24-DDEE931C1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7A1AA6-B823-015E-517C-BC394FA28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63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70265-93C5-4FC8-8EE4-F45439879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EADC20F-49BB-C84F-FA4B-7575ED1FC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6BE2E42-B528-EA09-B75A-B70639157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7A078D-934B-F080-74FE-1D56630DB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01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0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5748-A27D-EF24-4ADA-DB69DC1AC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BB7575-B56F-7F74-BAF0-40FC60984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8CD09A-1A26-93BB-544C-1A7B8B5B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F0E0C-9ACB-AACB-F263-94F7C59F1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69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424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D57D-3DFF-C848-C07B-B93BC956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D7215C-BDF3-7B4F-BE2F-06F616E0DE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5441D63-5B6B-E991-6A05-02B43BA0F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53A9DA-D6E1-2849-BAA8-9C1E562E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920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A5B0-EB34-4B58-8E2B-9DAE9DEBBE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5EE56-A9FA-EC25-9F74-369F96CA0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40A741-DD16-E90E-54EE-7D19EA98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6C3198-3586-DA50-E65E-06F1FBAF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70978D-A8F6-3F75-0BB2-D37B4110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7DDB16-604F-2E98-7E76-AC15B101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16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65868C-78C6-6693-1B7C-89E9D7F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14208A-D333-E4B8-BFEC-35A4D9174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3CAB3A-0880-4934-CB60-88CAFD66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A673BA-8F07-85C1-D78D-03F8B8FC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FECD09-9EBA-6F9F-E36F-48C3BFA8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B49296-FE8C-D2B3-CDF7-54A98F82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C11188-0F59-5714-7D51-510BB78E1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572EAB-ECEA-4967-A686-BDDE9AF3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5EFD4-B353-227D-6E80-4E8B8AC3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8B9F2-BD5F-9610-4AB9-66125B54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7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2941C-A92E-1C33-BF0C-CBC27781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171892-E2B1-662E-1329-44DF3632A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2CF299-6195-A90C-8C99-75CA6ED1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881908-C757-1748-27DD-C04CBE59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91B078-AEDD-62DA-C1B4-8FCBE5A0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4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5A530-ED5B-2BBE-EC42-7C8B637D2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E5B6DB-41F5-8B09-F1C3-20C090518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954778-ECB6-00D2-78A6-56BB79AB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7DA2BA-46FE-E5E6-BD6E-071DDF74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D2BA15-25EA-E522-1E23-9E9E67B2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438EA4-92EB-E8C5-6AC8-D852BACE1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31D15A-4DA0-AC5D-72D2-BB3C9F969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B90DC4-80D8-111A-FB55-8D9645730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AF4BF-D991-6777-7C5E-535CEFFE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7FCC05-FAB7-7A2C-2F2C-41898514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031D78-95B4-7188-E0C7-C43F66F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2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12EE13-1F41-3632-5D15-58884162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9B8EF0-568D-D851-A2F0-82956770A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3078D1-B21F-8490-9B3A-453ED202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D7A3DD-F1BF-B9BF-5A12-045CFACE36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50D509-8244-E525-6327-41B6DF002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DDDDC2-1995-734D-7751-8228B23D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F57163-19AE-D44D-0F62-14D23A0A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980424-FDC8-E4B3-D51F-885EB2B5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38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DD9C4-F1AC-AECD-11FD-A5E184B96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B67EE64-CB65-B1B0-BEA1-1FA83E84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14BF7A-EA5B-98B8-8498-2CA92F18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935147-B1FF-FC82-43BE-48B8B4F7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5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2B3569D-5B65-008D-BC98-7293E511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C5B63D-4791-B96C-B317-91454AC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65D3B3-7ECD-E086-22BF-00857AD9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67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93DDBB-7912-60A3-BB39-BE91C00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461880-6709-BE5E-0336-917D5DF2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60CF7D-C1D9-A7BA-0374-2FE43C07C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2B1F08-97E4-3B43-04EE-9A5BCA18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AEA50F-2FD3-2724-F39F-7DD3E067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77A3F-91B3-7721-3124-825798C8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5116B-FE76-A012-A75E-37FCB6AF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388194-8B02-9CE0-EA70-99357272E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A83F90-F7A2-20CE-23ED-01481CEBD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C956BF-1676-FF79-2A54-EB7554D2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D4ECA7-F47B-B05F-514F-D1756B82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F9D8F0-2DEB-0947-4C3A-9B8207B6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4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58D76A-9214-E80E-DB0A-30C995DA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C20025-97EB-6C2E-1BE3-7C5287CF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9D6CB9-E0CA-6FF1-246C-CD3FAE4D4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916D-6C1E-457B-AA73-B5F53BDCB7C7}" type="datetimeFigureOut">
              <a:rPr lang="it-IT" smtClean="0"/>
              <a:t>22/07/2025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CBC3A7-3CCE-6783-084A-29EDAA34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655596-E2FC-00C5-4E9E-8BD83355D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3647-6AAD-4282-B8D4-B82C8ECA18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32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NUL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7.png"/><Relationship Id="rId5" Type="http://schemas.openxmlformats.org/officeDocument/2006/relationships/image" Target="../media/image421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11" Type="http://schemas.microsoft.com/office/2007/relationships/hdphoto" Target="../media/hdphoto9.wdp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00.png"/><Relationship Id="rId18" Type="http://schemas.openxmlformats.org/officeDocument/2006/relationships/image" Target="../media/image430.png"/><Relationship Id="rId3" Type="http://schemas.openxmlformats.org/officeDocument/2006/relationships/image" Target="../media/image361.png"/><Relationship Id="rId7" Type="http://schemas.openxmlformats.org/officeDocument/2006/relationships/image" Target="NULL"/><Relationship Id="rId12" Type="http://schemas.openxmlformats.org/officeDocument/2006/relationships/image" Target="../media/image390.png"/><Relationship Id="rId17" Type="http://schemas.openxmlformats.org/officeDocument/2006/relationships/image" Target="../media/image42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80.png"/><Relationship Id="rId5" Type="http://schemas.openxmlformats.org/officeDocument/2006/relationships/image" Target="NULL"/><Relationship Id="rId15" Type="http://schemas.openxmlformats.org/officeDocument/2006/relationships/image" Target="../media/image360.png"/><Relationship Id="rId10" Type="http://schemas.openxmlformats.org/officeDocument/2006/relationships/image" Target="../media/image370.png"/><Relationship Id="rId19" Type="http://schemas.openxmlformats.org/officeDocument/2006/relationships/image" Target="../media/image44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0.png"/><Relationship Id="rId5" Type="http://schemas.openxmlformats.org/officeDocument/2006/relationships/image" Target="../media/image48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69.png"/><Relationship Id="rId5" Type="http://schemas.openxmlformats.org/officeDocument/2006/relationships/image" Target="../media/image530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s://arxiv.org/list/nucl-ex/recen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microsoft.com/office/2007/relationships/hdphoto" Target="../media/hdphoto4.wdp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24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23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png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260.png"/><Relationship Id="rId15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00.png"/><Relationship Id="rId1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77" name="Arco 5"/>
          <p:cNvSpPr>
            <a:spLocks/>
          </p:cNvSpPr>
          <p:nvPr/>
        </p:nvSpPr>
        <p:spPr bwMode="auto">
          <a:xfrm rot="5400000" flipV="1">
            <a:off x="4343400" y="-4343400"/>
            <a:ext cx="457200" cy="91440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9144000 h 21600"/>
              <a:gd name="T4" fmla="*/ 0 w 21600"/>
              <a:gd name="T5" fmla="*/ 9144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78" name="Arco 6"/>
          <p:cNvSpPr>
            <a:spLocks/>
          </p:cNvSpPr>
          <p:nvPr/>
        </p:nvSpPr>
        <p:spPr bwMode="auto">
          <a:xfrm rot="16200000" flipV="1">
            <a:off x="4343400" y="2057400"/>
            <a:ext cx="457200" cy="91440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9144000 h 21600"/>
              <a:gd name="T4" fmla="*/ 0 w 21600"/>
              <a:gd name="T5" fmla="*/ 9144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3300"/>
          </a:solidFill>
          <a:ln w="3810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51826" y="6807"/>
            <a:ext cx="6392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993300"/>
                </a:solidFill>
              </a:rPr>
              <a:t>HELIUM25 - Helium burning and pers. for und. labs</a:t>
            </a:r>
            <a:endParaRPr lang="en-US" sz="2000" b="1" dirty="0">
              <a:solidFill>
                <a:srgbClr val="993300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4925" y="6453188"/>
            <a:ext cx="26356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Dresden, 23/07/2025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45360" y="926490"/>
            <a:ext cx="72009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62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FF"/>
                </a:solidFill>
              </a:rPr>
              <a:t>Structure of the </a:t>
            </a:r>
            <a:r>
              <a:rPr lang="en-GB" b="1" baseline="30000" dirty="0">
                <a:solidFill>
                  <a:srgbClr val="0000FF"/>
                </a:solidFill>
              </a:rPr>
              <a:t>12</a:t>
            </a:r>
            <a:r>
              <a:rPr lang="en-GB" b="1" dirty="0">
                <a:solidFill>
                  <a:srgbClr val="0000FF"/>
                </a:solidFill>
              </a:rPr>
              <a:t>C nucleus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0000FF"/>
                </a:solidFill>
              </a:rPr>
              <a:t>and the triple alpha process in stars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800" b="1" dirty="0">
              <a:solidFill>
                <a:srgbClr val="0000FF"/>
              </a:solidFill>
              <a:ea typeface="Arial Unicode MS" pitchFamily="34" charset="-128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u="sng" dirty="0">
                <a:solidFill>
                  <a:srgbClr val="0000FF"/>
                </a:solidFill>
                <a:ea typeface="Arial Unicode MS" pitchFamily="34" charset="-128"/>
                <a:cs typeface="Times New Roman" pitchFamily="18" charset="0"/>
              </a:rPr>
              <a:t>Ivano Lombardo</a:t>
            </a:r>
            <a:r>
              <a:rPr lang="it-IT" sz="1800" b="1" dirty="0">
                <a:solidFill>
                  <a:srgbClr val="0000FF"/>
                </a:solidFill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for the </a:t>
            </a:r>
            <a:r>
              <a:rPr lang="it-IT" sz="1600" b="1" u="sng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NUCL-EX </a:t>
            </a:r>
            <a:r>
              <a:rPr lang="it-IT" sz="1600" b="1" u="sng" dirty="0" err="1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collaboration</a:t>
            </a:r>
            <a:r>
              <a:rPr lang="it-IT" sz="1600" b="1" u="sng" dirty="0">
                <a:solidFill>
                  <a:srgbClr val="333333"/>
                </a:solidFill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0000"/>
                </a:solidFill>
                <a:ea typeface="Arial Unicode MS" pitchFamily="34" charset="-128"/>
                <a:cs typeface="Times New Roman" pitchFamily="18" charset="0"/>
              </a:rPr>
              <a:t>Dip. di Fisica e Astronomia - Università di Catania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FFC000"/>
                </a:solidFill>
                <a:ea typeface="Arial Unicode MS" pitchFamily="34" charset="-128"/>
                <a:cs typeface="Times New Roman" pitchFamily="18" charset="0"/>
              </a:rPr>
              <a:t>INFN - Sezione di Catania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5619429" y="5862123"/>
            <a:ext cx="30072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00FF"/>
                </a:solidFill>
              </a:rPr>
              <a:t>ivano.lombardo@ct.infn.it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 rot="16200000">
            <a:off x="-2764689" y="3027465"/>
            <a:ext cx="582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143" name="AutoShape 7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145" name="AutoShape 7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708857" y="64447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</a:t>
            </a:r>
            <a:endParaRPr lang="en-US" b="1" dirty="0"/>
          </a:p>
        </p:txBody>
      </p:sp>
      <p:pic>
        <p:nvPicPr>
          <p:cNvPr id="1026" name="Picture 2" descr="Logo Primario — Università di Catania - Brand Guidelines">
            <a:extLst>
              <a:ext uri="{FF2B5EF4-FFF2-40B4-BE49-F238E27FC236}">
                <a16:creationId xmlns:a16="http://schemas.microsoft.com/office/drawing/2014/main" id="{84D65A47-D25C-8852-4AA0-098E9EE2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65" y="367216"/>
            <a:ext cx="1188394" cy="11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4A0FDF-F6E1-9A8D-6292-4EC0F9E6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83" y="581895"/>
            <a:ext cx="1352550" cy="68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3371F6-FEE5-6FCF-C131-4CF5BC076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23" y="3329257"/>
            <a:ext cx="4695563" cy="21544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83A468-51AE-94A3-4F10-129288A51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300" y="4931898"/>
            <a:ext cx="3171557" cy="6010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1689297-F748-D2AD-FBCF-54FE9949D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443" y="3329257"/>
            <a:ext cx="3117414" cy="155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0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experiment at LNS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82694" y="355984"/>
            <a:ext cx="3277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baseline="30000" dirty="0">
                <a:solidFill>
                  <a:srgbClr val="7030A0"/>
                </a:solidFill>
                <a:sym typeface="Wingdings" pitchFamily="2" charset="2"/>
              </a:rPr>
              <a:t>14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N(d,</a:t>
            </a:r>
            <a:r>
              <a:rPr lang="it-IT" sz="1600" b="1" dirty="0">
                <a:solidFill>
                  <a:srgbClr val="7030A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it-IT" sz="1600" b="1" baseline="-25000" dirty="0">
                <a:solidFill>
                  <a:srgbClr val="7030A0"/>
                </a:solidFill>
                <a:sym typeface="Wingdings" pitchFamily="2" charset="2"/>
              </a:rPr>
              <a:t>2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)</a:t>
            </a:r>
            <a:r>
              <a:rPr lang="it-IT" sz="1600" b="1" baseline="30000" dirty="0">
                <a:solidFill>
                  <a:srgbClr val="7030A0"/>
                </a:solidFill>
                <a:sym typeface="Wingdings" pitchFamily="2" charset="2"/>
              </a:rPr>
              <a:t>12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C(7.654) </a:t>
            </a:r>
            <a:r>
              <a:rPr lang="it-IT" sz="1600" b="1" dirty="0" err="1">
                <a:solidFill>
                  <a:srgbClr val="7030A0"/>
                </a:solidFill>
                <a:sym typeface="Wingdings" pitchFamily="2" charset="2"/>
              </a:rPr>
              <a:t>at</a:t>
            </a:r>
            <a:r>
              <a:rPr lang="it-IT" sz="1600" b="1" dirty="0">
                <a:solidFill>
                  <a:srgbClr val="7030A0"/>
                </a:solidFill>
                <a:sym typeface="Wingdings" pitchFamily="2" charset="2"/>
              </a:rPr>
              <a:t> LNS, Catania</a:t>
            </a:r>
            <a:endParaRPr lang="it-IT" sz="16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434274" y="469216"/>
            <a:ext cx="2885484" cy="1599219"/>
            <a:chOff x="701569" y="1357860"/>
            <a:chExt cx="2646295" cy="140597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69" y="1371497"/>
              <a:ext cx="2646295" cy="1392339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709206" y="1357860"/>
              <a:ext cx="1112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i="1" dirty="0">
                  <a:solidFill>
                    <a:schemeClr val="bg1"/>
                  </a:solidFill>
                </a:rPr>
                <a:t>Tandem 15MV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392119" y="680444"/>
                <a:ext cx="482407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i="1" dirty="0">
                    <a:solidFill>
                      <a:srgbClr val="FF0000"/>
                    </a:solidFill>
                  </a:rPr>
                  <a:t>d </a:t>
                </a:r>
                <a:r>
                  <a:rPr lang="it-IT" sz="1600" i="1" dirty="0" err="1">
                    <a:solidFill>
                      <a:srgbClr val="FF0000"/>
                    </a:solidFill>
                  </a:rPr>
                  <a:t>beam</a:t>
                </a:r>
                <a:r>
                  <a:rPr lang="it-IT" sz="1600" i="1" dirty="0">
                    <a:solidFill>
                      <a:srgbClr val="FF0000"/>
                    </a:solidFill>
                  </a:rPr>
                  <a:t> </a:t>
                </a:r>
                <a:r>
                  <a:rPr lang="it-IT" sz="1600" dirty="0" err="1"/>
                  <a:t>at</a:t>
                </a:r>
                <a:r>
                  <a:rPr lang="it-IT" sz="1600" dirty="0"/>
                  <a:t> E</a:t>
                </a:r>
                <a:r>
                  <a:rPr lang="it-IT" sz="1600" baseline="-25000" dirty="0"/>
                  <a:t>d</a:t>
                </a:r>
                <a:r>
                  <a:rPr lang="it-IT" sz="1600" dirty="0"/>
                  <a:t> = 10.5 </a:t>
                </a:r>
                <a:r>
                  <a:rPr lang="it-IT" sz="1600" dirty="0" err="1"/>
                  <a:t>MeV</a:t>
                </a:r>
                <a:r>
                  <a:rPr lang="it-IT" sz="1600" dirty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1600" dirty="0">
                    <a:solidFill>
                      <a:srgbClr val="0000FF"/>
                    </a:solidFill>
                  </a:rPr>
                  <a:t>C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it-IT" sz="1600" dirty="0">
                    <a:solidFill>
                      <a:srgbClr val="0000FF"/>
                    </a:solidFill>
                  </a:rPr>
                  <a:t>N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>
                    <a:solidFill>
                      <a:srgbClr val="0000FF"/>
                    </a:solidFill>
                  </a:rPr>
                  <a:t>H</a:t>
                </a:r>
                <a:r>
                  <a:rPr lang="it-IT" sz="1600" baseline="-25000" dirty="0">
                    <a:solidFill>
                      <a:srgbClr val="0000FF"/>
                    </a:solidFill>
                  </a:rPr>
                  <a:t>6</a:t>
                </a:r>
                <a:r>
                  <a:rPr lang="it-IT" sz="1600" dirty="0"/>
                  <a:t> target (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40 </a:t>
                </a:r>
                <a:r>
                  <a:rPr lang="it-IT" sz="1600" b="1" dirty="0">
                    <a:solidFill>
                      <a:srgbClr val="FF000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>
                    <a:solidFill>
                      <a:srgbClr val="FF0000"/>
                    </a:solidFill>
                  </a:rPr>
                  <a:t>g/cm</a:t>
                </a:r>
                <a:r>
                  <a:rPr lang="it-IT" sz="16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t-IT" sz="1600" dirty="0"/>
                  <a:t>) + 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5/10 </a:t>
                </a:r>
                <a:r>
                  <a:rPr lang="it-IT" sz="1600" b="1" dirty="0">
                    <a:solidFill>
                      <a:srgbClr val="7030A0"/>
                    </a:solidFill>
                    <a:latin typeface="Symbol" pitchFamily="18" charset="2"/>
                  </a:rPr>
                  <a:t>m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g/cm</a:t>
                </a:r>
                <a:r>
                  <a:rPr lang="it-IT" sz="16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it-IT" sz="1600" dirty="0"/>
                  <a:t> </a:t>
                </a:r>
                <a:r>
                  <a:rPr lang="it-IT" sz="1600" i="1" dirty="0" err="1"/>
                  <a:t>backing</a:t>
                </a:r>
                <a:r>
                  <a:rPr lang="it-IT" sz="1600" dirty="0"/>
                  <a:t> C;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it-IT" sz="16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it-IT" sz="1600" b="0" i="1" smtClean="0">
                        <a:latin typeface="Cambria Math"/>
                      </a:rPr>
                      <m:t>≈4</m:t>
                    </m:r>
                    <m:r>
                      <a:rPr lang="it-IT" sz="1600" b="0" i="1" smtClean="0">
                        <a:latin typeface="Cambria Math"/>
                      </a:rPr>
                      <m:t>𝑒𝑛𝐴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≈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30 </m:t>
                    </m:r>
                    <m:r>
                      <a:rPr lang="it-IT" sz="16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𝑑𝑎𝑦𝑠</m:t>
                    </m:r>
                  </m:oMath>
                </a14:m>
                <a:r>
                  <a:rPr lang="en-US" sz="1600" dirty="0"/>
                  <a:t> of beam time;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/>
                  <a:t>anti-coincidence telescope + </a:t>
                </a:r>
                <a:r>
                  <a:rPr lang="en-US" sz="1600" dirty="0" err="1"/>
                  <a:t>hodoscope</a:t>
                </a:r>
                <a:r>
                  <a:rPr lang="en-US" sz="1600" dirty="0"/>
                  <a:t>  in KC 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19" y="680444"/>
                <a:ext cx="4824078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379" t="-1382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o 6"/>
          <p:cNvGrpSpPr/>
          <p:nvPr/>
        </p:nvGrpSpPr>
        <p:grpSpPr>
          <a:xfrm>
            <a:off x="1049424" y="2413057"/>
            <a:ext cx="7757392" cy="1741262"/>
            <a:chOff x="884573" y="2969715"/>
            <a:chExt cx="7757392" cy="1741262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761645" y="40770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212629" y="3324953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70C0"/>
                  </a:solidFill>
                </a:rPr>
                <a:t>3</a:t>
              </a:r>
              <a:r>
                <a:rPr lang="el-GR" sz="2400" b="1" dirty="0">
                  <a:solidFill>
                    <a:srgbClr val="0070C0"/>
                  </a:solidFill>
                </a:rPr>
                <a:t>α</a:t>
              </a:r>
              <a:endParaRPr lang="it-IT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817563" y="33784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FF0000"/>
                  </a:solidFill>
                </a:rPr>
                <a:t>α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884573" y="2969715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Hodoscope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769757" y="4310867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it-IT" sz="2000" b="1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it-IT" sz="20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=10.5 MeV</a:t>
              </a: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6278955" y="3430003"/>
              <a:ext cx="720080" cy="792088"/>
            </a:xfrm>
            <a:prstGeom prst="rect">
              <a:avLst/>
            </a:prstGeom>
            <a:solidFill>
              <a:srgbClr val="002060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049677" y="3483063"/>
              <a:ext cx="720080" cy="792088"/>
            </a:xfrm>
            <a:prstGeom prst="rect">
              <a:avLst/>
            </a:prstGeom>
            <a:solidFill>
              <a:srgbClr val="002060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161245" y="3230991"/>
              <a:ext cx="864096" cy="93610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  <a:scene3d>
              <a:camera prst="isometricOffAxis1Right">
                <a:rot lat="975842" lon="18472856" rev="2143086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2 27"/>
            <p:cNvCxnSpPr/>
            <p:nvPr/>
          </p:nvCxnSpPr>
          <p:spPr>
            <a:xfrm flipH="1" flipV="1">
              <a:off x="2737309" y="3594560"/>
              <a:ext cx="2220018" cy="66026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 flipH="1" flipV="1">
              <a:off x="2593293" y="3976086"/>
              <a:ext cx="2376265" cy="27874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 flipH="1" flipV="1">
              <a:off x="2449277" y="3636371"/>
              <a:ext cx="2508050" cy="618455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/>
            <p:cNvSpPr/>
            <p:nvPr/>
          </p:nvSpPr>
          <p:spPr>
            <a:xfrm rot="4083369">
              <a:off x="4817623" y="3892080"/>
              <a:ext cx="751288" cy="655837"/>
            </a:xfrm>
            <a:prstGeom prst="rect">
              <a:avLst/>
            </a:prstGeom>
            <a:solidFill>
              <a:srgbClr val="008080"/>
            </a:solidFill>
            <a:scene3d>
              <a:camera prst="isometricLeftDown">
                <a:rot lat="2363387" lon="1958055" rev="21476174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2 31"/>
            <p:cNvCxnSpPr/>
            <p:nvPr/>
          </p:nvCxnSpPr>
          <p:spPr>
            <a:xfrm flipH="1" flipV="1">
              <a:off x="5193267" y="4254827"/>
              <a:ext cx="1576490" cy="4025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flipV="1">
              <a:off x="5509617" y="3924693"/>
              <a:ext cx="900100" cy="186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4548853" y="3372146"/>
              <a:ext cx="105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008000"/>
                  </a:solidFill>
                </a:rPr>
                <a:t>C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3</a:t>
              </a:r>
              <a:r>
                <a:rPr lang="it-IT" sz="2400" b="1" dirty="0">
                  <a:solidFill>
                    <a:srgbClr val="008000"/>
                  </a:solidFill>
                </a:rPr>
                <a:t>N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6</a:t>
              </a:r>
              <a:r>
                <a:rPr lang="it-IT" sz="2400" b="1" dirty="0">
                  <a:solidFill>
                    <a:srgbClr val="008000"/>
                  </a:solidFill>
                </a:rPr>
                <a:t>H</a:t>
              </a:r>
              <a:r>
                <a:rPr lang="it-IT" sz="2400" b="1" baseline="-25000" dirty="0">
                  <a:solidFill>
                    <a:srgbClr val="008000"/>
                  </a:solidFill>
                </a:rPr>
                <a:t>6</a:t>
              </a:r>
              <a:endParaRPr lang="en-US" sz="2400" b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941283" y="3013297"/>
              <a:ext cx="15560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i="1" dirty="0" err="1">
                  <a:solidFill>
                    <a:srgbClr val="FF0000"/>
                  </a:solidFill>
                </a:rPr>
                <a:t>anticoincidence</a:t>
              </a:r>
              <a:r>
                <a:rPr lang="it-IT" sz="1600" b="1" i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it-IT" sz="1600" b="1" i="1" dirty="0" err="1">
                  <a:solidFill>
                    <a:srgbClr val="FF0000"/>
                  </a:solidFill>
                </a:rPr>
                <a:t>telescope</a:t>
              </a:r>
              <a:endParaRPr lang="en-US" sz="16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93182" y="3912691"/>
            <a:ext cx="3431819" cy="2515943"/>
            <a:chOff x="5358510" y="3978179"/>
            <a:chExt cx="3431819" cy="2515943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510" y="3978179"/>
              <a:ext cx="3431819" cy="2515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asellaDiTesto 13"/>
            <p:cNvSpPr txBox="1"/>
            <p:nvPr/>
          </p:nvSpPr>
          <p:spPr>
            <a:xfrm>
              <a:off x="5868144" y="414908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LNS</a:t>
              </a:r>
            </a:p>
          </p:txBody>
        </p:sp>
      </p:grp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387080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≈ 30kevts of </a:t>
            </a:r>
            <a:r>
              <a:rPr lang="it-IT" sz="2000" b="1" i="1" dirty="0" err="1">
                <a:solidFill>
                  <a:srgbClr val="FFFFFF"/>
                </a:solidFill>
              </a:rPr>
              <a:t>four-fold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r>
              <a:rPr lang="it-IT" sz="2000" b="1" dirty="0" err="1">
                <a:solidFill>
                  <a:srgbClr val="FFFFFF"/>
                </a:solidFill>
              </a:rPr>
              <a:t>coincidences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2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direct decay width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529937" y="384242"/>
            <a:ext cx="3597191" cy="376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860032" y="3883521"/>
            <a:ext cx="266374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0000"/>
                </a:solidFill>
              </a:rPr>
              <a:t>DD &lt; 0.043% </a:t>
            </a:r>
            <a:r>
              <a:rPr lang="it-IT" sz="2000" b="1" dirty="0" err="1">
                <a:solidFill>
                  <a:srgbClr val="FF0000"/>
                </a:solidFill>
              </a:rPr>
              <a:t>at</a:t>
            </a:r>
            <a:r>
              <a:rPr lang="it-IT" sz="2000" b="1" dirty="0">
                <a:solidFill>
                  <a:srgbClr val="FF0000"/>
                </a:solidFill>
              </a:rPr>
              <a:t> 95% CL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48" name="Gruppo 47"/>
          <p:cNvGrpSpPr/>
          <p:nvPr/>
        </p:nvGrpSpPr>
        <p:grpSpPr>
          <a:xfrm>
            <a:off x="2248994" y="2236801"/>
            <a:ext cx="1896435" cy="1939150"/>
            <a:chOff x="1700246" y="3779817"/>
            <a:chExt cx="2015407" cy="2060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246" y="3825212"/>
              <a:ext cx="2015407" cy="2015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ttangolo 46"/>
            <p:cNvSpPr/>
            <p:nvPr/>
          </p:nvSpPr>
          <p:spPr>
            <a:xfrm>
              <a:off x="3275856" y="3779817"/>
              <a:ext cx="439797" cy="373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6722"/>
            <a:ext cx="4545852" cy="33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F552BA-FEF6-41F0-A37D-32D98FC8CFC6}"/>
              </a:ext>
            </a:extLst>
          </p:cNvPr>
          <p:cNvSpPr txBox="1"/>
          <p:nvPr/>
        </p:nvSpPr>
        <p:spPr>
          <a:xfrm>
            <a:off x="4894144" y="4600092"/>
            <a:ext cx="41308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Nearly </a:t>
            </a:r>
            <a:r>
              <a:rPr lang="en-US" sz="2000" b="1" i="1" dirty="0">
                <a:solidFill>
                  <a:srgbClr val="0000FF"/>
                </a:solidFill>
              </a:rPr>
              <a:t>identical</a:t>
            </a:r>
            <a:r>
              <a:rPr lang="en-US" sz="2000" b="1" dirty="0"/>
              <a:t> to the findings of 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Smith et al, PRL 119 (2017) 132502</a:t>
            </a:r>
          </a:p>
          <a:p>
            <a:r>
              <a:rPr lang="en-US" sz="2000" b="1" dirty="0"/>
              <a:t>and also, by using </a:t>
            </a:r>
            <a:r>
              <a:rPr lang="en-US" sz="2000" b="1" baseline="30000" dirty="0">
                <a:solidFill>
                  <a:srgbClr val="00B050"/>
                </a:solidFill>
              </a:rPr>
              <a:t>12</a:t>
            </a:r>
            <a:r>
              <a:rPr lang="en-US" sz="2000" b="1" dirty="0">
                <a:solidFill>
                  <a:srgbClr val="00B050"/>
                </a:solidFill>
              </a:rPr>
              <a:t>N decay</a:t>
            </a:r>
            <a:r>
              <a:rPr lang="en-US" sz="2000" b="1" dirty="0"/>
              <a:t>:</a:t>
            </a:r>
          </a:p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Bishop, PRC 102 (2020) 041303 (R)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036022E-233E-44B2-AFBE-E6E0E99DBA90}"/>
              </a:ext>
            </a:extLst>
          </p:cNvPr>
          <p:cNvGrpSpPr/>
          <p:nvPr/>
        </p:nvGrpSpPr>
        <p:grpSpPr>
          <a:xfrm>
            <a:off x="425051" y="2135651"/>
            <a:ext cx="3861656" cy="4338107"/>
            <a:chOff x="-3480656" y="1107116"/>
            <a:chExt cx="3861656" cy="4338107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4B4B04B-66F3-4A74-99F0-01D25B25B2E0}"/>
                </a:ext>
              </a:extLst>
            </p:cNvPr>
            <p:cNvSpPr/>
            <p:nvPr/>
          </p:nvSpPr>
          <p:spPr>
            <a:xfrm>
              <a:off x="-3480656" y="1107116"/>
              <a:ext cx="3861656" cy="4338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2E6D2050-31E9-4BE2-8D30-7A4F62A68F08}"/>
                </a:ext>
              </a:extLst>
            </p:cNvPr>
            <p:cNvGrpSpPr/>
            <p:nvPr/>
          </p:nvGrpSpPr>
          <p:grpSpPr>
            <a:xfrm>
              <a:off x="-3367624" y="1309190"/>
              <a:ext cx="3615006" cy="3620039"/>
              <a:chOff x="5211134" y="2884018"/>
              <a:chExt cx="3615006" cy="3620039"/>
            </a:xfrm>
            <a:solidFill>
              <a:schemeClr val="bg1"/>
            </a:solidFill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5C88C4E3-5C6E-4817-985F-A11BFD0378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2362" t="30400" r="20863" b="17691"/>
              <a:stretch/>
            </p:blipFill>
            <p:spPr>
              <a:xfrm>
                <a:off x="5211134" y="3284432"/>
                <a:ext cx="2952328" cy="3219625"/>
              </a:xfrm>
              <a:prstGeom prst="rect">
                <a:avLst/>
              </a:prstGeom>
              <a:grpFill/>
            </p:spPr>
          </p:pic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997208E7-2381-484A-ADAF-2305B529D430}"/>
                  </a:ext>
                </a:extLst>
              </p:cNvPr>
              <p:cNvSpPr txBox="1"/>
              <p:nvPr/>
            </p:nvSpPr>
            <p:spPr>
              <a:xfrm rot="16200000">
                <a:off x="6971186" y="4675760"/>
                <a:ext cx="305731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/>
                  <a:t>T.K. Rana et al, </a:t>
                </a:r>
                <a:r>
                  <a:rPr lang="it-IT" sz="1400" b="1" dirty="0" err="1"/>
                  <a:t>Phys</a:t>
                </a:r>
                <a:r>
                  <a:rPr lang="it-IT" sz="1400" b="1" dirty="0"/>
                  <a:t>. Lett. B 793 (2019)</a:t>
                </a:r>
                <a:endParaRPr lang="en-GB" sz="1400" b="1" dirty="0"/>
              </a:p>
            </p:txBody>
          </p:sp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09682077-9E0C-4C57-8D1C-A9527BC34E6E}"/>
                  </a:ext>
                </a:extLst>
              </p:cNvPr>
              <p:cNvSpPr txBox="1"/>
              <p:nvPr/>
            </p:nvSpPr>
            <p:spPr>
              <a:xfrm>
                <a:off x="7109003" y="2884018"/>
                <a:ext cx="1717137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&lt;0.019% 95% CL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1D16CAC-763F-4822-B784-C5F3583A28C4}"/>
              </a:ext>
            </a:extLst>
          </p:cNvPr>
          <p:cNvSpPr txBox="1"/>
          <p:nvPr/>
        </p:nvSpPr>
        <p:spPr>
          <a:xfrm>
            <a:off x="-35024" y="6488374"/>
            <a:ext cx="4963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see also </a:t>
            </a:r>
            <a:r>
              <a:rPr lang="en-US" sz="2000" b="1" dirty="0">
                <a:solidFill>
                  <a:schemeClr val="bg1"/>
                </a:solidFill>
              </a:rPr>
              <a:t>IL &amp; DDA, Riv. Nuovo Cim. 46 (2023)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E9D621C-6B33-31A5-0283-39E4FAF6E2BA}"/>
              </a:ext>
            </a:extLst>
          </p:cNvPr>
          <p:cNvGrpSpPr/>
          <p:nvPr/>
        </p:nvGrpSpPr>
        <p:grpSpPr>
          <a:xfrm>
            <a:off x="510612" y="434696"/>
            <a:ext cx="5081724" cy="5657850"/>
            <a:chOff x="510612" y="434696"/>
            <a:chExt cx="5081724" cy="5657850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F34FD7D-31E3-263B-94F8-1EDC968F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612" y="434696"/>
              <a:ext cx="5081724" cy="5657850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965936C-2634-D066-7235-F7562E8E9EF6}"/>
                </a:ext>
              </a:extLst>
            </p:cNvPr>
            <p:cNvSpPr/>
            <p:nvPr/>
          </p:nvSpPr>
          <p:spPr>
            <a:xfrm>
              <a:off x="798897" y="4697129"/>
              <a:ext cx="1722922" cy="394635"/>
            </a:xfrm>
            <a:prstGeom prst="rect">
              <a:avLst/>
            </a:prstGeom>
            <a:solidFill>
              <a:srgbClr val="0070C0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51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484585" y="2846586"/>
            <a:ext cx="5948503" cy="3416776"/>
            <a:chOff x="484585" y="2846586"/>
            <a:chExt cx="5948503" cy="3416776"/>
          </a:xfrm>
        </p:grpSpPr>
        <p:grpSp>
          <p:nvGrpSpPr>
            <p:cNvPr id="3" name="Gruppo 2"/>
            <p:cNvGrpSpPr/>
            <p:nvPr/>
          </p:nvGrpSpPr>
          <p:grpSpPr>
            <a:xfrm>
              <a:off x="484585" y="3177343"/>
              <a:ext cx="3628989" cy="3086019"/>
              <a:chOff x="484585" y="3177343"/>
              <a:chExt cx="3628989" cy="3086019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 rot="7165780" flipH="1">
                <a:off x="220707" y="3441221"/>
                <a:ext cx="3086019" cy="2558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CasellaDiTesto 6"/>
              <p:cNvSpPr txBox="1"/>
              <p:nvPr/>
            </p:nvSpPr>
            <p:spPr>
              <a:xfrm>
                <a:off x="2474792" y="4848327"/>
                <a:ext cx="1638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 err="1">
                    <a:solidFill>
                      <a:srgbClr val="7030A0"/>
                    </a:solidFill>
                  </a:rPr>
                  <a:t>Ghost</a:t>
                </a:r>
                <a:r>
                  <a:rPr lang="it-IT" b="1" dirty="0">
                    <a:solidFill>
                      <a:srgbClr val="7030A0"/>
                    </a:solidFill>
                  </a:rPr>
                  <a:t> </a:t>
                </a:r>
                <a:r>
                  <a:rPr lang="it-IT" b="1" dirty="0" err="1">
                    <a:solidFill>
                      <a:srgbClr val="7030A0"/>
                    </a:solidFill>
                  </a:rPr>
                  <a:t>anomaly</a:t>
                </a:r>
                <a:endParaRPr lang="it-IT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1" name="CasellaDiTesto 10"/>
            <p:cNvSpPr txBox="1"/>
            <p:nvPr/>
          </p:nvSpPr>
          <p:spPr>
            <a:xfrm>
              <a:off x="539552" y="2846586"/>
              <a:ext cx="589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solidFill>
                    <a:srgbClr val="7030A0"/>
                  </a:solidFill>
                </a:rPr>
                <a:t>R-</a:t>
              </a:r>
              <a:r>
                <a:rPr lang="it-IT" b="1" i="1" dirty="0" err="1">
                  <a:solidFill>
                    <a:srgbClr val="7030A0"/>
                  </a:solidFill>
                </a:rPr>
                <a:t>matrix</a:t>
              </a:r>
              <a:r>
                <a:rPr lang="it-IT" b="1" i="1" dirty="0">
                  <a:solidFill>
                    <a:srgbClr val="7030A0"/>
                  </a:solidFill>
                </a:rPr>
                <a:t> </a:t>
              </a:r>
              <a:r>
                <a:rPr lang="it-IT" b="1" i="1" dirty="0" err="1">
                  <a:solidFill>
                    <a:srgbClr val="7030A0"/>
                  </a:solidFill>
                </a:rPr>
                <a:t>calculations</a:t>
              </a:r>
              <a:r>
                <a:rPr lang="it-IT" b="1" dirty="0"/>
                <a:t> by </a:t>
              </a:r>
              <a:r>
                <a:rPr lang="it-IT" b="1" dirty="0" err="1"/>
                <a:t>Refsgaard</a:t>
              </a:r>
              <a:r>
                <a:rPr lang="it-IT" b="1" dirty="0"/>
                <a:t> et al (</a:t>
              </a:r>
              <a:r>
                <a:rPr lang="it-IT" b="1" dirty="0" err="1"/>
                <a:t>Phys</a:t>
              </a:r>
              <a:r>
                <a:rPr lang="it-IT" b="1" dirty="0"/>
                <a:t>. </a:t>
              </a:r>
              <a:r>
                <a:rPr lang="it-IT" b="1" dirty="0" err="1"/>
                <a:t>Lett</a:t>
              </a:r>
              <a:r>
                <a:rPr lang="it-IT" b="1" dirty="0"/>
                <a:t>. B, 2018)</a:t>
              </a:r>
              <a:endParaRPr lang="en-US" b="1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539552" y="2356475"/>
            <a:ext cx="665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8000"/>
                </a:solidFill>
              </a:rPr>
              <a:t>Semi-</a:t>
            </a:r>
            <a:r>
              <a:rPr lang="it-IT" b="1" dirty="0" err="1">
                <a:solidFill>
                  <a:srgbClr val="008000"/>
                </a:solidFill>
              </a:rPr>
              <a:t>classical</a:t>
            </a:r>
            <a:r>
              <a:rPr lang="it-IT" b="1" dirty="0">
                <a:solidFill>
                  <a:srgbClr val="008000"/>
                </a:solidFill>
              </a:rPr>
              <a:t> </a:t>
            </a:r>
            <a:r>
              <a:rPr lang="it-IT" b="1" dirty="0" err="1">
                <a:solidFill>
                  <a:srgbClr val="008000"/>
                </a:solidFill>
              </a:rPr>
              <a:t>calculations</a:t>
            </a:r>
            <a:r>
              <a:rPr lang="it-IT" b="1" dirty="0"/>
              <a:t> by </a:t>
            </a:r>
            <a:r>
              <a:rPr lang="it-IT" b="1" dirty="0" err="1"/>
              <a:t>Zheng</a:t>
            </a:r>
            <a:r>
              <a:rPr lang="it-IT" b="1" dirty="0"/>
              <a:t> et al (</a:t>
            </a:r>
            <a:r>
              <a:rPr lang="it-IT" b="1" dirty="0" err="1"/>
              <a:t>Phys</a:t>
            </a:r>
            <a:r>
              <a:rPr lang="it-IT" b="1" dirty="0"/>
              <a:t>. </a:t>
            </a:r>
            <a:r>
              <a:rPr lang="it-IT" b="1" dirty="0" err="1"/>
              <a:t>Lett</a:t>
            </a:r>
            <a:r>
              <a:rPr lang="it-IT" b="1" dirty="0"/>
              <a:t>. B, 2018): </a:t>
            </a:r>
            <a:r>
              <a:rPr lang="it-IT" b="1" dirty="0">
                <a:solidFill>
                  <a:srgbClr val="FF0000"/>
                </a:solidFill>
              </a:rPr>
              <a:t>≈ 10</a:t>
            </a:r>
            <a:r>
              <a:rPr lang="it-IT" b="1" baseline="30000" dirty="0">
                <a:solidFill>
                  <a:srgbClr val="FF0000"/>
                </a:solidFill>
              </a:rPr>
              <a:t>-5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Some theoretical estimates on the DD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776564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R. Smith et al, PRC 102 (2020): BR &lt; 5.7·10</a:t>
            </a:r>
            <a:r>
              <a:rPr lang="it-IT" sz="2000" b="1" baseline="30000" dirty="0">
                <a:solidFill>
                  <a:srgbClr val="FFFFFF"/>
                </a:solidFill>
              </a:rPr>
              <a:t>-6</a:t>
            </a:r>
            <a:endParaRPr lang="en-US" sz="2000" b="1" baseline="30000" dirty="0">
              <a:solidFill>
                <a:srgbClr val="FFFFFF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87674" y="384830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Faddeev</a:t>
            </a:r>
            <a:r>
              <a:rPr lang="it-IT" b="1" dirty="0"/>
              <a:t> </a:t>
            </a:r>
            <a:r>
              <a:rPr lang="it-IT" b="1" i="1" dirty="0">
                <a:solidFill>
                  <a:srgbClr val="0000FF"/>
                </a:solidFill>
              </a:rPr>
              <a:t>3-body </a:t>
            </a:r>
            <a:r>
              <a:rPr lang="it-IT" b="1" i="1" dirty="0" err="1">
                <a:solidFill>
                  <a:srgbClr val="0000FF"/>
                </a:solidFill>
              </a:rPr>
              <a:t>calculations</a:t>
            </a:r>
            <a:r>
              <a:rPr lang="it-IT" b="1" dirty="0"/>
              <a:t> by </a:t>
            </a:r>
            <a:r>
              <a:rPr lang="it-IT" b="1" dirty="0" err="1"/>
              <a:t>Ishikawa</a:t>
            </a:r>
            <a:r>
              <a:rPr lang="it-IT" b="1" dirty="0"/>
              <a:t> (2014): </a:t>
            </a:r>
            <a:r>
              <a:rPr lang="it-IT" b="1" dirty="0">
                <a:solidFill>
                  <a:srgbClr val="0000FF"/>
                </a:solidFill>
              </a:rPr>
              <a:t>DD &lt; 1%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92944" y="806336"/>
            <a:ext cx="51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Simple </a:t>
            </a:r>
            <a:r>
              <a:rPr lang="it-IT" b="1" dirty="0" err="1">
                <a:solidFill>
                  <a:srgbClr val="FF0000"/>
                </a:solidFill>
              </a:rPr>
              <a:t>phase-space</a:t>
            </a:r>
            <a:r>
              <a:rPr lang="it-IT" b="1" dirty="0"/>
              <a:t> </a:t>
            </a:r>
            <a:r>
              <a:rPr lang="it-IT" b="1" dirty="0" err="1"/>
              <a:t>calculations+</a:t>
            </a:r>
            <a:r>
              <a:rPr lang="it-IT" b="1" dirty="0" err="1">
                <a:solidFill>
                  <a:srgbClr val="FF0000"/>
                </a:solidFill>
              </a:rPr>
              <a:t>WKB</a:t>
            </a:r>
            <a:r>
              <a:rPr lang="it-IT" b="1" dirty="0"/>
              <a:t> </a:t>
            </a:r>
            <a:r>
              <a:rPr lang="it-IT" b="1" dirty="0" err="1"/>
              <a:t>penetrability</a:t>
            </a:r>
            <a:r>
              <a:rPr lang="it-IT" b="1" dirty="0"/>
              <a:t> </a:t>
            </a:r>
          </a:p>
          <a:p>
            <a:r>
              <a:rPr lang="it-IT" b="1" dirty="0">
                <a:solidFill>
                  <a:schemeClr val="bg1">
                    <a:lumMod val="50000"/>
                  </a:schemeClr>
                </a:solidFill>
              </a:rPr>
              <a:t>R. Smith et al (PRL, 2017)</a:t>
            </a:r>
            <a:r>
              <a:rPr lang="it-IT" b="1" dirty="0"/>
              <a:t>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87674" y="1551307"/>
                <a:ext cx="5448799" cy="66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𝑩𝑹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𝒃𝒐𝒅𝒚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it-IT" b="1" i="1">
                                  <a:latin typeface="Cambria Math"/>
                                  <a:ea typeface="Cambria Math"/>
                                </a:rPr>
                                <m:t>𝒃𝒐𝒅𝒚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𝑾𝑲𝑩</m:t>
                          </m:r>
                        </m:sub>
                      </m:sSub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𝟎𝟎𝟏𝟖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𝟑𝟑𝟑</m:t>
                      </m:r>
                      <m:r>
                        <a:rPr lang="it-IT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𝟎𝟔</m:t>
                      </m:r>
                      <m:r>
                        <a:rPr lang="it-IT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%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4" y="1551307"/>
                <a:ext cx="5448799" cy="6631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o 19">
            <a:extLst>
              <a:ext uri="{FF2B5EF4-FFF2-40B4-BE49-F238E27FC236}">
                <a16:creationId xmlns:a16="http://schemas.microsoft.com/office/drawing/2014/main" id="{179B5588-0877-5C9F-6035-B09D728AD8E2}"/>
              </a:ext>
            </a:extLst>
          </p:cNvPr>
          <p:cNvGrpSpPr/>
          <p:nvPr/>
        </p:nvGrpSpPr>
        <p:grpSpPr>
          <a:xfrm>
            <a:off x="4423384" y="405943"/>
            <a:ext cx="4566359" cy="6046113"/>
            <a:chOff x="4481388" y="427057"/>
            <a:chExt cx="4566359" cy="604611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C67AD4F-77F7-3704-0B11-6F72DA647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88" y="427057"/>
              <a:ext cx="2397574" cy="1927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D3454B49-0D8E-0E10-572B-7A2DBD2C6899}"/>
                </a:ext>
              </a:extLst>
            </p:cNvPr>
            <p:cNvGrpSpPr/>
            <p:nvPr/>
          </p:nvGrpSpPr>
          <p:grpSpPr>
            <a:xfrm>
              <a:off x="4481388" y="3321701"/>
              <a:ext cx="4566359" cy="3151469"/>
              <a:chOff x="5028935" y="3638112"/>
              <a:chExt cx="3859947" cy="2756411"/>
            </a:xfrm>
          </p:grpSpPr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9B838125-F4A5-92A4-7C1F-8EA6F6495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28935" y="3638112"/>
                <a:ext cx="3859947" cy="2756411"/>
              </a:xfrm>
              <a:prstGeom prst="rect">
                <a:avLst/>
              </a:prstGeom>
            </p:spPr>
          </p:pic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77D545CC-B3B2-7AA7-CB19-C7326CE8059C}"/>
                  </a:ext>
                </a:extLst>
              </p:cNvPr>
              <p:cNvSpPr txBox="1"/>
              <p:nvPr/>
            </p:nvSpPr>
            <p:spPr>
              <a:xfrm>
                <a:off x="7543800" y="4495800"/>
                <a:ext cx="5357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solidFill>
                      <a:srgbClr val="0000FF"/>
                    </a:solidFill>
                  </a:rPr>
                  <a:t>OKK</a:t>
                </a:r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5D57ABE1-817E-C51D-7608-4DA08A6AAF2F}"/>
                  </a:ext>
                </a:extLst>
              </p:cNvPr>
              <p:cNvSpPr txBox="1"/>
              <p:nvPr/>
            </p:nvSpPr>
            <p:spPr>
              <a:xfrm>
                <a:off x="6470429" y="4086871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rgbClr val="FF0000"/>
                    </a:solidFill>
                  </a:rPr>
                  <a:t>CDCC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24351217-6AE5-F4A9-D283-F76F66001A5F}"/>
                  </a:ext>
                </a:extLst>
              </p:cNvPr>
              <p:cNvSpPr txBox="1"/>
              <p:nvPr/>
            </p:nvSpPr>
            <p:spPr>
              <a:xfrm>
                <a:off x="5977345" y="5433071"/>
                <a:ext cx="841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3-body</a:t>
                </a:r>
                <a:endParaRPr lang="en-GB" dirty="0"/>
              </a:p>
            </p:txBody>
          </p:sp>
        </p:grp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B4CA7F77-6280-2783-6C7F-79C32E7D67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601" y="3321701"/>
            <a:ext cx="4421926" cy="3167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73777-5903-E8D1-9FB3-DBC1C2AB6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3353150-CC71-35FE-B139-AA93E3430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A54F90E-B469-BA9A-FA35-BFCFB8D135D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5C1174C-747D-14A7-A9E8-E332743B6B3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343BA07-325B-ACEF-8D05-54114CCEC5B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94A4982A-CF11-7D26-F313-757FD3C68637}"/>
              </a:ext>
            </a:extLst>
          </p:cNvPr>
          <p:cNvSpPr/>
          <p:nvPr/>
        </p:nvSpPr>
        <p:spPr>
          <a:xfrm rot="20738727">
            <a:off x="6461044" y="2539645"/>
            <a:ext cx="905390" cy="712528"/>
          </a:xfrm>
          <a:prstGeom prst="ellipse">
            <a:avLst/>
          </a:prstGeom>
          <a:gradFill flip="none" rotWithShape="1">
            <a:gsLst>
              <a:gs pos="0">
                <a:srgbClr val="56BAA3">
                  <a:tint val="66000"/>
                  <a:satMod val="160000"/>
                </a:srgbClr>
              </a:gs>
              <a:gs pos="50000">
                <a:srgbClr val="56BAA3">
                  <a:tint val="44500"/>
                  <a:satMod val="160000"/>
                </a:srgbClr>
              </a:gs>
              <a:gs pos="100000">
                <a:srgbClr val="56BAA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37391C2F-8C46-533C-1B42-8370EC15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52" y="370228"/>
            <a:ext cx="8626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A ground state </a:t>
            </a:r>
            <a:r>
              <a:rPr lang="en-US" b="1" baseline="30000" dirty="0">
                <a:solidFill>
                  <a:srgbClr val="CD2E3A"/>
                </a:solidFill>
              </a:rPr>
              <a:t>12</a:t>
            </a:r>
            <a:r>
              <a:rPr lang="en-US" b="1" dirty="0">
                <a:solidFill>
                  <a:srgbClr val="CD2E3A"/>
                </a:solidFill>
              </a:rPr>
              <a:t>C nucleus </a:t>
            </a:r>
            <a:r>
              <a:rPr lang="en-US" dirty="0">
                <a:solidFill>
                  <a:srgbClr val="0047A0"/>
                </a:solidFill>
              </a:rPr>
              <a:t>can be </a:t>
            </a:r>
            <a:r>
              <a:rPr lang="en-US" b="1" dirty="0">
                <a:solidFill>
                  <a:srgbClr val="0047A0"/>
                </a:solidFill>
              </a:rPr>
              <a:t>formed</a:t>
            </a:r>
            <a:r>
              <a:rPr lang="en-US" dirty="0">
                <a:solidFill>
                  <a:srgbClr val="0047A0"/>
                </a:solidFill>
              </a:rPr>
              <a:t> </a:t>
            </a:r>
            <a:r>
              <a:rPr lang="en-US" b="1" dirty="0">
                <a:solidFill>
                  <a:srgbClr val="0047A0"/>
                </a:solidFill>
              </a:rPr>
              <a:t>only</a:t>
            </a:r>
            <a:r>
              <a:rPr lang="en-US" dirty="0">
                <a:solidFill>
                  <a:srgbClr val="0047A0"/>
                </a:solidFill>
              </a:rPr>
              <a:t> through a </a:t>
            </a:r>
            <a:r>
              <a:rPr lang="en-US" b="1" i="1" dirty="0">
                <a:solidFill>
                  <a:srgbClr val="CD2E3A"/>
                </a:solidFill>
              </a:rPr>
              <a:t>radiative</a:t>
            </a:r>
            <a:r>
              <a:rPr lang="en-US" i="1" dirty="0">
                <a:solidFill>
                  <a:srgbClr val="0047A0"/>
                </a:solidFill>
              </a:rPr>
              <a:t> </a:t>
            </a:r>
            <a:r>
              <a:rPr lang="en-US" b="1" dirty="0">
                <a:solidFill>
                  <a:srgbClr val="0047A0"/>
                </a:solidFill>
              </a:rPr>
              <a:t>decay</a:t>
            </a:r>
            <a:r>
              <a:rPr lang="en-US" dirty="0">
                <a:solidFill>
                  <a:srgbClr val="0047A0"/>
                </a:solidFill>
              </a:rPr>
              <a:t> of the </a:t>
            </a:r>
            <a:r>
              <a:rPr lang="en-US" b="1" dirty="0">
                <a:solidFill>
                  <a:srgbClr val="0047A0"/>
                </a:solidFill>
              </a:rPr>
              <a:t>Hoyle</a:t>
            </a:r>
            <a:r>
              <a:rPr lang="en-US" dirty="0">
                <a:solidFill>
                  <a:srgbClr val="0047A0"/>
                </a:solidFill>
              </a:rPr>
              <a:t> </a:t>
            </a:r>
            <a:r>
              <a:rPr lang="en-US" b="1" dirty="0">
                <a:solidFill>
                  <a:srgbClr val="0047A0"/>
                </a:solidFill>
              </a:rPr>
              <a:t>state.</a:t>
            </a:r>
            <a:endParaRPr lang="en-US" b="1" baseline="30000" dirty="0">
              <a:solidFill>
                <a:srgbClr val="0047A0"/>
              </a:solidFill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835D6F03-99AB-261A-3E04-A246B670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007" y="3389416"/>
            <a:ext cx="1980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0047A0"/>
                </a:solidFill>
              </a:rPr>
              <a:t>Radiative decay</a:t>
            </a:r>
          </a:p>
          <a:p>
            <a:pPr algn="ctr"/>
            <a:r>
              <a:rPr lang="en-US" b="1" dirty="0">
                <a:solidFill>
                  <a:srgbClr val="0047A0"/>
                </a:solidFill>
              </a:rPr>
              <a:t>~ 0.05 %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DE008D4C-CDA3-54D1-A960-38AEB5E77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08" y="1115280"/>
            <a:ext cx="545350" cy="600865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CB3FA2DD-EB1C-7EB8-0F80-3C6A48281548}"/>
              </a:ext>
            </a:extLst>
          </p:cNvPr>
          <p:cNvGrpSpPr/>
          <p:nvPr/>
        </p:nvGrpSpPr>
        <p:grpSpPr>
          <a:xfrm>
            <a:off x="4817997" y="1505869"/>
            <a:ext cx="1474913" cy="1222701"/>
            <a:chOff x="4023983" y="2747265"/>
            <a:chExt cx="1474913" cy="1222701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59EE3578-9B67-B1B2-834F-55B60000C6E2}"/>
                </a:ext>
              </a:extLst>
            </p:cNvPr>
            <p:cNvGrpSpPr/>
            <p:nvPr/>
          </p:nvGrpSpPr>
          <p:grpSpPr>
            <a:xfrm>
              <a:off x="4282513" y="2747265"/>
              <a:ext cx="992755" cy="980449"/>
              <a:chOff x="3463554" y="1731125"/>
              <a:chExt cx="992755" cy="980449"/>
            </a:xfrm>
          </p:grpSpPr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61C6FDD4-9A31-5AFE-B95A-0099B471AA98}"/>
                  </a:ext>
                </a:extLst>
              </p:cNvPr>
              <p:cNvGrpSpPr/>
              <p:nvPr/>
            </p:nvGrpSpPr>
            <p:grpSpPr>
              <a:xfrm>
                <a:off x="3463554" y="1731125"/>
                <a:ext cx="632715" cy="640441"/>
                <a:chOff x="3463554" y="1606985"/>
                <a:chExt cx="632715" cy="640441"/>
              </a:xfrm>
            </p:grpSpPr>
            <p:sp>
              <p:nvSpPr>
                <p:cNvPr id="41" name="Ovale 40">
                  <a:extLst>
                    <a:ext uri="{FF2B5EF4-FFF2-40B4-BE49-F238E27FC236}">
                      <a16:creationId xmlns:a16="http://schemas.microsoft.com/office/drawing/2014/main" id="{5B3738A4-0A0A-5F41-9DDE-34D19380EC51}"/>
                    </a:ext>
                  </a:extLst>
                </p:cNvPr>
                <p:cNvSpPr/>
                <p:nvPr/>
              </p:nvSpPr>
              <p:spPr>
                <a:xfrm>
                  <a:off x="3463554" y="1606985"/>
                  <a:ext cx="632715" cy="6327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6BAA3">
                        <a:tint val="66000"/>
                        <a:satMod val="160000"/>
                      </a:srgbClr>
                    </a:gs>
                    <a:gs pos="50000">
                      <a:srgbClr val="56BAA3">
                        <a:tint val="44500"/>
                        <a:satMod val="160000"/>
                      </a:srgbClr>
                    </a:gs>
                    <a:gs pos="100000">
                      <a:srgbClr val="56BAA3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42" name="Immagine 41">
                  <a:extLst>
                    <a:ext uri="{FF2B5EF4-FFF2-40B4-BE49-F238E27FC236}">
                      <a16:creationId xmlns:a16="http://schemas.microsoft.com/office/drawing/2014/main" id="{1B77671B-FCF2-AB1D-6BD1-15E3ADDE8B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7237" y="1646561"/>
                  <a:ext cx="545350" cy="60086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81EA9AEC-400C-5608-C7F1-78C28A0FE103}"/>
                  </a:ext>
                </a:extLst>
              </p:cNvPr>
              <p:cNvGrpSpPr/>
              <p:nvPr/>
            </p:nvGrpSpPr>
            <p:grpSpPr>
              <a:xfrm>
                <a:off x="3651253" y="2071133"/>
                <a:ext cx="632715" cy="640441"/>
                <a:chOff x="3463554" y="1606985"/>
                <a:chExt cx="632715" cy="640441"/>
              </a:xfrm>
            </p:grpSpPr>
            <p:sp>
              <p:nvSpPr>
                <p:cNvPr id="39" name="Ovale 38">
                  <a:extLst>
                    <a:ext uri="{FF2B5EF4-FFF2-40B4-BE49-F238E27FC236}">
                      <a16:creationId xmlns:a16="http://schemas.microsoft.com/office/drawing/2014/main" id="{FD86D5D7-C6D4-29C6-1317-E96C29B3DC45}"/>
                    </a:ext>
                  </a:extLst>
                </p:cNvPr>
                <p:cNvSpPr/>
                <p:nvPr/>
              </p:nvSpPr>
              <p:spPr>
                <a:xfrm>
                  <a:off x="3463554" y="1606985"/>
                  <a:ext cx="632715" cy="6327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6BAA3">
                        <a:tint val="66000"/>
                        <a:satMod val="160000"/>
                      </a:srgbClr>
                    </a:gs>
                    <a:gs pos="50000">
                      <a:srgbClr val="56BAA3">
                        <a:tint val="44500"/>
                        <a:satMod val="160000"/>
                      </a:srgbClr>
                    </a:gs>
                    <a:gs pos="100000">
                      <a:srgbClr val="56BAA3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40" name="Immagine 39">
                  <a:extLst>
                    <a:ext uri="{FF2B5EF4-FFF2-40B4-BE49-F238E27FC236}">
                      <a16:creationId xmlns:a16="http://schemas.microsoft.com/office/drawing/2014/main" id="{632567E2-3E84-3E0A-D5E8-69B55AB264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7237" y="1646561"/>
                  <a:ext cx="545350" cy="600865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1EC989C5-F321-1BA5-41FA-2DB63D975352}"/>
                  </a:ext>
                </a:extLst>
              </p:cNvPr>
              <p:cNvGrpSpPr/>
              <p:nvPr/>
            </p:nvGrpSpPr>
            <p:grpSpPr>
              <a:xfrm>
                <a:off x="3823594" y="1735208"/>
                <a:ext cx="632715" cy="640441"/>
                <a:chOff x="3463554" y="1606985"/>
                <a:chExt cx="632715" cy="640441"/>
              </a:xfrm>
            </p:grpSpPr>
            <p:sp>
              <p:nvSpPr>
                <p:cNvPr id="36" name="Ovale 35">
                  <a:extLst>
                    <a:ext uri="{FF2B5EF4-FFF2-40B4-BE49-F238E27FC236}">
                      <a16:creationId xmlns:a16="http://schemas.microsoft.com/office/drawing/2014/main" id="{019DADA7-EC96-7ED3-A89A-E65A763F34BF}"/>
                    </a:ext>
                  </a:extLst>
                </p:cNvPr>
                <p:cNvSpPr/>
                <p:nvPr/>
              </p:nvSpPr>
              <p:spPr>
                <a:xfrm>
                  <a:off x="3463554" y="1606985"/>
                  <a:ext cx="632715" cy="6327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6BAA3">
                        <a:tint val="66000"/>
                        <a:satMod val="160000"/>
                      </a:srgbClr>
                    </a:gs>
                    <a:gs pos="50000">
                      <a:srgbClr val="56BAA3">
                        <a:tint val="44500"/>
                        <a:satMod val="160000"/>
                      </a:srgbClr>
                    </a:gs>
                    <a:gs pos="100000">
                      <a:srgbClr val="56BAA3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38" name="Immagine 37">
                  <a:extLst>
                    <a:ext uri="{FF2B5EF4-FFF2-40B4-BE49-F238E27FC236}">
                      <a16:creationId xmlns:a16="http://schemas.microsoft.com/office/drawing/2014/main" id="{4115E3FA-CE68-3D4E-7D06-0F2A0CEA7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7237" y="1646561"/>
                  <a:ext cx="545350" cy="600865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D5AF177F-04CB-45BB-F070-00C461C017AF}"/>
                </a:ext>
              </a:extLst>
            </p:cNvPr>
            <p:cNvSpPr txBox="1"/>
            <p:nvPr/>
          </p:nvSpPr>
          <p:spPr>
            <a:xfrm>
              <a:off x="4023983" y="3692967"/>
              <a:ext cx="14749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CD2E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</a:t>
              </a:r>
              <a:r>
                <a:rPr lang="it-IT" sz="1200" b="1" baseline="-25000" dirty="0">
                  <a:solidFill>
                    <a:srgbClr val="CD2E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it-IT" sz="1200" b="1" dirty="0">
                  <a:solidFill>
                    <a:srgbClr val="CD2E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7.65 MeV</a:t>
              </a:r>
              <a:endParaRPr lang="it-IT" sz="1200" b="1" baseline="30000" dirty="0">
                <a:solidFill>
                  <a:srgbClr val="CD2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505174D4-9AEB-1BE1-D086-CA95FC3F62E4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6112964" y="1415712"/>
            <a:ext cx="815844" cy="315242"/>
          </a:xfrm>
          <a:prstGeom prst="straightConnector1">
            <a:avLst/>
          </a:prstGeom>
          <a:ln w="38100">
            <a:solidFill>
              <a:srgbClr val="0047A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20B9829A-E6EF-CBDD-4244-E685B3AB36EA}"/>
              </a:ext>
            </a:extLst>
          </p:cNvPr>
          <p:cNvCxnSpPr>
            <a:cxnSpLocks/>
          </p:cNvCxnSpPr>
          <p:nvPr/>
        </p:nvCxnSpPr>
        <p:spPr>
          <a:xfrm>
            <a:off x="5956582" y="2154475"/>
            <a:ext cx="615177" cy="437594"/>
          </a:xfrm>
          <a:prstGeom prst="straightConnector1">
            <a:avLst/>
          </a:prstGeom>
          <a:ln w="38100">
            <a:solidFill>
              <a:srgbClr val="CD2E3A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>
            <a:extLst>
              <a:ext uri="{FF2B5EF4-FFF2-40B4-BE49-F238E27FC236}">
                <a16:creationId xmlns:a16="http://schemas.microsoft.com/office/drawing/2014/main" id="{15306580-E269-D141-662A-C3BD70372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139" y="2662658"/>
            <a:ext cx="545350" cy="600865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D647C70F-C535-8E5D-E8F3-1AD43626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91" y="2561538"/>
            <a:ext cx="545350" cy="600865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1B207FD7-36C7-76D2-D6EB-8273D40D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060" y="2519604"/>
            <a:ext cx="545350" cy="600865"/>
          </a:xfrm>
          <a:prstGeom prst="rect">
            <a:avLst/>
          </a:prstGeom>
        </p:spPr>
      </p:pic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FC925AD-EC13-1DBE-557F-2EAE1B744805}"/>
              </a:ext>
            </a:extLst>
          </p:cNvPr>
          <p:cNvCxnSpPr>
            <a:cxnSpLocks/>
          </p:cNvCxnSpPr>
          <p:nvPr/>
        </p:nvCxnSpPr>
        <p:spPr>
          <a:xfrm flipV="1">
            <a:off x="7429320" y="2786224"/>
            <a:ext cx="541740" cy="45464"/>
          </a:xfrm>
          <a:prstGeom prst="straightConnector1">
            <a:avLst/>
          </a:prstGeom>
          <a:ln w="38100">
            <a:solidFill>
              <a:srgbClr val="0047A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>
            <a:extLst>
              <a:ext uri="{FF2B5EF4-FFF2-40B4-BE49-F238E27FC236}">
                <a16:creationId xmlns:a16="http://schemas.microsoft.com/office/drawing/2014/main" id="{497D46DD-AC79-3304-EDC7-BAC724FC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839" y="3429218"/>
            <a:ext cx="545350" cy="600865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E7133028-D091-15F9-5525-AC220C87E71D}"/>
              </a:ext>
            </a:extLst>
          </p:cNvPr>
          <p:cNvCxnSpPr>
            <a:cxnSpLocks/>
          </p:cNvCxnSpPr>
          <p:nvPr/>
        </p:nvCxnSpPr>
        <p:spPr>
          <a:xfrm>
            <a:off x="7234751" y="3164597"/>
            <a:ext cx="389138" cy="335600"/>
          </a:xfrm>
          <a:prstGeom prst="straightConnector1">
            <a:avLst/>
          </a:prstGeom>
          <a:ln w="38100">
            <a:solidFill>
              <a:srgbClr val="0047A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D8B06D5-6291-A272-BC72-F20E5138C359}"/>
              </a:ext>
            </a:extLst>
          </p:cNvPr>
          <p:cNvSpPr txBox="1"/>
          <p:nvPr/>
        </p:nvSpPr>
        <p:spPr>
          <a:xfrm>
            <a:off x="7051490" y="225793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baseline="30000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it-IT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AFB5319-D0F2-C1D2-2C6E-D9A00DE799A7}"/>
              </a:ext>
            </a:extLst>
          </p:cNvPr>
          <p:cNvSpPr txBox="1"/>
          <p:nvPr/>
        </p:nvSpPr>
        <p:spPr>
          <a:xfrm>
            <a:off x="5317662" y="110277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baseline="30000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it-IT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0AD3514A-D927-EF34-BE23-06336317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483" y="3389416"/>
            <a:ext cx="1980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Particle decay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~ 99.95%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0CF01C98-F9D4-E9FD-4CF1-52F33CABF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11" y="3960594"/>
            <a:ext cx="270863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47A0"/>
                </a:solidFill>
              </a:rPr>
              <a:t>Emission of two γ-rays (or e+ e- couple) and production of a ground state </a:t>
            </a:r>
            <a:r>
              <a:rPr lang="en-US" sz="1200" baseline="30000" dirty="0">
                <a:solidFill>
                  <a:srgbClr val="0047A0"/>
                </a:solidFill>
              </a:rPr>
              <a:t>12</a:t>
            </a:r>
            <a:r>
              <a:rPr lang="en-US" sz="1200" dirty="0">
                <a:solidFill>
                  <a:srgbClr val="0047A0"/>
                </a:solidFill>
              </a:rPr>
              <a:t>C nucleus</a:t>
            </a:r>
          </a:p>
          <a:p>
            <a:pPr algn="ctr"/>
            <a:endParaRPr lang="en-US" sz="1200" baseline="30000" dirty="0">
              <a:solidFill>
                <a:srgbClr val="0047A0"/>
              </a:solidFill>
            </a:endParaRPr>
          </a:p>
          <a:p>
            <a:pPr algn="ctr"/>
            <a:r>
              <a:rPr lang="en-US" sz="1200" dirty="0">
                <a:solidFill>
                  <a:srgbClr val="0047A0"/>
                </a:solidFill>
              </a:rPr>
              <a:t>Very rare, happens only </a:t>
            </a:r>
            <a:br>
              <a:rPr lang="en-US" sz="1200" dirty="0">
                <a:solidFill>
                  <a:srgbClr val="0047A0"/>
                </a:solidFill>
              </a:rPr>
            </a:br>
            <a:r>
              <a:rPr lang="en-US" sz="1200" dirty="0">
                <a:solidFill>
                  <a:srgbClr val="0047A0"/>
                </a:solidFill>
              </a:rPr>
              <a:t>around </a:t>
            </a:r>
            <a:r>
              <a:rPr lang="en-US" sz="1200" u="sng" dirty="0">
                <a:solidFill>
                  <a:srgbClr val="0047A0"/>
                </a:solidFill>
              </a:rPr>
              <a:t>1 in 10</a:t>
            </a:r>
            <a:r>
              <a:rPr lang="en-US" sz="1200" u="sng" baseline="30000" dirty="0">
                <a:solidFill>
                  <a:srgbClr val="0047A0"/>
                </a:solidFill>
              </a:rPr>
              <a:t>4 </a:t>
            </a:r>
            <a:r>
              <a:rPr lang="en-US" sz="1200" u="sng" dirty="0">
                <a:solidFill>
                  <a:srgbClr val="0047A0"/>
                </a:solidFill>
              </a:rPr>
              <a:t>times</a:t>
            </a:r>
            <a:r>
              <a:rPr lang="en-US" sz="1200" dirty="0">
                <a:solidFill>
                  <a:srgbClr val="0047A0"/>
                </a:solidFill>
              </a:rPr>
              <a:t>!</a:t>
            </a:r>
            <a:endParaRPr lang="en-US" sz="1200" baseline="30000" dirty="0">
              <a:solidFill>
                <a:srgbClr val="0047A0"/>
              </a:solidFill>
            </a:endParaRP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417143DD-074D-9DE6-E8C0-4F1F1110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909" y="4035747"/>
            <a:ext cx="27086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Emission (depicted as a two-step process) of an α particle. The final products are 3α particles.</a:t>
            </a:r>
          </a:p>
          <a:p>
            <a:pPr algn="ctr"/>
            <a:endParaRPr lang="en-US" sz="1200" baseline="30000" dirty="0">
              <a:solidFill>
                <a:srgbClr val="C00000"/>
              </a:solidFill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It accounts for almost </a:t>
            </a:r>
            <a:r>
              <a:rPr lang="en-US" sz="1200" u="sng" dirty="0">
                <a:solidFill>
                  <a:srgbClr val="C00000"/>
                </a:solidFill>
              </a:rPr>
              <a:t>all the decays</a:t>
            </a:r>
            <a:r>
              <a:rPr lang="en-US" sz="1200" dirty="0">
                <a:solidFill>
                  <a:srgbClr val="C00000"/>
                </a:solidFill>
              </a:rPr>
              <a:t>!</a:t>
            </a: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0FFA6A85-D293-5F48-FC31-343BB454F343}"/>
              </a:ext>
            </a:extLst>
          </p:cNvPr>
          <p:cNvGrpSpPr/>
          <p:nvPr/>
        </p:nvGrpSpPr>
        <p:grpSpPr>
          <a:xfrm>
            <a:off x="1162679" y="3315667"/>
            <a:ext cx="600865" cy="600865"/>
            <a:chOff x="962684" y="3607159"/>
            <a:chExt cx="600865" cy="600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04231581-7954-6E08-A36B-43158B6144B3}"/>
                </a:ext>
              </a:extLst>
            </p:cNvPr>
            <p:cNvSpPr/>
            <p:nvPr/>
          </p:nvSpPr>
          <p:spPr>
            <a:xfrm>
              <a:off x="962684" y="3607159"/>
              <a:ext cx="600865" cy="600865"/>
            </a:xfrm>
            <a:prstGeom prst="ellipse">
              <a:avLst/>
            </a:prstGeom>
            <a:gradFill flip="none" rotWithShape="1">
              <a:gsLst>
                <a:gs pos="0">
                  <a:srgbClr val="0047A0">
                    <a:tint val="66000"/>
                    <a:satMod val="160000"/>
                  </a:srgbClr>
                </a:gs>
                <a:gs pos="50000">
                  <a:srgbClr val="0047A0">
                    <a:tint val="44500"/>
                    <a:satMod val="160000"/>
                  </a:srgbClr>
                </a:gs>
                <a:gs pos="100000">
                  <a:srgbClr val="0047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5EF74B93-7500-9FCB-B210-7BFA0BAD2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999" y="3719166"/>
              <a:ext cx="4893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47A0"/>
                  </a:solidFill>
                </a:rPr>
                <a:t>RD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40F52B88-869A-2B15-40F2-AC3B21973869}"/>
              </a:ext>
            </a:extLst>
          </p:cNvPr>
          <p:cNvGrpSpPr/>
          <p:nvPr/>
        </p:nvGrpSpPr>
        <p:grpSpPr>
          <a:xfrm>
            <a:off x="5182734" y="3343126"/>
            <a:ext cx="600865" cy="600865"/>
            <a:chOff x="4770141" y="3672483"/>
            <a:chExt cx="600865" cy="6008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228E2F2C-023A-C792-B3C9-4CD5C5DC9273}"/>
                </a:ext>
              </a:extLst>
            </p:cNvPr>
            <p:cNvSpPr/>
            <p:nvPr/>
          </p:nvSpPr>
          <p:spPr>
            <a:xfrm>
              <a:off x="4770141" y="3672483"/>
              <a:ext cx="600865" cy="600865"/>
            </a:xfrm>
            <a:prstGeom prst="ellipse">
              <a:avLst/>
            </a:prstGeom>
            <a:gradFill flip="none" rotWithShape="1">
              <a:gsLst>
                <a:gs pos="0">
                  <a:srgbClr val="CD2E3A">
                    <a:tint val="66000"/>
                    <a:satMod val="160000"/>
                  </a:srgbClr>
                </a:gs>
                <a:gs pos="50000">
                  <a:srgbClr val="CD2E3A">
                    <a:tint val="44500"/>
                    <a:satMod val="160000"/>
                  </a:srgbClr>
                </a:gs>
                <a:gs pos="100000">
                  <a:srgbClr val="CD2E3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Text Box 17">
              <a:extLst>
                <a:ext uri="{FF2B5EF4-FFF2-40B4-BE49-F238E27FC236}">
                  <a16:creationId xmlns:a16="http://schemas.microsoft.com/office/drawing/2014/main" id="{BC41B778-FB71-6490-EBF9-6176222F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996" y="3782649"/>
              <a:ext cx="4893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PD</a:t>
              </a:r>
            </a:p>
          </p:txBody>
        </p:sp>
      </p:grpSp>
      <p:grpSp>
        <p:nvGrpSpPr>
          <p:cNvPr id="5143" name="Gruppo 5142">
            <a:extLst>
              <a:ext uri="{FF2B5EF4-FFF2-40B4-BE49-F238E27FC236}">
                <a16:creationId xmlns:a16="http://schemas.microsoft.com/office/drawing/2014/main" id="{1536A37E-A93A-5AAE-51B7-F64286B3C8E3}"/>
              </a:ext>
            </a:extLst>
          </p:cNvPr>
          <p:cNvGrpSpPr/>
          <p:nvPr/>
        </p:nvGrpSpPr>
        <p:grpSpPr>
          <a:xfrm>
            <a:off x="360978" y="4858538"/>
            <a:ext cx="2342214" cy="1628800"/>
            <a:chOff x="360978" y="4901668"/>
            <a:chExt cx="2342214" cy="16288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2A9463A-8C24-5147-EA72-902F1D815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94742" y="6051970"/>
              <a:ext cx="440496" cy="46089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BEFBD7A0-79DE-67E8-FF49-71215D327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4150" y="5067430"/>
              <a:ext cx="459412" cy="480485"/>
            </a:xfrm>
            <a:prstGeom prst="rect">
              <a:avLst/>
            </a:prstGeom>
          </p:spPr>
        </p:pic>
        <p:pic>
          <p:nvPicPr>
            <p:cNvPr id="56" name="Picture 2" descr="Old scale clipart design illustration 9384382 PNG">
              <a:extLst>
                <a:ext uri="{FF2B5EF4-FFF2-40B4-BE49-F238E27FC236}">
                  <a16:creationId xmlns:a16="http://schemas.microsoft.com/office/drawing/2014/main" id="{0DB09E47-44FA-9A4C-9FF0-6009748D9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78" y="4901668"/>
              <a:ext cx="1939479" cy="16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Leaf PNG Transparent Images | Pngfre">
              <a:extLst>
                <a:ext uri="{FF2B5EF4-FFF2-40B4-BE49-F238E27FC236}">
                  <a16:creationId xmlns:a16="http://schemas.microsoft.com/office/drawing/2014/main" id="{CD95285F-C87E-A79A-3A2F-31FD764DF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403" y="5243686"/>
              <a:ext cx="460789" cy="4607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0" name="Text Box 17">
            <a:extLst>
              <a:ext uri="{FF2B5EF4-FFF2-40B4-BE49-F238E27FC236}">
                <a16:creationId xmlns:a16="http://schemas.microsoft.com/office/drawing/2014/main" id="{30C08214-6207-B74F-050F-BD1C8522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66" y="5101550"/>
            <a:ext cx="6144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abundance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47A0"/>
                </a:solidFill>
              </a:rPr>
              <a:t>in the whole universe completely depends from the Branching ratio of the </a:t>
            </a:r>
            <a:r>
              <a:rPr lang="en-US" b="1" u="sng" dirty="0">
                <a:solidFill>
                  <a:srgbClr val="0047A0"/>
                </a:solidFill>
              </a:rPr>
              <a:t>Radiative</a:t>
            </a:r>
            <a:r>
              <a:rPr lang="en-US" dirty="0">
                <a:solidFill>
                  <a:srgbClr val="0047A0"/>
                </a:solidFill>
              </a:rPr>
              <a:t> to the </a:t>
            </a:r>
            <a:r>
              <a:rPr lang="en-US" b="1" u="sng" dirty="0">
                <a:solidFill>
                  <a:srgbClr val="C00000"/>
                </a:solidFill>
              </a:rPr>
              <a:t>Particle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decay</a:t>
            </a:r>
            <a:r>
              <a:rPr lang="en-US" u="sng" dirty="0">
                <a:solidFill>
                  <a:srgbClr val="C00000"/>
                </a:solidFill>
              </a:rPr>
              <a:t>!</a:t>
            </a:r>
            <a:endParaRPr lang="en-US" u="sng" baseline="30000" dirty="0">
              <a:solidFill>
                <a:srgbClr val="C00000"/>
              </a:solidFill>
            </a:endParaRPr>
          </a:p>
        </p:txBody>
      </p:sp>
      <p:sp>
        <p:nvSpPr>
          <p:cNvPr id="5121" name="Text Box 7">
            <a:extLst>
              <a:ext uri="{FF2B5EF4-FFF2-40B4-BE49-F238E27FC236}">
                <a16:creationId xmlns:a16="http://schemas.microsoft.com/office/drawing/2014/main" id="{902932EA-2C6D-29A4-2062-F760AFD4C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619" y="6480427"/>
            <a:ext cx="31055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What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is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the </a:t>
            </a:r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real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B.R. </a:t>
            </a:r>
            <a:r>
              <a:rPr lang="it-IT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value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?</a:t>
            </a:r>
            <a:endParaRPr lang="it-IT" sz="20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5122" name="Gruppo 5121">
            <a:extLst>
              <a:ext uri="{FF2B5EF4-FFF2-40B4-BE49-F238E27FC236}">
                <a16:creationId xmlns:a16="http://schemas.microsoft.com/office/drawing/2014/main" id="{AF8E5AD4-B61D-DEE1-EA08-B256A6FEDBA3}"/>
              </a:ext>
            </a:extLst>
          </p:cNvPr>
          <p:cNvGrpSpPr/>
          <p:nvPr/>
        </p:nvGrpSpPr>
        <p:grpSpPr>
          <a:xfrm>
            <a:off x="1290323" y="1016558"/>
            <a:ext cx="2784642" cy="2385012"/>
            <a:chOff x="2614329" y="1345916"/>
            <a:chExt cx="2784642" cy="2385012"/>
          </a:xfrm>
        </p:grpSpPr>
        <p:grpSp>
          <p:nvGrpSpPr>
            <p:cNvPr id="5124" name="Gruppo 5123">
              <a:extLst>
                <a:ext uri="{FF2B5EF4-FFF2-40B4-BE49-F238E27FC236}">
                  <a16:creationId xmlns:a16="http://schemas.microsoft.com/office/drawing/2014/main" id="{E557AE92-86E6-D5CE-CB51-76FC4BE0EF46}"/>
                </a:ext>
              </a:extLst>
            </p:cNvPr>
            <p:cNvGrpSpPr/>
            <p:nvPr/>
          </p:nvGrpSpPr>
          <p:grpSpPr>
            <a:xfrm>
              <a:off x="2614329" y="1345916"/>
              <a:ext cx="2784642" cy="2385012"/>
              <a:chOff x="586633" y="1358930"/>
              <a:chExt cx="2784642" cy="2385012"/>
            </a:xfrm>
          </p:grpSpPr>
          <p:cxnSp>
            <p:nvCxnSpPr>
              <p:cNvPr id="5127" name="Connettore 2 5126">
                <a:extLst>
                  <a:ext uri="{FF2B5EF4-FFF2-40B4-BE49-F238E27FC236}">
                    <a16:creationId xmlns:a16="http://schemas.microsoft.com/office/drawing/2014/main" id="{1483F811-1C96-DA75-B107-7321998A9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3688" y="2468415"/>
                <a:ext cx="409141" cy="308996"/>
              </a:xfrm>
              <a:prstGeom prst="straightConnector1">
                <a:avLst/>
              </a:prstGeom>
              <a:ln w="38100">
                <a:solidFill>
                  <a:srgbClr val="0047A0"/>
                </a:solidFill>
                <a:tailEnd type="triangle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28" name="Immagine 5127">
                <a:extLst>
                  <a:ext uri="{FF2B5EF4-FFF2-40B4-BE49-F238E27FC236}">
                    <a16:creationId xmlns:a16="http://schemas.microsoft.com/office/drawing/2014/main" id="{D82B9CC5-9C8E-0E21-0D25-FB58C09E2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985" b="93284" l="3714" r="98939">
                            <a14:foregroundMark x1="7958" y1="29851" x2="7958" y2="29851"/>
                            <a14:foregroundMark x1="3714" y1="40299" x2="3714" y2="40299"/>
                            <a14:foregroundMark x1="94695" y1="46269" x2="94695" y2="46269"/>
                            <a14:foregroundMark x1="98939" y1="49254" x2="98939" y2="49254"/>
                            <a14:foregroundMark x1="84085" y1="3731" x2="84085" y2="3731"/>
                            <a14:foregroundMark x1="83554" y1="93284" x2="83554" y2="9328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9716376">
                <a:off x="1775743" y="1762621"/>
                <a:ext cx="621977" cy="221074"/>
              </a:xfrm>
              <a:prstGeom prst="rect">
                <a:avLst/>
              </a:prstGeom>
            </p:spPr>
          </p:pic>
          <p:sp>
            <p:nvSpPr>
              <p:cNvPr id="5129" name="CasellaDiTesto 5128">
                <a:extLst>
                  <a:ext uri="{FF2B5EF4-FFF2-40B4-BE49-F238E27FC236}">
                    <a16:creationId xmlns:a16="http://schemas.microsoft.com/office/drawing/2014/main" id="{2BB4482A-7B05-E3BC-9D85-0401E269DB2D}"/>
                  </a:ext>
                </a:extLst>
              </p:cNvPr>
              <p:cNvSpPr txBox="1"/>
              <p:nvPr/>
            </p:nvSpPr>
            <p:spPr>
              <a:xfrm>
                <a:off x="1780595" y="1358930"/>
                <a:ext cx="352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dirty="0">
                    <a:solidFill>
                      <a:srgbClr val="C4671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γ</a:t>
                </a:r>
                <a:endParaRPr lang="it-IT" sz="2800" b="1" dirty="0">
                  <a:solidFill>
                    <a:srgbClr val="C4671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0" name="CasellaDiTesto 5129">
                <a:extLst>
                  <a:ext uri="{FF2B5EF4-FFF2-40B4-BE49-F238E27FC236}">
                    <a16:creationId xmlns:a16="http://schemas.microsoft.com/office/drawing/2014/main" id="{5CF5E70E-D3E5-C0DB-3168-F3D957EFBE02}"/>
                  </a:ext>
                </a:extLst>
              </p:cNvPr>
              <p:cNvSpPr txBox="1"/>
              <p:nvPr/>
            </p:nvSpPr>
            <p:spPr>
              <a:xfrm>
                <a:off x="586633" y="2865646"/>
                <a:ext cx="1474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CD2E3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it-IT" sz="1200" b="1" baseline="-25000" dirty="0">
                    <a:solidFill>
                      <a:srgbClr val="CD2E3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it-IT" sz="1200" b="1" dirty="0">
                    <a:solidFill>
                      <a:srgbClr val="CD2E3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7.65 MeV</a:t>
                </a:r>
                <a:endParaRPr lang="it-IT" sz="1200" b="1" baseline="30000" dirty="0">
                  <a:solidFill>
                    <a:srgbClr val="CD2E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131" name="Immagine 5130">
                <a:extLst>
                  <a:ext uri="{FF2B5EF4-FFF2-40B4-BE49-F238E27FC236}">
                    <a16:creationId xmlns:a16="http://schemas.microsoft.com/office/drawing/2014/main" id="{C0DEC54C-4336-5BBA-E535-A0766264F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95736" y="2544945"/>
                <a:ext cx="876166" cy="850822"/>
              </a:xfrm>
              <a:prstGeom prst="rect">
                <a:avLst/>
              </a:prstGeom>
            </p:spPr>
          </p:pic>
          <p:grpSp>
            <p:nvGrpSpPr>
              <p:cNvPr id="5132" name="Gruppo 5131">
                <a:extLst>
                  <a:ext uri="{FF2B5EF4-FFF2-40B4-BE49-F238E27FC236}">
                    <a16:creationId xmlns:a16="http://schemas.microsoft.com/office/drawing/2014/main" id="{6C105F3B-894C-2A53-72A2-E7137E72E910}"/>
                  </a:ext>
                </a:extLst>
              </p:cNvPr>
              <p:cNvGrpSpPr/>
              <p:nvPr/>
            </p:nvGrpSpPr>
            <p:grpSpPr>
              <a:xfrm>
                <a:off x="820034" y="1867852"/>
                <a:ext cx="992755" cy="980449"/>
                <a:chOff x="3463554" y="1731125"/>
                <a:chExt cx="992755" cy="980449"/>
              </a:xfrm>
            </p:grpSpPr>
            <p:grpSp>
              <p:nvGrpSpPr>
                <p:cNvPr id="5134" name="Gruppo 5133">
                  <a:extLst>
                    <a:ext uri="{FF2B5EF4-FFF2-40B4-BE49-F238E27FC236}">
                      <a16:creationId xmlns:a16="http://schemas.microsoft.com/office/drawing/2014/main" id="{CA5A0054-3794-913D-1EFE-106B8961E452}"/>
                    </a:ext>
                  </a:extLst>
                </p:cNvPr>
                <p:cNvGrpSpPr/>
                <p:nvPr/>
              </p:nvGrpSpPr>
              <p:grpSpPr>
                <a:xfrm>
                  <a:off x="3463554" y="1731125"/>
                  <a:ext cx="632715" cy="640441"/>
                  <a:chOff x="3463554" y="1606985"/>
                  <a:chExt cx="632715" cy="640441"/>
                </a:xfrm>
              </p:grpSpPr>
              <p:sp>
                <p:nvSpPr>
                  <p:cNvPr id="5141" name="Ovale 5140">
                    <a:extLst>
                      <a:ext uri="{FF2B5EF4-FFF2-40B4-BE49-F238E27FC236}">
                        <a16:creationId xmlns:a16="http://schemas.microsoft.com/office/drawing/2014/main" id="{DC1451CE-31E5-CA88-1B7A-1FBEF5F135FE}"/>
                      </a:ext>
                    </a:extLst>
                  </p:cNvPr>
                  <p:cNvSpPr/>
                  <p:nvPr/>
                </p:nvSpPr>
                <p:spPr>
                  <a:xfrm>
                    <a:off x="3463554" y="1606985"/>
                    <a:ext cx="632715" cy="63271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56BAA3">
                          <a:tint val="66000"/>
                          <a:satMod val="160000"/>
                        </a:srgbClr>
                      </a:gs>
                      <a:gs pos="50000">
                        <a:srgbClr val="56BAA3">
                          <a:tint val="44500"/>
                          <a:satMod val="160000"/>
                        </a:srgbClr>
                      </a:gs>
                      <a:gs pos="100000">
                        <a:srgbClr val="56BAA3">
                          <a:tint val="23500"/>
                          <a:satMod val="160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5142" name="Immagine 5141">
                    <a:extLst>
                      <a:ext uri="{FF2B5EF4-FFF2-40B4-BE49-F238E27FC236}">
                        <a16:creationId xmlns:a16="http://schemas.microsoft.com/office/drawing/2014/main" id="{360A21F8-2404-A806-485D-A5B381D861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7237" y="1646561"/>
                    <a:ext cx="545350" cy="6008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35" name="Gruppo 5134">
                  <a:extLst>
                    <a:ext uri="{FF2B5EF4-FFF2-40B4-BE49-F238E27FC236}">
                      <a16:creationId xmlns:a16="http://schemas.microsoft.com/office/drawing/2014/main" id="{BC3F615E-3979-3F45-52F1-30E893CF0D11}"/>
                    </a:ext>
                  </a:extLst>
                </p:cNvPr>
                <p:cNvGrpSpPr/>
                <p:nvPr/>
              </p:nvGrpSpPr>
              <p:grpSpPr>
                <a:xfrm>
                  <a:off x="3651253" y="2071133"/>
                  <a:ext cx="632715" cy="640441"/>
                  <a:chOff x="3463554" y="1606985"/>
                  <a:chExt cx="632715" cy="640441"/>
                </a:xfrm>
              </p:grpSpPr>
              <p:sp>
                <p:nvSpPr>
                  <p:cNvPr id="5139" name="Ovale 5138">
                    <a:extLst>
                      <a:ext uri="{FF2B5EF4-FFF2-40B4-BE49-F238E27FC236}">
                        <a16:creationId xmlns:a16="http://schemas.microsoft.com/office/drawing/2014/main" id="{9EC315FF-6B87-279C-A432-938204AF2515}"/>
                      </a:ext>
                    </a:extLst>
                  </p:cNvPr>
                  <p:cNvSpPr/>
                  <p:nvPr/>
                </p:nvSpPr>
                <p:spPr>
                  <a:xfrm>
                    <a:off x="3463554" y="1606985"/>
                    <a:ext cx="632715" cy="63271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56BAA3">
                          <a:tint val="66000"/>
                          <a:satMod val="160000"/>
                        </a:srgbClr>
                      </a:gs>
                      <a:gs pos="50000">
                        <a:srgbClr val="56BAA3">
                          <a:tint val="44500"/>
                          <a:satMod val="160000"/>
                        </a:srgbClr>
                      </a:gs>
                      <a:gs pos="100000">
                        <a:srgbClr val="56BAA3">
                          <a:tint val="23500"/>
                          <a:satMod val="160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5140" name="Immagine 5139">
                    <a:extLst>
                      <a:ext uri="{FF2B5EF4-FFF2-40B4-BE49-F238E27FC236}">
                        <a16:creationId xmlns:a16="http://schemas.microsoft.com/office/drawing/2014/main" id="{75B358D2-C380-8320-E6EF-036D1E2664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7237" y="1646561"/>
                    <a:ext cx="545350" cy="60086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36" name="Gruppo 5135">
                  <a:extLst>
                    <a:ext uri="{FF2B5EF4-FFF2-40B4-BE49-F238E27FC236}">
                      <a16:creationId xmlns:a16="http://schemas.microsoft.com/office/drawing/2014/main" id="{243C288E-B14B-6888-679C-3783A4F83FD0}"/>
                    </a:ext>
                  </a:extLst>
                </p:cNvPr>
                <p:cNvGrpSpPr/>
                <p:nvPr/>
              </p:nvGrpSpPr>
              <p:grpSpPr>
                <a:xfrm>
                  <a:off x="3823594" y="1735208"/>
                  <a:ext cx="632715" cy="640441"/>
                  <a:chOff x="3463554" y="1606985"/>
                  <a:chExt cx="632715" cy="640441"/>
                </a:xfrm>
              </p:grpSpPr>
              <p:sp>
                <p:nvSpPr>
                  <p:cNvPr id="5137" name="Ovale 5136">
                    <a:extLst>
                      <a:ext uri="{FF2B5EF4-FFF2-40B4-BE49-F238E27FC236}">
                        <a16:creationId xmlns:a16="http://schemas.microsoft.com/office/drawing/2014/main" id="{0E45F3EE-2BBE-E62B-8054-0D23367ADDA5}"/>
                      </a:ext>
                    </a:extLst>
                  </p:cNvPr>
                  <p:cNvSpPr/>
                  <p:nvPr/>
                </p:nvSpPr>
                <p:spPr>
                  <a:xfrm>
                    <a:off x="3463554" y="1606985"/>
                    <a:ext cx="632715" cy="63271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56BAA3">
                          <a:tint val="66000"/>
                          <a:satMod val="160000"/>
                        </a:srgbClr>
                      </a:gs>
                      <a:gs pos="50000">
                        <a:srgbClr val="56BAA3">
                          <a:tint val="44500"/>
                          <a:satMod val="160000"/>
                        </a:srgbClr>
                      </a:gs>
                      <a:gs pos="100000">
                        <a:srgbClr val="56BAA3">
                          <a:tint val="23500"/>
                          <a:satMod val="160000"/>
                        </a:srgbClr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5138" name="Immagine 5137">
                    <a:extLst>
                      <a:ext uri="{FF2B5EF4-FFF2-40B4-BE49-F238E27FC236}">
                        <a16:creationId xmlns:a16="http://schemas.microsoft.com/office/drawing/2014/main" id="{7C7A46B2-F7F5-2D72-A7D6-0A7FAADDF9E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7237" y="1646561"/>
                    <a:ext cx="545350" cy="600865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133" name="CasellaDiTesto 5132">
                <a:extLst>
                  <a:ext uri="{FF2B5EF4-FFF2-40B4-BE49-F238E27FC236}">
                    <a16:creationId xmlns:a16="http://schemas.microsoft.com/office/drawing/2014/main" id="{F0578010-70F5-052F-F4E4-FAC6C051C6FB}"/>
                  </a:ext>
                </a:extLst>
              </p:cNvPr>
              <p:cNvSpPr txBox="1"/>
              <p:nvPr/>
            </p:nvSpPr>
            <p:spPr>
              <a:xfrm>
                <a:off x="1896362" y="3466943"/>
                <a:ext cx="14749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200" b="1" dirty="0">
                    <a:solidFill>
                      <a:srgbClr val="CD2E3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Ground state</a:t>
                </a:r>
                <a:endParaRPr lang="it-IT" sz="1200" b="1" baseline="30000" dirty="0">
                  <a:solidFill>
                    <a:srgbClr val="CD2E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25" name="CasellaDiTesto 5124">
              <a:extLst>
                <a:ext uri="{FF2B5EF4-FFF2-40B4-BE49-F238E27FC236}">
                  <a16:creationId xmlns:a16="http://schemas.microsoft.com/office/drawing/2014/main" id="{1BDD37D4-EC7D-9AC6-DBB7-42E1523322CF}"/>
                </a:ext>
              </a:extLst>
            </p:cNvPr>
            <p:cNvSpPr txBox="1"/>
            <p:nvPr/>
          </p:nvSpPr>
          <p:spPr>
            <a:xfrm>
              <a:off x="3087549" y="1472971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baseline="30000" dirty="0">
                  <a:solidFill>
                    <a:srgbClr val="0047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it-IT" b="1" dirty="0">
                  <a:solidFill>
                    <a:srgbClr val="0047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pic>
          <p:nvPicPr>
            <p:cNvPr id="5126" name="Immagine 5125">
              <a:extLst>
                <a:ext uri="{FF2B5EF4-FFF2-40B4-BE49-F238E27FC236}">
                  <a16:creationId xmlns:a16="http://schemas.microsoft.com/office/drawing/2014/main" id="{D7C25998-7289-821F-F348-C2172A4A9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985" b="93284" l="3714" r="98939">
                          <a14:foregroundMark x1="7958" y1="29851" x2="7958" y2="29851"/>
                          <a14:foregroundMark x1="3714" y1="40299" x2="3714" y2="40299"/>
                          <a14:foregroundMark x1="94695" y1="46269" x2="94695" y2="46269"/>
                          <a14:foregroundMark x1="98939" y1="49254" x2="98939" y2="49254"/>
                          <a14:foregroundMark x1="84085" y1="3731" x2="84085" y2="3731"/>
                          <a14:foregroundMark x1="83554" y1="93284" x2="83554" y2="932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716376">
              <a:off x="3823763" y="1827791"/>
              <a:ext cx="621977" cy="221074"/>
            </a:xfrm>
            <a:prstGeom prst="rect">
              <a:avLst/>
            </a:prstGeom>
          </p:spPr>
        </p:pic>
      </p:grpSp>
      <p:sp>
        <p:nvSpPr>
          <p:cNvPr id="2" name="Text Box 12">
            <a:extLst>
              <a:ext uri="{FF2B5EF4-FFF2-40B4-BE49-F238E27FC236}">
                <a16:creationId xmlns:a16="http://schemas.microsoft.com/office/drawing/2014/main" id="{853E39FA-7C4C-567C-7EA3-8A77141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</a:t>
            </a:r>
            <a:r>
              <a:rPr lang="en-US" sz="2000" b="1" i="1" dirty="0">
                <a:solidFill>
                  <a:schemeClr val="bg1"/>
                </a:solidFill>
              </a:rPr>
              <a:t>radiative</a:t>
            </a:r>
            <a:r>
              <a:rPr lang="en-US" sz="2000" b="1" dirty="0">
                <a:solidFill>
                  <a:schemeClr val="bg1"/>
                </a:solidFill>
              </a:rPr>
              <a:t> width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51" grpId="0"/>
      <p:bldP spid="52" grpId="0"/>
      <p:bldP spid="53" grpId="0"/>
      <p:bldP spid="54" grpId="0"/>
      <p:bldP spid="55" grpId="0"/>
      <p:bldP spid="5120" grpId="0"/>
      <p:bldP spid="5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9144000" cy="361259"/>
          </a:xfrm>
          <a:prstGeom prst="rect">
            <a:avLst/>
          </a:pr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anchor="t"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E1DCEF-21AB-4703-8A06-24892C1DD215}"/>
                  </a:ext>
                </a:extLst>
              </p:cNvPr>
              <p:cNvSpPr txBox="1"/>
              <p:nvPr/>
            </p:nvSpPr>
            <p:spPr>
              <a:xfrm>
                <a:off x="653305" y="882094"/>
                <a:ext cx="3389878" cy="70012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𝝈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𝒗</m:t>
                      </m:r>
                      <m:r>
                        <a:rPr lang="it-IT" sz="20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&gt; ∝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𝟎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it-IT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den>
                      </m:f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sSup>
                        <m:sSupPr>
                          <m:ctrlP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𝑹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it-IT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sym typeface="Wingdings" pitchFamily="2" charset="2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Wingdings" pitchFamily="2" charset="2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E1DCEF-21AB-4703-8A06-24892C1DD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05" y="882094"/>
                <a:ext cx="3389878" cy="700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>
            <a:extLst>
              <a:ext uri="{FF2B5EF4-FFF2-40B4-BE49-F238E27FC236}">
                <a16:creationId xmlns:a16="http://schemas.microsoft.com/office/drawing/2014/main" id="{57FDE157-8E7E-A344-7044-881EF41D2A72}"/>
              </a:ext>
            </a:extLst>
          </p:cNvPr>
          <p:cNvGrpSpPr/>
          <p:nvPr/>
        </p:nvGrpSpPr>
        <p:grpSpPr>
          <a:xfrm>
            <a:off x="653305" y="2117462"/>
            <a:ext cx="2560916" cy="3114929"/>
            <a:chOff x="828108" y="2564332"/>
            <a:chExt cx="2560916" cy="31149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432135-4621-484F-8489-394CD6262C8C}"/>
                </a:ext>
              </a:extLst>
            </p:cNvPr>
            <p:cNvGrpSpPr/>
            <p:nvPr/>
          </p:nvGrpSpPr>
          <p:grpSpPr>
            <a:xfrm>
              <a:off x="898303" y="2564332"/>
              <a:ext cx="2490721" cy="3114929"/>
              <a:chOff x="867492" y="2965561"/>
              <a:chExt cx="2490721" cy="311492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8A4C9C3-AE2E-4A31-B7F3-47BD881F7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3337455"/>
                <a:ext cx="187642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EF6865A-5FC6-48AE-BCCD-5E077E03F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4246588"/>
                <a:ext cx="18764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C35045-B2C5-466A-9F88-E1BBDAC189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7492" y="5418163"/>
                <a:ext cx="187642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9F2DCB-16C0-4B22-A164-85F1DC83C832}"/>
                  </a:ext>
                </a:extLst>
              </p:cNvPr>
              <p:cNvSpPr txBox="1"/>
              <p:nvPr/>
            </p:nvSpPr>
            <p:spPr>
              <a:xfrm>
                <a:off x="1188387" y="2965561"/>
                <a:ext cx="123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</a:rPr>
                  <a:t>Hoyle state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01EC01E-567F-4557-BFB3-2B29582252BD}"/>
                      </a:ext>
                    </a:extLst>
                  </p:cNvPr>
                  <p:cNvSpPr txBox="1"/>
                  <p:nvPr/>
                </p:nvSpPr>
                <p:spPr>
                  <a:xfrm>
                    <a:off x="2872503" y="3196393"/>
                    <a:ext cx="4857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7.65</m:t>
                          </m:r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01EC01E-567F-4557-BFB3-2B29582252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2503" y="3196393"/>
                    <a:ext cx="485710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r="-12500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24673C3-1806-4444-ABCE-E2B7EE1A9D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72503" y="4088215"/>
                    <a:ext cx="4857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4.44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24673C3-1806-4444-ABCE-E2B7EE1A9D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2503" y="4088215"/>
                    <a:ext cx="48571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000" r="-1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E64C2F-6A61-48C8-85ED-CFD8AB7A30C2}"/>
                      </a:ext>
                    </a:extLst>
                  </p:cNvPr>
                  <p:cNvSpPr txBox="1"/>
                  <p:nvPr/>
                </p:nvSpPr>
                <p:spPr>
                  <a:xfrm>
                    <a:off x="2877332" y="5280271"/>
                    <a:ext cx="35747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5E64C2F-6A61-48C8-85ED-CFD8AB7A30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7332" y="5280271"/>
                    <a:ext cx="35747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559" r="-1694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A8DFB9-7E26-4806-9639-869F30DAFE46}"/>
                  </a:ext>
                </a:extLst>
              </p:cNvPr>
              <p:cNvSpPr txBox="1"/>
              <p:nvPr/>
            </p:nvSpPr>
            <p:spPr>
              <a:xfrm>
                <a:off x="1564427" y="5557270"/>
                <a:ext cx="6190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baseline="30000" dirty="0"/>
                  <a:t>12</a:t>
                </a:r>
                <a:r>
                  <a:rPr lang="en-US" sz="2800" b="1" dirty="0"/>
                  <a:t>C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A1D418-3247-46C9-BAFD-C2B8101CA482}"/>
                </a:ext>
              </a:extLst>
            </p:cNvPr>
            <p:cNvGrpSpPr/>
            <p:nvPr/>
          </p:nvGrpSpPr>
          <p:grpSpPr>
            <a:xfrm>
              <a:off x="2082270" y="2933663"/>
              <a:ext cx="743121" cy="2083271"/>
              <a:chOff x="2082270" y="2933663"/>
              <a:chExt cx="743121" cy="2083271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39BA95E-F045-40A1-9B4A-1CD1E3842DD5}"/>
                  </a:ext>
                </a:extLst>
              </p:cNvPr>
              <p:cNvCxnSpPr/>
              <p:nvPr/>
            </p:nvCxnSpPr>
            <p:spPr>
              <a:xfrm>
                <a:off x="2214318" y="2933663"/>
                <a:ext cx="0" cy="208327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2C35673-25CD-4311-8E0A-C39423B12EB2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270" y="3275062"/>
                    <a:ext cx="743121" cy="37427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0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08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2C35673-25CD-4311-8E0A-C39423B12EB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2270" y="3275062"/>
                    <a:ext cx="743121" cy="3742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50CBD83-665B-431B-AC4A-58F8097BDF56}"/>
                </a:ext>
              </a:extLst>
            </p:cNvPr>
            <p:cNvGrpSpPr/>
            <p:nvPr/>
          </p:nvGrpSpPr>
          <p:grpSpPr>
            <a:xfrm>
              <a:off x="1605123" y="2933663"/>
              <a:ext cx="743121" cy="2083271"/>
              <a:chOff x="1605123" y="2933663"/>
              <a:chExt cx="743121" cy="2083271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9FB2F1A-D700-47EA-AA0E-7DEE536AF6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5693" y="2933663"/>
                <a:ext cx="0" cy="91169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DA3A756-D9E5-4B3A-A06A-8885EEAAF9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5693" y="3845359"/>
                <a:ext cx="0" cy="11715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8DBBA69-780C-4D6A-98E7-EFC4545F2AFB}"/>
                      </a:ext>
                    </a:extLst>
                  </p:cNvPr>
                  <p:cNvSpPr txBox="1"/>
                  <p:nvPr/>
                </p:nvSpPr>
                <p:spPr>
                  <a:xfrm>
                    <a:off x="1605123" y="3275062"/>
                    <a:ext cx="743121" cy="37427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𝜋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8DBBA69-780C-4D6A-98E7-EFC4545F2A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5123" y="3275062"/>
                    <a:ext cx="743121" cy="37427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42DE5B9-CE4A-4501-82CC-8716B9AB5CEF}"/>
                </a:ext>
              </a:extLst>
            </p:cNvPr>
            <p:cNvGrpSpPr/>
            <p:nvPr/>
          </p:nvGrpSpPr>
          <p:grpSpPr>
            <a:xfrm>
              <a:off x="1190861" y="2933663"/>
              <a:ext cx="743121" cy="2083271"/>
              <a:chOff x="1190861" y="2933663"/>
              <a:chExt cx="743121" cy="2083271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05115F99-8D93-4B8E-AB97-C15F2D295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68" y="2933663"/>
                <a:ext cx="0" cy="9116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B9B2AEC-D045-4BF0-BF0F-4CE96D953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68" y="3845359"/>
                <a:ext cx="0" cy="11715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69C84BE-AAA3-4083-A905-907312A52852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861" y="3283955"/>
                    <a:ext cx="743121" cy="40280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𝛾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E</m:t>
                              </m:r>
                              <m:r>
                                <a:rPr lang="en-US" sz="1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69C84BE-AAA3-4083-A905-907312A528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861" y="3283955"/>
                    <a:ext cx="743121" cy="40280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C1253AC-9F9C-4877-B370-4C455ED8D5FE}"/>
                    </a:ext>
                  </a:extLst>
                </p:cNvPr>
                <p:cNvSpPr txBox="1"/>
                <p:nvPr/>
              </p:nvSpPr>
              <p:spPr>
                <a:xfrm>
                  <a:off x="828108" y="2641695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C1253AC-9F9C-4877-B370-4C455ED8D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2641695"/>
                  <a:ext cx="31252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7647" r="-5882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1287ED4-C515-42BE-A576-5479E4A8D877}"/>
                    </a:ext>
                  </a:extLst>
                </p:cNvPr>
                <p:cNvSpPr txBox="1"/>
                <p:nvPr/>
              </p:nvSpPr>
              <p:spPr>
                <a:xfrm>
                  <a:off x="828108" y="4717968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1287ED4-C515-42BE-A576-5479E4A8D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4717968"/>
                  <a:ext cx="31252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7647" r="-588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D7A2D1E-36DE-4150-96CB-ED4AAA0E3964}"/>
                    </a:ext>
                  </a:extLst>
                </p:cNvPr>
                <p:cNvSpPr txBox="1"/>
                <p:nvPr/>
              </p:nvSpPr>
              <p:spPr>
                <a:xfrm>
                  <a:off x="828108" y="3572960"/>
                  <a:ext cx="312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D7A2D1E-36DE-4150-96CB-ED4AAA0E39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108" y="3572960"/>
                  <a:ext cx="312521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7647" r="-588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 Box 7">
            <a:extLst>
              <a:ext uri="{FF2B5EF4-FFF2-40B4-BE49-F238E27FC236}">
                <a16:creationId xmlns:a16="http://schemas.microsoft.com/office/drawing/2014/main" id="{45EC584B-4401-4117-971F-6C54AA0D5C1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98690284-822C-4669-B7E6-7C08CA0C8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89189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…see also Rolfs-Rodney p. 393 </a:t>
            </a:r>
            <a:r>
              <a:rPr lang="en-US" sz="2000" b="1" dirty="0" err="1">
                <a:solidFill>
                  <a:srgbClr val="FFFFFF"/>
                </a:solidFill>
              </a:rPr>
              <a:t>sgg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0DBBC-442E-009A-4758-8FD756FA658F}"/>
              </a:ext>
            </a:extLst>
          </p:cNvPr>
          <p:cNvSpPr txBox="1"/>
          <p:nvPr/>
        </p:nvSpPr>
        <p:spPr>
          <a:xfrm>
            <a:off x="522994" y="365093"/>
            <a:ext cx="871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triple alpha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process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 reaction rate  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resonant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chemeClr val="tx1"/>
                </a:solidFill>
                <a:sym typeface="Wingdings" pitchFamily="2" charset="2"/>
              </a:rPr>
              <a:t>process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: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3F7A97A5-51AA-78AB-7B60-CCC009DAB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</a:t>
            </a:r>
            <a:r>
              <a:rPr lang="en-US" sz="2000" b="1" i="1" dirty="0">
                <a:solidFill>
                  <a:schemeClr val="bg1"/>
                </a:solidFill>
              </a:rPr>
              <a:t>radiative</a:t>
            </a:r>
            <a:r>
              <a:rPr lang="en-US" sz="2000" b="1" dirty="0">
                <a:solidFill>
                  <a:schemeClr val="bg1"/>
                </a:solidFill>
              </a:rPr>
              <a:t>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D2CFEE-C5E3-7323-99F4-89CC824947C4}"/>
                  </a:ext>
                </a:extLst>
              </p:cNvPr>
              <p:cNvSpPr txBox="1"/>
              <p:nvPr/>
            </p:nvSpPr>
            <p:spPr>
              <a:xfrm>
                <a:off x="4505664" y="964609"/>
                <a:ext cx="3842859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Key ingredients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kumimoji="0" lang="it-IT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it-IT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0" lang="it-IT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it-IT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57D2CFEE-C5E3-7323-99F4-89CC82494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64" y="964609"/>
                <a:ext cx="3842859" cy="428259"/>
              </a:xfrm>
              <a:prstGeom prst="rect">
                <a:avLst/>
              </a:prstGeom>
              <a:blipFill>
                <a:blip r:embed="rId13"/>
                <a:stretch>
                  <a:fillRect l="-1585" t="-571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081FC0E-3B31-97C0-84E8-276650381092}"/>
                  </a:ext>
                </a:extLst>
              </p:cNvPr>
              <p:cNvSpPr txBox="1"/>
              <p:nvPr/>
            </p:nvSpPr>
            <p:spPr>
              <a:xfrm>
                <a:off x="4506654" y="1502565"/>
                <a:ext cx="46341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radiative decay width of the Hoyle state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081FC0E-3B31-97C0-84E8-276650381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54" y="1502565"/>
                <a:ext cx="4634142" cy="369332"/>
              </a:xfrm>
              <a:prstGeom prst="rect">
                <a:avLst/>
              </a:prstGeom>
              <a:blipFill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B640ADB3-27A8-901B-AE12-0F08359A9727}"/>
                  </a:ext>
                </a:extLst>
              </p:cNvPr>
              <p:cNvSpPr txBox="1"/>
              <p:nvPr/>
            </p:nvSpPr>
            <p:spPr>
              <a:xfrm>
                <a:off x="4506884" y="1981594"/>
                <a:ext cx="4633912" cy="40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𝑟𝑎𝑑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𝜋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E</m:t>
                          </m:r>
                          <m: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0</m:t>
                          </m:r>
                        </m:sup>
                      </m:sSubSup>
                      <m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𝜋</m:t>
                          </m:r>
                        </m:sub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𝐸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sSubSup>
                        <m:sSubSup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1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Γ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𝛾</m:t>
                          </m:r>
                        </m:sub>
                        <m:sup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𝐸</m:t>
                          </m:r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B640ADB3-27A8-901B-AE12-0F08359A9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84" y="1981594"/>
                <a:ext cx="4633912" cy="406778"/>
              </a:xfrm>
              <a:prstGeom prst="rect">
                <a:avLst/>
              </a:prstGeom>
              <a:blipFill>
                <a:blip r:embed="rId15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3">
                <a:extLst>
                  <a:ext uri="{FF2B5EF4-FFF2-40B4-BE49-F238E27FC236}">
                    <a16:creationId xmlns:a16="http://schemas.microsoft.com/office/drawing/2014/main" id="{D6D144FD-97D7-D18C-04DB-547C30D6B7F6}"/>
                  </a:ext>
                </a:extLst>
              </p:cNvPr>
              <p:cNvSpPr txBox="1"/>
              <p:nvPr/>
            </p:nvSpPr>
            <p:spPr>
              <a:xfrm>
                <a:off x="4506884" y="2487452"/>
                <a:ext cx="2866790" cy="70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𝒓𝒂𝒅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𝚪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800" b="1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𝝅</m:t>
                                  </m:r>
                                </m:sub>
                                <m:sup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𝑬</m:t>
                                  </m:r>
                                  <m:r>
                                    <a:rPr kumimoji="0" lang="en-US" sz="18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𝟎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43">
                <a:extLst>
                  <a:ext uri="{FF2B5EF4-FFF2-40B4-BE49-F238E27FC236}">
                    <a16:creationId xmlns:a16="http://schemas.microsoft.com/office/drawing/2014/main" id="{D6D144FD-97D7-D18C-04DB-547C30D6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84" y="2487452"/>
                <a:ext cx="2866790" cy="7087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EB3B3791-54A7-73FE-9352-DE7C4FEBADA8}"/>
                  </a:ext>
                </a:extLst>
              </p:cNvPr>
              <p:cNvSpPr txBox="1"/>
              <p:nvPr/>
            </p:nvSpPr>
            <p:spPr>
              <a:xfrm>
                <a:off x="4508270" y="3417694"/>
                <a:ext cx="4223858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𝟔𝟑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𝟑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𝟐𝟎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𝝁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𝒆𝑽</m:t>
                      </m:r>
                    </m:oMath>
                  </m:oMathPara>
                </a14:m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M. Freer and H. O. U. </a:t>
                </a:r>
                <a:r>
                  <a:rPr kumimoji="0" lang="en-US" sz="1200" b="0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Fynbo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, </a:t>
                </a:r>
                <a:r>
                  <a:rPr kumimoji="0" lang="en-US" sz="12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Prog. Part. </a:t>
                </a:r>
                <a:r>
                  <a:rPr kumimoji="0" lang="en-US" sz="1200" b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. Phys.78, 1(2014</a:t>
                </a:r>
                <a:r>
                  <a:rPr kumimoji="0" lang="en-US" sz="1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45">
                <a:extLst>
                  <a:ext uri="{FF2B5EF4-FFF2-40B4-BE49-F238E27FC236}">
                    <a16:creationId xmlns:a16="http://schemas.microsoft.com/office/drawing/2014/main" id="{EB3B3791-54A7-73FE-9352-DE7C4FEBA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70" y="3417694"/>
                <a:ext cx="4223858" cy="560218"/>
              </a:xfrm>
              <a:prstGeom prst="rect">
                <a:avLst/>
              </a:prstGeom>
              <a:blipFill>
                <a:blip r:embed="rId17"/>
                <a:stretch>
                  <a:fillRect l="-145" b="-7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46">
                <a:extLst>
                  <a:ext uri="{FF2B5EF4-FFF2-40B4-BE49-F238E27FC236}">
                    <a16:creationId xmlns:a16="http://schemas.microsoft.com/office/drawing/2014/main" id="{5C496EA0-5F6D-A92D-55CA-A99B3B4BB5FA}"/>
                  </a:ext>
                </a:extLst>
              </p:cNvPr>
              <p:cNvSpPr txBox="1"/>
              <p:nvPr/>
            </p:nvSpPr>
            <p:spPr>
              <a:xfrm>
                <a:off x="4508270" y="4008527"/>
                <a:ext cx="4223858" cy="56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Sup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𝝅</m:t>
                          </m:r>
                        </m:sub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𝑬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𝟎</m:t>
                          </m:r>
                        </m:sup>
                      </m:sSubSup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/</m:t>
                      </m:r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𝚪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𝟔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𝟒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 T. K. Eriksen et al., Phys. Rev. C102, 024320 (2020)</a:t>
                </a: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TextBox 46">
                <a:extLst>
                  <a:ext uri="{FF2B5EF4-FFF2-40B4-BE49-F238E27FC236}">
                    <a16:creationId xmlns:a16="http://schemas.microsoft.com/office/drawing/2014/main" id="{5C496EA0-5F6D-A92D-55CA-A99B3B4B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70" y="4008527"/>
                <a:ext cx="4223858" cy="560218"/>
              </a:xfrm>
              <a:prstGeom prst="rect">
                <a:avLst/>
              </a:prstGeom>
              <a:blipFill>
                <a:blip r:embed="rId18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5DE225D9-783A-6522-C91F-D45BACB06BB0}"/>
                  </a:ext>
                </a:extLst>
              </p:cNvPr>
              <p:cNvSpPr txBox="1"/>
              <p:nvPr/>
            </p:nvSpPr>
            <p:spPr>
              <a:xfrm>
                <a:off x="4508269" y="4561082"/>
                <a:ext cx="463252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kumimoji="0" lang="en-US" sz="18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𝚪</m:t>
                          </m:r>
                        </m:e>
                        <m:sub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𝒓𝒂𝒅</m:t>
                          </m:r>
                        </m:sub>
                      </m:sSub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/</m:t>
                      </m:r>
                      <m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𝚪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𝟒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.</m:t>
                      </m:r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𝟏𝟗</m:t>
                      </m:r>
                      <m:d>
                        <m:d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𝟏𝟏</m:t>
                          </m:r>
                        </m:e>
                      </m:d>
                      <m:r>
                        <a:rPr kumimoji="0" lang="en-US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Wingdings" pitchFamily="2" charset="2"/>
                        </a:rPr>
                        <m:t>⋅</m:t>
                      </m:r>
                      <m:sSup>
                        <m:sSupPr>
                          <m:ctrlP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kumimoji="0" lang="en-US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Wingdings" pitchFamily="2" charset="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D. E.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Alburger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, Phys. Rev. 124, 193 (1961)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P. A. Seeger and R. W. Kavanagh,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Phys.46, 577 (1963)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I. Hall and N. W. Tanner,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Phys.53, 673 (1964)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D. Chamberlin et al., Phys. Rev. C9, 69 (1974)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C. N.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Davids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, et al., Phys. Rev. C11,2063 (1975)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H.-B.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Mak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et al., Phys. Rev. C12, 1158 (1975)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R. G. Markham et al.,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Nucl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. Phys. A270, 489 (1976)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A. W.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Obst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and W. J. Braithwaite, Phys. Rev. C13, 2033 (1976)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</a:b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4" name="TextBox 47">
                <a:extLst>
                  <a:ext uri="{FF2B5EF4-FFF2-40B4-BE49-F238E27FC236}">
                    <a16:creationId xmlns:a16="http://schemas.microsoft.com/office/drawing/2014/main" id="{5DE225D9-783A-6522-C91F-D45BACB06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269" y="4561082"/>
                <a:ext cx="4632527" cy="2031325"/>
              </a:xfrm>
              <a:prstGeom prst="rect">
                <a:avLst/>
              </a:prstGeom>
              <a:blipFill>
                <a:blip r:embed="rId19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20685D-347C-B072-DDB9-A958319FF9C0}"/>
              </a:ext>
            </a:extLst>
          </p:cNvPr>
          <p:cNvSpPr txBox="1"/>
          <p:nvPr/>
        </p:nvSpPr>
        <p:spPr>
          <a:xfrm>
            <a:off x="505478" y="5347289"/>
            <a:ext cx="338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FF0000"/>
                </a:solidFill>
                <a:sym typeface="Wingdings" pitchFamily="2" charset="2"/>
              </a:rPr>
              <a:t>Associated-</a:t>
            </a:r>
            <a:r>
              <a:rPr lang="it-IT" b="1" i="1" dirty="0" err="1">
                <a:solidFill>
                  <a:srgbClr val="FF0000"/>
                </a:solidFill>
                <a:sym typeface="Wingdings" pitchFamily="2" charset="2"/>
              </a:rPr>
              <a:t>particle</a:t>
            </a:r>
            <a:r>
              <a:rPr lang="it-IT" b="1" dirty="0">
                <a:sym typeface="Wingdings" pitchFamily="2" charset="2"/>
              </a:rPr>
              <a:t>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Particle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it-IT" b="1" i="1" dirty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it-IT" b="1" i="1" dirty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b="1" dirty="0">
                <a:solidFill>
                  <a:schemeClr val="tx1"/>
                </a:solidFill>
                <a:sym typeface="Wingdings" pitchFamily="2" charset="2"/>
              </a:rPr>
              <a:t>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00B050"/>
                </a:solidFill>
                <a:sym typeface="Wingdings" pitchFamily="2" charset="2"/>
              </a:rPr>
              <a:t>… 4-fold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coincidence</a:t>
            </a:r>
            <a:r>
              <a:rPr lang="it-IT" b="1" dirty="0">
                <a:sym typeface="Wingdings" pitchFamily="2" charset="2"/>
              </a:rPr>
              <a:t> …</a:t>
            </a:r>
            <a:endParaRPr lang="it-IT" b="1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89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5" grpId="0"/>
      <p:bldP spid="4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82F29-5D01-A75F-0D6B-99157C54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069A553-A3FF-EC57-FC58-E14C2916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E6D375D-E6A7-09CA-4088-74E40F861B6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E952F60-E9FD-74DC-CB27-FBE600BDF55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31776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C5BDB5B-B1D1-305F-8776-1AAE8171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A new </a:t>
            </a:r>
            <a:r>
              <a:rPr lang="en-US" sz="2000" b="1" i="1" dirty="0">
                <a:solidFill>
                  <a:schemeClr val="bg1"/>
                </a:solidFill>
              </a:rPr>
              <a:t>rush</a:t>
            </a:r>
            <a:r>
              <a:rPr lang="en-US" sz="2000" b="1" dirty="0">
                <a:solidFill>
                  <a:schemeClr val="bg1"/>
                </a:solidFill>
              </a:rPr>
              <a:t> to the Hoyle state 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3208E449-0C03-0E2D-C4C9-8A51FB00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71351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Kibedi</a:t>
            </a:r>
            <a:r>
              <a:rPr lang="en-US" sz="2000" b="1" dirty="0">
                <a:solidFill>
                  <a:srgbClr val="FFFFFF"/>
                </a:solidFill>
              </a:rPr>
              <a:t> et al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rgbClr val="FFFFFF"/>
                </a:solidFill>
                <a:sym typeface="Wingdings" panose="05000000000000000000" pitchFamily="2" charset="2"/>
              </a:rPr>
              <a:t>BR</a:t>
            </a:r>
            <a:r>
              <a:rPr lang="en-US" sz="2000" b="1" baseline="-25000" dirty="0" err="1">
                <a:solidFill>
                  <a:srgbClr val="FFFFFF"/>
                </a:solidFill>
                <a:sym typeface="Wingdings" panose="05000000000000000000" pitchFamily="2" charset="2"/>
              </a:rPr>
              <a:t>rad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 = 6.2(6)∙10</a:t>
            </a:r>
            <a:r>
              <a:rPr lang="en-US" sz="2000" b="1" baseline="30000" dirty="0">
                <a:solidFill>
                  <a:srgbClr val="FFFFFF"/>
                </a:solidFill>
                <a:sym typeface="Wingdings" panose="05000000000000000000" pitchFamily="2" charset="2"/>
              </a:rPr>
              <a:t>-4</a:t>
            </a:r>
            <a:endParaRPr lang="en-US" sz="2000" b="1" baseline="30000" dirty="0">
              <a:solidFill>
                <a:srgbClr val="FFFFFF"/>
              </a:solidFill>
            </a:endParaRP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D3947979-52A0-818B-CBBF-BB58B612F82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8C1237-09F8-F018-4CD8-2D23EC1F8B9C}"/>
              </a:ext>
            </a:extLst>
          </p:cNvPr>
          <p:cNvSpPr txBox="1"/>
          <p:nvPr/>
        </p:nvSpPr>
        <p:spPr>
          <a:xfrm>
            <a:off x="493143" y="512848"/>
            <a:ext cx="3871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2020 -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T.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Kibédi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et al., Phys. Rev. Lett. 125 (2020)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en-US" sz="1600" b="1" kern="0" dirty="0">
                <a:solidFill>
                  <a:prstClr val="black"/>
                </a:solidFill>
              </a:rPr>
              <a:t>using gamma-particle coincidence techniques as in Obst PRC 1976, but identifying and correcting flaws in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previous experiments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9076911-660E-E110-FAEA-7FB2124A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830" y="512848"/>
            <a:ext cx="4478713" cy="43552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2400449-DB93-7299-DCDE-4C7099E727D3}"/>
              </a:ext>
            </a:extLst>
          </p:cNvPr>
          <p:cNvSpPr/>
          <p:nvPr/>
        </p:nvSpPr>
        <p:spPr>
          <a:xfrm>
            <a:off x="7188200" y="3117850"/>
            <a:ext cx="812800" cy="254000"/>
          </a:xfrm>
          <a:prstGeom prst="rect">
            <a:avLst/>
          </a:prstGeom>
          <a:solidFill>
            <a:srgbClr val="4472C4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9246CA-469B-F081-6E4B-54D909D3ADB7}"/>
              </a:ext>
            </a:extLst>
          </p:cNvPr>
          <p:cNvSpPr/>
          <p:nvPr/>
        </p:nvSpPr>
        <p:spPr>
          <a:xfrm>
            <a:off x="6197600" y="3371850"/>
            <a:ext cx="990600" cy="254000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2708105-DD03-E9C8-2E0E-4BAC80B9E272}"/>
              </a:ext>
            </a:extLst>
          </p:cNvPr>
          <p:cNvSpPr/>
          <p:nvPr/>
        </p:nvSpPr>
        <p:spPr>
          <a:xfrm>
            <a:off x="6324600" y="3643313"/>
            <a:ext cx="425450" cy="230187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3F29F07-516F-6A1B-3107-E4F6E7554184}"/>
              </a:ext>
            </a:extLst>
          </p:cNvPr>
          <p:cNvSpPr/>
          <p:nvPr/>
        </p:nvSpPr>
        <p:spPr>
          <a:xfrm>
            <a:off x="7689850" y="2059819"/>
            <a:ext cx="635000" cy="254000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B2B489-CFD2-022E-66B9-9E907A560C64}"/>
              </a:ext>
            </a:extLst>
          </p:cNvPr>
          <p:cNvSpPr txBox="1"/>
          <p:nvPr/>
        </p:nvSpPr>
        <p:spPr>
          <a:xfrm>
            <a:off x="493143" y="1946453"/>
            <a:ext cx="38248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</a:t>
            </a:r>
            <a:r>
              <a:rPr lang="en-US" sz="1600" b="1" kern="0" dirty="0">
                <a:solidFill>
                  <a:srgbClr val="FF0000"/>
                </a:solidFill>
                <a:latin typeface="Calibri" panose="020F0502020204030204"/>
              </a:rPr>
              <a:t>M. T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sumura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Phys. Lett. B 817 (2021)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experiment is tuned to probe the radiative branching ratio of the 9.63 MeV state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DF2FFF8-C52A-9068-B753-E3B6D4070C3F}"/>
              </a:ext>
            </a:extLst>
          </p:cNvPr>
          <p:cNvSpPr txBox="1"/>
          <p:nvPr/>
        </p:nvSpPr>
        <p:spPr>
          <a:xfrm>
            <a:off x="463106" y="3244850"/>
            <a:ext cx="39121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–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Cardella et al. Phys. Rev. C 104 (2021)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in Tsu21, the experiment is tuned to probe the 9.63 MeV state. This is the only experiment so far capable to fully detect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reaction products (4-fold coincidence technique)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0267E39-CBD6-43E6-674F-4DFE8186B5EB}"/>
              </a:ext>
            </a:extLst>
          </p:cNvPr>
          <p:cNvSpPr txBox="1"/>
          <p:nvPr/>
        </p:nvSpPr>
        <p:spPr>
          <a:xfrm>
            <a:off x="493143" y="5081634"/>
            <a:ext cx="3547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–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Z. Luo et al. Phys.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C 109 (2024)</a:t>
            </a:r>
            <a:r>
              <a:rPr lang="fr-FR" sz="1600" b="1" kern="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particle-coincidence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techniques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spectrometer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6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1" grpId="0"/>
      <p:bldP spid="8" grpId="0" animBg="1"/>
      <p:bldP spid="9" grpId="0" animBg="1"/>
      <p:bldP spid="12" grpId="0" animBg="1"/>
      <p:bldP spid="15" grpId="0" animBg="1"/>
      <p:bldP spid="22" grpId="0"/>
      <p:bldP spid="2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4FA1B-1B28-34AB-E554-D7950C2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DD988F5-EBD1-666B-A65A-B09DCB4CC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498" y="-40275"/>
            <a:ext cx="4139738" cy="402560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DD57026-B096-513D-B7E9-D427A1E7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B7B6BA6-7CA0-3A24-D9B3-74DB5AD4501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E918ECE-1A4D-D54C-1D69-DBF086EA561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13">
                <a:extLst>
                  <a:ext uri="{FF2B5EF4-FFF2-40B4-BE49-F238E27FC236}">
                    <a16:creationId xmlns:a16="http://schemas.microsoft.com/office/drawing/2014/main" id="{8107AC31-F692-EB5A-CEBB-4551DAE57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7" y="6497645"/>
                <a:ext cx="3113353" cy="3603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bIns="0" anchor="b" anchorCtr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rgbClr val="FFFFFF"/>
                    </a:solidFill>
                  </a:rPr>
                  <a:t>new </a:t>
                </a:r>
                <a:r>
                  <a:rPr lang="en-US" sz="2000" b="1" dirty="0">
                    <a:solidFill>
                      <a:srgbClr val="FFFF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sz="2000" b="1" baseline="-25000" dirty="0">
                    <a:solidFill>
                      <a:srgbClr val="FFFFFF"/>
                    </a:solidFill>
                  </a:rPr>
                  <a:t>rad</a:t>
                </a:r>
                <a:r>
                  <a:rPr lang="en-US" sz="2000" b="1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 b="1" dirty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b>
                        <m:r>
                          <a:rPr lang="it-IT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𝐥𝐨𝐰</m:t>
                        </m:r>
                      </m:sub>
                    </m:sSub>
                    <m:r>
                      <a:rPr lang="it-I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it-I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sSub>
                      <m:sSubPr>
                        <m:ctrlPr>
                          <a:rPr lang="it-IT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endParaRPr lang="en-US" sz="2000" b="1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90" name="Text Box 13">
                <a:extLst>
                  <a:ext uri="{FF2B5EF4-FFF2-40B4-BE49-F238E27FC236}">
                    <a16:creationId xmlns:a16="http://schemas.microsoft.com/office/drawing/2014/main" id="{8107AC31-F692-EB5A-CEBB-4551DAE5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7" y="6497645"/>
                <a:ext cx="3113353" cy="360355"/>
              </a:xfrm>
              <a:prstGeom prst="rect">
                <a:avLst/>
              </a:prstGeom>
              <a:blipFill>
                <a:blip r:embed="rId5"/>
                <a:stretch>
                  <a:fillRect l="-2157" t="-10169" b="-42373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 Box 7">
            <a:extLst>
              <a:ext uri="{FF2B5EF4-FFF2-40B4-BE49-F238E27FC236}">
                <a16:creationId xmlns:a16="http://schemas.microsoft.com/office/drawing/2014/main" id="{DF63C25F-067D-F493-4BA0-46D45687C2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8" name="TextBox 54">
            <a:extLst>
              <a:ext uri="{FF2B5EF4-FFF2-40B4-BE49-F238E27FC236}">
                <a16:creationId xmlns:a16="http://schemas.microsoft.com/office/drawing/2014/main" id="{DF61E4C1-91B7-2C96-B25A-2C1572166CC0}"/>
              </a:ext>
            </a:extLst>
          </p:cNvPr>
          <p:cNvSpPr txBox="1"/>
          <p:nvPr/>
        </p:nvSpPr>
        <p:spPr>
          <a:xfrm>
            <a:off x="4601736" y="544067"/>
            <a:ext cx="42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Sizable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impact on the triple-alpha process in stars 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 about </a:t>
            </a:r>
            <a:r>
              <a:rPr kumimoji="0" lang="en-US" sz="1800" b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Wingdings" panose="05000000000000000000" pitchFamily="2" charset="2"/>
              </a:rPr>
              <a:t>34%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F86201E-EC00-2012-BF4E-542F0D40E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9665" y="2754660"/>
            <a:ext cx="7005395" cy="346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AE875AE-5239-4964-B0E1-226285C2D43C}"/>
                  </a:ext>
                </a:extLst>
              </p:cNvPr>
              <p:cNvSpPr txBox="1"/>
              <p:nvPr/>
            </p:nvSpPr>
            <p:spPr>
              <a:xfrm>
                <a:off x="4601736" y="1390575"/>
                <a:ext cx="4360575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600" b="1" dirty="0"/>
                  <a:t>Impact on the </a:t>
                </a:r>
                <a:r>
                  <a:rPr lang="it-IT" sz="1600" b="1" dirty="0" err="1"/>
                  <a:t>pair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instability</a:t>
                </a:r>
                <a:r>
                  <a:rPr lang="it-IT" sz="1600" b="1" dirty="0"/>
                  <a:t> </a:t>
                </a:r>
                <a:r>
                  <a:rPr lang="it-IT" sz="1600" b="1" i="1" dirty="0">
                    <a:solidFill>
                      <a:srgbClr val="00B050"/>
                    </a:solidFill>
                  </a:rPr>
                  <a:t>mass gap</a:t>
                </a:r>
                <a:r>
                  <a:rPr lang="it-IT" sz="1600" b="1" dirty="0">
                    <a:solidFill>
                      <a:srgbClr val="00B050"/>
                    </a:solidFill>
                  </a:rPr>
                  <a:t> </a:t>
                </a:r>
                <a:r>
                  <a:rPr lang="it-IT" sz="1600" b="1" dirty="0"/>
                  <a:t>for the </a:t>
                </a:r>
                <a:r>
                  <a:rPr lang="it-IT" sz="1600" b="1" dirty="0" err="1"/>
                  <a:t>formation</a:t>
                </a:r>
                <a:r>
                  <a:rPr lang="it-IT" sz="1600" b="1" dirty="0"/>
                  <a:t> of </a:t>
                </a:r>
                <a:r>
                  <a:rPr lang="it-IT" sz="1600" b="1" dirty="0">
                    <a:solidFill>
                      <a:srgbClr val="7030A0"/>
                    </a:solidFill>
                  </a:rPr>
                  <a:t>black </a:t>
                </a:r>
                <a:r>
                  <a:rPr lang="it-IT" sz="1600" b="1" dirty="0" err="1">
                    <a:solidFill>
                      <a:srgbClr val="7030A0"/>
                    </a:solidFill>
                  </a:rPr>
                  <a:t>holes</a:t>
                </a:r>
                <a:r>
                  <a:rPr lang="it-IT" sz="1600" b="1" dirty="0"/>
                  <a:t> </a:t>
                </a:r>
                <a:r>
                  <a:rPr lang="it-IT" sz="1600" dirty="0"/>
                  <a:t>(</a:t>
                </a:r>
                <a:r>
                  <a:rPr lang="it-IT" sz="1600" dirty="0" err="1"/>
                  <a:t>Woosley</a:t>
                </a:r>
                <a:r>
                  <a:rPr lang="it-IT" sz="1600" dirty="0"/>
                  <a:t>, S. &amp; </a:t>
                </a:r>
                <a:r>
                  <a:rPr lang="it-IT" sz="1600" dirty="0" err="1"/>
                  <a:t>Heger</a:t>
                </a:r>
                <a:r>
                  <a:rPr lang="it-IT" sz="1600" dirty="0"/>
                  <a:t>, A. </a:t>
                </a:r>
                <a:r>
                  <a:rPr lang="it-IT" sz="1600" i="1" dirty="0" err="1"/>
                  <a:t>Astr</a:t>
                </a:r>
                <a:r>
                  <a:rPr lang="it-IT" sz="1600" i="1" dirty="0"/>
                  <a:t>. Jour. Lett. </a:t>
                </a:r>
                <a:r>
                  <a:rPr lang="it-IT" sz="1600" dirty="0"/>
                  <a:t>912, L31 (2021))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𝒍𝒐𝒘</m:t>
                        </m:r>
                      </m:sub>
                    </m:sSub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endParaRPr lang="it-IT" sz="1600" b="1" dirty="0"/>
              </a:p>
              <a:p>
                <a:r>
                  <a:rPr lang="it-IT" sz="1600" b="1" dirty="0">
                    <a:sym typeface="Wingdings" panose="05000000000000000000" pitchFamily="2" charset="2"/>
                  </a:rPr>
                  <a:t> </a:t>
                </a:r>
                <a:r>
                  <a:rPr lang="it-IT" sz="1600" b="1" dirty="0" err="1">
                    <a:sym typeface="Wingdings" panose="05000000000000000000" pitchFamily="2" charset="2"/>
                  </a:rPr>
                  <a:t>challenged</a:t>
                </a:r>
                <a:r>
                  <a:rPr lang="it-IT" sz="1600" b="1" dirty="0">
                    <a:sym typeface="Wingdings" panose="05000000000000000000" pitchFamily="2" charset="2"/>
                  </a:rPr>
                  <a:t> by LIGO-Virgo data </a:t>
                </a:r>
                <a:r>
                  <a:rPr lang="it-IT" sz="1600" dirty="0">
                    <a:sym typeface="Wingdings" panose="05000000000000000000" pitchFamily="2" charset="2"/>
                  </a:rPr>
                  <a:t>(Abbott 2020, </a:t>
                </a:r>
                <a:r>
                  <a:rPr lang="it-IT" sz="1600" i="1" dirty="0" err="1">
                    <a:sym typeface="Wingdings" panose="05000000000000000000" pitchFamily="2" charset="2"/>
                  </a:rPr>
                  <a:t>Phys</a:t>
                </a:r>
                <a:r>
                  <a:rPr lang="it-IT" sz="1600" i="1" dirty="0">
                    <a:sym typeface="Wingdings" panose="05000000000000000000" pitchFamily="2" charset="2"/>
                  </a:rPr>
                  <a:t>. Rev. Lett.</a:t>
                </a:r>
                <a:r>
                  <a:rPr lang="it-IT" sz="1600" dirty="0">
                    <a:sym typeface="Wingdings" panose="05000000000000000000" pitchFamily="2" charset="2"/>
                  </a:rPr>
                  <a:t>, 125, 101102): </a:t>
                </a:r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𝟔𝟓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1600" b="1" i="0" smtClean="0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it-IT" sz="16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</m:oMath>
                </a14:m>
                <a:r>
                  <a:rPr lang="it-IT" sz="1600" dirty="0">
                    <a:sym typeface="Wingdings" panose="05000000000000000000" pitchFamily="2" charset="2"/>
                  </a:rPr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AE875AE-5239-4964-B0E1-226285C2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36" y="1390575"/>
                <a:ext cx="4360575" cy="1323439"/>
              </a:xfrm>
              <a:prstGeom prst="rect">
                <a:avLst/>
              </a:prstGeom>
              <a:blipFill>
                <a:blip r:embed="rId7"/>
                <a:stretch>
                  <a:fillRect l="-839" t="-1382" b="-59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2">
            <a:extLst>
              <a:ext uri="{FF2B5EF4-FFF2-40B4-BE49-F238E27FC236}">
                <a16:creationId xmlns:a16="http://schemas.microsoft.com/office/drawing/2014/main" id="{A3727F13-DE12-F777-1605-4AB213CA5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radiative width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2395A7-C99A-2B41-4D38-188FE40C011D}"/>
              </a:ext>
            </a:extLst>
          </p:cNvPr>
          <p:cNvSpPr txBox="1"/>
          <p:nvPr/>
        </p:nvSpPr>
        <p:spPr>
          <a:xfrm>
            <a:off x="368537" y="6215413"/>
            <a:ext cx="3367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S.E.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Woosley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A. </a:t>
            </a:r>
            <a:r>
              <a:rPr lang="it-IT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Heger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APJL 912 (2021)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1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EEF2-DD45-627F-C959-43649533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9CC2207D-2F01-6818-7F4A-B0D761B5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19E9007-77AB-04A7-35CC-7A51877B89E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44D2422-5E8B-6361-B603-B3A870D5F34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48B9A7-CE40-51B6-ECE7-F82057DA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experimental set-up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B1D14909-56F5-AE62-2A10-DD91F17A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914148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Dell’Aquila</a:t>
            </a:r>
            <a:r>
              <a:rPr lang="en-US" sz="2000" b="1" dirty="0">
                <a:solidFill>
                  <a:srgbClr val="FFFFFF"/>
                </a:solidFill>
              </a:rPr>
              <a:t> et al, Sci. Rep. 14 (2024)</a:t>
            </a: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58B7EC6E-B953-BF50-AD32-CD6527B877A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176A480C-DBD3-00CA-5D79-B47106D312D4}"/>
              </a:ext>
            </a:extLst>
          </p:cNvPr>
          <p:cNvGrpSpPr/>
          <p:nvPr/>
        </p:nvGrpSpPr>
        <p:grpSpPr>
          <a:xfrm>
            <a:off x="438238" y="987299"/>
            <a:ext cx="3607496" cy="5411244"/>
            <a:chOff x="549129" y="2254938"/>
            <a:chExt cx="2720057" cy="408008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3929B8FC-99BE-F542-1C61-70710472D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29" y="2254938"/>
              <a:ext cx="2720057" cy="4080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DC6FEF0-7D3A-3EC4-3AFF-0726A3F8B604}"/>
                </a:ext>
              </a:extLst>
            </p:cNvPr>
            <p:cNvSpPr txBox="1"/>
            <p:nvPr/>
          </p:nvSpPr>
          <p:spPr>
            <a:xfrm>
              <a:off x="1593974" y="6056546"/>
              <a:ext cx="1675212" cy="278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CN </a:t>
              </a:r>
              <a:r>
                <a:rPr lang="it-IT" b="1" dirty="0" err="1">
                  <a:solidFill>
                    <a:schemeClr val="bg1"/>
                  </a:solidFill>
                </a:rPr>
                <a:t>accelerator</a:t>
              </a:r>
              <a:r>
                <a:rPr lang="it-IT" b="1" dirty="0">
                  <a:solidFill>
                    <a:schemeClr val="bg1"/>
                  </a:solidFill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</a:rPr>
                <a:t>at</a:t>
              </a:r>
              <a:r>
                <a:rPr lang="it-IT" b="1" dirty="0">
                  <a:solidFill>
                    <a:schemeClr val="bg1"/>
                  </a:solidFill>
                </a:rPr>
                <a:t> LNL</a:t>
              </a:r>
            </a:p>
          </p:txBody>
        </p:sp>
      </p:grpSp>
      <p:sp>
        <p:nvSpPr>
          <p:cNvPr id="11" name="TextBox 79">
            <a:extLst>
              <a:ext uri="{FF2B5EF4-FFF2-40B4-BE49-F238E27FC236}">
                <a16:creationId xmlns:a16="http://schemas.microsoft.com/office/drawing/2014/main" id="{592C18A9-4201-E9E5-5878-E80CC3095B82}"/>
              </a:ext>
            </a:extLst>
          </p:cNvPr>
          <p:cNvSpPr txBox="1"/>
          <p:nvPr/>
        </p:nvSpPr>
        <p:spPr>
          <a:xfrm>
            <a:off x="4166527" y="980320"/>
            <a:ext cx="4844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Beam: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/>
              <a:t> @ 2.7 MeV (CN accelerator), with intensities of a </a:t>
            </a:r>
            <a:r>
              <a:rPr lang="en-US" b="1" dirty="0">
                <a:solidFill>
                  <a:srgbClr val="0000FF"/>
                </a:solidFill>
              </a:rPr>
              <a:t>few tens of </a:t>
            </a:r>
            <a:r>
              <a:rPr lang="en-US" b="1" dirty="0" err="1">
                <a:solidFill>
                  <a:srgbClr val="0000FF"/>
                </a:solidFill>
              </a:rPr>
              <a:t>nA</a:t>
            </a:r>
            <a:r>
              <a:rPr lang="en-US" b="1" dirty="0"/>
              <a:t>, to make </a:t>
            </a:r>
            <a:r>
              <a:rPr lang="en-US" b="1" i="1" dirty="0">
                <a:solidFill>
                  <a:srgbClr val="00B050"/>
                </a:solidFill>
              </a:rPr>
              <a:t>negligible</a:t>
            </a:r>
            <a:r>
              <a:rPr lang="en-US" b="1" dirty="0">
                <a:solidFill>
                  <a:srgbClr val="00B050"/>
                </a:solidFill>
              </a:rPr>
              <a:t> spurious coincidences </a:t>
            </a:r>
            <a:r>
              <a:rPr lang="en-US" b="1" dirty="0"/>
              <a:t>between the two telescopes</a:t>
            </a:r>
          </a:p>
          <a:p>
            <a:r>
              <a:rPr lang="en-US" b="1" dirty="0"/>
              <a:t>Target: C</a:t>
            </a:r>
            <a:r>
              <a:rPr lang="en-US" b="1" baseline="-25000" dirty="0"/>
              <a:t>3</a:t>
            </a:r>
            <a:r>
              <a:rPr lang="en-US" b="1" dirty="0"/>
              <a:t>H</a:t>
            </a:r>
            <a:r>
              <a:rPr lang="en-US" b="1" baseline="-25000" dirty="0"/>
              <a:t>6</a:t>
            </a:r>
            <a:r>
              <a:rPr lang="en-US" b="1" dirty="0"/>
              <a:t>N</a:t>
            </a:r>
            <a:r>
              <a:rPr lang="en-US" b="1" baseline="-25000" dirty="0"/>
              <a:t>6</a:t>
            </a:r>
            <a:r>
              <a:rPr lang="en-US" b="1" dirty="0"/>
              <a:t> + C backing</a:t>
            </a:r>
          </a:p>
          <a:p>
            <a:r>
              <a:rPr lang="en-US" b="1" dirty="0"/>
              <a:t>Detectors: Anti-coincidence telescope (90°) + Anti-coincidence telescope (64.8°).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2428402-1B01-5DE8-FFFB-9CEB47BFD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01" y="3249287"/>
            <a:ext cx="4159830" cy="312071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949CFD3-BBBE-1B06-F4B3-0E9B2344ACE0}"/>
              </a:ext>
            </a:extLst>
          </p:cNvPr>
          <p:cNvSpPr txBox="1"/>
          <p:nvPr/>
        </p:nvSpPr>
        <p:spPr>
          <a:xfrm>
            <a:off x="423360" y="301142"/>
            <a:ext cx="8587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experiment was performed at the </a:t>
            </a:r>
            <a:r>
              <a:rPr lang="en-US" b="1" dirty="0">
                <a:solidFill>
                  <a:srgbClr val="FF0000"/>
                </a:solidFill>
              </a:rPr>
              <a:t>INFN-</a:t>
            </a:r>
            <a:r>
              <a:rPr lang="en-US" b="1" dirty="0" err="1">
                <a:solidFill>
                  <a:srgbClr val="FF0000"/>
                </a:solidFill>
              </a:rPr>
              <a:t>Laboratori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Nazionali</a:t>
            </a:r>
            <a:r>
              <a:rPr lang="en-US" b="1" dirty="0">
                <a:solidFill>
                  <a:srgbClr val="FF0000"/>
                </a:solidFill>
              </a:rPr>
              <a:t> di </a:t>
            </a:r>
            <a:r>
              <a:rPr lang="en-US" b="1" dirty="0" err="1">
                <a:solidFill>
                  <a:srgbClr val="FF0000"/>
                </a:solidFill>
              </a:rPr>
              <a:t>Legnaro</a:t>
            </a:r>
            <a:r>
              <a:rPr lang="en-US" b="1" dirty="0"/>
              <a:t> (LNL) over two runs in 2021 and 2023, with over 20 days of beam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2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3DF94-8DF3-5361-C858-EB2E0F956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39" descr="Immagine che contiene cerchio, manubrio">
            <a:extLst>
              <a:ext uri="{FF2B5EF4-FFF2-40B4-BE49-F238E27FC236}">
                <a16:creationId xmlns:a16="http://schemas.microsoft.com/office/drawing/2014/main" id="{D1A15AD9-C11B-D4C3-1E0A-FFDEEB59C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6" y="193581"/>
            <a:ext cx="4382043" cy="2464899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E226657-5335-63FA-F1A4-4449FAAC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3E8FAA5-174D-0955-5451-0D5E063D8FCB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71C0CC6-79E0-372B-BEB1-48347F45BD3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A16F175-ABF1-20DE-5C5A-578D5BF3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 err="1">
                <a:solidFill>
                  <a:schemeClr val="bg1"/>
                </a:solidFill>
              </a:rPr>
              <a:t>ejectile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AEC59A32-C435-0981-E205-64982A82A4D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8DC5F-FFCF-D9C0-603F-9348FBF6B427}"/>
              </a:ext>
            </a:extLst>
          </p:cNvPr>
          <p:cNvSpPr/>
          <p:nvPr/>
        </p:nvSpPr>
        <p:spPr>
          <a:xfrm>
            <a:off x="1934449" y="3339432"/>
            <a:ext cx="666750" cy="2871535"/>
          </a:xfrm>
          <a:prstGeom prst="rect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BB71E9-13BB-F5C6-255E-DC9B3AE8D6BA}"/>
              </a:ext>
            </a:extLst>
          </p:cNvPr>
          <p:cNvSpPr/>
          <p:nvPr/>
        </p:nvSpPr>
        <p:spPr>
          <a:xfrm>
            <a:off x="1934449" y="396835"/>
            <a:ext cx="666750" cy="1181100"/>
          </a:xfrm>
          <a:prstGeom prst="rect">
            <a:avLst/>
          </a:prstGeom>
          <a:solidFill>
            <a:srgbClr val="E7E6E6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D9874F95-1424-6821-E82F-1D4DDA58B94D}"/>
              </a:ext>
            </a:extLst>
          </p:cNvPr>
          <p:cNvSpPr/>
          <p:nvPr/>
        </p:nvSpPr>
        <p:spPr>
          <a:xfrm>
            <a:off x="536278" y="896785"/>
            <a:ext cx="3417372" cy="3417372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1">
            <a:extLst>
              <a:ext uri="{FF2B5EF4-FFF2-40B4-BE49-F238E27FC236}">
                <a16:creationId xmlns:a16="http://schemas.microsoft.com/office/drawing/2014/main" id="{8FAEFA2E-EB88-0E6B-189D-BFE8DC17596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267824" y="2603731"/>
            <a:ext cx="1172376" cy="524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Oval 4">
            <a:extLst>
              <a:ext uri="{FF2B5EF4-FFF2-40B4-BE49-F238E27FC236}">
                <a16:creationId xmlns:a16="http://schemas.microsoft.com/office/drawing/2014/main" id="{63BD19CA-1532-3D47-84F6-2650BC4C0B65}"/>
              </a:ext>
            </a:extLst>
          </p:cNvPr>
          <p:cNvSpPr/>
          <p:nvPr/>
        </p:nvSpPr>
        <p:spPr>
          <a:xfrm flipH="1">
            <a:off x="2244964" y="2581998"/>
            <a:ext cx="45720" cy="4572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0BD94875-25E2-B1E6-940C-2C6E9719E54E}"/>
              </a:ext>
            </a:extLst>
          </p:cNvPr>
          <p:cNvSpPr txBox="1"/>
          <p:nvPr/>
        </p:nvSpPr>
        <p:spPr>
          <a:xfrm flipH="1">
            <a:off x="786636" y="2461976"/>
            <a:ext cx="1713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target (tilted by 65°)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5F2E37D-A7EE-4AED-0241-FA267913F99A}"/>
              </a:ext>
            </a:extLst>
          </p:cNvPr>
          <p:cNvSpPr/>
          <p:nvPr/>
        </p:nvSpPr>
        <p:spPr>
          <a:xfrm rot="16200000">
            <a:off x="3356629" y="2559197"/>
            <a:ext cx="266700" cy="9955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2983FA5-FD84-3773-9119-B4CB47A90A35}"/>
              </a:ext>
            </a:extLst>
          </p:cNvPr>
          <p:cNvSpPr/>
          <p:nvPr/>
        </p:nvSpPr>
        <p:spPr>
          <a:xfrm rot="19112101">
            <a:off x="1123887" y="1604649"/>
            <a:ext cx="400692" cy="9955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77">
            <a:extLst>
              <a:ext uri="{FF2B5EF4-FFF2-40B4-BE49-F238E27FC236}">
                <a16:creationId xmlns:a16="http://schemas.microsoft.com/office/drawing/2014/main" id="{47176028-51C0-692C-7F48-4EF46C3A5FFA}"/>
              </a:ext>
            </a:extLst>
          </p:cNvPr>
          <p:cNvGrpSpPr/>
          <p:nvPr/>
        </p:nvGrpSpPr>
        <p:grpSpPr>
          <a:xfrm>
            <a:off x="2222858" y="2627718"/>
            <a:ext cx="369332" cy="3220488"/>
            <a:chOff x="2088634" y="2627718"/>
            <a:chExt cx="369332" cy="3220488"/>
          </a:xfrm>
        </p:grpSpPr>
        <p:cxnSp>
          <p:nvCxnSpPr>
            <p:cNvPr id="23" name="Straight Arrow Connector 26">
              <a:extLst>
                <a:ext uri="{FF2B5EF4-FFF2-40B4-BE49-F238E27FC236}">
                  <a16:creationId xmlns:a16="http://schemas.microsoft.com/office/drawing/2014/main" id="{EC9D12E5-8EE0-8974-7A8B-ECD07BBB6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3600" y="2627718"/>
              <a:ext cx="0" cy="2663951"/>
            </a:xfrm>
            <a:prstGeom prst="straightConnector1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A5255978-980B-F04A-FECC-08ED78ECC050}"/>
                </a:ext>
              </a:extLst>
            </p:cNvPr>
            <p:cNvSpPr txBox="1"/>
            <p:nvPr/>
          </p:nvSpPr>
          <p:spPr>
            <a:xfrm rot="5400000">
              <a:off x="860894" y="4251134"/>
              <a:ext cx="2824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accelerated deuteron beam</a:t>
              </a:r>
            </a:p>
          </p:txBody>
        </p:sp>
      </p:grpSp>
      <p:sp>
        <p:nvSpPr>
          <p:cNvPr id="25" name="TextBox 29">
            <a:extLst>
              <a:ext uri="{FF2B5EF4-FFF2-40B4-BE49-F238E27FC236}">
                <a16:creationId xmlns:a16="http://schemas.microsoft.com/office/drawing/2014/main" id="{A9DF00F5-B3DA-59C2-FCCE-3C81FD02B2F9}"/>
              </a:ext>
            </a:extLst>
          </p:cNvPr>
          <p:cNvSpPr txBox="1"/>
          <p:nvPr/>
        </p:nvSpPr>
        <p:spPr>
          <a:xfrm>
            <a:off x="2439189" y="250367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grpSp>
        <p:nvGrpSpPr>
          <p:cNvPr id="26" name="Group 78">
            <a:extLst>
              <a:ext uri="{FF2B5EF4-FFF2-40B4-BE49-F238E27FC236}">
                <a16:creationId xmlns:a16="http://schemas.microsoft.com/office/drawing/2014/main" id="{43D7F23C-3746-D030-FC7A-144032FFEACC}"/>
              </a:ext>
            </a:extLst>
          </p:cNvPr>
          <p:cNvGrpSpPr/>
          <p:nvPr/>
        </p:nvGrpSpPr>
        <p:grpSpPr>
          <a:xfrm>
            <a:off x="1855867" y="2026892"/>
            <a:ext cx="627534" cy="582084"/>
            <a:chOff x="1721643" y="2026892"/>
            <a:chExt cx="627534" cy="582084"/>
          </a:xfrm>
        </p:grpSpPr>
        <p:cxnSp>
          <p:nvCxnSpPr>
            <p:cNvPr id="27" name="Straight Arrow Connector 20">
              <a:extLst>
                <a:ext uri="{FF2B5EF4-FFF2-40B4-BE49-F238E27FC236}">
                  <a16:creationId xmlns:a16="http://schemas.microsoft.com/office/drawing/2014/main" id="{007B3149-2B69-C2A8-3AAA-6EEB1DB81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1643" y="2177191"/>
              <a:ext cx="411958" cy="431785"/>
            </a:xfrm>
            <a:prstGeom prst="straightConnector1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955EBF5F-BD7A-06E6-AB53-BAE5C6F1A16A}"/>
                </a:ext>
              </a:extLst>
            </p:cNvPr>
            <p:cNvSpPr txBox="1"/>
            <p:nvPr/>
          </p:nvSpPr>
          <p:spPr>
            <a:xfrm>
              <a:off x="1770172" y="2026892"/>
              <a:ext cx="579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12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C*</a:t>
              </a:r>
            </a:p>
          </p:txBody>
        </p:sp>
      </p:grpSp>
      <p:sp>
        <p:nvSpPr>
          <p:cNvPr id="29" name="TextBox 59">
            <a:extLst>
              <a:ext uri="{FF2B5EF4-FFF2-40B4-BE49-F238E27FC236}">
                <a16:creationId xmlns:a16="http://schemas.microsoft.com/office/drawing/2014/main" id="{8DA430FD-B27D-248A-543B-2B083BBB4D49}"/>
              </a:ext>
            </a:extLst>
          </p:cNvPr>
          <p:cNvSpPr txBox="1"/>
          <p:nvPr/>
        </p:nvSpPr>
        <p:spPr>
          <a:xfrm flipH="1">
            <a:off x="543681" y="419888"/>
            <a:ext cx="192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 detector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(anti-coincidence telescope)</a:t>
            </a:r>
          </a:p>
        </p:txBody>
      </p:sp>
      <p:sp>
        <p:nvSpPr>
          <p:cNvPr id="30" name="TextBox 58">
            <a:extLst>
              <a:ext uri="{FF2B5EF4-FFF2-40B4-BE49-F238E27FC236}">
                <a16:creationId xmlns:a16="http://schemas.microsoft.com/office/drawing/2014/main" id="{E6A63833-25A5-DF4E-073D-810023F1E958}"/>
              </a:ext>
            </a:extLst>
          </p:cNvPr>
          <p:cNvSpPr txBox="1"/>
          <p:nvPr/>
        </p:nvSpPr>
        <p:spPr>
          <a:xfrm flipH="1">
            <a:off x="2601198" y="2783181"/>
            <a:ext cx="185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alpha-detector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(anti-coincidence telescope)</a:t>
            </a:r>
          </a:p>
        </p:txBody>
      </p:sp>
      <p:sp>
        <p:nvSpPr>
          <p:cNvPr id="31" name="Rectangle 80">
            <a:extLst>
              <a:ext uri="{FF2B5EF4-FFF2-40B4-BE49-F238E27FC236}">
                <a16:creationId xmlns:a16="http://schemas.microsoft.com/office/drawing/2014/main" id="{DDC5CC6B-D59C-C545-1133-89FF87BDB5DC}"/>
              </a:ext>
            </a:extLst>
          </p:cNvPr>
          <p:cNvSpPr/>
          <p:nvPr/>
        </p:nvSpPr>
        <p:spPr>
          <a:xfrm rot="16200000">
            <a:off x="3583010" y="2485887"/>
            <a:ext cx="266700" cy="246178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81">
            <a:extLst>
              <a:ext uri="{FF2B5EF4-FFF2-40B4-BE49-F238E27FC236}">
                <a16:creationId xmlns:a16="http://schemas.microsoft.com/office/drawing/2014/main" id="{E0C83612-3564-70A9-BB50-C2D244AEFF4F}"/>
              </a:ext>
            </a:extLst>
          </p:cNvPr>
          <p:cNvSpPr/>
          <p:nvPr/>
        </p:nvSpPr>
        <p:spPr>
          <a:xfrm rot="19112101">
            <a:off x="981969" y="1385109"/>
            <a:ext cx="400692" cy="22293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13">
            <a:extLst>
              <a:ext uri="{FF2B5EF4-FFF2-40B4-BE49-F238E27FC236}">
                <a16:creationId xmlns:a16="http://schemas.microsoft.com/office/drawing/2014/main" id="{C0D7A879-CCED-473C-8D44-1BC306BD37FC}"/>
              </a:ext>
            </a:extLst>
          </p:cNvPr>
          <p:cNvSpPr/>
          <p:nvPr/>
        </p:nvSpPr>
        <p:spPr>
          <a:xfrm rot="8231421">
            <a:off x="1524653" y="1693190"/>
            <a:ext cx="275902" cy="571703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84">
            <a:extLst>
              <a:ext uri="{FF2B5EF4-FFF2-40B4-BE49-F238E27FC236}">
                <a16:creationId xmlns:a16="http://schemas.microsoft.com/office/drawing/2014/main" id="{E96BD958-F46B-D13C-684C-5A183BBAD473}"/>
              </a:ext>
            </a:extLst>
          </p:cNvPr>
          <p:cNvSpPr txBox="1"/>
          <p:nvPr/>
        </p:nvSpPr>
        <p:spPr>
          <a:xfrm>
            <a:off x="1598052" y="1623901"/>
            <a:ext cx="196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12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C kinematic cone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19DC3F-9595-5C22-E6C5-85BA94E3D8D6}"/>
              </a:ext>
            </a:extLst>
          </p:cNvPr>
          <p:cNvGrpSpPr/>
          <p:nvPr/>
        </p:nvGrpSpPr>
        <p:grpSpPr>
          <a:xfrm>
            <a:off x="4480091" y="2543842"/>
            <a:ext cx="4356968" cy="3969836"/>
            <a:chOff x="4480091" y="2543842"/>
            <a:chExt cx="4356968" cy="3969836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9D1A7C9-E229-F6CC-0E9E-D44B52B41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1"/>
            <a:stretch/>
          </p:blipFill>
          <p:spPr>
            <a:xfrm>
              <a:off x="4480091" y="2543842"/>
              <a:ext cx="4356968" cy="396983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A49D7AF8-6090-B763-F513-CE4C740EC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56808" y="4897333"/>
              <a:ext cx="0" cy="640821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3B546B97-57DE-3DD5-91C0-05A5D80E6FFF}"/>
                </a:ext>
              </a:extLst>
            </p:cNvPr>
            <p:cNvSpPr txBox="1"/>
            <p:nvPr/>
          </p:nvSpPr>
          <p:spPr>
            <a:xfrm>
              <a:off x="5806812" y="5547874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rPr>
                <a:t>Hoyle</a:t>
              </a:r>
            </a:p>
          </p:txBody>
        </p: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1D9B82CF-8569-7457-71F1-49CDFC1276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3849" y="4897333"/>
              <a:ext cx="0" cy="68412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7AC6BA30-5A63-CF18-8EC6-BE3B7989C70B}"/>
                </a:ext>
              </a:extLst>
            </p:cNvPr>
            <p:cNvSpPr txBox="1"/>
            <p:nvPr/>
          </p:nvSpPr>
          <p:spPr>
            <a:xfrm>
              <a:off x="6972863" y="5567481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4.44 </a:t>
              </a:r>
              <a:r>
                <a:rPr lang="it-IT" b="1" kern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</a:rPr>
                <a:t>eV</a:t>
              </a:r>
            </a:p>
          </p:txBody>
        </p:sp>
      </p:grpSp>
      <p:sp>
        <p:nvSpPr>
          <p:cNvPr id="44" name="Text Box 13">
            <a:extLst>
              <a:ext uri="{FF2B5EF4-FFF2-40B4-BE49-F238E27FC236}">
                <a16:creationId xmlns:a16="http://schemas.microsoft.com/office/drawing/2014/main" id="{6582B9E9-5CA6-750B-E39C-9FCF28E7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69" y="6486805"/>
            <a:ext cx="3841373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b="1" baseline="-25000" dirty="0">
                <a:solidFill>
                  <a:srgbClr val="FFFFFF"/>
                </a:solidFill>
                <a:sym typeface="Wingdings" panose="05000000000000000000" pitchFamily="2" charset="2"/>
              </a:rPr>
              <a:t>rad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 </a:t>
            </a:r>
            <a:r>
              <a:rPr lang="en-US" sz="2000" b="1" i="1" dirty="0">
                <a:solidFill>
                  <a:srgbClr val="FFFFFF"/>
                </a:solidFill>
                <a:sym typeface="Wingdings" panose="05000000000000000000" pitchFamily="2" charset="2"/>
              </a:rPr>
              <a:t> associated-</a:t>
            </a:r>
            <a:r>
              <a:rPr lang="en-US" sz="2000" b="1" i="1" dirty="0">
                <a:solidFill>
                  <a:srgbClr val="FFFFFF"/>
                </a:solidFill>
              </a:rPr>
              <a:t>particle </a:t>
            </a:r>
            <a:r>
              <a:rPr lang="en-US" sz="2000" b="1" dirty="0">
                <a:solidFill>
                  <a:srgbClr val="FFFFFF"/>
                </a:solidFill>
              </a:rPr>
              <a:t>method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E0A0A-A896-2705-A918-6D2BABE1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7D20EE62-4DC1-CB72-335D-6014D99E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56AF7C5-A685-B55A-E60D-55174464D44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10F0D0EA-2469-63D2-D80A-A4B904FFDBF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176A5033-E2BB-E45D-BADF-C2B25B810AB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D20736-7A07-03B0-2E05-599DE2E9BD4C}"/>
              </a:ext>
            </a:extLst>
          </p:cNvPr>
          <p:cNvSpPr txBox="1"/>
          <p:nvPr/>
        </p:nvSpPr>
        <p:spPr>
          <a:xfrm>
            <a:off x="8708857" y="6444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</a:t>
            </a:r>
            <a:endParaRPr lang="en-US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F9E5454-289F-C765-FFF3-5648BB29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821" y="1298539"/>
            <a:ext cx="4356968" cy="4260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E242909-9A82-7D19-B6C6-00CB2A547612}"/>
              </a:ext>
            </a:extLst>
          </p:cNvPr>
          <p:cNvCxnSpPr/>
          <p:nvPr/>
        </p:nvCxnSpPr>
        <p:spPr>
          <a:xfrm>
            <a:off x="3597801" y="1341772"/>
            <a:ext cx="0" cy="3101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083B77-159F-09DF-5F57-6F184380DEF1}"/>
              </a:ext>
            </a:extLst>
          </p:cNvPr>
          <p:cNvSpPr txBox="1"/>
          <p:nvPr/>
        </p:nvSpPr>
        <p:spPr>
          <a:xfrm rot="5400000">
            <a:off x="3104664" y="71976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4.44 (2+)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BFE7584-15D0-96E8-9055-EF3393C7CB5C}"/>
              </a:ext>
            </a:extLst>
          </p:cNvPr>
          <p:cNvSpPr/>
          <p:nvPr/>
        </p:nvSpPr>
        <p:spPr>
          <a:xfrm>
            <a:off x="3506599" y="1724741"/>
            <a:ext cx="184666" cy="3405593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circolare a destra 8">
            <a:extLst>
              <a:ext uri="{FF2B5EF4-FFF2-40B4-BE49-F238E27FC236}">
                <a16:creationId xmlns:a16="http://schemas.microsoft.com/office/drawing/2014/main" id="{7C7F0480-7469-AAC7-45F9-E7FDE14DAA29}"/>
              </a:ext>
            </a:extLst>
          </p:cNvPr>
          <p:cNvSpPr/>
          <p:nvPr/>
        </p:nvSpPr>
        <p:spPr>
          <a:xfrm rot="5222212" flipV="1">
            <a:off x="4588460" y="-77141"/>
            <a:ext cx="731520" cy="2645003"/>
          </a:xfrm>
          <a:prstGeom prst="curvedRightArrow">
            <a:avLst>
              <a:gd name="adj1" fmla="val 10077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7C76651-D7C9-521A-69C4-E7096EE39A27}"/>
              </a:ext>
            </a:extLst>
          </p:cNvPr>
          <p:cNvGrpSpPr/>
          <p:nvPr/>
        </p:nvGrpSpPr>
        <p:grpSpPr>
          <a:xfrm>
            <a:off x="5145264" y="1205948"/>
            <a:ext cx="3874611" cy="4072775"/>
            <a:chOff x="5145264" y="1205948"/>
            <a:chExt cx="3874611" cy="4072775"/>
          </a:xfrm>
        </p:grpSpPr>
        <p:pic>
          <p:nvPicPr>
            <p:cNvPr id="11" name="Immagine 10" descr="Immagine che contiene testo, schermata, Policromia, cerchio">
              <a:extLst>
                <a:ext uri="{FF2B5EF4-FFF2-40B4-BE49-F238E27FC236}">
                  <a16:creationId xmlns:a16="http://schemas.microsoft.com/office/drawing/2014/main" id="{4DCABC39-58E4-CBC0-2DFC-01ABA3645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264" y="1569028"/>
              <a:ext cx="3793316" cy="370969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E134C7C-7CBB-25AC-AC7C-9C5D5CACCB40}"/>
                </a:ext>
              </a:extLst>
            </p:cNvPr>
            <p:cNvSpPr txBox="1"/>
            <p:nvPr/>
          </p:nvSpPr>
          <p:spPr>
            <a:xfrm>
              <a:off x="7231308" y="1205948"/>
              <a:ext cx="1788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coincidence</a:t>
              </a:r>
              <a:r>
                <a:rPr lang="it-IT" b="1" dirty="0">
                  <a:solidFill>
                    <a:srgbClr val="FF0000"/>
                  </a:solidFill>
                </a:rPr>
                <a:t> data</a:t>
              </a:r>
            </a:p>
          </p:txBody>
        </p:sp>
      </p:grp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C29763A-F06A-895D-C653-63837D8D0E7B}"/>
              </a:ext>
            </a:extLst>
          </p:cNvPr>
          <p:cNvCxnSpPr/>
          <p:nvPr/>
        </p:nvCxnSpPr>
        <p:spPr>
          <a:xfrm>
            <a:off x="2284803" y="1378404"/>
            <a:ext cx="0" cy="3101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11BC233-28F9-2F5C-8B83-0E07BB5C21AB}"/>
              </a:ext>
            </a:extLst>
          </p:cNvPr>
          <p:cNvSpPr txBox="1"/>
          <p:nvPr/>
        </p:nvSpPr>
        <p:spPr>
          <a:xfrm rot="5400000">
            <a:off x="1923775" y="855399"/>
            <a:ext cx="72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Hoyle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EB399C7-BDB1-1DC0-FE5A-A1837EE00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efficiency</a:t>
            </a:r>
            <a:r>
              <a:rPr lang="en-US" sz="2000" b="1" dirty="0">
                <a:solidFill>
                  <a:schemeClr val="bg1"/>
                </a:solidFill>
              </a:rPr>
              <a:t> map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845E974-859F-E1AF-5ED7-5781C8B82D39}"/>
              </a:ext>
            </a:extLst>
          </p:cNvPr>
          <p:cNvGrpSpPr/>
          <p:nvPr/>
        </p:nvGrpSpPr>
        <p:grpSpPr>
          <a:xfrm>
            <a:off x="486074" y="475155"/>
            <a:ext cx="4526461" cy="5611065"/>
            <a:chOff x="486074" y="475155"/>
            <a:chExt cx="4526461" cy="5611065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1A84FB89-C0C1-975F-31B5-AE37AE3C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6074" y="475155"/>
              <a:ext cx="4526461" cy="5250022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4033968-5544-9739-25C9-679A7FB130D3}"/>
                </a:ext>
              </a:extLst>
            </p:cNvPr>
            <p:cNvSpPr txBox="1"/>
            <p:nvPr/>
          </p:nvSpPr>
          <p:spPr>
            <a:xfrm>
              <a:off x="817606" y="5778443"/>
              <a:ext cx="2934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H.B. </a:t>
              </a: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Mak</a:t>
              </a: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et al, </a:t>
              </a:r>
              <a:r>
                <a:rPr lang="it-IT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Phys</a:t>
              </a:r>
              <a:r>
                <a:rPr lang="it-IT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Rev. C 12 (1975)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 Box 13">
            <a:extLst>
              <a:ext uri="{FF2B5EF4-FFF2-40B4-BE49-F238E27FC236}">
                <a16:creationId xmlns:a16="http://schemas.microsoft.com/office/drawing/2014/main" id="{4B61F7EB-A3BE-8444-E17E-FBFB7873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4120230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The first time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100 % + 2D mapping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7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Exotic structures in light nuclei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25349" y="431258"/>
            <a:ext cx="904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Complexity of nuclear force </a:t>
            </a:r>
            <a:r>
              <a:rPr lang="en-US" b="1" dirty="0">
                <a:sym typeface="Wingdings" pitchFamily="2" charset="2"/>
              </a:rPr>
              <a:t> deviation from the </a:t>
            </a:r>
            <a:r>
              <a:rPr lang="en-US" b="1" i="1" dirty="0" err="1">
                <a:solidFill>
                  <a:srgbClr val="FF0000"/>
                </a:solidFill>
                <a:sym typeface="Wingdings" pitchFamily="2" charset="2"/>
              </a:rPr>
              <a:t>sphericity</a:t>
            </a:r>
            <a:r>
              <a:rPr lang="en-US" b="1" dirty="0">
                <a:sym typeface="Wingdings" pitchFamily="2" charset="2"/>
              </a:rPr>
              <a:t>: axial deformation (collective </a:t>
            </a:r>
            <a:r>
              <a:rPr lang="en-US" b="1" dirty="0" err="1">
                <a:sym typeface="Wingdings" pitchFamily="2" charset="2"/>
              </a:rPr>
              <a:t>behaviours</a:t>
            </a:r>
            <a:r>
              <a:rPr lang="en-US" b="1" dirty="0">
                <a:sym typeface="Wingdings" pitchFamily="2" charset="2"/>
              </a:rPr>
              <a:t>),  spatial re-organization of nucleons in bounded </a:t>
            </a:r>
            <a:r>
              <a:rPr lang="en-US" b="1" dirty="0">
                <a:solidFill>
                  <a:srgbClr val="7030A0"/>
                </a:solidFill>
                <a:sym typeface="Wingdings" pitchFamily="2" charset="2"/>
              </a:rPr>
              <a:t>sub-units</a:t>
            </a:r>
            <a:r>
              <a:rPr lang="en-US" b="1" dirty="0">
                <a:sym typeface="Wingdings" pitchFamily="2" charset="2"/>
              </a:rPr>
              <a:t> (</a:t>
            </a:r>
            <a:r>
              <a:rPr lang="en-US" b="1" i="1" dirty="0">
                <a:solidFill>
                  <a:srgbClr val="0070C0"/>
                </a:solidFill>
                <a:sym typeface="Wingdings" pitchFamily="2" charset="2"/>
              </a:rPr>
              <a:t>cluster model</a:t>
            </a:r>
            <a:r>
              <a:rPr lang="en-US" b="1" dirty="0">
                <a:sym typeface="Wingdings" pitchFamily="2" charset="2"/>
              </a:rPr>
              <a:t>).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3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7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9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3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363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795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227228" y="1570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659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91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523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55228" y="1570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3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06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49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31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4363228" y="2002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79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227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5659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091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6523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955228" y="2002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177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220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63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06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499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931006" y="2434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36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479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227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5659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091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523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Rettangolo 46"/>
          <p:cNvSpPr/>
          <p:nvPr/>
        </p:nvSpPr>
        <p:spPr>
          <a:xfrm>
            <a:off x="6955006" y="2434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220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Rettangolo 48"/>
          <p:cNvSpPr/>
          <p:nvPr/>
        </p:nvSpPr>
        <p:spPr>
          <a:xfrm>
            <a:off x="263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3067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499228" y="2866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393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4363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479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227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6091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6955228" y="2866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220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2635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3067228" y="3298930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3499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3931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4363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5227228" y="3298930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2203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2635228" y="3731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3067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3499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4363228" y="3731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1339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1771006" y="4163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635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3499006" y="4163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907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1339006" y="4595135"/>
            <a:ext cx="432000" cy="432000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1771228" y="4595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1339006" y="5027135"/>
            <a:ext cx="432000" cy="432000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CasellaDiTesto 77"/>
          <p:cNvSpPr txBox="1"/>
          <p:nvPr/>
        </p:nvSpPr>
        <p:spPr>
          <a:xfrm>
            <a:off x="263500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3930555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3067006" y="161765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	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349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479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3" name="CasellaDiTesto 82"/>
          <p:cNvSpPr txBox="1"/>
          <p:nvPr/>
        </p:nvSpPr>
        <p:spPr>
          <a:xfrm>
            <a:off x="4363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5659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5227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6091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6491452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6955228" y="161765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2635005" y="2049653"/>
            <a:ext cx="47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306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1" name="CasellaDiTesto 90"/>
          <p:cNvSpPr txBox="1"/>
          <p:nvPr/>
        </p:nvSpPr>
        <p:spPr>
          <a:xfrm>
            <a:off x="349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2" name="CasellaDiTesto 91"/>
          <p:cNvSpPr txBox="1"/>
          <p:nvPr/>
        </p:nvSpPr>
        <p:spPr>
          <a:xfrm>
            <a:off x="3930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93" name="CasellaDiTesto 92"/>
          <p:cNvSpPr txBox="1"/>
          <p:nvPr/>
        </p:nvSpPr>
        <p:spPr>
          <a:xfrm>
            <a:off x="436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4795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5" name="CasellaDiTesto 94"/>
          <p:cNvSpPr txBox="1"/>
          <p:nvPr/>
        </p:nvSpPr>
        <p:spPr>
          <a:xfrm>
            <a:off x="5227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5659228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7" name="CasellaDiTesto 96"/>
          <p:cNvSpPr txBox="1"/>
          <p:nvPr/>
        </p:nvSpPr>
        <p:spPr>
          <a:xfrm>
            <a:off x="6093555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8" name="CasellaDiTesto 97"/>
          <p:cNvSpPr txBox="1"/>
          <p:nvPr/>
        </p:nvSpPr>
        <p:spPr>
          <a:xfrm>
            <a:off x="6523006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6957777" y="2049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1771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2203006" y="2481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2635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3" name="CasellaDiTesto 102"/>
          <p:cNvSpPr txBox="1"/>
          <p:nvPr/>
        </p:nvSpPr>
        <p:spPr>
          <a:xfrm>
            <a:off x="3067006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3473594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392549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</a:t>
            </a:r>
          </a:p>
        </p:txBody>
      </p:sp>
      <p:sp>
        <p:nvSpPr>
          <p:cNvPr id="106" name="CasellaDiTesto 105"/>
          <p:cNvSpPr txBox="1"/>
          <p:nvPr/>
        </p:nvSpPr>
        <p:spPr>
          <a:xfrm>
            <a:off x="4363006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4790163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8" name="CasellaDiTesto 107"/>
          <p:cNvSpPr txBox="1"/>
          <p:nvPr/>
        </p:nvSpPr>
        <p:spPr>
          <a:xfrm>
            <a:off x="5227228" y="248246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5665640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6094454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6523228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6955003" y="2481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113" name="CasellaDiTesto 112"/>
          <p:cNvSpPr txBox="1"/>
          <p:nvPr/>
        </p:nvSpPr>
        <p:spPr>
          <a:xfrm>
            <a:off x="2203228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4" name="CasellaDiTesto 113"/>
          <p:cNvSpPr txBox="1"/>
          <p:nvPr/>
        </p:nvSpPr>
        <p:spPr>
          <a:xfrm>
            <a:off x="2629940" y="2913653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3041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6" name="CasellaDiTesto 115"/>
          <p:cNvSpPr txBox="1"/>
          <p:nvPr/>
        </p:nvSpPr>
        <p:spPr>
          <a:xfrm>
            <a:off x="3473594" y="2913653"/>
            <a:ext cx="475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3905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8" name="CasellaDiTesto 117"/>
          <p:cNvSpPr txBox="1"/>
          <p:nvPr/>
        </p:nvSpPr>
        <p:spPr>
          <a:xfrm>
            <a:off x="4337594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19" name="CasellaDiTesto 118"/>
          <p:cNvSpPr txBox="1"/>
          <p:nvPr/>
        </p:nvSpPr>
        <p:spPr>
          <a:xfrm>
            <a:off x="4769816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0" name="CasellaDiTesto 119"/>
          <p:cNvSpPr txBox="1"/>
          <p:nvPr/>
        </p:nvSpPr>
        <p:spPr>
          <a:xfrm>
            <a:off x="5221941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6065955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2" name="CasellaDiTesto 121"/>
          <p:cNvSpPr txBox="1"/>
          <p:nvPr/>
        </p:nvSpPr>
        <p:spPr>
          <a:xfrm>
            <a:off x="6955003" y="2913653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23" name="CasellaDiTesto 122"/>
          <p:cNvSpPr txBox="1"/>
          <p:nvPr/>
        </p:nvSpPr>
        <p:spPr>
          <a:xfrm>
            <a:off x="2164922" y="3344969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4" name="CasellaDiTesto 123"/>
          <p:cNvSpPr txBox="1"/>
          <p:nvPr/>
        </p:nvSpPr>
        <p:spPr>
          <a:xfrm>
            <a:off x="2590579" y="3345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5" name="CasellaDiTesto 124"/>
          <p:cNvSpPr txBox="1"/>
          <p:nvPr/>
        </p:nvSpPr>
        <p:spPr>
          <a:xfrm>
            <a:off x="3022357" y="3345653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Be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3416687" y="3345858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3848909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8" name="CasellaDiTesto 127"/>
          <p:cNvSpPr txBox="1"/>
          <p:nvPr/>
        </p:nvSpPr>
        <p:spPr>
          <a:xfrm>
            <a:off x="4301034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5144687" y="3345653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30" name="CasellaDiTesto 129"/>
          <p:cNvSpPr txBox="1"/>
          <p:nvPr/>
        </p:nvSpPr>
        <p:spPr>
          <a:xfrm>
            <a:off x="220419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2646946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7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3061631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3" name="CasellaDiTesto 132"/>
          <p:cNvSpPr txBox="1"/>
          <p:nvPr/>
        </p:nvSpPr>
        <p:spPr>
          <a:xfrm>
            <a:off x="3499228" y="3777858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4" name="CasellaDiTesto 133"/>
          <p:cNvSpPr txBox="1"/>
          <p:nvPr/>
        </p:nvSpPr>
        <p:spPr>
          <a:xfrm>
            <a:off x="4357631" y="3777858"/>
            <a:ext cx="510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35" name="CasellaDiTesto 134"/>
          <p:cNvSpPr txBox="1"/>
          <p:nvPr/>
        </p:nvSpPr>
        <p:spPr>
          <a:xfrm>
            <a:off x="1294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</a:p>
        </p:txBody>
      </p:sp>
      <p:sp>
        <p:nvSpPr>
          <p:cNvPr id="136" name="CasellaDiTesto 135"/>
          <p:cNvSpPr txBox="1"/>
          <p:nvPr/>
        </p:nvSpPr>
        <p:spPr>
          <a:xfrm>
            <a:off x="1751769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</a:t>
            </a:r>
          </a:p>
        </p:txBody>
      </p:sp>
      <p:sp>
        <p:nvSpPr>
          <p:cNvPr id="137" name="CasellaDiTesto 136"/>
          <p:cNvSpPr txBox="1"/>
          <p:nvPr/>
        </p:nvSpPr>
        <p:spPr>
          <a:xfrm>
            <a:off x="2590357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38" name="CasellaDiTesto 137"/>
          <p:cNvSpPr txBox="1"/>
          <p:nvPr/>
        </p:nvSpPr>
        <p:spPr>
          <a:xfrm>
            <a:off x="3486403" y="4209858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39" name="CasellaDiTesto 138"/>
          <p:cNvSpPr txBox="1"/>
          <p:nvPr/>
        </p:nvSpPr>
        <p:spPr>
          <a:xfrm>
            <a:off x="919561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1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</a:p>
        </p:txBody>
      </p:sp>
      <p:sp>
        <p:nvSpPr>
          <p:cNvPr id="140" name="CasellaDiTesto 139"/>
          <p:cNvSpPr txBox="1"/>
          <p:nvPr/>
        </p:nvSpPr>
        <p:spPr>
          <a:xfrm>
            <a:off x="133900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2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</a:t>
            </a:r>
          </a:p>
        </p:txBody>
      </p:sp>
      <p:sp>
        <p:nvSpPr>
          <p:cNvPr id="141" name="CasellaDiTesto 140"/>
          <p:cNvSpPr txBox="1"/>
          <p:nvPr/>
        </p:nvSpPr>
        <p:spPr>
          <a:xfrm>
            <a:off x="1783486" y="4641858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</a:t>
            </a:r>
          </a:p>
        </p:txBody>
      </p:sp>
      <p:sp>
        <p:nvSpPr>
          <p:cNvPr id="142" name="CasellaDiTesto 141"/>
          <p:cNvSpPr txBox="1"/>
          <p:nvPr/>
        </p:nvSpPr>
        <p:spPr>
          <a:xfrm>
            <a:off x="1387898" y="507385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143" name="CasellaDiTesto 142"/>
          <p:cNvSpPr txBox="1"/>
          <p:nvPr/>
        </p:nvSpPr>
        <p:spPr>
          <a:xfrm>
            <a:off x="1764028" y="335211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Be</a:t>
            </a:r>
          </a:p>
        </p:txBody>
      </p:sp>
      <p:sp>
        <p:nvSpPr>
          <p:cNvPr id="144" name="CasellaDiTesto 143"/>
          <p:cNvSpPr txBox="1"/>
          <p:nvPr/>
        </p:nvSpPr>
        <p:spPr>
          <a:xfrm>
            <a:off x="1782662" y="2913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145" name="CasellaDiTesto 144"/>
          <p:cNvSpPr txBox="1"/>
          <p:nvPr/>
        </p:nvSpPr>
        <p:spPr>
          <a:xfrm>
            <a:off x="1788767" y="373113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Li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919561" y="4209858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He</a:t>
            </a:r>
          </a:p>
        </p:txBody>
      </p:sp>
      <p:sp>
        <p:nvSpPr>
          <p:cNvPr id="147" name="CasellaDiTesto 146"/>
          <p:cNvSpPr txBox="1"/>
          <p:nvPr/>
        </p:nvSpPr>
        <p:spPr>
          <a:xfrm>
            <a:off x="1326148" y="2481653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C</a:t>
            </a:r>
          </a:p>
        </p:txBody>
      </p:sp>
      <p:cxnSp>
        <p:nvCxnSpPr>
          <p:cNvPr id="148" name="Connettore 2 147"/>
          <p:cNvCxnSpPr>
            <a:endCxn id="69" idx="2"/>
          </p:cNvCxnSpPr>
          <p:nvPr/>
        </p:nvCxnSpPr>
        <p:spPr>
          <a:xfrm flipV="1">
            <a:off x="3347571" y="4163135"/>
            <a:ext cx="1231657" cy="1080000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49" name="Ovale 148"/>
          <p:cNvSpPr/>
          <p:nvPr/>
        </p:nvSpPr>
        <p:spPr>
          <a:xfrm>
            <a:off x="2047517" y="4793135"/>
            <a:ext cx="1800000" cy="1800000"/>
          </a:xfrm>
          <a:prstGeom prst="ellipse">
            <a:avLst/>
          </a:prstGeom>
          <a:solidFill>
            <a:srgbClr val="DAEDEF">
              <a:lumMod val="90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softEdge rad="317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0" name="Ovale 149"/>
          <p:cNvSpPr/>
          <p:nvPr/>
        </p:nvSpPr>
        <p:spPr>
          <a:xfrm>
            <a:off x="2713517" y="5459135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1" name="CasellaDiTesto 150"/>
          <p:cNvSpPr txBox="1"/>
          <p:nvPr/>
        </p:nvSpPr>
        <p:spPr>
          <a:xfrm>
            <a:off x="2653864" y="54830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</a:p>
        </p:txBody>
      </p:sp>
      <p:cxnSp>
        <p:nvCxnSpPr>
          <p:cNvPr id="152" name="Connettore 2 151"/>
          <p:cNvCxnSpPr>
            <a:endCxn id="72" idx="2"/>
          </p:cNvCxnSpPr>
          <p:nvPr/>
        </p:nvCxnSpPr>
        <p:spPr>
          <a:xfrm flipH="1" flipV="1">
            <a:off x="2851006" y="4595135"/>
            <a:ext cx="96511" cy="47872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53" name="Ovale 152"/>
          <p:cNvSpPr/>
          <p:nvPr/>
        </p:nvSpPr>
        <p:spPr>
          <a:xfrm>
            <a:off x="2654335" y="5204241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4" name="Ovale 153"/>
          <p:cNvSpPr/>
          <p:nvPr/>
        </p:nvSpPr>
        <p:spPr>
          <a:xfrm>
            <a:off x="3318512" y="550846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5" name="CasellaDiTesto 154"/>
          <p:cNvSpPr txBox="1"/>
          <p:nvPr/>
        </p:nvSpPr>
        <p:spPr>
          <a:xfrm>
            <a:off x="1008626" y="5705768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</a:rPr>
              <a:t>halo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Li,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11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  <a:endParaRPr kumimoji="0" lang="it-IT" sz="1400" b="0" i="0" u="none" strike="noStrike" kern="0" cap="none" spc="0" normalizeH="0" baseline="3000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6" name="Ovale 155"/>
          <p:cNvSpPr/>
          <p:nvPr/>
        </p:nvSpPr>
        <p:spPr>
          <a:xfrm>
            <a:off x="4712549" y="4970241"/>
            <a:ext cx="468000" cy="468000"/>
          </a:xfrm>
          <a:prstGeom prst="ellipse">
            <a:avLst/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>
            <a:glow rad="101600">
              <a:srgbClr val="33339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7" name="CasellaDiTesto 156"/>
          <p:cNvSpPr txBox="1"/>
          <p:nvPr/>
        </p:nvSpPr>
        <p:spPr>
          <a:xfrm>
            <a:off x="4652223" y="49975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4318012" y="5551489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neutron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</a:rPr>
              <a:t>skin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He,C</a:t>
            </a:r>
          </a:p>
        </p:txBody>
      </p:sp>
      <p:cxnSp>
        <p:nvCxnSpPr>
          <p:cNvPr id="159" name="Connettore 2 158"/>
          <p:cNvCxnSpPr>
            <a:stCxn id="157" idx="1"/>
            <a:endCxn id="73" idx="2"/>
          </p:cNvCxnSpPr>
          <p:nvPr/>
        </p:nvCxnSpPr>
        <p:spPr>
          <a:xfrm flipH="1" flipV="1">
            <a:off x="3715006" y="4595135"/>
            <a:ext cx="937217" cy="587065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60" name="Connettore 2 159"/>
          <p:cNvCxnSpPr>
            <a:stCxn id="156" idx="7"/>
          </p:cNvCxnSpPr>
          <p:nvPr/>
        </p:nvCxnSpPr>
        <p:spPr>
          <a:xfrm flipV="1">
            <a:off x="5112012" y="2820207"/>
            <a:ext cx="1875089" cy="2218571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1" name="Ovale 160"/>
          <p:cNvSpPr/>
          <p:nvPr/>
        </p:nvSpPr>
        <p:spPr>
          <a:xfrm>
            <a:off x="6127006" y="4737085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2" name="CasellaDiTesto 161"/>
          <p:cNvSpPr txBox="1"/>
          <p:nvPr/>
        </p:nvSpPr>
        <p:spPr>
          <a:xfrm>
            <a:off x="6141736" y="472169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63" name="Ovale 162"/>
          <p:cNvSpPr/>
          <p:nvPr/>
        </p:nvSpPr>
        <p:spPr>
          <a:xfrm>
            <a:off x="6378892" y="49844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4" name="CasellaDiTesto 163"/>
          <p:cNvSpPr txBox="1"/>
          <p:nvPr/>
        </p:nvSpPr>
        <p:spPr>
          <a:xfrm>
            <a:off x="6393622" y="49690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65" name="CasellaDiTesto 164"/>
          <p:cNvSpPr txBox="1"/>
          <p:nvPr/>
        </p:nvSpPr>
        <p:spPr>
          <a:xfrm>
            <a:off x="5906871" y="5449808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-cluster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8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</a:t>
            </a:r>
          </a:p>
        </p:txBody>
      </p:sp>
      <p:cxnSp>
        <p:nvCxnSpPr>
          <p:cNvPr id="166" name="Connettore 2 165"/>
          <p:cNvCxnSpPr>
            <a:stCxn id="161" idx="2"/>
            <a:endCxn id="124" idx="2"/>
          </p:cNvCxnSpPr>
          <p:nvPr/>
        </p:nvCxnSpPr>
        <p:spPr>
          <a:xfrm flipH="1" flipV="1">
            <a:off x="2851228" y="3684412"/>
            <a:ext cx="3275778" cy="123267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67" name="Ovale 166"/>
          <p:cNvSpPr/>
          <p:nvPr/>
        </p:nvSpPr>
        <p:spPr>
          <a:xfrm>
            <a:off x="7341470" y="4353858"/>
            <a:ext cx="1440000" cy="1440000"/>
          </a:xfrm>
          <a:prstGeom prst="ellipse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8" name="Ovale 167"/>
          <p:cNvSpPr/>
          <p:nvPr/>
        </p:nvSpPr>
        <p:spPr>
          <a:xfrm>
            <a:off x="7799934" y="45706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9" name="CasellaDiTesto 168"/>
          <p:cNvSpPr txBox="1"/>
          <p:nvPr/>
        </p:nvSpPr>
        <p:spPr>
          <a:xfrm>
            <a:off x="7814664" y="455524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a</a:t>
            </a:r>
          </a:p>
        </p:txBody>
      </p:sp>
      <p:sp>
        <p:nvSpPr>
          <p:cNvPr id="170" name="Ovale 169"/>
          <p:cNvSpPr/>
          <p:nvPr/>
        </p:nvSpPr>
        <p:spPr>
          <a:xfrm>
            <a:off x="7674755" y="5203240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1" name="CasellaDiTesto 170"/>
          <p:cNvSpPr txBox="1"/>
          <p:nvPr/>
        </p:nvSpPr>
        <p:spPr>
          <a:xfrm>
            <a:off x="7689485" y="518785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18" charset="2"/>
              </a:rPr>
              <a:t>a</a:t>
            </a:r>
          </a:p>
        </p:txBody>
      </p:sp>
      <p:sp>
        <p:nvSpPr>
          <p:cNvPr id="172" name="Ovale 171"/>
          <p:cNvSpPr/>
          <p:nvPr/>
        </p:nvSpPr>
        <p:spPr>
          <a:xfrm>
            <a:off x="8288218" y="5022321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3" name="CasellaDiTesto 172"/>
          <p:cNvSpPr txBox="1"/>
          <p:nvPr/>
        </p:nvSpPr>
        <p:spPr>
          <a:xfrm>
            <a:off x="8302948" y="50069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74" name="CasellaDiTesto 173"/>
          <p:cNvSpPr txBox="1"/>
          <p:nvPr/>
        </p:nvSpPr>
        <p:spPr>
          <a:xfrm>
            <a:off x="7224064" y="581616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dilute</a:t>
            </a: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gas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12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 0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+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O,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20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Ne(?)</a:t>
            </a:r>
          </a:p>
        </p:txBody>
      </p:sp>
      <p:cxnSp>
        <p:nvCxnSpPr>
          <p:cNvPr id="175" name="Connettore 2 174"/>
          <p:cNvCxnSpPr>
            <a:stCxn id="167" idx="1"/>
          </p:cNvCxnSpPr>
          <p:nvPr/>
        </p:nvCxnSpPr>
        <p:spPr>
          <a:xfrm flipH="1" flipV="1">
            <a:off x="4769816" y="1956207"/>
            <a:ext cx="2782537" cy="2608534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cxnSp>
        <p:nvCxnSpPr>
          <p:cNvPr id="176" name="Connettore 2 175"/>
          <p:cNvCxnSpPr>
            <a:stCxn id="167" idx="1"/>
          </p:cNvCxnSpPr>
          <p:nvPr/>
        </p:nvCxnSpPr>
        <p:spPr>
          <a:xfrm flipH="1" flipV="1">
            <a:off x="3905594" y="2820208"/>
            <a:ext cx="3646759" cy="1744533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77" name="Ovale 176"/>
          <p:cNvSpPr/>
          <p:nvPr/>
        </p:nvSpPr>
        <p:spPr>
          <a:xfrm>
            <a:off x="7754523" y="329232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8" name="CasellaDiTesto 177"/>
          <p:cNvSpPr txBox="1"/>
          <p:nvPr/>
        </p:nvSpPr>
        <p:spPr>
          <a:xfrm>
            <a:off x="7805114" y="32559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79" name="Ovale 178"/>
          <p:cNvSpPr/>
          <p:nvPr/>
        </p:nvSpPr>
        <p:spPr>
          <a:xfrm>
            <a:off x="8087277" y="2882319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0" name="CasellaDiTesto 179"/>
          <p:cNvSpPr txBox="1"/>
          <p:nvPr/>
        </p:nvSpPr>
        <p:spPr>
          <a:xfrm>
            <a:off x="8102007" y="28669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81" name="Ovale 180"/>
          <p:cNvSpPr/>
          <p:nvPr/>
        </p:nvSpPr>
        <p:spPr>
          <a:xfrm>
            <a:off x="8418479" y="2497042"/>
            <a:ext cx="360000" cy="360000"/>
          </a:xfrm>
          <a:prstGeom prst="ellipse">
            <a:avLst/>
          </a:prstGeom>
          <a:gradFill flip="none" rotWithShape="1">
            <a:gsLst>
              <a:gs pos="91000">
                <a:srgbClr val="FF0B00"/>
              </a:gs>
              <a:gs pos="100000">
                <a:srgbClr val="C00000"/>
              </a:gs>
              <a:gs pos="100000">
                <a:srgbClr val="66008F"/>
              </a:gs>
              <a:gs pos="100000">
                <a:srgbClr val="BA0066"/>
              </a:gs>
              <a:gs pos="19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2" name="CasellaDiTesto 181"/>
          <p:cNvSpPr txBox="1"/>
          <p:nvPr/>
        </p:nvSpPr>
        <p:spPr>
          <a:xfrm>
            <a:off x="8433209" y="248165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Symbol" pitchFamily="18" charset="2"/>
              </a:rPr>
              <a:t>a</a:t>
            </a:r>
          </a:p>
        </p:txBody>
      </p:sp>
      <p:sp>
        <p:nvSpPr>
          <p:cNvPr id="183" name="Ovale 182"/>
          <p:cNvSpPr/>
          <p:nvPr/>
        </p:nvSpPr>
        <p:spPr>
          <a:xfrm>
            <a:off x="7934523" y="3130329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" name="Ovale 183"/>
          <p:cNvSpPr/>
          <p:nvPr/>
        </p:nvSpPr>
        <p:spPr>
          <a:xfrm>
            <a:off x="8083236" y="3236262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5" name="Ovale 184"/>
          <p:cNvSpPr/>
          <p:nvPr/>
        </p:nvSpPr>
        <p:spPr>
          <a:xfrm>
            <a:off x="8306218" y="2751653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6" name="Ovale 185"/>
          <p:cNvSpPr/>
          <p:nvPr/>
        </p:nvSpPr>
        <p:spPr>
          <a:xfrm>
            <a:off x="8451393" y="2866930"/>
            <a:ext cx="162000" cy="162000"/>
          </a:xfrm>
          <a:prstGeom prst="ellipse">
            <a:avLst/>
          </a:prstGeom>
          <a:solidFill>
            <a:srgbClr val="0119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7" name="CasellaDiTesto 186"/>
          <p:cNvSpPr txBox="1"/>
          <p:nvPr/>
        </p:nvSpPr>
        <p:spPr>
          <a:xfrm>
            <a:off x="7244753" y="3667882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linear </a:t>
            </a:r>
            <a:r>
              <a:rPr kumimoji="0" lang="it-IT" sz="1400" b="1" i="0" u="none" strike="noStrike" kern="0" cap="none" spc="0" normalizeH="0" baseline="0" noProof="0" err="1">
                <a:ln>
                  <a:noFill/>
                </a:ln>
                <a:solidFill>
                  <a:srgbClr val="F09010"/>
                </a:solidFill>
                <a:effectLst/>
                <a:uLnTx/>
                <a:uFillTx/>
              </a:rPr>
              <a:t>chain</a:t>
            </a:r>
            <a:endParaRPr kumimoji="0" lang="it-IT" sz="1400" b="1" i="0" u="none" strike="noStrike" kern="0" cap="none" spc="0" normalizeH="0" baseline="0" noProof="0">
              <a:ln>
                <a:noFill/>
              </a:ln>
              <a:solidFill>
                <a:srgbClr val="F0901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10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Be,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13-14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C,</a:t>
            </a:r>
            <a:r>
              <a:rPr kumimoji="0" lang="it-IT" sz="1400" b="0" i="0" u="none" strike="noStrike" kern="0" cap="none" spc="0" normalizeH="0" baseline="3000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16</a:t>
            </a:r>
            <a:r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C(?),… </a:t>
            </a:r>
          </a:p>
        </p:txBody>
      </p:sp>
      <p:cxnSp>
        <p:nvCxnSpPr>
          <p:cNvPr id="188" name="Connettore 2 187"/>
          <p:cNvCxnSpPr>
            <a:stCxn id="178" idx="0"/>
          </p:cNvCxnSpPr>
          <p:nvPr/>
        </p:nvCxnSpPr>
        <p:spPr>
          <a:xfrm flipH="1" flipV="1">
            <a:off x="5659007" y="2832654"/>
            <a:ext cx="2311377" cy="423299"/>
          </a:xfrm>
          <a:prstGeom prst="straightConnector1">
            <a:avLst/>
          </a:prstGeom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tailEnd type="arrow"/>
          </a:ln>
          <a:effectLst/>
        </p:spPr>
      </p:cxn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2702856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Long range </a:t>
            </a:r>
            <a:r>
              <a:rPr lang="en-US" sz="2000" b="1" dirty="0">
                <a:solidFill>
                  <a:srgbClr val="FFFFFF"/>
                </a:solidFill>
              </a:rPr>
              <a:t>correlations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1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/>
      <p:bldP spid="153" grpId="0" animBg="1"/>
      <p:bldP spid="154" grpId="0" animBg="1"/>
      <p:bldP spid="155" grpId="0"/>
      <p:bldP spid="156" grpId="0" animBg="1"/>
      <p:bldP spid="157" grpId="0"/>
      <p:bldP spid="158" grpId="0"/>
      <p:bldP spid="161" grpId="0" animBg="1"/>
      <p:bldP spid="162" grpId="0"/>
      <p:bldP spid="163" grpId="0" animBg="1"/>
      <p:bldP spid="164" grpId="0"/>
      <p:bldP spid="165" grpId="0"/>
      <p:bldP spid="167" grpId="0" animBg="1"/>
      <p:bldP spid="168" grpId="0" animBg="1"/>
      <p:bldP spid="169" grpId="0"/>
      <p:bldP spid="170" grpId="0" animBg="1"/>
      <p:bldP spid="171" grpId="0"/>
      <p:bldP spid="172" grpId="0" animBg="1"/>
      <p:bldP spid="173" grpId="0"/>
      <p:bldP spid="174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 animBg="1"/>
      <p:bldP spid="185" grpId="0" animBg="1"/>
      <p:bldP spid="186" grpId="0" animBg="1"/>
      <p:bldP spid="187" grpId="0"/>
      <p:bldP spid="1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CF119-68AB-AD7B-8B8F-A32C086F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CC249E7-969A-69CD-C84F-F665E6C5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0F9F9C0-B2A3-74B7-3891-FA9138169AA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6FB10D47-D315-491B-7EC6-5776955AEB7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065A3FA2-96A8-9437-7FF1-7B19A6A0E7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C646452-D380-6EFA-3774-DDBA4BFB6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060" y="345164"/>
            <a:ext cx="3356069" cy="3282087"/>
          </a:xfrm>
          <a:prstGeom prst="rect">
            <a:avLst/>
          </a:prstGeom>
          <a:ln>
            <a:noFill/>
          </a:ln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90D3E50-DE90-8C18-31D8-B35F25E7475B}"/>
              </a:ext>
            </a:extLst>
          </p:cNvPr>
          <p:cNvCxnSpPr/>
          <p:nvPr/>
        </p:nvCxnSpPr>
        <p:spPr>
          <a:xfrm>
            <a:off x="1684551" y="3472154"/>
            <a:ext cx="0" cy="3101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F1C1E2F-FFEC-0A49-072F-FB37C4C3407D}"/>
              </a:ext>
            </a:extLst>
          </p:cNvPr>
          <p:cNvSpPr txBox="1"/>
          <p:nvPr/>
        </p:nvSpPr>
        <p:spPr>
          <a:xfrm>
            <a:off x="1317977" y="3660808"/>
            <a:ext cx="73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Hoyle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8F82FA3-FA55-3B3A-064F-3FA2D41E0B5B}"/>
              </a:ext>
            </a:extLst>
          </p:cNvPr>
          <p:cNvSpPr/>
          <p:nvPr/>
        </p:nvSpPr>
        <p:spPr>
          <a:xfrm>
            <a:off x="1605877" y="673490"/>
            <a:ext cx="201896" cy="2621802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65C892A-739A-1A8E-9318-7F6FC439B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9189" y="1612734"/>
            <a:ext cx="5104617" cy="4719362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B8E0F2D-2DC6-3C57-B3EB-B28B6244AC5E}"/>
              </a:ext>
            </a:extLst>
          </p:cNvPr>
          <p:cNvSpPr txBox="1"/>
          <p:nvPr/>
        </p:nvSpPr>
        <p:spPr>
          <a:xfrm>
            <a:off x="6963956" y="1568799"/>
            <a:ext cx="178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>
                <a:solidFill>
                  <a:srgbClr val="00B0F0"/>
                </a:solidFill>
              </a:rPr>
              <a:t>coincidence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</p:txBody>
      </p:sp>
      <p:sp>
        <p:nvSpPr>
          <p:cNvPr id="26" name="Text Box 12">
            <a:extLst>
              <a:ext uri="{FF2B5EF4-FFF2-40B4-BE49-F238E27FC236}">
                <a16:creationId xmlns:a16="http://schemas.microsoft.com/office/drawing/2014/main" id="{A857CB6F-7457-46C0-260F-4E80B3D3F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coincidence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bkwd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9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954EB-BE4F-D4FB-578B-F6BC0F9E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854B0E5-9430-6D44-B480-ADE08590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A8316EA-9D88-CD15-B061-ADEDA04653AE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2EF9F3C-52D0-652A-265B-4D8B400225A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E7A78647-6A56-0DC7-C98D-1C9A0D4FED7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1CB7EF-65B0-5287-7664-0320DFBA0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435" y="413266"/>
            <a:ext cx="4891145" cy="50198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048544C-5313-4AF0-81BE-8CB995843345}"/>
                  </a:ext>
                </a:extLst>
              </p:cNvPr>
              <p:cNvSpPr txBox="1"/>
              <p:nvPr/>
            </p:nvSpPr>
            <p:spPr>
              <a:xfrm>
                <a:off x="-135010" y="5538637"/>
                <a:ext cx="6102034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𝒓𝒂𝒅</m:t>
                          </m:r>
                        </m:sub>
                      </m:sSub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it-IT" sz="1800" b="1" i="0" smtClean="0">
                          <a:solidFill>
                            <a:srgbClr val="FF0000"/>
                          </a:solidFill>
                        </a:rPr>
                        <m:t>.2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it-IT" sz="1800" b="1" i="0" smtClean="0">
                          <a:solidFill>
                            <a:srgbClr val="FF0000"/>
                          </a:solidFill>
                        </a:rPr>
                        <m:t>6</m:t>
                      </m:r>
                      <m:r>
                        <m:rPr>
                          <m:nor/>
                        </m:rPr>
                        <a:rPr lang="it-IT" sz="1800" b="1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048544C-5313-4AF0-81BE-8CB995843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010" y="5538637"/>
                <a:ext cx="6102034" cy="374846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2">
            <a:extLst>
              <a:ext uri="{FF2B5EF4-FFF2-40B4-BE49-F238E27FC236}">
                <a16:creationId xmlns:a16="http://schemas.microsoft.com/office/drawing/2014/main" id="{3A4C4AC7-8C18-048E-AFFA-9BC4ACDD1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Exp. results: the </a:t>
            </a:r>
            <a:r>
              <a:rPr lang="en-US" sz="2000" b="1" i="1" dirty="0">
                <a:solidFill>
                  <a:schemeClr val="bg1"/>
                </a:solidFill>
              </a:rPr>
              <a:t>coincidence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frwd</a:t>
            </a:r>
            <a:r>
              <a:rPr lang="en-US" sz="2000" b="1" dirty="0">
                <a:solidFill>
                  <a:schemeClr val="bg1"/>
                </a:solidFill>
              </a:rPr>
              <a:t> spectrum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578FFEE5-82DF-9C62-2C3E-1577C2528CAD}"/>
              </a:ext>
            </a:extLst>
          </p:cNvPr>
          <p:cNvGrpSpPr/>
          <p:nvPr/>
        </p:nvGrpSpPr>
        <p:grpSpPr>
          <a:xfrm>
            <a:off x="723043" y="405364"/>
            <a:ext cx="8287500" cy="5508120"/>
            <a:chOff x="723043" y="438022"/>
            <a:chExt cx="8287500" cy="550812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540592C0-4FA8-FB8C-1DB1-6C17C0B3E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1531" y="668844"/>
              <a:ext cx="5749012" cy="52772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ADA954D6-A2B5-ED31-0999-3E259EF84707}"/>
                    </a:ext>
                  </a:extLst>
                </p:cNvPr>
                <p:cNvSpPr txBox="1"/>
                <p:nvPr/>
              </p:nvSpPr>
              <p:spPr>
                <a:xfrm>
                  <a:off x="723043" y="438022"/>
                  <a:ext cx="6218690" cy="2825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it-IT" b="1" dirty="0" err="1">
                      <a:solidFill>
                        <a:schemeClr val="tx1"/>
                      </a:solidFill>
                    </a:rPr>
                    <a:t>Weighted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it-IT" b="1" dirty="0" err="1">
                      <a:solidFill>
                        <a:schemeClr val="tx1"/>
                      </a:solidFill>
                    </a:rPr>
                    <a:t>average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it-IT" b="1" i="1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excluding</a:t>
                  </a:r>
                  <a:r>
                    <a:rPr lang="it-IT" b="1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it-IT" b="1" i="1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outliers</a:t>
                  </a:r>
                  <a:r>
                    <a:rPr lang="it-IT" b="1" dirty="0">
                      <a:solidFill>
                        <a:schemeClr val="tx1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𝒓𝒂𝒅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it-IT" b="1">
                          <a:solidFill>
                            <a:schemeClr val="tx1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it-IT" b="1" i="0" smtClean="0">
                          <a:solidFill>
                            <a:schemeClr val="tx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it-IT" b="1">
                          <a:solidFill>
                            <a:schemeClr val="tx1"/>
                          </a:solidFill>
                        </a:rPr>
                        <m:t>11(10)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endParaRPr lang="it-IT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ADA954D6-A2B5-ED31-0999-3E259EF84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043" y="438022"/>
                  <a:ext cx="6218690" cy="282513"/>
                </a:xfrm>
                <a:prstGeom prst="rect">
                  <a:avLst/>
                </a:prstGeom>
                <a:blipFill>
                  <a:blip r:embed="rId7"/>
                  <a:stretch>
                    <a:fillRect l="-2353" t="-26087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BE81DE4-4B25-8498-7EC5-AA34914359F5}"/>
              </a:ext>
            </a:extLst>
          </p:cNvPr>
          <p:cNvSpPr txBox="1"/>
          <p:nvPr/>
        </p:nvSpPr>
        <p:spPr>
          <a:xfrm>
            <a:off x="381903" y="5923556"/>
            <a:ext cx="638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Confirmed</a:t>
            </a:r>
            <a:r>
              <a:rPr lang="it-IT" sz="1600" b="1" dirty="0"/>
              <a:t> by a </a:t>
            </a:r>
            <a:r>
              <a:rPr lang="it-IT" sz="1600" b="1" dirty="0" err="1"/>
              <a:t>subsequent</a:t>
            </a:r>
            <a:r>
              <a:rPr lang="it-IT" sz="1600" b="1" dirty="0"/>
              <a:t> work: 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T.K. Rana et al, </a:t>
            </a:r>
            <a:r>
              <a:rPr lang="it-IT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Lett. B 859 (2024)</a:t>
            </a:r>
          </a:p>
          <a:p>
            <a:r>
              <a:rPr lang="it-IT" sz="1600" b="1" dirty="0" err="1"/>
              <a:t>Recent</a:t>
            </a:r>
            <a:r>
              <a:rPr lang="it-IT" sz="1600" b="1" dirty="0"/>
              <a:t> re-</a:t>
            </a:r>
            <a:r>
              <a:rPr lang="it-IT" sz="1600" b="1" dirty="0" err="1"/>
              <a:t>analysis</a:t>
            </a:r>
            <a:r>
              <a:rPr lang="it-IT" sz="1600" b="1" dirty="0"/>
              <a:t>: 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W. Paulsen et al, https://arxiv.org/pdf/2406.00397 </a:t>
            </a: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70EB85DF-475D-B7B6-53E2-137A9E39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914148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</a:rPr>
              <a:t>Dell’Aquila</a:t>
            </a:r>
            <a:r>
              <a:rPr lang="en-US" sz="2000" b="1" dirty="0">
                <a:solidFill>
                  <a:srgbClr val="FFFFFF"/>
                </a:solidFill>
              </a:rPr>
              <a:t> et al, Sci. Rep. 14 (2024)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C12E-3858-A25D-6D65-99788BAC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E991AF2A-E81B-87F8-89A5-6A79554D9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B7415FD-6EDB-D5F3-439B-C606EACFA56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E7B90517-A5C7-D9B0-FC01-8CFF2497BD3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i="1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6C4D1EC3-05AA-A98E-98B9-34ACFC1C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chemeClr val="bg1"/>
                </a:solidFill>
              </a:rPr>
              <a:t>Conclusions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bg1"/>
                </a:solidFill>
              </a:rPr>
              <a:t>Very recent news on the </a:t>
            </a:r>
            <a:r>
              <a:rPr lang="en-US" sz="2000" b="1" i="1" dirty="0">
                <a:solidFill>
                  <a:schemeClr val="bg1"/>
                </a:solidFill>
              </a:rPr>
              <a:t>Efimov</a:t>
            </a:r>
            <a:r>
              <a:rPr lang="en-US" sz="2000" b="1" dirty="0">
                <a:solidFill>
                  <a:schemeClr val="bg1"/>
                </a:solidFill>
              </a:rPr>
              <a:t> state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8A169599-B424-D55B-0A14-D8E1467E3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4033092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A. Baishya et al, </a:t>
            </a:r>
            <a:r>
              <a:rPr lang="en-US" sz="2000" b="1" dirty="0" err="1">
                <a:solidFill>
                  <a:srgbClr val="FFFFFF"/>
                </a:solidFill>
              </a:rPr>
              <a:t>arxiv</a:t>
            </a:r>
            <a:r>
              <a:rPr lang="en-US" sz="2000" b="1" dirty="0">
                <a:solidFill>
                  <a:srgbClr val="FFFFFF"/>
                </a:solidFill>
              </a:rPr>
              <a:t> 2507.03514v1 </a:t>
            </a: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A177B51B-23C0-40D9-8BE8-C3219E5F628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6C74775-4D05-E760-187D-B3D4611A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4"/>
              </a:rPr>
              <a:t>nucl-ex</a:t>
            </a:r>
            <a:r>
              <a:rPr kumimoji="0" lang="en-US" altLang="en-US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&gt;arXiv:2507.03514v1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17211D7-4DA7-91D9-C58A-D1FC4838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56" y="1015355"/>
            <a:ext cx="2693953" cy="189320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19AC9C-ED18-5E73-93C4-DCA366933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4493" y="1015355"/>
            <a:ext cx="4572000" cy="3035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051F0B-E959-CD22-6852-A17FE5B10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8" y="2911593"/>
            <a:ext cx="3981451" cy="346293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928E957-BDD8-95E4-1471-4EB6FD7A07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413" y="4280847"/>
            <a:ext cx="3981452" cy="1851636"/>
          </a:xfrm>
          <a:prstGeom prst="rect">
            <a:avLst/>
          </a:prstGeom>
        </p:spPr>
      </p:pic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6F5C4120-AC3E-7BFA-7FB9-86500D86CD84}"/>
              </a:ext>
            </a:extLst>
          </p:cNvPr>
          <p:cNvSpPr txBox="1">
            <a:spLocks/>
          </p:cNvSpPr>
          <p:nvPr/>
        </p:nvSpPr>
        <p:spPr>
          <a:xfrm>
            <a:off x="418461" y="435507"/>
            <a:ext cx="8372393" cy="391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i="1" dirty="0"/>
              <a:t>4th </a:t>
            </a:r>
            <a:r>
              <a:rPr lang="it-IT" sz="2000" b="1" i="1" dirty="0" err="1"/>
              <a:t>July</a:t>
            </a:r>
            <a:r>
              <a:rPr lang="it-IT" sz="2000" b="1" i="1" dirty="0"/>
              <a:t> </a:t>
            </a:r>
            <a:r>
              <a:rPr lang="it-IT" sz="2000" b="1" dirty="0">
                <a:sym typeface="Wingdings" panose="05000000000000000000" pitchFamily="2" charset="2"/>
              </a:rPr>
              <a:t> a new </a:t>
            </a:r>
            <a:r>
              <a:rPr lang="it-IT" sz="2000" b="1" i="1" dirty="0" err="1">
                <a:sym typeface="Wingdings" panose="05000000000000000000" pitchFamily="2" charset="2"/>
              </a:rPr>
              <a:t>pre-print</a:t>
            </a:r>
            <a:r>
              <a:rPr lang="it-IT" sz="2000" b="1" dirty="0">
                <a:sym typeface="Wingdings" panose="05000000000000000000" pitchFamily="2" charset="2"/>
              </a:rPr>
              <a:t> by the Mumbai group on the Efimov state in </a:t>
            </a:r>
            <a:r>
              <a:rPr lang="it-IT" sz="2000" b="1" baseline="30000" dirty="0">
                <a:sym typeface="Wingdings" panose="05000000000000000000" pitchFamily="2" charset="2"/>
              </a:rPr>
              <a:t>12</a:t>
            </a:r>
            <a:r>
              <a:rPr lang="it-IT" sz="2000" b="1" dirty="0">
                <a:sym typeface="Wingdings" panose="05000000000000000000" pitchFamily="2" charset="2"/>
              </a:rPr>
              <a:t>C </a:t>
            </a:r>
          </a:p>
          <a:p>
            <a:pPr algn="l"/>
            <a:r>
              <a:rPr lang="it-IT" sz="2000" b="1" dirty="0">
                <a:sym typeface="Wingdings" panose="05000000000000000000" pitchFamily="2" charset="2"/>
              </a:rPr>
              <a:t> a new </a:t>
            </a:r>
            <a:r>
              <a:rPr lang="it-IT" sz="2000" b="1" dirty="0" err="1">
                <a:sym typeface="Wingdings" panose="05000000000000000000" pitchFamily="2" charset="2"/>
              </a:rPr>
              <a:t>signal</a:t>
            </a:r>
            <a:r>
              <a:rPr lang="it-IT" sz="2000" b="1" dirty="0">
                <a:sym typeface="Wingdings" panose="05000000000000000000" pitchFamily="2" charset="2"/>
              </a:rPr>
              <a:t> ???</a:t>
            </a:r>
            <a:endParaRPr lang="it-IT" sz="2000" b="1" dirty="0"/>
          </a:p>
          <a:p>
            <a:pPr algn="l"/>
            <a:endParaRPr lang="it-IT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FC0B-B6C3-D0E7-46CD-F6A81B9A6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029F9A3C-A5B1-DBF6-8C24-47F0DBD8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8416C66-C39A-7545-47F1-C2A47258829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63305A0-0940-9366-2080-6768CB09E0B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EDE46D8-0306-977D-35F3-02C28D74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Summary and perspectives</a:t>
            </a:r>
          </a:p>
        </p:txBody>
      </p:sp>
      <p:sp>
        <p:nvSpPr>
          <p:cNvPr id="190" name="Text Box 13">
            <a:extLst>
              <a:ext uri="{FF2B5EF4-FFF2-40B4-BE49-F238E27FC236}">
                <a16:creationId xmlns:a16="http://schemas.microsoft.com/office/drawing/2014/main" id="{D961DFFC-BF0C-8CE8-617D-0AF0FE02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3182474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Thank you for the attention!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91" name="Text Box 7">
            <a:extLst>
              <a:ext uri="{FF2B5EF4-FFF2-40B4-BE49-F238E27FC236}">
                <a16:creationId xmlns:a16="http://schemas.microsoft.com/office/drawing/2014/main" id="{AAF4D62A-FEE0-5075-DC77-E0E8696AFA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0C0E6F-397F-5C77-253C-226A37B54016}"/>
              </a:ext>
            </a:extLst>
          </p:cNvPr>
          <p:cNvSpPr txBox="1"/>
          <p:nvPr/>
        </p:nvSpPr>
        <p:spPr>
          <a:xfrm>
            <a:off x="8708857" y="64447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</a:t>
            </a:r>
            <a:endParaRPr lang="en-US" b="1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05ED7A5B-96A3-FDF5-4C93-5387C280922E}"/>
              </a:ext>
            </a:extLst>
          </p:cNvPr>
          <p:cNvSpPr txBox="1">
            <a:spLocks/>
          </p:cNvSpPr>
          <p:nvPr/>
        </p:nvSpPr>
        <p:spPr>
          <a:xfrm>
            <a:off x="385803" y="500823"/>
            <a:ext cx="8372393" cy="3286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Despite</a:t>
            </a:r>
            <a:r>
              <a:rPr lang="it-IT" sz="1800" b="1" dirty="0"/>
              <a:t> </a:t>
            </a:r>
            <a:r>
              <a:rPr lang="it-IT" sz="1800" b="1" dirty="0" err="1"/>
              <a:t>its</a:t>
            </a:r>
            <a:r>
              <a:rPr lang="it-IT" sz="1800" b="1" dirty="0"/>
              <a:t> </a:t>
            </a:r>
            <a:r>
              <a:rPr lang="it-IT" sz="1800" b="1" dirty="0" err="1"/>
              <a:t>outstanding</a:t>
            </a:r>
            <a:r>
              <a:rPr lang="it-IT" sz="1800" b="1" dirty="0"/>
              <a:t> </a:t>
            </a:r>
            <a:r>
              <a:rPr lang="it-IT" sz="1800" b="1" dirty="0" err="1"/>
              <a:t>importance</a:t>
            </a:r>
            <a:r>
              <a:rPr lang="it-IT" sz="1800" b="1" dirty="0"/>
              <a:t>, the </a:t>
            </a:r>
            <a:r>
              <a:rPr lang="it-IT" sz="1800" b="1" dirty="0" err="1"/>
              <a:t>structure</a:t>
            </a:r>
            <a:r>
              <a:rPr lang="it-IT" sz="1800" b="1" dirty="0"/>
              <a:t> and </a:t>
            </a:r>
            <a:r>
              <a:rPr lang="it-IT" sz="1800" b="1" dirty="0" err="1"/>
              <a:t>decay</a:t>
            </a:r>
            <a:r>
              <a:rPr lang="it-IT" sz="1800" b="1" dirty="0"/>
              <a:t> of the Hoyle state </a:t>
            </a:r>
            <a:r>
              <a:rPr lang="it-IT" sz="1800" b="1" dirty="0" err="1"/>
              <a:t>have</a:t>
            </a:r>
            <a:r>
              <a:rPr lang="it-IT" sz="1800" b="1" dirty="0"/>
              <a:t> </a:t>
            </a:r>
            <a:r>
              <a:rPr lang="it-IT" sz="1800" b="1" dirty="0" err="1"/>
              <a:t>been</a:t>
            </a:r>
            <a:r>
              <a:rPr lang="it-IT" sz="1800" b="1" dirty="0"/>
              <a:t> </a:t>
            </a:r>
            <a:r>
              <a:rPr lang="it-IT" sz="1800" b="1" dirty="0" err="1"/>
              <a:t>debated</a:t>
            </a:r>
            <a:r>
              <a:rPr lang="it-IT" sz="1800" b="1" dirty="0"/>
              <a:t> for over </a:t>
            </a:r>
            <a:r>
              <a:rPr lang="it-IT" sz="1800" b="1" dirty="0" err="1"/>
              <a:t>half</a:t>
            </a:r>
            <a:r>
              <a:rPr lang="it-IT" sz="1800" b="1" dirty="0"/>
              <a:t> a </a:t>
            </a:r>
            <a:r>
              <a:rPr lang="it-IT" sz="1800" b="1" dirty="0" err="1"/>
              <a:t>century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The </a:t>
            </a:r>
            <a:r>
              <a:rPr lang="it-IT" sz="1800" b="1" dirty="0" err="1"/>
              <a:t>direct</a:t>
            </a:r>
            <a:r>
              <a:rPr lang="it-IT" sz="1800" b="1" dirty="0"/>
              <a:t> 3</a:t>
            </a:r>
            <a:r>
              <a:rPr lang="it-IT" sz="1800" b="1" dirty="0">
                <a:latin typeface="Symbol" panose="05050102010706020507" pitchFamily="18" charset="2"/>
              </a:rPr>
              <a:t>a</a:t>
            </a:r>
            <a:r>
              <a:rPr lang="it-IT" sz="1800" b="1" dirty="0"/>
              <a:t> </a:t>
            </a:r>
            <a:r>
              <a:rPr lang="it-IT" sz="1800" b="1" dirty="0" err="1"/>
              <a:t>decay</a:t>
            </a:r>
            <a:r>
              <a:rPr lang="it-IT" sz="1800" b="1" dirty="0"/>
              <a:t> </a:t>
            </a:r>
            <a:r>
              <a:rPr lang="it-IT" sz="1800" b="1" dirty="0" err="1"/>
              <a:t>width</a:t>
            </a:r>
            <a:r>
              <a:rPr lang="it-IT" sz="1800" b="1" dirty="0"/>
              <a:t> </a:t>
            </a:r>
            <a:r>
              <a:rPr lang="it-IT" sz="1800" b="1" dirty="0" err="1"/>
              <a:t>has</a:t>
            </a:r>
            <a:r>
              <a:rPr lang="it-IT" sz="1800" b="1" dirty="0"/>
              <a:t> </a:t>
            </a:r>
            <a:r>
              <a:rPr lang="it-IT" sz="1800" b="1" dirty="0" err="1"/>
              <a:t>been</a:t>
            </a:r>
            <a:r>
              <a:rPr lang="it-IT" sz="1800" b="1" dirty="0"/>
              <a:t> the </a:t>
            </a:r>
            <a:r>
              <a:rPr lang="it-IT" sz="1800" b="1" dirty="0" err="1"/>
              <a:t>subject</a:t>
            </a:r>
            <a:r>
              <a:rPr lang="it-IT" sz="1800" b="1" dirty="0"/>
              <a:t> of an intense </a:t>
            </a:r>
            <a:r>
              <a:rPr lang="it-IT" sz="1800" b="1" dirty="0" err="1"/>
              <a:t>campaign</a:t>
            </a:r>
            <a:r>
              <a:rPr lang="it-IT" sz="1800" b="1" dirty="0"/>
              <a:t> of </a:t>
            </a:r>
            <a:r>
              <a:rPr lang="it-IT" sz="1800" b="1" dirty="0" err="1"/>
              <a:t>experiments</a:t>
            </a:r>
            <a:r>
              <a:rPr lang="it-IT" sz="1800" b="1" dirty="0"/>
              <a:t>, </a:t>
            </a:r>
            <a:r>
              <a:rPr lang="it-IT" sz="1800" b="1" dirty="0" err="1"/>
              <a:t>possibly</a:t>
            </a:r>
            <a:r>
              <a:rPr lang="it-IT" sz="1800" b="1" dirty="0"/>
              <a:t> </a:t>
            </a:r>
            <a:r>
              <a:rPr lang="it-IT" sz="1800" b="1" dirty="0" err="1"/>
              <a:t>linked</a:t>
            </a:r>
            <a:r>
              <a:rPr lang="it-IT" sz="1800" b="1" dirty="0"/>
              <a:t> with the </a:t>
            </a:r>
            <a:r>
              <a:rPr lang="it-IT" sz="1800" b="1" dirty="0" err="1"/>
              <a:t>occurrence</a:t>
            </a:r>
            <a:r>
              <a:rPr lang="it-IT" sz="1800" b="1" dirty="0"/>
              <a:t> of BEC in nuclei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Upper </a:t>
            </a:r>
            <a:r>
              <a:rPr lang="it-IT" sz="1800" b="1" dirty="0" err="1"/>
              <a:t>limit</a:t>
            </a:r>
            <a:r>
              <a:rPr lang="it-IT" sz="1800" b="1" dirty="0"/>
              <a:t> in </a:t>
            </a:r>
            <a:r>
              <a:rPr lang="it-IT" sz="1800" b="1" dirty="0" err="1"/>
              <a:t>our</a:t>
            </a:r>
            <a:r>
              <a:rPr lang="it-IT" sz="1800" b="1" dirty="0"/>
              <a:t> </a:t>
            </a:r>
            <a:r>
              <a:rPr lang="it-IT" sz="1800" b="1" dirty="0" err="1"/>
              <a:t>experiment</a:t>
            </a:r>
            <a:r>
              <a:rPr lang="it-IT" sz="1800" b="1" dirty="0"/>
              <a:t> (2017): 0.043% </a:t>
            </a:r>
            <a:r>
              <a:rPr lang="it-IT" sz="1800" b="1" dirty="0" err="1"/>
              <a:t>at</a:t>
            </a:r>
            <a:r>
              <a:rPr lang="it-IT" sz="1800" b="1" dirty="0"/>
              <a:t> 95% CL, </a:t>
            </a:r>
            <a:r>
              <a:rPr lang="it-IT" sz="1800" b="1" dirty="0" err="1"/>
              <a:t>now</a:t>
            </a:r>
            <a:r>
              <a:rPr lang="it-IT" sz="1800" b="1" dirty="0"/>
              <a:t>: R. Smith et al, </a:t>
            </a:r>
            <a:r>
              <a:rPr lang="it-IT" sz="1800" b="1" dirty="0" err="1"/>
              <a:t>Phys</a:t>
            </a:r>
            <a:r>
              <a:rPr lang="it-IT" sz="1800" b="1" dirty="0"/>
              <a:t>. Rev. C (2020): 5.7∙10</a:t>
            </a:r>
            <a:r>
              <a:rPr lang="it-IT" sz="1800" b="1" baseline="30000" dirty="0"/>
              <a:t>-6</a:t>
            </a:r>
            <a:r>
              <a:rPr lang="it-IT" sz="1800" b="1" dirty="0"/>
              <a:t> from 2</a:t>
            </a:r>
            <a:r>
              <a:rPr lang="it-IT" sz="1800" b="1" baseline="30000" dirty="0"/>
              <a:t>+</a:t>
            </a:r>
            <a:r>
              <a:rPr lang="it-IT" sz="1800" b="1" dirty="0"/>
              <a:t> </a:t>
            </a:r>
            <a:r>
              <a:rPr lang="it-IT" sz="1800" b="1" dirty="0" err="1"/>
              <a:t>analysis</a:t>
            </a:r>
            <a:r>
              <a:rPr lang="it-IT" sz="1800" b="1" dirty="0"/>
              <a:t> and the use of o-TPC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Recent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 (</a:t>
            </a:r>
            <a:r>
              <a:rPr lang="it-IT" sz="1800" b="1" dirty="0" err="1"/>
              <a:t>Kibedi</a:t>
            </a:r>
            <a:r>
              <a:rPr lang="it-IT" sz="1800" b="1" dirty="0"/>
              <a:t> et al, PRL 2020) </a:t>
            </a:r>
            <a:r>
              <a:rPr lang="it-IT" sz="1800" b="1" dirty="0" err="1"/>
              <a:t>challenged</a:t>
            </a:r>
            <a:r>
              <a:rPr lang="it-IT" sz="1800" b="1" dirty="0"/>
              <a:t> the radiative </a:t>
            </a:r>
            <a:r>
              <a:rPr lang="it-IT" sz="1800" b="1" dirty="0" err="1"/>
              <a:t>decay</a:t>
            </a:r>
            <a:r>
              <a:rPr lang="it-IT" sz="1800" b="1" dirty="0"/>
              <a:t> branching ratio </a:t>
            </a:r>
            <a:r>
              <a:rPr lang="it-IT" sz="1800" b="1" dirty="0" err="1"/>
              <a:t>known</a:t>
            </a:r>
            <a:r>
              <a:rPr lang="it-IT" sz="1800" b="1" dirty="0"/>
              <a:t> from </a:t>
            </a:r>
            <a:r>
              <a:rPr lang="it-IT" sz="1800" b="1" dirty="0" err="1"/>
              <a:t>elder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 (60s and 70s) with major </a:t>
            </a:r>
            <a:r>
              <a:rPr lang="it-IT" sz="1800" b="1" dirty="0" err="1"/>
              <a:t>implication</a:t>
            </a:r>
            <a:r>
              <a:rPr lang="it-IT" sz="1800" b="1" dirty="0"/>
              <a:t> in </a:t>
            </a:r>
            <a:r>
              <a:rPr lang="it-IT" sz="1800" b="1" dirty="0" err="1"/>
              <a:t>astrophysics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New, high-</a:t>
            </a:r>
            <a:r>
              <a:rPr lang="it-IT" sz="1800" b="1" dirty="0" err="1"/>
              <a:t>precision</a:t>
            </a:r>
            <a:r>
              <a:rPr lang="it-IT" sz="1800" b="1" dirty="0"/>
              <a:t> data can help to </a:t>
            </a:r>
            <a:r>
              <a:rPr lang="it-IT" sz="1800" b="1" dirty="0" err="1"/>
              <a:t>clarify</a:t>
            </a:r>
            <a:r>
              <a:rPr lang="it-IT" sz="1800" b="1" dirty="0"/>
              <a:t> the </a:t>
            </a:r>
            <a:r>
              <a:rPr lang="it-IT" sz="1800" b="1" dirty="0" err="1"/>
              <a:t>tension</a:t>
            </a:r>
            <a:endParaRPr lang="it-IT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This talk </a:t>
            </a:r>
            <a:r>
              <a:rPr lang="it-IT" sz="1800" b="1" dirty="0" err="1"/>
              <a:t>presented</a:t>
            </a:r>
            <a:r>
              <a:rPr lang="it-IT" sz="1800" b="1" dirty="0"/>
              <a:t> new </a:t>
            </a:r>
            <a:r>
              <a:rPr lang="it-IT" sz="1800" b="1" dirty="0" err="1"/>
              <a:t>results</a:t>
            </a:r>
            <a:r>
              <a:rPr lang="it-IT" sz="1800" b="1" dirty="0"/>
              <a:t> from a </a:t>
            </a:r>
            <a:r>
              <a:rPr lang="it-IT" sz="1800" b="1" dirty="0" err="1"/>
              <a:t>novel</a:t>
            </a:r>
            <a:r>
              <a:rPr lang="it-IT" sz="1800" b="1" dirty="0"/>
              <a:t> </a:t>
            </a:r>
            <a:r>
              <a:rPr lang="it-IT" sz="1800" b="1" dirty="0" err="1"/>
              <a:t>particle</a:t>
            </a:r>
            <a:r>
              <a:rPr lang="it-IT" sz="1800" b="1" dirty="0"/>
              <a:t> </a:t>
            </a:r>
            <a:r>
              <a:rPr lang="it-IT" sz="1800" b="1" dirty="0" err="1"/>
              <a:t>coincidence</a:t>
            </a:r>
            <a:r>
              <a:rPr lang="it-IT" sz="1800" b="1" dirty="0"/>
              <a:t> </a:t>
            </a:r>
            <a:r>
              <a:rPr lang="it-IT" sz="1800" b="1" dirty="0" err="1"/>
              <a:t>experiments</a:t>
            </a:r>
            <a:r>
              <a:rPr lang="it-IT" sz="1800" b="1" dirty="0"/>
              <a:t>, </a:t>
            </a:r>
            <a:r>
              <a:rPr lang="it-IT" sz="1800" b="1" dirty="0" err="1"/>
              <a:t>whose</a:t>
            </a:r>
            <a:r>
              <a:rPr lang="it-IT" sz="1800" b="1" dirty="0"/>
              <a:t> </a:t>
            </a:r>
            <a:r>
              <a:rPr lang="it-IT" sz="1800" b="1" dirty="0" err="1"/>
              <a:t>results</a:t>
            </a:r>
            <a:r>
              <a:rPr lang="it-IT" sz="1800" b="1" dirty="0"/>
              <a:t> are </a:t>
            </a:r>
            <a:r>
              <a:rPr lang="it-IT" sz="1800" b="1" dirty="0" err="1"/>
              <a:t>statistically</a:t>
            </a:r>
            <a:r>
              <a:rPr lang="it-IT" sz="1800" b="1" dirty="0"/>
              <a:t> </a:t>
            </a:r>
            <a:r>
              <a:rPr lang="it-IT" sz="1800" b="1" dirty="0" err="1"/>
              <a:t>compatible</a:t>
            </a:r>
            <a:r>
              <a:rPr lang="it-IT" sz="1800" b="1" dirty="0"/>
              <a:t> with the </a:t>
            </a:r>
            <a:r>
              <a:rPr lang="it-IT" sz="1800" b="1" dirty="0" err="1"/>
              <a:t>former</a:t>
            </a:r>
            <a:r>
              <a:rPr lang="it-IT" sz="1800" b="1" dirty="0"/>
              <a:t> state-of-the-art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/>
              <a:t>Some </a:t>
            </a:r>
            <a:r>
              <a:rPr lang="it-IT" sz="1800" b="1" dirty="0" err="1"/>
              <a:t>still</a:t>
            </a:r>
            <a:r>
              <a:rPr lang="it-IT" sz="1800" b="1" dirty="0"/>
              <a:t> open </a:t>
            </a:r>
            <a:r>
              <a:rPr lang="it-IT" sz="1800" b="1" dirty="0" err="1"/>
              <a:t>questions</a:t>
            </a:r>
            <a:r>
              <a:rPr lang="it-IT" sz="1800" b="1" dirty="0"/>
              <a:t>: the estimate of </a:t>
            </a:r>
            <a:r>
              <a:rPr lang="it-IT" sz="1800" b="1" dirty="0">
                <a:latin typeface="Symbol" panose="05050102010706020507" pitchFamily="18" charset="2"/>
              </a:rPr>
              <a:t>G</a:t>
            </a:r>
            <a:r>
              <a:rPr lang="it-IT" sz="1800" b="1" baseline="-25000" dirty="0"/>
              <a:t>rad</a:t>
            </a:r>
            <a:r>
              <a:rPr lang="it-IT" sz="1800" b="1" dirty="0"/>
              <a:t> for the 3</a:t>
            </a:r>
            <a:r>
              <a:rPr lang="it-IT" sz="1800" b="1" baseline="30000" dirty="0"/>
              <a:t>-</a:t>
            </a:r>
            <a:r>
              <a:rPr lang="it-IT" sz="1800" b="1" dirty="0"/>
              <a:t> state </a:t>
            </a:r>
            <a:r>
              <a:rPr lang="it-IT" sz="1800" b="1" dirty="0">
                <a:sym typeface="Wingdings" panose="05000000000000000000" pitchFamily="2" charset="2"/>
              </a:rPr>
              <a:t> non-</a:t>
            </a:r>
            <a:r>
              <a:rPr lang="it-IT" sz="1800" b="1" dirty="0" err="1">
                <a:sym typeface="Wingdings" panose="05000000000000000000" pitchFamily="2" charset="2"/>
              </a:rPr>
              <a:t>vanishing</a:t>
            </a:r>
            <a:r>
              <a:rPr lang="it-IT" sz="1800" b="1" dirty="0">
                <a:sym typeface="Wingdings" panose="05000000000000000000" pitchFamily="2" charset="2"/>
              </a:rPr>
              <a:t> branching ratio?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Structure</a:t>
            </a:r>
            <a:r>
              <a:rPr lang="it-IT" sz="1800" b="1" dirty="0"/>
              <a:t> of </a:t>
            </a:r>
            <a:r>
              <a:rPr lang="it-IT" sz="1800" b="1" baseline="30000" dirty="0"/>
              <a:t>12</a:t>
            </a:r>
            <a:r>
              <a:rPr lang="it-IT" sz="1800" b="1" dirty="0"/>
              <a:t>C and ACM </a:t>
            </a:r>
            <a:r>
              <a:rPr lang="it-IT" sz="1800" b="1" dirty="0" err="1"/>
              <a:t>predictions</a:t>
            </a:r>
            <a:r>
              <a:rPr lang="it-IT" sz="1800" b="1" dirty="0"/>
              <a:t>: some </a:t>
            </a:r>
            <a:r>
              <a:rPr lang="it-IT" sz="1800" b="1" dirty="0" err="1"/>
              <a:t>members</a:t>
            </a:r>
            <a:r>
              <a:rPr lang="it-IT" sz="1800" b="1" dirty="0"/>
              <a:t> of the GS and Hoyle band are </a:t>
            </a:r>
            <a:r>
              <a:rPr lang="it-IT" sz="1800" b="1" dirty="0" err="1"/>
              <a:t>still</a:t>
            </a:r>
            <a:r>
              <a:rPr lang="it-IT" sz="1800" b="1" dirty="0"/>
              <a:t> </a:t>
            </a:r>
            <a:r>
              <a:rPr lang="it-IT" sz="1800" b="1" dirty="0" err="1"/>
              <a:t>missing</a:t>
            </a:r>
            <a:r>
              <a:rPr lang="it-IT" sz="1800" b="1" dirty="0"/>
              <a:t>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b="1" dirty="0" err="1"/>
              <a:t>Very</a:t>
            </a:r>
            <a:r>
              <a:rPr lang="it-IT" sz="1800" b="1" dirty="0"/>
              <a:t> high energy </a:t>
            </a:r>
            <a:r>
              <a:rPr lang="it-IT" sz="1800" b="1" dirty="0" err="1"/>
              <a:t>states</a:t>
            </a:r>
            <a:r>
              <a:rPr lang="it-IT" sz="1800" b="1" dirty="0"/>
              <a:t> in </a:t>
            </a:r>
            <a:r>
              <a:rPr lang="it-IT" sz="1800" b="1" baseline="30000" dirty="0"/>
              <a:t>12</a:t>
            </a:r>
            <a:r>
              <a:rPr lang="it-IT" sz="1800" b="1" dirty="0"/>
              <a:t>C </a:t>
            </a:r>
            <a:r>
              <a:rPr lang="it-IT" sz="1800" b="1" dirty="0">
                <a:sym typeface="Wingdings" panose="05000000000000000000" pitchFamily="2" charset="2"/>
              </a:rPr>
              <a:t> </a:t>
            </a:r>
            <a:r>
              <a:rPr lang="it-IT" sz="1800" b="1" dirty="0" err="1">
                <a:sym typeface="Wingdings" panose="05000000000000000000" pitchFamily="2" charset="2"/>
              </a:rPr>
              <a:t>still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unassigned</a:t>
            </a:r>
            <a:r>
              <a:rPr lang="it-IT" sz="1800" b="1" dirty="0">
                <a:sym typeface="Wingdings" panose="05000000000000000000" pitchFamily="2" charset="2"/>
              </a:rPr>
              <a:t> </a:t>
            </a:r>
            <a:r>
              <a:rPr lang="it-IT" sz="1800" b="1" dirty="0" err="1">
                <a:sym typeface="Wingdings" panose="05000000000000000000" pitchFamily="2" charset="2"/>
              </a:rPr>
              <a:t>J</a:t>
            </a:r>
            <a:r>
              <a:rPr lang="it-IT" sz="1800" b="1" baseline="300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it-IT" sz="1800" b="1" dirty="0">
                <a:sym typeface="Wingdings" panose="05000000000000000000" pitchFamily="2" charset="2"/>
              </a:rPr>
              <a:t> and I  can </a:t>
            </a:r>
            <a:r>
              <a:rPr lang="it-IT" sz="1800" b="1" dirty="0" err="1">
                <a:sym typeface="Wingdings" panose="05000000000000000000" pitchFamily="2" charset="2"/>
              </a:rPr>
              <a:t>have</a:t>
            </a:r>
            <a:r>
              <a:rPr lang="it-IT" sz="1800" b="1" dirty="0">
                <a:sym typeface="Wingdings" panose="05000000000000000000" pitchFamily="2" charset="2"/>
              </a:rPr>
              <a:t> an impact in </a:t>
            </a:r>
            <a:r>
              <a:rPr lang="it-IT" sz="1800" b="1" dirty="0" err="1">
                <a:sym typeface="Wingdings" panose="05000000000000000000" pitchFamily="2" charset="2"/>
              </a:rPr>
              <a:t>understanding</a:t>
            </a:r>
            <a:r>
              <a:rPr lang="it-IT" sz="1800" b="1" dirty="0">
                <a:sym typeface="Wingdings" panose="05000000000000000000" pitchFamily="2" charset="2"/>
              </a:rPr>
              <a:t> clustering in light nuclei </a:t>
            </a:r>
            <a:endParaRPr lang="it-IT" sz="1800" b="1" dirty="0"/>
          </a:p>
          <a:p>
            <a:pPr algn="l"/>
            <a:endParaRPr lang="it-IT" sz="1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61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Clustering and Symmetry in light nuclei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065152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FFFFFF"/>
                </a:solidFill>
              </a:rPr>
              <a:t>Similar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r>
              <a:rPr lang="it-IT" sz="2000" b="1" dirty="0" err="1">
                <a:solidFill>
                  <a:srgbClr val="FFFFFF"/>
                </a:solidFill>
              </a:rPr>
              <a:t>considerations</a:t>
            </a:r>
            <a:r>
              <a:rPr lang="it-IT" sz="2000" b="1" dirty="0">
                <a:solidFill>
                  <a:srgbClr val="FFFFFF"/>
                </a:solidFill>
              </a:rPr>
              <a:t> for </a:t>
            </a:r>
            <a:r>
              <a:rPr lang="it-IT" sz="2000" b="1" dirty="0" err="1">
                <a:solidFill>
                  <a:srgbClr val="FFFFFF"/>
                </a:solidFill>
              </a:rPr>
              <a:t>odd</a:t>
            </a:r>
            <a:r>
              <a:rPr lang="it-IT" sz="2000" b="1" dirty="0">
                <a:solidFill>
                  <a:srgbClr val="FFFFFF"/>
                </a:solidFill>
              </a:rPr>
              <a:t> nuclei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3" y="3953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Recently</a:t>
            </a:r>
            <a:r>
              <a:rPr lang="it-IT" b="1" dirty="0"/>
              <a:t>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b="1" dirty="0" err="1">
                <a:sym typeface="Wingdings" panose="05000000000000000000" pitchFamily="2" charset="2"/>
              </a:rPr>
              <a:t>applications</a:t>
            </a:r>
            <a:r>
              <a:rPr lang="it-IT" b="1" dirty="0">
                <a:sym typeface="Wingdings" panose="05000000000000000000" pitchFamily="2" charset="2"/>
              </a:rPr>
              <a:t> of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point</a:t>
            </a:r>
            <a:r>
              <a:rPr lang="it-IT" b="1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group</a:t>
            </a:r>
            <a:r>
              <a:rPr lang="it-IT" b="1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symmetries</a:t>
            </a:r>
            <a:r>
              <a:rPr lang="it-IT" b="1" dirty="0">
                <a:sym typeface="Wingdings" panose="05000000000000000000" pitchFamily="2" charset="2"/>
              </a:rPr>
              <a:t> to </a:t>
            </a:r>
            <a:r>
              <a:rPr lang="it-IT" b="1" dirty="0" err="1">
                <a:sym typeface="Wingdings" panose="05000000000000000000" pitchFamily="2" charset="2"/>
              </a:rPr>
              <a:t>clusterized</a:t>
            </a:r>
            <a:r>
              <a:rPr lang="it-IT" b="1" dirty="0">
                <a:sym typeface="Wingdings" panose="05000000000000000000" pitchFamily="2" charset="2"/>
              </a:rPr>
              <a:t> nuclei, </a:t>
            </a:r>
            <a:r>
              <a:rPr lang="it-IT" b="1" dirty="0" err="1">
                <a:sym typeface="Wingdings" panose="05000000000000000000" pitchFamily="2" charset="2"/>
              </a:rPr>
              <a:t>as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12</a:t>
            </a:r>
            <a:r>
              <a:rPr lang="it-IT" b="1" dirty="0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7544" y="451944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rgbClr val="FF0000"/>
                </a:solidFill>
              </a:rPr>
              <a:t>Symmetry</a:t>
            </a:r>
            <a:r>
              <a:rPr lang="it-IT" b="1" dirty="0"/>
              <a:t> </a:t>
            </a:r>
            <a:r>
              <a:rPr lang="it-IT" b="1" dirty="0" err="1"/>
              <a:t>considerations</a:t>
            </a:r>
            <a:r>
              <a:rPr lang="it-IT" b="1" dirty="0"/>
              <a:t> </a:t>
            </a:r>
            <a:r>
              <a:rPr lang="it-IT" b="1" dirty="0">
                <a:sym typeface="Wingdings" pitchFamily="2" charset="2"/>
              </a:rPr>
              <a:t> </a:t>
            </a:r>
            <a:r>
              <a:rPr lang="it-IT" b="1" dirty="0" err="1">
                <a:sym typeface="Wingdings" pitchFamily="2" charset="2"/>
              </a:rPr>
              <a:t>important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benchmarck</a:t>
            </a:r>
            <a:r>
              <a:rPr lang="it-IT" b="1" dirty="0">
                <a:sym typeface="Wingdings" pitchFamily="2" charset="2"/>
              </a:rPr>
              <a:t> for </a:t>
            </a: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microscopic</a:t>
            </a:r>
            <a:r>
              <a:rPr lang="it-IT" b="1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it-IT" b="1" i="1" dirty="0" err="1">
                <a:solidFill>
                  <a:srgbClr val="0000FF"/>
                </a:solidFill>
                <a:sym typeface="Wingdings" pitchFamily="2" charset="2"/>
              </a:rPr>
              <a:t>calculations</a:t>
            </a:r>
            <a:endParaRPr lang="it-IT" b="1" i="1" dirty="0">
              <a:solidFill>
                <a:srgbClr val="0000FF"/>
              </a:solidFill>
              <a:sym typeface="Wingdings" pitchFamily="2" charset="2"/>
            </a:endParaRPr>
          </a:p>
          <a:p>
            <a:endParaRPr lang="it-IT" b="1" dirty="0">
              <a:sym typeface="Wingdings" pitchFamily="2" charset="2"/>
            </a:endParaRPr>
          </a:p>
          <a:p>
            <a:r>
              <a:rPr lang="it-IT" b="1" dirty="0">
                <a:sym typeface="Wingdings" pitchFamily="2" charset="2"/>
              </a:rPr>
              <a:t>Probe of the </a:t>
            </a:r>
            <a:r>
              <a:rPr lang="it-IT" b="1" dirty="0" err="1">
                <a:sym typeface="Wingdings" pitchFamily="2" charset="2"/>
              </a:rPr>
              <a:t>geometry</a:t>
            </a:r>
            <a:r>
              <a:rPr lang="it-IT" b="1" dirty="0">
                <a:sym typeface="Wingdings" pitchFamily="2" charset="2"/>
              </a:rPr>
              <a:t> of </a:t>
            </a:r>
            <a:r>
              <a:rPr lang="it-IT" b="1" baseline="30000" dirty="0">
                <a:solidFill>
                  <a:srgbClr val="0000FF"/>
                </a:solidFill>
                <a:sym typeface="Wingdings" pitchFamily="2" charset="2"/>
              </a:rPr>
              <a:t>12</a:t>
            </a:r>
            <a:r>
              <a:rPr lang="it-IT" b="1" dirty="0">
                <a:solidFill>
                  <a:srgbClr val="0000FF"/>
                </a:solidFill>
                <a:sym typeface="Wingdings" pitchFamily="2" charset="2"/>
              </a:rPr>
              <a:t>C</a:t>
            </a:r>
            <a:r>
              <a:rPr lang="it-IT" b="1" dirty="0">
                <a:sym typeface="Wingdings" pitchFamily="2" charset="2"/>
              </a:rPr>
              <a:t>  </a:t>
            </a:r>
            <a:r>
              <a:rPr lang="it-IT" b="1" i="1" dirty="0" err="1">
                <a:solidFill>
                  <a:srgbClr val="008000"/>
                </a:solidFill>
                <a:sym typeface="Wingdings" pitchFamily="2" charset="2"/>
              </a:rPr>
              <a:t>nuclear</a:t>
            </a:r>
            <a:r>
              <a:rPr lang="it-IT" b="1" i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it-IT" b="1" i="1" dirty="0" err="1">
                <a:solidFill>
                  <a:srgbClr val="008000"/>
                </a:solidFill>
                <a:sym typeface="Wingdings" pitchFamily="2" charset="2"/>
              </a:rPr>
              <a:t>fluorescence</a:t>
            </a:r>
            <a:r>
              <a:rPr lang="it-IT" b="1" dirty="0">
                <a:sym typeface="Wingdings" pitchFamily="2" charset="2"/>
              </a:rPr>
              <a:t> </a:t>
            </a:r>
            <a:r>
              <a:rPr lang="it-IT" b="1" dirty="0" err="1">
                <a:sym typeface="Wingdings" pitchFamily="2" charset="2"/>
              </a:rPr>
              <a:t>experiments</a:t>
            </a:r>
            <a:r>
              <a:rPr lang="it-IT" b="1" dirty="0">
                <a:sym typeface="Wingdings" pitchFamily="2" charset="2"/>
              </a:rPr>
              <a:t> with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linearly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it-IT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it-IT" b="1" dirty="0" err="1">
                <a:solidFill>
                  <a:srgbClr val="FF0000"/>
                </a:solidFill>
                <a:sym typeface="Wingdings" pitchFamily="2" charset="2"/>
              </a:rPr>
              <a:t>beams</a:t>
            </a:r>
            <a:r>
              <a:rPr lang="it-IT" b="1" dirty="0">
                <a:sym typeface="Wingdings" pitchFamily="2" charset="2"/>
              </a:rPr>
              <a:t>, </a:t>
            </a:r>
            <a:r>
              <a:rPr lang="it-IT" sz="1100" b="1" dirty="0" err="1">
                <a:sym typeface="Wingdings" pitchFamily="2" charset="2"/>
              </a:rPr>
              <a:t>see</a:t>
            </a:r>
            <a:r>
              <a:rPr lang="it-IT" sz="1100" b="1" dirty="0">
                <a:sym typeface="Wingdings" pitchFamily="2" charset="2"/>
              </a:rPr>
              <a:t> e.g. L. Fortunato, PRC 99 (2019) 031302(R)</a:t>
            </a:r>
            <a:endParaRPr lang="en-US" sz="11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22438" t="26200" r="41337" b="20600"/>
          <a:stretch/>
        </p:blipFill>
        <p:spPr>
          <a:xfrm>
            <a:off x="539553" y="764704"/>
            <a:ext cx="3872923" cy="319937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3197" y="3975447"/>
            <a:ext cx="3438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R. </a:t>
            </a:r>
            <a:r>
              <a:rPr lang="it-IT" sz="1100" b="1" dirty="0" err="1"/>
              <a:t>Bijker</a:t>
            </a:r>
            <a:r>
              <a:rPr lang="it-IT" sz="1100" b="1" dirty="0"/>
              <a:t> &amp; F. </a:t>
            </a:r>
            <a:r>
              <a:rPr lang="it-IT" sz="1100" b="1" dirty="0" err="1"/>
              <a:t>Iachello</a:t>
            </a:r>
            <a:r>
              <a:rPr lang="it-IT" sz="1100" b="1" dirty="0"/>
              <a:t>, </a:t>
            </a:r>
            <a:r>
              <a:rPr lang="it-IT" sz="1100" b="1" dirty="0" err="1"/>
              <a:t>Phys</a:t>
            </a:r>
            <a:r>
              <a:rPr lang="it-IT" sz="1100" b="1" dirty="0"/>
              <a:t>. Rev. C 61, 067305 (2000).</a:t>
            </a:r>
          </a:p>
          <a:p>
            <a:r>
              <a:rPr lang="it-IT" sz="1100" b="1" dirty="0"/>
              <a:t>D. M. </a:t>
            </a:r>
            <a:r>
              <a:rPr lang="it-IT" sz="1100" b="1" dirty="0" err="1"/>
              <a:t>Lambarri</a:t>
            </a:r>
            <a:r>
              <a:rPr lang="it-IT" sz="1100" b="1" dirty="0"/>
              <a:t> et al, </a:t>
            </a:r>
            <a:r>
              <a:rPr lang="it-IT" sz="1100" b="1" dirty="0" err="1"/>
              <a:t>Phys</a:t>
            </a:r>
            <a:r>
              <a:rPr lang="it-IT" sz="1100" b="1" dirty="0"/>
              <a:t>. Rev. </a:t>
            </a:r>
            <a:r>
              <a:rPr lang="it-IT" sz="1100" b="1" dirty="0" err="1"/>
              <a:t>Lett</a:t>
            </a:r>
            <a:r>
              <a:rPr lang="it-IT" sz="1100" b="1" dirty="0"/>
              <a:t>. 113 (2014) 012502</a:t>
            </a:r>
          </a:p>
        </p:txBody>
      </p:sp>
      <p:grpSp>
        <p:nvGrpSpPr>
          <p:cNvPr id="32" name="Gruppo 31"/>
          <p:cNvGrpSpPr/>
          <p:nvPr/>
        </p:nvGrpSpPr>
        <p:grpSpPr>
          <a:xfrm>
            <a:off x="5508104" y="2285672"/>
            <a:ext cx="721618" cy="711280"/>
            <a:chOff x="5146526" y="1853624"/>
            <a:chExt cx="721618" cy="711280"/>
          </a:xfrm>
        </p:grpSpPr>
        <p:sp>
          <p:nvSpPr>
            <p:cNvPr id="21" name="Arco 20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Arco 21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Arco 24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Arco 30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7308304" y="2285672"/>
            <a:ext cx="721618" cy="711280"/>
            <a:chOff x="5146526" y="1853624"/>
            <a:chExt cx="721618" cy="711280"/>
          </a:xfrm>
        </p:grpSpPr>
        <p:sp>
          <p:nvSpPr>
            <p:cNvPr id="34" name="Arco 33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Arco 34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Arco 35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Arco 36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6444208" y="1565592"/>
            <a:ext cx="721618" cy="711280"/>
            <a:chOff x="5146526" y="1853624"/>
            <a:chExt cx="721618" cy="711280"/>
          </a:xfrm>
        </p:grpSpPr>
        <p:sp>
          <p:nvSpPr>
            <p:cNvPr id="39" name="Arco 38"/>
            <p:cNvSpPr/>
            <p:nvPr/>
          </p:nvSpPr>
          <p:spPr>
            <a:xfrm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Arco 39"/>
            <p:cNvSpPr/>
            <p:nvPr/>
          </p:nvSpPr>
          <p:spPr>
            <a:xfrm rot="10800000">
              <a:off x="5148064" y="1853624"/>
              <a:ext cx="720080" cy="711280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Arco 40"/>
            <p:cNvSpPr/>
            <p:nvPr/>
          </p:nvSpPr>
          <p:spPr>
            <a:xfrm rot="10800000">
              <a:off x="5146526" y="2060848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Arco 41"/>
            <p:cNvSpPr/>
            <p:nvPr/>
          </p:nvSpPr>
          <p:spPr>
            <a:xfrm>
              <a:off x="5146526" y="2085157"/>
              <a:ext cx="720080" cy="279232"/>
            </a:xfrm>
            <a:prstGeom prst="arc">
              <a:avLst>
                <a:gd name="adj1" fmla="val 10699237"/>
                <a:gd name="adj2" fmla="val 0"/>
              </a:avLst>
            </a:prstGeom>
            <a:ln w="12700">
              <a:solidFill>
                <a:srgbClr val="008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0" name="Connettore 1 49"/>
          <p:cNvCxnSpPr/>
          <p:nvPr/>
        </p:nvCxnSpPr>
        <p:spPr>
          <a:xfrm flipV="1">
            <a:off x="5868144" y="1921232"/>
            <a:ext cx="936104" cy="711279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flipV="1">
            <a:off x="5868144" y="2613063"/>
            <a:ext cx="1800200" cy="26157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6804248" y="1921232"/>
            <a:ext cx="864096" cy="691831"/>
          </a:xfrm>
          <a:prstGeom prst="line">
            <a:avLst/>
          </a:prstGeom>
          <a:ln w="28575">
            <a:solidFill>
              <a:srgbClr val="FF00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o 89"/>
          <p:cNvGrpSpPr/>
          <p:nvPr/>
        </p:nvGrpSpPr>
        <p:grpSpPr>
          <a:xfrm>
            <a:off x="6588224" y="836712"/>
            <a:ext cx="432048" cy="2952328"/>
            <a:chOff x="6588224" y="1052736"/>
            <a:chExt cx="432048" cy="2952328"/>
          </a:xfrm>
        </p:grpSpPr>
        <p:cxnSp>
          <p:nvCxnSpPr>
            <p:cNvPr id="59" name="Connettore 1 58"/>
            <p:cNvCxnSpPr>
              <a:endCxn id="69" idx="3"/>
            </p:cNvCxnSpPr>
            <p:nvPr/>
          </p:nvCxnSpPr>
          <p:spPr>
            <a:xfrm flipV="1">
              <a:off x="6804248" y="1484784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flipV="1">
              <a:off x="6804248" y="3356992"/>
              <a:ext cx="0" cy="6480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riangolo isoscele 68"/>
            <p:cNvSpPr/>
            <p:nvPr/>
          </p:nvSpPr>
          <p:spPr>
            <a:xfrm>
              <a:off x="6588224" y="1268760"/>
              <a:ext cx="432048" cy="216024"/>
            </a:xfrm>
            <a:prstGeom prst="triangle">
              <a:avLst/>
            </a:prstGeom>
            <a:solidFill>
              <a:schemeClr val="bg1">
                <a:lumMod val="65000"/>
                <a:alpha val="57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6" name="Connettore 1 75"/>
            <p:cNvCxnSpPr/>
            <p:nvPr/>
          </p:nvCxnSpPr>
          <p:spPr>
            <a:xfrm flipV="1">
              <a:off x="6804248" y="1052736"/>
              <a:ext cx="0" cy="3512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igura a mano libera 47"/>
          <p:cNvSpPr/>
          <p:nvPr/>
        </p:nvSpPr>
        <p:spPr>
          <a:xfrm>
            <a:off x="4716016" y="1412776"/>
            <a:ext cx="4032448" cy="1728192"/>
          </a:xfrm>
          <a:custGeom>
            <a:avLst/>
            <a:gdLst>
              <a:gd name="connsiteX0" fmla="*/ 1130300 w 4400550"/>
              <a:gd name="connsiteY0" fmla="*/ 0 h 1873250"/>
              <a:gd name="connsiteX1" fmla="*/ 4400550 w 4400550"/>
              <a:gd name="connsiteY1" fmla="*/ 19050 h 1873250"/>
              <a:gd name="connsiteX2" fmla="*/ 3657600 w 4400550"/>
              <a:gd name="connsiteY2" fmla="*/ 1873250 h 1873250"/>
              <a:gd name="connsiteX3" fmla="*/ 0 w 4400550"/>
              <a:gd name="connsiteY3" fmla="*/ 1847850 h 1873250"/>
              <a:gd name="connsiteX4" fmla="*/ 1130300 w 4400550"/>
              <a:gd name="connsiteY4" fmla="*/ 0 h 18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0550" h="1873250">
                <a:moveTo>
                  <a:pt x="1130300" y="0"/>
                </a:moveTo>
                <a:lnTo>
                  <a:pt x="4400550" y="19050"/>
                </a:lnTo>
                <a:lnTo>
                  <a:pt x="3657600" y="1873250"/>
                </a:lnTo>
                <a:lnTo>
                  <a:pt x="0" y="1847850"/>
                </a:lnTo>
                <a:lnTo>
                  <a:pt x="1130300" y="0"/>
                </a:lnTo>
                <a:close/>
              </a:path>
            </a:pathLst>
          </a:custGeom>
          <a:solidFill>
            <a:schemeClr val="bg2">
              <a:alpha val="4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92" name="Gruppo 91"/>
          <p:cNvGrpSpPr/>
          <p:nvPr/>
        </p:nvGrpSpPr>
        <p:grpSpPr>
          <a:xfrm>
            <a:off x="5076056" y="1859544"/>
            <a:ext cx="3096344" cy="1149578"/>
            <a:chOff x="5076056" y="2075568"/>
            <a:chExt cx="3096344" cy="1149578"/>
          </a:xfrm>
        </p:grpSpPr>
        <p:cxnSp>
          <p:nvCxnSpPr>
            <p:cNvPr id="80" name="Connettore 1 79"/>
            <p:cNvCxnSpPr/>
            <p:nvPr/>
          </p:nvCxnSpPr>
          <p:spPr>
            <a:xfrm flipV="1">
              <a:off x="5076056" y="2084928"/>
              <a:ext cx="2952328" cy="105604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/>
          </p:nvCxnSpPr>
          <p:spPr>
            <a:xfrm>
              <a:off x="5580112" y="2152765"/>
              <a:ext cx="2592288" cy="78571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/>
          </p:nvCxnSpPr>
          <p:spPr>
            <a:xfrm flipV="1">
              <a:off x="6802710" y="2140461"/>
              <a:ext cx="0" cy="1052835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co 86"/>
            <p:cNvSpPr/>
            <p:nvPr/>
          </p:nvSpPr>
          <p:spPr>
            <a:xfrm>
              <a:off x="5626425" y="2145144"/>
              <a:ext cx="216024" cy="191944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Arco 87"/>
            <p:cNvSpPr/>
            <p:nvPr/>
          </p:nvSpPr>
          <p:spPr>
            <a:xfrm rot="4153058">
              <a:off x="7768635" y="2087608"/>
              <a:ext cx="216024" cy="191944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Arco 88"/>
            <p:cNvSpPr/>
            <p:nvPr/>
          </p:nvSpPr>
          <p:spPr>
            <a:xfrm rot="1941745">
              <a:off x="6709323" y="3064434"/>
              <a:ext cx="212425" cy="160712"/>
            </a:xfrm>
            <a:prstGeom prst="arc">
              <a:avLst>
                <a:gd name="adj1" fmla="val 9480306"/>
                <a:gd name="adj2" fmla="val 19531446"/>
              </a:avLst>
            </a:prstGeom>
            <a:ln w="19050">
              <a:solidFill>
                <a:srgbClr val="0000FF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3" name="CasellaDiTesto 92"/>
          <p:cNvSpPr txBox="1"/>
          <p:nvPr/>
        </p:nvSpPr>
        <p:spPr>
          <a:xfrm>
            <a:off x="4716016" y="908720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Brush Script MT" panose="03060802040406070304" pitchFamily="66" charset="0"/>
              </a:rPr>
              <a:t>D</a:t>
            </a:r>
            <a:r>
              <a:rPr lang="it-IT" sz="3600" b="1" baseline="-25000" dirty="0">
                <a:solidFill>
                  <a:srgbClr val="FF0000"/>
                </a:solidFill>
              </a:rPr>
              <a:t>3h</a:t>
            </a:r>
          </a:p>
        </p:txBody>
      </p:sp>
      <p:sp>
        <p:nvSpPr>
          <p:cNvPr id="94" name="CasellaDiTesto 93"/>
          <p:cNvSpPr txBox="1"/>
          <p:nvPr/>
        </p:nvSpPr>
        <p:spPr>
          <a:xfrm>
            <a:off x="4788024" y="3791362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8000"/>
                </a:solidFill>
              </a:rPr>
              <a:t>3-fold</a:t>
            </a:r>
            <a:r>
              <a:rPr lang="en-US" sz="1600" b="1" dirty="0"/>
              <a:t> 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</a:t>
            </a:r>
            <a:r>
              <a:rPr lang="en-US" sz="1600" b="1" dirty="0"/>
              <a:t> symmetry axis (</a:t>
            </a:r>
            <a:r>
              <a:rPr lang="en-US" sz="1600" b="1" dirty="0">
                <a:latin typeface="Brush Script MT" panose="03060802040406070304" pitchFamily="66" charset="0"/>
              </a:rPr>
              <a:t>C</a:t>
            </a:r>
            <a:r>
              <a:rPr lang="en-US" sz="1600" b="1" baseline="-25000" dirty="0"/>
              <a:t>3</a:t>
            </a:r>
            <a:r>
              <a:rPr lang="en-US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3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00FF"/>
                </a:solidFill>
              </a:rPr>
              <a:t>two-fold axes</a:t>
            </a:r>
            <a:r>
              <a:rPr lang="en-US" sz="1600" b="1" dirty="0"/>
              <a:t> </a:t>
            </a:r>
            <a:r>
              <a:rPr lang="en-US" sz="1600" b="1" i="1" dirty="0"/>
              <a:t>perpendicular</a:t>
            </a:r>
            <a:r>
              <a:rPr lang="en-US" sz="1600" b="1" dirty="0"/>
              <a:t> to </a:t>
            </a:r>
            <a:r>
              <a:rPr lang="en-US" sz="1600" b="1" dirty="0">
                <a:latin typeface="Brush Script MT" panose="03060802040406070304" pitchFamily="66" charset="0"/>
              </a:rPr>
              <a:t>C</a:t>
            </a:r>
            <a:r>
              <a:rPr lang="en-US" sz="1600" b="1" baseline="-25000" dirty="0"/>
              <a:t>3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Horizontal</a:t>
            </a:r>
            <a:r>
              <a:rPr lang="en-US" sz="1600" b="1" dirty="0"/>
              <a:t> mirror plane</a:t>
            </a:r>
          </a:p>
        </p:txBody>
      </p:sp>
      <p:sp>
        <p:nvSpPr>
          <p:cNvPr id="95" name="CasellaDiTesto 94"/>
          <p:cNvSpPr txBox="1"/>
          <p:nvPr/>
        </p:nvSpPr>
        <p:spPr>
          <a:xfrm rot="16200000">
            <a:off x="7212412" y="2352366"/>
            <a:ext cx="3571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/>
              <a:t>P. </a:t>
            </a:r>
            <a:r>
              <a:rPr lang="it-IT" sz="1100" b="1" dirty="0" err="1"/>
              <a:t>Atkins</a:t>
            </a:r>
            <a:r>
              <a:rPr lang="it-IT" sz="1100" b="1" dirty="0"/>
              <a:t>, </a:t>
            </a:r>
            <a:r>
              <a:rPr lang="it-IT" sz="1100" b="1" i="1" dirty="0" err="1">
                <a:solidFill>
                  <a:srgbClr val="FF0000"/>
                </a:solidFill>
              </a:rPr>
              <a:t>Physical</a:t>
            </a:r>
            <a:r>
              <a:rPr lang="it-IT" sz="1100" b="1" i="1" dirty="0">
                <a:solidFill>
                  <a:srgbClr val="FF0000"/>
                </a:solidFill>
              </a:rPr>
              <a:t> </a:t>
            </a:r>
            <a:r>
              <a:rPr lang="it-IT" sz="1100" b="1" i="1" dirty="0" err="1">
                <a:solidFill>
                  <a:srgbClr val="FF0000"/>
                </a:solidFill>
              </a:rPr>
              <a:t>Chemistry</a:t>
            </a:r>
            <a:r>
              <a:rPr lang="it-IT" sz="1100" b="1" dirty="0"/>
              <a:t> (3rd ed.), OUP (1988) p. 409</a:t>
            </a:r>
          </a:p>
        </p:txBody>
      </p:sp>
      <p:sp>
        <p:nvSpPr>
          <p:cNvPr id="96" name="CasellaDiTesto 95"/>
          <p:cNvSpPr txBox="1"/>
          <p:nvPr/>
        </p:nvSpPr>
        <p:spPr>
          <a:xfrm>
            <a:off x="5724128" y="4892968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Symmetry</a:t>
            </a:r>
            <a:r>
              <a:rPr lang="en-US" sz="1600" b="1" dirty="0"/>
              <a:t> considerations apply for </a:t>
            </a:r>
            <a:r>
              <a:rPr lang="en-US" sz="1600" b="1" i="1" dirty="0">
                <a:solidFill>
                  <a:srgbClr val="0000FF"/>
                </a:solidFill>
              </a:rPr>
              <a:t>other self-conjugate</a:t>
            </a:r>
            <a:r>
              <a:rPr lang="en-US" sz="1600" b="1" dirty="0"/>
              <a:t> nuclei!</a:t>
            </a:r>
          </a:p>
          <a:p>
            <a:pPr algn="just"/>
            <a:r>
              <a:rPr lang="en-US" sz="1600" b="1" dirty="0"/>
              <a:t>e.g. </a:t>
            </a:r>
            <a:r>
              <a:rPr lang="en-US" sz="1600" b="1" baseline="30000" dirty="0"/>
              <a:t>8</a:t>
            </a:r>
            <a:r>
              <a:rPr lang="en-US" sz="1600" b="1" dirty="0"/>
              <a:t>Be with Z</a:t>
            </a:r>
            <a:r>
              <a:rPr lang="en-US" sz="1600" b="1" baseline="-25000" dirty="0"/>
              <a:t>2</a:t>
            </a:r>
            <a:r>
              <a:rPr lang="en-US" sz="1600" b="1" dirty="0"/>
              <a:t> symmetry, </a:t>
            </a:r>
            <a:r>
              <a:rPr lang="en-US" sz="1600" b="1" baseline="30000" dirty="0"/>
              <a:t>20</a:t>
            </a:r>
            <a:r>
              <a:rPr lang="en-US" sz="1600" b="1" dirty="0"/>
              <a:t>Ne with D</a:t>
            </a:r>
            <a:r>
              <a:rPr lang="en-US" sz="1600" b="1" baseline="-25000" dirty="0"/>
              <a:t>3h</a:t>
            </a:r>
            <a:r>
              <a:rPr lang="en-US" sz="1600" b="1" dirty="0"/>
              <a:t> symmetry, </a:t>
            </a:r>
            <a:r>
              <a:rPr lang="en-US" sz="1600" b="1" baseline="30000" dirty="0"/>
              <a:t>16</a:t>
            </a:r>
            <a:r>
              <a:rPr lang="en-US" sz="1600" b="1" dirty="0"/>
              <a:t>O with T</a:t>
            </a:r>
            <a:r>
              <a:rPr lang="en-US" sz="1600" b="1" baseline="-25000" dirty="0"/>
              <a:t>d</a:t>
            </a:r>
            <a:r>
              <a:rPr lang="en-US" sz="1600" b="1" dirty="0"/>
              <a:t> </a:t>
            </a:r>
            <a:r>
              <a:rPr lang="en-US" sz="1600" b="1" dirty="0" err="1"/>
              <a:t>etc</a:t>
            </a:r>
            <a:r>
              <a:rPr lang="en-US" sz="1600" b="1" dirty="0"/>
              <a:t>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sym typeface="Wingdings" panose="05000000000000000000" pitchFamily="2" charset="2"/>
              </a:rPr>
              <a:t>Bijker</a:t>
            </a:r>
            <a:r>
              <a:rPr lang="en-US" sz="1600" b="1" dirty="0">
                <a:sym typeface="Wingdings" panose="05000000000000000000" pitchFamily="2" charset="2"/>
              </a:rPr>
              <a:t> and </a:t>
            </a:r>
            <a:r>
              <a:rPr lang="en-US" sz="1600" b="1" dirty="0" err="1">
                <a:sym typeface="Wingdings" panose="05000000000000000000" pitchFamily="2" charset="2"/>
              </a:rPr>
              <a:t>Iachello’s</a:t>
            </a:r>
            <a:r>
              <a:rPr lang="en-US" sz="1600" b="1" dirty="0">
                <a:sym typeface="Wingdings" panose="05000000000000000000" pitchFamily="2" charset="2"/>
              </a:rPr>
              <a:t> work!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7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09116-7E8F-743A-F480-BAE8FF33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D751FBCF-45A3-94D3-B205-34B729565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AF55EC5-FA9F-4E5E-086E-D95E562753E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AB2C445D-561B-CA22-5693-E408B033E76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C5347C65-0FEA-1AF7-1945-B8CD65142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triple alpha process in Nuclear Astrophysics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578BC10D-DB91-5CBD-0DF0-51428B8727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692B0F49-3228-69B9-139D-A883EB394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552770"/>
              </p:ext>
            </p:extLst>
          </p:nvPr>
        </p:nvGraphicFramePr>
        <p:xfrm>
          <a:off x="259542" y="541074"/>
          <a:ext cx="4531440" cy="334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emoji-timeline">
            <a:extLst>
              <a:ext uri="{FF2B5EF4-FFF2-40B4-BE49-F238E27FC236}">
                <a16:creationId xmlns:a16="http://schemas.microsoft.com/office/drawing/2014/main" id="{0FECB426-5052-35AF-6AC7-9D3B84063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9" y="3554534"/>
            <a:ext cx="1680898" cy="1376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54CF361-529B-4A32-7A29-CA14CA3A0206}"/>
              </a:ext>
            </a:extLst>
          </p:cNvPr>
          <p:cNvGrpSpPr/>
          <p:nvPr/>
        </p:nvGrpSpPr>
        <p:grpSpPr>
          <a:xfrm>
            <a:off x="246846" y="311607"/>
            <a:ext cx="1092816" cy="1210218"/>
            <a:chOff x="54005" y="1881808"/>
            <a:chExt cx="1092816" cy="1210218"/>
          </a:xfrm>
        </p:grpSpPr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BDD8A8B2-98A1-20AF-9B3F-FBFF7173C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05" y="1881808"/>
              <a:ext cx="10928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47A0"/>
                  </a:solidFill>
                </a:rPr>
                <a:t>H. Bethe</a:t>
              </a:r>
              <a:br>
                <a:rPr lang="en-US" sz="1200" b="1" dirty="0">
                  <a:solidFill>
                    <a:srgbClr val="0047A0"/>
                  </a:solidFill>
                </a:rPr>
              </a:br>
              <a:endParaRPr lang="en-US" sz="1200" b="1" baseline="30000" dirty="0">
                <a:solidFill>
                  <a:srgbClr val="0047A0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62C4A8C-F68F-9B1C-7852-DDDC4D60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1520" y="2133855"/>
              <a:ext cx="720080" cy="958171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A3D9137-78B8-60CD-3D64-4B550EE8B407}"/>
              </a:ext>
            </a:extLst>
          </p:cNvPr>
          <p:cNvGrpSpPr/>
          <p:nvPr/>
        </p:nvGrpSpPr>
        <p:grpSpPr>
          <a:xfrm>
            <a:off x="1398961" y="1521826"/>
            <a:ext cx="1110891" cy="1514713"/>
            <a:chOff x="1187624" y="1050190"/>
            <a:chExt cx="1110891" cy="1514713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C39B492-88DE-A2C9-CBD4-2C0958548EF0}"/>
                </a:ext>
              </a:extLst>
            </p:cNvPr>
            <p:cNvGrpSpPr/>
            <p:nvPr/>
          </p:nvGrpSpPr>
          <p:grpSpPr>
            <a:xfrm>
              <a:off x="1205699" y="1328656"/>
              <a:ext cx="1092816" cy="1236247"/>
              <a:chOff x="115971" y="1411657"/>
              <a:chExt cx="1903109" cy="2152892"/>
            </a:xfrm>
          </p:grpSpPr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B311DE04-AE35-71F4-600C-B3387C0C59CC}"/>
                  </a:ext>
                </a:extLst>
              </p:cNvPr>
              <p:cNvSpPr/>
              <p:nvPr/>
            </p:nvSpPr>
            <p:spPr>
              <a:xfrm>
                <a:off x="343187" y="1412775"/>
                <a:ext cx="1407602" cy="1442701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2" name="Picture 8" descr="Short History Of The Estonian Space Industry">
                <a:extLst>
                  <a:ext uri="{FF2B5EF4-FFF2-40B4-BE49-F238E27FC236}">
                    <a16:creationId xmlns:a16="http://schemas.microsoft.com/office/drawing/2014/main" id="{EEBFEC4D-0090-E138-62C5-4D15E9C85B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47500" y1="15746" x2="46875" y2="47514"/>
                            <a14:foregroundMark x1="56250" y1="36188" x2="73340" y2="81251"/>
                            <a14:foregroundMark x1="70938" y1="40608" x2="74688" y2="46409"/>
                            <a14:foregroundMark x1="57500" y1="35635" x2="73125" y2="39503"/>
                            <a14:foregroundMark x1="73125" y1="39503" x2="79688" y2="60497"/>
                            <a14:foregroundMark x1="35313" y1="70718" x2="41250" y2="72652"/>
                            <a14:foregroundMark x1="31250" y1="69613" x2="47188" y2="74309"/>
                            <a14:foregroundMark x1="47188" y1="74309" x2="47500" y2="74309"/>
                            <a14:foregroundMark x1="28438" y1="70442" x2="28438" y2="70442"/>
                            <a14:foregroundMark x1="26875" y1="70442" x2="26875" y2="70442"/>
                            <a14:foregroundMark x1="26875" y1="71547" x2="26875" y2="71547"/>
                            <a14:foregroundMark x1="26250" y1="72099" x2="26250" y2="72099"/>
                            <a14:foregroundMark x1="25938" y1="72099" x2="25938" y2="72099"/>
                            <a14:foregroundMark x1="25000" y1="72099" x2="25000" y2="72099"/>
                            <a14:foregroundMark x1="81644" y1="43646" x2="84571" y2="58023"/>
                            <a14:foregroundMark x1="81250" y1="41713" x2="81644" y2="43646"/>
                            <a14:foregroundMark x1="85528" y1="73885" x2="83438" y2="80939"/>
                            <a14:foregroundMark x1="83750" y1="70442" x2="83750" y2="70442"/>
                            <a14:foregroundMark x1="54063" y1="41713" x2="54063" y2="41713"/>
                            <a14:foregroundMark x1="55937" y1="17127" x2="55937" y2="17127"/>
                            <a14:foregroundMark x1="15937" y1="61326" x2="21250" y2="62155"/>
                            <a14:foregroundMark x1="16563" y1="68232" x2="16563" y2="68232"/>
                            <a14:foregroundMark x1="17500" y1="67127" x2="17500" y2="67956"/>
                            <a14:foregroundMark x1="19375" y1="66022" x2="14688" y2="69337"/>
                            <a14:foregroundMark x1="64375" y1="80110" x2="64375" y2="80110"/>
                            <a14:backgroundMark x1="51563" y1="82597" x2="60313" y2="88398"/>
                            <a14:backgroundMark x1="89688" y1="45580" x2="92813" y2="73757"/>
                            <a14:backgroundMark x1="85625" y1="43646" x2="85625" y2="43646"/>
                            <a14:backgroundMark x1="85625" y1="42818" x2="90625" y2="61326"/>
                            <a14:backgroundMark x1="89688" y1="57735" x2="91563" y2="83702"/>
                            <a14:backgroundMark x1="82500" y1="40884" x2="82500" y2="40884"/>
                            <a14:backgroundMark x1="10000" y1="62431" x2="10000" y2="62431"/>
                            <a14:backgroundMark x1="61875" y1="85912" x2="83125" y2="86188"/>
                            <a14:backgroundMark x1="55937" y1="82873" x2="77500" y2="86188"/>
                            <a14:backgroundMark x1="73125" y1="84530" x2="73125" y2="84530"/>
                            <a14:backgroundMark x1="71875" y1="84254" x2="71875" y2="842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71" y="1411657"/>
                <a:ext cx="1903109" cy="215289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1D70E274-B36D-8683-432B-E8F74AC18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1050190"/>
              <a:ext cx="10928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47A0"/>
                  </a:solidFill>
                </a:rPr>
                <a:t>E. J. Öpik</a:t>
              </a:r>
              <a:endParaRPr lang="en-US" sz="1200" b="1" baseline="30000" dirty="0">
                <a:solidFill>
                  <a:srgbClr val="0047A0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675CA37-8E52-71DF-0898-3DDA24DE6C8B}"/>
              </a:ext>
            </a:extLst>
          </p:cNvPr>
          <p:cNvGrpSpPr/>
          <p:nvPr/>
        </p:nvGrpSpPr>
        <p:grpSpPr>
          <a:xfrm>
            <a:off x="1734344" y="634419"/>
            <a:ext cx="7166159" cy="646331"/>
            <a:chOff x="996314" y="3470453"/>
            <a:chExt cx="7166159" cy="646331"/>
          </a:xfrm>
        </p:grpSpPr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6F65E355-34FB-2819-855D-04538E6F9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314" y="3470453"/>
              <a:ext cx="6808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47A0"/>
                  </a:solidFill>
                </a:rPr>
                <a:t>The </a:t>
              </a:r>
              <a:r>
                <a:rPr lang="en-US" b="1" dirty="0">
                  <a:solidFill>
                    <a:srgbClr val="0047A0"/>
                  </a:solidFill>
                </a:rPr>
                <a:t>formation</a:t>
              </a:r>
              <a:r>
                <a:rPr lang="en-US" dirty="0">
                  <a:solidFill>
                    <a:srgbClr val="0047A0"/>
                  </a:solidFill>
                </a:rPr>
                <a:t> of the </a:t>
              </a:r>
              <a:r>
                <a:rPr lang="en-US" b="1" baseline="30000" dirty="0">
                  <a:solidFill>
                    <a:srgbClr val="0047A0"/>
                  </a:solidFill>
                </a:rPr>
                <a:t>12</a:t>
              </a:r>
              <a:r>
                <a:rPr lang="en-US" b="1" dirty="0">
                  <a:solidFill>
                    <a:srgbClr val="0047A0"/>
                  </a:solidFill>
                </a:rPr>
                <a:t>C</a:t>
              </a:r>
              <a:r>
                <a:rPr lang="en-US" dirty="0">
                  <a:solidFill>
                    <a:srgbClr val="0047A0"/>
                  </a:solidFill>
                </a:rPr>
                <a:t> nucleus is extremely </a:t>
              </a:r>
              <a:r>
                <a:rPr lang="en-US" b="1" dirty="0">
                  <a:solidFill>
                    <a:srgbClr val="0047A0"/>
                  </a:solidFill>
                </a:rPr>
                <a:t>unlikely</a:t>
              </a:r>
              <a:r>
                <a:rPr lang="en-US" dirty="0">
                  <a:solidFill>
                    <a:srgbClr val="0047A0"/>
                  </a:solidFill>
                </a:rPr>
                <a:t> to happen from the </a:t>
              </a:r>
              <a:r>
                <a:rPr lang="en-US" b="1" dirty="0">
                  <a:solidFill>
                    <a:srgbClr val="0047A0"/>
                  </a:solidFill>
                </a:rPr>
                <a:t>simple</a:t>
              </a:r>
              <a:r>
                <a:rPr lang="en-US" dirty="0">
                  <a:solidFill>
                    <a:srgbClr val="0047A0"/>
                  </a:solidFill>
                </a:rPr>
                <a:t> </a:t>
              </a:r>
              <a:r>
                <a:rPr lang="en-US" b="1" dirty="0">
                  <a:solidFill>
                    <a:srgbClr val="0047A0"/>
                  </a:solidFill>
                </a:rPr>
                <a:t>collision</a:t>
              </a:r>
              <a:r>
                <a:rPr lang="en-US" dirty="0">
                  <a:solidFill>
                    <a:srgbClr val="0047A0"/>
                  </a:solidFill>
                </a:rPr>
                <a:t> of </a:t>
              </a:r>
              <a:r>
                <a:rPr lang="en-US" b="1" dirty="0">
                  <a:solidFill>
                    <a:srgbClr val="0047A0"/>
                  </a:solidFill>
                </a:rPr>
                <a:t>3 α</a:t>
              </a:r>
              <a:r>
                <a:rPr lang="en-US" dirty="0">
                  <a:solidFill>
                    <a:srgbClr val="0047A0"/>
                  </a:solidFill>
                </a:rPr>
                <a:t> particles </a:t>
              </a:r>
              <a:r>
                <a:rPr lang="en-US" dirty="0">
                  <a:solidFill>
                    <a:srgbClr val="0047A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dirty="0">
                  <a:solidFill>
                    <a:srgbClr val="C00000"/>
                  </a:solidFill>
                  <a:sym typeface="Wingdings" panose="05000000000000000000" pitchFamily="2" charset="2"/>
                </a:rPr>
                <a:t>T = 50x T</a:t>
              </a:r>
              <a:r>
                <a:rPr lang="en-US" b="1" baseline="-25000" dirty="0">
                  <a:solidFill>
                    <a:srgbClr val="C00000"/>
                  </a:solidFill>
                  <a:sym typeface="Wingdings" panose="05000000000000000000" pitchFamily="2" charset="2"/>
                </a:rPr>
                <a:t>Sun </a:t>
              </a:r>
              <a:r>
                <a:rPr lang="en-US" dirty="0">
                  <a:solidFill>
                    <a:srgbClr val="0047A0"/>
                  </a:solidFill>
                  <a:sym typeface="Wingdings" panose="05000000000000000000" pitchFamily="2" charset="2"/>
                </a:rPr>
                <a:t>would be </a:t>
              </a:r>
              <a:r>
                <a:rPr lang="en-US" b="1" dirty="0">
                  <a:solidFill>
                    <a:srgbClr val="0047A0"/>
                  </a:solidFill>
                  <a:sym typeface="Wingdings" panose="05000000000000000000" pitchFamily="2" charset="2"/>
                </a:rPr>
                <a:t>required</a:t>
              </a:r>
              <a:r>
                <a:rPr lang="en-US" dirty="0">
                  <a:solidFill>
                    <a:srgbClr val="0047A0"/>
                  </a:solidFill>
                  <a:sym typeface="Wingdings" panose="05000000000000000000" pitchFamily="2" charset="2"/>
                </a:rPr>
                <a:t>!</a:t>
              </a:r>
              <a:endParaRPr lang="en-US" baseline="30000" dirty="0">
                <a:solidFill>
                  <a:srgbClr val="0047A0"/>
                </a:solidFill>
              </a:endParaRP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036F6AC-806E-695D-752F-0446D33A30CB}"/>
                </a:ext>
              </a:extLst>
            </p:cNvPr>
            <p:cNvGrpSpPr/>
            <p:nvPr/>
          </p:nvGrpSpPr>
          <p:grpSpPr>
            <a:xfrm>
              <a:off x="7667331" y="3509341"/>
              <a:ext cx="495142" cy="495204"/>
              <a:chOff x="7675103" y="3504558"/>
              <a:chExt cx="584618" cy="584690"/>
            </a:xfrm>
          </p:grpSpPr>
          <p:pic>
            <p:nvPicPr>
              <p:cNvPr id="27" name="Picture 10" descr="emoji-timeline">
                <a:extLst>
                  <a:ext uri="{FF2B5EF4-FFF2-40B4-BE49-F238E27FC236}">
                    <a16:creationId xmlns:a16="http://schemas.microsoft.com/office/drawing/2014/main" id="{FC0FC1AC-D619-33BC-5596-D16AB4875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5103" y="3504558"/>
                <a:ext cx="584618" cy="5846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emoji-timeline">
                <a:extLst>
                  <a:ext uri="{FF2B5EF4-FFF2-40B4-BE49-F238E27FC236}">
                    <a16:creationId xmlns:a16="http://schemas.microsoft.com/office/drawing/2014/main" id="{4658EC5B-A9AF-29AC-CEE0-189D3F9D2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174" y="3859812"/>
                <a:ext cx="229436" cy="2294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12" descr="emoji-timeline">
                <a:extLst>
                  <a:ext uri="{FF2B5EF4-FFF2-40B4-BE49-F238E27FC236}">
                    <a16:creationId xmlns:a16="http://schemas.microsoft.com/office/drawing/2014/main" id="{99AC93BC-7DC1-DF1D-1FF4-A318F15D0F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9621" y="3534048"/>
                <a:ext cx="229436" cy="22943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9BCF1CE-05D9-639E-D5EE-9FDD82D797AA}"/>
              </a:ext>
            </a:extLst>
          </p:cNvPr>
          <p:cNvGrpSpPr/>
          <p:nvPr/>
        </p:nvGrpSpPr>
        <p:grpSpPr>
          <a:xfrm>
            <a:off x="3344367" y="1496774"/>
            <a:ext cx="3190191" cy="646331"/>
            <a:chOff x="2253684" y="2493128"/>
            <a:chExt cx="3190191" cy="646331"/>
          </a:xfrm>
        </p:grpSpPr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A05F58A5-AB4B-FBBB-EC65-D6109DA59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684" y="2493128"/>
              <a:ext cx="26962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47A0"/>
                  </a:solidFill>
                </a:rPr>
                <a:t>C</a:t>
              </a:r>
              <a:r>
                <a:rPr lang="en-US" dirty="0">
                  <a:solidFill>
                    <a:srgbClr val="0047A0"/>
                  </a:solidFill>
                </a:rPr>
                <a:t> nucleosynthesis happens in the </a:t>
              </a:r>
              <a:r>
                <a:rPr lang="en-US" b="1" dirty="0">
                  <a:solidFill>
                    <a:srgbClr val="C00000"/>
                  </a:solidFill>
                </a:rPr>
                <a:t>red giant phase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pic>
          <p:nvPicPr>
            <p:cNvPr id="39" name="Picture 14" descr="emoji-timeline">
              <a:extLst>
                <a:ext uri="{FF2B5EF4-FFF2-40B4-BE49-F238E27FC236}">
                  <a16:creationId xmlns:a16="http://schemas.microsoft.com/office/drawing/2014/main" id="{460D1CD4-2C8E-83C7-4707-B5D3CBDDD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442" y="2638457"/>
              <a:ext cx="375433" cy="37543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75A36220-BB03-05BC-1B54-749C79C3F64C}"/>
              </a:ext>
            </a:extLst>
          </p:cNvPr>
          <p:cNvGrpSpPr/>
          <p:nvPr/>
        </p:nvGrpSpPr>
        <p:grpSpPr>
          <a:xfrm>
            <a:off x="2635806" y="3004014"/>
            <a:ext cx="6624736" cy="2453200"/>
            <a:chOff x="3791744" y="3280056"/>
            <a:chExt cx="6624736" cy="2453200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0E835C0D-93BD-2814-D26A-E7F3F54D577E}"/>
                </a:ext>
              </a:extLst>
            </p:cNvPr>
            <p:cNvGrpSpPr/>
            <p:nvPr/>
          </p:nvGrpSpPr>
          <p:grpSpPr>
            <a:xfrm>
              <a:off x="3791744" y="3933356"/>
              <a:ext cx="1665486" cy="1240747"/>
              <a:chOff x="2262183" y="589870"/>
              <a:chExt cx="1665486" cy="1240747"/>
            </a:xfrm>
          </p:grpSpPr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35303FBB-9467-37C4-B866-CD46D14FB251}"/>
                  </a:ext>
                </a:extLst>
              </p:cNvPr>
              <p:cNvGrpSpPr/>
              <p:nvPr/>
            </p:nvGrpSpPr>
            <p:grpSpPr>
              <a:xfrm>
                <a:off x="2630446" y="867269"/>
                <a:ext cx="1037503" cy="963348"/>
                <a:chOff x="5678992" y="2661623"/>
                <a:chExt cx="3036648" cy="2819605"/>
              </a:xfrm>
            </p:grpSpPr>
            <p:sp>
              <p:nvSpPr>
                <p:cNvPr id="50" name="Rettangolo 49">
                  <a:extLst>
                    <a:ext uri="{FF2B5EF4-FFF2-40B4-BE49-F238E27FC236}">
                      <a16:creationId xmlns:a16="http://schemas.microsoft.com/office/drawing/2014/main" id="{3DAEC8E4-CCF3-0374-8E35-486D7644A831}"/>
                    </a:ext>
                  </a:extLst>
                </p:cNvPr>
                <p:cNvSpPr/>
                <p:nvPr/>
              </p:nvSpPr>
              <p:spPr>
                <a:xfrm>
                  <a:off x="5678992" y="2661623"/>
                  <a:ext cx="2637424" cy="28193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51" name="Gruppo 50">
                  <a:extLst>
                    <a:ext uri="{FF2B5EF4-FFF2-40B4-BE49-F238E27FC236}">
                      <a16:creationId xmlns:a16="http://schemas.microsoft.com/office/drawing/2014/main" id="{81852231-5263-810C-8D64-BEBCB2A0C964}"/>
                    </a:ext>
                  </a:extLst>
                </p:cNvPr>
                <p:cNvGrpSpPr/>
                <p:nvPr/>
              </p:nvGrpSpPr>
              <p:grpSpPr>
                <a:xfrm>
                  <a:off x="5678992" y="2964056"/>
                  <a:ext cx="3036648" cy="2517172"/>
                  <a:chOff x="4457642" y="3140968"/>
                  <a:chExt cx="3036648" cy="2517172"/>
                </a:xfrm>
              </p:grpSpPr>
              <p:pic>
                <p:nvPicPr>
                  <p:cNvPr id="52" name="Picture 2" descr="PHOTO ARCHIVE IN NUCLEAR ASTROPHYSICS">
                    <a:extLst>
                      <a:ext uri="{FF2B5EF4-FFF2-40B4-BE49-F238E27FC236}">
                        <a16:creationId xmlns:a16="http://schemas.microsoft.com/office/drawing/2014/main" id="{4DF34C83-0C51-78FF-4846-E41FFD008E2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9936" b="99359" l="1310" r="34498">
                                <a14:foregroundMark x1="13755" y1="26282" x2="20961" y2="33333"/>
                                <a14:foregroundMark x1="11790" y1="25962" x2="11790" y2="25962"/>
                                <a14:foregroundMark x1="10262" y1="27244" x2="7642" y2="29808"/>
                                <a14:foregroundMark x1="13537" y1="25000" x2="16594" y2="25000"/>
                                <a14:foregroundMark x1="12664" y1="25641" x2="7424" y2="29167"/>
                                <a14:foregroundMark x1="21397" y1="35897" x2="25546" y2="42628"/>
                                <a14:foregroundMark x1="25983" y1="39423" x2="25983" y2="39423"/>
                                <a14:foregroundMark x1="25983" y1="40385" x2="26638" y2="42628"/>
                                <a14:foregroundMark x1="27074" y1="43590" x2="27074" y2="43590"/>
                                <a14:foregroundMark x1="15721" y1="63782" x2="8515" y2="87500"/>
                                <a14:foregroundMark x1="9607" y1="60897" x2="3493" y2="75321"/>
                                <a14:foregroundMark x1="4148" y1="62821" x2="5022" y2="85256"/>
                                <a14:foregroundMark x1="5022" y1="85256" x2="15284" y2="92308"/>
                                <a14:foregroundMark x1="15284" y1="92308" x2="15284" y2="92628"/>
                                <a14:foregroundMark x1="1747" y1="63141" x2="1528" y2="98397"/>
                                <a14:foregroundMark x1="2620" y1="61538" x2="2620" y2="61538"/>
                                <a14:foregroundMark x1="23144" y1="73077" x2="24454" y2="97436"/>
                                <a14:foregroundMark x1="25546" y1="74679" x2="27948" y2="99359"/>
                                <a14:foregroundMark x1="19214" y1="26603" x2="21179" y2="28846"/>
                                <a14:foregroundMark x1="24236" y1="49359" x2="24236" y2="49359"/>
                                <a14:foregroundMark x1="24891" y1="54167" x2="24891" y2="54167"/>
                                <a14:foregroundMark x1="23144" y1="33974" x2="23144" y2="33974"/>
                                <a14:foregroundMark x1="23362" y1="35577" x2="23362" y2="35577"/>
                                <a14:foregroundMark x1="23581" y1="33974" x2="23581" y2="33974"/>
                                <a14:foregroundMark x1="9607" y1="26603" x2="9607" y2="26603"/>
                                <a14:foregroundMark x1="8734" y1="27244" x2="8734" y2="27244"/>
                                <a14:foregroundMark x1="22959" y1="33654" x2="24017" y2="36218"/>
                                <a14:foregroundMark x1="19651" y1="25641" x2="22959" y2="33654"/>
                                <a14:foregroundMark x1="19651" y1="24359" x2="23144" y2="29167"/>
                                <a14:foregroundMark x1="18777" y1="23397" x2="18777" y2="23397"/>
                                <a14:foregroundMark x1="17686" y1="24038" x2="17686" y2="24038"/>
                                <a14:backgroundMark x1="1747" y1="56090" x2="1747" y2="56090"/>
                                <a14:backgroundMark x1="28384" y1="47436" x2="28384" y2="47436"/>
                                <a14:backgroundMark x1="1965" y1="47115" x2="1965" y2="47115"/>
                                <a14:backgroundMark x1="18559" y1="23077" x2="18559" y2="23077"/>
                                <a14:backgroundMark x1="17686" y1="23397" x2="17686" y2="23397"/>
                                <a14:backgroundMark x1="19869" y1="24038" x2="19869" y2="24038"/>
                                <a14:backgroundMark x1="20087" y1="24359" x2="20087" y2="24359"/>
                                <a14:backgroundMark x1="20306" y1="24359" x2="20306" y2="24359"/>
                                <a14:backgroundMark x1="24017" y1="33654" x2="24017" y2="33654"/>
                                <a14:backgroundMark x1="2183" y1="50321" x2="1965" y2="58013"/>
                                <a14:backgroundMark x1="26201" y1="47115" x2="26201" y2="47115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721" r="61554"/>
                  <a:stretch/>
                </p:blipFill>
                <p:spPr bwMode="auto">
                  <a:xfrm>
                    <a:off x="5817121" y="3212976"/>
                    <a:ext cx="1677169" cy="2445164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3" name="Picture 4" descr="PHOTO ARCHIVE IN NUCLEAR ASTROPHYSICS">
                    <a:extLst>
                      <a:ext uri="{FF2B5EF4-FFF2-40B4-BE49-F238E27FC236}">
                        <a16:creationId xmlns:a16="http://schemas.microsoft.com/office/drawing/2014/main" id="{7D583442-9EB9-4FA8-C698-83BAC4D7D4C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6090" b="98718" l="66594" r="99127">
                                <a14:foregroundMark x1="83624" y1="42308" x2="94105" y2="91987"/>
                                <a14:foregroundMark x1="94105" y1="91987" x2="94105" y2="92628"/>
                                <a14:foregroundMark x1="93450" y1="47436" x2="99127" y2="74038"/>
                                <a14:foregroundMark x1="90830" y1="65705" x2="84716" y2="93910"/>
                                <a14:foregroundMark x1="81878" y1="77244" x2="78603" y2="93269"/>
                                <a14:foregroundMark x1="78821" y1="80769" x2="79476" y2="93590"/>
                                <a14:foregroundMark x1="68122" y1="90385" x2="96288" y2="95833"/>
                                <a14:foregroundMark x1="95415" y1="96795" x2="95633" y2="98718"/>
                                <a14:foregroundMark x1="96288" y1="96795" x2="80349" y2="96474"/>
                                <a14:foregroundMark x1="81878" y1="54487" x2="81004" y2="65385"/>
                                <a14:foregroundMark x1="74672" y1="53846" x2="67686" y2="96154"/>
                                <a14:foregroundMark x1="76419" y1="15064" x2="74454" y2="25962"/>
                                <a14:foregroundMark x1="77948" y1="9295" x2="83188" y2="18269"/>
                                <a14:foregroundMark x1="67904" y1="13782" x2="81223" y2="9615"/>
                                <a14:foregroundMark x1="81223" y1="9615" x2="87991" y2="27564"/>
                                <a14:foregroundMark x1="87991" y1="27564" x2="88210" y2="29808"/>
                                <a14:foregroundMark x1="67686" y1="12821" x2="78603" y2="7692"/>
                                <a14:foregroundMark x1="78603" y1="7692" x2="79039" y2="7692"/>
                                <a14:foregroundMark x1="73799" y1="6090" x2="67467" y2="11538"/>
                                <a14:foregroundMark x1="71834" y1="7372" x2="66812" y2="11538"/>
                                <a14:foregroundMark x1="87991" y1="34295" x2="87991" y2="34295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3205"/>
                  <a:stretch/>
                </p:blipFill>
                <p:spPr bwMode="auto">
                  <a:xfrm>
                    <a:off x="4457642" y="3140968"/>
                    <a:ext cx="1359479" cy="2516943"/>
                  </a:xfrm>
                  <a:prstGeom prst="rect">
                    <a:avLst/>
                  </a:prstGeom>
                  <a:noFill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49" name="Text Box 17">
                <a:extLst>
                  <a:ext uri="{FF2B5EF4-FFF2-40B4-BE49-F238E27FC236}">
                    <a16:creationId xmlns:a16="http://schemas.microsoft.com/office/drawing/2014/main" id="{6099DA7C-A2FF-F7AC-B75A-9E3C30AFC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183" y="589870"/>
                <a:ext cx="166548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47A0"/>
                    </a:solidFill>
                  </a:rPr>
                  <a:t>D. Clayton, E. Salpeter</a:t>
                </a:r>
                <a:endParaRPr lang="en-US" sz="1200" b="1" baseline="30000" dirty="0">
                  <a:solidFill>
                    <a:srgbClr val="0047A0"/>
                  </a:solidFill>
                </a:endParaRP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8756F340-3F0E-E28D-1A0A-121F7EE35D21}"/>
                </a:ext>
              </a:extLst>
            </p:cNvPr>
            <p:cNvGrpSpPr/>
            <p:nvPr/>
          </p:nvGrpSpPr>
          <p:grpSpPr>
            <a:xfrm>
              <a:off x="5197510" y="3280056"/>
              <a:ext cx="4138850" cy="495142"/>
              <a:chOff x="5197510" y="3280056"/>
              <a:chExt cx="4138850" cy="495142"/>
            </a:xfrm>
          </p:grpSpPr>
          <p:sp>
            <p:nvSpPr>
              <p:cNvPr id="46" name="Text Box 17">
                <a:extLst>
                  <a:ext uri="{FF2B5EF4-FFF2-40B4-BE49-F238E27FC236}">
                    <a16:creationId xmlns:a16="http://schemas.microsoft.com/office/drawing/2014/main" id="{899A6A34-ADC7-2B3B-6F58-8E8D16415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7510" y="3295747"/>
                <a:ext cx="41388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47A0"/>
                    </a:solidFill>
                  </a:rPr>
                  <a:t>It must be a </a:t>
                </a:r>
                <a:r>
                  <a:rPr lang="en-US" b="1" dirty="0">
                    <a:solidFill>
                      <a:srgbClr val="C00000"/>
                    </a:solidFill>
                  </a:rPr>
                  <a:t>sequential process</a:t>
                </a:r>
              </a:p>
            </p:txBody>
          </p:sp>
          <p:pic>
            <p:nvPicPr>
              <p:cNvPr id="47" name="Picture 16" descr="emoji-timeline">
                <a:extLst>
                  <a:ext uri="{FF2B5EF4-FFF2-40B4-BE49-F238E27FC236}">
                    <a16:creationId xmlns:a16="http://schemas.microsoft.com/office/drawing/2014/main" id="{34F8968E-404C-36E0-34A0-529ED704C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3687" y="3280056"/>
                <a:ext cx="495142" cy="49514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3" name="Connettore 2 42">
              <a:extLst>
                <a:ext uri="{FF2B5EF4-FFF2-40B4-BE49-F238E27FC236}">
                  <a16:creationId xmlns:a16="http://schemas.microsoft.com/office/drawing/2014/main" id="{705D2389-195A-1346-3889-5CA36CCFB944}"/>
                </a:ext>
              </a:extLst>
            </p:cNvPr>
            <p:cNvCxnSpPr>
              <a:cxnSpLocks/>
            </p:cNvCxnSpPr>
            <p:nvPr/>
          </p:nvCxnSpPr>
          <p:spPr>
            <a:xfrm>
              <a:off x="6343721" y="4367970"/>
              <a:ext cx="0" cy="662117"/>
            </a:xfrm>
            <a:prstGeom prst="straightConnector1">
              <a:avLst/>
            </a:prstGeom>
            <a:ln w="38100">
              <a:solidFill>
                <a:srgbClr val="0047A0"/>
              </a:solidFill>
              <a:tailEnd type="triangle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ECA8644C-E64B-DFEB-9916-B098D7542FF6}"/>
                    </a:ext>
                  </a:extLst>
                </p:cNvPr>
                <p:cNvSpPr txBox="1"/>
                <p:nvPr/>
              </p:nvSpPr>
              <p:spPr>
                <a:xfrm>
                  <a:off x="5774592" y="3707040"/>
                  <a:ext cx="215636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baseline="30000" dirty="0">
                      <a:solidFill>
                        <a:srgbClr val="C00000"/>
                      </a:solidFill>
                    </a:rPr>
                    <a:t>4</a:t>
                  </a:r>
                  <a:r>
                    <a:rPr lang="it-IT" sz="2000" b="1" dirty="0">
                      <a:solidFill>
                        <a:srgbClr val="C00000"/>
                      </a:solidFill>
                    </a:rPr>
                    <a:t>He + </a:t>
                  </a:r>
                  <a:r>
                    <a:rPr lang="it-IT" sz="2000" b="1" baseline="30000" dirty="0">
                      <a:solidFill>
                        <a:srgbClr val="C00000"/>
                      </a:solidFill>
                    </a:rPr>
                    <a:t>4</a:t>
                  </a:r>
                  <a:r>
                    <a:rPr lang="it-IT" sz="2000" b="1" dirty="0">
                      <a:solidFill>
                        <a:srgbClr val="C00000"/>
                      </a:solidFill>
                    </a:rPr>
                    <a:t>He </a:t>
                  </a:r>
                  <a14:m>
                    <m:oMath xmlns:m="http://schemas.openxmlformats.org/officeDocument/2006/math">
                      <m:r>
                        <a:rPr lang="it-IT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→</m:t>
                      </m:r>
                    </m:oMath>
                  </a14:m>
                  <a:r>
                    <a:rPr lang="it-IT" sz="2000" b="1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it-IT" sz="2000" b="1" baseline="30000" dirty="0">
                      <a:solidFill>
                        <a:srgbClr val="C00000"/>
                      </a:solidFill>
                    </a:rPr>
                    <a:t>8</a:t>
                  </a:r>
                  <a:r>
                    <a:rPr lang="it-IT" sz="2000" b="1" dirty="0">
                      <a:solidFill>
                        <a:srgbClr val="C00000"/>
                      </a:solidFill>
                    </a:rPr>
                    <a:t>Be</a:t>
                  </a:r>
                </a:p>
                <a:p>
                  <a:r>
                    <a:rPr lang="it-IT" sz="2000" b="1" baseline="30000" dirty="0">
                      <a:solidFill>
                        <a:srgbClr val="0047A0"/>
                      </a:solidFill>
                    </a:rPr>
                    <a:t>8</a:t>
                  </a:r>
                  <a:r>
                    <a:rPr lang="it-IT" sz="2000" b="1" dirty="0">
                      <a:solidFill>
                        <a:srgbClr val="0047A0"/>
                      </a:solidFill>
                    </a:rPr>
                    <a:t>Be + </a:t>
                  </a:r>
                  <a:r>
                    <a:rPr lang="it-IT" sz="2000" b="1" baseline="30000" dirty="0">
                      <a:solidFill>
                        <a:srgbClr val="0047A0"/>
                      </a:solidFill>
                    </a:rPr>
                    <a:t>4</a:t>
                  </a:r>
                  <a:r>
                    <a:rPr lang="it-IT" sz="2000" b="1" dirty="0">
                      <a:solidFill>
                        <a:srgbClr val="0047A0"/>
                      </a:solidFill>
                    </a:rPr>
                    <a:t>He </a:t>
                  </a:r>
                  <a14:m>
                    <m:oMath xmlns:m="http://schemas.openxmlformats.org/officeDocument/2006/math">
                      <m:r>
                        <a:rPr lang="it-IT" sz="2000" b="1" i="1">
                          <a:solidFill>
                            <a:srgbClr val="0047A0"/>
                          </a:solidFill>
                          <a:latin typeface="Cambria Math"/>
                        </a:rPr>
                        <m:t>→</m:t>
                      </m:r>
                    </m:oMath>
                  </a14:m>
                  <a:r>
                    <a:rPr lang="it-IT" sz="2000" b="1" dirty="0">
                      <a:solidFill>
                        <a:srgbClr val="0047A0"/>
                      </a:solidFill>
                    </a:rPr>
                    <a:t> </a:t>
                  </a:r>
                  <a:r>
                    <a:rPr lang="it-IT" sz="2000" b="1" baseline="30000" dirty="0">
                      <a:solidFill>
                        <a:srgbClr val="0047A0"/>
                      </a:solidFill>
                    </a:rPr>
                    <a:t>12</a:t>
                  </a:r>
                  <a:r>
                    <a:rPr lang="it-IT" sz="2000" b="1" dirty="0">
                      <a:solidFill>
                        <a:srgbClr val="0047A0"/>
                      </a:solidFill>
                    </a:rPr>
                    <a:t>C + </a:t>
                  </a:r>
                  <a:r>
                    <a:rPr lang="it-IT" sz="2000" b="1" dirty="0">
                      <a:solidFill>
                        <a:srgbClr val="0047A0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</mc:Choice>
          <mc:Fallback xmlns=""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744C8068-B752-2C0B-32FB-435D66B36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4592" y="3707040"/>
                  <a:ext cx="2156360" cy="707886"/>
                </a:xfrm>
                <a:prstGeom prst="rect">
                  <a:avLst/>
                </a:prstGeom>
                <a:blipFill>
                  <a:blip r:embed="rId23"/>
                  <a:stretch>
                    <a:fillRect l="-565" t="-4310" r="-2260" b="-1465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 Box 17">
              <a:extLst>
                <a:ext uri="{FF2B5EF4-FFF2-40B4-BE49-F238E27FC236}">
                  <a16:creationId xmlns:a16="http://schemas.microsoft.com/office/drawing/2014/main" id="{83C48865-23BD-6693-32BA-0D84C454C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1352" y="5086925"/>
              <a:ext cx="50451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47A0"/>
                  </a:solidFill>
                </a:rPr>
                <a:t>But</a:t>
              </a:r>
              <a:r>
                <a:rPr lang="en-US" dirty="0">
                  <a:solidFill>
                    <a:srgbClr val="0047A0"/>
                  </a:solidFill>
                </a:rPr>
                <a:t>, at temperatures of T = 0.1 GK and ρ = 10</a:t>
              </a:r>
              <a:r>
                <a:rPr lang="en-US" baseline="30000" dirty="0">
                  <a:solidFill>
                    <a:srgbClr val="0047A0"/>
                  </a:solidFill>
                </a:rPr>
                <a:t>5</a:t>
              </a:r>
              <a:r>
                <a:rPr lang="en-US" dirty="0">
                  <a:solidFill>
                    <a:srgbClr val="0047A0"/>
                  </a:solidFill>
                </a:rPr>
                <a:t>, there are only </a:t>
              </a:r>
              <a:r>
                <a:rPr lang="en-US" b="1" dirty="0">
                  <a:solidFill>
                    <a:srgbClr val="CD2E3A"/>
                  </a:solidFill>
                </a:rPr>
                <a:t>0.5 </a:t>
              </a:r>
              <a:r>
                <a:rPr lang="en-US" b="1" baseline="30000" dirty="0">
                  <a:solidFill>
                    <a:srgbClr val="CD2E3A"/>
                  </a:solidFill>
                </a:rPr>
                <a:t>8</a:t>
              </a:r>
              <a:r>
                <a:rPr lang="en-US" b="1" dirty="0">
                  <a:solidFill>
                    <a:srgbClr val="CD2E3A"/>
                  </a:solidFill>
                </a:rPr>
                <a:t>Be nuclei</a:t>
              </a:r>
              <a:r>
                <a:rPr lang="en-US" dirty="0">
                  <a:solidFill>
                    <a:srgbClr val="0047A0"/>
                  </a:solidFill>
                </a:rPr>
                <a:t> for </a:t>
              </a:r>
              <a:r>
                <a:rPr lang="en-US" b="1" i="1" dirty="0">
                  <a:solidFill>
                    <a:srgbClr val="0047A0"/>
                  </a:solidFill>
                </a:rPr>
                <a:t>one billion </a:t>
              </a:r>
              <a:r>
                <a:rPr lang="en-US" b="1" baseline="30000" dirty="0">
                  <a:solidFill>
                    <a:srgbClr val="0047A0"/>
                  </a:solidFill>
                </a:rPr>
                <a:t>4</a:t>
              </a:r>
              <a:r>
                <a:rPr lang="en-US" b="1" dirty="0">
                  <a:solidFill>
                    <a:srgbClr val="0047A0"/>
                  </a:solidFill>
                </a:rPr>
                <a:t>He</a:t>
              </a:r>
              <a:r>
                <a:rPr lang="en-US" dirty="0">
                  <a:solidFill>
                    <a:srgbClr val="0047A0"/>
                  </a:solidFill>
                </a:rPr>
                <a:t>!</a:t>
              </a:r>
              <a:endParaRPr lang="en-US" baseline="30000" dirty="0">
                <a:solidFill>
                  <a:srgbClr val="0047A0"/>
                </a:solidFill>
              </a:endParaRPr>
            </a:p>
          </p:txBody>
        </p:sp>
      </p:grpSp>
      <p:pic>
        <p:nvPicPr>
          <p:cNvPr id="54" name="Picture 18" descr="Lost Clipart Transparent PNG Hd, Man Lost Icon Free Vector Illustration  Material, Man Lost, Direction, Left PNG Image For Free Download">
            <a:extLst>
              <a:ext uri="{FF2B5EF4-FFF2-40B4-BE49-F238E27FC236}">
                <a16:creationId xmlns:a16="http://schemas.microsoft.com/office/drawing/2014/main" id="{FFB3A684-A718-8870-8C3F-66F74150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25" b="94078" l="10000" r="90000">
                        <a14:foregroundMark x1="44500" y1="90575" x2="44500" y2="90575"/>
                        <a14:foregroundMark x1="39000" y1="94078" x2="39000" y2="94078"/>
                        <a14:foregroundMark x1="20833" y1="21351" x2="20833" y2="21351"/>
                        <a14:foregroundMark x1="28667" y1="27023" x2="28667" y2="27023"/>
                        <a14:foregroundMark x1="27250" y1="26522" x2="27250" y2="26522"/>
                        <a14:foregroundMark x1="55333" y1="12093" x2="55333" y2="12093"/>
                        <a14:foregroundMark x1="49167" y1="28190" x2="49167" y2="28190"/>
                        <a14:foregroundMark x1="81083" y1="19433" x2="81083" y2="19433"/>
                        <a14:foregroundMark x1="38833" y1="51543" x2="38833" y2="51543"/>
                        <a14:backgroundMark x1="65416" y1="81452" x2="65416" y2="81452"/>
                        <a14:backgroundMark x1="66220" y1="80376" x2="66220" y2="80376"/>
                        <a14:backgroundMark x1="66220" y1="80108" x2="65416" y2="81989"/>
                        <a14:backgroundMark x1="74799" y1="76613" x2="74799" y2="76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91" y="5457214"/>
            <a:ext cx="1478831" cy="14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7">
            <a:extLst>
              <a:ext uri="{FF2B5EF4-FFF2-40B4-BE49-F238E27FC236}">
                <a16:creationId xmlns:a16="http://schemas.microsoft.com/office/drawing/2014/main" id="{B01F134A-E369-73E2-684F-3AAA93F4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585" y="6497999"/>
            <a:ext cx="59291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How can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we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justify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the </a:t>
            </a:r>
            <a:r>
              <a:rPr lang="it-IT" sz="1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12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C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abundance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and the C/O ratio?</a:t>
            </a:r>
            <a:endParaRPr lang="it-IT" sz="1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95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in Nuclear Astrophysics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646FBC44-FFA4-D245-41A6-734B4990ED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29321E7-E440-D46D-724A-D7787E3C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212" y="6506745"/>
            <a:ext cx="42892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J</a:t>
            </a:r>
            <a:r>
              <a:rPr lang="it-IT" sz="1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π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= 0</a:t>
            </a:r>
            <a:r>
              <a:rPr lang="it-IT" sz="1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+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verified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by W. A. Fowler in 1957</a:t>
            </a:r>
            <a:endParaRPr lang="it-IT" sz="18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C4B99A07-1D97-8669-C40E-FFA360C8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553" y="489367"/>
            <a:ext cx="55110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In </a:t>
            </a:r>
            <a:r>
              <a:rPr lang="en-US" b="1" dirty="0">
                <a:solidFill>
                  <a:srgbClr val="0047A0"/>
                </a:solidFill>
              </a:rPr>
              <a:t>1953</a:t>
            </a:r>
            <a:r>
              <a:rPr lang="en-US" dirty="0">
                <a:solidFill>
                  <a:srgbClr val="0047A0"/>
                </a:solidFill>
              </a:rPr>
              <a:t>, </a:t>
            </a:r>
            <a:r>
              <a:rPr lang="en-US" b="1" dirty="0">
                <a:solidFill>
                  <a:srgbClr val="CD2E3A"/>
                </a:solidFill>
              </a:rPr>
              <a:t>Fred Hoyle </a:t>
            </a:r>
            <a:r>
              <a:rPr lang="en-US" dirty="0">
                <a:solidFill>
                  <a:srgbClr val="0047A0"/>
                </a:solidFill>
              </a:rPr>
              <a:t>predicted the existence of a </a:t>
            </a:r>
            <a:r>
              <a:rPr lang="en-US" b="1" i="1" dirty="0">
                <a:solidFill>
                  <a:srgbClr val="CD2E3A"/>
                </a:solidFill>
              </a:rPr>
              <a:t>s-wave resonance</a:t>
            </a:r>
            <a:r>
              <a:rPr lang="en-US" i="1" dirty="0">
                <a:solidFill>
                  <a:srgbClr val="0047A0"/>
                </a:solidFill>
              </a:rPr>
              <a:t> </a:t>
            </a:r>
            <a:r>
              <a:rPr lang="en-US" dirty="0">
                <a:solidFill>
                  <a:srgbClr val="0047A0"/>
                </a:solidFill>
              </a:rPr>
              <a:t>to justify the observed C/O ratio and a viable mechanism for the </a:t>
            </a:r>
            <a:r>
              <a:rPr lang="en-US" b="1" i="1" dirty="0">
                <a:solidFill>
                  <a:srgbClr val="CD2E3A"/>
                </a:solidFill>
              </a:rPr>
              <a:t>3α process</a:t>
            </a:r>
            <a:r>
              <a:rPr lang="en-US" i="1" dirty="0">
                <a:solidFill>
                  <a:srgbClr val="0047A0"/>
                </a:solidFill>
              </a:rPr>
              <a:t>. </a:t>
            </a:r>
            <a:r>
              <a:rPr lang="en-US" dirty="0">
                <a:solidFill>
                  <a:srgbClr val="0047A0"/>
                </a:solidFill>
              </a:rPr>
              <a:t>   </a:t>
            </a:r>
            <a:endParaRPr lang="en-US" baseline="30000" dirty="0">
              <a:solidFill>
                <a:srgbClr val="0047A0"/>
              </a:solidFill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39FE10B-C533-05E6-4F26-0F2D8679BE03}"/>
              </a:ext>
            </a:extLst>
          </p:cNvPr>
          <p:cNvCxnSpPr/>
          <p:nvPr/>
        </p:nvCxnSpPr>
        <p:spPr>
          <a:xfrm>
            <a:off x="700289" y="2986936"/>
            <a:ext cx="1800200" cy="0"/>
          </a:xfrm>
          <a:prstGeom prst="line">
            <a:avLst/>
          </a:prstGeom>
          <a:ln w="28575">
            <a:solidFill>
              <a:srgbClr val="004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0D29EB4-43B7-CAFC-32BA-28490FDBB478}"/>
              </a:ext>
            </a:extLst>
          </p:cNvPr>
          <p:cNvSpPr txBox="1"/>
          <p:nvPr/>
        </p:nvSpPr>
        <p:spPr>
          <a:xfrm>
            <a:off x="484265" y="305894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baseline="30000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it-IT" sz="2000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(0</a:t>
            </a:r>
            <a:r>
              <a:rPr lang="it-IT" sz="2000" b="1" baseline="30000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- 0 MeV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A82DC00-5B5F-0546-5144-88340120E90C}"/>
              </a:ext>
            </a:extLst>
          </p:cNvPr>
          <p:cNvCxnSpPr/>
          <p:nvPr/>
        </p:nvCxnSpPr>
        <p:spPr>
          <a:xfrm>
            <a:off x="700289" y="1690792"/>
            <a:ext cx="1800200" cy="0"/>
          </a:xfrm>
          <a:prstGeom prst="line">
            <a:avLst/>
          </a:prstGeom>
          <a:ln w="28575">
            <a:solidFill>
              <a:srgbClr val="0047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C21574-BB90-03B7-349F-201E15D93A26}"/>
              </a:ext>
            </a:extLst>
          </p:cNvPr>
          <p:cNvSpPr txBox="1"/>
          <p:nvPr/>
        </p:nvSpPr>
        <p:spPr>
          <a:xfrm>
            <a:off x="484265" y="173587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it-IT" sz="2000" b="1" baseline="30000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b="1" dirty="0">
                <a:solidFill>
                  <a:srgbClr val="00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4.44 MeV 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B2FDE9CC-ADCE-1C6A-F30A-86DA43C0C609}"/>
              </a:ext>
            </a:extLst>
          </p:cNvPr>
          <p:cNvCxnSpPr/>
          <p:nvPr/>
        </p:nvCxnSpPr>
        <p:spPr>
          <a:xfrm>
            <a:off x="700289" y="940503"/>
            <a:ext cx="1800200" cy="0"/>
          </a:xfrm>
          <a:prstGeom prst="line">
            <a:avLst/>
          </a:prstGeom>
          <a:ln w="28575">
            <a:solidFill>
              <a:srgbClr val="CD2E3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C23D8B8-DE8D-BC67-C2B0-56768EDE9698}"/>
              </a:ext>
            </a:extLst>
          </p:cNvPr>
          <p:cNvSpPr txBox="1"/>
          <p:nvPr/>
        </p:nvSpPr>
        <p:spPr>
          <a:xfrm>
            <a:off x="484265" y="95969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D2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</a:t>
            </a:r>
            <a:r>
              <a:rPr lang="it-IT" sz="2000" b="1" baseline="30000" dirty="0">
                <a:solidFill>
                  <a:srgbClr val="CD2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2000" b="1" dirty="0">
                <a:solidFill>
                  <a:srgbClr val="CD2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7.65 MeV 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7135AC-BA9E-79A3-A759-0296F53C067D}"/>
              </a:ext>
            </a:extLst>
          </p:cNvPr>
          <p:cNvSpPr txBox="1"/>
          <p:nvPr/>
        </p:nvSpPr>
        <p:spPr>
          <a:xfrm>
            <a:off x="756844" y="524045"/>
            <a:ext cx="1687089" cy="38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D2E3A"/>
                </a:solidFill>
              </a:rPr>
              <a:t>Hoyle</a:t>
            </a:r>
            <a:r>
              <a:rPr lang="en-US" b="1" dirty="0">
                <a:solidFill>
                  <a:srgbClr val="CD2E3A"/>
                </a:solidFill>
              </a:rPr>
              <a:t> state</a:t>
            </a:r>
            <a:endParaRPr lang="it-IT" dirty="0">
              <a:solidFill>
                <a:srgbClr val="CD2E3A"/>
              </a:solidFill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0526FEC-1198-EED3-BFBD-F1B5B44A4F09}"/>
              </a:ext>
            </a:extLst>
          </p:cNvPr>
          <p:cNvGrpSpPr/>
          <p:nvPr/>
        </p:nvGrpSpPr>
        <p:grpSpPr>
          <a:xfrm>
            <a:off x="-20919" y="4096978"/>
            <a:ext cx="2066131" cy="2769684"/>
            <a:chOff x="-13514" y="4096298"/>
            <a:chExt cx="2066131" cy="2769684"/>
          </a:xfrm>
        </p:grpSpPr>
        <p:pic>
          <p:nvPicPr>
            <p:cNvPr id="33" name="Picture 2" descr="Fred Hoyle - Valancourt Books">
              <a:extLst>
                <a:ext uri="{FF2B5EF4-FFF2-40B4-BE49-F238E27FC236}">
                  <a16:creationId xmlns:a16="http://schemas.microsoft.com/office/drawing/2014/main" id="{AAA152E1-C890-25BA-D9CD-F59A1C728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23" b="96785" l="0" r="96121">
                          <a14:foregroundMark x1="41379" y1="60450" x2="31897" y2="69132"/>
                          <a14:foregroundMark x1="31897" y1="69132" x2="31897" y2="76849"/>
                          <a14:foregroundMark x1="31897" y1="76849" x2="44828" y2="85531"/>
                          <a14:foregroundMark x1="44828" y1="85531" x2="55172" y2="89068"/>
                          <a14:foregroundMark x1="55172" y1="89068" x2="73707" y2="90997"/>
                          <a14:foregroundMark x1="43534" y1="65273" x2="18534" y2="72990"/>
                          <a14:foregroundMark x1="18534" y1="72990" x2="27586" y2="78135"/>
                          <a14:foregroundMark x1="27586" y1="78135" x2="31466" y2="85852"/>
                          <a14:foregroundMark x1="31466" y1="85852" x2="46121" y2="92926"/>
                          <a14:foregroundMark x1="46121" y1="92926" x2="52586" y2="92926"/>
                          <a14:foregroundMark x1="40517" y1="57235" x2="30808" y2="59971"/>
                          <a14:foregroundMark x1="19169" y1="64123" x2="2586" y2="76206"/>
                          <a14:foregroundMark x1="2586" y1="76206" x2="431" y2="80386"/>
                          <a14:foregroundMark x1="33190" y1="56592" x2="33190" y2="56592"/>
                          <a14:foregroundMark x1="16755" y1="61954" x2="10776" y2="64630"/>
                          <a14:foregroundMark x1="28735" y1="56592" x2="26641" y2="57529"/>
                          <a14:foregroundMark x1="30172" y1="55949" x2="28735" y2="56592"/>
                          <a14:foregroundMark x1="31611" y1="55305" x2="30172" y2="55949"/>
                          <a14:foregroundMark x1="36638" y1="53055" x2="31611" y2="55305"/>
                          <a14:foregroundMark x1="15517" y1="80064" x2="15517" y2="96785"/>
                          <a14:foregroundMark x1="75000" y1="69775" x2="75862" y2="88424"/>
                          <a14:foregroundMark x1="79741" y1="61415" x2="91810" y2="90032"/>
                          <a14:foregroundMark x1="94828" y1="86174" x2="96121" y2="94534"/>
                          <a14:foregroundMark x1="66379" y1="63023" x2="63362" y2="80707"/>
                          <a14:foregroundMark x1="63362" y1="63344" x2="56897" y2="71061"/>
                          <a14:foregroundMark x1="66379" y1="59486" x2="67241" y2="59486"/>
                          <a14:foregroundMark x1="7328" y1="63987" x2="7328" y2="63987"/>
                          <a14:foregroundMark x1="1293" y1="65595" x2="14391" y2="59832"/>
                          <a14:foregroundMark x1="25718" y1="56592" x2="28448" y2="55949"/>
                          <a14:foregroundMark x1="25601" y1="56620" x2="25718" y2="56592"/>
                          <a14:foregroundMark x1="35776" y1="51125" x2="35776" y2="51125"/>
                          <a14:foregroundMark x1="26726" y1="55305" x2="25431" y2="55949"/>
                          <a14:foregroundMark x1="35776" y1="50804" x2="26726" y2="55305"/>
                          <a14:foregroundMark x1="25431" y1="55949" x2="24916" y2="56004"/>
                          <a14:foregroundMark x1="53448" y1="15113" x2="66810" y2="23473"/>
                          <a14:foregroundMark x1="54741" y1="8360" x2="41810" y2="11254"/>
                          <a14:foregroundMark x1="67241" y1="9003" x2="50862" y2="6109"/>
                          <a14:foregroundMark x1="50862" y1="6109" x2="35345" y2="9968"/>
                          <a14:foregroundMark x1="35345" y1="9968" x2="31466" y2="18328"/>
                          <a14:foregroundMark x1="31466" y1="18328" x2="31466" y2="18650"/>
                          <a14:foregroundMark x1="41810" y1="25080" x2="41810" y2="25080"/>
                          <a14:foregroundMark x1="78879" y1="26688" x2="77586" y2="17685"/>
                          <a14:foregroundMark x1="77586" y1="17685" x2="71983" y2="10611"/>
                          <a14:foregroundMark x1="71983" y1="10611" x2="68534" y2="8039"/>
                          <a14:foregroundMark x1="71552" y1="8682" x2="80172" y2="25080"/>
                          <a14:foregroundMark x1="79310" y1="24116" x2="78448" y2="28939"/>
                          <a14:foregroundMark x1="75862" y1="13183" x2="68103" y2="8360"/>
                          <a14:foregroundMark x1="68103" y1="8360" x2="57759" y2="4823"/>
                          <a14:foregroundMark x1="57759" y1="4823" x2="42672" y2="6752"/>
                          <a14:foregroundMark x1="36638" y1="23794" x2="36638" y2="23794"/>
                          <a14:foregroundMark x1="35345" y1="19936" x2="35776" y2="25723"/>
                          <a14:foregroundMark x1="29741" y1="13183" x2="37931" y2="6752"/>
                          <a14:foregroundMark x1="37931" y1="6752" x2="38362" y2="6752"/>
                          <a14:foregroundMark x1="68534" y1="8039" x2="68534" y2="8039"/>
                          <a14:foregroundMark x1="62500" y1="5788" x2="72414" y2="9003"/>
                          <a14:foregroundMark x1="72414" y1="9003" x2="77155" y2="12219"/>
                          <a14:backgroundMark x1="21121" y1="55305" x2="21121" y2="55305"/>
                          <a14:backgroundMark x1="21121" y1="56592" x2="21121" y2="56592"/>
                          <a14:backgroundMark x1="22845" y1="55949" x2="22845" y2="55949"/>
                          <a14:backgroundMark x1="22845" y1="55305" x2="21983" y2="55949"/>
                          <a14:backgroundMark x1="17672" y1="57878" x2="17672" y2="57878"/>
                          <a14:backgroundMark x1="24138" y1="55305" x2="12931" y2="585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14" y="4096298"/>
              <a:ext cx="2066131" cy="2769684"/>
            </a:xfrm>
            <a:prstGeom prst="rect">
              <a:avLst/>
            </a:prstGeom>
            <a:noFill/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8F033058-1A7C-7BAD-A955-6C349564BB76}"/>
                </a:ext>
              </a:extLst>
            </p:cNvPr>
            <p:cNvSpPr txBox="1"/>
            <p:nvPr/>
          </p:nvSpPr>
          <p:spPr>
            <a:xfrm>
              <a:off x="210743" y="6566534"/>
              <a:ext cx="1748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Fred Hoyle (1915-2001)  </a:t>
              </a:r>
            </a:p>
          </p:txBody>
        </p:sp>
      </p:grp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AD1C967B-FB17-D74D-8FE6-06D126CA7D54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674378" y="942518"/>
            <a:ext cx="622175" cy="8514"/>
          </a:xfrm>
          <a:prstGeom prst="straightConnector1">
            <a:avLst/>
          </a:prstGeom>
          <a:ln w="38100">
            <a:solidFill>
              <a:srgbClr val="CD2E3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7">
            <a:extLst>
              <a:ext uri="{FF2B5EF4-FFF2-40B4-BE49-F238E27FC236}">
                <a16:creationId xmlns:a16="http://schemas.microsoft.com/office/drawing/2014/main" id="{45CD73B8-E28F-30A2-D8D8-8EB3FAB9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554" y="1501224"/>
            <a:ext cx="4208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The </a:t>
            </a:r>
            <a:r>
              <a:rPr lang="en-US" b="1" dirty="0">
                <a:solidFill>
                  <a:srgbClr val="CD2E3A"/>
                </a:solidFill>
              </a:rPr>
              <a:t>existence</a:t>
            </a:r>
            <a:r>
              <a:rPr lang="en-US" dirty="0">
                <a:solidFill>
                  <a:srgbClr val="0047A0"/>
                </a:solidFill>
              </a:rPr>
              <a:t> of such a state was experimentally confirmed by </a:t>
            </a:r>
            <a:r>
              <a:rPr lang="en-US" b="1" dirty="0">
                <a:solidFill>
                  <a:srgbClr val="CD2E3A"/>
                </a:solidFill>
              </a:rPr>
              <a:t>W.</a:t>
            </a:r>
            <a:r>
              <a:rPr lang="en-US" dirty="0">
                <a:solidFill>
                  <a:srgbClr val="CD2E3A"/>
                </a:solidFill>
              </a:rPr>
              <a:t> </a:t>
            </a:r>
            <a:r>
              <a:rPr lang="en-US" b="1" dirty="0">
                <a:solidFill>
                  <a:srgbClr val="CD2E3A"/>
                </a:solidFill>
              </a:rPr>
              <a:t>Whaling</a:t>
            </a:r>
            <a:r>
              <a:rPr lang="en-US" dirty="0">
                <a:solidFill>
                  <a:srgbClr val="CD2E3A"/>
                </a:solidFill>
              </a:rPr>
              <a:t> </a:t>
            </a:r>
            <a:r>
              <a:rPr lang="en-US" b="1" dirty="0">
                <a:solidFill>
                  <a:srgbClr val="CD2E3A"/>
                </a:solidFill>
              </a:rPr>
              <a:t>(Caltech) </a:t>
            </a:r>
            <a:r>
              <a:rPr lang="en-US" dirty="0">
                <a:solidFill>
                  <a:srgbClr val="0047A0"/>
                </a:solidFill>
              </a:rPr>
              <a:t>during the </a:t>
            </a:r>
            <a:r>
              <a:rPr lang="en-US" b="1" dirty="0">
                <a:solidFill>
                  <a:srgbClr val="0047A0"/>
                </a:solidFill>
              </a:rPr>
              <a:t>same year</a:t>
            </a:r>
            <a:r>
              <a:rPr lang="en-US" dirty="0">
                <a:solidFill>
                  <a:srgbClr val="0047A0"/>
                </a:solidFill>
              </a:rPr>
              <a:t>. </a:t>
            </a:r>
            <a:endParaRPr lang="en-US" baseline="30000" dirty="0">
              <a:solidFill>
                <a:srgbClr val="0047A0"/>
              </a:solidFill>
            </a:endParaRPr>
          </a:p>
        </p:txBody>
      </p: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881A6C41-19F8-2599-DA06-9AB6D6550EEF}"/>
              </a:ext>
            </a:extLst>
          </p:cNvPr>
          <p:cNvGrpSpPr/>
          <p:nvPr/>
        </p:nvGrpSpPr>
        <p:grpSpPr>
          <a:xfrm>
            <a:off x="7343854" y="1212749"/>
            <a:ext cx="1513076" cy="1274142"/>
            <a:chOff x="3907262" y="1735278"/>
            <a:chExt cx="1898274" cy="1598512"/>
          </a:xfrm>
        </p:grpSpPr>
        <p:pic>
          <p:nvPicPr>
            <p:cNvPr id="54" name="Picture 2" descr="Caltech Remembers Ward Whaling (1923–2020) | The Division of Physics,  Mathematics and Astronomy">
              <a:extLst>
                <a:ext uri="{FF2B5EF4-FFF2-40B4-BE49-F238E27FC236}">
                  <a16:creationId xmlns:a16="http://schemas.microsoft.com/office/drawing/2014/main" id="{CCBEDF93-5E03-0E95-BAD5-217DAB146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18" b="99939" l="2703" r="97109">
                          <a14:foregroundMark x1="22124" y1="11797" x2="30170" y2="79707"/>
                          <a14:foregroundMark x1="30170" y1="79707" x2="41106" y2="84719"/>
                          <a14:foregroundMark x1="41106" y1="84719" x2="89503" y2="88325"/>
                          <a14:foregroundMark x1="31930" y1="41870" x2="38026" y2="58557"/>
                          <a14:foregroundMark x1="38026" y1="58557" x2="56254" y2="77506"/>
                          <a14:foregroundMark x1="56254" y1="77506" x2="81584" y2="78240"/>
                          <a14:foregroundMark x1="81584" y1="78240" x2="82527" y2="78545"/>
                          <a14:foregroundMark x1="96040" y1="70477" x2="93212" y2="95477"/>
                          <a14:foregroundMark x1="97109" y1="67543" x2="96229" y2="92298"/>
                          <a14:foregroundMark x1="46574" y1="95477" x2="66059" y2="93521"/>
                          <a14:foregroundMark x1="66059" y1="93521" x2="53300" y2="89792"/>
                          <a14:foregroundMark x1="78567" y1="87225" x2="91892" y2="99939"/>
                          <a14:foregroundMark x1="92080" y1="92543" x2="42866" y2="94682"/>
                          <a14:foregroundMark x1="7542" y1="52262" x2="16656" y2="92115"/>
                          <a14:foregroundMark x1="16656" y1="92115" x2="17096" y2="92543"/>
                          <a14:foregroundMark x1="4274" y1="46760" x2="10371" y2="70477"/>
                          <a14:foregroundMark x1="2703" y1="54523" x2="3771" y2="60513"/>
                          <a14:foregroundMark x1="15148" y1="93154" x2="16782" y2="98655"/>
                          <a14:foregroundMark x1="14519" y1="95905" x2="23507" y2="98839"/>
                          <a14:foregroundMark x1="19547" y1="94682" x2="19547" y2="94682"/>
                          <a14:foregroundMark x1="20239" y1="93949" x2="18919" y2="96699"/>
                          <a14:foregroundMark x1="9482" y1="87257" x2="13074" y2="97738"/>
                          <a14:foregroundMark x1="3771" y1="70599" x2="6244" y2="77812"/>
                          <a14:foregroundMark x1="18039" y1="94254" x2="20679" y2="95660"/>
                          <a14:foregroundMark x1="14268" y1="95477" x2="18793" y2="96577"/>
                          <a14:foregroundMark x1="14205" y1="94988" x2="14896" y2="97800"/>
                          <a14:foregroundMark x1="17850" y1="97800" x2="17850" y2="97800"/>
                          <a14:foregroundMark x1="31930" y1="9474" x2="17222" y2="13325"/>
                          <a14:foregroundMark x1="17222" y1="13325" x2="15525" y2="19988"/>
                          <a14:foregroundMark x1="20993" y1="6418" x2="20993" y2="6418"/>
                          <a14:foregroundMark x1="48460" y1="35024" x2="48460" y2="35024"/>
                          <a14:foregroundMark x1="53174" y1="29279" x2="49403" y2="41932"/>
                          <a14:foregroundMark x1="49906" y1="29584" x2="55123" y2="27934"/>
                          <a14:foregroundMark x1="54934" y1="37408" x2="54934" y2="50000"/>
                          <a14:foregroundMark x1="54934" y1="50000" x2="54934" y2="50000"/>
                          <a14:foregroundMark x1="36015" y1="48350" x2="41232" y2="54034"/>
                          <a14:foregroundMark x1="41358" y1="50183" x2="42929" y2="58313"/>
                          <a14:foregroundMark x1="36015" y1="22677" x2="36015" y2="22677"/>
                          <a14:foregroundMark x1="36832" y1="22005" x2="36832" y2="22005"/>
                          <a14:backgroundMark x1="71339" y1="52995" x2="82401" y2="54034"/>
                          <a14:backgroundMark x1="82401" y1="54034" x2="84727" y2="55440"/>
                          <a14:backgroundMark x1="65871" y1="40342" x2="72596" y2="44682"/>
                          <a14:backgroundMark x1="40729" y1="25000" x2="41043" y2="35269"/>
                          <a14:backgroundMark x1="41169" y1="34046" x2="39912" y2="39792"/>
                          <a14:backgroundMark x1="5343" y1="11308" x2="6474" y2="35758"/>
                          <a14:backgroundMark x1="2703" y1="35880" x2="1948" y2="41443"/>
                          <a14:backgroundMark x1="5971" y1="40037" x2="5971" y2="40037"/>
                          <a14:backgroundMark x1="8045" y1="35636" x2="4588" y2="41015"/>
                          <a14:backgroundMark x1="17747" y1="98157" x2="18353" y2="98533"/>
                          <a14:backgroundMark x1="75424" y1="61430" x2="98492" y2="56785"/>
                          <a14:backgroundMark x1="2828" y1="81235" x2="6348" y2="97433"/>
                          <a14:backgroundMark x1="5405" y1="77812" x2="5405" y2="77812"/>
                          <a14:backgroundMark x1="5405" y1="77689" x2="8548" y2="87531"/>
                          <a14:backgroundMark x1="8548" y1="87531" x2="8548" y2="87531"/>
                          <a14:backgroundMark x1="64111" y1="61980" x2="64111" y2="61980"/>
                          <a14:backgroundMark x1="59899" y1="66870" x2="66248" y2="64425"/>
                          <a14:backgroundMark x1="62225" y1="60819" x2="70270" y2="63264"/>
                          <a14:backgroundMark x1="61408" y1="65403" x2="71087" y2="64731"/>
                          <a14:backgroundMark x1="69076" y1="64914" x2="73916" y2="65098"/>
                          <a14:backgroundMark x1="57888" y1="67665" x2="76116" y2="65098"/>
                          <a14:backgroundMark x1="57385" y1="67971" x2="57385" y2="67971"/>
                          <a14:backgroundMark x1="78441" y1="64914" x2="78441" y2="64914"/>
                          <a14:backgroundMark x1="54243" y1="23289" x2="62414" y2="31418"/>
                          <a14:backgroundMark x1="36015" y1="34658" x2="36015" y2="34658"/>
                          <a14:backgroundMark x1="37335" y1="17971" x2="39346" y2="19254"/>
                          <a14:backgroundMark x1="36329" y1="16626" x2="36329" y2="16626"/>
                          <a14:backgroundMark x1="38152" y1="26711" x2="38152" y2="26711"/>
                          <a14:backgroundMark x1="7417" y1="15831" x2="7417" y2="15831"/>
                          <a14:backgroundMark x1="7228" y1="13203" x2="7920" y2="20538"/>
                          <a14:backgroundMark x1="7920" y1="15831" x2="7920" y2="15831"/>
                          <a14:backgroundMark x1="8611" y1="16809" x2="8611" y2="16809"/>
                          <a14:backgroundMark x1="1571" y1="60513" x2="1571" y2="60513"/>
                          <a14:backgroundMark x1="2263" y1="79034" x2="1257" y2="63142"/>
                          <a14:backgroundMark x1="1383" y1="61491" x2="1383" y2="60697"/>
                          <a14:backgroundMark x1="1257" y1="56479" x2="754" y2="564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93016" y="1735278"/>
              <a:ext cx="1226920" cy="12616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DA18647A-DA03-44E9-D325-4EF8DD850F7E}"/>
                </a:ext>
              </a:extLst>
            </p:cNvPr>
            <p:cNvSpPr txBox="1"/>
            <p:nvPr/>
          </p:nvSpPr>
          <p:spPr>
            <a:xfrm>
              <a:off x="3907262" y="3044193"/>
              <a:ext cx="1898274" cy="289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>
                  <a:solidFill>
                    <a:srgbClr val="CD2E3A"/>
                  </a:solidFill>
                </a:rPr>
                <a:t>Ward </a:t>
              </a:r>
              <a:r>
                <a:rPr lang="it-IT" sz="900" b="1" dirty="0" err="1">
                  <a:solidFill>
                    <a:srgbClr val="CD2E3A"/>
                  </a:solidFill>
                </a:rPr>
                <a:t>Whaling</a:t>
              </a:r>
              <a:r>
                <a:rPr lang="it-IT" sz="900" b="1" dirty="0">
                  <a:solidFill>
                    <a:srgbClr val="CD2E3A"/>
                  </a:solidFill>
                </a:rPr>
                <a:t> (1923-2020)</a:t>
              </a:r>
            </a:p>
          </p:txBody>
        </p:sp>
      </p:grpSp>
      <p:sp>
        <p:nvSpPr>
          <p:cNvPr id="56" name="Text Box 17">
            <a:extLst>
              <a:ext uri="{FF2B5EF4-FFF2-40B4-BE49-F238E27FC236}">
                <a16:creationId xmlns:a16="http://schemas.microsoft.com/office/drawing/2014/main" id="{34923988-8F49-390A-D4D1-04DC91E6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553" y="2793469"/>
            <a:ext cx="42084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In </a:t>
            </a:r>
            <a:r>
              <a:rPr lang="en-US" b="1" dirty="0">
                <a:solidFill>
                  <a:srgbClr val="0047A0"/>
                </a:solidFill>
              </a:rPr>
              <a:t>1956</a:t>
            </a:r>
            <a:r>
              <a:rPr lang="en-US" dirty="0">
                <a:solidFill>
                  <a:srgbClr val="0047A0"/>
                </a:solidFill>
              </a:rPr>
              <a:t>, </a:t>
            </a:r>
            <a:r>
              <a:rPr lang="en-US" b="1" dirty="0">
                <a:solidFill>
                  <a:srgbClr val="CD2E3A"/>
                </a:solidFill>
              </a:rPr>
              <a:t>H. Morinaga </a:t>
            </a:r>
            <a:r>
              <a:rPr lang="en-US" dirty="0">
                <a:solidFill>
                  <a:srgbClr val="0047A0"/>
                </a:solidFill>
              </a:rPr>
              <a:t>described the </a:t>
            </a:r>
            <a:r>
              <a:rPr lang="en-US" b="1" i="1" dirty="0">
                <a:solidFill>
                  <a:srgbClr val="CD2E3A"/>
                </a:solidFill>
              </a:rPr>
              <a:t>Hoyle</a:t>
            </a:r>
            <a:r>
              <a:rPr lang="en-US" i="1" dirty="0">
                <a:solidFill>
                  <a:srgbClr val="CD2E3A"/>
                </a:solidFill>
              </a:rPr>
              <a:t> </a:t>
            </a:r>
            <a:r>
              <a:rPr lang="en-US" dirty="0">
                <a:solidFill>
                  <a:srgbClr val="0047A0"/>
                </a:solidFill>
              </a:rPr>
              <a:t>state as a </a:t>
            </a:r>
            <a:r>
              <a:rPr lang="en-US" b="1" i="1" dirty="0">
                <a:solidFill>
                  <a:srgbClr val="CD2E3A"/>
                </a:solidFill>
              </a:rPr>
              <a:t>linear chain </a:t>
            </a:r>
            <a:r>
              <a:rPr lang="en-US" dirty="0">
                <a:solidFill>
                  <a:srgbClr val="0047A0"/>
                </a:solidFill>
              </a:rPr>
              <a:t>configuration of α particles</a:t>
            </a:r>
            <a:endParaRPr lang="en-US" baseline="30000" dirty="0">
              <a:solidFill>
                <a:srgbClr val="0047A0"/>
              </a:solidFill>
            </a:endParaRP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9976A4EB-660C-2B49-1CC6-00E7F3D6660F}"/>
              </a:ext>
            </a:extLst>
          </p:cNvPr>
          <p:cNvGrpSpPr/>
          <p:nvPr/>
        </p:nvGrpSpPr>
        <p:grpSpPr>
          <a:xfrm>
            <a:off x="7514805" y="2513081"/>
            <a:ext cx="1168811" cy="1353755"/>
            <a:chOff x="7231217" y="3007742"/>
            <a:chExt cx="1656184" cy="1918246"/>
          </a:xfrm>
        </p:grpSpPr>
        <p:pic>
          <p:nvPicPr>
            <p:cNvPr id="58" name="Picture 4" descr="Physik-Department, TUM | Trauer um Haruhiko Morinaga">
              <a:extLst>
                <a:ext uri="{FF2B5EF4-FFF2-40B4-BE49-F238E27FC236}">
                  <a16:creationId xmlns:a16="http://schemas.microsoft.com/office/drawing/2014/main" id="{AD0F6A5B-6CDE-5194-B8DB-EE00D96E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917" b="97431" l="1765" r="97059">
                          <a14:foregroundMark x1="9118" y1="72727" x2="14706" y2="96245"/>
                          <a14:foregroundMark x1="85882" y1="87154" x2="29706" y2="91502"/>
                          <a14:foregroundMark x1="29706" y1="91502" x2="56765" y2="92885"/>
                          <a14:foregroundMark x1="82353" y1="75889" x2="82353" y2="89723"/>
                          <a14:foregroundMark x1="82353" y1="89723" x2="87647" y2="94664"/>
                          <a14:foregroundMark x1="81471" y1="69960" x2="91176" y2="77668"/>
                          <a14:foregroundMark x1="93529" y1="76087" x2="96765" y2="88735"/>
                          <a14:foregroundMark x1="96765" y1="88735" x2="78235" y2="97431"/>
                          <a14:foregroundMark x1="78235" y1="97431" x2="26471" y2="93478"/>
                          <a14:foregroundMark x1="22353" y1="97233" x2="89706" y2="95257"/>
                          <a14:foregroundMark x1="97059" y1="79249" x2="94706" y2="90119"/>
                          <a14:foregroundMark x1="1765" y1="74308" x2="3824" y2="90909"/>
                          <a14:foregroundMark x1="55588" y1="10079" x2="55588" y2="10079"/>
                          <a14:foregroundMark x1="49412" y1="6917" x2="49412" y2="6917"/>
                          <a14:foregroundMark x1="32647" y1="9289" x2="32647" y2="9289"/>
                          <a14:foregroundMark x1="32647" y1="8696" x2="32647" y2="8696"/>
                          <a14:foregroundMark x1="30000" y1="9289" x2="30000" y2="9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171" y="3007742"/>
              <a:ext cx="1090277" cy="16225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7B5B4CCA-E849-E6D1-8BE3-4AA6307EA15C}"/>
                </a:ext>
              </a:extLst>
            </p:cNvPr>
            <p:cNvSpPr txBox="1"/>
            <p:nvPr/>
          </p:nvSpPr>
          <p:spPr>
            <a:xfrm>
              <a:off x="7231217" y="4695156"/>
              <a:ext cx="16561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b="1" dirty="0" err="1">
                  <a:solidFill>
                    <a:srgbClr val="CD2E3A"/>
                  </a:solidFill>
                </a:rPr>
                <a:t>Haruiko</a:t>
              </a:r>
              <a:r>
                <a:rPr lang="it-IT" sz="900" b="1" dirty="0">
                  <a:solidFill>
                    <a:srgbClr val="CD2E3A"/>
                  </a:solidFill>
                </a:rPr>
                <a:t> </a:t>
              </a:r>
              <a:r>
                <a:rPr lang="it-IT" sz="900" b="1" dirty="0" err="1">
                  <a:solidFill>
                    <a:srgbClr val="CD2E3A"/>
                  </a:solidFill>
                </a:rPr>
                <a:t>Morinaga</a:t>
              </a:r>
              <a:r>
                <a:rPr lang="it-IT" sz="900" b="1" dirty="0">
                  <a:solidFill>
                    <a:srgbClr val="CD2E3A"/>
                  </a:solidFill>
                </a:rPr>
                <a:t> (1922-2018)</a:t>
              </a:r>
            </a:p>
          </p:txBody>
        </p:sp>
      </p:grp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8CAD7B9C-ECE5-6C41-6E31-615B9A4C9A80}"/>
              </a:ext>
            </a:extLst>
          </p:cNvPr>
          <p:cNvCxnSpPr>
            <a:cxnSpLocks/>
          </p:cNvCxnSpPr>
          <p:nvPr/>
        </p:nvCxnSpPr>
        <p:spPr>
          <a:xfrm>
            <a:off x="5400766" y="3703932"/>
            <a:ext cx="0" cy="820684"/>
          </a:xfrm>
          <a:prstGeom prst="straightConnector1">
            <a:avLst/>
          </a:prstGeom>
          <a:ln w="38100">
            <a:solidFill>
              <a:srgbClr val="CD2E3A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7">
            <a:extLst>
              <a:ext uri="{FF2B5EF4-FFF2-40B4-BE49-F238E27FC236}">
                <a16:creationId xmlns:a16="http://schemas.microsoft.com/office/drawing/2014/main" id="{1D14105F-C202-510A-AE96-36C19526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553" y="4534031"/>
            <a:ext cx="45195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47A0"/>
                </a:solidFill>
              </a:rPr>
              <a:t>First steps towards the understanding of the </a:t>
            </a:r>
            <a:r>
              <a:rPr lang="en-US" b="1" dirty="0">
                <a:solidFill>
                  <a:srgbClr val="CD2E3A"/>
                </a:solidFill>
              </a:rPr>
              <a:t>importance</a:t>
            </a:r>
            <a:r>
              <a:rPr lang="en-US" dirty="0">
                <a:solidFill>
                  <a:srgbClr val="0047A0"/>
                </a:solidFill>
              </a:rPr>
              <a:t> of </a:t>
            </a:r>
            <a:r>
              <a:rPr lang="en-US" b="1" dirty="0">
                <a:solidFill>
                  <a:srgbClr val="CD2E3A"/>
                </a:solidFill>
              </a:rPr>
              <a:t>clustering</a:t>
            </a:r>
            <a:r>
              <a:rPr lang="en-US" dirty="0">
                <a:solidFill>
                  <a:srgbClr val="0047A0"/>
                </a:solidFill>
              </a:rPr>
              <a:t> phenomena in </a:t>
            </a:r>
            <a:r>
              <a:rPr lang="en-US" b="1" i="1" dirty="0">
                <a:solidFill>
                  <a:srgbClr val="CD2E3A"/>
                </a:solidFill>
              </a:rPr>
              <a:t>nuclear</a:t>
            </a:r>
            <a:r>
              <a:rPr lang="en-US" i="1" dirty="0">
                <a:solidFill>
                  <a:srgbClr val="0047A0"/>
                </a:solidFill>
              </a:rPr>
              <a:t> </a:t>
            </a:r>
            <a:r>
              <a:rPr lang="en-US" b="1" i="1" dirty="0">
                <a:solidFill>
                  <a:srgbClr val="CD2E3A"/>
                </a:solidFill>
              </a:rPr>
              <a:t>astrophysics</a:t>
            </a:r>
            <a:r>
              <a:rPr lang="en-US" dirty="0">
                <a:solidFill>
                  <a:srgbClr val="0047A0"/>
                </a:solidFill>
              </a:rPr>
              <a:t>! </a:t>
            </a:r>
            <a:endParaRPr lang="en-US" baseline="30000" dirty="0">
              <a:solidFill>
                <a:srgbClr val="0047A0"/>
              </a:solidFill>
            </a:endParaRPr>
          </a:p>
        </p:txBody>
      </p:sp>
      <p:pic>
        <p:nvPicPr>
          <p:cNvPr id="62" name="Picture 2" descr="William Alfred Fowler - Wikipedia">
            <a:extLst>
              <a:ext uri="{FF2B5EF4-FFF2-40B4-BE49-F238E27FC236}">
                <a16:creationId xmlns:a16="http://schemas.microsoft.com/office/drawing/2014/main" id="{C91E1499-2CC8-9934-E5ED-E8040A6B6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00" b="98000" l="3182" r="95455">
                        <a14:foregroundMark x1="51364" y1="9000" x2="51364" y2="9000"/>
                        <a14:foregroundMark x1="39089" y1="9667" x2="40455" y2="9333"/>
                        <a14:foregroundMark x1="36365" y1="10333" x2="39089" y2="9667"/>
                        <a14:foregroundMark x1="33636" y1="11000" x2="36365" y2="10333"/>
                        <a14:foregroundMark x1="31364" y1="39667" x2="41818" y2="78000"/>
                        <a14:foregroundMark x1="11818" y1="73667" x2="25000" y2="89000"/>
                        <a14:foregroundMark x1="76818" y1="60000" x2="88636" y2="90667"/>
                        <a14:foregroundMark x1="81364" y1="57667" x2="95455" y2="85333"/>
                        <a14:foregroundMark x1="83182" y1="78333" x2="73636" y2="95667"/>
                        <a14:foregroundMark x1="81818" y1="73000" x2="86818" y2="95667"/>
                        <a14:foregroundMark x1="19545" y1="98000" x2="39091" y2="98333"/>
                        <a14:foregroundMark x1="39091" y1="98333" x2="72273" y2="98000"/>
                        <a14:foregroundMark x1="5455" y1="72000" x2="8182" y2="97667"/>
                        <a14:foregroundMark x1="3182" y1="71667" x2="3182" y2="71667"/>
                        <a14:foregroundMark x1="72273" y1="32000" x2="72273" y2="32000"/>
                        <a14:foregroundMark x1="20000" y1="39333" x2="20000" y2="39333"/>
                        <a14:backgroundMark x1="5000" y1="61667" x2="5000" y2="61667"/>
                        <a14:backgroundMark x1="3182" y1="63333" x2="3182" y2="63333"/>
                        <a14:backgroundMark x1="0" y1="34000" x2="11818" y2="61667"/>
                        <a14:backgroundMark x1="36818" y1="9667" x2="36818" y2="9667"/>
                        <a14:backgroundMark x1="34545" y1="10333" x2="34545" y2="10333"/>
                        <a14:backgroundMark x1="32273" y1="11333" x2="32273" y2="1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27" y="5098083"/>
            <a:ext cx="1290606" cy="17599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1" grpId="0"/>
      <p:bldP spid="52" grpId="0"/>
      <p:bldP spid="56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96752"/>
            <a:ext cx="4608512" cy="5589247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i="1" dirty="0">
                <a:solidFill>
                  <a:schemeClr val="bg1"/>
                </a:solidFill>
              </a:rPr>
              <a:t>hunt</a:t>
            </a:r>
            <a:r>
              <a:rPr lang="en-US" sz="2000" b="1" dirty="0">
                <a:solidFill>
                  <a:schemeClr val="bg1"/>
                </a:solidFill>
              </a:rPr>
              <a:t> to the excited states of </a:t>
            </a: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15920" y="260648"/>
            <a:ext cx="20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>
                <a:solidFill>
                  <a:srgbClr val="008000"/>
                </a:solidFill>
              </a:rPr>
              <a:t>The </a:t>
            </a:r>
            <a:r>
              <a:rPr lang="it-IT" b="1" i="1" u="sng" dirty="0" err="1">
                <a:solidFill>
                  <a:srgbClr val="008000"/>
                </a:solidFill>
              </a:rPr>
              <a:t>structure</a:t>
            </a:r>
            <a:r>
              <a:rPr lang="it-IT" b="1" i="1" u="sng" dirty="0">
                <a:solidFill>
                  <a:srgbClr val="008000"/>
                </a:solidFill>
              </a:rPr>
              <a:t> of </a:t>
            </a:r>
            <a:r>
              <a:rPr lang="it-IT" b="1" i="1" u="sng" baseline="30000" dirty="0">
                <a:solidFill>
                  <a:srgbClr val="008000"/>
                </a:solidFill>
              </a:rPr>
              <a:t>12</a:t>
            </a:r>
            <a:r>
              <a:rPr lang="it-IT" b="1" i="1" u="sng" dirty="0">
                <a:solidFill>
                  <a:srgbClr val="008000"/>
                </a:solidFill>
              </a:rPr>
              <a:t>C</a:t>
            </a:r>
            <a:endParaRPr lang="en-US" b="1" i="1" u="sng" dirty="0">
              <a:solidFill>
                <a:srgbClr val="008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620688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FF0000"/>
                </a:solidFill>
              </a:rPr>
              <a:t>Cluster state</a:t>
            </a:r>
            <a:r>
              <a:rPr lang="it-IT" sz="1600" b="1" dirty="0"/>
              <a:t> of </a:t>
            </a:r>
            <a:r>
              <a:rPr lang="it-IT" sz="1600" b="1" baseline="30000" dirty="0"/>
              <a:t>12</a:t>
            </a:r>
            <a:r>
              <a:rPr lang="it-IT" sz="1600" b="1" dirty="0"/>
              <a:t>C </a:t>
            </a:r>
            <a:r>
              <a:rPr lang="it-IT" sz="1600" b="1" dirty="0" err="1"/>
              <a:t>located</a:t>
            </a:r>
            <a:r>
              <a:rPr lang="it-IT" sz="1600" b="1" dirty="0"/>
              <a:t> </a:t>
            </a:r>
            <a:r>
              <a:rPr lang="it-IT" sz="1600" b="1" dirty="0" err="1"/>
              <a:t>at</a:t>
            </a:r>
            <a:r>
              <a:rPr lang="it-IT" sz="1600" b="1" dirty="0"/>
              <a:t> 7.654 </a:t>
            </a:r>
            <a:r>
              <a:rPr lang="it-IT" sz="1600" b="1" dirty="0" err="1"/>
              <a:t>MeV</a:t>
            </a:r>
            <a:r>
              <a:rPr lang="it-IT" sz="1600" b="1" dirty="0"/>
              <a:t> (0</a:t>
            </a:r>
            <a:r>
              <a:rPr lang="it-IT" sz="1600" b="1" baseline="30000" dirty="0"/>
              <a:t>+</a:t>
            </a:r>
            <a:r>
              <a:rPr lang="it-IT" sz="1600" b="1" dirty="0"/>
              <a:t>) </a:t>
            </a:r>
            <a:r>
              <a:rPr lang="it-IT" sz="1600" b="1" dirty="0">
                <a:sym typeface="Wingdings" pitchFamily="2" charset="2"/>
              </a:rPr>
              <a:t> a </a:t>
            </a:r>
            <a:r>
              <a:rPr lang="it-IT" sz="1600" b="1" dirty="0" err="1">
                <a:sym typeface="Wingdings" pitchFamily="2" charset="2"/>
              </a:rPr>
              <a:t>pronounced</a:t>
            </a:r>
            <a:r>
              <a:rPr lang="it-IT" sz="1600" b="1" dirty="0">
                <a:sym typeface="Wingdings" pitchFamily="2" charset="2"/>
              </a:rPr>
              <a:t> cluster nature </a:t>
            </a:r>
          </a:p>
          <a:p>
            <a:r>
              <a:rPr lang="it-IT" sz="1600" b="1" dirty="0">
                <a:sym typeface="Wingdings" pitchFamily="2" charset="2"/>
              </a:rPr>
              <a:t> </a:t>
            </a:r>
            <a:r>
              <a:rPr lang="it-IT" sz="1600" b="1" dirty="0" err="1">
                <a:sym typeface="Wingdings" pitchFamily="2" charset="2"/>
              </a:rPr>
              <a:t>not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well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understood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properties</a:t>
            </a:r>
            <a:r>
              <a:rPr lang="it-IT" sz="1600" b="1" dirty="0">
                <a:sym typeface="Wingdings" pitchFamily="2" charset="2"/>
              </a:rPr>
              <a:t>  </a:t>
            </a:r>
            <a:r>
              <a:rPr lang="it-IT" sz="1600" b="1" dirty="0" err="1">
                <a:solidFill>
                  <a:srgbClr val="0070C0"/>
                </a:solidFill>
                <a:sym typeface="Wingdings" pitchFamily="2" charset="2"/>
              </a:rPr>
              <a:t>challenging</a:t>
            </a:r>
            <a:r>
              <a:rPr lang="it-IT" sz="1600" b="1" dirty="0">
                <a:solidFill>
                  <a:srgbClr val="0070C0"/>
                </a:solidFill>
                <a:sym typeface="Wingdings" pitchFamily="2" charset="2"/>
              </a:rPr>
              <a:t> open </a:t>
            </a:r>
            <a:r>
              <a:rPr lang="it-IT" sz="1600" b="1" dirty="0" err="1">
                <a:solidFill>
                  <a:srgbClr val="0070C0"/>
                </a:solidFill>
                <a:sym typeface="Wingdings" pitchFamily="2" charset="2"/>
              </a:rPr>
              <a:t>question</a:t>
            </a:r>
            <a:r>
              <a:rPr lang="it-IT" sz="1600" b="1" dirty="0">
                <a:sym typeface="Wingdings" pitchFamily="2" charset="2"/>
              </a:rPr>
              <a:t> in </a:t>
            </a:r>
            <a:r>
              <a:rPr lang="it-IT" sz="1600" b="1" dirty="0" err="1">
                <a:sym typeface="Wingdings" pitchFamily="2" charset="2"/>
              </a:rPr>
              <a:t>nuclear</a:t>
            </a:r>
            <a:r>
              <a:rPr lang="it-IT" sz="1600" b="1" dirty="0">
                <a:sym typeface="Wingdings" pitchFamily="2" charset="2"/>
              </a:rPr>
              <a:t> </a:t>
            </a:r>
            <a:r>
              <a:rPr lang="it-IT" sz="1600" b="1" dirty="0" err="1">
                <a:sym typeface="Wingdings" pitchFamily="2" charset="2"/>
              </a:rPr>
              <a:t>physics</a:t>
            </a:r>
            <a:endParaRPr lang="en-US" sz="1600" b="1" dirty="0"/>
          </a:p>
        </p:txBody>
      </p:sp>
      <p:grpSp>
        <p:nvGrpSpPr>
          <p:cNvPr id="44" name="Gruppo 43"/>
          <p:cNvGrpSpPr/>
          <p:nvPr/>
        </p:nvGrpSpPr>
        <p:grpSpPr>
          <a:xfrm>
            <a:off x="4644008" y="5068092"/>
            <a:ext cx="3381170" cy="307777"/>
            <a:chOff x="4644008" y="5068092"/>
            <a:chExt cx="3381170" cy="307777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sellaDiTesto 42"/>
            <p:cNvSpPr txBox="1"/>
            <p:nvPr/>
          </p:nvSpPr>
          <p:spPr>
            <a:xfrm>
              <a:off x="7308315" y="5068092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FF0000"/>
                  </a:solidFill>
                </a:rPr>
                <a:t>8</a:t>
              </a:r>
              <a:r>
                <a:rPr lang="it-IT" sz="1400" b="1" dirty="0">
                  <a:solidFill>
                    <a:srgbClr val="FF0000"/>
                  </a:solidFill>
                </a:rPr>
                <a:t>Be + </a:t>
              </a:r>
              <a:r>
                <a:rPr lang="it-IT" sz="1400" b="1" dirty="0">
                  <a:solidFill>
                    <a:srgbClr val="FF0000"/>
                  </a:solidFill>
                  <a:latin typeface="Symbol" pitchFamily="18" charset="2"/>
                </a:rPr>
                <a:t>a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644008" y="50851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FF0000"/>
                  </a:solidFill>
                </a:rPr>
                <a:t>7.367</a:t>
              </a:r>
              <a:endParaRPr lang="it-IT" sz="11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4644008" y="3895232"/>
            <a:ext cx="3355522" cy="307777"/>
            <a:chOff x="4644008" y="5081268"/>
            <a:chExt cx="3355522" cy="307777"/>
          </a:xfrm>
        </p:grpSpPr>
        <p:cxnSp>
          <p:nvCxnSpPr>
            <p:cNvPr id="52" name="Connettore 1 51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sellaDiTesto 52"/>
            <p:cNvSpPr txBox="1"/>
            <p:nvPr/>
          </p:nvSpPr>
          <p:spPr>
            <a:xfrm>
              <a:off x="7308315" y="5081268"/>
              <a:ext cx="6912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7030A0"/>
                  </a:solidFill>
                </a:rPr>
                <a:t>11</a:t>
              </a:r>
              <a:r>
                <a:rPr lang="it-IT" sz="1400" b="1" dirty="0">
                  <a:solidFill>
                    <a:srgbClr val="7030A0"/>
                  </a:solidFill>
                </a:rPr>
                <a:t>B + p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7030A0"/>
                  </a:solidFill>
                </a:rPr>
                <a:t>15.957</a:t>
              </a:r>
              <a:endParaRPr lang="it-IT" sz="1100" b="1" dirty="0">
                <a:solidFill>
                  <a:srgbClr val="7030A0"/>
                </a:solidFill>
                <a:latin typeface="Symbol" pitchFamily="18" charset="2"/>
              </a:endParaRP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4644008" y="3424094"/>
            <a:ext cx="3349110" cy="307777"/>
            <a:chOff x="4644008" y="5080278"/>
            <a:chExt cx="3349110" cy="307777"/>
          </a:xfrm>
        </p:grpSpPr>
        <p:cxnSp>
          <p:nvCxnSpPr>
            <p:cNvPr id="56" name="Connettore 1 55"/>
            <p:cNvCxnSpPr/>
            <p:nvPr/>
          </p:nvCxnSpPr>
          <p:spPr>
            <a:xfrm>
              <a:off x="4716016" y="5301208"/>
              <a:ext cx="3240360" cy="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7308315" y="508027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baseline="30000" dirty="0">
                  <a:solidFill>
                    <a:srgbClr val="008000"/>
                  </a:solidFill>
                </a:rPr>
                <a:t>11</a:t>
              </a:r>
              <a:r>
                <a:rPr lang="it-IT" sz="1400" b="1" dirty="0">
                  <a:solidFill>
                    <a:srgbClr val="008000"/>
                  </a:solidFill>
                </a:rPr>
                <a:t>C + n</a:t>
              </a:r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4644008" y="5085184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solidFill>
                    <a:srgbClr val="008000"/>
                  </a:solidFill>
                </a:rPr>
                <a:t>18.722</a:t>
              </a:r>
              <a:endParaRPr lang="it-IT" sz="1100" b="1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</p:grpSp>
      <p:grpSp>
        <p:nvGrpSpPr>
          <p:cNvPr id="1033" name="Gruppo 1032"/>
          <p:cNvGrpSpPr/>
          <p:nvPr/>
        </p:nvGrpSpPr>
        <p:grpSpPr>
          <a:xfrm>
            <a:off x="4067944" y="3899148"/>
            <a:ext cx="2696046" cy="1374502"/>
            <a:chOff x="4067944" y="3899148"/>
            <a:chExt cx="2696046" cy="1374502"/>
          </a:xfrm>
        </p:grpSpPr>
        <p:cxnSp>
          <p:nvCxnSpPr>
            <p:cNvPr id="47" name="Connettore 1 46"/>
            <p:cNvCxnSpPr/>
            <p:nvPr/>
          </p:nvCxnSpPr>
          <p:spPr>
            <a:xfrm flipH="1">
              <a:off x="5899894" y="5273650"/>
              <a:ext cx="86409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Connettore 2 1029"/>
            <p:cNvCxnSpPr/>
            <p:nvPr/>
          </p:nvCxnSpPr>
          <p:spPr>
            <a:xfrm flipH="1" flipV="1">
              <a:off x="4067944" y="3899148"/>
              <a:ext cx="1831950" cy="1374502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2" name="Gruppo 1031"/>
          <p:cNvGrpSpPr/>
          <p:nvPr/>
        </p:nvGrpSpPr>
        <p:grpSpPr>
          <a:xfrm>
            <a:off x="467544" y="1412776"/>
            <a:ext cx="3600400" cy="5040560"/>
            <a:chOff x="467544" y="1412776"/>
            <a:chExt cx="3600400" cy="5040560"/>
          </a:xfrm>
        </p:grpSpPr>
        <p:grpSp>
          <p:nvGrpSpPr>
            <p:cNvPr id="45" name="Gruppo 44"/>
            <p:cNvGrpSpPr/>
            <p:nvPr/>
          </p:nvGrpSpPr>
          <p:grpSpPr>
            <a:xfrm>
              <a:off x="627767" y="2204864"/>
              <a:ext cx="3224153" cy="2477889"/>
              <a:chOff x="627767" y="2319263"/>
              <a:chExt cx="3224153" cy="2477889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26" y="2319263"/>
                <a:ext cx="3213894" cy="199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627767" y="4335487"/>
                <a:ext cx="3152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i="1" dirty="0">
                    <a:solidFill>
                      <a:srgbClr val="FF0000"/>
                    </a:solidFill>
                  </a:rPr>
                  <a:t>D. Jenkins and O. </a:t>
                </a:r>
                <a:r>
                  <a:rPr lang="it-IT" sz="1200" b="1" i="1" dirty="0" err="1">
                    <a:solidFill>
                      <a:srgbClr val="FF0000"/>
                    </a:solidFill>
                  </a:rPr>
                  <a:t>Kirsebom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, The Secret of Life, </a:t>
                </a:r>
              </a:p>
              <a:p>
                <a:r>
                  <a:rPr lang="it-IT" sz="1200" b="1" i="1" dirty="0" err="1">
                    <a:solidFill>
                      <a:srgbClr val="FF0000"/>
                    </a:solidFill>
                  </a:rPr>
                  <a:t>Physics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 World </a:t>
                </a:r>
                <a:r>
                  <a:rPr lang="it-IT" sz="1200" b="1" i="1" dirty="0" err="1">
                    <a:solidFill>
                      <a:srgbClr val="FF0000"/>
                    </a:solidFill>
                  </a:rPr>
                  <a:t>Feb</a:t>
                </a:r>
                <a:r>
                  <a:rPr lang="it-IT" sz="1200" b="1" i="1" dirty="0">
                    <a:solidFill>
                      <a:srgbClr val="FF0000"/>
                    </a:solidFill>
                  </a:rPr>
                  <a:t>. 2013</a:t>
                </a:r>
                <a:endParaRPr lang="en-US" sz="12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27" name="Rettangolo 1026"/>
            <p:cNvSpPr/>
            <p:nvPr/>
          </p:nvSpPr>
          <p:spPr>
            <a:xfrm>
              <a:off x="467544" y="1412776"/>
              <a:ext cx="3600400" cy="48965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8" name="CasellaDiTesto 1027"/>
            <p:cNvSpPr txBox="1"/>
            <p:nvPr/>
          </p:nvSpPr>
          <p:spPr>
            <a:xfrm>
              <a:off x="627767" y="1484784"/>
              <a:ext cx="2685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E</a:t>
              </a:r>
              <a:r>
                <a:rPr lang="it-IT" sz="1600" b="1" baseline="-25000" dirty="0">
                  <a:solidFill>
                    <a:srgbClr val="C00000"/>
                  </a:solidFill>
                </a:rPr>
                <a:t>x </a:t>
              </a:r>
              <a:r>
                <a:rPr lang="it-IT" sz="1600" b="1" dirty="0">
                  <a:solidFill>
                    <a:srgbClr val="C00000"/>
                  </a:solidFill>
                </a:rPr>
                <a:t>= 7.654 </a:t>
              </a:r>
              <a:r>
                <a:rPr lang="it-IT" sz="1600" b="1" dirty="0" err="1">
                  <a:solidFill>
                    <a:srgbClr val="C00000"/>
                  </a:solidFill>
                </a:rPr>
                <a:t>MeV</a:t>
              </a:r>
              <a:r>
                <a:rPr lang="it-IT" sz="1600" b="1" dirty="0">
                  <a:solidFill>
                    <a:srgbClr val="C00000"/>
                  </a:solidFill>
                </a:rPr>
                <a:t>, «</a:t>
              </a:r>
              <a:r>
                <a:rPr lang="it-IT" sz="1600" b="1" dirty="0" err="1">
                  <a:solidFill>
                    <a:srgbClr val="C00000"/>
                  </a:solidFill>
                </a:rPr>
                <a:t>Hoyle</a:t>
              </a:r>
              <a:r>
                <a:rPr lang="it-IT" sz="1600" b="1" dirty="0">
                  <a:solidFill>
                    <a:srgbClr val="C00000"/>
                  </a:solidFill>
                </a:rPr>
                <a:t> state»</a:t>
              </a:r>
            </a:p>
            <a:p>
              <a:r>
                <a:rPr lang="it-IT" sz="1600" b="1" dirty="0" err="1">
                  <a:solidFill>
                    <a:srgbClr val="C00000"/>
                  </a:solidFill>
                </a:rPr>
                <a:t>J</a:t>
              </a:r>
              <a:r>
                <a:rPr lang="it-IT" sz="1600" b="1" baseline="30000" dirty="0" err="1">
                  <a:solidFill>
                    <a:srgbClr val="C00000"/>
                  </a:solidFill>
                  <a:latin typeface="Symbol" pitchFamily="18" charset="2"/>
                </a:rPr>
                <a:t>p</a:t>
              </a:r>
              <a:r>
                <a:rPr lang="it-IT" sz="1600" b="1" dirty="0">
                  <a:solidFill>
                    <a:srgbClr val="C00000"/>
                  </a:solidFill>
                </a:rPr>
                <a:t> = 0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031" name="CasellaDiTesto 1030"/>
            <p:cNvSpPr txBox="1"/>
            <p:nvPr/>
          </p:nvSpPr>
          <p:spPr>
            <a:xfrm>
              <a:off x="566018" y="4852898"/>
              <a:ext cx="342991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008000"/>
                  </a:solidFill>
                </a:rPr>
                <a:t>(a) linear </a:t>
              </a:r>
              <a:r>
                <a:rPr lang="it-IT" sz="1400" b="1" dirty="0" err="1">
                  <a:solidFill>
                    <a:srgbClr val="008000"/>
                  </a:solidFill>
                </a:rPr>
                <a:t>chain</a:t>
              </a:r>
              <a:r>
                <a:rPr lang="it-IT" sz="1400" b="1" dirty="0">
                  <a:solidFill>
                    <a:srgbClr val="008000"/>
                  </a:solidFill>
                </a:rPr>
                <a:t>: </a:t>
              </a:r>
              <a:r>
                <a:rPr lang="it-IT" sz="1400" b="1" dirty="0">
                  <a:solidFill>
                    <a:srgbClr val="008000"/>
                  </a:solidFill>
                  <a:latin typeface="Symbol" pitchFamily="18" charset="2"/>
                </a:rPr>
                <a:t>a</a:t>
              </a:r>
              <a:r>
                <a:rPr lang="it-IT" sz="1400" b="1" dirty="0">
                  <a:solidFill>
                    <a:srgbClr val="008000"/>
                  </a:solidFill>
                </a:rPr>
                <a:t>-cluster model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(b) Bose-Einstein condensate: </a:t>
              </a:r>
              <a:r>
                <a:rPr lang="it-IT" sz="1400" b="1" dirty="0" err="1">
                  <a:solidFill>
                    <a:srgbClr val="008000"/>
                  </a:solidFill>
                </a:rPr>
                <a:t>microscopic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models</a:t>
              </a:r>
              <a:r>
                <a:rPr lang="it-IT" sz="1400" b="1" dirty="0">
                  <a:solidFill>
                    <a:srgbClr val="008000"/>
                  </a:solidFill>
                </a:rPr>
                <a:t> (GCM, RGM)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(c) compact </a:t>
              </a:r>
              <a:r>
                <a:rPr lang="it-IT" sz="1400" b="1" dirty="0" err="1">
                  <a:solidFill>
                    <a:srgbClr val="008000"/>
                  </a:solidFill>
                </a:rPr>
                <a:t>triangle</a:t>
              </a:r>
              <a:r>
                <a:rPr lang="it-IT" sz="1400" b="1" dirty="0">
                  <a:solidFill>
                    <a:srgbClr val="008000"/>
                  </a:solidFill>
                </a:rPr>
                <a:t>: ACM</a:t>
              </a:r>
            </a:p>
            <a:p>
              <a:r>
                <a:rPr lang="it-IT" sz="1400" b="1" dirty="0">
                  <a:solidFill>
                    <a:srgbClr val="008000"/>
                  </a:solidFill>
                </a:rPr>
                <a:t>(d) </a:t>
              </a:r>
              <a:r>
                <a:rPr lang="it-IT" sz="1400" b="1" dirty="0" err="1">
                  <a:solidFill>
                    <a:srgbClr val="008000"/>
                  </a:solidFill>
                </a:rPr>
                <a:t>bent-arm</a:t>
              </a:r>
              <a:r>
                <a:rPr lang="it-IT" sz="1400" b="1" dirty="0">
                  <a:solidFill>
                    <a:srgbClr val="008000"/>
                  </a:solidFill>
                </a:rPr>
                <a:t>: </a:t>
              </a:r>
              <a:r>
                <a:rPr lang="it-IT" sz="1400" b="1" dirty="0" err="1">
                  <a:solidFill>
                    <a:srgbClr val="008000"/>
                  </a:solidFill>
                </a:rPr>
                <a:t>microscopic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models</a:t>
              </a:r>
              <a:r>
                <a:rPr lang="it-IT" sz="1400" b="1" dirty="0">
                  <a:solidFill>
                    <a:srgbClr val="008000"/>
                  </a:solidFill>
                </a:rPr>
                <a:t> (</a:t>
              </a:r>
              <a:r>
                <a:rPr lang="it-IT" sz="1400" b="1" dirty="0" err="1">
                  <a:solidFill>
                    <a:srgbClr val="008000"/>
                  </a:solidFill>
                </a:rPr>
                <a:t>Faddev</a:t>
              </a:r>
              <a:r>
                <a:rPr lang="it-IT" sz="1400" b="1" dirty="0">
                  <a:solidFill>
                    <a:srgbClr val="008000"/>
                  </a:solidFill>
                </a:rPr>
                <a:t> </a:t>
              </a:r>
              <a:r>
                <a:rPr lang="it-IT" sz="1400" b="1" dirty="0" err="1">
                  <a:solidFill>
                    <a:srgbClr val="008000"/>
                  </a:solidFill>
                </a:rPr>
                <a:t>three</a:t>
              </a:r>
              <a:r>
                <a:rPr lang="it-IT" sz="1400" b="1" dirty="0">
                  <a:solidFill>
                    <a:srgbClr val="008000"/>
                  </a:solidFill>
                </a:rPr>
                <a:t>-body </a:t>
              </a:r>
              <a:r>
                <a:rPr lang="it-IT" sz="1400" b="1" dirty="0" err="1">
                  <a:solidFill>
                    <a:srgbClr val="008000"/>
                  </a:solidFill>
                </a:rPr>
                <a:t>formalism</a:t>
              </a:r>
              <a:r>
                <a:rPr lang="it-IT" sz="1400" b="1" dirty="0">
                  <a:solidFill>
                    <a:srgbClr val="008000"/>
                  </a:solidFill>
                </a:rPr>
                <a:t>)</a:t>
              </a:r>
            </a:p>
            <a:p>
              <a:endParaRPr lang="it-IT" sz="1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035" name="CasellaDiTesto 1034"/>
          <p:cNvSpPr txBox="1"/>
          <p:nvPr/>
        </p:nvSpPr>
        <p:spPr>
          <a:xfrm rot="16200000">
            <a:off x="4846661" y="1931059"/>
            <a:ext cx="1631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>
                <a:solidFill>
                  <a:srgbClr val="FFC000"/>
                </a:solidFill>
              </a:rPr>
              <a:t>from </a:t>
            </a:r>
            <a:r>
              <a:rPr lang="it-IT" sz="1200" b="1" i="1" dirty="0" err="1">
                <a:solidFill>
                  <a:srgbClr val="FFC000"/>
                </a:solidFill>
              </a:rPr>
              <a:t>Ajzenberg-Selove</a:t>
            </a:r>
            <a:endParaRPr lang="it-IT" sz="1200" b="1" i="1" dirty="0">
              <a:solidFill>
                <a:srgbClr val="FFC000"/>
              </a:solidFill>
            </a:endParaRPr>
          </a:p>
        </p:txBody>
      </p:sp>
      <p:cxnSp>
        <p:nvCxnSpPr>
          <p:cNvPr id="76" name="Connettore 1 75"/>
          <p:cNvCxnSpPr/>
          <p:nvPr/>
        </p:nvCxnSpPr>
        <p:spPr>
          <a:xfrm flipH="1">
            <a:off x="5897422" y="4966806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asellaDiTesto 1035"/>
          <p:cNvSpPr txBox="1"/>
          <p:nvPr/>
        </p:nvSpPr>
        <p:spPr>
          <a:xfrm>
            <a:off x="6740786" y="4828917"/>
            <a:ext cx="990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C00000"/>
                </a:solidFill>
              </a:rPr>
              <a:t>2</a:t>
            </a:r>
            <a:r>
              <a:rPr lang="it-IT" sz="1200" b="1" baseline="30000" dirty="0">
                <a:solidFill>
                  <a:srgbClr val="C00000"/>
                </a:solidFill>
              </a:rPr>
              <a:t>+</a:t>
            </a:r>
            <a:r>
              <a:rPr lang="it-IT" sz="1200" b="1" dirty="0">
                <a:solidFill>
                  <a:srgbClr val="C00000"/>
                </a:solidFill>
              </a:rPr>
              <a:t> 9.75 </a:t>
            </a:r>
            <a:r>
              <a:rPr lang="it-IT" sz="1200" b="1" dirty="0" err="1">
                <a:solidFill>
                  <a:srgbClr val="C00000"/>
                </a:solidFill>
              </a:rPr>
              <a:t>MeV</a:t>
            </a:r>
            <a:endParaRPr lang="it-IT" sz="1200" b="1" dirty="0">
              <a:solidFill>
                <a:srgbClr val="C00000"/>
              </a:solidFill>
            </a:endParaRPr>
          </a:p>
        </p:txBody>
      </p:sp>
      <p:sp>
        <p:nvSpPr>
          <p:cNvPr id="1037" name="Rettangolo 1036"/>
          <p:cNvSpPr/>
          <p:nvPr/>
        </p:nvSpPr>
        <p:spPr>
          <a:xfrm>
            <a:off x="6732240" y="6012577"/>
            <a:ext cx="4433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rgbClr val="C00000"/>
                </a:solidFill>
              </a:rPr>
              <a:t>M. </a:t>
            </a:r>
            <a:r>
              <a:rPr lang="it-IT" sz="800" dirty="0" err="1">
                <a:solidFill>
                  <a:srgbClr val="C00000"/>
                </a:solidFill>
              </a:rPr>
              <a:t>Itoh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054308 (2011).</a:t>
            </a:r>
          </a:p>
          <a:p>
            <a:r>
              <a:rPr lang="it-IT" sz="800" dirty="0">
                <a:solidFill>
                  <a:srgbClr val="C00000"/>
                </a:solidFill>
              </a:rPr>
              <a:t>M.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 et al.,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80</a:t>
            </a:r>
            <a:r>
              <a:rPr lang="it-IT" sz="800" dirty="0">
                <a:solidFill>
                  <a:srgbClr val="C00000"/>
                </a:solidFill>
              </a:rPr>
              <a:t>, 041303 (2009).</a:t>
            </a:r>
          </a:p>
          <a:p>
            <a:r>
              <a:rPr lang="it-IT" sz="800" dirty="0">
                <a:solidFill>
                  <a:srgbClr val="C00000"/>
                </a:solidFill>
              </a:rPr>
              <a:t>W. R. Zimmerman, N. E. </a:t>
            </a:r>
            <a:r>
              <a:rPr lang="it-IT" sz="800" dirty="0" err="1">
                <a:solidFill>
                  <a:srgbClr val="C00000"/>
                </a:solidFill>
              </a:rPr>
              <a:t>Destefano</a:t>
            </a:r>
            <a:r>
              <a:rPr lang="it-IT" sz="800" dirty="0">
                <a:solidFill>
                  <a:srgbClr val="C00000"/>
                </a:solidFill>
              </a:rPr>
              <a:t>, M. </a:t>
            </a:r>
            <a:r>
              <a:rPr lang="it-IT" sz="800" dirty="0" err="1">
                <a:solidFill>
                  <a:srgbClr val="C00000"/>
                </a:solidFill>
              </a:rPr>
              <a:t>Freer</a:t>
            </a:r>
            <a:r>
              <a:rPr lang="it-IT" sz="800" dirty="0">
                <a:solidFill>
                  <a:srgbClr val="C00000"/>
                </a:solidFill>
              </a:rPr>
              <a:t>, </a:t>
            </a:r>
          </a:p>
          <a:p>
            <a:r>
              <a:rPr lang="it-IT" sz="800" dirty="0">
                <a:solidFill>
                  <a:srgbClr val="C00000"/>
                </a:solidFill>
              </a:rPr>
              <a:t>M. Gai, and F. D. Smith, </a:t>
            </a:r>
            <a:r>
              <a:rPr lang="it-IT" sz="800" dirty="0" err="1">
                <a:solidFill>
                  <a:srgbClr val="C00000"/>
                </a:solidFill>
              </a:rPr>
              <a:t>Phys</a:t>
            </a:r>
            <a:r>
              <a:rPr lang="it-IT" sz="800" dirty="0">
                <a:solidFill>
                  <a:srgbClr val="C00000"/>
                </a:solidFill>
              </a:rPr>
              <a:t>. Rev. C </a:t>
            </a:r>
            <a:r>
              <a:rPr lang="it-IT" sz="800" b="1" dirty="0">
                <a:solidFill>
                  <a:srgbClr val="C00000"/>
                </a:solidFill>
              </a:rPr>
              <a:t>84</a:t>
            </a:r>
            <a:r>
              <a:rPr lang="it-IT" sz="800" dirty="0">
                <a:solidFill>
                  <a:srgbClr val="C00000"/>
                </a:solidFill>
              </a:rPr>
              <a:t>, 027304 (2011).</a:t>
            </a:r>
          </a:p>
        </p:txBody>
      </p:sp>
      <p:sp>
        <p:nvSpPr>
          <p:cNvPr id="1038" name="Rettangolo 1037"/>
          <p:cNvSpPr/>
          <p:nvPr/>
        </p:nvSpPr>
        <p:spPr>
          <a:xfrm>
            <a:off x="6735641" y="4145305"/>
            <a:ext cx="12895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900" dirty="0">
                <a:solidFill>
                  <a:srgbClr val="C00000"/>
                </a:solidFill>
              </a:rPr>
              <a:t>M. Freer et al., Phys. Rev. C 83, 034314 (2011)</a:t>
            </a:r>
          </a:p>
        </p:txBody>
      </p:sp>
      <p:cxnSp>
        <p:nvCxnSpPr>
          <p:cNvPr id="80" name="Connettore 1 79"/>
          <p:cNvCxnSpPr/>
          <p:nvPr/>
        </p:nvCxnSpPr>
        <p:spPr>
          <a:xfrm flipH="1">
            <a:off x="5897422" y="4284550"/>
            <a:ext cx="86409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sellaDiTesto 80"/>
              <p:cNvSpPr txBox="1"/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solidFill>
                      <a:srgbClr val="C00000"/>
                    </a:solidFill>
                  </a:rPr>
                  <a:t>4</a:t>
                </a:r>
                <a:r>
                  <a:rPr lang="it-IT" sz="1200" b="1" baseline="30000" dirty="0">
                    <a:solidFill>
                      <a:srgbClr val="C00000"/>
                    </a:solidFill>
                  </a:rPr>
                  <a:t>+</a:t>
                </a:r>
                <a:r>
                  <a:rPr lang="it-IT" sz="12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200" b="1" i="1" smtClean="0">
                        <a:solidFill>
                          <a:srgbClr val="C0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it-IT" sz="1200" b="1" dirty="0">
                    <a:solidFill>
                      <a:srgbClr val="C00000"/>
                    </a:solidFill>
                  </a:rPr>
                  <a:t>14 </a:t>
                </a:r>
                <a:r>
                  <a:rPr lang="it-IT" sz="1200" b="1" dirty="0" err="1">
                    <a:solidFill>
                      <a:srgbClr val="C00000"/>
                    </a:solidFill>
                  </a:rPr>
                  <a:t>MeV</a:t>
                </a:r>
                <a:endParaRPr lang="it-IT" sz="1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sellaDiTes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75" y="4149080"/>
                <a:ext cx="958917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637" b="-1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o 1"/>
          <p:cNvGrpSpPr/>
          <p:nvPr/>
        </p:nvGrpSpPr>
        <p:grpSpPr>
          <a:xfrm>
            <a:off x="7679845" y="4005064"/>
            <a:ext cx="1500667" cy="1896823"/>
            <a:chOff x="7679845" y="4005064"/>
            <a:chExt cx="1500667" cy="1896823"/>
          </a:xfrm>
        </p:grpSpPr>
        <p:sp>
          <p:nvSpPr>
            <p:cNvPr id="1040" name="Freccia in su 1039"/>
            <p:cNvSpPr/>
            <p:nvPr/>
          </p:nvSpPr>
          <p:spPr>
            <a:xfrm>
              <a:off x="8210104" y="4005064"/>
              <a:ext cx="178320" cy="140206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1" name="CasellaDiTesto 1040"/>
            <p:cNvSpPr txBox="1"/>
            <p:nvPr/>
          </p:nvSpPr>
          <p:spPr>
            <a:xfrm rot="16200000">
              <a:off x="7620954" y="4704379"/>
              <a:ext cx="1029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i="1" dirty="0" err="1">
                  <a:solidFill>
                    <a:srgbClr val="C00000"/>
                  </a:solidFill>
                </a:rPr>
                <a:t>Hoyle</a:t>
              </a:r>
              <a:r>
                <a:rPr lang="it-IT" sz="1400" b="1" i="1" dirty="0">
                  <a:solidFill>
                    <a:srgbClr val="C00000"/>
                  </a:solidFill>
                </a:rPr>
                <a:t> band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2" name="CasellaDiTesto 1041"/>
                <p:cNvSpPr txBox="1"/>
                <p:nvPr/>
              </p:nvSpPr>
              <p:spPr>
                <a:xfrm>
                  <a:off x="7679845" y="5373216"/>
                  <a:ext cx="1500667" cy="5286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it-IT" sz="1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𝑰</m:t>
                            </m:r>
                          </m:den>
                        </m:f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𝑱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t-IT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it-IT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42" name="CasellaDiTesto 10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9845" y="5373216"/>
                  <a:ext cx="1500667" cy="52867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3" name="CasellaDiTesto 1042"/>
            <p:cNvSpPr txBox="1"/>
            <p:nvPr/>
          </p:nvSpPr>
          <p:spPr>
            <a:xfrm>
              <a:off x="8316416" y="5085184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0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8316416" y="481863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2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88" name="CasellaDiTesto 87"/>
            <p:cNvSpPr txBox="1"/>
            <p:nvPr/>
          </p:nvSpPr>
          <p:spPr>
            <a:xfrm>
              <a:off x="8316416" y="414908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rgbClr val="C00000"/>
                  </a:solidFill>
                </a:rPr>
                <a:t>4</a:t>
              </a:r>
              <a:r>
                <a:rPr lang="it-IT" sz="1600" b="1" baseline="30000" dirty="0">
                  <a:solidFill>
                    <a:srgbClr val="C00000"/>
                  </a:solidFill>
                </a:rPr>
                <a:t>+</a:t>
              </a:r>
            </a:p>
          </p:txBody>
        </p:sp>
      </p:grpSp>
      <p:cxnSp>
        <p:nvCxnSpPr>
          <p:cNvPr id="92" name="Connettore 2 91"/>
          <p:cNvCxnSpPr/>
          <p:nvPr/>
        </p:nvCxnSpPr>
        <p:spPr>
          <a:xfrm>
            <a:off x="6749332" y="4966806"/>
            <a:ext cx="648169" cy="10457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58" name="Text Box 13">
            <a:extLst>
              <a:ext uri="{FF2B5EF4-FFF2-40B4-BE49-F238E27FC236}">
                <a16:creationId xmlns:a16="http://schemas.microsoft.com/office/drawing/2014/main" id="{A67990E0-7755-4614-8E11-4FC7C44E4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48" y="6475720"/>
            <a:ext cx="5756769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FFFF"/>
                </a:solidFill>
              </a:rPr>
              <a:t>Breathing mode </a:t>
            </a:r>
            <a:r>
              <a:rPr lang="en-US" sz="2000" b="1" dirty="0">
                <a:solidFill>
                  <a:srgbClr val="FFFFFF"/>
                </a:solidFill>
              </a:rPr>
              <a:t>of the H.S. </a:t>
            </a:r>
            <a:r>
              <a:rPr lang="en-US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K. Li et al, PLB (2022)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4C84A9B-088B-0CE5-B923-D3234301A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53" y="290177"/>
            <a:ext cx="3169321" cy="615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6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038" grpId="0"/>
      <p:bldP spid="81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Some </a:t>
            </a:r>
            <a:r>
              <a:rPr lang="en-US" sz="2000" b="1" i="1" dirty="0">
                <a:solidFill>
                  <a:schemeClr val="bg1"/>
                </a:solidFill>
              </a:rPr>
              <a:t>peculiarities</a:t>
            </a:r>
            <a:r>
              <a:rPr lang="en-US" sz="2000" b="1" dirty="0">
                <a:solidFill>
                  <a:schemeClr val="bg1"/>
                </a:solidFill>
              </a:rPr>
              <a:t> of the Hoyle state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57" y="6504057"/>
            <a:ext cx="4349011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i="1" dirty="0" err="1">
                <a:solidFill>
                  <a:srgbClr val="FFFFFF"/>
                </a:solidFill>
              </a:rPr>
              <a:t>see</a:t>
            </a:r>
            <a:r>
              <a:rPr lang="it-IT" sz="2000" b="1" i="1" dirty="0">
                <a:solidFill>
                  <a:srgbClr val="FFFFFF"/>
                </a:solidFill>
              </a:rPr>
              <a:t> also </a:t>
            </a:r>
            <a:r>
              <a:rPr lang="it-IT" sz="2000" b="1" dirty="0" err="1">
                <a:solidFill>
                  <a:srgbClr val="FFFFFF"/>
                </a:solidFill>
              </a:rPr>
              <a:t>Freer</a:t>
            </a:r>
            <a:r>
              <a:rPr lang="it-IT" sz="2000" b="1" dirty="0">
                <a:solidFill>
                  <a:srgbClr val="FFFFFF"/>
                </a:solidFill>
              </a:rPr>
              <a:t> &amp; </a:t>
            </a:r>
            <a:r>
              <a:rPr lang="it-IT" sz="2000" b="1" dirty="0" err="1">
                <a:solidFill>
                  <a:srgbClr val="FFFFFF"/>
                </a:solidFill>
              </a:rPr>
              <a:t>Fynbo</a:t>
            </a:r>
            <a:r>
              <a:rPr lang="it-IT" sz="2000" b="1" dirty="0">
                <a:solidFill>
                  <a:srgbClr val="FFFFFF"/>
                </a:solidFill>
              </a:rPr>
              <a:t>, PPNP 78 (2014)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B40551-3340-F545-4497-0071F68AB75C}"/>
              </a:ext>
            </a:extLst>
          </p:cNvPr>
          <p:cNvSpPr txBox="1"/>
          <p:nvPr/>
        </p:nvSpPr>
        <p:spPr>
          <a:xfrm>
            <a:off x="426490" y="368092"/>
            <a:ext cx="85997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Was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i="1" dirty="0" err="1">
                <a:solidFill>
                  <a:srgbClr val="FF0000"/>
                </a:solidFill>
              </a:rPr>
              <a:t>introduction</a:t>
            </a:r>
            <a:r>
              <a:rPr lang="it-IT" b="1" dirty="0"/>
              <a:t> </a:t>
            </a:r>
            <a:r>
              <a:rPr lang="it-IT" b="1" dirty="0" err="1"/>
              <a:t>based</a:t>
            </a:r>
            <a:r>
              <a:rPr lang="it-IT" b="1" dirty="0"/>
              <a:t> on the use of the </a:t>
            </a:r>
            <a:r>
              <a:rPr lang="it-IT" b="1" i="1" dirty="0" err="1">
                <a:solidFill>
                  <a:srgbClr val="FF0000"/>
                </a:solidFill>
              </a:rPr>
              <a:t>anthropic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principle</a:t>
            </a:r>
            <a:r>
              <a:rPr lang="it-IT" b="1" dirty="0"/>
              <a:t>? 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Kragh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Arch.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Hist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Exact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Sci 64 (2010) 721; S. Thorvaldsen, Dialogo (2014) 43-46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Mass of </a:t>
            </a:r>
            <a:r>
              <a:rPr lang="it-IT" b="1" i="1" dirty="0">
                <a:solidFill>
                  <a:srgbClr val="0070C0"/>
                </a:solidFill>
              </a:rPr>
              <a:t>light quarks</a:t>
            </a:r>
            <a:r>
              <a:rPr lang="it-IT" b="1" dirty="0"/>
              <a:t> from the Hoyle state and fine-tuning </a:t>
            </a:r>
            <a:r>
              <a:rPr lang="it-IT" b="1" dirty="0">
                <a:sym typeface="Wingdings" panose="05000000000000000000" pitchFamily="2" charset="2"/>
              </a:rPr>
              <a:t> 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Epelbaum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et al, </a:t>
            </a:r>
            <a:r>
              <a:rPr lang="en-GB" sz="12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PRL 110 (2013)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Can the Hoyle state </a:t>
            </a:r>
            <a:r>
              <a:rPr lang="it-IT" b="1" dirty="0" err="1"/>
              <a:t>wave</a:t>
            </a:r>
            <a:r>
              <a:rPr lang="it-IT" b="1" dirty="0"/>
              <a:t> </a:t>
            </a:r>
            <a:r>
              <a:rPr lang="it-IT" b="1" dirty="0" err="1"/>
              <a:t>function</a:t>
            </a:r>
            <a:r>
              <a:rPr lang="it-IT" b="1" dirty="0"/>
              <a:t> show some </a:t>
            </a:r>
            <a:r>
              <a:rPr lang="it-IT" b="1" i="1" dirty="0">
                <a:solidFill>
                  <a:srgbClr val="00B050"/>
                </a:solidFill>
              </a:rPr>
              <a:t>BEC </a:t>
            </a:r>
            <a:r>
              <a:rPr lang="it-IT" b="1" i="1" dirty="0" err="1">
                <a:solidFill>
                  <a:srgbClr val="00B050"/>
                </a:solidFill>
              </a:rPr>
              <a:t>character</a:t>
            </a:r>
            <a:r>
              <a:rPr lang="it-IT" b="1" dirty="0"/>
              <a:t>?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Tohsaki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et al,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PRL 87 (2001)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ym typeface="Wingdings" panose="05000000000000000000" pitchFamily="2" charset="2"/>
              </a:rPr>
              <a:t>Abnormally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i="1" dirty="0">
                <a:solidFill>
                  <a:srgbClr val="7030A0"/>
                </a:solidFill>
                <a:sym typeface="Wingdings" panose="05000000000000000000" pitchFamily="2" charset="2"/>
              </a:rPr>
              <a:t>large </a:t>
            </a:r>
            <a:r>
              <a:rPr lang="it-IT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charge</a:t>
            </a:r>
            <a:r>
              <a:rPr lang="it-IT" b="1" i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it-IT" b="1" i="1" dirty="0" err="1">
                <a:solidFill>
                  <a:srgbClr val="7030A0"/>
                </a:solidFill>
                <a:sym typeface="Wingdings" panose="05000000000000000000" pitchFamily="2" charset="2"/>
              </a:rPr>
              <a:t>radius</a:t>
            </a:r>
            <a:r>
              <a:rPr lang="it-IT" b="1" dirty="0">
                <a:sym typeface="Wingdings" panose="05000000000000000000" pitchFamily="2" charset="2"/>
              </a:rPr>
              <a:t>  (</a:t>
            </a:r>
            <a:r>
              <a:rPr lang="it-IT" b="1" dirty="0" err="1">
                <a:sym typeface="Wingdings" panose="05000000000000000000" pitchFamily="2" charset="2"/>
              </a:rPr>
              <a:t>e,e</a:t>
            </a:r>
            <a:r>
              <a:rPr lang="it-IT" b="1" dirty="0">
                <a:sym typeface="Wingdings" panose="05000000000000000000" pitchFamily="2" charset="2"/>
              </a:rPr>
              <a:t>’) or (</a:t>
            </a:r>
            <a:r>
              <a:rPr lang="it-IT" b="1" dirty="0" err="1">
                <a:sym typeface="Wingdings" panose="05000000000000000000" pitchFamily="2" charset="2"/>
              </a:rPr>
              <a:t>h,h</a:t>
            </a:r>
            <a:r>
              <a:rPr lang="it-IT" b="1" dirty="0">
                <a:sym typeface="Wingdings" panose="05000000000000000000" pitchFamily="2" charset="2"/>
              </a:rPr>
              <a:t>’) probes  </a:t>
            </a:r>
            <a:r>
              <a:rPr lang="it-IT" b="1" dirty="0">
                <a:solidFill>
                  <a:srgbClr val="FFC000"/>
                </a:solidFill>
                <a:sym typeface="Wingdings" panose="05000000000000000000" pitchFamily="2" charset="2"/>
              </a:rPr>
              <a:t>model </a:t>
            </a:r>
            <a:r>
              <a:rPr lang="it-IT" b="1" dirty="0" err="1">
                <a:solidFill>
                  <a:srgbClr val="FFC000"/>
                </a:solidFill>
                <a:sym typeface="Wingdings" panose="05000000000000000000" pitchFamily="2" charset="2"/>
              </a:rPr>
              <a:t>dependencies</a:t>
            </a:r>
            <a:r>
              <a:rPr lang="it-IT" b="1" dirty="0">
                <a:sym typeface="Wingdings" panose="05000000000000000000" pitchFamily="2" charset="2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Direct </a:t>
            </a:r>
            <a:r>
              <a:rPr lang="it-IT" b="1" dirty="0" err="1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decay</a:t>
            </a:r>
            <a:r>
              <a:rPr lang="it-IT" b="1" dirty="0">
                <a:sym typeface="Wingdings" panose="05000000000000000000" pitchFamily="2" charset="2"/>
              </a:rPr>
              <a:t>, by-</a:t>
            </a:r>
            <a:r>
              <a:rPr lang="it-IT" b="1" dirty="0" err="1">
                <a:sym typeface="Wingdings" panose="05000000000000000000" pitchFamily="2" charset="2"/>
              </a:rPr>
              <a:t>passing</a:t>
            </a:r>
            <a:r>
              <a:rPr lang="it-IT" b="1" dirty="0">
                <a:sym typeface="Wingdings" panose="05000000000000000000" pitchFamily="2" charset="2"/>
              </a:rPr>
              <a:t> </a:t>
            </a:r>
            <a:r>
              <a:rPr lang="it-IT" b="1" baseline="30000" dirty="0">
                <a:sym typeface="Wingdings" panose="05000000000000000000" pitchFamily="2" charset="2"/>
              </a:rPr>
              <a:t>8</a:t>
            </a:r>
            <a:r>
              <a:rPr lang="it-IT" b="1" dirty="0">
                <a:sym typeface="Wingdings" panose="05000000000000000000" pitchFamily="2" charset="2"/>
              </a:rPr>
              <a:t>Be? Triple alpha reaction rate?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21B087A-B5FB-9F3D-A4C9-D4BE0E96A5EC}"/>
              </a:ext>
            </a:extLst>
          </p:cNvPr>
          <p:cNvGrpSpPr/>
          <p:nvPr/>
        </p:nvGrpSpPr>
        <p:grpSpPr>
          <a:xfrm>
            <a:off x="536083" y="2147015"/>
            <a:ext cx="2632554" cy="1498432"/>
            <a:chOff x="696169" y="2920005"/>
            <a:chExt cx="2632554" cy="149843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90C5A97-EAD1-47DB-BD3E-87EA3D3FC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69" y="2952750"/>
              <a:ext cx="1102560" cy="107687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2F4A836-FB92-191C-80B9-47DBC825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8650" y="2920005"/>
              <a:ext cx="1430073" cy="110961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3782116-36A0-77B7-FA96-0059AB5BA623}"/>
                </a:ext>
              </a:extLst>
            </p:cNvPr>
            <p:cNvSpPr txBox="1"/>
            <p:nvPr/>
          </p:nvSpPr>
          <p:spPr>
            <a:xfrm>
              <a:off x="696169" y="3956772"/>
              <a:ext cx="2317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Epelbaum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PRL 109 (2012)</a:t>
              </a:r>
            </a:p>
            <a:p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Ab </a:t>
              </a:r>
              <a:r>
                <a:rPr lang="it-IT" sz="12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initio</a:t>
              </a:r>
              <a:r>
                <a:rPr lang="it-IT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lattice </a:t>
              </a:r>
              <a:r>
                <a:rPr lang="it-IT" sz="1200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calculations</a:t>
              </a:r>
              <a:endParaRPr lang="en-GB" sz="12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51BB0ADB-3EE6-FAAC-B938-3AE2AE305AEA}"/>
                </a:ext>
              </a:extLst>
            </p:cNvPr>
            <p:cNvSpPr txBox="1"/>
            <p:nvPr/>
          </p:nvSpPr>
          <p:spPr>
            <a:xfrm>
              <a:off x="726232" y="292397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GS</a:t>
              </a:r>
              <a:endParaRPr lang="en-GB" b="1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325295A-3724-D0A8-5AB0-AD6C7016D99E}"/>
                </a:ext>
              </a:extLst>
            </p:cNvPr>
            <p:cNvSpPr txBox="1"/>
            <p:nvPr/>
          </p:nvSpPr>
          <p:spPr>
            <a:xfrm>
              <a:off x="1898202" y="2938697"/>
              <a:ext cx="808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HOYLE</a:t>
              </a:r>
              <a:endParaRPr lang="en-GB" b="1" dirty="0"/>
            </a:p>
          </p:txBody>
        </p: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082B38AA-9CA4-A11D-0156-2D1FECCBA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957" y="2490393"/>
            <a:ext cx="3200751" cy="3952443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6C81C056-8690-DC6B-2592-C558426CF47F}"/>
              </a:ext>
            </a:extLst>
          </p:cNvPr>
          <p:cNvGrpSpPr/>
          <p:nvPr/>
        </p:nvGrpSpPr>
        <p:grpSpPr>
          <a:xfrm>
            <a:off x="478161" y="3731493"/>
            <a:ext cx="3091463" cy="2680459"/>
            <a:chOff x="2949855" y="3676012"/>
            <a:chExt cx="3091463" cy="2680459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B1205AC-C901-3C58-3604-3CAF6978C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59" t="16046" r="23321" b="59902"/>
            <a:stretch/>
          </p:blipFill>
          <p:spPr>
            <a:xfrm>
              <a:off x="2949855" y="3676012"/>
              <a:ext cx="2828605" cy="2531101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AFB3BA0-A3F1-8E09-4333-EE7DC2FC06AB}"/>
                </a:ext>
              </a:extLst>
            </p:cNvPr>
            <p:cNvSpPr txBox="1"/>
            <p:nvPr/>
          </p:nvSpPr>
          <p:spPr>
            <a:xfrm>
              <a:off x="3342044" y="6079472"/>
              <a:ext cx="26992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Otsuka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Nat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Comm. 13 (2022)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90C250B-07BB-78FC-D2E1-0C92D6EABDFD}"/>
              </a:ext>
            </a:extLst>
          </p:cNvPr>
          <p:cNvGrpSpPr/>
          <p:nvPr/>
        </p:nvGrpSpPr>
        <p:grpSpPr>
          <a:xfrm>
            <a:off x="3491912" y="1981243"/>
            <a:ext cx="2929904" cy="4461593"/>
            <a:chOff x="429256" y="1559676"/>
            <a:chExt cx="3115422" cy="4744096"/>
          </a:xfrm>
          <a:solidFill>
            <a:schemeClr val="bg1"/>
          </a:solidFill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6B312ACD-977D-31C1-1D48-67E15869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256" y="1559676"/>
              <a:ext cx="3115422" cy="4419725"/>
            </a:xfrm>
            <a:prstGeom prst="rect">
              <a:avLst/>
            </a:prstGeom>
            <a:grpFill/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BD67DA8-C44C-F8C7-E6FA-6537D60E854C}"/>
                </a:ext>
              </a:extLst>
            </p:cNvPr>
            <p:cNvSpPr txBox="1"/>
            <p:nvPr/>
          </p:nvSpPr>
          <p:spPr>
            <a:xfrm>
              <a:off x="774091" y="6026773"/>
              <a:ext cx="269927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M. </a:t>
              </a:r>
              <a:r>
                <a:rPr lang="it-IT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Chernykh</a:t>
              </a:r>
              <a:r>
                <a:rPr lang="it-IT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al, PRL 98 (2007)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5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4EBC7-270F-436F-10A6-63BEB743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49DFBEA7-182F-29A6-B749-EF41CE44E188}"/>
              </a:ext>
            </a:extLst>
          </p:cNvPr>
          <p:cNvGrpSpPr/>
          <p:nvPr/>
        </p:nvGrpSpPr>
        <p:grpSpPr>
          <a:xfrm>
            <a:off x="556458" y="260623"/>
            <a:ext cx="3847472" cy="3784586"/>
            <a:chOff x="556458" y="317773"/>
            <a:chExt cx="3847472" cy="3784586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35E91EBF-011B-1EE1-BCA9-4A713B853027}"/>
                </a:ext>
              </a:extLst>
            </p:cNvPr>
            <p:cNvGrpSpPr/>
            <p:nvPr/>
          </p:nvGrpSpPr>
          <p:grpSpPr>
            <a:xfrm>
              <a:off x="556458" y="317773"/>
              <a:ext cx="3847472" cy="3784586"/>
              <a:chOff x="556458" y="317773"/>
              <a:chExt cx="3847472" cy="3784586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EB0281D7-283B-B175-1198-C7B044087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458" y="317773"/>
                <a:ext cx="3847472" cy="3784586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9AEC5DA-977A-464E-A2C0-23995BDD513E}"/>
                  </a:ext>
                </a:extLst>
              </p:cNvPr>
              <p:cNvSpPr txBox="1"/>
              <p:nvPr/>
            </p:nvSpPr>
            <p:spPr>
              <a:xfrm>
                <a:off x="1359290" y="477147"/>
                <a:ext cx="22479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bg1">
                        <a:lumMod val="50000"/>
                      </a:schemeClr>
                    </a:solidFill>
                  </a:rPr>
                  <a:t>T. Suda et al, APJ 741 (2011)</a:t>
                </a:r>
                <a:endParaRPr lang="en-GB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92262A2-0CB4-AE1D-B163-1FABACE87CD5}"/>
                </a:ext>
              </a:extLst>
            </p:cNvPr>
            <p:cNvSpPr txBox="1"/>
            <p:nvPr/>
          </p:nvSpPr>
          <p:spPr>
            <a:xfrm rot="19383909">
              <a:off x="1799886" y="1212324"/>
              <a:ext cx="16257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bg1">
                      <a:lumMod val="50000"/>
                    </a:schemeClr>
                  </a:solidFill>
                </a:rPr>
                <a:t>Ogata et al, PTP 122 (2009)</a:t>
              </a:r>
              <a:endParaRPr lang="en-GB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D3DAAE0-D37D-4D93-2C51-1E2A9250A0B1}"/>
                </a:ext>
              </a:extLst>
            </p:cNvPr>
            <p:cNvSpPr txBox="1"/>
            <p:nvPr/>
          </p:nvSpPr>
          <p:spPr>
            <a:xfrm rot="18209395">
              <a:off x="1925768" y="291747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schemeClr val="bg1">
                      <a:lumMod val="50000"/>
                    </a:schemeClr>
                  </a:solidFill>
                </a:rPr>
                <a:t>NACRE</a:t>
              </a:r>
              <a:endParaRPr lang="en-GB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97B481AC-13B1-1C5A-DE2C-053A8FC12314}"/>
              </a:ext>
            </a:extLst>
          </p:cNvPr>
          <p:cNvGrpSpPr/>
          <p:nvPr/>
        </p:nvGrpSpPr>
        <p:grpSpPr>
          <a:xfrm>
            <a:off x="381000" y="3522603"/>
            <a:ext cx="4475954" cy="2987427"/>
            <a:chOff x="381000" y="3522603"/>
            <a:chExt cx="4475954" cy="2987427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01DC303-DCF7-F6D3-71AE-2941CD10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522603"/>
              <a:ext cx="4475954" cy="2987427"/>
            </a:xfrm>
            <a:prstGeom prst="rect">
              <a:avLst/>
            </a:prstGeom>
          </p:spPr>
        </p:pic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0C37028A-8834-6D1C-A58A-B0A0317615F4}"/>
                </a:ext>
              </a:extLst>
            </p:cNvPr>
            <p:cNvSpPr txBox="1"/>
            <p:nvPr/>
          </p:nvSpPr>
          <p:spPr>
            <a:xfrm>
              <a:off x="1054424" y="3580565"/>
              <a:ext cx="2410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J. Bishop et al, PRC 103 (2021)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95224F99-B81F-3AB0-1AED-A88205FBD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8530C2C-1C27-2CAB-4487-7764A1F74F2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FF7FB3F6-3DB1-EDD6-E9DE-2B7CA9A67FBB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2EA3463-78DC-46B2-8248-3CB991EE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8092"/>
            <a:ext cx="700539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 structure and triple </a:t>
            </a:r>
            <a:r>
              <a:rPr lang="en-US" sz="2000" b="1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2000" b="1" dirty="0">
                <a:solidFill>
                  <a:schemeClr val="bg1"/>
                </a:solidFill>
              </a:rPr>
              <a:t> reaction rate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F7C3DBC7-D7D6-4398-EDB7-EB4ECD867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4580421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… some news on this side </a:t>
            </a:r>
            <a:r>
              <a:rPr lang="it-IT" sz="2000" b="1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it-IT" sz="2000" b="1" dirty="0" err="1">
                <a:solidFill>
                  <a:srgbClr val="FFFFFF"/>
                </a:solidFill>
                <a:sym typeface="Wingdings" panose="05000000000000000000" pitchFamily="2" charset="2"/>
              </a:rPr>
              <a:t>Conclusions</a:t>
            </a:r>
            <a:r>
              <a:rPr lang="it-IT" sz="2000" b="1" dirty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971E7EE-719D-8079-DBB6-5D0B33D49E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7767405-AC07-FA2F-2D96-3894876E410B}"/>
              </a:ext>
            </a:extLst>
          </p:cNvPr>
          <p:cNvGrpSpPr/>
          <p:nvPr/>
        </p:nvGrpSpPr>
        <p:grpSpPr>
          <a:xfrm>
            <a:off x="4882878" y="337720"/>
            <a:ext cx="4158342" cy="3054871"/>
            <a:chOff x="4740072" y="373110"/>
            <a:chExt cx="4158342" cy="3054871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20011C3-1643-A568-6AA2-4D1C7950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0072" y="373110"/>
              <a:ext cx="4158342" cy="3054871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9C8833D-36BD-E056-30BE-1D3A74F5D0F2}"/>
                </a:ext>
              </a:extLst>
            </p:cNvPr>
            <p:cNvSpPr txBox="1"/>
            <p:nvPr/>
          </p:nvSpPr>
          <p:spPr>
            <a:xfrm>
              <a:off x="5207000" y="661698"/>
              <a:ext cx="26118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K. </a:t>
              </a:r>
              <a:r>
                <a:rPr lang="it-IT" sz="1400" b="1" dirty="0" err="1">
                  <a:solidFill>
                    <a:schemeClr val="bg1">
                      <a:lumMod val="50000"/>
                    </a:schemeClr>
                  </a:solidFill>
                </a:rPr>
                <a:t>Nomoto</a:t>
              </a:r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 et al, A&amp;A 149 (1985)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2F849A98-2F79-35B2-2CAE-3AE284D98A0E}"/>
              </a:ext>
            </a:extLst>
          </p:cNvPr>
          <p:cNvGrpSpPr/>
          <p:nvPr/>
        </p:nvGrpSpPr>
        <p:grpSpPr>
          <a:xfrm>
            <a:off x="4824896" y="3470150"/>
            <a:ext cx="4273998" cy="3060147"/>
            <a:chOff x="4825050" y="3443910"/>
            <a:chExt cx="4273998" cy="3060147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6441DF2-160D-180C-68FC-F1EF9DF9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5050" y="3689649"/>
              <a:ext cx="4273998" cy="2814408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39BBF8A-57CF-1EAA-4A5F-897F0B0C9183}"/>
                </a:ext>
              </a:extLst>
            </p:cNvPr>
            <p:cNvSpPr txBox="1"/>
            <p:nvPr/>
          </p:nvSpPr>
          <p:spPr>
            <a:xfrm>
              <a:off x="5474090" y="3443910"/>
              <a:ext cx="2620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M. </a:t>
              </a:r>
              <a:r>
                <a:rPr lang="it-IT" sz="1400" b="1" dirty="0" err="1">
                  <a:solidFill>
                    <a:schemeClr val="bg1">
                      <a:lumMod val="50000"/>
                    </a:schemeClr>
                  </a:solidFill>
                </a:rPr>
                <a:t>Tsumura</a:t>
              </a:r>
              <a:r>
                <a:rPr lang="it-IT" sz="1400" b="1" dirty="0">
                  <a:solidFill>
                    <a:schemeClr val="bg1">
                      <a:lumMod val="50000"/>
                    </a:schemeClr>
                  </a:solidFill>
                </a:rPr>
                <a:t> et al, PLB 817 (2021)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59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Arc 3"/>
          <p:cNvSpPr>
            <a:spLocks/>
          </p:cNvSpPr>
          <p:nvPr/>
        </p:nvSpPr>
        <p:spPr bwMode="auto">
          <a:xfrm rot="5400000" flipV="1">
            <a:off x="4392000" y="-4392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00B0F0"/>
              </a:gs>
              <a:gs pos="39000">
                <a:srgbClr val="0070C0"/>
              </a:gs>
            </a:gsLst>
            <a:lin ang="5400000" scaled="0"/>
          </a:gra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5" name="Arc 4"/>
          <p:cNvSpPr>
            <a:spLocks/>
          </p:cNvSpPr>
          <p:nvPr/>
        </p:nvSpPr>
        <p:spPr bwMode="auto">
          <a:xfrm rot="16200000" flipV="1">
            <a:off x="4392000" y="2106000"/>
            <a:ext cx="360000" cy="9144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40B804"/>
              </a:gs>
              <a:gs pos="50000">
                <a:srgbClr val="1D631F"/>
              </a:gs>
            </a:gsLst>
            <a:lin ang="5400000" scaled="0"/>
          </a:gradFill>
          <a:ln w="38100" cap="flat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195736" y="8092"/>
            <a:ext cx="6933387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The Hoyle state in </a:t>
            </a:r>
            <a:r>
              <a:rPr lang="en-US" sz="2000" b="1" baseline="30000" dirty="0">
                <a:solidFill>
                  <a:schemeClr val="bg1"/>
                </a:solidFill>
              </a:rPr>
              <a:t>12</a:t>
            </a:r>
            <a:r>
              <a:rPr lang="en-US" sz="2000" b="1" dirty="0">
                <a:solidFill>
                  <a:schemeClr val="bg1"/>
                </a:solidFill>
              </a:rPr>
              <a:t>C: direct decay?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38758" y="5180999"/>
            <a:ext cx="470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da-DK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Freer et al., Phys. Rev. C 49, R1751 (1994). [2] 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Ad. R.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Raduta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it-IT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Lett</a:t>
            </a:r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B 705, 65 (2011). </a:t>
            </a:r>
            <a:r>
              <a:rPr lang="da-DK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[3] J. Manfredi et al., Phys. Rev. C 85, 037603 (2012). [4] </a:t>
            </a:r>
            <a:r>
              <a:rPr lang="nb-NO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O. S. Kirsebom et al., Phys. Rev. Lett. 108, 202501 (2012). [5]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T. K.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Rana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Phys.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 88, 021601(R) (2013). [6] M.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Itoh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Phys.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Lett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113, 102501 (2014). [7] L.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Morelli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J. Phys. G: </a:t>
            </a:r>
            <a:r>
              <a:rPr lang="fr-FR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Nucl</a:t>
            </a:r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Part. Phys. 43, 045110 (2016). </a:t>
            </a:r>
            <a:endParaRPr lang="it-I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24BEFC2-89A2-CC8A-C412-57D203298FE1}"/>
              </a:ext>
            </a:extLst>
          </p:cNvPr>
          <p:cNvGrpSpPr/>
          <p:nvPr/>
        </p:nvGrpSpPr>
        <p:grpSpPr>
          <a:xfrm>
            <a:off x="5004048" y="856598"/>
            <a:ext cx="4139951" cy="1686791"/>
            <a:chOff x="5004048" y="856598"/>
            <a:chExt cx="4139951" cy="16867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878838"/>
              <a:ext cx="2232170" cy="166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7258248" y="856598"/>
                  <a:ext cx="1885751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O.S. </a:t>
                  </a:r>
                  <a:r>
                    <a:rPr lang="it-IT" sz="1400" b="1" i="1" dirty="0" err="1">
                      <a:solidFill>
                        <a:srgbClr val="008000"/>
                      </a:solidFill>
                    </a:rPr>
                    <a:t>Kirsebom</a:t>
                  </a:r>
                  <a:r>
                    <a:rPr lang="it-IT" sz="1400" b="1" i="1" dirty="0">
                      <a:solidFill>
                        <a:srgbClr val="008000"/>
                      </a:solidFill>
                    </a:rPr>
                    <a:t>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≈5000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no evidence of direct decays  upper limit of 0.5% to direct branching ratios. 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248" y="856598"/>
                  <a:ext cx="1885751" cy="1600438"/>
                </a:xfrm>
                <a:prstGeom prst="rect">
                  <a:avLst/>
                </a:prstGeom>
                <a:blipFill>
                  <a:blip r:embed="rId5"/>
                  <a:stretch>
                    <a:fillRect l="-971" t="-763" b="-305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3CCF10B-C4C9-36EB-95D2-349FD38D7386}"/>
              </a:ext>
            </a:extLst>
          </p:cNvPr>
          <p:cNvGrpSpPr/>
          <p:nvPr/>
        </p:nvGrpSpPr>
        <p:grpSpPr>
          <a:xfrm>
            <a:off x="5181923" y="2717860"/>
            <a:ext cx="3940046" cy="1906541"/>
            <a:chOff x="5181923" y="2717860"/>
            <a:chExt cx="3940046" cy="19065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23" y="2717860"/>
              <a:ext cx="1876420" cy="190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/>
                <p:cNvSpPr txBox="1"/>
                <p:nvPr/>
              </p:nvSpPr>
              <p:spPr>
                <a:xfrm>
                  <a:off x="7236218" y="2748404"/>
                  <a:ext cx="1885751" cy="1571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T.K. Rana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≈20000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non-vanishing direct decay branching ratio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1400" b="0" i="0" smtClean="0">
                                    <a:latin typeface="Cambria Math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latin typeface="Cambria Math"/>
                              </a:rPr>
                              <m:t>Γ</m:t>
                            </m:r>
                          </m:den>
                        </m:f>
                        <m:r>
                          <a:rPr lang="it-IT" sz="1400" b="0" i="1" smtClean="0">
                            <a:latin typeface="Cambria Math"/>
                          </a:rPr>
                          <m:t>=0.91±0.14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4" name="CasellaDiTes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18" y="2748404"/>
                  <a:ext cx="1885751" cy="1571905"/>
                </a:xfrm>
                <a:prstGeom prst="rect">
                  <a:avLst/>
                </a:prstGeom>
                <a:blipFill>
                  <a:blip r:embed="rId7"/>
                  <a:stretch>
                    <a:fillRect l="-971" t="-7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4E258101-B094-ECBC-5134-7460F45CD235}"/>
              </a:ext>
            </a:extLst>
          </p:cNvPr>
          <p:cNvGrpSpPr/>
          <p:nvPr/>
        </p:nvGrpSpPr>
        <p:grpSpPr>
          <a:xfrm>
            <a:off x="5092985" y="4564866"/>
            <a:ext cx="4038027" cy="1600438"/>
            <a:chOff x="5092985" y="4564866"/>
            <a:chExt cx="4038027" cy="16004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985" y="4695298"/>
              <a:ext cx="2054295" cy="1444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sellaDiTesto 44"/>
                <p:cNvSpPr txBox="1"/>
                <p:nvPr/>
              </p:nvSpPr>
              <p:spPr>
                <a:xfrm>
                  <a:off x="7245261" y="4564866"/>
                  <a:ext cx="1885751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i="1" dirty="0">
                      <a:solidFill>
                        <a:srgbClr val="008000"/>
                      </a:solidFill>
                    </a:rPr>
                    <a:t>M. </a:t>
                  </a:r>
                  <a:r>
                    <a:rPr lang="it-IT" sz="1400" b="1" i="1" dirty="0" err="1">
                      <a:solidFill>
                        <a:srgbClr val="008000"/>
                      </a:solidFill>
                    </a:rPr>
                    <a:t>Itoh</a:t>
                  </a:r>
                  <a:r>
                    <a:rPr lang="it-IT" sz="1400" b="1" i="1" dirty="0">
                      <a:solidFill>
                        <a:srgbClr val="008000"/>
                      </a:solidFill>
                    </a:rPr>
                    <a:t> et al.</a:t>
                  </a:r>
                </a:p>
                <a:p>
                  <a:endParaRPr lang="it-IT" sz="1400" dirty="0"/>
                </a:p>
                <a:p>
                  <a14:m>
                    <m:oMath xmlns:m="http://schemas.openxmlformats.org/officeDocument/2006/math">
                      <m:r>
                        <a:rPr lang="it-IT" sz="1400" b="0" i="1" smtClean="0">
                          <a:latin typeface="Cambria Math"/>
                        </a:rPr>
                        <m:t>≈20000</m:t>
                      </m:r>
                    </m:oMath>
                  </a14:m>
                  <a:r>
                    <a:rPr lang="en-US" sz="1400" dirty="0"/>
                    <a:t> events </a:t>
                  </a:r>
                  <a:r>
                    <a:rPr lang="en-US" sz="1400" dirty="0">
                      <a:sym typeface="Wingdings" pitchFamily="2" charset="2"/>
                    </a:rPr>
                    <a:t> </a:t>
                  </a:r>
                  <a:r>
                    <a:rPr lang="it-IT" sz="1400" dirty="0" err="1">
                      <a:sym typeface="Wingdings" pitchFamily="2" charset="2"/>
                    </a:rPr>
                    <a:t>direct</a:t>
                  </a:r>
                  <a:r>
                    <a:rPr lang="it-IT" sz="1400" dirty="0">
                      <a:sym typeface="Wingdings" pitchFamily="2" charset="2"/>
                    </a:rPr>
                    <a:t> </a:t>
                  </a:r>
                  <a:r>
                    <a:rPr lang="it-IT" sz="1400" dirty="0" err="1">
                      <a:sym typeface="Wingdings" pitchFamily="2" charset="2"/>
                    </a:rPr>
                    <a:t>decay</a:t>
                  </a:r>
                  <a:r>
                    <a:rPr lang="it-IT" sz="1400" dirty="0">
                      <a:sym typeface="Wingdings" pitchFamily="2" charset="2"/>
                    </a:rPr>
                    <a:t> under the </a:t>
                  </a:r>
                  <a:r>
                    <a:rPr lang="it-IT" sz="1400" dirty="0" err="1">
                      <a:sym typeface="Wingdings" pitchFamily="2" charset="2"/>
                    </a:rPr>
                    <a:t>sensitivity</a:t>
                  </a:r>
                  <a:r>
                    <a:rPr lang="it-IT" sz="1400" dirty="0">
                      <a:sym typeface="Wingdings" pitchFamily="2" charset="2"/>
                    </a:rPr>
                    <a:t> of the </a:t>
                  </a:r>
                  <a:r>
                    <a:rPr lang="it-IT" sz="1400" dirty="0" err="1">
                      <a:sym typeface="Wingdings" pitchFamily="2" charset="2"/>
                    </a:rPr>
                    <a:t>experimental</a:t>
                  </a:r>
                  <a:r>
                    <a:rPr lang="it-IT" sz="1400" dirty="0">
                      <a:sym typeface="Wingdings" pitchFamily="2" charset="2"/>
                    </a:rPr>
                    <a:t> </a:t>
                  </a:r>
                  <a:r>
                    <a:rPr lang="it-IT" sz="1400" dirty="0" err="1">
                      <a:sym typeface="Wingdings" pitchFamily="2" charset="2"/>
                    </a:rPr>
                    <a:t>sensitivity</a:t>
                  </a:r>
                  <a:r>
                    <a:rPr lang="it-IT" sz="1400" dirty="0">
                      <a:sym typeface="Wingdings" pitchFamily="2" charset="2"/>
                    </a:rPr>
                    <a:t>  &lt;0.2%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45" name="CasellaDiTes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261" y="4564866"/>
                  <a:ext cx="1885751" cy="1600438"/>
                </a:xfrm>
                <a:prstGeom prst="rect">
                  <a:avLst/>
                </a:prstGeom>
                <a:blipFill>
                  <a:blip r:embed="rId9"/>
                  <a:stretch>
                    <a:fillRect l="-971" t="-763" b="-34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e 28"/>
          <p:cNvSpPr/>
          <p:nvPr/>
        </p:nvSpPr>
        <p:spPr>
          <a:xfrm>
            <a:off x="3095720" y="50806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0" name="Ovale 29"/>
          <p:cNvSpPr/>
          <p:nvPr/>
        </p:nvSpPr>
        <p:spPr>
          <a:xfrm>
            <a:off x="3167688" y="8681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31" name="Ovale 30"/>
          <p:cNvSpPr/>
          <p:nvPr/>
        </p:nvSpPr>
        <p:spPr>
          <a:xfrm rot="20691076">
            <a:off x="3035705" y="508063"/>
            <a:ext cx="575984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2699792" y="26064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0070C0"/>
                </a:solidFill>
              </a:rPr>
              <a:t>8</a:t>
            </a:r>
            <a:r>
              <a:rPr lang="it-IT" dirty="0">
                <a:solidFill>
                  <a:srgbClr val="0070C0"/>
                </a:solidFill>
              </a:rPr>
              <a:t>Be</a:t>
            </a:r>
          </a:p>
        </p:txBody>
      </p:sp>
      <p:sp>
        <p:nvSpPr>
          <p:cNvPr id="33" name="Ovale 32"/>
          <p:cNvSpPr/>
          <p:nvPr/>
        </p:nvSpPr>
        <p:spPr>
          <a:xfrm>
            <a:off x="4031784" y="35478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3695730" y="629981"/>
            <a:ext cx="264006" cy="84847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1187624" y="928503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48" name="Ovale 47"/>
          <p:cNvSpPr/>
          <p:nvPr/>
        </p:nvSpPr>
        <p:spPr>
          <a:xfrm>
            <a:off x="899592" y="1210115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0" name="Ovale 49"/>
          <p:cNvSpPr/>
          <p:nvPr/>
        </p:nvSpPr>
        <p:spPr>
          <a:xfrm>
            <a:off x="1337082" y="1340768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1" name="Freccia a destra 50"/>
          <p:cNvSpPr/>
          <p:nvPr/>
        </p:nvSpPr>
        <p:spPr>
          <a:xfrm rot="20024897">
            <a:off x="2051721" y="1008483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20691076">
            <a:off x="852043" y="906067"/>
            <a:ext cx="960958" cy="86606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536611" y="7647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>
                <a:solidFill>
                  <a:srgbClr val="FF0000"/>
                </a:solidFill>
              </a:rPr>
              <a:t>12</a:t>
            </a:r>
            <a:r>
              <a:rPr lang="it-IT" dirty="0">
                <a:solidFill>
                  <a:srgbClr val="FF0000"/>
                </a:solidFill>
              </a:rPr>
              <a:t>C*</a:t>
            </a:r>
          </a:p>
        </p:txBody>
      </p:sp>
      <p:sp>
        <p:nvSpPr>
          <p:cNvPr id="55" name="Freccia a destra 54"/>
          <p:cNvSpPr/>
          <p:nvPr/>
        </p:nvSpPr>
        <p:spPr>
          <a:xfrm rot="1235883">
            <a:off x="2050202" y="142215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>
            <a:off x="2857680" y="1464474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7" name="Ovale 56"/>
          <p:cNvSpPr/>
          <p:nvPr/>
        </p:nvSpPr>
        <p:spPr>
          <a:xfrm>
            <a:off x="2963697" y="200472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9" name="Ovale 58"/>
          <p:cNvSpPr/>
          <p:nvPr/>
        </p:nvSpPr>
        <p:spPr>
          <a:xfrm>
            <a:off x="3815770" y="1644689"/>
            <a:ext cx="360000" cy="360040"/>
          </a:xfrm>
          <a:prstGeom prst="ellipse">
            <a:avLst/>
          </a:prstGeom>
          <a:gradFill flip="none" rotWithShape="1">
            <a:gsLst>
              <a:gs pos="9000">
                <a:schemeClr val="bg1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Symbol" pitchFamily="18" charset="2"/>
              </a:rPr>
              <a:t>a</a:t>
            </a:r>
          </a:p>
        </p:txBody>
      </p:sp>
      <p:cxnSp>
        <p:nvCxnSpPr>
          <p:cNvPr id="60" name="Connettore 2 59"/>
          <p:cNvCxnSpPr/>
          <p:nvPr/>
        </p:nvCxnSpPr>
        <p:spPr>
          <a:xfrm>
            <a:off x="3333632" y="1803225"/>
            <a:ext cx="332047" cy="21289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 rot="20085185">
            <a:off x="1783456" y="770869"/>
            <a:ext cx="96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</a:rPr>
              <a:t>sequential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 rot="1255098">
            <a:off x="1909904" y="1511720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1" dirty="0" err="1">
                <a:solidFill>
                  <a:srgbClr val="FF0000"/>
                </a:solidFill>
              </a:rPr>
              <a:t>direct</a:t>
            </a:r>
            <a:endParaRPr lang="it-IT" sz="1400" b="1" i="1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 rot="-5400000">
            <a:off x="-2736484" y="3026664"/>
            <a:ext cx="5842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FF"/>
                </a:solidFill>
                <a:latin typeface="Times New Roman" pitchFamily="18" charset="0"/>
              </a:rPr>
              <a:t>Istituto Nazionale di Fisica Nucleare – Sezione di Catania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837172"/>
                  </p:ext>
                </p:extLst>
              </p:nvPr>
            </p:nvGraphicFramePr>
            <p:xfrm>
              <a:off x="635166" y="362035"/>
              <a:ext cx="403244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6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5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1" i="0" smtClean="0">
                                        <a:latin typeface="Cambria Math"/>
                                      </a:rPr>
                                      <m:t>𝚪</m:t>
                                    </m:r>
                                  </m:e>
                                  <m:sub>
                                    <m:r>
                                      <a:rPr lang="it-IT" b="1" i="0" smtClean="0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it-IT" b="1" i="1" smtClean="0">
                                        <a:latin typeface="Cambria Math"/>
                                      </a:rPr>
                                      <m:t>𝜶</m:t>
                                    </m:r>
                                  </m:sub>
                                </m:sSub>
                                <m:r>
                                  <a:rPr lang="it-IT" b="1" i="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𝚪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it-IT" b="0" i="1" smtClean="0">
                                    <a:latin typeface="Cambria Math"/>
                                  </a:rPr>
                                  <m:t>%</m:t>
                                </m:r>
                                <m:r>
                                  <a:rPr lang="it-IT" b="1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[1] M.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Freer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[2] </a:t>
                          </a:r>
                          <a:r>
                            <a:rPr lang="it-IT" sz="1400" dirty="0" err="1">
                              <a:solidFill>
                                <a:schemeClr val="tx1"/>
                              </a:solidFill>
                            </a:rPr>
                            <a:t>Ad.R</a:t>
                          </a:r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baseline="0" dirty="0" err="1">
                              <a:solidFill>
                                <a:schemeClr val="tx1"/>
                              </a:solidFill>
                            </a:rPr>
                            <a:t>Raduta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i="1" baseline="0" dirty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it-IT" sz="1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17.0±5.0</m:t>
                                </m:r>
                              </m:oMath>
                            </m:oMathPara>
                          </a14:m>
                          <a:endParaRPr lang="it-IT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[3] J. Manfredi </a:t>
                          </a:r>
                          <a:r>
                            <a:rPr lang="it-IT" sz="1400" i="1" dirty="0"/>
                            <a:t>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400" dirty="0"/>
                            <a:t>3.9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it-IT" sz="1400" dirty="0"/>
                            <a:t>1.1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[4] O.S.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Kirsebom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&lt;0.5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[5] T.K.</a:t>
                          </a:r>
                          <a:r>
                            <a:rPr lang="it-IT" sz="1400" baseline="0" dirty="0"/>
                            <a:t> Rana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0.91±0.14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[6] M. </a:t>
                          </a:r>
                          <a:r>
                            <a:rPr lang="it-IT" sz="1400" dirty="0" err="1"/>
                            <a:t>Itoh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&lt;0.2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44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[7] L.</a:t>
                          </a:r>
                          <a:r>
                            <a:rPr lang="it-IT" sz="1400" baseline="0" dirty="0"/>
                            <a:t> Morelli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latin typeface="Cambria Math"/>
                                  </a:rPr>
                                  <m:t>1.1±0.8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ella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8837172"/>
                  </p:ext>
                </p:extLst>
              </p:nvPr>
            </p:nvGraphicFramePr>
            <p:xfrm>
              <a:off x="635166" y="362035"/>
              <a:ext cx="403244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6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/>
                            <a:t>Experiment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8333" r="-1208" b="-6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[1] M.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Freer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130000" r="-1208" b="-6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[2] </a:t>
                          </a:r>
                          <a:r>
                            <a:rPr lang="it-IT" sz="1400" dirty="0" err="1">
                              <a:solidFill>
                                <a:schemeClr val="tx1"/>
                              </a:solidFill>
                            </a:rPr>
                            <a:t>Ad.R</a:t>
                          </a:r>
                          <a:r>
                            <a:rPr lang="it-IT" sz="140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baseline="0" dirty="0" err="1">
                              <a:solidFill>
                                <a:schemeClr val="tx1"/>
                              </a:solidFill>
                            </a:rPr>
                            <a:t>Raduta</a:t>
                          </a:r>
                          <a:r>
                            <a:rPr lang="it-IT" sz="14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it-IT" sz="1400" i="1" baseline="0" dirty="0">
                              <a:solidFill>
                                <a:schemeClr val="tx1"/>
                              </a:solidFill>
                            </a:rPr>
                            <a:t>et al.</a:t>
                          </a:r>
                          <a:endParaRPr lang="it-IT" sz="14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230000" r="-1208" b="-5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[3] J. Manfredi </a:t>
                          </a:r>
                          <a:r>
                            <a:rPr lang="it-IT" sz="1400" i="1" dirty="0"/>
                            <a:t>et al.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323529" r="-1208" b="-4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[4] O.S.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baseline="0" dirty="0" err="1"/>
                            <a:t>Kirsebom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432000" r="-1208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[5] T.K.</a:t>
                          </a:r>
                          <a:r>
                            <a:rPr lang="it-IT" sz="1400" baseline="0" dirty="0"/>
                            <a:t> Rana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532000" r="-1208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[6] M. </a:t>
                          </a:r>
                          <a:r>
                            <a:rPr lang="it-IT" sz="1400" dirty="0" err="1"/>
                            <a:t>Itoh</a:t>
                          </a:r>
                          <a:r>
                            <a:rPr lang="it-IT" sz="1400" baseline="0" dirty="0"/>
                            <a:t>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632000" r="-1208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sz="1400" dirty="0"/>
                            <a:t>[7] L.</a:t>
                          </a:r>
                          <a:r>
                            <a:rPr lang="it-IT" sz="1400" baseline="0" dirty="0"/>
                            <a:t> Morelli </a:t>
                          </a:r>
                          <a:r>
                            <a:rPr lang="it-IT" sz="1400" i="1" baseline="0" dirty="0"/>
                            <a:t>et al.</a:t>
                          </a:r>
                          <a:endParaRPr lang="it-IT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00302" t="-732000" r="-1208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D2E37E97-6CB7-AA40-1D2A-B97A3F9E4034}"/>
              </a:ext>
            </a:extLst>
          </p:cNvPr>
          <p:cNvGrpSpPr/>
          <p:nvPr/>
        </p:nvGrpSpPr>
        <p:grpSpPr>
          <a:xfrm>
            <a:off x="540311" y="3075615"/>
            <a:ext cx="2206817" cy="2090414"/>
            <a:chOff x="540311" y="3075615"/>
            <a:chExt cx="2206817" cy="209041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065D07C-9AFA-6173-308E-45CD25F2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0311" y="3075615"/>
              <a:ext cx="2206817" cy="2090414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C35F8B0-C359-63C0-7046-08A7AB8FE157}"/>
                </a:ext>
              </a:extLst>
            </p:cNvPr>
            <p:cNvSpPr txBox="1"/>
            <p:nvPr/>
          </p:nvSpPr>
          <p:spPr>
            <a:xfrm>
              <a:off x="932488" y="3110247"/>
              <a:ext cx="126324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i="1" dirty="0">
                  <a:solidFill>
                    <a:srgbClr val="008000"/>
                  </a:solidFill>
                </a:rPr>
                <a:t>M. </a:t>
              </a:r>
              <a:r>
                <a:rPr lang="it-IT" sz="1400" b="1" i="1" dirty="0" err="1">
                  <a:solidFill>
                    <a:srgbClr val="008000"/>
                  </a:solidFill>
                </a:rPr>
                <a:t>Freer</a:t>
              </a:r>
              <a:r>
                <a:rPr lang="it-IT" sz="1400" b="1" i="1" dirty="0">
                  <a:solidFill>
                    <a:srgbClr val="008000"/>
                  </a:solidFill>
                </a:rPr>
                <a:t> et al.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CEDBB850-B7B2-2227-08AD-766DBEB0E865}"/>
              </a:ext>
            </a:extLst>
          </p:cNvPr>
          <p:cNvGrpSpPr/>
          <p:nvPr/>
        </p:nvGrpSpPr>
        <p:grpSpPr>
          <a:xfrm>
            <a:off x="2780349" y="2934590"/>
            <a:ext cx="2117686" cy="2115564"/>
            <a:chOff x="2780349" y="2934590"/>
            <a:chExt cx="2117686" cy="2115564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B1D5E2A1-82BA-4B8F-77D1-BEE05CD37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780349" y="3100538"/>
              <a:ext cx="2117686" cy="1949616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8B0B9E36-E253-F597-B5D7-359FDA559A1B}"/>
                </a:ext>
              </a:extLst>
            </p:cNvPr>
            <p:cNvSpPr txBox="1"/>
            <p:nvPr/>
          </p:nvSpPr>
          <p:spPr>
            <a:xfrm>
              <a:off x="3095720" y="2934590"/>
              <a:ext cx="14762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b="1" i="1" dirty="0">
                  <a:solidFill>
                    <a:srgbClr val="008000"/>
                  </a:solidFill>
                </a:rPr>
                <a:t>A. </a:t>
              </a:r>
              <a:r>
                <a:rPr lang="it-IT" sz="1400" b="1" i="1" dirty="0" err="1">
                  <a:solidFill>
                    <a:srgbClr val="008000"/>
                  </a:solidFill>
                </a:rPr>
                <a:t>Raduta</a:t>
              </a:r>
              <a:r>
                <a:rPr lang="it-IT" sz="1400" b="1" i="1" dirty="0">
                  <a:solidFill>
                    <a:srgbClr val="008000"/>
                  </a:solidFill>
                </a:rPr>
                <a:t> et al.</a:t>
              </a:r>
            </a:p>
          </p:txBody>
        </p:sp>
      </p:grpSp>
      <p:sp>
        <p:nvSpPr>
          <p:cNvPr id="11" name="Text Box 13">
            <a:extLst>
              <a:ext uri="{FF2B5EF4-FFF2-40B4-BE49-F238E27FC236}">
                <a16:creationId xmlns:a16="http://schemas.microsoft.com/office/drawing/2014/main" id="{B037C1C6-5FB9-2133-AEFC-3C35B88BE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" y="6504057"/>
            <a:ext cx="2892202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FFFFFF"/>
                </a:solidFill>
              </a:rPr>
              <a:t>…</a:t>
            </a:r>
            <a:r>
              <a:rPr lang="it-IT" sz="2000" b="1" dirty="0" err="1">
                <a:solidFill>
                  <a:srgbClr val="FFFFFF"/>
                </a:solidFill>
              </a:rPr>
              <a:t>effects</a:t>
            </a:r>
            <a:r>
              <a:rPr lang="it-IT" sz="2000" b="1" dirty="0">
                <a:solidFill>
                  <a:srgbClr val="FFFFFF"/>
                </a:solidFill>
              </a:rPr>
              <a:t> of the </a:t>
            </a:r>
            <a:r>
              <a:rPr lang="it-IT" sz="2000" b="1" i="1" dirty="0">
                <a:solidFill>
                  <a:srgbClr val="FFFFFF"/>
                </a:solidFill>
              </a:rPr>
              <a:t>medium</a:t>
            </a:r>
            <a:r>
              <a:rPr lang="it-IT" sz="2000" b="1" dirty="0">
                <a:solidFill>
                  <a:srgbClr val="FFFFFF"/>
                </a:solidFill>
              </a:rPr>
              <a:t>?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8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14.7|3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4.7|22.1|11|15.9|2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51.5|0.6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|1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14.7|32.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3222</Words>
  <Application>Microsoft Office PowerPoint</Application>
  <PresentationFormat>Presentazione su schermo (4:3)</PresentationFormat>
  <Paragraphs>452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Arial Unicode MS</vt:lpstr>
      <vt:lpstr>Brush Script MT</vt:lpstr>
      <vt:lpstr>Calibri</vt:lpstr>
      <vt:lpstr>Calibri Light</vt:lpstr>
      <vt:lpstr>Cambria Math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Ivano Lombardo</dc:creator>
  <cp:lastModifiedBy>Ivano Lombardo</cp:lastModifiedBy>
  <cp:revision>35</cp:revision>
  <dcterms:created xsi:type="dcterms:W3CDTF">2023-09-04T22:56:12Z</dcterms:created>
  <dcterms:modified xsi:type="dcterms:W3CDTF">2025-07-22T15:32:41Z</dcterms:modified>
</cp:coreProperties>
</file>