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rgbClr val="D0D4D5"/>
          </a:solidFill>
        </a:fill>
      </a:tcStyle>
    </a:wholeTbl>
    <a:band2H>
      <a:tcTxStyle b="def" i="def"/>
      <a:tcStyle>
        <a:tcBdr/>
        <a:fill>
          <a:solidFill>
            <a:srgbClr val="E9EBEB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381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381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rgbClr val="ECDCCD"/>
          </a:solidFill>
        </a:fill>
      </a:tcStyle>
    </a:wholeTbl>
    <a:band2H>
      <a:tcTxStyle b="def" i="def"/>
      <a:tcStyle>
        <a:tcBdr/>
        <a:fill>
          <a:solidFill>
            <a:srgbClr val="F6EEE8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381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381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rgbClr val="D8CFD0"/>
          </a:solidFill>
        </a:fill>
      </a:tcStyle>
    </a:wholeTbl>
    <a:band2H>
      <a:tcTxStyle b="def" i="def"/>
      <a:tcStyle>
        <a:tcBdr/>
        <a:fill>
          <a:solidFill>
            <a:srgbClr val="ECE9E9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381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381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wholeTbl>
    <a:band2H>
      <a:tcTxStyle b="def" i="def"/>
      <a:tcStyle>
        <a:tcBdr/>
        <a:fill>
          <a:solidFill>
            <a:srgbClr val="092C6C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C6963"/>
              </a:solidFill>
              <a:prstDash val="solid"/>
              <a:round/>
            </a:ln>
          </a:top>
          <a:bottom>
            <a:ln w="25400" cap="flat">
              <a:solidFill>
                <a:srgbClr val="6C69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92C6C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C6963"/>
              </a:solidFill>
              <a:prstDash val="solid"/>
              <a:round/>
            </a:ln>
          </a:top>
          <a:bottom>
            <a:ln w="25400" cap="flat">
              <a:solidFill>
                <a:srgbClr val="6C69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rgbClr val="D3D3D2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rgbClr val="6C6963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38100" cap="flat">
              <a:solidFill>
                <a:srgbClr val="092C6C"/>
              </a:solidFill>
              <a:prstDash val="solid"/>
              <a:round/>
            </a:ln>
          </a:top>
          <a:bottom>
            <a:ln w="127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rgbClr val="6C696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092C6C"/>
      </a:tcTxStyle>
      <a:tcStyle>
        <a:tcBdr>
          <a:left>
            <a:ln w="12700" cap="flat">
              <a:solidFill>
                <a:srgbClr val="092C6C"/>
              </a:solidFill>
              <a:prstDash val="solid"/>
              <a:round/>
            </a:ln>
          </a:left>
          <a:right>
            <a:ln w="12700" cap="flat">
              <a:solidFill>
                <a:srgbClr val="092C6C"/>
              </a:solidFill>
              <a:prstDash val="solid"/>
              <a:round/>
            </a:ln>
          </a:right>
          <a:top>
            <a:ln w="12700" cap="flat">
              <a:solidFill>
                <a:srgbClr val="092C6C"/>
              </a:solidFill>
              <a:prstDash val="solid"/>
              <a:round/>
            </a:ln>
          </a:top>
          <a:bottom>
            <a:ln w="38100" cap="flat">
              <a:solidFill>
                <a:srgbClr val="092C6C"/>
              </a:solidFill>
              <a:prstDash val="solid"/>
              <a:round/>
            </a:ln>
          </a:bottom>
          <a:insideH>
            <a:ln w="12700" cap="flat">
              <a:solidFill>
                <a:srgbClr val="092C6C"/>
              </a:solidFill>
              <a:prstDash val="solid"/>
              <a:round/>
            </a:ln>
          </a:insideH>
          <a:insideV>
            <a:ln w="12700" cap="flat">
              <a:solidFill>
                <a:srgbClr val="092C6C"/>
              </a:solidFill>
              <a:prstDash val="solid"/>
              <a:round/>
            </a:ln>
          </a:insideV>
        </a:tcBdr>
        <a:fill>
          <a:solidFill>
            <a:srgbClr val="6C696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round/>
            </a:ln>
          </a:left>
          <a:right>
            <a:ln w="12700" cap="flat">
              <a:solidFill>
                <a:srgbClr val="6C6963"/>
              </a:solidFill>
              <a:prstDash val="solid"/>
              <a:round/>
            </a:ln>
          </a:right>
          <a:top>
            <a:ln w="12700" cap="flat">
              <a:solidFill>
                <a:srgbClr val="6C6963"/>
              </a:solidFill>
              <a:prstDash val="solid"/>
              <a:round/>
            </a:ln>
          </a:top>
          <a:bottom>
            <a:ln w="12700" cap="flat">
              <a:solidFill>
                <a:srgbClr val="6C6963"/>
              </a:solidFill>
              <a:prstDash val="solid"/>
              <a:round/>
            </a:ln>
          </a:bottom>
          <a:insideH>
            <a:ln w="12700" cap="flat">
              <a:solidFill>
                <a:srgbClr val="6C6963"/>
              </a:solidFill>
              <a:prstDash val="solid"/>
              <a:round/>
            </a:ln>
          </a:insideH>
          <a:insideV>
            <a:ln w="12700" cap="flat">
              <a:solidFill>
                <a:srgbClr val="6C6963"/>
              </a:solidFill>
              <a:prstDash val="solid"/>
              <a:round/>
            </a:ln>
          </a:insideV>
        </a:tcBdr>
        <a:fill>
          <a:solidFill>
            <a:srgbClr val="6C696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round/>
            </a:ln>
          </a:left>
          <a:right>
            <a:ln w="12700" cap="flat">
              <a:solidFill>
                <a:srgbClr val="6C6963"/>
              </a:solidFill>
              <a:prstDash val="solid"/>
              <a:round/>
            </a:ln>
          </a:right>
          <a:top>
            <a:ln w="12700" cap="flat">
              <a:solidFill>
                <a:srgbClr val="6C6963"/>
              </a:solidFill>
              <a:prstDash val="solid"/>
              <a:round/>
            </a:ln>
          </a:top>
          <a:bottom>
            <a:ln w="12700" cap="flat">
              <a:solidFill>
                <a:srgbClr val="6C6963"/>
              </a:solidFill>
              <a:prstDash val="solid"/>
              <a:round/>
            </a:ln>
          </a:bottom>
          <a:insideH>
            <a:ln w="12700" cap="flat">
              <a:solidFill>
                <a:srgbClr val="6C6963"/>
              </a:solidFill>
              <a:prstDash val="solid"/>
              <a:round/>
            </a:ln>
          </a:insideH>
          <a:insideV>
            <a:ln w="12700" cap="flat">
              <a:solidFill>
                <a:srgbClr val="6C6963"/>
              </a:solidFill>
              <a:prstDash val="solid"/>
              <a:round/>
            </a:ln>
          </a:insideV>
        </a:tcBdr>
        <a:fill>
          <a:solidFill>
            <a:srgbClr val="6C6963">
              <a:alpha val="20000"/>
            </a:srgbClr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round/>
            </a:ln>
          </a:left>
          <a:right>
            <a:ln w="12700" cap="flat">
              <a:solidFill>
                <a:srgbClr val="6C6963"/>
              </a:solidFill>
              <a:prstDash val="solid"/>
              <a:round/>
            </a:ln>
          </a:right>
          <a:top>
            <a:ln w="50800" cap="flat">
              <a:solidFill>
                <a:srgbClr val="6C6963"/>
              </a:solidFill>
              <a:prstDash val="solid"/>
              <a:round/>
            </a:ln>
          </a:top>
          <a:bottom>
            <a:ln w="12700" cap="flat">
              <a:solidFill>
                <a:srgbClr val="6C6963"/>
              </a:solidFill>
              <a:prstDash val="solid"/>
              <a:round/>
            </a:ln>
          </a:bottom>
          <a:insideH>
            <a:ln w="12700" cap="flat">
              <a:solidFill>
                <a:srgbClr val="6C6963"/>
              </a:solidFill>
              <a:prstDash val="solid"/>
              <a:round/>
            </a:ln>
          </a:insideH>
          <a:insideV>
            <a:ln w="12700" cap="flat">
              <a:solidFill>
                <a:srgbClr val="6C696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6C6963"/>
      </a:tcTxStyle>
      <a:tcStyle>
        <a:tcBdr>
          <a:left>
            <a:ln w="12700" cap="flat">
              <a:solidFill>
                <a:srgbClr val="6C6963"/>
              </a:solidFill>
              <a:prstDash val="solid"/>
              <a:round/>
            </a:ln>
          </a:left>
          <a:right>
            <a:ln w="12700" cap="flat">
              <a:solidFill>
                <a:srgbClr val="6C6963"/>
              </a:solidFill>
              <a:prstDash val="solid"/>
              <a:round/>
            </a:ln>
          </a:right>
          <a:top>
            <a:ln w="12700" cap="flat">
              <a:solidFill>
                <a:srgbClr val="6C6963"/>
              </a:solidFill>
              <a:prstDash val="solid"/>
              <a:round/>
            </a:ln>
          </a:top>
          <a:bottom>
            <a:ln w="25400" cap="flat">
              <a:solidFill>
                <a:srgbClr val="6C6963"/>
              </a:solidFill>
              <a:prstDash val="solid"/>
              <a:round/>
            </a:ln>
          </a:bottom>
          <a:insideH>
            <a:ln w="12700" cap="flat">
              <a:solidFill>
                <a:srgbClr val="6C6963"/>
              </a:solidFill>
              <a:prstDash val="solid"/>
              <a:round/>
            </a:ln>
          </a:insideH>
          <a:insideV>
            <a:ln w="12700" cap="flat">
              <a:solidFill>
                <a:srgbClr val="6C696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5700" y="6972300"/>
            <a:ext cx="2771879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Testo"/>
          <p:cNvSpPr txBox="1"/>
          <p:nvPr>
            <p:ph type="title"/>
          </p:nvPr>
        </p:nvSpPr>
        <p:spPr>
          <a:xfrm>
            <a:off x="3175000" y="2857500"/>
            <a:ext cx="19050000" cy="3556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108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" name="Corpo livello uno…"/>
          <p:cNvSpPr txBox="1"/>
          <p:nvPr>
            <p:ph type="body" sz="quarter" idx="1"/>
          </p:nvPr>
        </p:nvSpPr>
        <p:spPr>
          <a:xfrm>
            <a:off x="3175000" y="7747000"/>
            <a:ext cx="19050000" cy="2540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xfrm>
            <a:off x="12419693" y="12719049"/>
            <a:ext cx="419101" cy="4572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rpo livello uno…"/>
          <p:cNvSpPr txBox="1"/>
          <p:nvPr>
            <p:ph type="body" sz="quarter" idx="1"/>
          </p:nvPr>
        </p:nvSpPr>
        <p:spPr>
          <a:xfrm>
            <a:off x="2374900" y="8980351"/>
            <a:ext cx="19621500" cy="69850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4200"/>
            </a:lvl1pPr>
            <a:lvl2pPr marL="1200150" indent="-514350" algn="ctr">
              <a:spcBef>
                <a:spcPts val="0"/>
              </a:spcBef>
              <a:buBlip>
                <a:blip r:embed="rId2"/>
              </a:buBlip>
              <a:defRPr i="1" sz="4200"/>
            </a:lvl2pPr>
            <a:lvl3pPr marL="1885950" indent="-514350" algn="ctr">
              <a:spcBef>
                <a:spcPts val="0"/>
              </a:spcBef>
              <a:buBlip>
                <a:blip r:embed="rId2"/>
              </a:buBlip>
              <a:defRPr i="1" sz="4200"/>
            </a:lvl3pPr>
            <a:lvl4pPr marL="2571750" indent="-514350" algn="ctr">
              <a:spcBef>
                <a:spcPts val="0"/>
              </a:spcBef>
              <a:buBlip>
                <a:blip r:embed="rId2"/>
              </a:buBlip>
              <a:defRPr i="1" sz="4200"/>
            </a:lvl4pPr>
            <a:lvl5pPr marL="3257550" indent="-514350" algn="ctr">
              <a:spcBef>
                <a:spcPts val="0"/>
              </a:spcBef>
              <a:buBlip>
                <a:blip r:embed="rId2"/>
              </a:buBlip>
              <a:defRPr i="1" sz="4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“Inserisci qui una citazione”."/>
          <p:cNvSpPr txBox="1"/>
          <p:nvPr>
            <p:ph type="body" sz="quarter" idx="21"/>
          </p:nvPr>
        </p:nvSpPr>
        <p:spPr>
          <a:xfrm>
            <a:off x="2387600" y="6070600"/>
            <a:ext cx="19621500" cy="8763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300"/>
              </a:spcBef>
              <a:buSzTx/>
              <a:buNone/>
              <a:defRPr i="1" sz="5400"/>
            </a:pP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to in bianco e nero di una zona costiera rocciosa"/>
          <p:cNvSpPr/>
          <p:nvPr>
            <p:ph type="pic" idx="21"/>
          </p:nvPr>
        </p:nvSpPr>
        <p:spPr>
          <a:xfrm>
            <a:off x="-100667" y="-1981200"/>
            <a:ext cx="24601224" cy="1640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onda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to in bianco e nero di una zona costiera rocciosa"/>
          <p:cNvSpPr/>
          <p:nvPr>
            <p:ph type="pic" idx="21"/>
          </p:nvPr>
        </p:nvSpPr>
        <p:spPr>
          <a:xfrm>
            <a:off x="3850764" y="-260765"/>
            <a:ext cx="16622965" cy="11087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olo Testo"/>
          <p:cNvSpPr txBox="1"/>
          <p:nvPr>
            <p:ph type="title"/>
          </p:nvPr>
        </p:nvSpPr>
        <p:spPr>
          <a:xfrm>
            <a:off x="2044700" y="9779000"/>
            <a:ext cx="203200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3" name="Corpo livello uno…"/>
          <p:cNvSpPr txBox="1"/>
          <p:nvPr>
            <p:ph type="body" sz="quarter" idx="1"/>
          </p:nvPr>
        </p:nvSpPr>
        <p:spPr>
          <a:xfrm>
            <a:off x="2044700" y="11684000"/>
            <a:ext cx="203200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4800"/>
            </a:lvl1pPr>
            <a:lvl2pPr marL="0" indent="0" algn="ctr">
              <a:spcBef>
                <a:spcPts val="0"/>
              </a:spcBef>
              <a:buSzTx/>
              <a:buNone/>
              <a:defRPr i="1" sz="4800"/>
            </a:lvl2pPr>
            <a:lvl3pPr marL="0" indent="0" algn="ctr">
              <a:spcBef>
                <a:spcPts val="0"/>
              </a:spcBef>
              <a:buSzTx/>
              <a:buNone/>
              <a:defRPr i="1" sz="4800"/>
            </a:lvl3pPr>
            <a:lvl4pPr marL="0" indent="0" algn="ctr">
              <a:spcBef>
                <a:spcPts val="0"/>
              </a:spcBef>
              <a:buSzTx/>
              <a:buNone/>
              <a:defRPr i="1" sz="4800"/>
            </a:lvl4pPr>
            <a:lvl5pPr marL="0" indent="0" algn="ctr">
              <a:spcBef>
                <a:spcPts val="0"/>
              </a:spcBef>
              <a:buSzTx/>
              <a:buNone/>
              <a:defRPr i="1" sz="4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/>
          <p:nvPr>
            <p:ph type="sldNum" sz="quarter" idx="2"/>
          </p:nvPr>
        </p:nvSpPr>
        <p:spPr>
          <a:xfrm>
            <a:off x="11969750" y="12890499"/>
            <a:ext cx="419101" cy="457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/>
          <p:nvPr>
            <p:ph type="title"/>
          </p:nvPr>
        </p:nvSpPr>
        <p:spPr>
          <a:xfrm>
            <a:off x="2032000" y="5270500"/>
            <a:ext cx="2032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2" name="Numero diapositiva"/>
          <p:cNvSpPr txBox="1"/>
          <p:nvPr>
            <p:ph type="sldNum" sz="quarter" idx="2"/>
          </p:nvPr>
        </p:nvSpPr>
        <p:spPr>
          <a:xfrm>
            <a:off x="11969750" y="12706349"/>
            <a:ext cx="419101" cy="4572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5425" y="6920086"/>
            <a:ext cx="2771879" cy="43180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Foto in bianco e nero di una zona costiera rocciosa"/>
          <p:cNvSpPr/>
          <p:nvPr>
            <p:ph type="pic" idx="21"/>
          </p:nvPr>
        </p:nvSpPr>
        <p:spPr>
          <a:xfrm>
            <a:off x="11016968" y="2088582"/>
            <a:ext cx="14354840" cy="9574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olo Testo"/>
          <p:cNvSpPr txBox="1"/>
          <p:nvPr>
            <p:ph type="title"/>
          </p:nvPr>
        </p:nvSpPr>
        <p:spPr>
          <a:xfrm>
            <a:off x="762000" y="2070100"/>
            <a:ext cx="12065000" cy="4406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42" name="Corpo livello uno…"/>
          <p:cNvSpPr txBox="1"/>
          <p:nvPr>
            <p:ph type="body" sz="quarter" idx="1"/>
          </p:nvPr>
        </p:nvSpPr>
        <p:spPr>
          <a:xfrm>
            <a:off x="762000" y="7810500"/>
            <a:ext cx="12065000" cy="379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800"/>
            </a:lvl1pPr>
            <a:lvl2pPr marL="0" indent="0" algn="ctr">
              <a:spcBef>
                <a:spcPts val="0"/>
              </a:spcBef>
              <a:buSzTx/>
              <a:buNone/>
              <a:defRPr i="1" sz="4800"/>
            </a:lvl2pPr>
            <a:lvl3pPr marL="0" indent="0" algn="ctr">
              <a:spcBef>
                <a:spcPts val="0"/>
              </a:spcBef>
              <a:buSzTx/>
              <a:buNone/>
              <a:defRPr i="1" sz="4800"/>
            </a:lvl3pPr>
            <a:lvl4pPr marL="0" indent="0" algn="ctr">
              <a:spcBef>
                <a:spcPts val="0"/>
              </a:spcBef>
              <a:buSzTx/>
              <a:buNone/>
              <a:defRPr i="1" sz="4800"/>
            </a:lvl4pPr>
            <a:lvl5pPr marL="0" indent="0" algn="ctr">
              <a:spcBef>
                <a:spcPts val="0"/>
              </a:spcBef>
              <a:buSzTx/>
              <a:buNone/>
              <a:defRPr i="1" sz="4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to in bianco e nero di una zona costiera rocciosa"/>
          <p:cNvSpPr/>
          <p:nvPr>
            <p:ph type="pic" sz="half" idx="21"/>
          </p:nvPr>
        </p:nvSpPr>
        <p:spPr>
          <a:xfrm>
            <a:off x="10123995" y="3094122"/>
            <a:ext cx="13830302" cy="92244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9" name="Corpo livello uno…"/>
          <p:cNvSpPr txBox="1"/>
          <p:nvPr>
            <p:ph type="body" sz="half" idx="1"/>
          </p:nvPr>
        </p:nvSpPr>
        <p:spPr>
          <a:xfrm>
            <a:off x="2032000" y="3175000"/>
            <a:ext cx="9525000" cy="9017000"/>
          </a:xfrm>
          <a:prstGeom prst="rect">
            <a:avLst/>
          </a:prstGeom>
        </p:spPr>
        <p:txBody>
          <a:bodyPr/>
          <a:lstStyle>
            <a:lvl1pPr marL="596900" indent="-596900">
              <a:spcBef>
                <a:spcPts val="5500"/>
              </a:spcBef>
              <a:buBlip>
                <a:blip r:embed="rId2"/>
              </a:buBlip>
              <a:defRPr sz="4200"/>
            </a:lvl1pPr>
            <a:lvl2pPr marL="1193800" indent="-596900">
              <a:spcBef>
                <a:spcPts val="5500"/>
              </a:spcBef>
              <a:buBlip>
                <a:blip r:embed="rId2"/>
              </a:buBlip>
              <a:defRPr sz="4200"/>
            </a:lvl2pPr>
            <a:lvl3pPr marL="1790700" indent="-596900">
              <a:spcBef>
                <a:spcPts val="5500"/>
              </a:spcBef>
              <a:buBlip>
                <a:blip r:embed="rId2"/>
              </a:buBlip>
              <a:defRPr sz="4200"/>
            </a:lvl3pPr>
            <a:lvl4pPr marL="2387600" indent="-596900">
              <a:spcBef>
                <a:spcPts val="5500"/>
              </a:spcBef>
              <a:buBlip>
                <a:blip r:embed="rId2"/>
              </a:buBlip>
              <a:defRPr sz="4200"/>
            </a:lvl4pPr>
            <a:lvl5pPr marL="2984500" indent="-596900">
              <a:spcBef>
                <a:spcPts val="55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rpo livello uno…"/>
          <p:cNvSpPr txBox="1"/>
          <p:nvPr>
            <p:ph type="body" idx="1"/>
          </p:nvPr>
        </p:nvSpPr>
        <p:spPr>
          <a:xfrm>
            <a:off x="2032000" y="1778000"/>
            <a:ext cx="20320000" cy="1016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to in bianco e nero di una zona costiera rocciosa"/>
          <p:cNvSpPr/>
          <p:nvPr>
            <p:ph type="pic" idx="21"/>
          </p:nvPr>
        </p:nvSpPr>
        <p:spPr>
          <a:xfrm>
            <a:off x="-1701800" y="755815"/>
            <a:ext cx="17883053" cy="119275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to in bianco e nero di un fiume dal corso tortuoso con colline sullo sfondo"/>
          <p:cNvSpPr/>
          <p:nvPr>
            <p:ph type="pic" sz="quarter" idx="22"/>
          </p:nvPr>
        </p:nvSpPr>
        <p:spPr>
          <a:xfrm>
            <a:off x="13677900" y="863600"/>
            <a:ext cx="8940800" cy="6440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Foto in bianco e nero dell'Arch Rock nel parco nazionale californiano di Joshua Tree"/>
          <p:cNvSpPr/>
          <p:nvPr>
            <p:ph type="pic" sz="half" idx="23"/>
          </p:nvPr>
        </p:nvSpPr>
        <p:spPr>
          <a:xfrm>
            <a:off x="12179300" y="5764607"/>
            <a:ext cx="10655300" cy="7103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2032000" y="558800"/>
            <a:ext cx="203200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2032000" y="3810000"/>
            <a:ext cx="203200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69750" y="12725399"/>
            <a:ext cx="4191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6858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13716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20574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27432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34290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41148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48006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54864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61722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1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Experience in academia by an Early Career Researche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Experience in academia by an Early Career Researcher</a:t>
            </a:r>
          </a:p>
        </p:txBody>
      </p:sp>
      <p:sp>
        <p:nvSpPr>
          <p:cNvPr id="122" name="by Denise Piatti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48080">
              <a:defRPr sz="5600">
                <a:effectLst>
                  <a:outerShdw sx="100000" sy="100000" kx="0" ky="0" algn="b" rotWithShape="0" blurRad="25400" dist="30861" dir="15900000">
                    <a:srgbClr val="000000">
                      <a:alpha val="90000"/>
                    </a:srgbClr>
                  </a:outerShdw>
                </a:effectLst>
              </a:defRPr>
            </a:pPr>
            <a:r>
              <a:t>by Denise Piatti</a:t>
            </a:r>
          </a:p>
          <a:p>
            <a:pPr defTabSz="648080">
              <a:defRPr sz="5600">
                <a:effectLst>
                  <a:outerShdw sx="100000" sy="100000" kx="0" ky="0" algn="b" rotWithShape="0" blurRad="25400" dist="30861" dir="15900000">
                    <a:srgbClr val="000000">
                      <a:alpha val="90000"/>
                    </a:srgbClr>
                  </a:outerShdw>
                </a:effectLst>
              </a:defRPr>
            </a:pPr>
          </a:p>
          <a:p>
            <a:pPr defTabSz="648080">
              <a:defRPr sz="5600">
                <a:effectLst>
                  <a:outerShdw sx="100000" sy="100000" kx="0" ky="0" algn="b" rotWithShape="0" blurRad="25400" dist="30861" dir="15900000">
                    <a:srgbClr val="000000">
                      <a:alpha val="90000"/>
                    </a:srgbClr>
                  </a:outerShdw>
                </a:effectLst>
              </a:defRPr>
            </a:pPr>
            <a:r>
              <a:t>Based on a true 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hapter 5: RT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5: RTDa </a:t>
            </a:r>
          </a:p>
        </p:txBody>
      </p:sp>
      <p:sp>
        <p:nvSpPr>
          <p:cNvPr id="170" name="2023-2026 RTDa at University of Padova…"/>
          <p:cNvSpPr txBox="1"/>
          <p:nvPr>
            <p:ph type="body" idx="1"/>
          </p:nvPr>
        </p:nvSpPr>
        <p:spPr>
          <a:xfrm>
            <a:off x="2032000" y="3056997"/>
            <a:ext cx="20320000" cy="825500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2023-2026 RTDa at University of Padova</a:t>
            </a:r>
          </a:p>
          <a:p>
            <a:pPr>
              <a:buBlip>
                <a:blip r:embed="rId2"/>
              </a:buBlip>
            </a:pPr>
            <a:r>
              <a:t>You keep doing research but</a:t>
            </a:r>
          </a:p>
          <a:p>
            <a:pPr>
              <a:buBlip>
                <a:blip r:embed="rId2"/>
              </a:buBlip>
            </a:pPr>
            <a:r>
              <a:t>…there is a new entry!!!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hapter 5: teaching du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5: teaching duties </a:t>
            </a:r>
          </a:p>
        </p:txBody>
      </p:sp>
      <p:sp>
        <p:nvSpPr>
          <p:cNvPr id="173" name="2023-2026 RTDa at University of Padova…"/>
          <p:cNvSpPr txBox="1"/>
          <p:nvPr>
            <p:ph type="body" idx="1"/>
          </p:nvPr>
        </p:nvSpPr>
        <p:spPr>
          <a:xfrm>
            <a:off x="2032000" y="2757665"/>
            <a:ext cx="13995695" cy="10359670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2023-2026 RTDa at University of Padova</a:t>
            </a:r>
          </a:p>
          <a:p>
            <a:pPr>
              <a:buBlip>
                <a:blip r:embed="rId2"/>
              </a:buBlip>
            </a:pPr>
            <a:r>
              <a:t>A very unstable time: </a:t>
            </a:r>
          </a:p>
          <a:p>
            <a:pPr lvl="1">
              <a:buBlip>
                <a:blip r:embed="rId2"/>
              </a:buBlip>
            </a:pPr>
            <a:r>
              <a:t>You keep doing research but</a:t>
            </a:r>
          </a:p>
          <a:p>
            <a:pPr lvl="1">
              <a:buBlip>
                <a:blip r:embed="rId2"/>
              </a:buBlip>
            </a:pPr>
            <a:r>
              <a:t>…there is a new entry: </a:t>
            </a:r>
            <a:r>
              <a:rPr b="1">
                <a:solidFill>
                  <a:srgbClr val="7A2516"/>
                </a:solidFill>
              </a:rPr>
              <a:t>Teaching duties </a:t>
            </a:r>
            <a:r>
              <a:t>(48+6 hours, 16 hours, 48+6 hours)</a:t>
            </a:r>
          </a:p>
        </p:txBody>
      </p:sp>
      <p:pic>
        <p:nvPicPr>
          <p:cNvPr id="17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69174" y="4515141"/>
            <a:ext cx="6247712" cy="8584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utloo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Outlooks</a:t>
            </a:r>
          </a:p>
        </p:txBody>
      </p:sp>
      <p:sp>
        <p:nvSpPr>
          <p:cNvPr id="177" name="2023-2026 RTDa at University of Padova…"/>
          <p:cNvSpPr txBox="1"/>
          <p:nvPr>
            <p:ph type="body" sz="half" idx="1"/>
          </p:nvPr>
        </p:nvSpPr>
        <p:spPr>
          <a:xfrm>
            <a:off x="2031999" y="2924113"/>
            <a:ext cx="12897250" cy="9545592"/>
          </a:xfrm>
          <a:prstGeom prst="rect">
            <a:avLst/>
          </a:prstGeom>
        </p:spPr>
        <p:txBody>
          <a:bodyPr anchor="t"/>
          <a:lstStyle/>
          <a:p>
            <a:pPr marL="548640" indent="-548640" defTabSz="640080">
              <a:spcBef>
                <a:spcPts val="4500"/>
              </a:spcBef>
              <a:buBlip>
                <a:blip r:embed="rId2"/>
              </a:buBlip>
              <a:defRPr sz="4400"/>
            </a:pPr>
            <a:r>
              <a:t>2023-</a:t>
            </a:r>
            <a:r>
              <a:rPr b="1">
                <a:solidFill>
                  <a:schemeClr val="accent5"/>
                </a:solidFill>
              </a:rPr>
              <a:t>2026</a:t>
            </a:r>
            <a:r>
              <a:t> RTDa at University of Padova</a:t>
            </a:r>
          </a:p>
          <a:p>
            <a:pPr marL="548640" indent="-548640" defTabSz="640080">
              <a:spcBef>
                <a:spcPts val="4500"/>
              </a:spcBef>
              <a:buBlip>
                <a:blip r:embed="rId2"/>
              </a:buBlip>
              <a:defRPr sz="4400"/>
            </a:pPr>
            <a:r>
              <a:t>What’s next? ( a question you should be prepared to ask yourself many times…)</a:t>
            </a:r>
          </a:p>
          <a:p>
            <a:pPr marL="548640" indent="-548640" defTabSz="640080">
              <a:spcBef>
                <a:spcPts val="4500"/>
              </a:spcBef>
              <a:buBlip>
                <a:blip r:embed="rId2"/>
              </a:buBlip>
              <a:defRPr sz="4400"/>
            </a:pPr>
            <a:r>
              <a:t>Well, honestly I do not know</a:t>
            </a:r>
          </a:p>
          <a:p>
            <a:pPr lvl="1" marL="1097280" indent="-548640" defTabSz="640080">
              <a:spcBef>
                <a:spcPts val="4500"/>
              </a:spcBef>
              <a:buBlip>
                <a:blip r:embed="rId2"/>
              </a:buBlip>
              <a:defRPr sz="4400"/>
            </a:pPr>
            <a:r>
              <a:t>should I keep going from post-doc to post doc, which are not guaranteed anyway?</a:t>
            </a:r>
          </a:p>
          <a:p>
            <a:pPr lvl="1" marL="1097280" indent="-548640" defTabSz="640080">
              <a:spcBef>
                <a:spcPts val="4500"/>
              </a:spcBef>
              <a:buBlip>
                <a:blip r:embed="rId2"/>
              </a:buBlip>
              <a:defRPr sz="4400"/>
            </a:pPr>
            <a:r>
              <a:t>and what about teaching duties, which my be on my way?</a:t>
            </a:r>
          </a:p>
          <a:p>
            <a:pPr lvl="1" marL="1097280" indent="-548640" defTabSz="640080">
              <a:spcBef>
                <a:spcPts val="4500"/>
              </a:spcBef>
              <a:buBlip>
                <a:blip r:embed="rId2"/>
              </a:buBlip>
              <a:defRPr sz="4400"/>
            </a:pPr>
            <a:r>
              <a:t>perhaps should I think to quit research?Even if I really love research?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utloo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Outlooks</a:t>
            </a:r>
          </a:p>
        </p:txBody>
      </p:sp>
      <p:sp>
        <p:nvSpPr>
          <p:cNvPr id="180" name="2023-2026 RTDa at University of Padova…"/>
          <p:cNvSpPr txBox="1"/>
          <p:nvPr>
            <p:ph type="body" sz="half" idx="1"/>
          </p:nvPr>
        </p:nvSpPr>
        <p:spPr>
          <a:xfrm>
            <a:off x="2031999" y="2924113"/>
            <a:ext cx="12897250" cy="9545592"/>
          </a:xfrm>
          <a:prstGeom prst="rect">
            <a:avLst/>
          </a:prstGeom>
        </p:spPr>
        <p:txBody>
          <a:bodyPr anchor="t"/>
          <a:lstStyle/>
          <a:p>
            <a:pPr marL="452627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2023-</a:t>
            </a:r>
            <a:r>
              <a:rPr b="1">
                <a:solidFill>
                  <a:schemeClr val="accent5"/>
                </a:solidFill>
              </a:rPr>
              <a:t>2026</a:t>
            </a:r>
            <a:r>
              <a:t> RTDa at University of Padova</a:t>
            </a:r>
          </a:p>
          <a:p>
            <a:pPr marL="452627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What’s next? ( a question you should be prepared to ask yourself many times…)</a:t>
            </a:r>
          </a:p>
          <a:p>
            <a:pPr marL="452627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Well, honestly I do not know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should I keep going from post-doc to post doc, which are not guaranteed anyway?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and what about teaching duties, which my be on my way?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perhaps should I think to quit research?Even if I really love research?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Well I think summer it is not the right time to decide..it is too hot…we are all too tired…so I will figure it out from September!</a:t>
            </a:r>
          </a:p>
        </p:txBody>
      </p:sp>
      <p:pic>
        <p:nvPicPr>
          <p:cNvPr id="18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69938" y="2864940"/>
            <a:ext cx="7620002" cy="977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arn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Warnings</a:t>
            </a:r>
          </a:p>
        </p:txBody>
      </p:sp>
      <p:sp>
        <p:nvSpPr>
          <p:cNvPr id="125" name="be aware I will be honest…"/>
          <p:cNvSpPr txBox="1"/>
          <p:nvPr>
            <p:ph type="body" idx="1"/>
          </p:nvPr>
        </p:nvSpPr>
        <p:spPr>
          <a:xfrm>
            <a:off x="2032000" y="2924114"/>
            <a:ext cx="20320000" cy="825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be aware I will be honest</a:t>
            </a:r>
          </a:p>
          <a:p>
            <a:pPr>
              <a:buBlip>
                <a:blip r:embed="rId2"/>
              </a:buBlip>
            </a:pPr>
            <a:r>
              <a:t>what I will report it is my own experience and my own experience only…</a:t>
            </a:r>
          </a:p>
          <a:p>
            <a:pPr>
              <a:buBlip>
                <a:blip r:embed="rId2"/>
              </a:buBlip>
            </a:pPr>
            <a:r>
              <a:t>however, one can also draw some general and shared topics, trends, ideas, feelings etc..</a:t>
            </a:r>
          </a:p>
          <a:p>
            <a:pPr>
              <a:buBlip>
                <a:blip r:embed="rId2"/>
              </a:buBlip>
            </a:pPr>
            <a:r>
              <a:t> you can use my experience as you prefer but at least consider to find out other points of 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hapter 1: All at one gl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1: All at one glance</a:t>
            </a:r>
          </a:p>
        </p:txBody>
      </p:sp>
      <p:sp>
        <p:nvSpPr>
          <p:cNvPr id="128" name="2015-2018 PhD at University of Padua (Italy)…"/>
          <p:cNvSpPr txBox="1"/>
          <p:nvPr>
            <p:ph type="body" idx="1"/>
          </p:nvPr>
        </p:nvSpPr>
        <p:spPr>
          <a:xfrm>
            <a:off x="2032000" y="2730500"/>
            <a:ext cx="21449592" cy="10414000"/>
          </a:xfrm>
          <a:prstGeom prst="rect">
            <a:avLst/>
          </a:prstGeom>
        </p:spPr>
        <p:txBody>
          <a:bodyPr anchor="t"/>
          <a:lstStyle/>
          <a:p>
            <a:pPr marL="672083" indent="-672083" defTabSz="784098">
              <a:spcBef>
                <a:spcPts val="5500"/>
              </a:spcBef>
              <a:buBlip>
                <a:blip r:embed="rId2"/>
              </a:buBlip>
              <a:defRPr sz="5400"/>
            </a:pPr>
            <a:r>
              <a:t>2015-2018 PhD at University of Padua (Italy)</a:t>
            </a:r>
          </a:p>
          <a:p>
            <a:pPr marL="672083" indent="-672083" defTabSz="784098">
              <a:spcBef>
                <a:spcPts val="5500"/>
              </a:spcBef>
              <a:buBlip>
                <a:blip r:embed="rId2"/>
              </a:buBlip>
              <a:defRPr sz="5400"/>
            </a:pPr>
            <a:r>
              <a:t>2018-2019 Post-Doc position at INFN, Division of Padua (Italy)</a:t>
            </a:r>
          </a:p>
          <a:p>
            <a:pPr marL="672083" indent="-672083" defTabSz="784098">
              <a:spcBef>
                <a:spcPts val="5500"/>
              </a:spcBef>
              <a:buBlip>
                <a:blip r:embed="rId2"/>
              </a:buBlip>
              <a:defRPr sz="5400"/>
            </a:pPr>
            <a:r>
              <a:t>2020 DAAD fellowship at Felsenkeller Lab. (Germany) </a:t>
            </a:r>
          </a:p>
          <a:p>
            <a:pPr marL="672083" indent="-672083" defTabSz="784098">
              <a:spcBef>
                <a:spcPts val="5500"/>
              </a:spcBef>
              <a:buBlip>
                <a:blip r:embed="rId2"/>
              </a:buBlip>
              <a:defRPr sz="5400"/>
            </a:pPr>
            <a:r>
              <a:t>2020-2023 Post-Doc position(s?) at University of Padua (Italy)</a:t>
            </a:r>
          </a:p>
          <a:p>
            <a:pPr marL="672083" indent="-672083" defTabSz="784098">
              <a:spcBef>
                <a:spcPts val="5500"/>
              </a:spcBef>
              <a:buBlip>
                <a:blip r:embed="rId2"/>
              </a:buBlip>
              <a:defRPr sz="5400"/>
            </a:pPr>
            <a:r>
              <a:t>2023 - </a:t>
            </a:r>
            <a:r>
              <a:rPr b="1" u="sng"/>
              <a:t>2026</a:t>
            </a:r>
            <a:r>
              <a:t> RTDa at University of Padua (Italy)</a:t>
            </a:r>
          </a:p>
          <a:p>
            <a:pPr marL="0" indent="0" defTabSz="784098">
              <a:spcBef>
                <a:spcPts val="5500"/>
              </a:spcBef>
              <a:buSzTx/>
              <a:buNone/>
              <a:defRPr sz="2900">
                <a:solidFill>
                  <a:schemeClr val="accent5"/>
                </a:solidFill>
              </a:defRPr>
            </a:pPr>
          </a:p>
          <a:p>
            <a:pPr marL="0" indent="0" defTabSz="784098">
              <a:spcBef>
                <a:spcPts val="5500"/>
              </a:spcBef>
              <a:buSzTx/>
              <a:buNone/>
              <a:defRPr sz="2900">
                <a:solidFill>
                  <a:schemeClr val="accent5"/>
                </a:solidFill>
              </a:defRPr>
            </a:pPr>
          </a:p>
          <a:p>
            <a:pPr marL="0" indent="0" defTabSz="784098">
              <a:spcBef>
                <a:spcPts val="5500"/>
              </a:spcBef>
              <a:buSzTx/>
              <a:buNone/>
              <a:defRPr sz="2900">
                <a:solidFill>
                  <a:schemeClr val="accent5"/>
                </a:solidFill>
              </a:defRPr>
            </a:pPr>
            <a:r>
              <a:t>Ed. Note: DO NOT TRY TO CALCULATE MY AGE… I INCREDIBLY MANAGED TO DO EVERYTHING BY THE AGE OF 25!!!!!!!!!!</a:t>
            </a:r>
          </a:p>
        </p:txBody>
      </p:sp>
      <p:pic>
        <p:nvPicPr>
          <p:cNvPr id="129" name="happy-gilmore-threat.gif" descr="happy-gilmore-threat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63541" y="8751643"/>
            <a:ext cx="5556188" cy="3131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hapter 2: Ph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2: PhD</a:t>
            </a:r>
          </a:p>
        </p:txBody>
      </p:sp>
      <p:sp>
        <p:nvSpPr>
          <p:cNvPr id="132" name="2015-2018 at University of Padua…"/>
          <p:cNvSpPr txBox="1"/>
          <p:nvPr>
            <p:ph type="body" idx="1"/>
          </p:nvPr>
        </p:nvSpPr>
        <p:spPr>
          <a:xfrm>
            <a:off x="1876970" y="2730500"/>
            <a:ext cx="20320002" cy="8255000"/>
          </a:xfrm>
          <a:prstGeom prst="rect">
            <a:avLst/>
          </a:prstGeom>
        </p:spPr>
        <p:txBody>
          <a:bodyPr anchor="t"/>
          <a:lstStyle/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2015-2018 at University of Padua</a:t>
            </a:r>
          </a:p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My research activity was in LUNA Collaboration, specifically I worked on two measurements performed at the LUNA-400kV [Piatti, D. et al., PRC RC </a:t>
            </a:r>
            <a:r>
              <a:rPr>
                <a:solidFill>
                  <a:schemeClr val="accent5"/>
                </a:solidFill>
              </a:rPr>
              <a:t>(</a:t>
            </a:r>
            <a:r>
              <a:rPr b="1" u="sng">
                <a:solidFill>
                  <a:schemeClr val="accent5"/>
                </a:solidFill>
              </a:rPr>
              <a:t>2020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 and Piatti, D. et al., EPJA </a:t>
            </a:r>
            <a:r>
              <a:rPr>
                <a:solidFill>
                  <a:schemeClr val="accent5"/>
                </a:solidFill>
              </a:rPr>
              <a:t>(</a:t>
            </a:r>
            <a:r>
              <a:rPr b="1" u="sng">
                <a:solidFill>
                  <a:schemeClr val="accent5"/>
                </a:solidFill>
              </a:rPr>
              <a:t>2022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]</a:t>
            </a:r>
          </a:p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It was(is) a great time:</a:t>
            </a:r>
          </a:p>
          <a:p>
            <a:pPr lvl="1" marL="1083563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 learned a lot, from each single shift and shifter and from each discussion in the office</a:t>
            </a:r>
          </a:p>
          <a:p>
            <a:pPr lvl="1" marL="1083563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 travelled a lot and I met a lot of people who ultimately become my friends, colleagues and basically a second family to 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hapter 2: Ph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2: PhD</a:t>
            </a:r>
          </a:p>
        </p:txBody>
      </p:sp>
      <p:sp>
        <p:nvSpPr>
          <p:cNvPr id="135" name="2015-2018 at University of Padua…"/>
          <p:cNvSpPr txBox="1"/>
          <p:nvPr>
            <p:ph type="body" idx="1"/>
          </p:nvPr>
        </p:nvSpPr>
        <p:spPr>
          <a:xfrm>
            <a:off x="1876970" y="2730500"/>
            <a:ext cx="20320002" cy="8255000"/>
          </a:xfrm>
          <a:prstGeom prst="rect">
            <a:avLst/>
          </a:prstGeom>
        </p:spPr>
        <p:txBody>
          <a:bodyPr anchor="t"/>
          <a:lstStyle/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2015-2018 at University of Padua</a:t>
            </a:r>
          </a:p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My research activity was in LUNA Collaboration, specifically I worked on two measurements performed at the LUNA-400kV [Piatti, D. et al., PRC RC </a:t>
            </a:r>
            <a:r>
              <a:rPr>
                <a:solidFill>
                  <a:schemeClr val="accent5"/>
                </a:solidFill>
              </a:rPr>
              <a:t>(</a:t>
            </a:r>
            <a:r>
              <a:rPr b="1" u="sng">
                <a:solidFill>
                  <a:schemeClr val="accent5"/>
                </a:solidFill>
              </a:rPr>
              <a:t>2020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 and Piatti, D. et al., EPJA </a:t>
            </a:r>
            <a:r>
              <a:rPr>
                <a:solidFill>
                  <a:schemeClr val="accent5"/>
                </a:solidFill>
              </a:rPr>
              <a:t>(</a:t>
            </a:r>
            <a:r>
              <a:rPr b="1" u="sng">
                <a:solidFill>
                  <a:schemeClr val="accent5"/>
                </a:solidFill>
              </a:rPr>
              <a:t>2022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]</a:t>
            </a:r>
          </a:p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It was a great time:</a:t>
            </a:r>
          </a:p>
          <a:p>
            <a:pPr lvl="1" marL="1083563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 learned a lot, from each single shift and shifter and from each discussion in the office</a:t>
            </a:r>
          </a:p>
          <a:p>
            <a:pPr lvl="1" marL="1083563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 travelled a lot and I met a lot of people who ultimately become my friends, colleagues and basically a second family to me</a:t>
            </a:r>
          </a:p>
        </p:txBody>
      </p:sp>
      <p:pic>
        <p:nvPicPr>
          <p:cNvPr id="136" name="6041613655449127930.jpg" descr="604161365544912793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0732" y="9221513"/>
            <a:ext cx="5731959" cy="4298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6041613655449127945.jpg" descr="604161365544912794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20229" y="7678811"/>
            <a:ext cx="7324267" cy="549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6041613655449127917.jpg" descr="604161365544912791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9342" y="7291923"/>
            <a:ext cx="5131061" cy="6841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6041613655449127920.jpg" descr="604161365544912792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6627" y="233367"/>
            <a:ext cx="9485260" cy="7113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6041613655449127920.jpg" descr="604161365544912792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852895" y="10505819"/>
            <a:ext cx="16256002" cy="1219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6041613655449127923.jpg" descr="604161365544912792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646634" y="349302"/>
            <a:ext cx="8136204" cy="3661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6041613655449127933.jpg" descr="6041613655449127933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548" y="7389931"/>
            <a:ext cx="5965177" cy="3360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6041613655449127935.jpg" descr="6041613655449127935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8038" y="10215413"/>
            <a:ext cx="6269405" cy="3526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6041613655449127936.jpg" descr="6041613655449127936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314906" y="1834725"/>
            <a:ext cx="7453443" cy="4192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6041613655449127938.jpg" descr="6041613655449127938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168287" y="339127"/>
            <a:ext cx="2516566" cy="4473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6041613655449127924.jpg" descr="6041613655449127924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683044" y="4243992"/>
            <a:ext cx="8136205" cy="4582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hapter 2: Ph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2: PhD</a:t>
            </a:r>
          </a:p>
        </p:txBody>
      </p:sp>
      <p:sp>
        <p:nvSpPr>
          <p:cNvPr id="149" name="2015-2018 at University of Padua…"/>
          <p:cNvSpPr txBox="1"/>
          <p:nvPr>
            <p:ph type="body" idx="1"/>
          </p:nvPr>
        </p:nvSpPr>
        <p:spPr>
          <a:xfrm>
            <a:off x="1876970" y="2730500"/>
            <a:ext cx="20320002" cy="8255000"/>
          </a:xfrm>
          <a:prstGeom prst="rect">
            <a:avLst/>
          </a:prstGeom>
        </p:spPr>
        <p:txBody>
          <a:bodyPr anchor="t"/>
          <a:lstStyle/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2015-2018 at University of Padua</a:t>
            </a:r>
          </a:p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My research activity was in LUNA Collaboration, specifically I worked on two measurements performed at the LUNA-400kV [Piatti, D. et al., PRC RC </a:t>
            </a:r>
            <a:r>
              <a:rPr>
                <a:solidFill>
                  <a:schemeClr val="accent5"/>
                </a:solidFill>
              </a:rPr>
              <a:t>(</a:t>
            </a:r>
            <a:r>
              <a:rPr b="1" u="sng">
                <a:solidFill>
                  <a:schemeClr val="accent5"/>
                </a:solidFill>
              </a:rPr>
              <a:t>2020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 and Piatti, D. et al., EPJA </a:t>
            </a:r>
            <a:r>
              <a:rPr>
                <a:solidFill>
                  <a:schemeClr val="accent5"/>
                </a:solidFill>
              </a:rPr>
              <a:t>(</a:t>
            </a:r>
            <a:r>
              <a:rPr b="1" u="sng">
                <a:solidFill>
                  <a:schemeClr val="accent5"/>
                </a:solidFill>
              </a:rPr>
              <a:t>2022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]</a:t>
            </a:r>
          </a:p>
          <a:p>
            <a:pPr marL="541780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It was a great time:</a:t>
            </a:r>
          </a:p>
          <a:p>
            <a:pPr lvl="1" marL="1083563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 learned a lot, from each single shift and shifter and from each discussion in the office</a:t>
            </a:r>
          </a:p>
          <a:p>
            <a:pPr lvl="1" marL="1083563" indent="-541780" defTabSz="632079">
              <a:spcBef>
                <a:spcPts val="4500"/>
              </a:spcBef>
              <a:buBlip>
                <a:blip r:embed="rId2"/>
              </a:buBlip>
              <a:defRPr sz="4400"/>
            </a:pPr>
            <a:r>
              <a:t>I travelled a lot and I met a lot of people who ultimately become my friends, colleagues and basically a second family to me</a:t>
            </a:r>
          </a:p>
        </p:txBody>
      </p:sp>
      <p:pic>
        <p:nvPicPr>
          <p:cNvPr id="150" name="6041613655449127911.jpg" descr="60416136554491279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61839" y="6873768"/>
            <a:ext cx="3921688" cy="6971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6041613655449127915.jpg" descr="604161365544912791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34320" y="214049"/>
            <a:ext cx="8401639" cy="6307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041613655449127916.jpg" descr="604161365544912791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834" y="584187"/>
            <a:ext cx="9979391" cy="5948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6041613655449127920.jpg" descr="604161365544912792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852895" y="10505819"/>
            <a:ext cx="16256002" cy="1219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6041613655449127921.jpg" descr="604161365544912792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47902" y="4737372"/>
            <a:ext cx="4047515" cy="8978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6041613655449127925.jpg" descr="6041613655449127925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64" y="7641108"/>
            <a:ext cx="9666149" cy="5437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6041613655449127926.jpg" descr="6041613655449127926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854773" y="6945352"/>
            <a:ext cx="5126876" cy="6828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6041599735460120166.jpg" descr="6041599735460120166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761904" y="448479"/>
            <a:ext cx="6106522" cy="4579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hapter 2: Ph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2: PhD</a:t>
            </a:r>
          </a:p>
        </p:txBody>
      </p:sp>
      <p:sp>
        <p:nvSpPr>
          <p:cNvPr id="160" name="2015-2018 at University of Padua…"/>
          <p:cNvSpPr txBox="1"/>
          <p:nvPr>
            <p:ph type="body" idx="1"/>
          </p:nvPr>
        </p:nvSpPr>
        <p:spPr>
          <a:xfrm>
            <a:off x="2031999" y="2730499"/>
            <a:ext cx="20320002" cy="9990006"/>
          </a:xfrm>
          <a:prstGeom prst="rect">
            <a:avLst/>
          </a:prstGeom>
        </p:spPr>
        <p:txBody>
          <a:bodyPr anchor="t"/>
          <a:lstStyle/>
          <a:p>
            <a:pPr marL="452627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2015-2018 at University of Padua</a:t>
            </a:r>
          </a:p>
          <a:p>
            <a:pPr marL="452627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My research activity was in LUNA Collaboration, specifically I worked on two measurements performed at the LUNA-400kV [Piatti, D. et al., PRC RC</a:t>
            </a:r>
            <a:r>
              <a:rPr>
                <a:solidFill>
                  <a:schemeClr val="accent5"/>
                </a:solidFill>
              </a:rPr>
              <a:t> (</a:t>
            </a:r>
            <a:r>
              <a:rPr b="1" u="sng">
                <a:solidFill>
                  <a:schemeClr val="accent5"/>
                </a:solidFill>
              </a:rPr>
              <a:t>2020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 and Piatti, D. et al., EPJA </a:t>
            </a:r>
            <a:r>
              <a:rPr>
                <a:solidFill>
                  <a:schemeClr val="accent5"/>
                </a:solidFill>
              </a:rPr>
              <a:t>(</a:t>
            </a:r>
            <a:r>
              <a:rPr b="1" u="sng">
                <a:solidFill>
                  <a:schemeClr val="accent5"/>
                </a:solidFill>
              </a:rPr>
              <a:t>2022</a:t>
            </a:r>
            <a:r>
              <a:rPr>
                <a:solidFill>
                  <a:schemeClr val="accent5"/>
                </a:solidFill>
              </a:rPr>
              <a:t>)</a:t>
            </a:r>
            <a:r>
              <a:t>]</a:t>
            </a:r>
          </a:p>
          <a:p>
            <a:pPr marL="452627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It was a great time: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I learned a lot, from each single shift and shifter and from each discussion in the office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/>
            </a:pPr>
            <a:r>
              <a:t>I travelled a lot and I met a lot of people who ultimately become my friends, colleagues and basically a second family to me</a:t>
            </a:r>
          </a:p>
          <a:p>
            <a:pPr marL="452627" indent="-452627" defTabSz="528066">
              <a:spcBef>
                <a:spcPts val="3700"/>
              </a:spcBef>
              <a:buBlip>
                <a:blip r:embed="rId2"/>
              </a:buBlip>
              <a:defRPr sz="3600">
                <a:solidFill>
                  <a:schemeClr val="accent5"/>
                </a:solidFill>
              </a:defRPr>
            </a:pPr>
            <a:r>
              <a:t>but there were also some dark times as well: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>
                <a:solidFill>
                  <a:schemeClr val="accent5"/>
                </a:solidFill>
              </a:defRPr>
            </a:pPr>
            <a:r>
              <a:t>sometimes I felt like I was not learning from someone but I was working for someone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>
                <a:solidFill>
                  <a:schemeClr val="accent5"/>
                </a:solidFill>
              </a:defRPr>
            </a:pPr>
            <a:r>
              <a:t>results, recognitions or simply goals take their time</a:t>
            </a:r>
          </a:p>
          <a:p>
            <a:pPr lvl="1" marL="905255" indent="-452627" defTabSz="528066">
              <a:spcBef>
                <a:spcPts val="3700"/>
              </a:spcBef>
              <a:buBlip>
                <a:blip r:embed="rId2"/>
              </a:buBlip>
              <a:defRPr sz="3600">
                <a:solidFill>
                  <a:schemeClr val="accent5"/>
                </a:solidFill>
              </a:defRPr>
            </a:pPr>
            <a:r>
              <a:t>who to speak about your feelings and your supervisor?</a:t>
            </a:r>
          </a:p>
        </p:txBody>
      </p:sp>
      <p:pic>
        <p:nvPicPr>
          <p:cNvPr id="161" name="Rettangolo Rettangolo" descr="Rettangolo Rettangol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4281" y="8737806"/>
            <a:ext cx="22008756" cy="454011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hapter 3: Outside Ita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3: Outside Italy </a:t>
            </a:r>
          </a:p>
        </p:txBody>
      </p:sp>
      <p:sp>
        <p:nvSpPr>
          <p:cNvPr id="164" name="2020 DAAD fellowship at Felsenkeller Lab. (Germany) [https://www.daad.de/en/study-research-teach-abroad/ ]…"/>
          <p:cNvSpPr txBox="1"/>
          <p:nvPr>
            <p:ph type="body" idx="1"/>
          </p:nvPr>
        </p:nvSpPr>
        <p:spPr>
          <a:xfrm>
            <a:off x="2032000" y="2730498"/>
            <a:ext cx="20320002" cy="10091399"/>
          </a:xfrm>
          <a:prstGeom prst="rect">
            <a:avLst/>
          </a:prstGeom>
        </p:spPr>
        <p:txBody>
          <a:bodyPr anchor="t"/>
          <a:lstStyle/>
          <a:p>
            <a:pPr marL="41148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2020 DAAD fellowship at Felsenkeller Lab. (Germany) </a:t>
            </a:r>
            <a:r>
              <a:rPr b="1">
                <a:solidFill>
                  <a:schemeClr val="accent5"/>
                </a:solidFill>
              </a:rPr>
              <a:t>[https://www.daad.de/en/study-research-teach-abroad/ ]</a:t>
            </a:r>
            <a:endParaRPr b="1">
              <a:solidFill>
                <a:schemeClr val="accent5"/>
              </a:solidFill>
            </a:endParaRPr>
          </a:p>
          <a:p>
            <a:pPr marL="41148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Going abroad is always a topic of discussion for ECR:</a:t>
            </a:r>
          </a:p>
          <a:p>
            <a:pPr lvl="1" marL="82296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is it good?is it bad?</a:t>
            </a:r>
          </a:p>
          <a:p>
            <a:pPr lvl="1" marL="82296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where to go? changing topic to learn more?</a:t>
            </a:r>
          </a:p>
          <a:p>
            <a:pPr lvl="1" marL="82296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how long should I stay?</a:t>
            </a:r>
          </a:p>
          <a:p>
            <a:pPr marL="41148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In my case it was 6 months only and it was 2020… I stayed in LUNA and I anyway worked  in NA</a:t>
            </a:r>
          </a:p>
          <a:p>
            <a:pPr lvl="1" marL="82296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again I learned a lot, the lab was starting its scientific activity and the working group was/is great, I have been planning new measurements there</a:t>
            </a:r>
          </a:p>
          <a:p>
            <a:pPr lvl="1" marL="82296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I wanted to come back to Italy, because LUNA-400kV is in Italy my personal life was almost all settled in Italy, I could travel to different lab. to measure cross sections at higher energy or with different methods</a:t>
            </a:r>
          </a:p>
          <a:p>
            <a:pPr lvl="1" marL="822960" indent="-411480" defTabSz="480059">
              <a:spcBef>
                <a:spcPts val="3400"/>
              </a:spcBef>
              <a:buBlip>
                <a:blip r:embed="rId2"/>
              </a:buBlip>
              <a:defRPr sz="3300"/>
            </a:pPr>
            <a:r>
              <a:t>my personal suggestion is respect yourself, go abroad only if you want and in case you do not have alternatives … make it clear if you want to come back and ask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hapter 4: The never ending story of post-docs in Ita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8069">
              <a:defRPr sz="7100">
                <a:effectLst>
                  <a:outerShdw sx="100000" sy="100000" kx="0" ky="0" algn="b" rotWithShape="0" blurRad="12700" dist="18034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Chapter 4: The never ending story of post-docs in Italy </a:t>
            </a:r>
          </a:p>
        </p:txBody>
      </p:sp>
      <p:sp>
        <p:nvSpPr>
          <p:cNvPr id="167" name="2020 - 2023 PostDoc positions in Italy, mainly I worked inside LUN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2020 - 2023 PostDoc positions in Italy, mainly I worked inside LUNA</a:t>
            </a:r>
          </a:p>
          <a:p>
            <a:pPr>
              <a:buBlip>
                <a:blip r:embed="rId2"/>
              </a:buBlip>
            </a:pPr>
            <a:r>
              <a:t>Amazing/</a:t>
            </a:r>
            <a:r>
              <a:rPr>
                <a:solidFill>
                  <a:schemeClr val="accent5"/>
                </a:solidFill>
              </a:rPr>
              <a:t>Scaring</a:t>
            </a:r>
            <a:r>
              <a:t> time since you start to be responsible for and you start to be involved in discussions and decisions, which affect the whole collaboration.</a:t>
            </a:r>
          </a:p>
          <a:p>
            <a:pPr>
              <a:buBlip>
                <a:blip r:embed="rId2"/>
              </a:buBlip>
            </a:pPr>
            <a:r>
              <a:t>It might be pretty busy time and stressful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A6C"/>
      </a:lt1>
      <a:dk2>
        <a:srgbClr val="A7A7A7"/>
      </a:dk2>
      <a:lt2>
        <a:srgbClr val="535353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2C6C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2C6C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