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84" r:id="rId1"/>
  </p:sldMasterIdLst>
  <p:notesMasterIdLst>
    <p:notesMasterId r:id="rId17"/>
  </p:notesMasterIdLst>
  <p:sldIdLst>
    <p:sldId id="278" r:id="rId2"/>
    <p:sldId id="263" r:id="rId3"/>
    <p:sldId id="264" r:id="rId4"/>
    <p:sldId id="272" r:id="rId5"/>
    <p:sldId id="273" r:id="rId6"/>
    <p:sldId id="270" r:id="rId7"/>
    <p:sldId id="265" r:id="rId8"/>
    <p:sldId id="279" r:id="rId9"/>
    <p:sldId id="276" r:id="rId10"/>
    <p:sldId id="267" r:id="rId11"/>
    <p:sldId id="268" r:id="rId12"/>
    <p:sldId id="269" r:id="rId13"/>
    <p:sldId id="277" r:id="rId14"/>
    <p:sldId id="266" r:id="rId15"/>
    <p:sldId id="274" r:id="rId1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A0"/>
    <a:srgbClr val="F8C096"/>
    <a:srgbClr val="F7B481"/>
    <a:srgbClr val="CB37FF"/>
    <a:srgbClr val="DBF200"/>
    <a:srgbClr val="D2FB05"/>
    <a:srgbClr val="FFFF00"/>
    <a:srgbClr val="F0781E"/>
    <a:srgbClr val="F2F2F2"/>
    <a:srgbClr val="FCE1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91837" autoAdjust="0"/>
  </p:normalViewPr>
  <p:slideViewPr>
    <p:cSldViewPr snapToGrid="0">
      <p:cViewPr varScale="1">
        <p:scale>
          <a:sx n="114" d="100"/>
          <a:sy n="114" d="100"/>
        </p:scale>
        <p:origin x="300" y="-3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BAB56A-BD67-4CEB-9E59-5B3B38DB9011}" type="datetimeFigureOut">
              <a:rPr lang="de-DE" smtClean="0"/>
              <a:t>23.07.2025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4E3DEF-1916-4A4B-BD23-D9E031A78E84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8242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3DEF-1916-4A4B-BD23-D9E031A78E84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83534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3DEF-1916-4A4B-BD23-D9E031A78E84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525378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3DEF-1916-4A4B-BD23-D9E031A78E84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31619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3DEF-1916-4A4B-BD23-D9E031A78E84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3195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3DEF-1916-4A4B-BD23-D9E031A78E84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702210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3DEF-1916-4A4B-BD23-D9E031A78E84}" type="slidenum">
              <a:rPr lang="de-DE" smtClean="0"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514033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4E3DEF-1916-4A4B-BD23-D9E031A78E84}" type="slidenum">
              <a:rPr lang="de-DE" smtClean="0"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883544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9" name="Bildplatzhalter 8"/>
          <p:cNvSpPr>
            <a:spLocks noGrp="1"/>
          </p:cNvSpPr>
          <p:nvPr>
            <p:ph type="pic" sz="quarter" idx="13" hasCustomPrompt="1"/>
          </p:nvPr>
        </p:nvSpPr>
        <p:spPr>
          <a:xfrm>
            <a:off x="408000" y="1409700"/>
            <a:ext cx="11376000" cy="3657600"/>
          </a:xfrm>
          <a:solidFill>
            <a:srgbClr val="E6007E"/>
          </a:solidFill>
          <a:ln>
            <a:noFill/>
          </a:ln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</a:t>
            </a:r>
            <a:r>
              <a:rPr lang="en-US" noProof="0" dirty="0"/>
              <a:t>on</a:t>
            </a:r>
            <a:r>
              <a:rPr lang="en-US" dirty="0"/>
              <a:t> symbol to add image</a:t>
            </a:r>
          </a:p>
        </p:txBody>
      </p:sp>
      <p:sp>
        <p:nvSpPr>
          <p:cNvPr id="10" name="Rechteck 9"/>
          <p:cNvSpPr/>
          <p:nvPr userDrawn="1"/>
        </p:nvSpPr>
        <p:spPr>
          <a:xfrm>
            <a:off x="408000" y="5067300"/>
            <a:ext cx="11376000" cy="14946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5158740"/>
            <a:ext cx="10503391" cy="503952"/>
          </a:xfrm>
        </p:spPr>
        <p:txBody>
          <a:bodyPr anchor="b">
            <a:norm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5711297"/>
            <a:ext cx="8786497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0" y="6187442"/>
            <a:ext cx="8786497" cy="137506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Text Master Styles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BF7CD036-ED6C-4ECF-9230-9F954A24C95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122D4B7E-6FB3-4913-8B6C-C5E1D8CF923E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1D5C0AFF-1970-45EF-A4B2-C56B8DA1B85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12" y="5945880"/>
            <a:ext cx="1371783" cy="5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3795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1409700"/>
            <a:ext cx="11376000" cy="515225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3428730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976725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1" y="6187441"/>
            <a:ext cx="8709000" cy="197317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Text Master Styles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5F965800-EC66-4256-A2B9-6F514E0D6316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7423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58792609-4929-4ECD-98A4-64618D34E47C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631585" y="418337"/>
            <a:ext cx="1417637" cy="738188"/>
          </a:xfrm>
          <a:noFill/>
        </p:spPr>
        <p:txBody>
          <a:bodyPr anchor="ctr" anchorCtr="0">
            <a:normAutofit/>
          </a:bodyPr>
          <a:lstStyle>
            <a:lvl1pPr algn="ctr">
              <a:defRPr sz="12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A7F16462-43AC-4369-B784-9087FA5BEA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0101" y="418338"/>
            <a:ext cx="1810516" cy="743714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12" y="5945880"/>
            <a:ext cx="1371783" cy="5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9910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p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hteck 17"/>
          <p:cNvSpPr/>
          <p:nvPr userDrawn="1"/>
        </p:nvSpPr>
        <p:spPr>
          <a:xfrm>
            <a:off x="8953501" y="5943600"/>
            <a:ext cx="32385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0" name="Rechteck 9"/>
          <p:cNvSpPr/>
          <p:nvPr userDrawn="1"/>
        </p:nvSpPr>
        <p:spPr>
          <a:xfrm>
            <a:off x="408000" y="293078"/>
            <a:ext cx="11376000" cy="62688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964712" y="6187441"/>
            <a:ext cx="8786496" cy="189296"/>
          </a:xfrm>
        </p:spPr>
        <p:txBody>
          <a:bodyPr anchor="ctr" anchorCtr="0">
            <a:noAutofit/>
          </a:bodyPr>
          <a:lstStyle>
            <a:lvl1pPr>
              <a:defRPr sz="1000">
                <a:solidFill>
                  <a:schemeClr val="bg1"/>
                </a:solidFill>
              </a:defRPr>
            </a:lvl1pPr>
          </a:lstStyle>
          <a:p>
            <a:pPr lvl="0"/>
            <a:r>
              <a:rPr lang="de-DE" dirty="0"/>
              <a:t>Edit Text Master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64710" y="2906606"/>
            <a:ext cx="10583828" cy="503952"/>
          </a:xfrm>
        </p:spPr>
        <p:txBody>
          <a:bodyPr anchor="b">
            <a:noAutofit/>
          </a:bodyPr>
          <a:lstStyle>
            <a:lvl1pPr algn="l">
              <a:defRPr sz="3000" b="1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964710" y="3463147"/>
            <a:ext cx="10600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5557E734-8DBE-47CE-94F7-8E7E9694F9C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4950" y="421513"/>
            <a:ext cx="1810516" cy="743714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1712" y="5945880"/>
            <a:ext cx="1371783" cy="5093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067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24381DEF-DABA-4270-8BAD-E4011AECFB7F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algn="ctr">
              <a:defRPr sz="1000">
                <a:solidFill>
                  <a:schemeClr val="accent5"/>
                </a:solidFill>
              </a:defRPr>
            </a:lvl1pPr>
          </a:lstStyle>
          <a:p>
            <a:r>
              <a:rPr lang="en-US" noProof="0" dirty="0"/>
              <a:t>partner logo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1" y="492369"/>
            <a:ext cx="11087100" cy="409714"/>
          </a:xfrm>
        </p:spPr>
        <p:txBody>
          <a:bodyPr>
            <a:normAutofit/>
          </a:bodyPr>
          <a:lstStyle/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n-US" dirty="0"/>
              <a:t>Edit Text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</a:t>
            </a:r>
            <a:r>
              <a:rPr lang="en-US" noProof="0" dirty="0"/>
              <a:t>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98501" y="6355656"/>
            <a:ext cx="4529668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dirty="0" err="1"/>
              <a:t>Direktorium</a:t>
            </a:r>
            <a:r>
              <a:rPr lang="en-US" dirty="0"/>
              <a:t> 18. </a:t>
            </a:r>
            <a:r>
              <a:rPr lang="en-US" dirty="0" err="1"/>
              <a:t>Januar</a:t>
            </a:r>
            <a:r>
              <a:rPr lang="en-US" dirty="0"/>
              <a:t> 2022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11087100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36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>
                  <a:solidFill>
                    <a:srgbClr val="333333"/>
                  </a:solidFill>
                </a:rPr>
              </a:br>
              <a:r>
                <a:rPr lang="en-US" sz="1000" noProof="0" dirty="0">
                  <a:solidFill>
                    <a:srgbClr val="333333"/>
                  </a:solidFill>
                </a:rPr>
                <a:t>home // paragraph // list level</a:t>
              </a:r>
            </a:p>
          </p:txBody>
        </p:sp>
        <p:grpSp>
          <p:nvGrpSpPr>
            <p:cNvPr id="37" name="Gruppieren 36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38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39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0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Increase list level</a:t>
                </a:r>
              </a:p>
            </p:txBody>
          </p:sp>
          <p:sp>
            <p:nvSpPr>
              <p:cNvPr id="41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list level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063012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re, Bild 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4344" y="492369"/>
            <a:ext cx="5341257" cy="409714"/>
          </a:xfrm>
        </p:spPr>
        <p:txBody>
          <a:bodyPr>
            <a:normAutofit/>
          </a:bodyPr>
          <a:lstStyle>
            <a:lvl1pPr>
              <a:defRPr/>
            </a:lvl1pPr>
          </a:lstStyle>
          <a:p>
            <a:r>
              <a:rPr lang="en-US" noProof="0" dirty="0"/>
              <a:t>Title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444344" y="1535723"/>
            <a:ext cx="5341257" cy="4641241"/>
          </a:xfrm>
        </p:spPr>
        <p:txBody>
          <a:bodyPr>
            <a:noAutofit/>
          </a:bodyPr>
          <a:lstStyle/>
          <a:p>
            <a:pPr lvl="0"/>
            <a:r>
              <a:rPr lang="en-US" noProof="0" dirty="0"/>
              <a:t>Edit Text Master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567" y="6308724"/>
            <a:ext cx="1471083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55" y="6308727"/>
            <a:ext cx="533400" cy="365125"/>
          </a:xfrm>
          <a:prstGeom prst="rect">
            <a:avLst/>
          </a:prstGeom>
        </p:spPr>
        <p:txBody>
          <a:bodyPr/>
          <a:lstStyle/>
          <a:p>
            <a:fld id="{EBEB721F-1515-4815-8BAC-2C06E19CB9A5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444344" y="931362"/>
            <a:ext cx="5341257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381000" y="285750"/>
            <a:ext cx="5579533" cy="5911850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on symbol to add image</a:t>
            </a:r>
          </a:p>
        </p:txBody>
      </p:sp>
      <p:sp>
        <p:nvSpPr>
          <p:cNvPr id="20" name="Bildplatzhalter 4">
            <a:extLst>
              <a:ext uri="{FF2B5EF4-FFF2-40B4-BE49-F238E27FC236}">
                <a16:creationId xmlns:a16="http://schemas.microsoft.com/office/drawing/2014/main" id="{E2BBD6BF-7910-48C7-BC5B-D3F3BACCD6F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partner logo</a:t>
            </a:r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01142CDC-0FF1-4F93-A609-E3A4A263AB1E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partner logo</a:t>
            </a:r>
          </a:p>
        </p:txBody>
      </p: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44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>
                  <a:solidFill>
                    <a:srgbClr val="333333"/>
                  </a:solidFill>
                </a:rPr>
              </a:br>
              <a:r>
                <a:rPr lang="en-US" sz="1000" noProof="0" dirty="0">
                  <a:solidFill>
                    <a:srgbClr val="333333"/>
                  </a:solidFill>
                </a:rPr>
                <a:t>home // paragraph // list level</a:t>
              </a:r>
            </a:p>
          </p:txBody>
        </p:sp>
        <p:grpSp>
          <p:nvGrpSpPr>
            <p:cNvPr id="45" name="Gruppieren 44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46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7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8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Increase list level</a:t>
                </a:r>
              </a:p>
            </p:txBody>
          </p:sp>
          <p:sp>
            <p:nvSpPr>
              <p:cNvPr id="49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list level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865781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2 Bilder 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8501" y="492369"/>
            <a:ext cx="7019756" cy="409714"/>
          </a:xfrm>
        </p:spPr>
        <p:txBody>
          <a:bodyPr>
            <a:normAutofit/>
          </a:bodyPr>
          <a:lstStyle/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98501" y="1535723"/>
            <a:ext cx="7019756" cy="4641240"/>
          </a:xfrm>
        </p:spPr>
        <p:txBody>
          <a:bodyPr/>
          <a:lstStyle/>
          <a:p>
            <a:pPr lvl="0"/>
            <a:r>
              <a:rPr lang="en-US" noProof="0" dirty="0"/>
              <a:t>Edit Text Master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1567" y="6308724"/>
            <a:ext cx="1471083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Title of presentation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1155" y="6308727"/>
            <a:ext cx="533400" cy="365125"/>
          </a:xfrm>
          <a:prstGeom prst="rect">
            <a:avLst/>
          </a:prstGeom>
        </p:spPr>
        <p:txBody>
          <a:bodyPr/>
          <a:lstStyle/>
          <a:p>
            <a:fld id="{EBEB721F-1515-4815-8BAC-2C06E19CB9A5}" type="slidenum">
              <a:rPr lang="en-US" noProof="0" smtClean="0"/>
              <a:t>‹#›</a:t>
            </a:fld>
            <a:endParaRPr lang="en-US" noProof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3" hasCustomPrompt="1"/>
          </p:nvPr>
        </p:nvSpPr>
        <p:spPr>
          <a:xfrm>
            <a:off x="698501" y="931362"/>
            <a:ext cx="7019756" cy="332742"/>
          </a:xfrm>
        </p:spPr>
        <p:txBody>
          <a:bodyPr>
            <a:no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subtitle master format</a:t>
            </a:r>
          </a:p>
        </p:txBody>
      </p:sp>
      <p:sp>
        <p:nvSpPr>
          <p:cNvPr id="12" name="Bildplatzhalter 12"/>
          <p:cNvSpPr>
            <a:spLocks noGrp="1"/>
          </p:cNvSpPr>
          <p:nvPr>
            <p:ph type="pic" sz="quarter" idx="14" hasCustomPrompt="1"/>
          </p:nvPr>
        </p:nvSpPr>
        <p:spPr>
          <a:xfrm>
            <a:off x="8147352" y="285751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on symbol to add image</a:t>
            </a:r>
          </a:p>
        </p:txBody>
      </p:sp>
      <p:sp>
        <p:nvSpPr>
          <p:cNvPr id="13" name="Bildplatzhalter 12"/>
          <p:cNvSpPr>
            <a:spLocks noGrp="1"/>
          </p:cNvSpPr>
          <p:nvPr>
            <p:ph type="pic" sz="quarter" idx="15" hasCustomPrompt="1"/>
          </p:nvPr>
        </p:nvSpPr>
        <p:spPr>
          <a:xfrm>
            <a:off x="8147352" y="3327627"/>
            <a:ext cx="3638248" cy="2849336"/>
          </a:xfrm>
          <a:solidFill>
            <a:srgbClr val="E6007E"/>
          </a:solidFill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Click on symbol to add image</a:t>
            </a:r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6BB26055-2A6A-48FB-BDD8-76CA4A52F201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305786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partner logo</a:t>
            </a:r>
          </a:p>
        </p:txBody>
      </p:sp>
      <p:sp>
        <p:nvSpPr>
          <p:cNvPr id="22" name="Bildplatzhalter 4">
            <a:extLst>
              <a:ext uri="{FF2B5EF4-FFF2-40B4-BE49-F238E27FC236}">
                <a16:creationId xmlns:a16="http://schemas.microsoft.com/office/drawing/2014/main" id="{BC7C8351-B0D1-4526-99A8-C5A15539A901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7718257" y="6352479"/>
            <a:ext cx="1209844" cy="285146"/>
          </a:xfrm>
          <a:noFill/>
        </p:spPr>
        <p:txBody>
          <a:bodyPr rIns="0" anchor="ctr" anchorCtr="0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 sz="1000">
                <a:solidFill>
                  <a:schemeClr val="accent5"/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noProof="0" dirty="0"/>
              <a:t>partner logo</a:t>
            </a:r>
          </a:p>
        </p:txBody>
      </p:sp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F5D9C9A0-7951-4196-AEE3-92BFCF5721F7}"/>
              </a:ext>
            </a:extLst>
          </p:cNvPr>
          <p:cNvGrpSpPr/>
          <p:nvPr userDrawn="1"/>
        </p:nvGrpSpPr>
        <p:grpSpPr>
          <a:xfrm>
            <a:off x="-2089900" y="977046"/>
            <a:ext cx="1980000" cy="2129997"/>
            <a:chOff x="-2089900" y="977046"/>
            <a:chExt cx="1980000" cy="2129997"/>
          </a:xfrm>
        </p:grpSpPr>
        <p:sp>
          <p:nvSpPr>
            <p:cNvPr id="38" name="Folie Wechsel/Zurücksetzen/Textebenen">
              <a:extLst>
                <a:ext uri="{FF2B5EF4-FFF2-40B4-BE49-F238E27FC236}">
                  <a16:creationId xmlns:a16="http://schemas.microsoft.com/office/drawing/2014/main" id="{2AD43816-91E0-48A9-9BB1-AA81AD6B42F8}"/>
                </a:ext>
              </a:extLst>
            </p:cNvPr>
            <p:cNvSpPr txBox="1"/>
            <p:nvPr userDrawn="1"/>
          </p:nvSpPr>
          <p:spPr>
            <a:xfrm rot="10800000" flipH="1" flipV="1">
              <a:off x="-2089900" y="977046"/>
              <a:ext cx="1980000" cy="198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52152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04305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56458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86112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607640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129168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650696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172224" algn="l" defTabSz="1043056" rtl="0" eaLnBrk="1" latinLnBrk="0" hangingPunct="1">
                <a:defRPr sz="2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000" noProof="0" dirty="0">
                  <a:solidFill>
                    <a:srgbClr val="333333"/>
                  </a:solidFill>
                </a:rPr>
                <a:t>Change slide layout in the menu via: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home // slides // layout</a:t>
              </a:r>
            </a:p>
            <a:p>
              <a:pPr algn="r" defTabSz="913990">
                <a:defRPr/>
              </a:pPr>
              <a:endParaRPr lang="en-US" sz="1000" noProof="0" dirty="0">
                <a:solidFill>
                  <a:srgbClr val="333333"/>
                </a:solidFill>
              </a:endParaRP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Change text level</a:t>
              </a:r>
            </a:p>
            <a:p>
              <a:pPr algn="r" defTabSz="913990">
                <a:defRPr/>
              </a:pPr>
              <a:r>
                <a:rPr lang="en-US" sz="1000" noProof="0" dirty="0">
                  <a:solidFill>
                    <a:srgbClr val="333333"/>
                  </a:solidFill>
                </a:rPr>
                <a:t>in the menu via:</a:t>
              </a:r>
              <a:br>
                <a:rPr lang="en-US" sz="1000" noProof="0" dirty="0">
                  <a:solidFill>
                    <a:srgbClr val="333333"/>
                  </a:solidFill>
                </a:rPr>
              </a:br>
              <a:r>
                <a:rPr lang="en-US" sz="1000" noProof="0" dirty="0">
                  <a:solidFill>
                    <a:srgbClr val="333333"/>
                  </a:solidFill>
                </a:rPr>
                <a:t>home // paragraph // list level</a:t>
              </a:r>
            </a:p>
          </p:txBody>
        </p:sp>
        <p:grpSp>
          <p:nvGrpSpPr>
            <p:cNvPr id="39" name="Gruppieren 38">
              <a:extLst>
                <a:ext uri="{FF2B5EF4-FFF2-40B4-BE49-F238E27FC236}">
                  <a16:creationId xmlns:a16="http://schemas.microsoft.com/office/drawing/2014/main" id="{EF9548FA-1BF5-4FE2-AF99-BF36A949B5B1}"/>
                </a:ext>
              </a:extLst>
            </p:cNvPr>
            <p:cNvGrpSpPr/>
            <p:nvPr userDrawn="1"/>
          </p:nvGrpSpPr>
          <p:grpSpPr>
            <a:xfrm>
              <a:off x="-1549900" y="2315043"/>
              <a:ext cx="1438338" cy="792000"/>
              <a:chOff x="-1549900" y="3064343"/>
              <a:chExt cx="1438338" cy="792000"/>
            </a:xfrm>
          </p:grpSpPr>
          <p:pic>
            <p:nvPicPr>
              <p:cNvPr id="40" name="Listenebene erhöhen">
                <a:extLst>
                  <a:ext uri="{FF2B5EF4-FFF2-40B4-BE49-F238E27FC236}">
                    <a16:creationId xmlns:a16="http://schemas.microsoft.com/office/drawing/2014/main" id="{245DC52B-8031-479C-9378-4A9805176643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064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41" name="Listenebene verringern">
                <a:extLst>
                  <a:ext uri="{FF2B5EF4-FFF2-40B4-BE49-F238E27FC236}">
                    <a16:creationId xmlns:a16="http://schemas.microsoft.com/office/drawing/2014/main" id="{C6C92D6C-97C2-4218-8E48-AE686D7B0D00}"/>
                  </a:ext>
                </a:extLst>
              </p:cNvPr>
              <p:cNvPicPr>
                <a:picLocks noChangeAspect="1" noChangeArrowheads="1"/>
              </p:cNvPicPr>
              <p:nvPr userDrawn="1"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747100" y="3532343"/>
                <a:ext cx="635538" cy="32400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42" name="Text // Listenebene erhöhen">
                <a:extLst>
                  <a:ext uri="{FF2B5EF4-FFF2-40B4-BE49-F238E27FC236}">
                    <a16:creationId xmlns:a16="http://schemas.microsoft.com/office/drawing/2014/main" id="{1A822F79-4571-4D0A-A7F2-0324FFA06956}"/>
                  </a:ext>
                </a:extLst>
              </p:cNvPr>
              <p:cNvSpPr txBox="1"/>
              <p:nvPr userDrawn="1"/>
            </p:nvSpPr>
            <p:spPr>
              <a:xfrm>
                <a:off x="-1549900" y="3064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Increase list level</a:t>
                </a:r>
              </a:p>
            </p:txBody>
          </p:sp>
          <p:sp>
            <p:nvSpPr>
              <p:cNvPr id="43" name="Text // Listenebene verringern">
                <a:extLst>
                  <a:ext uri="{FF2B5EF4-FFF2-40B4-BE49-F238E27FC236}">
                    <a16:creationId xmlns:a16="http://schemas.microsoft.com/office/drawing/2014/main" id="{5EEE0D9C-887A-487D-B6CE-1E98B27964DB}"/>
                  </a:ext>
                </a:extLst>
              </p:cNvPr>
              <p:cNvSpPr txBox="1"/>
              <p:nvPr userDrawn="1"/>
            </p:nvSpPr>
            <p:spPr>
              <a:xfrm>
                <a:off x="-1549900" y="3532343"/>
                <a:ext cx="720000" cy="324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Lower</a:t>
                </a:r>
              </a:p>
              <a:p>
                <a:pPr algn="r" defTabSz="913990">
                  <a:defRPr/>
                </a:pPr>
                <a:r>
                  <a:rPr lang="en-US" sz="1000" noProof="0" dirty="0">
                    <a:solidFill>
                      <a:srgbClr val="333333"/>
                    </a:solidFill>
                  </a:rPr>
                  <a:t>list level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37128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noProof="0" dirty="0"/>
              <a:t>Click to edit title master format</a:t>
            </a:r>
            <a:endParaRPr lang="de-DE" dirty="0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653807" y="6308727"/>
            <a:ext cx="614276" cy="365125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Date</a:t>
            </a:r>
            <a:endParaRPr lang="en-US" noProof="0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681567" y="6308724"/>
            <a:ext cx="1471083" cy="365125"/>
          </a:xfrm>
          <a:prstGeom prst="rect">
            <a:avLst/>
          </a:prstGeom>
        </p:spPr>
        <p:txBody>
          <a:bodyPr/>
          <a:lstStyle/>
          <a:p>
            <a:r>
              <a:rPr lang="en-US" noProof="0" dirty="0"/>
              <a:t>Title of presentation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>
          <a:xfrm>
            <a:off x="41155" y="6308727"/>
            <a:ext cx="533400" cy="365125"/>
          </a:xfrm>
          <a:prstGeom prst="rect">
            <a:avLst/>
          </a:prstGeom>
        </p:spPr>
        <p:txBody>
          <a:bodyPr/>
          <a:lstStyle/>
          <a:p>
            <a:fld id="{EBEB721F-1515-4815-8BAC-2C06E19CB9A5}" type="slidenum">
              <a:rPr lang="en-US" noProof="0" smtClean="0"/>
              <a:pPr/>
              <a:t>‹#›</a:t>
            </a:fld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2680505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Grafik 28">
            <a:extLst>
              <a:ext uri="{FF2B5EF4-FFF2-40B4-BE49-F238E27FC236}">
                <a16:creationId xmlns:a16="http://schemas.microsoft.com/office/drawing/2014/main" id="{1B29FB91-D68B-4962-B3D3-C04392BD12AD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9758" y="6396800"/>
            <a:ext cx="1005842" cy="188976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98501" y="492369"/>
            <a:ext cx="11087100" cy="9144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US" noProof="0" dirty="0"/>
              <a:t>Click to edit title master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98501" y="1535723"/>
            <a:ext cx="11087100" cy="464124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noProof="0" dirty="0"/>
              <a:t>Edit text master format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9E931392-A1E0-4D48-8861-E04FD216DF05}"/>
              </a:ext>
            </a:extLst>
          </p:cNvPr>
          <p:cNvGrpSpPr/>
          <p:nvPr userDrawn="1"/>
        </p:nvGrpSpPr>
        <p:grpSpPr>
          <a:xfrm>
            <a:off x="-626533" y="-469900"/>
            <a:ext cx="13400133" cy="7764100"/>
            <a:chOff x="-469900" y="-469900"/>
            <a:chExt cx="10050100" cy="7764100"/>
          </a:xfrm>
        </p:grpSpPr>
        <p:grpSp>
          <p:nvGrpSpPr>
            <p:cNvPr id="13" name="Gruppieren 12">
              <a:extLst>
                <a:ext uri="{FF2B5EF4-FFF2-40B4-BE49-F238E27FC236}">
                  <a16:creationId xmlns:a16="http://schemas.microsoft.com/office/drawing/2014/main" id="{AB8C7248-3EE2-433A-ADE9-88EDFE8891BC}"/>
                </a:ext>
              </a:extLst>
            </p:cNvPr>
            <p:cNvGrpSpPr/>
            <p:nvPr userDrawn="1"/>
          </p:nvGrpSpPr>
          <p:grpSpPr>
            <a:xfrm>
              <a:off x="511175" y="-469900"/>
              <a:ext cx="0" cy="7764100"/>
              <a:chOff x="523875" y="-469900"/>
              <a:chExt cx="0" cy="7764100"/>
            </a:xfrm>
          </p:grpSpPr>
          <p:cxnSp>
            <p:nvCxnSpPr>
              <p:cNvPr id="26" name="Gerader Verbinder 25">
                <a:extLst>
                  <a:ext uri="{FF2B5EF4-FFF2-40B4-BE49-F238E27FC236}">
                    <a16:creationId xmlns:a16="http://schemas.microsoft.com/office/drawing/2014/main" id="{F504C1D3-B806-4A63-9021-4438B44D294B}"/>
                  </a:ext>
                </a:extLst>
              </p:cNvPr>
              <p:cNvCxnSpPr/>
              <p:nvPr userDrawn="1"/>
            </p:nvCxnSpPr>
            <p:spPr>
              <a:xfrm>
                <a:off x="523875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Gerader Verbinder 26">
                <a:extLst>
                  <a:ext uri="{FF2B5EF4-FFF2-40B4-BE49-F238E27FC236}">
                    <a16:creationId xmlns:a16="http://schemas.microsoft.com/office/drawing/2014/main" id="{7D68EEE1-138B-464F-94A9-9A7B8D366E6D}"/>
                  </a:ext>
                </a:extLst>
              </p:cNvPr>
              <p:cNvCxnSpPr/>
              <p:nvPr userDrawn="1"/>
            </p:nvCxnSpPr>
            <p:spPr>
              <a:xfrm>
                <a:off x="523875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4" name="Gruppieren 13">
              <a:extLst>
                <a:ext uri="{FF2B5EF4-FFF2-40B4-BE49-F238E27FC236}">
                  <a16:creationId xmlns:a16="http://schemas.microsoft.com/office/drawing/2014/main" id="{00E6947D-6BC0-4772-9A13-FCC219252CD2}"/>
                </a:ext>
              </a:extLst>
            </p:cNvPr>
            <p:cNvGrpSpPr/>
            <p:nvPr userDrawn="1"/>
          </p:nvGrpSpPr>
          <p:grpSpPr>
            <a:xfrm>
              <a:off x="8832850" y="-469900"/>
              <a:ext cx="0" cy="7764100"/>
              <a:chOff x="8515350" y="-469900"/>
              <a:chExt cx="0" cy="7764100"/>
            </a:xfrm>
          </p:grpSpPr>
          <p:cxnSp>
            <p:nvCxnSpPr>
              <p:cNvPr id="24" name="Gerader Verbinder 23">
                <a:extLst>
                  <a:ext uri="{FF2B5EF4-FFF2-40B4-BE49-F238E27FC236}">
                    <a16:creationId xmlns:a16="http://schemas.microsoft.com/office/drawing/2014/main" id="{83107247-8158-465C-91EE-38F232EF9002}"/>
                  </a:ext>
                </a:extLst>
              </p:cNvPr>
              <p:cNvCxnSpPr/>
              <p:nvPr userDrawn="1"/>
            </p:nvCxnSpPr>
            <p:spPr>
              <a:xfrm>
                <a:off x="8515350" y="-4699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>
                <a:extLst>
                  <a:ext uri="{FF2B5EF4-FFF2-40B4-BE49-F238E27FC236}">
                    <a16:creationId xmlns:a16="http://schemas.microsoft.com/office/drawing/2014/main" id="{BF9E29DE-C229-4366-B67D-84601A075A78}"/>
                  </a:ext>
                </a:extLst>
              </p:cNvPr>
              <p:cNvCxnSpPr/>
              <p:nvPr userDrawn="1"/>
            </p:nvCxnSpPr>
            <p:spPr>
              <a:xfrm>
                <a:off x="8515350" y="6934200"/>
                <a:ext cx="0" cy="36000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uppieren 15">
              <a:extLst>
                <a:ext uri="{FF2B5EF4-FFF2-40B4-BE49-F238E27FC236}">
                  <a16:creationId xmlns:a16="http://schemas.microsoft.com/office/drawing/2014/main" id="{7A546391-9534-4D35-8625-78FFDFCCC7A9}"/>
                </a:ext>
              </a:extLst>
            </p:cNvPr>
            <p:cNvGrpSpPr/>
            <p:nvPr userDrawn="1"/>
          </p:nvGrpSpPr>
          <p:grpSpPr>
            <a:xfrm>
              <a:off x="-469900" y="6202364"/>
              <a:ext cx="10050100" cy="0"/>
              <a:chOff x="-469900" y="6354764"/>
              <a:chExt cx="10050100" cy="0"/>
            </a:xfrm>
          </p:grpSpPr>
          <p:cxnSp>
            <p:nvCxnSpPr>
              <p:cNvPr id="22" name="Gerader Verbinder 21">
                <a:extLst>
                  <a:ext uri="{FF2B5EF4-FFF2-40B4-BE49-F238E27FC236}">
                    <a16:creationId xmlns:a16="http://schemas.microsoft.com/office/drawing/2014/main" id="{1FD58811-5F05-4092-B10D-7C37F321F784}"/>
                  </a:ext>
                </a:extLst>
              </p:cNvPr>
              <p:cNvCxnSpPr/>
              <p:nvPr userDrawn="1"/>
            </p:nvCxnSpPr>
            <p:spPr>
              <a:xfrm>
                <a:off x="92202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Gerader Verbinder 22">
                <a:extLst>
                  <a:ext uri="{FF2B5EF4-FFF2-40B4-BE49-F238E27FC236}">
                    <a16:creationId xmlns:a16="http://schemas.microsoft.com/office/drawing/2014/main" id="{E2981AC0-EE73-476A-9A1D-EABC661E12D3}"/>
                  </a:ext>
                </a:extLst>
              </p:cNvPr>
              <p:cNvCxnSpPr/>
              <p:nvPr userDrawn="1"/>
            </p:nvCxnSpPr>
            <p:spPr>
              <a:xfrm>
                <a:off x="-469900" y="6354764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" name="Hilfslinien">
              <a:extLst>
                <a:ext uri="{FF2B5EF4-FFF2-40B4-BE49-F238E27FC236}">
                  <a16:creationId xmlns:a16="http://schemas.microsoft.com/office/drawing/2014/main" id="{63D7143B-9222-48EF-961F-8FB7100D79FE}"/>
                </a:ext>
              </a:extLst>
            </p:cNvPr>
            <p:cNvSpPr txBox="1"/>
            <p:nvPr userDrawn="1"/>
          </p:nvSpPr>
          <p:spPr>
            <a:xfrm rot="10800000" flipH="1" flipV="1">
              <a:off x="634998" y="-468000"/>
              <a:ext cx="5246253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b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00" b="0" i="0" u="none" strike="noStrike" kern="1200" cap="none" spc="0" normalizeH="0" baseline="0" noProof="0" dirty="0">
                  <a:ln>
                    <a:noFill/>
                  </a:ln>
                  <a:solidFill>
                    <a:schemeClr val="tx1"/>
                  </a:solidFill>
                  <a:effectLst/>
                  <a:uLnTx/>
                  <a:uFillTx/>
                  <a:latin typeface="+mn-lt"/>
                  <a:ea typeface="+mn-ea"/>
                  <a:cs typeface="+mn-cs"/>
                </a:rPr>
                <a:t>Show guides via menu: View // Guides // click guides checkbox</a:t>
              </a:r>
            </a:p>
          </p:txBody>
        </p:sp>
        <p:sp>
          <p:nvSpPr>
            <p:cNvPr id="18" name="Fußzeile">
              <a:extLst>
                <a:ext uri="{FF2B5EF4-FFF2-40B4-BE49-F238E27FC236}">
                  <a16:creationId xmlns:a16="http://schemas.microsoft.com/office/drawing/2014/main" id="{4AB8BBB8-563C-4B63-AD33-4CFEF37AC6B1}"/>
                </a:ext>
              </a:extLst>
            </p:cNvPr>
            <p:cNvSpPr txBox="1"/>
            <p:nvPr userDrawn="1"/>
          </p:nvSpPr>
          <p:spPr>
            <a:xfrm rot="10800000" flipH="1" flipV="1">
              <a:off x="634999" y="6934200"/>
              <a:ext cx="7477501" cy="360000"/>
            </a:xfrm>
            <a:prstGeom prst="rect">
              <a:avLst/>
            </a:prstGeom>
            <a:noFill/>
            <a:ln w="12700">
              <a:noFill/>
            </a:ln>
          </p:spPr>
          <p:txBody>
            <a:bodyPr vert="horz" wrap="square" lIns="0" tIns="0" rIns="0" bIns="0" rtlCol="0" anchor="t" anchorCtr="0">
              <a:noAutofit/>
            </a:bodyPr>
            <a:lstStyle>
              <a:defPPr>
                <a:defRPr lang="de-DE"/>
              </a:defPPr>
              <a:lvl1pPr marL="0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13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71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406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542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678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814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949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085" algn="l" defTabSz="914271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10429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1000" b="0" baseline="0" noProof="0" dirty="0">
                  <a:solidFill>
                    <a:schemeClr val="tx1"/>
                  </a:solidFill>
                  <a:latin typeface="+mn-lt"/>
                </a:rPr>
                <a:t>Set footer per slide or for all/some via menu: Insert // text // Header &amp; Footer</a:t>
              </a:r>
            </a:p>
          </p:txBody>
        </p:sp>
        <p:grpSp>
          <p:nvGrpSpPr>
            <p:cNvPr id="19" name="Gruppieren 18">
              <a:extLst>
                <a:ext uri="{FF2B5EF4-FFF2-40B4-BE49-F238E27FC236}">
                  <a16:creationId xmlns:a16="http://schemas.microsoft.com/office/drawing/2014/main" id="{167CA611-DFAA-4EA5-A690-281B0DBADDFD}"/>
                </a:ext>
              </a:extLst>
            </p:cNvPr>
            <p:cNvGrpSpPr/>
            <p:nvPr userDrawn="1"/>
          </p:nvGrpSpPr>
          <p:grpSpPr>
            <a:xfrm>
              <a:off x="-469900" y="1520866"/>
              <a:ext cx="10050100" cy="2157"/>
              <a:chOff x="-469900" y="1520866"/>
              <a:chExt cx="10050100" cy="2157"/>
            </a:xfrm>
          </p:grpSpPr>
          <p:cxnSp>
            <p:nvCxnSpPr>
              <p:cNvPr id="20" name="Gerader Verbinder 19">
                <a:extLst>
                  <a:ext uri="{FF2B5EF4-FFF2-40B4-BE49-F238E27FC236}">
                    <a16:creationId xmlns:a16="http://schemas.microsoft.com/office/drawing/2014/main" id="{12E7E94B-6545-460C-B370-BE200C4BE355}"/>
                  </a:ext>
                </a:extLst>
              </p:cNvPr>
              <p:cNvCxnSpPr/>
              <p:nvPr userDrawn="1"/>
            </p:nvCxnSpPr>
            <p:spPr>
              <a:xfrm>
                <a:off x="9220200" y="1523023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Gerader Verbinder 20">
                <a:extLst>
                  <a:ext uri="{FF2B5EF4-FFF2-40B4-BE49-F238E27FC236}">
                    <a16:creationId xmlns:a16="http://schemas.microsoft.com/office/drawing/2014/main" id="{97289D65-223E-4BF4-BB12-B5E565B7BA18}"/>
                  </a:ext>
                </a:extLst>
              </p:cNvPr>
              <p:cNvCxnSpPr/>
              <p:nvPr userDrawn="1"/>
            </p:nvCxnSpPr>
            <p:spPr>
              <a:xfrm>
                <a:off x="-469900" y="1520866"/>
                <a:ext cx="360000" cy="0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30" name="Rechteck 29">
            <a:extLst>
              <a:ext uri="{FF2B5EF4-FFF2-40B4-BE49-F238E27FC236}">
                <a16:creationId xmlns:a16="http://schemas.microsoft.com/office/drawing/2014/main" id="{A1960674-AA03-4969-8CF8-731ED6176232}"/>
              </a:ext>
            </a:extLst>
          </p:cNvPr>
          <p:cNvSpPr/>
          <p:nvPr userDrawn="1"/>
        </p:nvSpPr>
        <p:spPr>
          <a:xfrm>
            <a:off x="0" y="0"/>
            <a:ext cx="288000" cy="288000"/>
          </a:xfrm>
          <a:prstGeom prst="rect">
            <a:avLst/>
          </a:prstGeom>
          <a:solidFill>
            <a:srgbClr val="F078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1" name="Grafik 30"/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3179" y="6267768"/>
            <a:ext cx="919040" cy="447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7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96" r:id="rId2"/>
    <p:sldLayoutId id="2147483697" r:id="rId3"/>
    <p:sldLayoutId id="2147483686" r:id="rId4"/>
    <p:sldLayoutId id="2147483698" r:id="rId5"/>
    <p:sldLayoutId id="2147483699" r:id="rId6"/>
    <p:sldLayoutId id="2147483700" r:id="rId7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0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33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9017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>
          <a:schemeClr val="accent1"/>
        </a:buClr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904" userDrawn="1">
          <p15:clr>
            <a:srgbClr val="F26B43"/>
          </p15:clr>
        </p15:guide>
        <p15:guide id="2" pos="7424" userDrawn="1">
          <p15:clr>
            <a:srgbClr val="F26B43"/>
          </p15:clr>
        </p15:guide>
        <p15:guide id="3" pos="427" userDrawn="1">
          <p15:clr>
            <a:srgbClr val="F26B43"/>
          </p15:clr>
        </p15:guide>
        <p15:guide id="4" orient="horz" pos="95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data.europa.eu/doi/10.2761/808559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2.jpeg"/><Relationship Id="rId4" Type="http://schemas.openxmlformats.org/officeDocument/2006/relationships/hyperlink" Target="https://research-innovation-community.ec.europa.eu/events/7ivQzDpwPqsDgkm1L7huR1/overview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hyperlink" Target="https://webcast.ec.europa.eu/european-innovation-council-info-day-work-programme-2025-2024-11-05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platzhalter 7"/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410" b="21410"/>
          <a:stretch>
            <a:fillRect/>
          </a:stretch>
        </p:blipFill>
        <p:spPr/>
      </p:pic>
      <p:sp>
        <p:nvSpPr>
          <p:cNvPr id="3" name="Titel 2"/>
          <p:cNvSpPr>
            <a:spLocks noGrp="1"/>
          </p:cNvSpPr>
          <p:nvPr>
            <p:ph type="ctrTitle"/>
          </p:nvPr>
        </p:nvSpPr>
        <p:spPr>
          <a:xfrm>
            <a:off x="457199" y="5158740"/>
            <a:ext cx="11363325" cy="503952"/>
          </a:xfrm>
        </p:spPr>
        <p:txBody>
          <a:bodyPr>
            <a:normAutofit fontScale="90000"/>
          </a:bodyPr>
          <a:lstStyle/>
          <a:p>
            <a:r>
              <a:rPr lang="de-DE" dirty="0"/>
              <a:t>HELIUM 25 - Helium </a:t>
            </a:r>
            <a:r>
              <a:rPr lang="de-DE" dirty="0" err="1"/>
              <a:t>Burning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Perspectives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Underground Labs</a:t>
            </a:r>
            <a:endParaRPr lang="en-GB" dirty="0"/>
          </a:p>
        </p:txBody>
      </p:sp>
      <p:sp>
        <p:nvSpPr>
          <p:cNvPr id="4" name="Untertitel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/>
              <a:t>Career Development Day – Grant </a:t>
            </a:r>
            <a:r>
              <a:rPr lang="de-DE" dirty="0" err="1"/>
              <a:t>Opportunities</a:t>
            </a:r>
            <a:endParaRPr lang="en-GB" dirty="0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de-DE" dirty="0"/>
              <a:t>Dr. Barbara Schramm </a:t>
            </a:r>
            <a:r>
              <a:rPr lang="de-DE" dirty="0">
                <a:sym typeface="Symbol" panose="05050102010706020507" pitchFamily="18" charset="2"/>
              </a:rPr>
              <a:t></a:t>
            </a:r>
            <a:r>
              <a:rPr lang="de-DE" dirty="0"/>
              <a:t>  International </a:t>
            </a:r>
            <a:r>
              <a:rPr lang="de-DE" dirty="0" err="1"/>
              <a:t>Collaboration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Research </a:t>
            </a:r>
            <a:r>
              <a:rPr lang="de-DE" dirty="0" err="1"/>
              <a:t>Funding</a:t>
            </a:r>
            <a:r>
              <a:rPr lang="de-DE" dirty="0"/>
              <a:t> </a:t>
            </a:r>
            <a:r>
              <a:rPr lang="de-DE" dirty="0">
                <a:sym typeface="Symbol" panose="05050102010706020507" pitchFamily="18" charset="2"/>
              </a:rPr>
              <a:t> HZDR</a:t>
            </a:r>
            <a:r>
              <a:rPr lang="de-DE" dirty="0"/>
              <a:t> 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342900" y="4783456"/>
            <a:ext cx="225742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800" dirty="0"/>
              <a:t>https://www.eubuero.de/de/nks-erc-2410.html </a:t>
            </a:r>
          </a:p>
          <a:p>
            <a:r>
              <a:rPr lang="de-DE" sz="800" dirty="0">
                <a:sym typeface="Symbol" panose="05050102010706020507" pitchFamily="18" charset="2"/>
              </a:rPr>
              <a:t></a:t>
            </a:r>
            <a:r>
              <a:rPr lang="en-GB" sz="800" dirty="0"/>
              <a:t> Buena Vista Images via Getty Images</a:t>
            </a:r>
          </a:p>
        </p:txBody>
      </p:sp>
    </p:spTree>
    <p:extLst>
      <p:ext uri="{BB962C8B-B14F-4D97-AF65-F5344CB8AC3E}">
        <p14:creationId xmlns:p14="http://schemas.microsoft.com/office/powerpoint/2010/main" val="31532776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645028" y="123401"/>
            <a:ext cx="11087100" cy="409714"/>
          </a:xfrm>
        </p:spPr>
        <p:txBody>
          <a:bodyPr>
            <a:normAutofit fontScale="90000"/>
          </a:bodyPr>
          <a:lstStyle/>
          <a:p>
            <a:r>
              <a:rPr lang="de-DE" dirty="0"/>
              <a:t>ERC: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fits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doesn‘t</a:t>
            </a:r>
            <a:endParaRPr lang="en-GB" dirty="0"/>
          </a:p>
        </p:txBody>
      </p:sp>
      <p:sp>
        <p:nvSpPr>
          <p:cNvPr id="9" name="Textfeld 8"/>
          <p:cNvSpPr txBox="1"/>
          <p:nvPr/>
        </p:nvSpPr>
        <p:spPr>
          <a:xfrm>
            <a:off x="565987" y="595563"/>
            <a:ext cx="11140238" cy="1717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600" b="1" dirty="0">
                <a:solidFill>
                  <a:schemeClr val="accent3"/>
                </a:solidFill>
              </a:rPr>
              <a:t>Positive </a:t>
            </a:r>
            <a:r>
              <a:rPr lang="de-DE" sz="1600" b="1" dirty="0" err="1">
                <a:solidFill>
                  <a:schemeClr val="accent3"/>
                </a:solidFill>
              </a:rPr>
              <a:t>impact</a:t>
            </a:r>
            <a:r>
              <a:rPr lang="de-DE" sz="1600" b="1" dirty="0">
                <a:solidFill>
                  <a:schemeClr val="accent3"/>
                </a:solidFill>
              </a:rPr>
              <a:t> on </a:t>
            </a:r>
            <a:r>
              <a:rPr lang="de-DE" sz="1600" b="1" dirty="0" err="1">
                <a:solidFill>
                  <a:schemeClr val="accent3"/>
                </a:solidFill>
              </a:rPr>
              <a:t>the</a:t>
            </a:r>
            <a:r>
              <a:rPr lang="de-DE" sz="1600" b="1" dirty="0">
                <a:solidFill>
                  <a:schemeClr val="accent3"/>
                </a:solidFill>
              </a:rPr>
              <a:t> </a:t>
            </a:r>
            <a:r>
              <a:rPr lang="de-DE" sz="1600" b="1" dirty="0" err="1">
                <a:solidFill>
                  <a:schemeClr val="accent3"/>
                </a:solidFill>
              </a:rPr>
              <a:t>probability</a:t>
            </a:r>
            <a:r>
              <a:rPr lang="de-DE" sz="1600" b="1" dirty="0">
                <a:solidFill>
                  <a:schemeClr val="accent3"/>
                </a:solidFill>
              </a:rPr>
              <a:t> </a:t>
            </a:r>
            <a:r>
              <a:rPr lang="de-DE" sz="1600" b="1" dirty="0" err="1">
                <a:solidFill>
                  <a:schemeClr val="accent3"/>
                </a:solidFill>
              </a:rPr>
              <a:t>for</a:t>
            </a:r>
            <a:r>
              <a:rPr lang="de-DE" sz="1600" b="1" dirty="0">
                <a:solidFill>
                  <a:schemeClr val="accent3"/>
                </a:solidFill>
              </a:rPr>
              <a:t> </a:t>
            </a:r>
            <a:r>
              <a:rPr lang="de-DE" sz="1600" b="1" dirty="0" err="1">
                <a:solidFill>
                  <a:schemeClr val="accent3"/>
                </a:solidFill>
              </a:rPr>
              <a:t>success</a:t>
            </a:r>
            <a:endParaRPr lang="de-DE" sz="1600" b="1" dirty="0">
              <a:solidFill>
                <a:schemeClr val="accent3"/>
              </a:solidFill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Mobility, i.e. </a:t>
            </a:r>
            <a:r>
              <a:rPr lang="de-DE" sz="1600" dirty="0" err="1"/>
              <a:t>postdoctoral</a:t>
            </a:r>
            <a:r>
              <a:rPr lang="de-DE" sz="1600" dirty="0"/>
              <a:t> </a:t>
            </a:r>
            <a:r>
              <a:rPr lang="de-DE" sz="1600" dirty="0" err="1"/>
              <a:t>position</a:t>
            </a:r>
            <a:r>
              <a:rPr lang="de-DE" sz="1600" dirty="0"/>
              <a:t> (at least 2 </a:t>
            </a:r>
            <a:r>
              <a:rPr lang="de-DE" sz="1600" dirty="0" err="1"/>
              <a:t>years</a:t>
            </a:r>
            <a:r>
              <a:rPr lang="de-DE" sz="1600" dirty="0"/>
              <a:t>) in a  different </a:t>
            </a:r>
            <a:r>
              <a:rPr lang="de-DE" sz="1600" dirty="0" err="1"/>
              <a:t>place</a:t>
            </a:r>
            <a:r>
              <a:rPr lang="de-DE" sz="1600" dirty="0"/>
              <a:t> </a:t>
            </a:r>
            <a:r>
              <a:rPr lang="de-DE" sz="1600" dirty="0" err="1"/>
              <a:t>than</a:t>
            </a:r>
            <a:r>
              <a:rPr lang="de-DE" sz="1600" dirty="0"/>
              <a:t> </a:t>
            </a:r>
            <a:r>
              <a:rPr lang="de-DE" sz="1600" dirty="0" err="1"/>
              <a:t>where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PhD</a:t>
            </a:r>
            <a:r>
              <a:rPr lang="de-DE" sz="1600" dirty="0"/>
              <a:t> </a:t>
            </a:r>
            <a:r>
              <a:rPr lang="de-DE" sz="1600" dirty="0" err="1"/>
              <a:t>thesis</a:t>
            </a:r>
            <a:r>
              <a:rPr lang="de-DE" sz="1600" dirty="0"/>
              <a:t> was </a:t>
            </a:r>
            <a:r>
              <a:rPr lang="de-DE" sz="1600" dirty="0" err="1"/>
              <a:t>done</a:t>
            </a:r>
            <a:r>
              <a:rPr lang="de-DE" sz="1600" dirty="0"/>
              <a:t>, </a:t>
            </a:r>
            <a:r>
              <a:rPr lang="de-DE" sz="1600" dirty="0" err="1"/>
              <a:t>ideally</a:t>
            </a:r>
            <a:r>
              <a:rPr lang="de-DE" sz="1600" dirty="0"/>
              <a:t> in </a:t>
            </a:r>
            <a:r>
              <a:rPr lang="de-DE" sz="1600" dirty="0" err="1"/>
              <a:t>another</a:t>
            </a:r>
            <a:r>
              <a:rPr lang="de-DE" sz="1600" dirty="0"/>
              <a:t> </a:t>
            </a:r>
            <a:r>
              <a:rPr lang="de-DE" sz="1600" dirty="0" err="1"/>
              <a:t>country</a:t>
            </a:r>
            <a:endParaRPr lang="de-DE" sz="16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600" dirty="0" err="1"/>
              <a:t>Leading</a:t>
            </a:r>
            <a:r>
              <a:rPr lang="de-DE" sz="1600" dirty="0"/>
              <a:t> a </a:t>
            </a:r>
            <a:r>
              <a:rPr lang="de-DE" sz="1600" dirty="0" err="1"/>
              <a:t>group</a:t>
            </a:r>
            <a:endParaRPr lang="de-DE" sz="16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600" dirty="0" err="1"/>
              <a:t>Important</a:t>
            </a:r>
            <a:r>
              <a:rPr lang="de-DE" sz="1600" dirty="0"/>
              <a:t> </a:t>
            </a:r>
            <a:r>
              <a:rPr lang="de-DE" sz="1600" dirty="0" err="1"/>
              <a:t>publication</a:t>
            </a:r>
            <a:r>
              <a:rPr lang="de-DE" sz="1600" dirty="0"/>
              <a:t>(s) </a:t>
            </a:r>
            <a:r>
              <a:rPr lang="de-DE" sz="1600" dirty="0" err="1"/>
              <a:t>without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PhD</a:t>
            </a:r>
            <a:r>
              <a:rPr lang="de-DE" sz="1600" dirty="0"/>
              <a:t> </a:t>
            </a:r>
            <a:r>
              <a:rPr lang="de-DE" sz="1600" dirty="0" err="1"/>
              <a:t>supervisor</a:t>
            </a:r>
            <a:r>
              <a:rPr lang="de-DE" sz="1600" dirty="0"/>
              <a:t> in </a:t>
            </a:r>
            <a:r>
              <a:rPr lang="de-DE" sz="1600" dirty="0" err="1"/>
              <a:t>recognized</a:t>
            </a:r>
            <a:r>
              <a:rPr lang="de-DE" sz="1600" dirty="0"/>
              <a:t> </a:t>
            </a:r>
            <a:r>
              <a:rPr lang="de-DE" sz="1600" dirty="0" err="1"/>
              <a:t>journal</a:t>
            </a:r>
            <a:endParaRPr lang="de-DE" sz="16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Expertise in different </a:t>
            </a:r>
            <a:r>
              <a:rPr lang="de-DE" sz="1600" dirty="0" err="1"/>
              <a:t>research</a:t>
            </a:r>
            <a:r>
              <a:rPr lang="de-DE" sz="1600" dirty="0"/>
              <a:t> </a:t>
            </a:r>
            <a:r>
              <a:rPr lang="de-DE" sz="1600" dirty="0" err="1"/>
              <a:t>fields</a:t>
            </a:r>
            <a:r>
              <a:rPr lang="de-DE" sz="1600" dirty="0"/>
              <a:t> (</a:t>
            </a:r>
            <a:r>
              <a:rPr lang="de-DE" sz="1600" dirty="0" err="1"/>
              <a:t>master</a:t>
            </a:r>
            <a:r>
              <a:rPr lang="de-DE" sz="1600" dirty="0"/>
              <a:t>/ </a:t>
            </a:r>
            <a:r>
              <a:rPr lang="de-DE" sz="1600" dirty="0" err="1"/>
              <a:t>PhD</a:t>
            </a:r>
            <a:r>
              <a:rPr lang="de-DE" sz="1600" dirty="0"/>
              <a:t> </a:t>
            </a:r>
            <a:r>
              <a:rPr lang="de-DE" sz="1600" dirty="0" err="1"/>
              <a:t>thesis</a:t>
            </a:r>
            <a:r>
              <a:rPr lang="de-DE" sz="1600" dirty="0"/>
              <a:t>, </a:t>
            </a:r>
            <a:r>
              <a:rPr lang="de-DE" sz="1600" dirty="0" err="1"/>
              <a:t>postdoc</a:t>
            </a:r>
            <a:r>
              <a:rPr lang="de-DE" sz="1600" dirty="0"/>
              <a:t> in different </a:t>
            </a:r>
            <a:r>
              <a:rPr lang="de-DE" sz="1600" dirty="0" err="1"/>
              <a:t>reserach</a:t>
            </a:r>
            <a:r>
              <a:rPr lang="de-DE" sz="1600" dirty="0"/>
              <a:t> </a:t>
            </a:r>
            <a:r>
              <a:rPr lang="de-DE" sz="1600" dirty="0" err="1"/>
              <a:t>areas</a:t>
            </a:r>
            <a:r>
              <a:rPr lang="de-DE" sz="1600" dirty="0"/>
              <a:t>)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556462" y="2271963"/>
            <a:ext cx="10397288" cy="19882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600" b="1" dirty="0">
                <a:solidFill>
                  <a:schemeClr val="accent3"/>
                </a:solidFill>
              </a:rPr>
              <a:t>Negative </a:t>
            </a:r>
            <a:r>
              <a:rPr lang="de-DE" sz="1600" b="1" dirty="0" err="1">
                <a:solidFill>
                  <a:schemeClr val="accent3"/>
                </a:solidFill>
              </a:rPr>
              <a:t>impact</a:t>
            </a:r>
            <a:r>
              <a:rPr lang="de-DE" sz="1600" b="1" dirty="0">
                <a:solidFill>
                  <a:schemeClr val="accent3"/>
                </a:solidFill>
              </a:rPr>
              <a:t> on </a:t>
            </a:r>
            <a:r>
              <a:rPr lang="de-DE" sz="1600" b="1" dirty="0" err="1">
                <a:solidFill>
                  <a:schemeClr val="accent3"/>
                </a:solidFill>
              </a:rPr>
              <a:t>the</a:t>
            </a:r>
            <a:r>
              <a:rPr lang="de-DE" sz="1600" b="1" dirty="0">
                <a:solidFill>
                  <a:schemeClr val="accent3"/>
                </a:solidFill>
              </a:rPr>
              <a:t> </a:t>
            </a:r>
            <a:r>
              <a:rPr lang="de-DE" sz="1600" b="1" dirty="0" err="1">
                <a:solidFill>
                  <a:schemeClr val="accent3"/>
                </a:solidFill>
              </a:rPr>
              <a:t>probability</a:t>
            </a:r>
            <a:r>
              <a:rPr lang="de-DE" sz="1600" b="1" dirty="0">
                <a:solidFill>
                  <a:schemeClr val="accent3"/>
                </a:solidFill>
              </a:rPr>
              <a:t> </a:t>
            </a:r>
            <a:r>
              <a:rPr lang="de-DE" sz="1600" b="1" dirty="0" err="1">
                <a:solidFill>
                  <a:schemeClr val="accent3"/>
                </a:solidFill>
              </a:rPr>
              <a:t>for</a:t>
            </a:r>
            <a:r>
              <a:rPr lang="de-DE" sz="1600" b="1" dirty="0">
                <a:solidFill>
                  <a:schemeClr val="accent3"/>
                </a:solidFill>
              </a:rPr>
              <a:t> </a:t>
            </a:r>
            <a:r>
              <a:rPr lang="de-DE" sz="1600" b="1" dirty="0" err="1">
                <a:solidFill>
                  <a:schemeClr val="accent3"/>
                </a:solidFill>
              </a:rPr>
              <a:t>success</a:t>
            </a:r>
            <a:endParaRPr lang="de-DE" sz="1600" b="1" dirty="0">
              <a:solidFill>
                <a:schemeClr val="accent3"/>
              </a:solidFill>
            </a:endParaRPr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Studies, </a:t>
            </a:r>
            <a:r>
              <a:rPr lang="de-DE" sz="1600" dirty="0" err="1"/>
              <a:t>PhD</a:t>
            </a:r>
            <a:r>
              <a:rPr lang="de-DE" sz="1600" dirty="0"/>
              <a:t> </a:t>
            </a:r>
            <a:r>
              <a:rPr lang="de-DE" sz="1600" dirty="0" err="1"/>
              <a:t>thesis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postdoctoral</a:t>
            </a:r>
            <a:r>
              <a:rPr lang="de-DE" sz="1600" dirty="0"/>
              <a:t> </a:t>
            </a:r>
            <a:r>
              <a:rPr lang="de-DE" sz="1600" dirty="0" err="1"/>
              <a:t>position</a:t>
            </a:r>
            <a:r>
              <a:rPr lang="de-DE" sz="1600" dirty="0"/>
              <a:t> in </a:t>
            </a:r>
            <a:r>
              <a:rPr lang="de-DE" sz="1600" dirty="0" err="1"/>
              <a:t>the</a:t>
            </a:r>
            <a:r>
              <a:rPr lang="de-DE" sz="1600" dirty="0"/>
              <a:t> same </a:t>
            </a:r>
            <a:r>
              <a:rPr lang="de-DE" sz="1600" dirty="0" err="1"/>
              <a:t>place</a:t>
            </a:r>
            <a:endParaRPr lang="de-DE" sz="16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invited</a:t>
            </a:r>
            <a:r>
              <a:rPr lang="de-DE" sz="1600" dirty="0"/>
              <a:t> </a:t>
            </a:r>
            <a:r>
              <a:rPr lang="de-DE" sz="1600" dirty="0" err="1"/>
              <a:t>talks</a:t>
            </a:r>
            <a:endParaRPr lang="de-DE" sz="16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leadership</a:t>
            </a:r>
            <a:r>
              <a:rPr lang="de-DE" sz="1600" dirty="0"/>
              <a:t> </a:t>
            </a:r>
            <a:r>
              <a:rPr lang="de-DE" sz="1600" dirty="0" err="1"/>
              <a:t>experiences</a:t>
            </a:r>
            <a:r>
              <a:rPr lang="de-DE" sz="1600" dirty="0"/>
              <a:t> e.g. </a:t>
            </a:r>
            <a:r>
              <a:rPr lang="de-DE" sz="1600" dirty="0" err="1"/>
              <a:t>from</a:t>
            </a:r>
            <a:r>
              <a:rPr lang="de-DE" sz="1600" dirty="0"/>
              <a:t> </a:t>
            </a:r>
            <a:r>
              <a:rPr lang="de-DE" sz="1600" dirty="0" err="1"/>
              <a:t>leading</a:t>
            </a:r>
            <a:r>
              <a:rPr lang="de-DE" sz="1600" dirty="0"/>
              <a:t> a (</a:t>
            </a:r>
            <a:r>
              <a:rPr lang="de-DE" sz="1600" dirty="0" err="1"/>
              <a:t>small</a:t>
            </a:r>
            <a:r>
              <a:rPr lang="de-DE" sz="1600" dirty="0"/>
              <a:t>) </a:t>
            </a:r>
            <a:r>
              <a:rPr lang="de-DE" sz="1600" dirty="0" err="1"/>
              <a:t>team</a:t>
            </a:r>
            <a:r>
              <a:rPr lang="de-DE" sz="1600" dirty="0"/>
              <a:t> </a:t>
            </a:r>
            <a:r>
              <a:rPr lang="de-DE" sz="1600" dirty="0" err="1"/>
              <a:t>or</a:t>
            </a:r>
            <a:r>
              <a:rPr lang="de-DE" sz="1600" dirty="0"/>
              <a:t> </a:t>
            </a:r>
            <a:r>
              <a:rPr lang="de-DE" sz="1600" dirty="0" err="1"/>
              <a:t>supervising</a:t>
            </a:r>
            <a:r>
              <a:rPr lang="de-DE" sz="1600" dirty="0"/>
              <a:t> </a:t>
            </a:r>
            <a:r>
              <a:rPr lang="de-DE" sz="1600" dirty="0" err="1"/>
              <a:t>students</a:t>
            </a:r>
            <a:endParaRPr lang="de-DE" sz="16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Research </a:t>
            </a:r>
            <a:r>
              <a:rPr lang="de-DE" sz="1600" dirty="0" err="1"/>
              <a:t>topic</a:t>
            </a:r>
            <a:r>
              <a:rPr lang="de-DE" sz="1600" dirty="0"/>
              <a:t>, </a:t>
            </a:r>
            <a:r>
              <a:rPr lang="de-DE" sz="1600" dirty="0" err="1"/>
              <a:t>though</a:t>
            </a:r>
            <a:r>
              <a:rPr lang="de-DE" sz="1600" dirty="0"/>
              <a:t> </a:t>
            </a:r>
            <a:r>
              <a:rPr lang="de-DE" sz="1600" dirty="0" err="1"/>
              <a:t>scientifically</a:t>
            </a:r>
            <a:r>
              <a:rPr lang="de-DE" sz="1600" dirty="0"/>
              <a:t> </a:t>
            </a:r>
            <a:r>
              <a:rPr lang="de-DE" sz="1600" dirty="0" err="1"/>
              <a:t>exciting</a:t>
            </a:r>
            <a:r>
              <a:rPr lang="de-DE" sz="1600" dirty="0"/>
              <a:t>, </a:t>
            </a:r>
            <a:r>
              <a:rPr lang="de-DE" sz="1600" dirty="0" err="1"/>
              <a:t>being</a:t>
            </a:r>
            <a:r>
              <a:rPr lang="de-DE" sz="1600" dirty="0"/>
              <a:t> a </a:t>
            </a:r>
            <a:r>
              <a:rPr lang="de-DE" sz="1600" dirty="0" err="1"/>
              <a:t>logical</a:t>
            </a:r>
            <a:r>
              <a:rPr lang="de-DE" sz="1600" dirty="0"/>
              <a:t> </a:t>
            </a:r>
            <a:r>
              <a:rPr lang="de-DE" sz="1600" dirty="0" err="1"/>
              <a:t>continuation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previous</a:t>
            </a:r>
            <a:r>
              <a:rPr lang="de-DE" sz="1600" dirty="0"/>
              <a:t>/ </a:t>
            </a:r>
            <a:r>
              <a:rPr lang="de-DE" sz="1600" dirty="0" err="1"/>
              <a:t>ongoing</a:t>
            </a:r>
            <a:r>
              <a:rPr lang="de-DE" sz="1600" dirty="0"/>
              <a:t> </a:t>
            </a:r>
            <a:r>
              <a:rPr lang="de-DE" sz="1600" dirty="0" err="1"/>
              <a:t>research</a:t>
            </a:r>
            <a:endParaRPr lang="de-DE" sz="1600" dirty="0"/>
          </a:p>
          <a:p>
            <a:pPr marL="285750" indent="-285750">
              <a:lnSpc>
                <a:spcPct val="110000"/>
              </a:lnSpc>
              <a:buFont typeface="Arial" panose="020B0604020202020204" pitchFamily="34" charset="0"/>
              <a:buChar char="•"/>
            </a:pPr>
            <a:r>
              <a:rPr lang="de-DE" sz="1600" dirty="0"/>
              <a:t>Research </a:t>
            </a:r>
            <a:r>
              <a:rPr lang="de-DE" sz="1600" dirty="0" err="1"/>
              <a:t>goal</a:t>
            </a:r>
            <a:r>
              <a:rPr lang="de-DE" sz="1600" dirty="0"/>
              <a:t> </a:t>
            </a:r>
            <a:r>
              <a:rPr lang="de-DE" sz="1600" dirty="0" err="1"/>
              <a:t>including</a:t>
            </a:r>
            <a:r>
              <a:rPr lang="de-DE" sz="1600" dirty="0"/>
              <a:t> a substantial </a:t>
            </a:r>
            <a:r>
              <a:rPr lang="de-DE" sz="1600" dirty="0" err="1"/>
              <a:t>part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technological</a:t>
            </a:r>
            <a:r>
              <a:rPr lang="de-DE" sz="1600" dirty="0"/>
              <a:t>, </a:t>
            </a:r>
            <a:r>
              <a:rPr lang="de-DE" sz="1600" dirty="0" err="1"/>
              <a:t>potantially</a:t>
            </a:r>
            <a:r>
              <a:rPr lang="de-DE" sz="1600" dirty="0"/>
              <a:t> </a:t>
            </a:r>
            <a:r>
              <a:rPr lang="de-DE" sz="1600" dirty="0" err="1"/>
              <a:t>very</a:t>
            </a:r>
            <a:r>
              <a:rPr lang="de-DE" sz="1600" dirty="0"/>
              <a:t> </a:t>
            </a:r>
            <a:r>
              <a:rPr lang="de-DE" sz="1600" dirty="0" err="1"/>
              <a:t>ambitious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challenging</a:t>
            </a:r>
            <a:r>
              <a:rPr lang="de-DE" sz="1600" dirty="0"/>
              <a:t>, </a:t>
            </a:r>
            <a:r>
              <a:rPr lang="de-DE" sz="1600" dirty="0" err="1"/>
              <a:t>development</a:t>
            </a:r>
            <a:r>
              <a:rPr lang="de-DE" sz="1600" dirty="0"/>
              <a:t> at a </a:t>
            </a:r>
            <a:r>
              <a:rPr lang="de-DE" sz="1600" dirty="0" err="1"/>
              <a:t>research</a:t>
            </a:r>
            <a:r>
              <a:rPr lang="de-DE" sz="1600" dirty="0"/>
              <a:t> </a:t>
            </a:r>
            <a:r>
              <a:rPr lang="de-DE" sz="1600" dirty="0" err="1"/>
              <a:t>infrastructure</a:t>
            </a:r>
            <a:endParaRPr lang="en-GB" sz="1600" dirty="0"/>
          </a:p>
        </p:txBody>
      </p:sp>
      <p:sp>
        <p:nvSpPr>
          <p:cNvPr id="11" name="Textfeld 10"/>
          <p:cNvSpPr txBox="1"/>
          <p:nvPr/>
        </p:nvSpPr>
        <p:spPr>
          <a:xfrm>
            <a:off x="585037" y="4262688"/>
            <a:ext cx="10397288" cy="2259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600" b="1" dirty="0" err="1">
                <a:solidFill>
                  <a:schemeClr val="accent3"/>
                </a:solidFill>
              </a:rPr>
              <a:t>Conclusion</a:t>
            </a:r>
            <a:endParaRPr lang="de-DE" sz="1600" b="1" dirty="0">
              <a:solidFill>
                <a:schemeClr val="accent3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1600" dirty="0"/>
              <a:t>ERC </a:t>
            </a:r>
            <a:r>
              <a:rPr lang="de-DE" sz="1600" dirty="0" err="1"/>
              <a:t>grants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a </a:t>
            </a:r>
            <a:r>
              <a:rPr lang="de-DE" sz="1600" dirty="0" err="1"/>
              <a:t>tool</a:t>
            </a:r>
            <a:r>
              <a:rPr lang="de-DE" sz="1600" dirty="0"/>
              <a:t> </a:t>
            </a:r>
            <a:r>
              <a:rPr lang="de-DE" sz="1600" dirty="0" err="1"/>
              <a:t>to</a:t>
            </a:r>
            <a:r>
              <a:rPr lang="de-DE" sz="1600" dirty="0"/>
              <a:t> </a:t>
            </a:r>
            <a:r>
              <a:rPr lang="de-DE" sz="1600" dirty="0" err="1"/>
              <a:t>support</a:t>
            </a:r>
            <a:r>
              <a:rPr lang="de-DE" sz="1600" dirty="0"/>
              <a:t> </a:t>
            </a:r>
            <a:r>
              <a:rPr lang="de-DE" sz="1600" dirty="0" err="1"/>
              <a:t>research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a </a:t>
            </a:r>
            <a:r>
              <a:rPr lang="de-DE" sz="1600" dirty="0" err="1"/>
              <a:t>particular</a:t>
            </a:r>
            <a:r>
              <a:rPr lang="de-DE" sz="1600" dirty="0"/>
              <a:t> </a:t>
            </a:r>
            <a:r>
              <a:rPr lang="de-DE" sz="1600" dirty="0" err="1"/>
              <a:t>nature</a:t>
            </a:r>
            <a:r>
              <a:rPr lang="de-DE" sz="1600" dirty="0"/>
              <a:t>, </a:t>
            </a:r>
            <a:r>
              <a:rPr lang="de-DE" sz="1600" dirty="0" err="1"/>
              <a:t>led</a:t>
            </a:r>
            <a:r>
              <a:rPr lang="de-DE" sz="1600" dirty="0"/>
              <a:t> </a:t>
            </a:r>
            <a:r>
              <a:rPr lang="de-DE" sz="1600" dirty="0" err="1"/>
              <a:t>by</a:t>
            </a:r>
            <a:r>
              <a:rPr lang="de-DE" sz="1600" dirty="0"/>
              <a:t> </a:t>
            </a:r>
            <a:r>
              <a:rPr lang="de-DE" sz="1600" dirty="0" err="1"/>
              <a:t>outstanding</a:t>
            </a:r>
            <a:r>
              <a:rPr lang="de-DE" sz="1600" dirty="0"/>
              <a:t> </a:t>
            </a:r>
            <a:r>
              <a:rPr lang="de-DE" sz="1600" dirty="0" err="1"/>
              <a:t>scientists</a:t>
            </a:r>
            <a:r>
              <a:rPr lang="de-DE" sz="1600" dirty="0"/>
              <a:t> </a:t>
            </a:r>
            <a:r>
              <a:rPr lang="de-DE" sz="1600" dirty="0" err="1"/>
              <a:t>with</a:t>
            </a:r>
            <a:r>
              <a:rPr lang="de-DE" sz="1600" dirty="0"/>
              <a:t> a </a:t>
            </a:r>
            <a:r>
              <a:rPr lang="de-DE" sz="1600" dirty="0" err="1"/>
              <a:t>comparably</a:t>
            </a:r>
            <a:r>
              <a:rPr lang="de-DE" sz="1600" dirty="0"/>
              <a:t> </a:t>
            </a:r>
            <a:r>
              <a:rPr lang="de-DE" sz="1600" dirty="0" err="1"/>
              <a:t>small</a:t>
            </a:r>
            <a:r>
              <a:rPr lang="de-DE" sz="1600" dirty="0"/>
              <a:t> </a:t>
            </a:r>
            <a:r>
              <a:rPr lang="de-DE" sz="1600" dirty="0" err="1"/>
              <a:t>team</a:t>
            </a:r>
            <a:r>
              <a:rPr lang="de-DE" sz="1600" dirty="0"/>
              <a:t> („</a:t>
            </a:r>
            <a:r>
              <a:rPr lang="de-DE" sz="1600" dirty="0" err="1"/>
              <a:t>single</a:t>
            </a:r>
            <a:r>
              <a:rPr lang="de-DE" sz="1600" dirty="0"/>
              <a:t> </a:t>
            </a:r>
            <a:r>
              <a:rPr lang="de-DE" sz="1600" dirty="0" err="1"/>
              <a:t>investigators</a:t>
            </a:r>
            <a:r>
              <a:rPr lang="de-DE" sz="1600" dirty="0"/>
              <a:t>“)</a:t>
            </a:r>
          </a:p>
          <a:p>
            <a:pPr>
              <a:lnSpc>
                <a:spcPct val="110000"/>
              </a:lnSpc>
            </a:pPr>
            <a:r>
              <a:rPr lang="de-DE" sz="1600" dirty="0" err="1"/>
              <a:t>There</a:t>
            </a:r>
            <a:r>
              <a:rPr lang="de-DE" sz="1600" dirty="0"/>
              <a:t> </a:t>
            </a:r>
            <a:r>
              <a:rPr lang="de-DE" sz="1600" dirty="0" err="1"/>
              <a:t>are</a:t>
            </a:r>
            <a:r>
              <a:rPr lang="de-DE" sz="1600" dirty="0"/>
              <a:t> </a:t>
            </a:r>
            <a:r>
              <a:rPr lang="de-DE" sz="1600" dirty="0" err="1"/>
              <a:t>myriads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exciting</a:t>
            </a:r>
            <a:r>
              <a:rPr lang="de-DE" sz="1600" dirty="0"/>
              <a:t> </a:t>
            </a:r>
            <a:r>
              <a:rPr lang="de-DE" sz="1600" dirty="0" err="1"/>
              <a:t>research</a:t>
            </a:r>
            <a:r>
              <a:rPr lang="de-DE" sz="1600" dirty="0"/>
              <a:t> </a:t>
            </a:r>
            <a:r>
              <a:rPr lang="de-DE" sz="1600" dirty="0" err="1"/>
              <a:t>goals</a:t>
            </a:r>
            <a:r>
              <a:rPr lang="de-DE" sz="1600" dirty="0"/>
              <a:t> </a:t>
            </a:r>
            <a:r>
              <a:rPr lang="de-DE" sz="1600" dirty="0" err="1"/>
              <a:t>which</a:t>
            </a:r>
            <a:r>
              <a:rPr lang="de-DE" sz="1600" dirty="0"/>
              <a:t> do not </a:t>
            </a:r>
            <a:r>
              <a:rPr lang="de-DE" sz="1600" dirty="0" err="1"/>
              <a:t>suit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format</a:t>
            </a:r>
            <a:r>
              <a:rPr lang="de-DE" sz="1600" dirty="0"/>
              <a:t> </a:t>
            </a:r>
            <a:r>
              <a:rPr lang="de-DE" sz="1600" dirty="0" err="1"/>
              <a:t>of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ERC</a:t>
            </a:r>
          </a:p>
          <a:p>
            <a:pPr>
              <a:lnSpc>
                <a:spcPct val="110000"/>
              </a:lnSpc>
            </a:pPr>
            <a:r>
              <a:rPr lang="de-DE" sz="1600" dirty="0"/>
              <a:t>In </a:t>
            </a:r>
            <a:r>
              <a:rPr lang="de-DE" sz="1600" dirty="0" err="1"/>
              <a:t>no</a:t>
            </a:r>
            <a:r>
              <a:rPr lang="de-DE" sz="1600" dirty="0"/>
              <a:t> </a:t>
            </a:r>
            <a:r>
              <a:rPr lang="de-DE" sz="1600" dirty="0" err="1"/>
              <a:t>way</a:t>
            </a:r>
            <a:r>
              <a:rPr lang="de-DE" sz="1600" dirty="0"/>
              <a:t>, an ERC </a:t>
            </a:r>
            <a:r>
              <a:rPr lang="de-DE" sz="1600" dirty="0" err="1"/>
              <a:t>grant</a:t>
            </a:r>
            <a:r>
              <a:rPr lang="de-DE" sz="1600" dirty="0"/>
              <a:t> </a:t>
            </a:r>
            <a:r>
              <a:rPr lang="de-DE" sz="1600" dirty="0" err="1"/>
              <a:t>is</a:t>
            </a:r>
            <a:r>
              <a:rPr lang="de-DE" sz="1600" dirty="0"/>
              <a:t> a </a:t>
            </a:r>
            <a:r>
              <a:rPr lang="de-DE" sz="1600" dirty="0" err="1"/>
              <a:t>benchmark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scientific</a:t>
            </a:r>
            <a:r>
              <a:rPr lang="de-DE" sz="1600" dirty="0"/>
              <a:t> excellence!</a:t>
            </a:r>
          </a:p>
          <a:p>
            <a:pPr>
              <a:lnSpc>
                <a:spcPct val="110000"/>
              </a:lnSpc>
            </a:pPr>
            <a:r>
              <a:rPr lang="de-DE" sz="1600" dirty="0" err="1"/>
              <a:t>Very</a:t>
            </a:r>
            <a:r>
              <a:rPr lang="de-DE" sz="1600" dirty="0"/>
              <a:t> </a:t>
            </a:r>
            <a:r>
              <a:rPr lang="de-DE" sz="1600" dirty="0" err="1"/>
              <a:t>critically</a:t>
            </a:r>
            <a:r>
              <a:rPr lang="de-DE" sz="1600" dirty="0"/>
              <a:t> </a:t>
            </a:r>
            <a:r>
              <a:rPr lang="de-DE" sz="1600" dirty="0" err="1"/>
              <a:t>evaluate</a:t>
            </a:r>
            <a:r>
              <a:rPr lang="de-DE" sz="1600" dirty="0"/>
              <a:t> </a:t>
            </a:r>
            <a:r>
              <a:rPr lang="de-DE" sz="1600" dirty="0" err="1"/>
              <a:t>your</a:t>
            </a:r>
            <a:r>
              <a:rPr lang="de-DE" sz="1600" dirty="0"/>
              <a:t> </a:t>
            </a:r>
            <a:r>
              <a:rPr lang="de-DE" sz="1600" dirty="0" err="1"/>
              <a:t>research</a:t>
            </a:r>
            <a:r>
              <a:rPr lang="de-DE" sz="1600" dirty="0"/>
              <a:t> </a:t>
            </a:r>
            <a:r>
              <a:rPr lang="de-DE" sz="1600" dirty="0" err="1"/>
              <a:t>goal</a:t>
            </a:r>
            <a:r>
              <a:rPr lang="de-DE" sz="1600" dirty="0"/>
              <a:t> </a:t>
            </a:r>
            <a:r>
              <a:rPr lang="de-DE" sz="1600" dirty="0" err="1"/>
              <a:t>and</a:t>
            </a:r>
            <a:r>
              <a:rPr lang="de-DE" sz="1600" dirty="0"/>
              <a:t> </a:t>
            </a:r>
            <a:r>
              <a:rPr lang="de-DE" sz="1600" dirty="0" err="1"/>
              <a:t>your</a:t>
            </a:r>
            <a:r>
              <a:rPr lang="de-DE" sz="1600" dirty="0"/>
              <a:t> </a:t>
            </a:r>
            <a:r>
              <a:rPr lang="de-DE" sz="1600" dirty="0" err="1"/>
              <a:t>profile</a:t>
            </a:r>
            <a:r>
              <a:rPr lang="de-DE" sz="1600" dirty="0"/>
              <a:t> </a:t>
            </a:r>
            <a:r>
              <a:rPr lang="de-DE" sz="1600" dirty="0" err="1"/>
              <a:t>regarding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fit-</a:t>
            </a:r>
            <a:r>
              <a:rPr lang="de-DE" sz="1600" dirty="0" err="1"/>
              <a:t>for</a:t>
            </a:r>
            <a:r>
              <a:rPr lang="de-DE" sz="1600" dirty="0"/>
              <a:t>-</a:t>
            </a:r>
            <a:r>
              <a:rPr lang="de-DE" sz="1600" dirty="0" err="1"/>
              <a:t>purposeness</a:t>
            </a:r>
            <a:r>
              <a:rPr lang="de-DE" sz="1600" dirty="0"/>
              <a:t> </a:t>
            </a:r>
            <a:r>
              <a:rPr lang="de-DE" sz="1600" dirty="0" err="1"/>
              <a:t>before</a:t>
            </a:r>
            <a:r>
              <a:rPr lang="de-DE" sz="1600" dirty="0"/>
              <a:t> </a:t>
            </a:r>
            <a:r>
              <a:rPr lang="de-DE" sz="1600" dirty="0" err="1"/>
              <a:t>potentially</a:t>
            </a:r>
            <a:r>
              <a:rPr lang="de-DE" sz="1600" dirty="0"/>
              <a:t>   </a:t>
            </a:r>
            <a:r>
              <a:rPr lang="de-DE" sz="1600" dirty="0" err="1"/>
              <a:t>wasting</a:t>
            </a:r>
            <a:r>
              <a:rPr lang="de-DE" sz="1600" dirty="0"/>
              <a:t> </a:t>
            </a:r>
            <a:r>
              <a:rPr lang="de-DE" sz="1600" dirty="0" err="1"/>
              <a:t>your</a:t>
            </a:r>
            <a:r>
              <a:rPr lang="de-DE" sz="1600" dirty="0"/>
              <a:t> time on an ERC </a:t>
            </a:r>
            <a:r>
              <a:rPr lang="de-DE" sz="1600" dirty="0" err="1"/>
              <a:t>grant</a:t>
            </a:r>
            <a:r>
              <a:rPr lang="de-DE" sz="1600" dirty="0"/>
              <a:t> </a:t>
            </a:r>
            <a:r>
              <a:rPr lang="de-DE" sz="1600" dirty="0" err="1"/>
              <a:t>applications</a:t>
            </a:r>
            <a:r>
              <a:rPr lang="de-DE" sz="1600" dirty="0"/>
              <a:t>, </a:t>
            </a:r>
            <a:r>
              <a:rPr lang="de-DE" sz="1600" dirty="0" err="1"/>
              <a:t>if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ERC </a:t>
            </a:r>
            <a:r>
              <a:rPr lang="de-DE" sz="1600" dirty="0" err="1"/>
              <a:t>simply</a:t>
            </a:r>
            <a:r>
              <a:rPr lang="de-DE" sz="1600" dirty="0"/>
              <a:t> </a:t>
            </a:r>
            <a:r>
              <a:rPr lang="de-DE" sz="1600" dirty="0" err="1"/>
              <a:t>does</a:t>
            </a:r>
            <a:r>
              <a:rPr lang="de-DE" sz="1600" dirty="0"/>
              <a:t> not </a:t>
            </a:r>
            <a:r>
              <a:rPr lang="de-DE" sz="1600" dirty="0" err="1"/>
              <a:t>provide</a:t>
            </a:r>
            <a:r>
              <a:rPr lang="de-DE" sz="1600" dirty="0"/>
              <a:t> </a:t>
            </a:r>
            <a:r>
              <a:rPr lang="de-DE" sz="1600" dirty="0" err="1"/>
              <a:t>the</a:t>
            </a:r>
            <a:r>
              <a:rPr lang="de-DE" sz="1600" dirty="0"/>
              <a:t> </a:t>
            </a:r>
            <a:r>
              <a:rPr lang="de-DE" sz="1600" dirty="0" err="1"/>
              <a:t>right</a:t>
            </a:r>
            <a:r>
              <a:rPr lang="de-DE" sz="1600" dirty="0"/>
              <a:t> </a:t>
            </a:r>
            <a:r>
              <a:rPr lang="de-DE" sz="1600" dirty="0" err="1"/>
              <a:t>tool</a:t>
            </a:r>
            <a:r>
              <a:rPr lang="de-DE" sz="1600" dirty="0"/>
              <a:t> </a:t>
            </a:r>
            <a:r>
              <a:rPr lang="de-DE" sz="1600" dirty="0" err="1"/>
              <a:t>for</a:t>
            </a:r>
            <a:r>
              <a:rPr lang="de-DE" sz="1600" dirty="0"/>
              <a:t> </a:t>
            </a:r>
            <a:r>
              <a:rPr lang="de-DE" sz="1600" dirty="0" err="1"/>
              <a:t>your</a:t>
            </a:r>
            <a:r>
              <a:rPr lang="de-DE" sz="1600" dirty="0"/>
              <a:t> </a:t>
            </a:r>
            <a:r>
              <a:rPr lang="de-DE" sz="1600" dirty="0" err="1"/>
              <a:t>situation</a:t>
            </a:r>
            <a:r>
              <a:rPr lang="de-DE" sz="1600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13342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MFF 2028-2034</a:t>
            </a:r>
            <a:endParaRPr lang="en-GB" dirty="0"/>
          </a:p>
        </p:txBody>
      </p:sp>
      <p:sp>
        <p:nvSpPr>
          <p:cNvPr id="4" name="Ellipse 3"/>
          <p:cNvSpPr/>
          <p:nvPr/>
        </p:nvSpPr>
        <p:spPr>
          <a:xfrm>
            <a:off x="4791074" y="1152525"/>
            <a:ext cx="1438275" cy="1440000"/>
          </a:xfrm>
          <a:prstGeom prst="ellipse">
            <a:avLst/>
          </a:prstGeom>
          <a:solidFill>
            <a:srgbClr val="CB37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>
              <a:spcAft>
                <a:spcPts val="600"/>
              </a:spcAft>
            </a:pPr>
            <a:r>
              <a:rPr lang="en-US" altLang="en-US" sz="1600" dirty="0">
                <a:solidFill>
                  <a:schemeClr val="tx1"/>
                </a:solidFill>
              </a:rPr>
              <a:t>Administration </a:t>
            </a:r>
          </a:p>
          <a:p>
            <a:pPr algn="ctr"/>
            <a:r>
              <a:rPr lang="en-US" altLang="en-US" sz="1600" dirty="0">
                <a:solidFill>
                  <a:schemeClr val="tx1"/>
                </a:solidFill>
              </a:rPr>
              <a:t>118 billion €</a:t>
            </a:r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4114798" y="4438650"/>
            <a:ext cx="1872000" cy="1872000"/>
          </a:xfrm>
          <a:prstGeom prst="ellipse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US" altLang="en-US" dirty="0">
                <a:solidFill>
                  <a:schemeClr val="tx1"/>
                </a:solidFill>
              </a:rPr>
              <a:t>Global Europe 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accent3"/>
              </a:buClr>
            </a:pPr>
            <a:r>
              <a:rPr lang="en-US" altLang="en-US" sz="1600" dirty="0">
                <a:solidFill>
                  <a:schemeClr val="tx1"/>
                </a:solidFill>
              </a:rPr>
              <a:t>215 billion</a:t>
            </a:r>
            <a:r>
              <a:rPr lang="en-US" altLang="en-US" sz="1600" dirty="0"/>
              <a:t> </a:t>
            </a:r>
            <a:r>
              <a:rPr lang="en-US" altLang="en-US" sz="1600" dirty="0">
                <a:solidFill>
                  <a:schemeClr val="tx1"/>
                </a:solidFill>
              </a:rPr>
              <a:t>€</a:t>
            </a:r>
          </a:p>
        </p:txBody>
      </p:sp>
      <p:sp>
        <p:nvSpPr>
          <p:cNvPr id="9" name="Ellipse 8"/>
          <p:cNvSpPr/>
          <p:nvPr/>
        </p:nvSpPr>
        <p:spPr>
          <a:xfrm>
            <a:off x="6877048" y="1428750"/>
            <a:ext cx="4320000" cy="4320000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rIns="0" rtlCol="0" anchor="ctr">
            <a:norm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US" altLang="en-US" sz="2000" dirty="0">
                <a:solidFill>
                  <a:schemeClr val="tx1"/>
                </a:solidFill>
              </a:rPr>
              <a:t>Economic, social and territorial cohesion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US" altLang="en-US" sz="2000" dirty="0">
                <a:solidFill>
                  <a:schemeClr val="tx1"/>
                </a:solidFill>
              </a:rPr>
              <a:t>Agriculture, rural and maritime prosperity 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US" altLang="en-US" sz="2000" dirty="0">
                <a:solidFill>
                  <a:schemeClr val="tx1"/>
                </a:solidFill>
              </a:rPr>
              <a:t>Security </a:t>
            </a:r>
          </a:p>
          <a:p>
            <a:pPr lvl="0" algn="ctr" eaLnBrk="0" fontAlgn="base" hangingPunct="0">
              <a:spcBef>
                <a:spcPct val="0"/>
              </a:spcBef>
              <a:spcAft>
                <a:spcPts val="600"/>
              </a:spcAft>
              <a:buClr>
                <a:schemeClr val="accent3"/>
              </a:buClr>
            </a:pPr>
            <a:r>
              <a:rPr lang="en-US" altLang="en-US" sz="2000" dirty="0">
                <a:solidFill>
                  <a:schemeClr val="tx1"/>
                </a:solidFill>
              </a:rPr>
              <a:t>1,060 billion €</a:t>
            </a:r>
            <a:endParaRPr lang="en-GB" dirty="0">
              <a:solidFill>
                <a:schemeClr val="bg1"/>
              </a:solidFill>
            </a:endParaRPr>
          </a:p>
        </p:txBody>
      </p:sp>
      <p:grpSp>
        <p:nvGrpSpPr>
          <p:cNvPr id="11" name="Gruppieren 10"/>
          <p:cNvGrpSpPr/>
          <p:nvPr/>
        </p:nvGrpSpPr>
        <p:grpSpPr>
          <a:xfrm>
            <a:off x="1019173" y="1571625"/>
            <a:ext cx="3168000" cy="3168000"/>
            <a:chOff x="447673" y="1200150"/>
            <a:chExt cx="3168000" cy="3168000"/>
          </a:xfrm>
        </p:grpSpPr>
        <p:sp>
          <p:nvSpPr>
            <p:cNvPr id="7" name="Ellipse 6"/>
            <p:cNvSpPr/>
            <p:nvPr/>
          </p:nvSpPr>
          <p:spPr>
            <a:xfrm>
              <a:off x="447673" y="1200150"/>
              <a:ext cx="3168000" cy="3168000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tIns="0" rtlCol="0" anchor="ctr"/>
            <a:lstStyle/>
            <a:p>
              <a:pPr lvl="0" algn="ctr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accent3"/>
                </a:buClr>
              </a:pPr>
              <a:endParaRPr lang="en-US" altLang="en-US" sz="2000" dirty="0">
                <a:solidFill>
                  <a:schemeClr val="tx1"/>
                </a:solidFill>
              </a:endParaRPr>
            </a:p>
          </p:txBody>
        </p:sp>
        <p:sp>
          <p:nvSpPr>
            <p:cNvPr id="10" name="Ellipse 9"/>
            <p:cNvSpPr/>
            <p:nvPr/>
          </p:nvSpPr>
          <p:spPr>
            <a:xfrm>
              <a:off x="628648" y="2352675"/>
              <a:ext cx="1728000" cy="1728000"/>
            </a:xfrm>
            <a:prstGeom prst="ellipse">
              <a:avLst/>
            </a:prstGeom>
            <a:solidFill>
              <a:srgbClr val="DBF2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accent3"/>
                </a:buClr>
              </a:pPr>
              <a:r>
                <a:rPr lang="en-US" altLang="en-US" sz="2000" dirty="0">
                  <a:solidFill>
                    <a:schemeClr val="tx1"/>
                  </a:solidFill>
                </a:rPr>
                <a:t>Horizon Europe 180 billion €</a:t>
              </a:r>
            </a:p>
          </p:txBody>
        </p:sp>
        <p:sp>
          <p:nvSpPr>
            <p:cNvPr id="5" name="Textfeld 4"/>
            <p:cNvSpPr txBox="1"/>
            <p:nvPr/>
          </p:nvSpPr>
          <p:spPr>
            <a:xfrm>
              <a:off x="800100" y="1666875"/>
              <a:ext cx="2762250" cy="10926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eaLnBrk="0" fontAlgn="base" hangingPunct="0">
                <a:spcBef>
                  <a:spcPct val="0"/>
                </a:spcBef>
                <a:spcAft>
                  <a:spcPts val="600"/>
                </a:spcAft>
                <a:buClr>
                  <a:schemeClr val="accent3"/>
                </a:buClr>
              </a:pPr>
              <a:r>
                <a:rPr lang="en-US" altLang="en-US" sz="2000" dirty="0">
                  <a:solidFill>
                    <a:srgbClr val="DBF200"/>
                  </a:solidFill>
                </a:rPr>
                <a:t>Competitiveness, prosperity and security</a:t>
              </a:r>
            </a:p>
            <a:p>
              <a:pPr lvl="0" algn="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chemeClr val="accent3"/>
                </a:buClr>
              </a:pPr>
              <a:r>
                <a:rPr lang="en-US" altLang="en-US" sz="2000" dirty="0">
                  <a:solidFill>
                    <a:srgbClr val="DBF200"/>
                  </a:solidFill>
                </a:rPr>
                <a:t> 590 billion €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444799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HORIZON Europe 2028-2034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733425" y="1028699"/>
            <a:ext cx="2196000" cy="56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1500" b="1" dirty="0" err="1">
                <a:solidFill>
                  <a:srgbClr val="005AA0"/>
                </a:solidFill>
              </a:rPr>
              <a:t>Excellent</a:t>
            </a:r>
            <a:r>
              <a:rPr lang="de-DE" sz="1500" b="1" dirty="0">
                <a:solidFill>
                  <a:srgbClr val="005AA0"/>
                </a:solidFill>
              </a:rPr>
              <a:t> Science</a:t>
            </a:r>
          </a:p>
          <a:p>
            <a:pPr algn="l"/>
            <a:endParaRPr lang="de-DE" sz="1500" b="1" dirty="0"/>
          </a:p>
          <a:p>
            <a:pPr algn="l"/>
            <a:r>
              <a:rPr lang="de-DE" sz="1500" i="1" dirty="0"/>
              <a:t>44 </a:t>
            </a:r>
            <a:r>
              <a:rPr lang="de-DE" sz="1500" i="1" dirty="0" err="1"/>
              <a:t>billion</a:t>
            </a:r>
            <a:r>
              <a:rPr lang="de-DE" sz="1500" i="1" dirty="0"/>
              <a:t> €</a:t>
            </a:r>
          </a:p>
          <a:p>
            <a:pPr algn="l"/>
            <a:endParaRPr lang="de-DE" sz="1500" i="1" dirty="0"/>
          </a:p>
          <a:p>
            <a:pPr algn="l">
              <a:spcAft>
                <a:spcPts val="600"/>
              </a:spcAft>
            </a:pPr>
            <a:r>
              <a:rPr lang="de-DE" sz="1500" b="1" dirty="0"/>
              <a:t>European </a:t>
            </a:r>
            <a:r>
              <a:rPr lang="de-DE" sz="1500" b="1" dirty="0" err="1"/>
              <a:t>Reserach</a:t>
            </a:r>
            <a:r>
              <a:rPr lang="de-DE" sz="1500" b="1" dirty="0"/>
              <a:t> Council</a:t>
            </a:r>
          </a:p>
          <a:p>
            <a:pPr algn="l">
              <a:spcAft>
                <a:spcPts val="600"/>
              </a:spcAft>
            </a:pPr>
            <a:r>
              <a:rPr lang="de-DE" sz="1500" b="1" dirty="0"/>
              <a:t>Marie </a:t>
            </a:r>
            <a:r>
              <a:rPr lang="de-DE" sz="1500" b="1" dirty="0" err="1"/>
              <a:t>Sklodowska</a:t>
            </a:r>
            <a:r>
              <a:rPr lang="de-DE" sz="1500" b="1" dirty="0"/>
              <a:t>-Curie Actions</a:t>
            </a:r>
          </a:p>
          <a:p>
            <a:pPr algn="l">
              <a:spcAft>
                <a:spcPts val="600"/>
              </a:spcAft>
            </a:pPr>
            <a:r>
              <a:rPr lang="de-DE" sz="1500" b="1" dirty="0"/>
              <a:t>Science </a:t>
            </a:r>
            <a:r>
              <a:rPr lang="de-DE" sz="1500" b="1" dirty="0" err="1"/>
              <a:t>for</a:t>
            </a:r>
            <a:r>
              <a:rPr lang="de-DE" sz="1500" b="1" dirty="0"/>
              <a:t> EU </a:t>
            </a:r>
            <a:r>
              <a:rPr lang="de-DE" sz="1500" b="1" dirty="0" err="1"/>
              <a:t>Policies</a:t>
            </a:r>
            <a:endParaRPr lang="de-DE" sz="1500" b="1" dirty="0"/>
          </a:p>
          <a:p>
            <a:pPr algn="l">
              <a:spcAft>
                <a:spcPts val="600"/>
              </a:spcAft>
            </a:pPr>
            <a:endParaRPr lang="de-DE" sz="1500" b="1" dirty="0"/>
          </a:p>
          <a:p>
            <a:pPr algn="l">
              <a:spcAft>
                <a:spcPts val="600"/>
              </a:spcAft>
            </a:pPr>
            <a:endParaRPr lang="de-DE" sz="1500" b="1" dirty="0"/>
          </a:p>
          <a:p>
            <a:pPr algn="l">
              <a:spcAft>
                <a:spcPts val="600"/>
              </a:spcAft>
            </a:pPr>
            <a:endParaRPr lang="de-DE" sz="1500" b="1" dirty="0"/>
          </a:p>
          <a:p>
            <a:pPr algn="l">
              <a:spcAft>
                <a:spcPts val="600"/>
              </a:spcAft>
            </a:pPr>
            <a:endParaRPr lang="de-DE" sz="1500" b="1" dirty="0"/>
          </a:p>
          <a:p>
            <a:pPr algn="l">
              <a:spcAft>
                <a:spcPts val="600"/>
              </a:spcAft>
            </a:pPr>
            <a:endParaRPr lang="de-DE" sz="1500" b="1" dirty="0"/>
          </a:p>
          <a:p>
            <a:pPr algn="l">
              <a:spcAft>
                <a:spcPts val="600"/>
              </a:spcAft>
            </a:pPr>
            <a:endParaRPr lang="de-DE" sz="1500" b="1" dirty="0"/>
          </a:p>
          <a:p>
            <a:pPr algn="l">
              <a:spcAft>
                <a:spcPts val="600"/>
              </a:spcAft>
            </a:pPr>
            <a:endParaRPr lang="de-DE" sz="1500" b="1" dirty="0"/>
          </a:p>
          <a:p>
            <a:pPr algn="l">
              <a:spcAft>
                <a:spcPts val="600"/>
              </a:spcAft>
            </a:pPr>
            <a:endParaRPr lang="de-DE" sz="1500" b="1" dirty="0"/>
          </a:p>
          <a:p>
            <a:pPr algn="l">
              <a:spcAft>
                <a:spcPts val="600"/>
              </a:spcAft>
            </a:pPr>
            <a:endParaRPr lang="de-DE" sz="1500" b="1" dirty="0"/>
          </a:p>
          <a:p>
            <a:pPr algn="l">
              <a:spcAft>
                <a:spcPts val="600"/>
              </a:spcAft>
            </a:pPr>
            <a:endParaRPr lang="de-DE" sz="1500" b="1" dirty="0"/>
          </a:p>
        </p:txBody>
      </p:sp>
      <p:sp>
        <p:nvSpPr>
          <p:cNvPr id="6" name="Textfeld 5"/>
          <p:cNvSpPr txBox="1"/>
          <p:nvPr/>
        </p:nvSpPr>
        <p:spPr>
          <a:xfrm>
            <a:off x="3362325" y="1028700"/>
            <a:ext cx="2268000" cy="578619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1500" b="1" dirty="0" err="1">
                <a:solidFill>
                  <a:srgbClr val="005AA0"/>
                </a:solidFill>
              </a:rPr>
              <a:t>Competitiveness</a:t>
            </a:r>
            <a:r>
              <a:rPr lang="de-DE" sz="1500" b="1" dirty="0">
                <a:solidFill>
                  <a:srgbClr val="005AA0"/>
                </a:solidFill>
              </a:rPr>
              <a:t> </a:t>
            </a:r>
            <a:r>
              <a:rPr lang="de-DE" sz="1500" b="1" dirty="0" err="1">
                <a:solidFill>
                  <a:srgbClr val="005AA0"/>
                </a:solidFill>
              </a:rPr>
              <a:t>and</a:t>
            </a:r>
            <a:r>
              <a:rPr lang="de-DE" sz="1500" b="1" dirty="0">
                <a:solidFill>
                  <a:srgbClr val="005AA0"/>
                </a:solidFill>
              </a:rPr>
              <a:t> Society</a:t>
            </a:r>
          </a:p>
          <a:p>
            <a:pPr algn="l"/>
            <a:r>
              <a:rPr lang="de-DE" sz="1500" i="1" dirty="0"/>
              <a:t>76 </a:t>
            </a:r>
            <a:r>
              <a:rPr lang="de-DE" sz="1500" i="1" dirty="0" err="1"/>
              <a:t>billion</a:t>
            </a:r>
            <a:r>
              <a:rPr lang="de-DE" sz="1500" i="1" dirty="0"/>
              <a:t> €</a:t>
            </a:r>
          </a:p>
          <a:p>
            <a:pPr algn="l"/>
            <a:endParaRPr lang="de-DE" sz="1500" i="1" dirty="0"/>
          </a:p>
          <a:p>
            <a:pPr algn="l">
              <a:spcAft>
                <a:spcPts val="600"/>
              </a:spcAft>
            </a:pPr>
            <a:r>
              <a:rPr lang="de-DE" sz="1500" b="1" dirty="0" err="1"/>
              <a:t>Competitiveness</a:t>
            </a:r>
            <a:endParaRPr lang="de-DE" sz="1500" b="1" dirty="0"/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de-DE" sz="1500" dirty="0"/>
              <a:t>Clean Transition </a:t>
            </a:r>
            <a:r>
              <a:rPr lang="de-DE" sz="1500" dirty="0" err="1"/>
              <a:t>and</a:t>
            </a:r>
            <a:r>
              <a:rPr lang="de-DE" sz="1500" dirty="0"/>
              <a:t> </a:t>
            </a:r>
            <a:r>
              <a:rPr lang="de-DE" sz="1500" dirty="0" err="1"/>
              <a:t>Decarbonisation</a:t>
            </a:r>
            <a:endParaRPr lang="de-DE" sz="1500" dirty="0"/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de-DE" sz="1500" dirty="0" err="1"/>
              <a:t>Health</a:t>
            </a:r>
            <a:r>
              <a:rPr lang="de-DE" sz="1500" dirty="0"/>
              <a:t>, </a:t>
            </a:r>
            <a:r>
              <a:rPr lang="de-DE" sz="1500" dirty="0" err="1"/>
              <a:t>Biotech</a:t>
            </a:r>
            <a:r>
              <a:rPr lang="de-DE" sz="1500" dirty="0"/>
              <a:t>, </a:t>
            </a:r>
            <a:r>
              <a:rPr lang="de-DE" sz="1500" dirty="0" err="1"/>
              <a:t>Agriculture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</a:t>
            </a:r>
            <a:r>
              <a:rPr lang="de-DE" sz="1500" dirty="0" err="1"/>
              <a:t>Bioeconomy</a:t>
            </a:r>
            <a:endParaRPr lang="de-DE" sz="1500" dirty="0"/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de-DE" sz="1500" dirty="0"/>
              <a:t>Digital </a:t>
            </a:r>
            <a:r>
              <a:rPr lang="de-DE" sz="1500" dirty="0" err="1"/>
              <a:t>leadership</a:t>
            </a:r>
            <a:endParaRPr lang="de-DE" sz="1500" dirty="0"/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de-DE" sz="1500" dirty="0" err="1"/>
              <a:t>Resilience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Security, Defense </a:t>
            </a:r>
            <a:r>
              <a:rPr lang="de-DE" sz="1500" dirty="0" err="1"/>
              <a:t>Industry</a:t>
            </a:r>
            <a:r>
              <a:rPr lang="de-DE" sz="1500" dirty="0"/>
              <a:t> </a:t>
            </a:r>
            <a:r>
              <a:rPr lang="de-DE" sz="1500" dirty="0" err="1"/>
              <a:t>and</a:t>
            </a:r>
            <a:r>
              <a:rPr lang="de-DE" sz="1500" dirty="0"/>
              <a:t> Space</a:t>
            </a:r>
          </a:p>
          <a:p>
            <a:pPr algn="l"/>
            <a:r>
              <a:rPr lang="de-DE" sz="1500" b="1" dirty="0"/>
              <a:t>Society</a:t>
            </a:r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de-DE" sz="1500" dirty="0"/>
              <a:t>Global </a:t>
            </a:r>
            <a:r>
              <a:rPr lang="de-DE" sz="1500" dirty="0" err="1"/>
              <a:t>societal</a:t>
            </a:r>
            <a:r>
              <a:rPr lang="de-DE" sz="1500" dirty="0"/>
              <a:t> </a:t>
            </a:r>
            <a:r>
              <a:rPr lang="de-DE" sz="1500" dirty="0" err="1"/>
              <a:t>challenges</a:t>
            </a:r>
            <a:endParaRPr lang="de-DE" sz="1500" dirty="0"/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de-DE" sz="1500" dirty="0"/>
              <a:t>EU </a:t>
            </a:r>
            <a:r>
              <a:rPr lang="de-DE" sz="1500" dirty="0" err="1"/>
              <a:t>Missions</a:t>
            </a:r>
            <a:endParaRPr lang="de-DE" sz="1500" dirty="0"/>
          </a:p>
          <a:p>
            <a:pPr marL="342900" indent="-342900" algn="l">
              <a:spcAft>
                <a:spcPts val="600"/>
              </a:spcAft>
              <a:buFont typeface="+mj-lt"/>
              <a:buAutoNum type="arabicPeriod"/>
            </a:pPr>
            <a:r>
              <a:rPr lang="de-DE" sz="1500" dirty="0"/>
              <a:t>New European Bauhaus Facility</a:t>
            </a:r>
          </a:p>
          <a:p>
            <a:pPr algn="l"/>
            <a:r>
              <a:rPr lang="de-DE" sz="1500" b="1" dirty="0" err="1"/>
              <a:t>Moonshots</a:t>
            </a:r>
            <a:endParaRPr lang="en-GB" sz="1500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6143625" y="1038225"/>
            <a:ext cx="2268000" cy="56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1500" b="1" dirty="0">
                <a:solidFill>
                  <a:srgbClr val="005AA0"/>
                </a:solidFill>
              </a:rPr>
              <a:t>Innovation</a:t>
            </a:r>
          </a:p>
          <a:p>
            <a:pPr algn="l"/>
            <a:endParaRPr lang="de-DE" sz="1500" dirty="0"/>
          </a:p>
          <a:p>
            <a:pPr algn="l"/>
            <a:r>
              <a:rPr lang="de-DE" sz="1500" i="1" dirty="0"/>
              <a:t>39 </a:t>
            </a:r>
            <a:r>
              <a:rPr lang="de-DE" sz="1500" i="1" dirty="0" err="1"/>
              <a:t>billion</a:t>
            </a:r>
            <a:r>
              <a:rPr lang="de-DE" sz="1500" i="1" dirty="0"/>
              <a:t> €</a:t>
            </a:r>
          </a:p>
          <a:p>
            <a:pPr algn="l"/>
            <a:endParaRPr lang="de-DE" sz="1500" dirty="0"/>
          </a:p>
          <a:p>
            <a:pPr algn="l">
              <a:spcAft>
                <a:spcPts val="600"/>
              </a:spcAft>
            </a:pPr>
            <a:r>
              <a:rPr lang="de-DE" sz="1500" b="1" dirty="0"/>
              <a:t>European Innovation Council</a:t>
            </a:r>
          </a:p>
          <a:p>
            <a:pPr algn="l">
              <a:spcAft>
                <a:spcPts val="600"/>
              </a:spcAft>
            </a:pPr>
            <a:r>
              <a:rPr lang="de-DE" sz="1500" b="1" dirty="0"/>
              <a:t>Innovation </a:t>
            </a:r>
            <a:r>
              <a:rPr lang="de-DE" sz="1500" b="1" dirty="0" err="1"/>
              <a:t>Ecosystems</a:t>
            </a:r>
            <a:r>
              <a:rPr lang="de-DE" sz="1500" b="1" dirty="0"/>
              <a:t> </a:t>
            </a:r>
            <a:r>
              <a:rPr lang="de-DE" sz="1500" b="1" dirty="0" err="1"/>
              <a:t>and</a:t>
            </a:r>
            <a:r>
              <a:rPr lang="de-DE" sz="1500" b="1" dirty="0"/>
              <a:t> </a:t>
            </a:r>
            <a:r>
              <a:rPr lang="de-DE" sz="1500" b="1" dirty="0" err="1"/>
              <a:t>the</a:t>
            </a:r>
            <a:r>
              <a:rPr lang="de-DE" sz="1500" b="1" dirty="0"/>
              <a:t> Knowledge </a:t>
            </a:r>
            <a:r>
              <a:rPr lang="de-DE" sz="1500" b="1" dirty="0" err="1"/>
              <a:t>Triangle</a:t>
            </a:r>
            <a:endParaRPr lang="de-DE" sz="1500" b="1" dirty="0"/>
          </a:p>
          <a:p>
            <a:pPr algn="l"/>
            <a:endParaRPr lang="de-DE" sz="1500" dirty="0"/>
          </a:p>
          <a:p>
            <a:pPr algn="l"/>
            <a:endParaRPr lang="de-DE" sz="1500" dirty="0"/>
          </a:p>
          <a:p>
            <a:pPr algn="l"/>
            <a:endParaRPr lang="de-DE" sz="1500" dirty="0"/>
          </a:p>
          <a:p>
            <a:pPr algn="l"/>
            <a:endParaRPr lang="de-DE" sz="1500" dirty="0"/>
          </a:p>
          <a:p>
            <a:pPr algn="l"/>
            <a:endParaRPr lang="de-DE" sz="1500" dirty="0"/>
          </a:p>
          <a:p>
            <a:pPr algn="l"/>
            <a:endParaRPr lang="de-DE" sz="1500" dirty="0"/>
          </a:p>
          <a:p>
            <a:pPr algn="l"/>
            <a:endParaRPr lang="de-DE" sz="1500" dirty="0"/>
          </a:p>
          <a:p>
            <a:pPr algn="l"/>
            <a:endParaRPr lang="de-DE" sz="1500" dirty="0"/>
          </a:p>
          <a:p>
            <a:pPr algn="l"/>
            <a:endParaRPr lang="de-DE" sz="1500" dirty="0"/>
          </a:p>
          <a:p>
            <a:pPr algn="l"/>
            <a:endParaRPr lang="de-DE" sz="1500" dirty="0"/>
          </a:p>
          <a:p>
            <a:pPr algn="l"/>
            <a:endParaRPr lang="de-DE" sz="1500" dirty="0"/>
          </a:p>
          <a:p>
            <a:pPr algn="l"/>
            <a:endParaRPr lang="de-DE" sz="1500" dirty="0"/>
          </a:p>
          <a:p>
            <a:pPr algn="l"/>
            <a:endParaRPr lang="de-DE" sz="1500" dirty="0"/>
          </a:p>
          <a:p>
            <a:pPr algn="l"/>
            <a:endParaRPr lang="de-DE" sz="1500" dirty="0"/>
          </a:p>
        </p:txBody>
      </p:sp>
      <p:sp>
        <p:nvSpPr>
          <p:cNvPr id="9" name="Textfeld 8"/>
          <p:cNvSpPr txBox="1"/>
          <p:nvPr/>
        </p:nvSpPr>
        <p:spPr>
          <a:xfrm>
            <a:off x="8886825" y="1038224"/>
            <a:ext cx="2268000" cy="56880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/>
            <a:r>
              <a:rPr lang="de-DE" sz="1500" b="1" dirty="0">
                <a:solidFill>
                  <a:srgbClr val="005AA0"/>
                </a:solidFill>
              </a:rPr>
              <a:t>European Research Area</a:t>
            </a:r>
          </a:p>
          <a:p>
            <a:pPr algn="l"/>
            <a:r>
              <a:rPr lang="de-DE" sz="1500" i="1" dirty="0"/>
              <a:t>16 </a:t>
            </a:r>
            <a:r>
              <a:rPr lang="de-DE" sz="1500" i="1" dirty="0" err="1"/>
              <a:t>billion</a:t>
            </a:r>
            <a:r>
              <a:rPr lang="de-DE" sz="1500" i="1" dirty="0"/>
              <a:t> €</a:t>
            </a:r>
          </a:p>
          <a:p>
            <a:pPr algn="l"/>
            <a:endParaRPr lang="de-DE" sz="1500" dirty="0"/>
          </a:p>
          <a:p>
            <a:pPr algn="l">
              <a:spcAft>
                <a:spcPts val="600"/>
              </a:spcAft>
            </a:pPr>
            <a:r>
              <a:rPr lang="de-DE" sz="1500" b="1" dirty="0"/>
              <a:t>ERA </a:t>
            </a:r>
            <a:r>
              <a:rPr lang="de-DE" sz="1500" b="1" dirty="0" err="1"/>
              <a:t>Policies</a:t>
            </a:r>
            <a:endParaRPr lang="de-DE" sz="1500" b="1" dirty="0"/>
          </a:p>
          <a:p>
            <a:pPr algn="l">
              <a:spcAft>
                <a:spcPts val="600"/>
              </a:spcAft>
            </a:pPr>
            <a:r>
              <a:rPr lang="de-DE" sz="1500" b="1" dirty="0"/>
              <a:t>Research </a:t>
            </a:r>
            <a:r>
              <a:rPr lang="de-DE" sz="1500" b="1" dirty="0" err="1"/>
              <a:t>and</a:t>
            </a:r>
            <a:r>
              <a:rPr lang="de-DE" sz="1500" b="1" dirty="0"/>
              <a:t> </a:t>
            </a:r>
            <a:r>
              <a:rPr lang="de-DE" sz="1500" b="1" dirty="0" err="1"/>
              <a:t>Technlogy</a:t>
            </a:r>
            <a:r>
              <a:rPr lang="de-DE" sz="1500" b="1" dirty="0"/>
              <a:t> </a:t>
            </a:r>
            <a:r>
              <a:rPr lang="de-DE" sz="1500" b="1" dirty="0" err="1"/>
              <a:t>Infrastructures</a:t>
            </a:r>
            <a:endParaRPr lang="de-DE" sz="1500" b="1" dirty="0"/>
          </a:p>
          <a:p>
            <a:pPr algn="l">
              <a:spcAft>
                <a:spcPts val="600"/>
              </a:spcAft>
            </a:pPr>
            <a:r>
              <a:rPr lang="de-DE" sz="1500" b="1" dirty="0" err="1"/>
              <a:t>Widening</a:t>
            </a:r>
            <a:r>
              <a:rPr lang="de-DE" sz="1500" b="1" dirty="0"/>
              <a:t> </a:t>
            </a:r>
            <a:r>
              <a:rPr lang="de-DE" sz="1500" b="1" dirty="0" err="1"/>
              <a:t>Participation</a:t>
            </a:r>
            <a:r>
              <a:rPr lang="de-DE" sz="1500" b="1" dirty="0"/>
              <a:t> </a:t>
            </a:r>
            <a:r>
              <a:rPr lang="de-DE" sz="1500" b="1" dirty="0" err="1"/>
              <a:t>and</a:t>
            </a:r>
            <a:r>
              <a:rPr lang="de-DE" sz="1500" b="1" dirty="0"/>
              <a:t> </a:t>
            </a:r>
            <a:r>
              <a:rPr lang="de-DE" sz="1500" b="1" dirty="0" err="1"/>
              <a:t>Spreading</a:t>
            </a:r>
            <a:r>
              <a:rPr lang="de-DE" sz="1500" b="1" dirty="0"/>
              <a:t> Excellence</a:t>
            </a:r>
          </a:p>
          <a:p>
            <a:pPr algn="l">
              <a:spcAft>
                <a:spcPts val="600"/>
              </a:spcAft>
            </a:pPr>
            <a:endParaRPr lang="de-DE" sz="1500" b="1" dirty="0"/>
          </a:p>
          <a:p>
            <a:pPr algn="l">
              <a:spcAft>
                <a:spcPts val="600"/>
              </a:spcAft>
            </a:pPr>
            <a:endParaRPr lang="de-DE" sz="1500" b="1" dirty="0"/>
          </a:p>
          <a:p>
            <a:pPr algn="l">
              <a:spcAft>
                <a:spcPts val="600"/>
              </a:spcAft>
            </a:pPr>
            <a:endParaRPr lang="de-DE" sz="1500" b="1" dirty="0"/>
          </a:p>
          <a:p>
            <a:pPr algn="l">
              <a:spcAft>
                <a:spcPts val="600"/>
              </a:spcAft>
            </a:pPr>
            <a:endParaRPr lang="de-DE" sz="1500" b="1" dirty="0"/>
          </a:p>
          <a:p>
            <a:pPr algn="l">
              <a:spcAft>
                <a:spcPts val="600"/>
              </a:spcAft>
            </a:pPr>
            <a:endParaRPr lang="de-DE" sz="1500" b="1" dirty="0"/>
          </a:p>
          <a:p>
            <a:pPr algn="l">
              <a:spcAft>
                <a:spcPts val="600"/>
              </a:spcAft>
            </a:pPr>
            <a:endParaRPr lang="de-DE" sz="1500" b="1" dirty="0"/>
          </a:p>
          <a:p>
            <a:pPr algn="l">
              <a:spcAft>
                <a:spcPts val="600"/>
              </a:spcAft>
            </a:pPr>
            <a:endParaRPr lang="de-DE" sz="1500" b="1" dirty="0"/>
          </a:p>
          <a:p>
            <a:pPr algn="l">
              <a:spcAft>
                <a:spcPts val="600"/>
              </a:spcAft>
            </a:pPr>
            <a:endParaRPr lang="de-DE" sz="1500" b="1" dirty="0"/>
          </a:p>
          <a:p>
            <a:pPr algn="l">
              <a:spcAft>
                <a:spcPts val="600"/>
              </a:spcAft>
            </a:pPr>
            <a:endParaRPr lang="de-DE" sz="1500" b="1" dirty="0"/>
          </a:p>
        </p:txBody>
      </p:sp>
      <p:sp>
        <p:nvSpPr>
          <p:cNvPr id="5" name="Textfeld 4"/>
          <p:cNvSpPr txBox="1"/>
          <p:nvPr/>
        </p:nvSpPr>
        <p:spPr>
          <a:xfrm>
            <a:off x="5876925" y="4381500"/>
            <a:ext cx="4943475" cy="2246769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de-DE" sz="1500" b="1" dirty="0">
                <a:solidFill>
                  <a:srgbClr val="FFC000"/>
                </a:solidFill>
              </a:rPr>
              <a:t>        </a:t>
            </a:r>
            <a:r>
              <a:rPr lang="de-DE" sz="1500" b="1" dirty="0" err="1">
                <a:solidFill>
                  <a:srgbClr val="FFC000"/>
                </a:solidFill>
              </a:rPr>
              <a:t>Moonshots</a:t>
            </a:r>
            <a:endParaRPr lang="de-DE" sz="1500" dirty="0">
              <a:solidFill>
                <a:srgbClr val="FFC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FFC000"/>
                </a:solidFill>
              </a:rPr>
              <a:t>the future circular collider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FFC000"/>
                </a:solidFill>
              </a:rPr>
              <a:t>clean aviation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FFC000"/>
                </a:solidFill>
              </a:rPr>
              <a:t>quantum computing next-generation AI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FFC000"/>
                </a:solidFill>
              </a:rPr>
              <a:t>data sovereignty  automated transport and mobility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FFC000"/>
                </a:solidFill>
              </a:rPr>
              <a:t>regenerative therapies  fusion energy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FFC000"/>
                </a:solidFill>
              </a:rPr>
              <a:t>Space economy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FFC000"/>
                </a:solidFill>
              </a:rPr>
              <a:t>zero water pollution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500" dirty="0">
                <a:solidFill>
                  <a:srgbClr val="FFC000"/>
                </a:solidFill>
              </a:rPr>
              <a:t>ocean observation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 flipV="1">
            <a:off x="4505325" y="4638675"/>
            <a:ext cx="1571625" cy="1914528"/>
          </a:xfrm>
          <a:prstGeom prst="straightConnector1">
            <a:avLst/>
          </a:prstGeom>
          <a:ln w="28575">
            <a:solidFill>
              <a:srgbClr val="FFC000"/>
            </a:solidFill>
            <a:headEnd type="none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Mond 13"/>
          <p:cNvSpPr>
            <a:spLocks noChangeAspect="1"/>
          </p:cNvSpPr>
          <p:nvPr/>
        </p:nvSpPr>
        <p:spPr>
          <a:xfrm>
            <a:off x="6134102" y="4419602"/>
            <a:ext cx="188503" cy="321564"/>
          </a:xfrm>
          <a:prstGeom prst="moon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144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/>
          <p:cNvSpPr txBox="1"/>
          <p:nvPr/>
        </p:nvSpPr>
        <p:spPr>
          <a:xfrm>
            <a:off x="2038350" y="2371725"/>
            <a:ext cx="83150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3600" dirty="0" err="1">
                <a:solidFill>
                  <a:schemeClr val="bg1"/>
                </a:solidFill>
              </a:rPr>
              <a:t>Thank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you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very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much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for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your</a:t>
            </a:r>
            <a:r>
              <a:rPr lang="de-DE" sz="3600" dirty="0">
                <a:solidFill>
                  <a:schemeClr val="bg1"/>
                </a:solidFill>
              </a:rPr>
              <a:t> </a:t>
            </a:r>
            <a:r>
              <a:rPr lang="de-DE" sz="3600" dirty="0" err="1">
                <a:solidFill>
                  <a:schemeClr val="bg1"/>
                </a:solidFill>
              </a:rPr>
              <a:t>attention</a:t>
            </a:r>
            <a:r>
              <a:rPr lang="de-DE" sz="3600" dirty="0">
                <a:solidFill>
                  <a:schemeClr val="bg1"/>
                </a:solidFill>
              </a:rPr>
              <a:t>!</a:t>
            </a:r>
            <a:endParaRPr lang="en-GB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911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645028" y="123400"/>
            <a:ext cx="11087100" cy="790999"/>
          </a:xfrm>
        </p:spPr>
        <p:txBody>
          <a:bodyPr>
            <a:normAutofit fontScale="90000"/>
          </a:bodyPr>
          <a:lstStyle/>
          <a:p>
            <a:r>
              <a:rPr lang="de-DE" dirty="0" err="1"/>
              <a:t>Applying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ERC Grants 2026/2027 –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new</a:t>
            </a:r>
            <a:r>
              <a:rPr lang="de-DE" dirty="0"/>
              <a:t> </a:t>
            </a:r>
            <a:r>
              <a:rPr lang="de-DE" dirty="0" err="1"/>
              <a:t>proposal</a:t>
            </a:r>
            <a:r>
              <a:rPr lang="de-DE" dirty="0"/>
              <a:t> </a:t>
            </a:r>
            <a:r>
              <a:rPr lang="de-DE" dirty="0" err="1"/>
              <a:t>format</a:t>
            </a:r>
            <a:endParaRPr lang="en-GB" dirty="0"/>
          </a:p>
        </p:txBody>
      </p:sp>
      <p:sp>
        <p:nvSpPr>
          <p:cNvPr id="3" name="Textfeld 2"/>
          <p:cNvSpPr txBox="1"/>
          <p:nvPr/>
        </p:nvSpPr>
        <p:spPr>
          <a:xfrm>
            <a:off x="581024" y="625194"/>
            <a:ext cx="10810875" cy="2643801"/>
          </a:xfrm>
          <a:prstGeom prst="rect">
            <a:avLst/>
          </a:prstGeom>
          <a:noFill/>
          <a:ln w="19050">
            <a:solidFill>
              <a:srgbClr val="005AA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sz="2000" b="1" dirty="0">
                <a:solidFill>
                  <a:srgbClr val="F0781E"/>
                </a:solidFill>
              </a:rPr>
              <a:t>Part I = Science Part</a:t>
            </a:r>
            <a:r>
              <a:rPr lang="de-DE" dirty="0"/>
              <a:t> (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5 </a:t>
            </a:r>
            <a:r>
              <a:rPr lang="de-DE" dirty="0" err="1"/>
              <a:t>pages</a:t>
            </a:r>
            <a:r>
              <a:rPr lang="de-DE" dirty="0"/>
              <a:t>)</a:t>
            </a: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b="1" dirty="0" err="1"/>
              <a:t>Aim</a:t>
            </a:r>
            <a:r>
              <a:rPr lang="de-DE" b="1" dirty="0"/>
              <a:t>: </a:t>
            </a:r>
            <a:r>
              <a:rPr lang="de-DE" dirty="0" err="1"/>
              <a:t>Convince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evaluation</a:t>
            </a:r>
            <a:r>
              <a:rPr lang="de-DE" dirty="0"/>
              <a:t> Panel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proposal</a:t>
            </a:r>
            <a:r>
              <a:rPr lang="de-DE" dirty="0"/>
              <a:t> </a:t>
            </a:r>
            <a:r>
              <a:rPr lang="de-DE" dirty="0" err="1"/>
              <a:t>presents</a:t>
            </a:r>
            <a:r>
              <a:rPr lang="de-DE" dirty="0"/>
              <a:t> an original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creative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 </a:t>
            </a:r>
            <a:r>
              <a:rPr lang="de-DE" dirty="0" err="1"/>
              <a:t>addressing</a:t>
            </a:r>
            <a:r>
              <a:rPr lang="de-DE" dirty="0"/>
              <a:t> an </a:t>
            </a:r>
            <a:r>
              <a:rPr lang="de-DE" dirty="0" err="1"/>
              <a:t>important</a:t>
            </a:r>
            <a:r>
              <a:rPr lang="de-DE" dirty="0"/>
              <a:t> </a:t>
            </a:r>
            <a:r>
              <a:rPr lang="de-DE" dirty="0" err="1"/>
              <a:t>question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research</a:t>
            </a:r>
            <a:r>
              <a:rPr lang="de-DE" dirty="0"/>
              <a:t> </a:t>
            </a:r>
            <a:r>
              <a:rPr lang="de-DE" dirty="0" err="1"/>
              <a:t>field</a:t>
            </a:r>
            <a:r>
              <a:rPr lang="de-DE" dirty="0"/>
              <a:t> </a:t>
            </a: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b="1" dirty="0"/>
              <a:t>Elements:</a:t>
            </a:r>
          </a:p>
          <a:p>
            <a:pPr marL="285750" indent="-285750" algn="l">
              <a:lnSpc>
                <a:spcPct val="11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e-DE" dirty="0"/>
              <a:t>State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knowledge</a:t>
            </a:r>
            <a:endParaRPr lang="de-DE" dirty="0"/>
          </a:p>
          <a:p>
            <a:pPr marL="285750" indent="-285750" algn="l">
              <a:lnSpc>
                <a:spcPct val="11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e-DE" dirty="0"/>
              <a:t>Scientific </a:t>
            </a:r>
            <a:r>
              <a:rPr lang="de-DE" dirty="0" err="1"/>
              <a:t>question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shall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tackled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objective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(=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disruptive</a:t>
            </a:r>
            <a:r>
              <a:rPr lang="de-DE" dirty="0"/>
              <a:t> </a:t>
            </a:r>
            <a:r>
              <a:rPr lang="de-DE" dirty="0" err="1"/>
              <a:t>idea</a:t>
            </a:r>
            <a:r>
              <a:rPr lang="de-DE" dirty="0"/>
              <a:t>)</a:t>
            </a:r>
          </a:p>
          <a:p>
            <a:pPr marL="285750" indent="-285750" algn="l">
              <a:lnSpc>
                <a:spcPct val="11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e-DE" dirty="0"/>
              <a:t>Research </a:t>
            </a:r>
            <a:r>
              <a:rPr lang="de-DE" dirty="0" err="1"/>
              <a:t>strategy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reach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goal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590549" y="3539844"/>
            <a:ext cx="10810875" cy="3102388"/>
          </a:xfrm>
          <a:prstGeom prst="rect">
            <a:avLst/>
          </a:prstGeom>
          <a:noFill/>
          <a:ln w="28575">
            <a:solidFill>
              <a:srgbClr val="005AA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sz="2000" b="1" dirty="0">
                <a:solidFill>
                  <a:srgbClr val="F0781E"/>
                </a:solidFill>
              </a:rPr>
              <a:t>Part II = Implementation Part</a:t>
            </a:r>
            <a:r>
              <a:rPr lang="de-DE" dirty="0"/>
              <a:t> (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7 </a:t>
            </a:r>
            <a:r>
              <a:rPr lang="de-DE" dirty="0" err="1"/>
              <a:t>pages</a:t>
            </a:r>
            <a:r>
              <a:rPr lang="de-DE" dirty="0"/>
              <a:t>; 10 </a:t>
            </a:r>
            <a:r>
              <a:rPr lang="de-DE" dirty="0" err="1"/>
              <a:t>pages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SyGs</a:t>
            </a:r>
            <a:r>
              <a:rPr lang="de-DE" dirty="0"/>
              <a:t>)</a:t>
            </a: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b="1" dirty="0" err="1"/>
              <a:t>Aim</a:t>
            </a:r>
            <a:r>
              <a:rPr lang="de-DE" b="1" dirty="0"/>
              <a:t>: </a:t>
            </a:r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dirty="0" err="1"/>
              <a:t>how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project</a:t>
            </a:r>
            <a:r>
              <a:rPr lang="de-DE" dirty="0"/>
              <a:t> </a:t>
            </a:r>
            <a:r>
              <a:rPr lang="de-DE" dirty="0" err="1"/>
              <a:t>shall</a:t>
            </a:r>
            <a:r>
              <a:rPr lang="de-DE" dirty="0"/>
              <a:t> </a:t>
            </a:r>
            <a:r>
              <a:rPr lang="de-DE" dirty="0" err="1"/>
              <a:t>actually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implemented</a:t>
            </a:r>
            <a:endParaRPr lang="de-DE" dirty="0"/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b="1" dirty="0"/>
              <a:t>Elements:</a:t>
            </a:r>
          </a:p>
          <a:p>
            <a:pPr marL="285750" indent="-285750" algn="l">
              <a:lnSpc>
                <a:spcPct val="11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e-DE" dirty="0"/>
              <a:t>Research </a:t>
            </a:r>
            <a:r>
              <a:rPr lang="de-DE" dirty="0" err="1"/>
              <a:t>Methodology</a:t>
            </a:r>
            <a:endParaRPr lang="de-DE" dirty="0"/>
          </a:p>
          <a:p>
            <a:pPr marL="285750" indent="-285750" algn="l">
              <a:lnSpc>
                <a:spcPct val="11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e-DE" dirty="0"/>
              <a:t>Work plan</a:t>
            </a:r>
          </a:p>
          <a:p>
            <a:pPr marL="285750" indent="-285750" algn="l">
              <a:lnSpc>
                <a:spcPct val="11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e-DE" dirty="0" err="1"/>
              <a:t>Staff</a:t>
            </a:r>
            <a:r>
              <a:rPr lang="de-DE" dirty="0"/>
              <a:t> </a:t>
            </a:r>
            <a:r>
              <a:rPr lang="de-DE" dirty="0" err="1"/>
              <a:t>requirements</a:t>
            </a:r>
            <a:endParaRPr lang="de-DE" dirty="0"/>
          </a:p>
          <a:p>
            <a:pPr marL="285750" indent="-285750" algn="l">
              <a:lnSpc>
                <a:spcPct val="11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e-DE" dirty="0" err="1"/>
              <a:t>Risk</a:t>
            </a:r>
            <a:r>
              <a:rPr lang="de-DE" dirty="0"/>
              <a:t> </a:t>
            </a:r>
            <a:r>
              <a:rPr lang="de-DE" dirty="0" err="1"/>
              <a:t>assessment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mitigation</a:t>
            </a:r>
            <a:r>
              <a:rPr lang="de-DE" dirty="0"/>
              <a:t> </a:t>
            </a:r>
            <a:r>
              <a:rPr lang="de-DE" dirty="0" err="1"/>
              <a:t>measure</a:t>
            </a:r>
            <a:endParaRPr lang="de-DE" dirty="0"/>
          </a:p>
          <a:p>
            <a:pPr marL="285750" indent="-285750" algn="l">
              <a:lnSpc>
                <a:spcPct val="110000"/>
              </a:lnSpc>
              <a:spcAft>
                <a:spcPts val="600"/>
              </a:spcAft>
              <a:buClr>
                <a:schemeClr val="accent3"/>
              </a:buClr>
              <a:buFont typeface="Arial" panose="020B0604020202020204" pitchFamily="34" charset="0"/>
              <a:buChar char="•"/>
            </a:pPr>
            <a:r>
              <a:rPr lang="de-DE" dirty="0" err="1"/>
              <a:t>Justification</a:t>
            </a:r>
            <a:r>
              <a:rPr lang="de-DE" dirty="0"/>
              <a:t>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requested</a:t>
            </a:r>
            <a:r>
              <a:rPr lang="de-DE" dirty="0"/>
              <a:t> </a:t>
            </a:r>
            <a:r>
              <a:rPr lang="de-DE" dirty="0" err="1"/>
              <a:t>budget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resources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 rot="18933231">
            <a:off x="9639301" y="2867025"/>
            <a:ext cx="1440000" cy="1440000"/>
          </a:xfrm>
          <a:prstGeom prst="rect">
            <a:avLst/>
          </a:prstGeom>
          <a:noFill/>
          <a:ln w="28575">
            <a:solidFill>
              <a:srgbClr val="005A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>
              <a:noFill/>
            </a:endParaRPr>
          </a:p>
        </p:txBody>
      </p:sp>
      <p:sp>
        <p:nvSpPr>
          <p:cNvPr id="8" name="Textfeld 7"/>
          <p:cNvSpPr txBox="1"/>
          <p:nvPr/>
        </p:nvSpPr>
        <p:spPr>
          <a:xfrm>
            <a:off x="9810749" y="3181350"/>
            <a:ext cx="130492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b="1" dirty="0" err="1">
                <a:solidFill>
                  <a:srgbClr val="005AA0"/>
                </a:solidFill>
              </a:rPr>
              <a:t>No</a:t>
            </a:r>
            <a:r>
              <a:rPr lang="de-DE" b="1" dirty="0">
                <a:solidFill>
                  <a:srgbClr val="005AA0"/>
                </a:solidFill>
              </a:rPr>
              <a:t> </a:t>
            </a:r>
            <a:r>
              <a:rPr lang="de-DE" b="1" dirty="0" err="1">
                <a:solidFill>
                  <a:srgbClr val="005AA0"/>
                </a:solidFill>
              </a:rPr>
              <a:t>Overlapp</a:t>
            </a:r>
            <a:r>
              <a:rPr lang="de-DE" b="1" dirty="0">
                <a:solidFill>
                  <a:srgbClr val="005AA0"/>
                </a:solidFill>
              </a:rPr>
              <a:t>!</a:t>
            </a:r>
            <a:endParaRPr lang="en-GB" b="1" dirty="0">
              <a:solidFill>
                <a:srgbClr val="005A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58385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645028" y="123401"/>
            <a:ext cx="11087100" cy="409714"/>
          </a:xfrm>
        </p:spPr>
        <p:txBody>
          <a:bodyPr>
            <a:normAutofit fontScale="90000"/>
          </a:bodyPr>
          <a:lstStyle/>
          <a:p>
            <a:r>
              <a:rPr lang="de-DE" dirty="0"/>
              <a:t>Technology </a:t>
            </a:r>
            <a:r>
              <a:rPr lang="de-DE" dirty="0" err="1"/>
              <a:t>Readiness</a:t>
            </a:r>
            <a:r>
              <a:rPr lang="de-DE" dirty="0"/>
              <a:t> Levels (TRLs)</a:t>
            </a:r>
            <a:endParaRPr lang="en-GB" dirty="0"/>
          </a:p>
        </p:txBody>
      </p:sp>
      <p:sp>
        <p:nvSpPr>
          <p:cNvPr id="2" name="Textfeld 1"/>
          <p:cNvSpPr txBox="1"/>
          <p:nvPr/>
        </p:nvSpPr>
        <p:spPr>
          <a:xfrm>
            <a:off x="671638" y="1165253"/>
            <a:ext cx="7411003" cy="32008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dirty="0"/>
              <a:t>TRL1 - Basic principles observed 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dirty="0"/>
              <a:t>TRL2 - Technology concept formulated 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dirty="0"/>
              <a:t>TRL3 - Experimental proof of concept 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dirty="0"/>
              <a:t>TRL4 - Technology validated in lab 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dirty="0"/>
              <a:t>TRL5 - Technology validated in relevant environment 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dirty="0"/>
              <a:t>TRL6 - Technology demonstrated in relevant environment 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dirty="0"/>
              <a:t>TRL7 - System prototype demonstration in operational environment 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dirty="0"/>
              <a:t>TRL8 - System complete and qualified </a:t>
            </a:r>
          </a:p>
          <a:p>
            <a:pPr marL="285750" indent="-285750">
              <a:spcAft>
                <a:spcPts val="6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dirty="0"/>
              <a:t>TRL9 - Actual system proven in operational environment </a:t>
            </a:r>
            <a:endParaRPr lang="en-GB" sz="1500" dirty="0"/>
          </a:p>
        </p:txBody>
      </p:sp>
    </p:spTree>
    <p:extLst>
      <p:ext uri="{BB962C8B-B14F-4D97-AF65-F5344CB8AC3E}">
        <p14:creationId xmlns:p14="http://schemas.microsoft.com/office/powerpoint/2010/main" val="234359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 rotWithShape="1">
          <a:blip r:embed="rId3"/>
          <a:srcRect t="8632"/>
          <a:stretch/>
        </p:blipFill>
        <p:spPr>
          <a:xfrm>
            <a:off x="3024024" y="636336"/>
            <a:ext cx="5367240" cy="5806789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22990" y="6485930"/>
            <a:ext cx="83846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/>
              <a:t>European Commission: Directorate-General for Budget, </a:t>
            </a:r>
            <a:r>
              <a:rPr lang="en-GB" sz="1000" i="1" dirty="0"/>
              <a:t>The EU’s 2021-2027 long-term budget and </a:t>
            </a:r>
            <a:r>
              <a:rPr lang="en-GB" sz="1000" i="1" dirty="0" err="1"/>
              <a:t>NextGenerationEU</a:t>
            </a:r>
            <a:r>
              <a:rPr lang="en-GB" sz="1000" i="1" dirty="0"/>
              <a:t> – Facts and figures</a:t>
            </a:r>
            <a:r>
              <a:rPr lang="en-GB" sz="1000" dirty="0"/>
              <a:t>, Publications Office of the European Union, 2021, </a:t>
            </a:r>
            <a:r>
              <a:rPr lang="en-GB" sz="1000" dirty="0">
                <a:hlinkClick r:id="rId4"/>
              </a:rPr>
              <a:t>https://data.europa.eu/doi/10.2761/808559</a:t>
            </a:r>
            <a:endParaRPr lang="en-GB" sz="1000" dirty="0"/>
          </a:p>
        </p:txBody>
      </p:sp>
      <p:grpSp>
        <p:nvGrpSpPr>
          <p:cNvPr id="8" name="Gruppieren 7"/>
          <p:cNvGrpSpPr/>
          <p:nvPr/>
        </p:nvGrpSpPr>
        <p:grpSpPr>
          <a:xfrm>
            <a:off x="1614906" y="2529306"/>
            <a:ext cx="3941011" cy="2700421"/>
            <a:chOff x="-1165725" y="1983874"/>
            <a:chExt cx="3941011" cy="2700421"/>
          </a:xfrm>
        </p:grpSpPr>
        <p:sp>
          <p:nvSpPr>
            <p:cNvPr id="3" name="Ellipse 2"/>
            <p:cNvSpPr/>
            <p:nvPr/>
          </p:nvSpPr>
          <p:spPr>
            <a:xfrm>
              <a:off x="1989222" y="3882189"/>
              <a:ext cx="786064" cy="80210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500" dirty="0">
                <a:solidFill>
                  <a:schemeClr val="bg1"/>
                </a:solidFill>
              </a:endParaRPr>
            </a:p>
          </p:txBody>
        </p:sp>
        <p:cxnSp>
          <p:nvCxnSpPr>
            <p:cNvPr id="7" name="Gerade Verbindung mit Pfeil 6"/>
            <p:cNvCxnSpPr/>
            <p:nvPr/>
          </p:nvCxnSpPr>
          <p:spPr>
            <a:xfrm>
              <a:off x="-1165725" y="1983874"/>
              <a:ext cx="3149599" cy="218707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Titel 2"/>
          <p:cNvSpPr>
            <a:spLocks noGrp="1"/>
          </p:cNvSpPr>
          <p:nvPr>
            <p:ph type="title"/>
          </p:nvPr>
        </p:nvSpPr>
        <p:spPr>
          <a:xfrm>
            <a:off x="661069" y="112705"/>
            <a:ext cx="9573794" cy="409714"/>
          </a:xfrm>
        </p:spPr>
        <p:txBody>
          <a:bodyPr>
            <a:normAutofit fontScale="90000"/>
          </a:bodyPr>
          <a:lstStyle/>
          <a:p>
            <a:r>
              <a:rPr lang="de-DE" sz="3200" dirty="0" err="1"/>
              <a:t>Multiannual</a:t>
            </a:r>
            <a:r>
              <a:rPr lang="de-DE" sz="3200" dirty="0"/>
              <a:t> Financial Framework (MFF) 2021-2027: Key </a:t>
            </a:r>
            <a:r>
              <a:rPr lang="de-DE" sz="3200" dirty="0" err="1"/>
              <a:t>Figures</a:t>
            </a:r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2313758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329" y="783388"/>
            <a:ext cx="11032604" cy="5228994"/>
          </a:xfrm>
          <a:prstGeom prst="rect">
            <a:avLst/>
          </a:prstGeom>
        </p:spPr>
      </p:pic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645028" y="123401"/>
            <a:ext cx="11087100" cy="409714"/>
          </a:xfrm>
        </p:spPr>
        <p:txBody>
          <a:bodyPr>
            <a:normAutofit fontScale="90000"/>
          </a:bodyPr>
          <a:lstStyle/>
          <a:p>
            <a:r>
              <a:rPr lang="de-DE" dirty="0"/>
              <a:t>HORIZON EUROPE</a:t>
            </a:r>
            <a:endParaRPr lang="en-GB" dirty="0"/>
          </a:p>
        </p:txBody>
      </p:sp>
      <p:sp>
        <p:nvSpPr>
          <p:cNvPr id="9" name="Ellipse 8"/>
          <p:cNvSpPr/>
          <p:nvPr/>
        </p:nvSpPr>
        <p:spPr>
          <a:xfrm>
            <a:off x="2453237" y="2695997"/>
            <a:ext cx="2045935" cy="435621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2468072" y="3074974"/>
            <a:ext cx="2045935" cy="435621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2434356" y="3453951"/>
            <a:ext cx="2045935" cy="435621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7323293" y="2791753"/>
            <a:ext cx="2045935" cy="435621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  <p:sp>
        <p:nvSpPr>
          <p:cNvPr id="13" name="Ellipse 12"/>
          <p:cNvSpPr/>
          <p:nvPr/>
        </p:nvSpPr>
        <p:spPr>
          <a:xfrm>
            <a:off x="2395242" y="5219364"/>
            <a:ext cx="3309643" cy="435621"/>
          </a:xfrm>
          <a:prstGeom prst="ellipse">
            <a:avLst/>
          </a:prstGeom>
          <a:noFill/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5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68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645028" y="123401"/>
            <a:ext cx="11087100" cy="409714"/>
          </a:xfrm>
        </p:spPr>
        <p:txBody>
          <a:bodyPr>
            <a:normAutofit fontScale="90000"/>
          </a:bodyPr>
          <a:lstStyle/>
          <a:p>
            <a:r>
              <a:rPr lang="de-DE" dirty="0"/>
              <a:t>Research </a:t>
            </a:r>
            <a:r>
              <a:rPr lang="de-DE" dirty="0" err="1"/>
              <a:t>Infrastructures</a:t>
            </a:r>
            <a:endParaRPr lang="en-GB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73" y="545230"/>
            <a:ext cx="10981373" cy="6187440"/>
          </a:xfrm>
          <a:prstGeom prst="rect">
            <a:avLst/>
          </a:prstGeom>
        </p:spPr>
      </p:pic>
      <p:sp>
        <p:nvSpPr>
          <p:cNvPr id="5" name="Textfeld 4"/>
          <p:cNvSpPr txBox="1"/>
          <p:nvPr/>
        </p:nvSpPr>
        <p:spPr>
          <a:xfrm rot="21292779">
            <a:off x="2053095" y="1695668"/>
            <a:ext cx="3950412" cy="800219"/>
          </a:xfrm>
          <a:prstGeom prst="rect">
            <a:avLst/>
          </a:prstGeom>
          <a:solidFill>
            <a:srgbClr val="F2F2F2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l"/>
            <a:endParaRPr lang="de-DE" sz="500" b="1" dirty="0"/>
          </a:p>
          <a:p>
            <a:pPr algn="l"/>
            <a:r>
              <a:rPr lang="de-DE" b="1" dirty="0"/>
              <a:t>European </a:t>
            </a:r>
            <a:r>
              <a:rPr lang="de-DE" b="1" dirty="0" err="1"/>
              <a:t>Strategy</a:t>
            </a:r>
            <a:r>
              <a:rPr lang="de-DE" b="1" dirty="0"/>
              <a:t> Forum on Research </a:t>
            </a:r>
            <a:r>
              <a:rPr lang="de-DE" b="1" dirty="0" err="1"/>
              <a:t>Infrastructures</a:t>
            </a:r>
            <a:r>
              <a:rPr lang="de-DE" b="1" dirty="0"/>
              <a:t> (ESFRI)</a:t>
            </a:r>
          </a:p>
          <a:p>
            <a:pPr algn="l"/>
            <a:r>
              <a:rPr lang="de-DE" sz="500" b="1" dirty="0"/>
              <a:t> </a:t>
            </a:r>
          </a:p>
        </p:txBody>
      </p:sp>
      <p:sp>
        <p:nvSpPr>
          <p:cNvPr id="14" name="Textfeld 13"/>
          <p:cNvSpPr txBox="1"/>
          <p:nvPr/>
        </p:nvSpPr>
        <p:spPr>
          <a:xfrm rot="21292779">
            <a:off x="3264434" y="2835942"/>
            <a:ext cx="4509807" cy="538609"/>
          </a:xfrm>
          <a:prstGeom prst="rect">
            <a:avLst/>
          </a:prstGeom>
          <a:solidFill>
            <a:srgbClr val="F2F2F2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l"/>
            <a:endParaRPr lang="de-DE" sz="500" b="1" dirty="0"/>
          </a:p>
          <a:p>
            <a:pPr algn="l"/>
            <a:r>
              <a:rPr lang="de-DE" b="1" dirty="0"/>
              <a:t>European Open Science Cloud (EOSC)</a:t>
            </a:r>
          </a:p>
          <a:p>
            <a:pPr algn="l"/>
            <a:endParaRPr lang="en-GB" sz="500" b="1" dirty="0"/>
          </a:p>
        </p:txBody>
      </p:sp>
      <p:sp>
        <p:nvSpPr>
          <p:cNvPr id="15" name="Textfeld 14"/>
          <p:cNvSpPr txBox="1"/>
          <p:nvPr/>
        </p:nvSpPr>
        <p:spPr>
          <a:xfrm rot="21292779">
            <a:off x="4719653" y="4145502"/>
            <a:ext cx="4509807" cy="538609"/>
          </a:xfrm>
          <a:prstGeom prst="rect">
            <a:avLst/>
          </a:prstGeom>
          <a:solidFill>
            <a:srgbClr val="F2F2F2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l"/>
            <a:endParaRPr lang="de-DE" sz="500" b="1" dirty="0"/>
          </a:p>
          <a:p>
            <a:pPr algn="l"/>
            <a:r>
              <a:rPr lang="de-DE" b="1" dirty="0"/>
              <a:t>Trans-National Access (TNA)</a:t>
            </a:r>
          </a:p>
          <a:p>
            <a:pPr algn="l"/>
            <a:endParaRPr lang="en-GB" sz="500" b="1" dirty="0"/>
          </a:p>
        </p:txBody>
      </p:sp>
      <p:sp>
        <p:nvSpPr>
          <p:cNvPr id="16" name="Textfeld 15"/>
          <p:cNvSpPr txBox="1"/>
          <p:nvPr/>
        </p:nvSpPr>
        <p:spPr>
          <a:xfrm rot="21292779">
            <a:off x="6062931" y="5343124"/>
            <a:ext cx="4509807" cy="538609"/>
          </a:xfrm>
          <a:prstGeom prst="rect">
            <a:avLst/>
          </a:prstGeom>
          <a:solidFill>
            <a:srgbClr val="F2F2F2">
              <a:alpha val="89804"/>
            </a:srgbClr>
          </a:solidFill>
        </p:spPr>
        <p:txBody>
          <a:bodyPr wrap="square" rtlCol="0">
            <a:spAutoFit/>
          </a:bodyPr>
          <a:lstStyle/>
          <a:p>
            <a:pPr algn="l"/>
            <a:endParaRPr lang="de-DE" sz="500" b="1" dirty="0"/>
          </a:p>
          <a:p>
            <a:pPr algn="l"/>
            <a:r>
              <a:rPr lang="de-DE" b="1" dirty="0"/>
              <a:t>Technological </a:t>
            </a:r>
            <a:r>
              <a:rPr lang="de-DE" b="1" dirty="0" err="1"/>
              <a:t>developments</a:t>
            </a:r>
            <a:endParaRPr lang="de-DE" b="1" dirty="0"/>
          </a:p>
          <a:p>
            <a:pPr algn="l"/>
            <a:endParaRPr lang="en-GB" sz="500" b="1" dirty="0"/>
          </a:p>
        </p:txBody>
      </p:sp>
      <p:pic>
        <p:nvPicPr>
          <p:cNvPr id="7" name="Grafik 6">
            <a:hlinkClick r:id="rId4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191" y="6081164"/>
            <a:ext cx="992773" cy="643317"/>
          </a:xfrm>
          <a:prstGeom prst="rect">
            <a:avLst/>
          </a:prstGeom>
        </p:spPr>
      </p:pic>
      <p:sp>
        <p:nvSpPr>
          <p:cNvPr id="8" name="Textfeld 7"/>
          <p:cNvSpPr txBox="1"/>
          <p:nvPr/>
        </p:nvSpPr>
        <p:spPr>
          <a:xfrm>
            <a:off x="95250" y="5886450"/>
            <a:ext cx="3481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700" dirty="0"/>
              <a:t>Link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14533428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4" grpId="0" animBg="1"/>
      <p:bldP spid="15" grpId="0" animBg="1"/>
      <p:bldP spid="1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645028" y="123401"/>
            <a:ext cx="11087100" cy="409714"/>
          </a:xfrm>
        </p:spPr>
        <p:txBody>
          <a:bodyPr>
            <a:normAutofit fontScale="90000"/>
          </a:bodyPr>
          <a:lstStyle/>
          <a:p>
            <a:r>
              <a:rPr lang="de-DE" dirty="0"/>
              <a:t>European Innovation Council (EIC)</a:t>
            </a:r>
            <a:endParaRPr lang="en-GB" dirty="0"/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32070" y="1236930"/>
            <a:ext cx="6990042" cy="2780984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742025" y="3781339"/>
            <a:ext cx="3787072" cy="17697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e-DE" sz="1500" b="1" dirty="0"/>
              <a:t>Proof-</a:t>
            </a:r>
            <a:r>
              <a:rPr lang="de-DE" sz="1500" b="1" dirty="0" err="1"/>
              <a:t>of</a:t>
            </a:r>
            <a:r>
              <a:rPr lang="de-DE" sz="1500" b="1" dirty="0"/>
              <a:t>-</a:t>
            </a:r>
            <a:r>
              <a:rPr lang="de-DE" sz="1500" b="1" dirty="0" err="1"/>
              <a:t>principle</a:t>
            </a:r>
            <a:endParaRPr lang="de-DE" sz="1500" b="1" dirty="0"/>
          </a:p>
          <a:p>
            <a:pPr marL="285750" indent="-285750" algn="l">
              <a:lnSpc>
                <a:spcPct val="11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sz="1500" dirty="0"/>
              <a:t>Early TRL--&gt; TRL3 </a:t>
            </a:r>
            <a:r>
              <a:rPr lang="de-DE" sz="1500" dirty="0" err="1"/>
              <a:t>or</a:t>
            </a:r>
            <a:r>
              <a:rPr lang="de-DE" sz="1500" dirty="0"/>
              <a:t> 4</a:t>
            </a:r>
          </a:p>
          <a:p>
            <a:pPr marL="285750" indent="-285750" algn="l">
              <a:lnSpc>
                <a:spcPct val="11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sz="1500" dirty="0"/>
              <a:t>Open Call: </a:t>
            </a:r>
            <a:r>
              <a:rPr lang="de-DE" sz="1500" dirty="0" err="1"/>
              <a:t>small</a:t>
            </a:r>
            <a:r>
              <a:rPr lang="de-DE" sz="1500" dirty="0"/>
              <a:t> </a:t>
            </a:r>
            <a:r>
              <a:rPr lang="de-DE" sz="1500" dirty="0" err="1"/>
              <a:t>consortia</a:t>
            </a:r>
            <a:r>
              <a:rPr lang="de-DE" sz="1500" dirty="0"/>
              <a:t> (3 MEUR)</a:t>
            </a:r>
          </a:p>
          <a:p>
            <a:pPr marL="285750" indent="-285750" algn="l">
              <a:lnSpc>
                <a:spcPct val="110000"/>
              </a:lnSpc>
              <a:spcAft>
                <a:spcPts val="1200"/>
              </a:spcAft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sz="1500" dirty="0"/>
              <a:t>Challenge </a:t>
            </a:r>
            <a:r>
              <a:rPr lang="de-DE" sz="1500" dirty="0" err="1"/>
              <a:t>call</a:t>
            </a:r>
            <a:r>
              <a:rPr lang="de-DE" sz="1500" dirty="0"/>
              <a:t>: </a:t>
            </a:r>
            <a:r>
              <a:rPr lang="de-DE" sz="1500" dirty="0" err="1"/>
              <a:t>single</a:t>
            </a:r>
            <a:r>
              <a:rPr lang="de-DE" sz="1500" dirty="0"/>
              <a:t> </a:t>
            </a:r>
            <a:r>
              <a:rPr lang="de-DE" sz="1500" dirty="0" err="1"/>
              <a:t>applicants</a:t>
            </a:r>
            <a:r>
              <a:rPr lang="de-DE" sz="1500" dirty="0"/>
              <a:t> </a:t>
            </a:r>
            <a:r>
              <a:rPr lang="de-DE" sz="1500" dirty="0" err="1"/>
              <a:t>to</a:t>
            </a:r>
            <a:r>
              <a:rPr lang="de-DE" sz="1500" dirty="0"/>
              <a:t> </a:t>
            </a:r>
            <a:r>
              <a:rPr lang="de-DE" sz="1500" dirty="0" err="1"/>
              <a:t>small</a:t>
            </a:r>
            <a:r>
              <a:rPr lang="de-DE" sz="1500" dirty="0"/>
              <a:t> </a:t>
            </a:r>
            <a:r>
              <a:rPr lang="de-DE" sz="1500" dirty="0" err="1"/>
              <a:t>consortia</a:t>
            </a:r>
            <a:r>
              <a:rPr lang="de-DE" sz="1500" dirty="0"/>
              <a:t> (4 MEUR)</a:t>
            </a:r>
          </a:p>
          <a:p>
            <a:pPr algn="l">
              <a:lnSpc>
                <a:spcPct val="110000"/>
              </a:lnSpc>
              <a:buClr>
                <a:schemeClr val="accent3"/>
              </a:buClr>
            </a:pPr>
            <a:r>
              <a:rPr lang="de-DE" sz="1500" b="1" dirty="0" err="1">
                <a:solidFill>
                  <a:srgbClr val="F0781E"/>
                </a:solidFill>
              </a:rPr>
              <a:t>Challenges</a:t>
            </a:r>
            <a:r>
              <a:rPr lang="de-DE" sz="1500" b="1" dirty="0">
                <a:solidFill>
                  <a:srgbClr val="F0781E"/>
                </a:solidFill>
              </a:rPr>
              <a:t> 2025 </a:t>
            </a:r>
            <a:r>
              <a:rPr lang="de-DE" sz="1500" dirty="0"/>
              <a:t>(</a:t>
            </a:r>
            <a:r>
              <a:rPr lang="de-DE" sz="1500" dirty="0" err="1"/>
              <a:t>deadline</a:t>
            </a:r>
            <a:r>
              <a:rPr lang="de-DE" sz="1500" dirty="0"/>
              <a:t> 25 Oct.2025)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7564620" y="4262311"/>
            <a:ext cx="488084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</a:pPr>
            <a:r>
              <a:rPr lang="de-DE" sz="1500" b="1" dirty="0"/>
              <a:t>Validation</a:t>
            </a:r>
          </a:p>
          <a:p>
            <a:pPr marL="285750" indent="-285750" algn="l">
              <a:lnSpc>
                <a:spcPct val="11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sz="1500" dirty="0"/>
              <a:t>TRL 3 </a:t>
            </a:r>
            <a:r>
              <a:rPr lang="de-DE" sz="1500" dirty="0" err="1"/>
              <a:t>or</a:t>
            </a:r>
            <a:r>
              <a:rPr lang="de-DE" sz="1500" dirty="0"/>
              <a:t> 4 --&gt; TRL5 </a:t>
            </a:r>
            <a:r>
              <a:rPr lang="de-DE" sz="1500" dirty="0" err="1"/>
              <a:t>or</a:t>
            </a:r>
            <a:r>
              <a:rPr lang="de-DE" sz="1500" dirty="0"/>
              <a:t> 6</a:t>
            </a:r>
          </a:p>
          <a:p>
            <a:pPr marL="285750" indent="-285750" algn="l">
              <a:lnSpc>
                <a:spcPct val="11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sz="1500" dirty="0" err="1"/>
              <a:t>Developing</a:t>
            </a:r>
            <a:r>
              <a:rPr lang="de-DE" sz="1500" dirty="0"/>
              <a:t> </a:t>
            </a:r>
            <a:r>
              <a:rPr lang="de-DE" sz="1500" dirty="0" err="1"/>
              <a:t>business</a:t>
            </a:r>
            <a:r>
              <a:rPr lang="de-DE" sz="1500" dirty="0"/>
              <a:t>/ </a:t>
            </a:r>
            <a:r>
              <a:rPr lang="de-DE" sz="1500" dirty="0" err="1"/>
              <a:t>market</a:t>
            </a:r>
            <a:r>
              <a:rPr lang="de-DE" sz="1500" dirty="0"/>
              <a:t> </a:t>
            </a:r>
            <a:r>
              <a:rPr lang="de-DE" sz="1500" dirty="0" err="1"/>
              <a:t>readiness</a:t>
            </a:r>
            <a:endParaRPr lang="de-DE" sz="1500" dirty="0"/>
          </a:p>
          <a:p>
            <a:pPr marL="285750" indent="-285750" algn="l">
              <a:lnSpc>
                <a:spcPct val="11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de-DE" sz="1500" dirty="0"/>
              <a:t>Single </a:t>
            </a:r>
            <a:r>
              <a:rPr lang="de-DE" sz="1500" dirty="0" err="1"/>
              <a:t>applicants</a:t>
            </a:r>
            <a:r>
              <a:rPr lang="de-DE" sz="1500" dirty="0"/>
              <a:t> </a:t>
            </a:r>
            <a:r>
              <a:rPr lang="de-DE" sz="1500" dirty="0" err="1"/>
              <a:t>or</a:t>
            </a:r>
            <a:r>
              <a:rPr lang="de-DE" sz="1500" dirty="0"/>
              <a:t> </a:t>
            </a:r>
            <a:r>
              <a:rPr lang="de-DE" sz="1500" dirty="0" err="1"/>
              <a:t>small</a:t>
            </a:r>
            <a:r>
              <a:rPr lang="de-DE" sz="1500" dirty="0"/>
              <a:t> </a:t>
            </a:r>
            <a:r>
              <a:rPr lang="de-DE" sz="1500" dirty="0" err="1"/>
              <a:t>consortia</a:t>
            </a:r>
            <a:r>
              <a:rPr lang="de-DE" sz="1500" dirty="0"/>
              <a:t> (2.5 MEUR)</a:t>
            </a:r>
          </a:p>
        </p:txBody>
      </p:sp>
      <p:cxnSp>
        <p:nvCxnSpPr>
          <p:cNvPr id="11" name="Gerade Verbindung mit Pfeil 10"/>
          <p:cNvCxnSpPr/>
          <p:nvPr/>
        </p:nvCxnSpPr>
        <p:spPr>
          <a:xfrm>
            <a:off x="7600950" y="3190875"/>
            <a:ext cx="1209675" cy="1171575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/>
          <p:nvPr/>
        </p:nvCxnSpPr>
        <p:spPr>
          <a:xfrm flipH="1">
            <a:off x="2809875" y="3276600"/>
            <a:ext cx="2362201" cy="666750"/>
          </a:xfrm>
          <a:prstGeom prst="straightConnector1">
            <a:avLst/>
          </a:prstGeom>
          <a:ln w="12700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765287" y="5482776"/>
            <a:ext cx="8075852" cy="125887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1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Biotech for Climate Resilient Crops and Plant-Based </a:t>
            </a:r>
            <a:r>
              <a:rPr lang="en-GB" sz="1400" dirty="0" err="1"/>
              <a:t>Biomanufacturing</a:t>
            </a:r>
            <a:r>
              <a:rPr lang="en-GB" sz="1400" dirty="0"/>
              <a:t> </a:t>
            </a:r>
          </a:p>
          <a:p>
            <a:pPr marL="285750" indent="-285750">
              <a:lnSpc>
                <a:spcPct val="11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Generative-AI based Agents to Revolutionize Medical Diagnosis and Treatment of Cancer </a:t>
            </a:r>
          </a:p>
          <a:p>
            <a:pPr marL="285750" indent="-285750">
              <a:lnSpc>
                <a:spcPct val="11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Towards autonomous robot collectives delivering collaborative tasks in dynamic unstructured construction environments </a:t>
            </a:r>
          </a:p>
          <a:p>
            <a:pPr marL="285750" indent="-285750">
              <a:lnSpc>
                <a:spcPct val="110000"/>
              </a:lnSpc>
              <a:buClr>
                <a:schemeClr val="accent3"/>
              </a:buClr>
              <a:buFont typeface="Wingdings" panose="05000000000000000000" pitchFamily="2" charset="2"/>
              <a:buChar char="§"/>
            </a:pPr>
            <a:r>
              <a:rPr lang="en-GB" sz="1400" dirty="0"/>
              <a:t>Waste-to-value devices - circular production of renewable fuels, chemicals and materials 	</a:t>
            </a:r>
          </a:p>
        </p:txBody>
      </p:sp>
      <p:pic>
        <p:nvPicPr>
          <p:cNvPr id="25" name="Grafik 24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285" y="724490"/>
            <a:ext cx="4612539" cy="2577935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>
          <a:xfrm>
            <a:off x="0" y="542925"/>
            <a:ext cx="34817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700" dirty="0"/>
              <a:t>Link</a:t>
            </a:r>
            <a:endParaRPr lang="en-GB" sz="700" dirty="0"/>
          </a:p>
        </p:txBody>
      </p:sp>
    </p:spTree>
    <p:extLst>
      <p:ext uri="{BB962C8B-B14F-4D97-AF65-F5344CB8AC3E}">
        <p14:creationId xmlns:p14="http://schemas.microsoft.com/office/powerpoint/2010/main" val="2032250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645028" y="123401"/>
            <a:ext cx="11087100" cy="409714"/>
          </a:xfrm>
        </p:spPr>
        <p:txBody>
          <a:bodyPr>
            <a:normAutofit fontScale="90000"/>
          </a:bodyPr>
          <a:lstStyle/>
          <a:p>
            <a:r>
              <a:rPr lang="de-DE" dirty="0"/>
              <a:t>European Research Council (ERC)</a:t>
            </a:r>
            <a:endParaRPr lang="en-GB" dirty="0"/>
          </a:p>
        </p:txBody>
      </p:sp>
      <p:sp>
        <p:nvSpPr>
          <p:cNvPr id="3" name="Textfeld 2"/>
          <p:cNvSpPr txBox="1"/>
          <p:nvPr/>
        </p:nvSpPr>
        <p:spPr>
          <a:xfrm rot="18808006">
            <a:off x="655701" y="1248558"/>
            <a:ext cx="17395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 err="1"/>
              <a:t>Bottom-up</a:t>
            </a:r>
            <a:endParaRPr lang="en-GB" sz="2400" b="1" dirty="0"/>
          </a:p>
        </p:txBody>
      </p:sp>
      <p:sp>
        <p:nvSpPr>
          <p:cNvPr id="8" name="Textfeld 7"/>
          <p:cNvSpPr txBox="1"/>
          <p:nvPr/>
        </p:nvSpPr>
        <p:spPr>
          <a:xfrm rot="683071">
            <a:off x="439951" y="5341780"/>
            <a:ext cx="51411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/>
              <a:t>Single (</a:t>
            </a:r>
            <a:r>
              <a:rPr lang="de-DE" sz="2400" b="1" dirty="0" err="1"/>
              <a:t>few</a:t>
            </a:r>
            <a:r>
              <a:rPr lang="de-DE" sz="2400" b="1" dirty="0"/>
              <a:t>) </a:t>
            </a:r>
            <a:r>
              <a:rPr lang="de-DE" sz="2400" b="1" dirty="0" err="1"/>
              <a:t>investigator</a:t>
            </a:r>
            <a:r>
              <a:rPr lang="de-DE" sz="2400" b="1" dirty="0"/>
              <a:t>(s) </a:t>
            </a:r>
            <a:r>
              <a:rPr lang="de-DE" sz="2400" b="1" dirty="0" err="1"/>
              <a:t>grants</a:t>
            </a:r>
            <a:endParaRPr lang="en-GB" sz="2400" b="1" dirty="0"/>
          </a:p>
        </p:txBody>
      </p:sp>
      <p:sp>
        <p:nvSpPr>
          <p:cNvPr id="9" name="Textfeld 8"/>
          <p:cNvSpPr txBox="1"/>
          <p:nvPr/>
        </p:nvSpPr>
        <p:spPr>
          <a:xfrm>
            <a:off x="2588103" y="1002064"/>
            <a:ext cx="27174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 err="1"/>
              <a:t>Frontier</a:t>
            </a:r>
            <a:r>
              <a:rPr lang="de-DE" sz="2400" b="1" dirty="0"/>
              <a:t> </a:t>
            </a:r>
            <a:r>
              <a:rPr lang="de-DE" sz="2400" b="1" dirty="0" err="1"/>
              <a:t>reserach</a:t>
            </a:r>
            <a:endParaRPr lang="en-GB" sz="2400" b="1" dirty="0"/>
          </a:p>
        </p:txBody>
      </p:sp>
      <p:sp>
        <p:nvSpPr>
          <p:cNvPr id="10" name="Textfeld 9"/>
          <p:cNvSpPr txBox="1"/>
          <p:nvPr/>
        </p:nvSpPr>
        <p:spPr>
          <a:xfrm rot="20153674">
            <a:off x="866548" y="3148840"/>
            <a:ext cx="256192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 err="1">
                <a:solidFill>
                  <a:srgbClr val="F0781E"/>
                </a:solidFill>
              </a:rPr>
              <a:t>Disruptive</a:t>
            </a:r>
            <a:r>
              <a:rPr lang="de-DE" sz="2400" b="1" dirty="0">
                <a:solidFill>
                  <a:srgbClr val="F0781E"/>
                </a:solidFill>
              </a:rPr>
              <a:t> </a:t>
            </a:r>
            <a:r>
              <a:rPr lang="de-DE" sz="2400" b="1" dirty="0" err="1">
                <a:solidFill>
                  <a:srgbClr val="F0781E"/>
                </a:solidFill>
              </a:rPr>
              <a:t>ideas</a:t>
            </a:r>
            <a:endParaRPr lang="en-GB" sz="2400" b="1" dirty="0">
              <a:solidFill>
                <a:srgbClr val="F0781E"/>
              </a:solidFill>
            </a:endParaRPr>
          </a:p>
        </p:txBody>
      </p:sp>
      <p:sp>
        <p:nvSpPr>
          <p:cNvPr id="11" name="Textfeld 10"/>
          <p:cNvSpPr txBox="1"/>
          <p:nvPr/>
        </p:nvSpPr>
        <p:spPr>
          <a:xfrm rot="20274654">
            <a:off x="7750819" y="4886241"/>
            <a:ext cx="43524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>
                <a:solidFill>
                  <a:srgbClr val="F0781E"/>
                </a:solidFill>
              </a:rPr>
              <a:t>High-</a:t>
            </a:r>
            <a:r>
              <a:rPr lang="de-DE" sz="2400" b="1" dirty="0" err="1">
                <a:solidFill>
                  <a:srgbClr val="F0781E"/>
                </a:solidFill>
              </a:rPr>
              <a:t>risk</a:t>
            </a:r>
            <a:r>
              <a:rPr lang="de-DE" sz="2400" b="1" dirty="0">
                <a:solidFill>
                  <a:srgbClr val="F0781E"/>
                </a:solidFill>
              </a:rPr>
              <a:t> high-</a:t>
            </a:r>
            <a:r>
              <a:rPr lang="de-DE" sz="2400" b="1" dirty="0" err="1">
                <a:solidFill>
                  <a:srgbClr val="F0781E"/>
                </a:solidFill>
              </a:rPr>
              <a:t>gain</a:t>
            </a:r>
            <a:r>
              <a:rPr lang="de-DE" sz="2400" b="1" dirty="0">
                <a:solidFill>
                  <a:srgbClr val="F0781E"/>
                </a:solidFill>
              </a:rPr>
              <a:t> </a:t>
            </a:r>
            <a:r>
              <a:rPr lang="de-DE" sz="2400" b="1" dirty="0" err="1">
                <a:solidFill>
                  <a:srgbClr val="F0781E"/>
                </a:solidFill>
              </a:rPr>
              <a:t>projects</a:t>
            </a:r>
            <a:r>
              <a:rPr lang="de-DE" sz="2400" b="1" dirty="0">
                <a:solidFill>
                  <a:srgbClr val="F0781E"/>
                </a:solidFill>
              </a:rPr>
              <a:t> </a:t>
            </a:r>
            <a:endParaRPr lang="en-GB" sz="2400" b="1" dirty="0">
              <a:solidFill>
                <a:srgbClr val="F0781E"/>
              </a:solidFill>
            </a:endParaRPr>
          </a:p>
        </p:txBody>
      </p:sp>
      <p:sp>
        <p:nvSpPr>
          <p:cNvPr id="12" name="Textfeld 11"/>
          <p:cNvSpPr txBox="1"/>
          <p:nvPr/>
        </p:nvSpPr>
        <p:spPr>
          <a:xfrm rot="1150843">
            <a:off x="6984173" y="834516"/>
            <a:ext cx="32912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 err="1">
                <a:solidFill>
                  <a:srgbClr val="F0781E"/>
                </a:solidFill>
              </a:rPr>
              <a:t>Independant</a:t>
            </a:r>
            <a:r>
              <a:rPr lang="de-DE" sz="2400" b="1" dirty="0">
                <a:solidFill>
                  <a:srgbClr val="F0781E"/>
                </a:solidFill>
              </a:rPr>
              <a:t> </a:t>
            </a:r>
            <a:r>
              <a:rPr lang="de-DE" sz="2400" b="1" dirty="0" err="1">
                <a:solidFill>
                  <a:srgbClr val="F0781E"/>
                </a:solidFill>
              </a:rPr>
              <a:t>thinking</a:t>
            </a:r>
            <a:endParaRPr lang="en-GB" sz="2400" b="1" dirty="0">
              <a:solidFill>
                <a:srgbClr val="F0781E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9103540" y="3835624"/>
            <a:ext cx="8675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 err="1"/>
              <a:t>Bold</a:t>
            </a:r>
            <a:endParaRPr lang="en-GB" sz="2400" b="1" dirty="0"/>
          </a:p>
        </p:txBody>
      </p:sp>
      <p:pic>
        <p:nvPicPr>
          <p:cNvPr id="2" name="Grafi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674" y="1564475"/>
            <a:ext cx="3803027" cy="3663582"/>
          </a:xfrm>
          <a:prstGeom prst="rect">
            <a:avLst/>
          </a:prstGeom>
        </p:spPr>
      </p:pic>
      <p:sp>
        <p:nvSpPr>
          <p:cNvPr id="13" name="Textfeld 12"/>
          <p:cNvSpPr txBox="1"/>
          <p:nvPr/>
        </p:nvSpPr>
        <p:spPr>
          <a:xfrm>
            <a:off x="7672079" y="2576847"/>
            <a:ext cx="423545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 err="1"/>
              <a:t>Embarking</a:t>
            </a:r>
            <a:r>
              <a:rPr lang="de-DE" sz="2400" b="1" dirty="0"/>
              <a:t> on </a:t>
            </a:r>
            <a:r>
              <a:rPr lang="de-DE" sz="2400" b="1" dirty="0" err="1"/>
              <a:t>new</a:t>
            </a:r>
            <a:r>
              <a:rPr lang="de-DE" sz="2400" b="1" dirty="0"/>
              <a:t> </a:t>
            </a:r>
            <a:r>
              <a:rPr lang="de-DE" sz="2400" b="1" dirty="0" err="1"/>
              <a:t>avenues</a:t>
            </a:r>
            <a:endParaRPr lang="en-GB" sz="2400" b="1" dirty="0"/>
          </a:p>
        </p:txBody>
      </p:sp>
      <p:sp>
        <p:nvSpPr>
          <p:cNvPr id="15" name="Textfeld 14"/>
          <p:cNvSpPr txBox="1"/>
          <p:nvPr/>
        </p:nvSpPr>
        <p:spPr>
          <a:xfrm>
            <a:off x="9862843" y="613645"/>
            <a:ext cx="1688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 err="1"/>
              <a:t>Ambitious</a:t>
            </a:r>
            <a:endParaRPr lang="en-GB" sz="2400" b="1" dirty="0"/>
          </a:p>
        </p:txBody>
      </p:sp>
      <p:sp>
        <p:nvSpPr>
          <p:cNvPr id="16" name="Textfeld 15"/>
          <p:cNvSpPr txBox="1"/>
          <p:nvPr/>
        </p:nvSpPr>
        <p:spPr>
          <a:xfrm>
            <a:off x="1050616" y="6059585"/>
            <a:ext cx="26789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de-DE" sz="2400" b="1" dirty="0" err="1">
                <a:solidFill>
                  <a:srgbClr val="F0781E"/>
                </a:solidFill>
              </a:rPr>
              <a:t>Ground-breaking</a:t>
            </a:r>
            <a:endParaRPr lang="en-GB" sz="2400" b="1" dirty="0">
              <a:solidFill>
                <a:srgbClr val="F0781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0622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  <p:bldP spid="10" grpId="0"/>
      <p:bldP spid="11" grpId="0"/>
      <p:bldP spid="12" grpId="0"/>
      <p:bldP spid="14" grpId="0"/>
      <p:bldP spid="13" grpId="0"/>
      <p:bldP spid="15" grpId="0"/>
      <p:bldP spid="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645028" y="123401"/>
            <a:ext cx="11087100" cy="409714"/>
          </a:xfrm>
        </p:spPr>
        <p:txBody>
          <a:bodyPr>
            <a:normAutofit fontScale="90000"/>
          </a:bodyPr>
          <a:lstStyle/>
          <a:p>
            <a:r>
              <a:rPr lang="de-DE" dirty="0"/>
              <a:t>ERC – Grants 2026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837985" y="1223499"/>
            <a:ext cx="3249608" cy="2172903"/>
          </a:xfrm>
          <a:prstGeom prst="rect">
            <a:avLst/>
          </a:prstGeom>
          <a:noFill/>
          <a:ln w="28575"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dirty="0" err="1">
                <a:solidFill>
                  <a:srgbClr val="005AA0"/>
                </a:solidFill>
              </a:rPr>
              <a:t>Starting</a:t>
            </a:r>
            <a:r>
              <a:rPr lang="de-DE" dirty="0">
                <a:solidFill>
                  <a:srgbClr val="005AA0"/>
                </a:solidFill>
              </a:rPr>
              <a:t> Grant</a:t>
            </a: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dirty="0">
                <a:solidFill>
                  <a:srgbClr val="005AA0"/>
                </a:solidFill>
              </a:rPr>
              <a:t>Single </a:t>
            </a:r>
            <a:r>
              <a:rPr lang="de-DE" dirty="0" err="1">
                <a:solidFill>
                  <a:srgbClr val="005AA0"/>
                </a:solidFill>
              </a:rPr>
              <a:t>investigators</a:t>
            </a:r>
            <a:endParaRPr lang="de-DE" dirty="0">
              <a:solidFill>
                <a:srgbClr val="005AA0"/>
              </a:solidFill>
            </a:endParaRP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dirty="0">
                <a:solidFill>
                  <a:srgbClr val="005AA0"/>
                </a:solidFill>
              </a:rPr>
              <a:t>2 – 7 </a:t>
            </a:r>
            <a:r>
              <a:rPr lang="de-DE" dirty="0" err="1">
                <a:solidFill>
                  <a:srgbClr val="005AA0"/>
                </a:solidFill>
              </a:rPr>
              <a:t>years</a:t>
            </a:r>
            <a:r>
              <a:rPr lang="de-DE" dirty="0">
                <a:solidFill>
                  <a:srgbClr val="005AA0"/>
                </a:solidFill>
              </a:rPr>
              <a:t> after </a:t>
            </a:r>
            <a:r>
              <a:rPr lang="de-DE" dirty="0" err="1">
                <a:solidFill>
                  <a:srgbClr val="005AA0"/>
                </a:solidFill>
              </a:rPr>
              <a:t>PhD</a:t>
            </a:r>
            <a:r>
              <a:rPr lang="de-DE" dirty="0">
                <a:solidFill>
                  <a:srgbClr val="005AA0"/>
                </a:solidFill>
              </a:rPr>
              <a:t> </a:t>
            </a:r>
            <a:r>
              <a:rPr lang="de-DE" dirty="0" err="1">
                <a:solidFill>
                  <a:srgbClr val="005AA0"/>
                </a:solidFill>
              </a:rPr>
              <a:t>defence</a:t>
            </a:r>
            <a:endParaRPr lang="de-DE" dirty="0">
              <a:solidFill>
                <a:srgbClr val="005AA0"/>
              </a:solidFill>
            </a:endParaRP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dirty="0">
                <a:solidFill>
                  <a:srgbClr val="005AA0"/>
                </a:solidFill>
              </a:rPr>
              <a:t>1.5 MEUR </a:t>
            </a:r>
            <a:r>
              <a:rPr lang="de-DE" dirty="0" err="1">
                <a:solidFill>
                  <a:srgbClr val="005AA0"/>
                </a:solidFill>
              </a:rPr>
              <a:t>for</a:t>
            </a:r>
            <a:r>
              <a:rPr lang="de-DE" dirty="0">
                <a:solidFill>
                  <a:srgbClr val="005AA0"/>
                </a:solidFill>
              </a:rPr>
              <a:t> 5 </a:t>
            </a:r>
            <a:r>
              <a:rPr lang="de-DE" dirty="0" err="1">
                <a:solidFill>
                  <a:srgbClr val="005AA0"/>
                </a:solidFill>
              </a:rPr>
              <a:t>years</a:t>
            </a:r>
            <a:endParaRPr lang="de-DE" dirty="0">
              <a:solidFill>
                <a:srgbClr val="005AA0"/>
              </a:solidFill>
            </a:endParaRPr>
          </a:p>
          <a:p>
            <a:pPr algn="l"/>
            <a:r>
              <a:rPr lang="de-DE" dirty="0">
                <a:solidFill>
                  <a:srgbClr val="005AA0"/>
                </a:solidFill>
              </a:rPr>
              <a:t>Deadline 14 </a:t>
            </a:r>
            <a:r>
              <a:rPr lang="de-DE" dirty="0" err="1">
                <a:solidFill>
                  <a:srgbClr val="005AA0"/>
                </a:solidFill>
              </a:rPr>
              <a:t>Oct</a:t>
            </a:r>
            <a:r>
              <a:rPr lang="de-DE" dirty="0">
                <a:solidFill>
                  <a:srgbClr val="005AA0"/>
                </a:solidFill>
              </a:rPr>
              <a:t> 2025</a:t>
            </a:r>
          </a:p>
          <a:p>
            <a:pPr algn="l"/>
            <a:endParaRPr lang="en-GB" dirty="0">
              <a:solidFill>
                <a:srgbClr val="005AA0"/>
              </a:solidFill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4249592" y="1220717"/>
            <a:ext cx="3512500" cy="2172903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dirty="0" err="1">
                <a:solidFill>
                  <a:srgbClr val="00B050"/>
                </a:solidFill>
              </a:rPr>
              <a:t>Consolidator</a:t>
            </a:r>
            <a:r>
              <a:rPr lang="de-DE" dirty="0">
                <a:solidFill>
                  <a:srgbClr val="00B050"/>
                </a:solidFill>
              </a:rPr>
              <a:t> Grant</a:t>
            </a: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dirty="0">
                <a:solidFill>
                  <a:srgbClr val="00B050"/>
                </a:solidFill>
              </a:rPr>
              <a:t>Single </a:t>
            </a:r>
            <a:r>
              <a:rPr lang="de-DE" dirty="0" err="1">
                <a:solidFill>
                  <a:srgbClr val="00B050"/>
                </a:solidFill>
              </a:rPr>
              <a:t>investigators</a:t>
            </a:r>
            <a:endParaRPr lang="de-DE" dirty="0">
              <a:solidFill>
                <a:srgbClr val="00B050"/>
              </a:solidFill>
            </a:endParaRP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dirty="0">
                <a:solidFill>
                  <a:srgbClr val="00B050"/>
                </a:solidFill>
              </a:rPr>
              <a:t>&gt;7 – 12 </a:t>
            </a:r>
            <a:r>
              <a:rPr lang="de-DE" dirty="0" err="1">
                <a:solidFill>
                  <a:srgbClr val="00B050"/>
                </a:solidFill>
              </a:rPr>
              <a:t>years</a:t>
            </a:r>
            <a:r>
              <a:rPr lang="de-DE" dirty="0">
                <a:solidFill>
                  <a:srgbClr val="00B050"/>
                </a:solidFill>
              </a:rPr>
              <a:t> after </a:t>
            </a:r>
            <a:r>
              <a:rPr lang="de-DE" dirty="0" err="1">
                <a:solidFill>
                  <a:srgbClr val="00B050"/>
                </a:solidFill>
              </a:rPr>
              <a:t>PhD</a:t>
            </a:r>
            <a:r>
              <a:rPr lang="de-DE" dirty="0">
                <a:solidFill>
                  <a:srgbClr val="00B050"/>
                </a:solidFill>
              </a:rPr>
              <a:t> </a:t>
            </a:r>
            <a:r>
              <a:rPr lang="de-DE" dirty="0" err="1">
                <a:solidFill>
                  <a:srgbClr val="00B050"/>
                </a:solidFill>
              </a:rPr>
              <a:t>defence</a:t>
            </a:r>
            <a:endParaRPr lang="de-DE" dirty="0">
              <a:solidFill>
                <a:srgbClr val="00B050"/>
              </a:solidFill>
            </a:endParaRP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dirty="0">
                <a:solidFill>
                  <a:srgbClr val="00B050"/>
                </a:solidFill>
              </a:rPr>
              <a:t>2.0 MEUR </a:t>
            </a:r>
            <a:r>
              <a:rPr lang="de-DE" dirty="0" err="1">
                <a:solidFill>
                  <a:srgbClr val="00B050"/>
                </a:solidFill>
              </a:rPr>
              <a:t>for</a:t>
            </a:r>
            <a:r>
              <a:rPr lang="de-DE" dirty="0">
                <a:solidFill>
                  <a:srgbClr val="00B050"/>
                </a:solidFill>
              </a:rPr>
              <a:t> 5 </a:t>
            </a:r>
            <a:r>
              <a:rPr lang="de-DE" dirty="0" err="1">
                <a:solidFill>
                  <a:srgbClr val="00B050"/>
                </a:solidFill>
              </a:rPr>
              <a:t>years</a:t>
            </a:r>
            <a:endParaRPr lang="de-DE" dirty="0">
              <a:solidFill>
                <a:srgbClr val="00B050"/>
              </a:solidFill>
            </a:endParaRPr>
          </a:p>
          <a:p>
            <a:pPr algn="l"/>
            <a:r>
              <a:rPr lang="de-DE" dirty="0">
                <a:solidFill>
                  <a:srgbClr val="00B050"/>
                </a:solidFill>
              </a:rPr>
              <a:t>Deadline 13 </a:t>
            </a:r>
            <a:r>
              <a:rPr lang="de-DE" dirty="0" err="1">
                <a:solidFill>
                  <a:srgbClr val="00B050"/>
                </a:solidFill>
              </a:rPr>
              <a:t>January</a:t>
            </a:r>
            <a:r>
              <a:rPr lang="de-DE" dirty="0">
                <a:solidFill>
                  <a:srgbClr val="00B050"/>
                </a:solidFill>
              </a:rPr>
              <a:t> 2026</a:t>
            </a:r>
          </a:p>
          <a:p>
            <a:pPr algn="l"/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8419172" y="1240693"/>
            <a:ext cx="3108543" cy="2172903"/>
          </a:xfrm>
          <a:prstGeom prst="rect">
            <a:avLst/>
          </a:prstGeom>
          <a:noFill/>
          <a:ln w="28575">
            <a:solidFill>
              <a:srgbClr val="F8C096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dirty="0" err="1"/>
              <a:t>Advanced</a:t>
            </a:r>
            <a:r>
              <a:rPr lang="de-DE" dirty="0"/>
              <a:t> Grant</a:t>
            </a: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dirty="0"/>
              <a:t>Single </a:t>
            </a:r>
            <a:r>
              <a:rPr lang="de-DE" dirty="0" err="1"/>
              <a:t>investigators</a:t>
            </a:r>
            <a:endParaRPr lang="de-DE" dirty="0"/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dirty="0" err="1"/>
              <a:t>Recognized</a:t>
            </a:r>
            <a:r>
              <a:rPr lang="de-DE" dirty="0"/>
              <a:t> </a:t>
            </a:r>
            <a:r>
              <a:rPr lang="de-DE" dirty="0" err="1"/>
              <a:t>senior</a:t>
            </a:r>
            <a:r>
              <a:rPr lang="de-DE" dirty="0"/>
              <a:t> </a:t>
            </a:r>
            <a:r>
              <a:rPr lang="de-DE" dirty="0" err="1"/>
              <a:t>scientists</a:t>
            </a:r>
            <a:endParaRPr lang="de-DE" dirty="0"/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dirty="0"/>
              <a:t>2.5 MEUR </a:t>
            </a:r>
            <a:r>
              <a:rPr lang="de-DE" dirty="0" err="1"/>
              <a:t>for</a:t>
            </a:r>
            <a:r>
              <a:rPr lang="de-DE" dirty="0"/>
              <a:t> 5 </a:t>
            </a:r>
            <a:r>
              <a:rPr lang="de-DE" dirty="0" err="1"/>
              <a:t>years</a:t>
            </a:r>
            <a:endParaRPr lang="de-DE" dirty="0"/>
          </a:p>
          <a:p>
            <a:pPr algn="l"/>
            <a:r>
              <a:rPr lang="de-DE" dirty="0"/>
              <a:t>Deadline 27 August 2026</a:t>
            </a:r>
          </a:p>
          <a:p>
            <a:pPr algn="l"/>
            <a:endParaRPr lang="en-GB" dirty="0"/>
          </a:p>
        </p:txBody>
      </p:sp>
      <p:sp>
        <p:nvSpPr>
          <p:cNvPr id="17" name="Textfeld 16"/>
          <p:cNvSpPr txBox="1"/>
          <p:nvPr/>
        </p:nvSpPr>
        <p:spPr>
          <a:xfrm>
            <a:off x="838025" y="663883"/>
            <a:ext cx="10467974" cy="397032"/>
          </a:xfrm>
          <a:prstGeom prst="rect">
            <a:avLst/>
          </a:prstGeom>
          <a:noFill/>
          <a:ln w="28575">
            <a:solidFill>
              <a:srgbClr val="F0781E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dirty="0"/>
              <a:t>Proof-</a:t>
            </a:r>
            <a:r>
              <a:rPr lang="de-DE" dirty="0" err="1"/>
              <a:t>of</a:t>
            </a:r>
            <a:r>
              <a:rPr lang="de-DE" dirty="0"/>
              <a:t>-</a:t>
            </a:r>
            <a:r>
              <a:rPr lang="de-DE" dirty="0" err="1"/>
              <a:t>Concept</a:t>
            </a:r>
            <a:r>
              <a:rPr lang="de-DE" dirty="0"/>
              <a:t> Grants   -   ERC Grant </a:t>
            </a:r>
            <a:r>
              <a:rPr lang="de-DE" dirty="0" err="1"/>
              <a:t>holders</a:t>
            </a:r>
            <a:r>
              <a:rPr lang="de-DE" dirty="0"/>
              <a:t>   -   150 </a:t>
            </a:r>
            <a:r>
              <a:rPr lang="de-DE" dirty="0" err="1"/>
              <a:t>kEUR</a:t>
            </a:r>
            <a:r>
              <a:rPr lang="de-DE" dirty="0"/>
              <a:t>   -   1.5 </a:t>
            </a:r>
            <a:r>
              <a:rPr lang="de-DE" dirty="0" err="1"/>
              <a:t>years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066800" y="3193741"/>
            <a:ext cx="10429875" cy="2277547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endParaRPr lang="de-DE" dirty="0"/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de-DE" dirty="0" err="1"/>
              <a:t>Synergy</a:t>
            </a:r>
            <a:r>
              <a:rPr lang="de-DE" dirty="0"/>
              <a:t> Grant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de-DE" dirty="0"/>
              <a:t>2 - 4 </a:t>
            </a:r>
            <a:r>
              <a:rPr lang="de-DE" dirty="0" err="1"/>
              <a:t>investigators</a:t>
            </a:r>
            <a:endParaRPr lang="de-DE" dirty="0"/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career</a:t>
            </a:r>
            <a:r>
              <a:rPr lang="de-DE" dirty="0"/>
              <a:t> </a:t>
            </a:r>
            <a:r>
              <a:rPr lang="de-DE" dirty="0" err="1"/>
              <a:t>stage</a:t>
            </a:r>
            <a:endParaRPr lang="de-DE" dirty="0"/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de-DE" dirty="0"/>
              <a:t>10 MEUR </a:t>
            </a:r>
            <a:r>
              <a:rPr lang="de-DE" dirty="0" err="1"/>
              <a:t>for</a:t>
            </a:r>
            <a:r>
              <a:rPr lang="de-DE" dirty="0"/>
              <a:t> 6 </a:t>
            </a:r>
            <a:r>
              <a:rPr lang="de-DE" dirty="0" err="1"/>
              <a:t>years</a:t>
            </a:r>
            <a:endParaRPr lang="de-DE" dirty="0"/>
          </a:p>
          <a:p>
            <a:pPr algn="ctr"/>
            <a:r>
              <a:rPr lang="de-DE" dirty="0"/>
              <a:t>Deadline 5 Nov 2025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2B87D-B0C7-F2B1-9FB3-09E658C0F960}"/>
              </a:ext>
            </a:extLst>
          </p:cNvPr>
          <p:cNvSpPr txBox="1"/>
          <p:nvPr/>
        </p:nvSpPr>
        <p:spPr>
          <a:xfrm>
            <a:off x="0" y="5998128"/>
            <a:ext cx="105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>
                <a:solidFill>
                  <a:schemeClr val="accent1"/>
                </a:solidFill>
              </a:rPr>
              <a:t>PhD </a:t>
            </a:r>
            <a:r>
              <a:rPr lang="de-DE" sz="1200" dirty="0" err="1">
                <a:solidFill>
                  <a:schemeClr val="accent1"/>
                </a:solidFill>
              </a:rPr>
              <a:t>defence</a:t>
            </a:r>
            <a:endParaRPr lang="en-GB" sz="1200" dirty="0">
              <a:solidFill>
                <a:schemeClr val="accent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60CCC4D-8FCF-6B6E-2F0B-5D7BB68D30BA}"/>
              </a:ext>
            </a:extLst>
          </p:cNvPr>
          <p:cNvGrpSpPr/>
          <p:nvPr/>
        </p:nvGrpSpPr>
        <p:grpSpPr>
          <a:xfrm>
            <a:off x="315722" y="5345185"/>
            <a:ext cx="9349793" cy="914562"/>
            <a:chOff x="248610" y="5378741"/>
            <a:chExt cx="9349793" cy="91456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8AAF958-AFD6-B8FF-5657-7FA02BEBD47D}"/>
                </a:ext>
              </a:extLst>
            </p:cNvPr>
            <p:cNvGrpSpPr/>
            <p:nvPr/>
          </p:nvGrpSpPr>
          <p:grpSpPr>
            <a:xfrm>
              <a:off x="248610" y="5600700"/>
              <a:ext cx="8678675" cy="692603"/>
              <a:chOff x="248610" y="5600700"/>
              <a:chExt cx="8678675" cy="692603"/>
            </a:xfrm>
          </p:grpSpPr>
          <p:sp>
            <p:nvSpPr>
              <p:cNvPr id="20" name="Pfeil nach rechts 19"/>
              <p:cNvSpPr/>
              <p:nvPr/>
            </p:nvSpPr>
            <p:spPr>
              <a:xfrm>
                <a:off x="248610" y="5712903"/>
                <a:ext cx="8299771" cy="164022"/>
              </a:xfrm>
              <a:prstGeom prst="rightArrow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5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" name="Gerader Verbinder 21"/>
              <p:cNvCxnSpPr>
                <a:cxnSpLocks/>
              </p:cNvCxnSpPr>
              <p:nvPr/>
            </p:nvCxnSpPr>
            <p:spPr>
              <a:xfrm>
                <a:off x="258136" y="5600700"/>
                <a:ext cx="0" cy="37226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r Verbinder 23"/>
              <p:cNvCxnSpPr>
                <a:cxnSpLocks/>
              </p:cNvCxnSpPr>
              <p:nvPr/>
            </p:nvCxnSpPr>
            <p:spPr>
              <a:xfrm>
                <a:off x="8258175" y="5629013"/>
                <a:ext cx="0" cy="32717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/>
              <p:cNvCxnSpPr>
                <a:cxnSpLocks/>
              </p:cNvCxnSpPr>
              <p:nvPr/>
            </p:nvCxnSpPr>
            <p:spPr>
              <a:xfrm>
                <a:off x="5604807" y="5610225"/>
                <a:ext cx="0" cy="32079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r Verbinder 25"/>
              <p:cNvCxnSpPr>
                <a:cxnSpLocks/>
              </p:cNvCxnSpPr>
              <p:nvPr/>
            </p:nvCxnSpPr>
            <p:spPr>
              <a:xfrm>
                <a:off x="2902241" y="5629013"/>
                <a:ext cx="0" cy="318781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A4F4E0-64C4-AE66-42E2-41E4FAE79B9B}"/>
                  </a:ext>
                </a:extLst>
              </p:cNvPr>
              <p:cNvSpPr txBox="1"/>
              <p:nvPr/>
            </p:nvSpPr>
            <p:spPr>
              <a:xfrm>
                <a:off x="7870272" y="6016304"/>
                <a:ext cx="10570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200" dirty="0">
                    <a:solidFill>
                      <a:schemeClr val="accent1"/>
                    </a:solidFill>
                  </a:rPr>
                  <a:t>15 </a:t>
                </a:r>
                <a:r>
                  <a:rPr lang="de-DE" sz="1200" dirty="0" err="1">
                    <a:solidFill>
                      <a:schemeClr val="accent1"/>
                    </a:solidFill>
                  </a:rPr>
                  <a:t>years</a:t>
                </a:r>
                <a:endParaRPr lang="en-GB" sz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B1D159-309A-82E2-1A7A-685B482ACB1A}"/>
                  </a:ext>
                </a:extLst>
              </p:cNvPr>
              <p:cNvSpPr txBox="1"/>
              <p:nvPr/>
            </p:nvSpPr>
            <p:spPr>
              <a:xfrm>
                <a:off x="5296250" y="5967368"/>
                <a:ext cx="10570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200" dirty="0">
                    <a:solidFill>
                      <a:schemeClr val="accent1"/>
                    </a:solidFill>
                  </a:rPr>
                  <a:t>10 </a:t>
                </a:r>
                <a:r>
                  <a:rPr lang="de-DE" sz="1200" dirty="0" err="1">
                    <a:solidFill>
                      <a:schemeClr val="accent1"/>
                    </a:solidFill>
                  </a:rPr>
                  <a:t>years</a:t>
                </a:r>
                <a:endParaRPr lang="en-GB" sz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B51EF9-9B5F-0B95-ACC2-0E5E29703028}"/>
                  </a:ext>
                </a:extLst>
              </p:cNvPr>
              <p:cNvSpPr txBox="1"/>
              <p:nvPr/>
            </p:nvSpPr>
            <p:spPr>
              <a:xfrm>
                <a:off x="2629948" y="6010711"/>
                <a:ext cx="10570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200" dirty="0">
                    <a:solidFill>
                      <a:schemeClr val="accent1"/>
                    </a:solidFill>
                  </a:rPr>
                  <a:t>5 </a:t>
                </a:r>
                <a:r>
                  <a:rPr lang="de-DE" sz="1200" dirty="0" err="1">
                    <a:solidFill>
                      <a:schemeClr val="accent1"/>
                    </a:solidFill>
                  </a:rPr>
                  <a:t>years</a:t>
                </a:r>
                <a:endParaRPr lang="en-GB" sz="12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00A729E-C90C-7143-7E91-2C82E3513B45}"/>
                </a:ext>
              </a:extLst>
            </p:cNvPr>
            <p:cNvSpPr txBox="1"/>
            <p:nvPr/>
          </p:nvSpPr>
          <p:spPr>
            <a:xfrm>
              <a:off x="8541390" y="5378741"/>
              <a:ext cx="1057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3200" dirty="0">
                  <a:solidFill>
                    <a:schemeClr val="accent1"/>
                  </a:solidFill>
                </a:rPr>
                <a:t>…</a:t>
              </a:r>
              <a:endParaRPr lang="en-GB" sz="32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78215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645028" y="123401"/>
            <a:ext cx="11087100" cy="409714"/>
          </a:xfrm>
        </p:spPr>
        <p:txBody>
          <a:bodyPr>
            <a:normAutofit fontScale="90000"/>
          </a:bodyPr>
          <a:lstStyle/>
          <a:p>
            <a:r>
              <a:rPr lang="de-DE" dirty="0"/>
              <a:t>ERC – Grants 2027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343034" y="1223499"/>
            <a:ext cx="5353091" cy="2172903"/>
          </a:xfrm>
          <a:prstGeom prst="rect">
            <a:avLst/>
          </a:prstGeom>
          <a:noFill/>
          <a:ln w="28575">
            <a:solidFill>
              <a:srgbClr val="005AA0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dirty="0" err="1">
                <a:solidFill>
                  <a:srgbClr val="005AA0"/>
                </a:solidFill>
              </a:rPr>
              <a:t>Starting</a:t>
            </a:r>
            <a:r>
              <a:rPr lang="de-DE" dirty="0">
                <a:solidFill>
                  <a:srgbClr val="005AA0"/>
                </a:solidFill>
              </a:rPr>
              <a:t> Grant</a:t>
            </a: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dirty="0">
                <a:solidFill>
                  <a:srgbClr val="005AA0"/>
                </a:solidFill>
              </a:rPr>
              <a:t>Single </a:t>
            </a:r>
            <a:r>
              <a:rPr lang="de-DE" dirty="0" err="1">
                <a:solidFill>
                  <a:srgbClr val="005AA0"/>
                </a:solidFill>
              </a:rPr>
              <a:t>investigators</a:t>
            </a:r>
            <a:endParaRPr lang="de-DE" dirty="0">
              <a:solidFill>
                <a:srgbClr val="005AA0"/>
              </a:solidFill>
            </a:endParaRP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dirty="0">
                <a:solidFill>
                  <a:srgbClr val="005AA0"/>
                </a:solidFill>
              </a:rPr>
              <a:t>&lt;10 </a:t>
            </a:r>
            <a:r>
              <a:rPr lang="de-DE" dirty="0" err="1">
                <a:solidFill>
                  <a:srgbClr val="005AA0"/>
                </a:solidFill>
              </a:rPr>
              <a:t>years</a:t>
            </a:r>
            <a:r>
              <a:rPr lang="de-DE" dirty="0">
                <a:solidFill>
                  <a:srgbClr val="005AA0"/>
                </a:solidFill>
              </a:rPr>
              <a:t> after PhD </a:t>
            </a:r>
            <a:r>
              <a:rPr lang="de-DE" dirty="0" err="1">
                <a:solidFill>
                  <a:srgbClr val="005AA0"/>
                </a:solidFill>
              </a:rPr>
              <a:t>defence</a:t>
            </a:r>
            <a:endParaRPr lang="de-DE" dirty="0">
              <a:solidFill>
                <a:srgbClr val="005AA0"/>
              </a:solidFill>
            </a:endParaRP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dirty="0">
                <a:solidFill>
                  <a:srgbClr val="005AA0"/>
                </a:solidFill>
              </a:rPr>
              <a:t>1.5 MEUR </a:t>
            </a:r>
            <a:r>
              <a:rPr lang="de-DE" dirty="0" err="1">
                <a:solidFill>
                  <a:srgbClr val="005AA0"/>
                </a:solidFill>
              </a:rPr>
              <a:t>for</a:t>
            </a:r>
            <a:r>
              <a:rPr lang="de-DE" dirty="0">
                <a:solidFill>
                  <a:srgbClr val="005AA0"/>
                </a:solidFill>
              </a:rPr>
              <a:t> 5 </a:t>
            </a:r>
            <a:r>
              <a:rPr lang="de-DE" dirty="0" err="1">
                <a:solidFill>
                  <a:srgbClr val="005AA0"/>
                </a:solidFill>
              </a:rPr>
              <a:t>years</a:t>
            </a:r>
            <a:endParaRPr lang="de-DE" dirty="0">
              <a:solidFill>
                <a:srgbClr val="005AA0"/>
              </a:solidFill>
            </a:endParaRPr>
          </a:p>
          <a:p>
            <a:pPr algn="l"/>
            <a:r>
              <a:rPr lang="de-DE" dirty="0">
                <a:solidFill>
                  <a:srgbClr val="005AA0"/>
                </a:solidFill>
              </a:rPr>
              <a:t>Deadline ? </a:t>
            </a:r>
            <a:r>
              <a:rPr lang="de-DE" dirty="0" err="1">
                <a:solidFill>
                  <a:srgbClr val="005AA0"/>
                </a:solidFill>
              </a:rPr>
              <a:t>Oct</a:t>
            </a:r>
            <a:r>
              <a:rPr lang="de-DE" dirty="0">
                <a:solidFill>
                  <a:srgbClr val="005AA0"/>
                </a:solidFill>
              </a:rPr>
              <a:t> 2026</a:t>
            </a:r>
          </a:p>
          <a:p>
            <a:pPr algn="l"/>
            <a:endParaRPr lang="en-GB" dirty="0"/>
          </a:p>
        </p:txBody>
      </p:sp>
      <p:sp>
        <p:nvSpPr>
          <p:cNvPr id="15" name="Textfeld 14"/>
          <p:cNvSpPr txBox="1"/>
          <p:nvPr/>
        </p:nvSpPr>
        <p:spPr>
          <a:xfrm>
            <a:off x="2927758" y="1136827"/>
            <a:ext cx="5394121" cy="2095958"/>
          </a:xfrm>
          <a:prstGeom prst="rect">
            <a:avLst/>
          </a:prstGeom>
          <a:noFill/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r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</a:pPr>
            <a:r>
              <a:rPr lang="de-DE" dirty="0" err="1">
                <a:solidFill>
                  <a:srgbClr val="00B050"/>
                </a:solidFill>
              </a:rPr>
              <a:t>Consolidator</a:t>
            </a:r>
            <a:r>
              <a:rPr lang="de-DE" dirty="0">
                <a:solidFill>
                  <a:srgbClr val="00B050"/>
                </a:solidFill>
              </a:rPr>
              <a:t> Grant</a:t>
            </a:r>
          </a:p>
          <a:p>
            <a:pPr algn="r">
              <a:lnSpc>
                <a:spcPct val="110000"/>
              </a:lnSpc>
              <a:spcAft>
                <a:spcPts val="600"/>
              </a:spcAft>
            </a:pPr>
            <a:r>
              <a:rPr lang="de-DE" dirty="0">
                <a:solidFill>
                  <a:srgbClr val="00B050"/>
                </a:solidFill>
              </a:rPr>
              <a:t>Single </a:t>
            </a:r>
            <a:r>
              <a:rPr lang="de-DE" dirty="0" err="1">
                <a:solidFill>
                  <a:srgbClr val="00B050"/>
                </a:solidFill>
              </a:rPr>
              <a:t>investigators</a:t>
            </a:r>
            <a:endParaRPr lang="de-DE" dirty="0">
              <a:solidFill>
                <a:srgbClr val="00B050"/>
              </a:solidFill>
            </a:endParaRPr>
          </a:p>
          <a:p>
            <a:pPr algn="r">
              <a:lnSpc>
                <a:spcPct val="110000"/>
              </a:lnSpc>
              <a:spcAft>
                <a:spcPts val="600"/>
              </a:spcAft>
            </a:pPr>
            <a:r>
              <a:rPr lang="de-DE" dirty="0">
                <a:solidFill>
                  <a:srgbClr val="00B050"/>
                </a:solidFill>
              </a:rPr>
              <a:t> 5 – 15 </a:t>
            </a:r>
            <a:r>
              <a:rPr lang="de-DE" dirty="0" err="1">
                <a:solidFill>
                  <a:srgbClr val="00B050"/>
                </a:solidFill>
              </a:rPr>
              <a:t>years</a:t>
            </a:r>
            <a:r>
              <a:rPr lang="de-DE" dirty="0">
                <a:solidFill>
                  <a:srgbClr val="00B050"/>
                </a:solidFill>
              </a:rPr>
              <a:t> after PhD </a:t>
            </a:r>
            <a:r>
              <a:rPr lang="de-DE" dirty="0" err="1">
                <a:solidFill>
                  <a:srgbClr val="00B050"/>
                </a:solidFill>
              </a:rPr>
              <a:t>defence</a:t>
            </a:r>
            <a:endParaRPr lang="de-DE" dirty="0">
              <a:solidFill>
                <a:srgbClr val="00B050"/>
              </a:solidFill>
            </a:endParaRPr>
          </a:p>
          <a:p>
            <a:pPr algn="r">
              <a:lnSpc>
                <a:spcPct val="110000"/>
              </a:lnSpc>
              <a:spcAft>
                <a:spcPts val="600"/>
              </a:spcAft>
            </a:pPr>
            <a:r>
              <a:rPr lang="de-DE" dirty="0">
                <a:solidFill>
                  <a:srgbClr val="00B050"/>
                </a:solidFill>
              </a:rPr>
              <a:t>2.0 MEUR </a:t>
            </a:r>
            <a:r>
              <a:rPr lang="de-DE" dirty="0" err="1">
                <a:solidFill>
                  <a:srgbClr val="00B050"/>
                </a:solidFill>
              </a:rPr>
              <a:t>for</a:t>
            </a:r>
            <a:r>
              <a:rPr lang="de-DE" dirty="0">
                <a:solidFill>
                  <a:srgbClr val="00B050"/>
                </a:solidFill>
              </a:rPr>
              <a:t> 5 </a:t>
            </a:r>
            <a:r>
              <a:rPr lang="de-DE" dirty="0" err="1">
                <a:solidFill>
                  <a:srgbClr val="00B050"/>
                </a:solidFill>
              </a:rPr>
              <a:t>years</a:t>
            </a:r>
            <a:endParaRPr lang="de-DE" dirty="0">
              <a:solidFill>
                <a:srgbClr val="00B050"/>
              </a:solidFill>
            </a:endParaRPr>
          </a:p>
          <a:p>
            <a:pPr algn="r"/>
            <a:r>
              <a:rPr lang="de-DE" dirty="0">
                <a:solidFill>
                  <a:srgbClr val="00B050"/>
                </a:solidFill>
              </a:rPr>
              <a:t>Deadline ? </a:t>
            </a:r>
            <a:r>
              <a:rPr lang="de-DE" dirty="0" err="1">
                <a:solidFill>
                  <a:srgbClr val="00B050"/>
                </a:solidFill>
              </a:rPr>
              <a:t>January</a:t>
            </a:r>
            <a:r>
              <a:rPr lang="de-DE" dirty="0">
                <a:solidFill>
                  <a:srgbClr val="00B050"/>
                </a:solidFill>
              </a:rPr>
              <a:t> 2027</a:t>
            </a:r>
          </a:p>
          <a:p>
            <a:pPr algn="r"/>
            <a:endParaRPr lang="de-DE" sz="800" dirty="0"/>
          </a:p>
          <a:p>
            <a:pPr algn="l"/>
            <a:endParaRPr lang="en-GB" sz="500" dirty="0"/>
          </a:p>
        </p:txBody>
      </p:sp>
      <p:sp>
        <p:nvSpPr>
          <p:cNvPr id="16" name="Textfeld 15"/>
          <p:cNvSpPr txBox="1"/>
          <p:nvPr/>
        </p:nvSpPr>
        <p:spPr>
          <a:xfrm>
            <a:off x="8419172" y="1240693"/>
            <a:ext cx="3108543" cy="2172903"/>
          </a:xfrm>
          <a:prstGeom prst="rect">
            <a:avLst/>
          </a:prstGeom>
          <a:noFill/>
          <a:ln w="28575">
            <a:solidFill>
              <a:srgbClr val="F8C096"/>
            </a:solidFill>
          </a:ln>
        </p:spPr>
        <p:txBody>
          <a:bodyPr wrap="none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dirty="0" err="1"/>
              <a:t>Advanced</a:t>
            </a:r>
            <a:r>
              <a:rPr lang="de-DE" dirty="0"/>
              <a:t> Grant</a:t>
            </a:r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dirty="0"/>
              <a:t>Single </a:t>
            </a:r>
            <a:r>
              <a:rPr lang="de-DE" dirty="0" err="1"/>
              <a:t>investigators</a:t>
            </a:r>
            <a:endParaRPr lang="de-DE" dirty="0"/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dirty="0" err="1"/>
              <a:t>Recognized</a:t>
            </a:r>
            <a:r>
              <a:rPr lang="de-DE" dirty="0"/>
              <a:t> </a:t>
            </a:r>
            <a:r>
              <a:rPr lang="de-DE" dirty="0" err="1"/>
              <a:t>senior</a:t>
            </a:r>
            <a:r>
              <a:rPr lang="de-DE" dirty="0"/>
              <a:t> </a:t>
            </a:r>
            <a:r>
              <a:rPr lang="de-DE" dirty="0" err="1"/>
              <a:t>scientists</a:t>
            </a:r>
            <a:endParaRPr lang="de-DE" dirty="0"/>
          </a:p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dirty="0"/>
              <a:t>2.5 MEUR </a:t>
            </a:r>
            <a:r>
              <a:rPr lang="de-DE" dirty="0" err="1"/>
              <a:t>for</a:t>
            </a:r>
            <a:r>
              <a:rPr lang="de-DE" dirty="0"/>
              <a:t> 5 </a:t>
            </a:r>
            <a:r>
              <a:rPr lang="de-DE" dirty="0" err="1"/>
              <a:t>years</a:t>
            </a:r>
            <a:endParaRPr lang="de-DE" dirty="0"/>
          </a:p>
          <a:p>
            <a:pPr algn="l"/>
            <a:r>
              <a:rPr lang="de-DE" dirty="0"/>
              <a:t>Deadline ? August 2027</a:t>
            </a:r>
          </a:p>
          <a:p>
            <a:pPr algn="l"/>
            <a:endParaRPr lang="en-GB" dirty="0"/>
          </a:p>
        </p:txBody>
      </p:sp>
      <p:sp>
        <p:nvSpPr>
          <p:cNvPr id="17" name="Textfeld 16"/>
          <p:cNvSpPr txBox="1"/>
          <p:nvPr/>
        </p:nvSpPr>
        <p:spPr>
          <a:xfrm>
            <a:off x="838025" y="663883"/>
            <a:ext cx="10467974" cy="397032"/>
          </a:xfrm>
          <a:prstGeom prst="rect">
            <a:avLst/>
          </a:prstGeom>
          <a:noFill/>
          <a:ln w="28575">
            <a:solidFill>
              <a:srgbClr val="F0781E"/>
            </a:solidFill>
          </a:ln>
        </p:spPr>
        <p:txBody>
          <a:bodyPr wrap="square" rtlCol="0">
            <a:spAutoFit/>
          </a:bodyPr>
          <a:lstStyle/>
          <a:p>
            <a:pPr algn="l">
              <a:lnSpc>
                <a:spcPct val="110000"/>
              </a:lnSpc>
              <a:spcAft>
                <a:spcPts val="600"/>
              </a:spcAft>
            </a:pPr>
            <a:r>
              <a:rPr lang="de-DE" dirty="0"/>
              <a:t>Proof-</a:t>
            </a:r>
            <a:r>
              <a:rPr lang="de-DE" dirty="0" err="1"/>
              <a:t>of</a:t>
            </a:r>
            <a:r>
              <a:rPr lang="de-DE" dirty="0"/>
              <a:t>-</a:t>
            </a:r>
            <a:r>
              <a:rPr lang="de-DE" dirty="0" err="1"/>
              <a:t>Concept</a:t>
            </a:r>
            <a:r>
              <a:rPr lang="de-DE" dirty="0"/>
              <a:t> Grants   -   ERC Grant </a:t>
            </a:r>
            <a:r>
              <a:rPr lang="de-DE" dirty="0" err="1"/>
              <a:t>holders</a:t>
            </a:r>
            <a:r>
              <a:rPr lang="de-DE" dirty="0"/>
              <a:t>   -   150 </a:t>
            </a:r>
            <a:r>
              <a:rPr lang="de-DE" dirty="0" err="1"/>
              <a:t>kEUR</a:t>
            </a:r>
            <a:r>
              <a:rPr lang="de-DE" dirty="0"/>
              <a:t>   -   1.5 </a:t>
            </a:r>
            <a:r>
              <a:rPr lang="de-DE" dirty="0" err="1"/>
              <a:t>years</a:t>
            </a: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1066800" y="3193741"/>
            <a:ext cx="10429875" cy="2277547"/>
          </a:xfrm>
          <a:prstGeom prst="rect">
            <a:avLst/>
          </a:prstGeom>
          <a:noFill/>
          <a:ln w="28575"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pPr algn="ctr">
              <a:lnSpc>
                <a:spcPct val="110000"/>
              </a:lnSpc>
            </a:pPr>
            <a:endParaRPr lang="de-DE" dirty="0"/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de-DE" dirty="0" err="1"/>
              <a:t>Synergy</a:t>
            </a:r>
            <a:r>
              <a:rPr lang="de-DE" dirty="0"/>
              <a:t> Grant</a:t>
            </a:r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de-DE" dirty="0"/>
              <a:t>2 - 4 </a:t>
            </a:r>
            <a:r>
              <a:rPr lang="de-DE" dirty="0" err="1"/>
              <a:t>investigators</a:t>
            </a:r>
            <a:endParaRPr lang="de-DE" dirty="0"/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de-DE" dirty="0" err="1"/>
              <a:t>Any</a:t>
            </a:r>
            <a:r>
              <a:rPr lang="de-DE" dirty="0"/>
              <a:t> </a:t>
            </a:r>
            <a:r>
              <a:rPr lang="de-DE" dirty="0" err="1"/>
              <a:t>career</a:t>
            </a:r>
            <a:r>
              <a:rPr lang="de-DE" dirty="0"/>
              <a:t> </a:t>
            </a:r>
            <a:r>
              <a:rPr lang="de-DE" dirty="0" err="1"/>
              <a:t>stage</a:t>
            </a:r>
            <a:endParaRPr lang="de-DE" dirty="0"/>
          </a:p>
          <a:p>
            <a:pPr algn="ctr">
              <a:lnSpc>
                <a:spcPct val="110000"/>
              </a:lnSpc>
              <a:spcAft>
                <a:spcPts val="600"/>
              </a:spcAft>
            </a:pPr>
            <a:r>
              <a:rPr lang="de-DE" dirty="0"/>
              <a:t>10 MEUR </a:t>
            </a:r>
            <a:r>
              <a:rPr lang="de-DE" dirty="0" err="1"/>
              <a:t>for</a:t>
            </a:r>
            <a:r>
              <a:rPr lang="de-DE" dirty="0"/>
              <a:t> 6 </a:t>
            </a:r>
            <a:r>
              <a:rPr lang="de-DE" dirty="0" err="1"/>
              <a:t>years</a:t>
            </a:r>
            <a:endParaRPr lang="de-DE" dirty="0"/>
          </a:p>
          <a:p>
            <a:pPr algn="ctr"/>
            <a:r>
              <a:rPr lang="de-DE" dirty="0"/>
              <a:t>Deadline?  Nov 2026</a:t>
            </a:r>
            <a:endParaRPr lang="en-GB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3B2B87D-B0C7-F2B1-9FB3-09E658C0F960}"/>
              </a:ext>
            </a:extLst>
          </p:cNvPr>
          <p:cNvSpPr txBox="1"/>
          <p:nvPr/>
        </p:nvSpPr>
        <p:spPr>
          <a:xfrm>
            <a:off x="0" y="5998128"/>
            <a:ext cx="1057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de-DE" sz="1200" dirty="0">
                <a:solidFill>
                  <a:schemeClr val="accent1"/>
                </a:solidFill>
              </a:rPr>
              <a:t>PhD </a:t>
            </a:r>
            <a:r>
              <a:rPr lang="de-DE" sz="1200" dirty="0" err="1">
                <a:solidFill>
                  <a:schemeClr val="accent1"/>
                </a:solidFill>
              </a:rPr>
              <a:t>defence</a:t>
            </a:r>
            <a:endParaRPr lang="en-GB" sz="1200" dirty="0">
              <a:solidFill>
                <a:schemeClr val="accent1"/>
              </a:solidFill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60CCC4D-8FCF-6B6E-2F0B-5D7BB68D30BA}"/>
              </a:ext>
            </a:extLst>
          </p:cNvPr>
          <p:cNvGrpSpPr/>
          <p:nvPr/>
        </p:nvGrpSpPr>
        <p:grpSpPr>
          <a:xfrm>
            <a:off x="315722" y="5345185"/>
            <a:ext cx="9349793" cy="914562"/>
            <a:chOff x="248610" y="5378741"/>
            <a:chExt cx="9349793" cy="914562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8AAF958-AFD6-B8FF-5657-7FA02BEBD47D}"/>
                </a:ext>
              </a:extLst>
            </p:cNvPr>
            <p:cNvGrpSpPr/>
            <p:nvPr/>
          </p:nvGrpSpPr>
          <p:grpSpPr>
            <a:xfrm>
              <a:off x="248610" y="5600700"/>
              <a:ext cx="8678675" cy="692603"/>
              <a:chOff x="248610" y="5600700"/>
              <a:chExt cx="8678675" cy="692603"/>
            </a:xfrm>
          </p:grpSpPr>
          <p:sp>
            <p:nvSpPr>
              <p:cNvPr id="20" name="Pfeil nach rechts 19"/>
              <p:cNvSpPr/>
              <p:nvPr/>
            </p:nvSpPr>
            <p:spPr>
              <a:xfrm>
                <a:off x="248610" y="5712903"/>
                <a:ext cx="8299771" cy="164022"/>
              </a:xfrm>
              <a:prstGeom prst="rightArrow">
                <a:avLst/>
              </a:prstGeom>
              <a:solidFill>
                <a:schemeClr val="tx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500" dirty="0">
                  <a:solidFill>
                    <a:schemeClr val="bg1"/>
                  </a:solidFill>
                </a:endParaRPr>
              </a:p>
            </p:txBody>
          </p:sp>
          <p:cxnSp>
            <p:nvCxnSpPr>
              <p:cNvPr id="22" name="Gerader Verbinder 21"/>
              <p:cNvCxnSpPr>
                <a:cxnSpLocks/>
              </p:cNvCxnSpPr>
              <p:nvPr/>
            </p:nvCxnSpPr>
            <p:spPr>
              <a:xfrm>
                <a:off x="258136" y="5600700"/>
                <a:ext cx="0" cy="372261"/>
              </a:xfrm>
              <a:prstGeom prst="line">
                <a:avLst/>
              </a:prstGeom>
              <a:ln w="190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Gerader Verbinder 23"/>
              <p:cNvCxnSpPr>
                <a:cxnSpLocks/>
              </p:cNvCxnSpPr>
              <p:nvPr/>
            </p:nvCxnSpPr>
            <p:spPr>
              <a:xfrm>
                <a:off x="8258175" y="5629013"/>
                <a:ext cx="0" cy="327170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r Verbinder 24"/>
              <p:cNvCxnSpPr>
                <a:cxnSpLocks/>
              </p:cNvCxnSpPr>
              <p:nvPr/>
            </p:nvCxnSpPr>
            <p:spPr>
              <a:xfrm>
                <a:off x="5604807" y="5610225"/>
                <a:ext cx="0" cy="320792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Gerader Verbinder 25"/>
              <p:cNvCxnSpPr>
                <a:cxnSpLocks/>
              </p:cNvCxnSpPr>
              <p:nvPr/>
            </p:nvCxnSpPr>
            <p:spPr>
              <a:xfrm>
                <a:off x="2902241" y="5629013"/>
                <a:ext cx="0" cy="318781"/>
              </a:xfrm>
              <a:prstGeom prst="line">
                <a:avLst/>
              </a:prstGeom>
              <a:ln w="1270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7A4F4E0-64C4-AE66-42E2-41E4FAE79B9B}"/>
                  </a:ext>
                </a:extLst>
              </p:cNvPr>
              <p:cNvSpPr txBox="1"/>
              <p:nvPr/>
            </p:nvSpPr>
            <p:spPr>
              <a:xfrm>
                <a:off x="7870272" y="6016304"/>
                <a:ext cx="10570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200" dirty="0">
                    <a:solidFill>
                      <a:schemeClr val="accent1"/>
                    </a:solidFill>
                  </a:rPr>
                  <a:t>15 </a:t>
                </a:r>
                <a:r>
                  <a:rPr lang="de-DE" sz="1200" dirty="0" err="1">
                    <a:solidFill>
                      <a:schemeClr val="accent1"/>
                    </a:solidFill>
                  </a:rPr>
                  <a:t>years</a:t>
                </a:r>
                <a:endParaRPr lang="en-GB" sz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0EB1D159-309A-82E2-1A7A-685B482ACB1A}"/>
                  </a:ext>
                </a:extLst>
              </p:cNvPr>
              <p:cNvSpPr txBox="1"/>
              <p:nvPr/>
            </p:nvSpPr>
            <p:spPr>
              <a:xfrm>
                <a:off x="5296250" y="5967368"/>
                <a:ext cx="10570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200" dirty="0">
                    <a:solidFill>
                      <a:schemeClr val="accent1"/>
                    </a:solidFill>
                  </a:rPr>
                  <a:t>10 </a:t>
                </a:r>
                <a:r>
                  <a:rPr lang="de-DE" sz="1200" dirty="0" err="1">
                    <a:solidFill>
                      <a:schemeClr val="accent1"/>
                    </a:solidFill>
                  </a:rPr>
                  <a:t>years</a:t>
                </a:r>
                <a:endParaRPr lang="en-GB" sz="1200" dirty="0">
                  <a:solidFill>
                    <a:schemeClr val="accent1"/>
                  </a:solidFill>
                </a:endParaRPr>
              </a:p>
            </p:txBody>
          </p: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8B51EF9-9B5F-0B95-ACC2-0E5E29703028}"/>
                  </a:ext>
                </a:extLst>
              </p:cNvPr>
              <p:cNvSpPr txBox="1"/>
              <p:nvPr/>
            </p:nvSpPr>
            <p:spPr>
              <a:xfrm>
                <a:off x="2629948" y="6010711"/>
                <a:ext cx="105701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l"/>
                <a:r>
                  <a:rPr lang="de-DE" sz="1200" dirty="0">
                    <a:solidFill>
                      <a:schemeClr val="accent1"/>
                    </a:solidFill>
                  </a:rPr>
                  <a:t>5 </a:t>
                </a:r>
                <a:r>
                  <a:rPr lang="de-DE" sz="1200" dirty="0" err="1">
                    <a:solidFill>
                      <a:schemeClr val="accent1"/>
                    </a:solidFill>
                  </a:rPr>
                  <a:t>years</a:t>
                </a:r>
                <a:endParaRPr lang="en-GB" sz="1200" dirty="0">
                  <a:solidFill>
                    <a:schemeClr val="accent1"/>
                  </a:solidFill>
                </a:endParaRPr>
              </a:p>
            </p:txBody>
          </p:sp>
        </p:grp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B00A729E-C90C-7143-7E91-2C82E3513B45}"/>
                </a:ext>
              </a:extLst>
            </p:cNvPr>
            <p:cNvSpPr txBox="1"/>
            <p:nvPr/>
          </p:nvSpPr>
          <p:spPr>
            <a:xfrm>
              <a:off x="8541390" y="5378741"/>
              <a:ext cx="10570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l"/>
              <a:r>
                <a:rPr lang="de-DE" sz="3200" dirty="0">
                  <a:solidFill>
                    <a:schemeClr val="accent1"/>
                  </a:solidFill>
                </a:rPr>
                <a:t>…</a:t>
              </a:r>
              <a:endParaRPr lang="en-GB" sz="3200" dirty="0">
                <a:solidFill>
                  <a:schemeClr val="accent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869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feld 5"/>
          <p:cNvSpPr txBox="1"/>
          <p:nvPr/>
        </p:nvSpPr>
        <p:spPr>
          <a:xfrm>
            <a:off x="546936" y="671763"/>
            <a:ext cx="11254539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dirty="0"/>
              <a:t>The </a:t>
            </a:r>
            <a:r>
              <a:rPr lang="en-GB" b="1" dirty="0"/>
              <a:t>ERC</a:t>
            </a:r>
            <a:r>
              <a:rPr lang="en-GB" dirty="0"/>
              <a:t> is dedicated to funding </a:t>
            </a:r>
            <a:r>
              <a:rPr lang="en-GB" b="1" dirty="0"/>
              <a:t>frontier research </a:t>
            </a:r>
            <a:r>
              <a:rPr lang="en-GB" dirty="0"/>
              <a:t>that </a:t>
            </a:r>
            <a:r>
              <a:rPr lang="en-GB" b="1" dirty="0"/>
              <a:t>explores uncharted territories</a:t>
            </a:r>
            <a:r>
              <a:rPr lang="en-GB" dirty="0"/>
              <a:t>, fosters </a:t>
            </a:r>
            <a:r>
              <a:rPr lang="en-GB" b="1" dirty="0"/>
              <a:t>interdisciplinary collaboration</a:t>
            </a:r>
            <a:r>
              <a:rPr lang="en-GB" dirty="0"/>
              <a:t>, and </a:t>
            </a:r>
            <a:r>
              <a:rPr lang="en-GB" b="1" dirty="0"/>
              <a:t>pushes the boundaries of knowledge</a:t>
            </a:r>
            <a:r>
              <a:rPr lang="en-GB" dirty="0"/>
              <a:t>.* </a:t>
            </a:r>
            <a:endParaRPr lang="en-GB" sz="1600" dirty="0"/>
          </a:p>
        </p:txBody>
      </p:sp>
      <p:sp>
        <p:nvSpPr>
          <p:cNvPr id="4" name="Titel 2"/>
          <p:cNvSpPr>
            <a:spLocks noGrp="1"/>
          </p:cNvSpPr>
          <p:nvPr>
            <p:ph type="title"/>
          </p:nvPr>
        </p:nvSpPr>
        <p:spPr>
          <a:xfrm>
            <a:off x="645028" y="123401"/>
            <a:ext cx="11087100" cy="409714"/>
          </a:xfrm>
        </p:spPr>
        <p:txBody>
          <a:bodyPr>
            <a:normAutofit fontScale="90000"/>
          </a:bodyPr>
          <a:lstStyle/>
          <a:p>
            <a:r>
              <a:rPr lang="de-DE" dirty="0"/>
              <a:t>ERC: </a:t>
            </a:r>
            <a:r>
              <a:rPr lang="de-DE" dirty="0" err="1"/>
              <a:t>Scope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Target </a:t>
            </a:r>
            <a:r>
              <a:rPr lang="de-DE" dirty="0" err="1"/>
              <a:t>group</a:t>
            </a:r>
            <a:r>
              <a:rPr lang="de-DE" dirty="0"/>
              <a:t> </a:t>
            </a:r>
            <a:endParaRPr lang="en-GB" dirty="0"/>
          </a:p>
        </p:txBody>
      </p:sp>
      <p:sp>
        <p:nvSpPr>
          <p:cNvPr id="3" name="Textfeld 2"/>
          <p:cNvSpPr txBox="1"/>
          <p:nvPr/>
        </p:nvSpPr>
        <p:spPr>
          <a:xfrm>
            <a:off x="552450" y="6438900"/>
            <a:ext cx="560121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dirty="0"/>
              <a:t>*https://erc.europa.eu/projects-statistics/mapping-erc-frontier-research-overview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651711" y="1738563"/>
            <a:ext cx="959718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GB" sz="2000" b="1" dirty="0">
                <a:solidFill>
                  <a:schemeClr val="accent3"/>
                </a:solidFill>
              </a:rPr>
              <a:t>Evaluation criteria</a:t>
            </a:r>
          </a:p>
          <a:p>
            <a:pPr>
              <a:lnSpc>
                <a:spcPct val="110000"/>
              </a:lnSpc>
            </a:pPr>
            <a:endParaRPr lang="en-GB" sz="2000" b="1" dirty="0">
              <a:solidFill>
                <a:schemeClr val="accent3"/>
              </a:solidFill>
            </a:endParaRPr>
          </a:p>
          <a:p>
            <a:pPr>
              <a:lnSpc>
                <a:spcPct val="110000"/>
              </a:lnSpc>
            </a:pPr>
            <a:r>
              <a:rPr lang="de-DE" sz="1600" b="1" dirty="0"/>
              <a:t>Project:</a:t>
            </a:r>
          </a:p>
          <a:p>
            <a:pPr marL="342900" indent="-342900">
              <a:lnSpc>
                <a:spcPct val="11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Ground-breaking </a:t>
            </a:r>
          </a:p>
          <a:p>
            <a:pPr marL="342900" indent="-342900">
              <a:lnSpc>
                <a:spcPct val="11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Addressing important challenges</a:t>
            </a:r>
          </a:p>
          <a:p>
            <a:pPr marL="342900" indent="-342900">
              <a:lnSpc>
                <a:spcPct val="11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Ambitious and beyond the state of the art (e.g. novel concepts and approaches, development between or across disciplines)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661237" y="4119813"/>
            <a:ext cx="8377988" cy="11757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de-DE" sz="1600" b="1" dirty="0"/>
              <a:t>PI:</a:t>
            </a:r>
          </a:p>
          <a:p>
            <a:pPr marL="285750" indent="-285750">
              <a:lnSpc>
                <a:spcPct val="11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Ability to conduct ground-breaking research</a:t>
            </a:r>
          </a:p>
          <a:p>
            <a:pPr marL="285750" indent="-285750">
              <a:lnSpc>
                <a:spcPct val="11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Evidence of creative and original thinking</a:t>
            </a:r>
          </a:p>
          <a:p>
            <a:pPr marL="285750" indent="-285750">
              <a:lnSpc>
                <a:spcPct val="110000"/>
              </a:lnSpc>
              <a:buClr>
                <a:schemeClr val="accent3"/>
              </a:buClr>
              <a:buFont typeface="Wingdings" panose="05000000000000000000" pitchFamily="2" charset="2"/>
              <a:buChar char="Ø"/>
            </a:pPr>
            <a:r>
              <a:rPr lang="en-GB" sz="1600" dirty="0"/>
              <a:t>Scientific expertise and capacity to successfully realise the project</a:t>
            </a:r>
          </a:p>
        </p:txBody>
      </p:sp>
    </p:spTree>
    <p:extLst>
      <p:ext uri="{BB962C8B-B14F-4D97-AF65-F5344CB8AC3E}">
        <p14:creationId xmlns:p14="http://schemas.microsoft.com/office/powerpoint/2010/main" val="1947717290"/>
      </p:ext>
    </p:extLst>
  </p:cSld>
  <p:clrMapOvr>
    <a:masterClrMapping/>
  </p:clrMapOvr>
</p:sld>
</file>

<file path=ppt/theme/theme1.xml><?xml version="1.0" encoding="utf-8"?>
<a:theme xmlns:a="http://schemas.openxmlformats.org/drawingml/2006/main" name="HZDR_Office_Design">
  <a:themeElements>
    <a:clrScheme name="HZDR_Farben">
      <a:dk1>
        <a:sysClr val="windowText" lastClr="000000"/>
      </a:dk1>
      <a:lt1>
        <a:sysClr val="window" lastClr="FFFFFF"/>
      </a:lt1>
      <a:dk2>
        <a:srgbClr val="005AA0"/>
      </a:dk2>
      <a:lt2>
        <a:srgbClr val="C6C6C6"/>
      </a:lt2>
      <a:accent1>
        <a:srgbClr val="005AA0"/>
      </a:accent1>
      <a:accent2>
        <a:srgbClr val="7EABCB"/>
      </a:accent2>
      <a:accent3>
        <a:srgbClr val="F0781E"/>
      </a:accent3>
      <a:accent4>
        <a:srgbClr val="F5B891"/>
      </a:accent4>
      <a:accent5>
        <a:srgbClr val="7F7F7F"/>
      </a:accent5>
      <a:accent6>
        <a:srgbClr val="C6C6C6"/>
      </a:accent6>
      <a:hlink>
        <a:srgbClr val="E6007E"/>
      </a:hlink>
      <a:folHlink>
        <a:srgbClr val="F0781E"/>
      </a:folHlink>
    </a:clrScheme>
    <a:fontScheme name="HZDR_Schrif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sz="1500" dirty="0" smtClean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defRPr sz="1500"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HZDR_ppt_template_16_9_ENGLISH.pptx" id="{1746AFC9-9D9A-4C2D-B2BC-D7E3E2E0EBCD}" vid="{BE5915EC-7EBA-43DB-B7F5-8C1C5FBF447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HZDR_ppt_template_16_9_ENGLISH</Template>
  <TotalTime>0</TotalTime>
  <Words>1167</Words>
  <Application>Microsoft Office PowerPoint</Application>
  <PresentationFormat>Widescreen</PresentationFormat>
  <Paragraphs>246</Paragraphs>
  <Slides>15</Slides>
  <Notes>7</Notes>
  <HiddenSlides>2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Symbol</vt:lpstr>
      <vt:lpstr>Wingdings</vt:lpstr>
      <vt:lpstr>HZDR_Office_Design</vt:lpstr>
      <vt:lpstr>HELIUM 25 - Helium Burning and Perspectives for Underground Labs</vt:lpstr>
      <vt:lpstr>Multiannual Financial Framework (MFF) 2021-2027: Key Figures</vt:lpstr>
      <vt:lpstr>HORIZON EUROPE</vt:lpstr>
      <vt:lpstr>Research Infrastructures</vt:lpstr>
      <vt:lpstr>European Innovation Council (EIC)</vt:lpstr>
      <vt:lpstr>European Research Council (ERC)</vt:lpstr>
      <vt:lpstr>ERC – Grants 2026</vt:lpstr>
      <vt:lpstr>ERC – Grants 2027</vt:lpstr>
      <vt:lpstr>ERC: Scope and Target group </vt:lpstr>
      <vt:lpstr>ERC: What fits and what doesn‘t</vt:lpstr>
      <vt:lpstr>MFF 2028-2034</vt:lpstr>
      <vt:lpstr>HORIZON Europe 2028-2034</vt:lpstr>
      <vt:lpstr>PowerPoint Presentation</vt:lpstr>
      <vt:lpstr>Applying for ERC Grants 2026/2027 – the new proposal format</vt:lpstr>
      <vt:lpstr>Technology Readiness Levels (TRLs)</vt:lpstr>
    </vt:vector>
  </TitlesOfParts>
  <Company>HZDR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 of presentation</dc:title>
  <dc:creator>Schramm, Dr. Barbara (FSPP) - 4233</dc:creator>
  <cp:lastModifiedBy>Schramm, Dr. Barbara (FSPP) - 4233</cp:lastModifiedBy>
  <cp:revision>95</cp:revision>
  <dcterms:created xsi:type="dcterms:W3CDTF">2022-01-17T11:03:49Z</dcterms:created>
  <dcterms:modified xsi:type="dcterms:W3CDTF">2025-07-23T11:42:51Z</dcterms:modified>
</cp:coreProperties>
</file>