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65" r:id="rId4"/>
    <p:sldId id="271" r:id="rId5"/>
    <p:sldId id="263" r:id="rId6"/>
    <p:sldId id="266" r:id="rId7"/>
    <p:sldId id="269" r:id="rId8"/>
    <p:sldId id="268" r:id="rId9"/>
    <p:sldId id="261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78B4"/>
    <a:srgbClr val="232960"/>
    <a:srgbClr val="5253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>
      <p:cViewPr varScale="1">
        <p:scale>
          <a:sx n="143" d="100"/>
          <a:sy n="143" d="100"/>
        </p:scale>
        <p:origin x="102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hannes.wagner\AppData\Local\Temp\719d7bfe-f0a4-4390-857d-7021639c1c46_16834198.zip.c46\Scopus%201900-20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hannes.wagner\AppData\Local\Temp\719d7bfe-f0a4-4390-857d-7021639c1c46_16834198.zip.c46\Scopus%201900-20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344135163433023"/>
          <c:y val="7.651522022107464E-2"/>
          <c:w val="0.71743585729531734"/>
          <c:h val="0.67198436366352265"/>
        </c:manualLayout>
      </c:layout>
      <c:scatterChart>
        <c:scatterStyle val="lineMarker"/>
        <c:varyColors val="0"/>
        <c:ser>
          <c:idx val="0"/>
          <c:order val="0"/>
          <c:tx>
            <c:strRef>
              <c:f>'UniqueJ f5-6'!$B$1</c:f>
              <c:strCache>
                <c:ptCount val="1"/>
                <c:pt idx="0">
                  <c:v>Journals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xVal>
            <c:numRef>
              <c:f>'UniqueJ f5-6'!$A$2:$A$122</c:f>
              <c:numCache>
                <c:formatCode>General</c:formatCode>
                <c:ptCount val="121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  <c:pt idx="111">
                  <c:v>2011</c:v>
                </c:pt>
                <c:pt idx="112">
                  <c:v>2012</c:v>
                </c:pt>
                <c:pt idx="113">
                  <c:v>2013</c:v>
                </c:pt>
                <c:pt idx="114">
                  <c:v>2014</c:v>
                </c:pt>
                <c:pt idx="115">
                  <c:v>2015</c:v>
                </c:pt>
                <c:pt idx="116">
                  <c:v>2016</c:v>
                </c:pt>
                <c:pt idx="117">
                  <c:v>2017</c:v>
                </c:pt>
                <c:pt idx="118">
                  <c:v>2018</c:v>
                </c:pt>
                <c:pt idx="119">
                  <c:v>2019</c:v>
                </c:pt>
                <c:pt idx="120">
                  <c:v>2020</c:v>
                </c:pt>
              </c:numCache>
            </c:numRef>
          </c:xVal>
          <c:yVal>
            <c:numRef>
              <c:f>'UniqueJ f5-6'!$B$2:$B$122</c:f>
              <c:numCache>
                <c:formatCode>General</c:formatCode>
                <c:ptCount val="121"/>
                <c:pt idx="0">
                  <c:v>139</c:v>
                </c:pt>
                <c:pt idx="1">
                  <c:v>143</c:v>
                </c:pt>
                <c:pt idx="2">
                  <c:v>147</c:v>
                </c:pt>
                <c:pt idx="3">
                  <c:v>155</c:v>
                </c:pt>
                <c:pt idx="4">
                  <c:v>159</c:v>
                </c:pt>
                <c:pt idx="5">
                  <c:v>162</c:v>
                </c:pt>
                <c:pt idx="6">
                  <c:v>170</c:v>
                </c:pt>
                <c:pt idx="7">
                  <c:v>176</c:v>
                </c:pt>
                <c:pt idx="8">
                  <c:v>183</c:v>
                </c:pt>
                <c:pt idx="9">
                  <c:v>193</c:v>
                </c:pt>
                <c:pt idx="10">
                  <c:v>205</c:v>
                </c:pt>
                <c:pt idx="11">
                  <c:v>210</c:v>
                </c:pt>
                <c:pt idx="12">
                  <c:v>223</c:v>
                </c:pt>
                <c:pt idx="13">
                  <c:v>221</c:v>
                </c:pt>
                <c:pt idx="14">
                  <c:v>217</c:v>
                </c:pt>
                <c:pt idx="15">
                  <c:v>215</c:v>
                </c:pt>
                <c:pt idx="16">
                  <c:v>220</c:v>
                </c:pt>
                <c:pt idx="17">
                  <c:v>217</c:v>
                </c:pt>
                <c:pt idx="18">
                  <c:v>229</c:v>
                </c:pt>
                <c:pt idx="19">
                  <c:v>222</c:v>
                </c:pt>
                <c:pt idx="20">
                  <c:v>257</c:v>
                </c:pt>
                <c:pt idx="21">
                  <c:v>276</c:v>
                </c:pt>
                <c:pt idx="22">
                  <c:v>281</c:v>
                </c:pt>
                <c:pt idx="23">
                  <c:v>283</c:v>
                </c:pt>
                <c:pt idx="24">
                  <c:v>304</c:v>
                </c:pt>
                <c:pt idx="25">
                  <c:v>329</c:v>
                </c:pt>
                <c:pt idx="26">
                  <c:v>335</c:v>
                </c:pt>
                <c:pt idx="27">
                  <c:v>342</c:v>
                </c:pt>
                <c:pt idx="28">
                  <c:v>352</c:v>
                </c:pt>
                <c:pt idx="29">
                  <c:v>372</c:v>
                </c:pt>
                <c:pt idx="30">
                  <c:v>391</c:v>
                </c:pt>
                <c:pt idx="31">
                  <c:v>397</c:v>
                </c:pt>
                <c:pt idx="32">
                  <c:v>403</c:v>
                </c:pt>
                <c:pt idx="33">
                  <c:v>424</c:v>
                </c:pt>
                <c:pt idx="34">
                  <c:v>422</c:v>
                </c:pt>
                <c:pt idx="35">
                  <c:v>432</c:v>
                </c:pt>
                <c:pt idx="36">
                  <c:v>455</c:v>
                </c:pt>
                <c:pt idx="37">
                  <c:v>467</c:v>
                </c:pt>
                <c:pt idx="38">
                  <c:v>478</c:v>
                </c:pt>
                <c:pt idx="39">
                  <c:v>495</c:v>
                </c:pt>
                <c:pt idx="40">
                  <c:v>478</c:v>
                </c:pt>
                <c:pt idx="41">
                  <c:v>471</c:v>
                </c:pt>
                <c:pt idx="42">
                  <c:v>481</c:v>
                </c:pt>
                <c:pt idx="43">
                  <c:v>469</c:v>
                </c:pt>
                <c:pt idx="44">
                  <c:v>460</c:v>
                </c:pt>
                <c:pt idx="45">
                  <c:v>1353</c:v>
                </c:pt>
                <c:pt idx="46">
                  <c:v>1779</c:v>
                </c:pt>
                <c:pt idx="47">
                  <c:v>2168</c:v>
                </c:pt>
                <c:pt idx="48">
                  <c:v>2287</c:v>
                </c:pt>
                <c:pt idx="49">
                  <c:v>2062</c:v>
                </c:pt>
                <c:pt idx="50">
                  <c:v>2026</c:v>
                </c:pt>
                <c:pt idx="51">
                  <c:v>2094</c:v>
                </c:pt>
                <c:pt idx="52">
                  <c:v>2153</c:v>
                </c:pt>
                <c:pt idx="53">
                  <c:v>2223</c:v>
                </c:pt>
                <c:pt idx="54">
                  <c:v>2313</c:v>
                </c:pt>
                <c:pt idx="55">
                  <c:v>2365</c:v>
                </c:pt>
                <c:pt idx="56">
                  <c:v>2336</c:v>
                </c:pt>
                <c:pt idx="57">
                  <c:v>2378</c:v>
                </c:pt>
                <c:pt idx="58">
                  <c:v>2429</c:v>
                </c:pt>
                <c:pt idx="59">
                  <c:v>2653</c:v>
                </c:pt>
                <c:pt idx="60">
                  <c:v>3020</c:v>
                </c:pt>
                <c:pt idx="61">
                  <c:v>3617</c:v>
                </c:pt>
                <c:pt idx="62">
                  <c:v>3330</c:v>
                </c:pt>
                <c:pt idx="63">
                  <c:v>3382</c:v>
                </c:pt>
                <c:pt idx="64">
                  <c:v>3544</c:v>
                </c:pt>
                <c:pt idx="65">
                  <c:v>4545</c:v>
                </c:pt>
                <c:pt idx="66">
                  <c:v>3890</c:v>
                </c:pt>
                <c:pt idx="67">
                  <c:v>4126</c:v>
                </c:pt>
                <c:pt idx="68">
                  <c:v>4870</c:v>
                </c:pt>
                <c:pt idx="69">
                  <c:v>7158</c:v>
                </c:pt>
                <c:pt idx="70">
                  <c:v>7622</c:v>
                </c:pt>
                <c:pt idx="71">
                  <c:v>7436</c:v>
                </c:pt>
                <c:pt idx="72">
                  <c:v>8179</c:v>
                </c:pt>
                <c:pt idx="73">
                  <c:v>10832</c:v>
                </c:pt>
                <c:pt idx="74">
                  <c:v>11530</c:v>
                </c:pt>
                <c:pt idx="75">
                  <c:v>11495</c:v>
                </c:pt>
                <c:pt idx="76">
                  <c:v>11657</c:v>
                </c:pt>
                <c:pt idx="77">
                  <c:v>11684</c:v>
                </c:pt>
                <c:pt idx="78">
                  <c:v>12615</c:v>
                </c:pt>
                <c:pt idx="79">
                  <c:v>14438</c:v>
                </c:pt>
                <c:pt idx="80">
                  <c:v>13632</c:v>
                </c:pt>
                <c:pt idx="81">
                  <c:v>13345</c:v>
                </c:pt>
                <c:pt idx="82">
                  <c:v>13533</c:v>
                </c:pt>
                <c:pt idx="83">
                  <c:v>12839</c:v>
                </c:pt>
                <c:pt idx="84">
                  <c:v>12829</c:v>
                </c:pt>
                <c:pt idx="85">
                  <c:v>12904</c:v>
                </c:pt>
                <c:pt idx="86">
                  <c:v>12808</c:v>
                </c:pt>
                <c:pt idx="87">
                  <c:v>12857</c:v>
                </c:pt>
                <c:pt idx="88">
                  <c:v>12775</c:v>
                </c:pt>
                <c:pt idx="89">
                  <c:v>12705</c:v>
                </c:pt>
                <c:pt idx="90">
                  <c:v>12368</c:v>
                </c:pt>
                <c:pt idx="91">
                  <c:v>12050</c:v>
                </c:pt>
                <c:pt idx="92">
                  <c:v>12160</c:v>
                </c:pt>
                <c:pt idx="93">
                  <c:v>12678</c:v>
                </c:pt>
                <c:pt idx="94">
                  <c:v>13188</c:v>
                </c:pt>
                <c:pt idx="95">
                  <c:v>13403</c:v>
                </c:pt>
                <c:pt idx="96">
                  <c:v>14072</c:v>
                </c:pt>
                <c:pt idx="97">
                  <c:v>14063</c:v>
                </c:pt>
                <c:pt idx="98">
                  <c:v>13843</c:v>
                </c:pt>
                <c:pt idx="99">
                  <c:v>14108</c:v>
                </c:pt>
                <c:pt idx="100">
                  <c:v>14297</c:v>
                </c:pt>
                <c:pt idx="101">
                  <c:v>15151</c:v>
                </c:pt>
                <c:pt idx="102">
                  <c:v>15745</c:v>
                </c:pt>
                <c:pt idx="103">
                  <c:v>15234</c:v>
                </c:pt>
                <c:pt idx="104">
                  <c:v>15307</c:v>
                </c:pt>
                <c:pt idx="105">
                  <c:v>16373</c:v>
                </c:pt>
                <c:pt idx="106">
                  <c:v>17219</c:v>
                </c:pt>
                <c:pt idx="107">
                  <c:v>17291</c:v>
                </c:pt>
                <c:pt idx="108">
                  <c:v>18373</c:v>
                </c:pt>
                <c:pt idx="109">
                  <c:v>19569</c:v>
                </c:pt>
                <c:pt idx="110">
                  <c:v>20383</c:v>
                </c:pt>
                <c:pt idx="111">
                  <c:v>21616</c:v>
                </c:pt>
                <c:pt idx="112">
                  <c:v>22286</c:v>
                </c:pt>
                <c:pt idx="113">
                  <c:v>22700</c:v>
                </c:pt>
                <c:pt idx="114">
                  <c:v>23545</c:v>
                </c:pt>
                <c:pt idx="115">
                  <c:v>23600</c:v>
                </c:pt>
                <c:pt idx="116">
                  <c:v>23911</c:v>
                </c:pt>
                <c:pt idx="117">
                  <c:v>23756</c:v>
                </c:pt>
                <c:pt idx="118">
                  <c:v>24196</c:v>
                </c:pt>
                <c:pt idx="119">
                  <c:v>24642</c:v>
                </c:pt>
                <c:pt idx="120">
                  <c:v>24147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BE9-4633-A94D-FCB29C8BF4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7661440"/>
        <c:axId val="137667712"/>
      </c:scatterChart>
      <c:valAx>
        <c:axId val="137661440"/>
        <c:scaling>
          <c:orientation val="minMax"/>
          <c:max val="2020"/>
          <c:min val="19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137667712"/>
        <c:crosses val="autoZero"/>
        <c:crossBetween val="midCat"/>
        <c:majorUnit val="50"/>
      </c:valAx>
      <c:valAx>
        <c:axId val="137667712"/>
        <c:scaling>
          <c:orientation val="minMax"/>
          <c:max val="250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r>
                  <a:rPr lang="en-US"/>
                  <a:t>Journals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1376614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12700" cap="flat" cmpd="sng" algn="ctr">
      <a:solidFill>
        <a:schemeClr val="bg2"/>
      </a:solidFill>
      <a:round/>
    </a:ln>
    <a:effectLst/>
  </c:spPr>
  <c:txPr>
    <a:bodyPr/>
    <a:lstStyle/>
    <a:p>
      <a:pPr>
        <a:defRPr sz="1200" baseline="0">
          <a:latin typeface="Verdana" panose="020B0604030504040204" pitchFamily="34" charset="0"/>
          <a:ea typeface="Verdan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408816528803196"/>
          <c:y val="7.946833013544885E-2"/>
          <c:w val="0.69704207949958419"/>
          <c:h val="0.71456420694076506"/>
        </c:manualLayout>
      </c:layout>
      <c:lineChart>
        <c:grouping val="standard"/>
        <c:varyColors val="0"/>
        <c:ser>
          <c:idx val="1"/>
          <c:order val="0"/>
          <c:tx>
            <c:strRef>
              <c:f>'UniqueArticles Fig1 2'!$B$1</c:f>
              <c:strCache>
                <c:ptCount val="1"/>
                <c:pt idx="0">
                  <c:v>All articles (left axis)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'UniqueArticles Fig1 2'!$A$2:$A$122</c:f>
              <c:numCache>
                <c:formatCode>General</c:formatCode>
                <c:ptCount val="121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  <c:pt idx="111">
                  <c:v>2011</c:v>
                </c:pt>
                <c:pt idx="112">
                  <c:v>2012</c:v>
                </c:pt>
                <c:pt idx="113">
                  <c:v>2013</c:v>
                </c:pt>
                <c:pt idx="114">
                  <c:v>2014</c:v>
                </c:pt>
                <c:pt idx="115">
                  <c:v>2015</c:v>
                </c:pt>
                <c:pt idx="116">
                  <c:v>2016</c:v>
                </c:pt>
                <c:pt idx="117">
                  <c:v>2017</c:v>
                </c:pt>
                <c:pt idx="118">
                  <c:v>2018</c:v>
                </c:pt>
                <c:pt idx="119">
                  <c:v>2019</c:v>
                </c:pt>
                <c:pt idx="120">
                  <c:v>2020</c:v>
                </c:pt>
              </c:numCache>
            </c:numRef>
          </c:cat>
          <c:val>
            <c:numRef>
              <c:f>'UniqueArticles Fig1 2'!$B$2:$B$122</c:f>
              <c:numCache>
                <c:formatCode>General</c:formatCode>
                <c:ptCount val="121"/>
                <c:pt idx="0">
                  <c:v>10292</c:v>
                </c:pt>
                <c:pt idx="1">
                  <c:v>10447</c:v>
                </c:pt>
                <c:pt idx="2">
                  <c:v>10845</c:v>
                </c:pt>
                <c:pt idx="3">
                  <c:v>11177</c:v>
                </c:pt>
                <c:pt idx="4">
                  <c:v>11404</c:v>
                </c:pt>
                <c:pt idx="5">
                  <c:v>11929</c:v>
                </c:pt>
                <c:pt idx="6">
                  <c:v>12480</c:v>
                </c:pt>
                <c:pt idx="7">
                  <c:v>13437</c:v>
                </c:pt>
                <c:pt idx="8">
                  <c:v>14026</c:v>
                </c:pt>
                <c:pt idx="9">
                  <c:v>14556</c:v>
                </c:pt>
                <c:pt idx="10">
                  <c:v>14240</c:v>
                </c:pt>
                <c:pt idx="11">
                  <c:v>14529</c:v>
                </c:pt>
                <c:pt idx="12">
                  <c:v>15801</c:v>
                </c:pt>
                <c:pt idx="13">
                  <c:v>16449</c:v>
                </c:pt>
                <c:pt idx="14">
                  <c:v>15372</c:v>
                </c:pt>
                <c:pt idx="15">
                  <c:v>13119</c:v>
                </c:pt>
                <c:pt idx="16">
                  <c:v>12547</c:v>
                </c:pt>
                <c:pt idx="17">
                  <c:v>11286</c:v>
                </c:pt>
                <c:pt idx="18">
                  <c:v>11373</c:v>
                </c:pt>
                <c:pt idx="19">
                  <c:v>11507</c:v>
                </c:pt>
                <c:pt idx="20">
                  <c:v>13434</c:v>
                </c:pt>
                <c:pt idx="21">
                  <c:v>16077</c:v>
                </c:pt>
                <c:pt idx="22">
                  <c:v>18196</c:v>
                </c:pt>
                <c:pt idx="23">
                  <c:v>18528</c:v>
                </c:pt>
                <c:pt idx="24">
                  <c:v>20412</c:v>
                </c:pt>
                <c:pt idx="25">
                  <c:v>21843</c:v>
                </c:pt>
                <c:pt idx="26">
                  <c:v>23893</c:v>
                </c:pt>
                <c:pt idx="27">
                  <c:v>25010</c:v>
                </c:pt>
                <c:pt idx="28">
                  <c:v>26778</c:v>
                </c:pt>
                <c:pt idx="29">
                  <c:v>26374</c:v>
                </c:pt>
                <c:pt idx="30">
                  <c:v>29097</c:v>
                </c:pt>
                <c:pt idx="31">
                  <c:v>27932</c:v>
                </c:pt>
                <c:pt idx="32">
                  <c:v>29690</c:v>
                </c:pt>
                <c:pt idx="33">
                  <c:v>29626</c:v>
                </c:pt>
                <c:pt idx="34">
                  <c:v>29034</c:v>
                </c:pt>
                <c:pt idx="35">
                  <c:v>29516</c:v>
                </c:pt>
                <c:pt idx="36">
                  <c:v>30073</c:v>
                </c:pt>
                <c:pt idx="37">
                  <c:v>30116</c:v>
                </c:pt>
                <c:pt idx="38">
                  <c:v>29772</c:v>
                </c:pt>
                <c:pt idx="39">
                  <c:v>30101</c:v>
                </c:pt>
                <c:pt idx="40">
                  <c:v>26808</c:v>
                </c:pt>
                <c:pt idx="41">
                  <c:v>25234</c:v>
                </c:pt>
                <c:pt idx="42">
                  <c:v>24035</c:v>
                </c:pt>
                <c:pt idx="43">
                  <c:v>21355</c:v>
                </c:pt>
                <c:pt idx="44">
                  <c:v>20117</c:v>
                </c:pt>
                <c:pt idx="45">
                  <c:v>31812</c:v>
                </c:pt>
                <c:pt idx="46">
                  <c:v>61556</c:v>
                </c:pt>
                <c:pt idx="47">
                  <c:v>76803</c:v>
                </c:pt>
                <c:pt idx="48">
                  <c:v>85270</c:v>
                </c:pt>
                <c:pt idx="49">
                  <c:v>83384</c:v>
                </c:pt>
                <c:pt idx="50">
                  <c:v>110701</c:v>
                </c:pt>
                <c:pt idx="51">
                  <c:v>130004</c:v>
                </c:pt>
                <c:pt idx="52">
                  <c:v>136000</c:v>
                </c:pt>
                <c:pt idx="53">
                  <c:v>135535</c:v>
                </c:pt>
                <c:pt idx="54">
                  <c:v>134825</c:v>
                </c:pt>
                <c:pt idx="55">
                  <c:v>140947</c:v>
                </c:pt>
                <c:pt idx="56">
                  <c:v>142124</c:v>
                </c:pt>
                <c:pt idx="57">
                  <c:v>148579</c:v>
                </c:pt>
                <c:pt idx="58">
                  <c:v>149597</c:v>
                </c:pt>
                <c:pt idx="59">
                  <c:v>158609</c:v>
                </c:pt>
                <c:pt idx="60">
                  <c:v>165204</c:v>
                </c:pt>
                <c:pt idx="61">
                  <c:v>176397</c:v>
                </c:pt>
                <c:pt idx="62">
                  <c:v>185034</c:v>
                </c:pt>
                <c:pt idx="63">
                  <c:v>205881</c:v>
                </c:pt>
                <c:pt idx="64">
                  <c:v>225368</c:v>
                </c:pt>
                <c:pt idx="65">
                  <c:v>246248</c:v>
                </c:pt>
                <c:pt idx="66">
                  <c:v>255549</c:v>
                </c:pt>
                <c:pt idx="67">
                  <c:v>280017</c:v>
                </c:pt>
                <c:pt idx="68">
                  <c:v>305246</c:v>
                </c:pt>
                <c:pt idx="69">
                  <c:v>339247</c:v>
                </c:pt>
                <c:pt idx="70">
                  <c:v>355757</c:v>
                </c:pt>
                <c:pt idx="71">
                  <c:v>368938</c:v>
                </c:pt>
                <c:pt idx="72">
                  <c:v>381000</c:v>
                </c:pt>
                <c:pt idx="73">
                  <c:v>458886</c:v>
                </c:pt>
                <c:pt idx="74">
                  <c:v>486867</c:v>
                </c:pt>
                <c:pt idx="75">
                  <c:v>488096</c:v>
                </c:pt>
                <c:pt idx="76">
                  <c:v>489716</c:v>
                </c:pt>
                <c:pt idx="77">
                  <c:v>506737</c:v>
                </c:pt>
                <c:pt idx="78">
                  <c:v>524877</c:v>
                </c:pt>
                <c:pt idx="79">
                  <c:v>550148</c:v>
                </c:pt>
                <c:pt idx="80">
                  <c:v>553476</c:v>
                </c:pt>
                <c:pt idx="81">
                  <c:v>571117</c:v>
                </c:pt>
                <c:pt idx="82">
                  <c:v>583973</c:v>
                </c:pt>
                <c:pt idx="83">
                  <c:v>593589</c:v>
                </c:pt>
                <c:pt idx="84">
                  <c:v>636993</c:v>
                </c:pt>
                <c:pt idx="85">
                  <c:v>657095</c:v>
                </c:pt>
                <c:pt idx="86">
                  <c:v>647314</c:v>
                </c:pt>
                <c:pt idx="87">
                  <c:v>659445</c:v>
                </c:pt>
                <c:pt idx="88">
                  <c:v>685661</c:v>
                </c:pt>
                <c:pt idx="89">
                  <c:v>704564</c:v>
                </c:pt>
                <c:pt idx="90">
                  <c:v>693848</c:v>
                </c:pt>
                <c:pt idx="91">
                  <c:v>705364</c:v>
                </c:pt>
                <c:pt idx="92">
                  <c:v>707337</c:v>
                </c:pt>
                <c:pt idx="93">
                  <c:v>741864</c:v>
                </c:pt>
                <c:pt idx="94">
                  <c:v>776329</c:v>
                </c:pt>
                <c:pt idx="95">
                  <c:v>799665</c:v>
                </c:pt>
                <c:pt idx="96">
                  <c:v>878485</c:v>
                </c:pt>
                <c:pt idx="97">
                  <c:v>886900</c:v>
                </c:pt>
                <c:pt idx="98">
                  <c:v>892586</c:v>
                </c:pt>
                <c:pt idx="99">
                  <c:v>889288</c:v>
                </c:pt>
                <c:pt idx="100">
                  <c:v>921272</c:v>
                </c:pt>
                <c:pt idx="101">
                  <c:v>968657</c:v>
                </c:pt>
                <c:pt idx="102">
                  <c:v>950911</c:v>
                </c:pt>
                <c:pt idx="103">
                  <c:v>924285</c:v>
                </c:pt>
                <c:pt idx="104">
                  <c:v>968242</c:v>
                </c:pt>
                <c:pt idx="105">
                  <c:v>1039459</c:v>
                </c:pt>
                <c:pt idx="106">
                  <c:v>1160563</c:v>
                </c:pt>
                <c:pt idx="107">
                  <c:v>1261587</c:v>
                </c:pt>
                <c:pt idx="108">
                  <c:v>1340871</c:v>
                </c:pt>
                <c:pt idx="109">
                  <c:v>1435142</c:v>
                </c:pt>
                <c:pt idx="110">
                  <c:v>1476599</c:v>
                </c:pt>
                <c:pt idx="111">
                  <c:v>1582012</c:v>
                </c:pt>
                <c:pt idx="112">
                  <c:v>1651143</c:v>
                </c:pt>
                <c:pt idx="113">
                  <c:v>1789532</c:v>
                </c:pt>
                <c:pt idx="114">
                  <c:v>1872425</c:v>
                </c:pt>
                <c:pt idx="115">
                  <c:v>1914070</c:v>
                </c:pt>
                <c:pt idx="116">
                  <c:v>1966010</c:v>
                </c:pt>
                <c:pt idx="117">
                  <c:v>1998140</c:v>
                </c:pt>
                <c:pt idx="118">
                  <c:v>2105682</c:v>
                </c:pt>
                <c:pt idx="119">
                  <c:v>2263247</c:v>
                </c:pt>
                <c:pt idx="120">
                  <c:v>2573926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C9A-421C-BBC2-8C001E4295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7529216"/>
        <c:axId val="97539584"/>
      </c:lineChart>
      <c:catAx>
        <c:axId val="975292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r>
                  <a:rPr lang="en-GB" dirty="0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97539584"/>
        <c:crosses val="autoZero"/>
        <c:auto val="1"/>
        <c:lblAlgn val="ctr"/>
        <c:lblOffset val="100"/>
        <c:tickLblSkip val="50"/>
        <c:tickMarkSkip val="50"/>
        <c:noMultiLvlLbl val="0"/>
      </c:catAx>
      <c:valAx>
        <c:axId val="97539584"/>
        <c:scaling>
          <c:orientation val="minMax"/>
        </c:scaling>
        <c:delete val="0"/>
        <c:axPos val="l"/>
        <c:title>
          <c:tx>
            <c:strRef>
              <c:f>'UniqueArticles Fig1 2'!$O$1</c:f>
              <c:strCache>
                <c:ptCount val="1"/>
                <c:pt idx="0">
                  <c:v>Articles</c:v>
                </c:pt>
              </c:strCache>
            </c:strRef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</c:title>
        <c:numFmt formatCode="0.00,,&quot;M&quot;" sourceLinked="0"/>
        <c:majorTickMark val="none"/>
        <c:minorTickMark val="none"/>
        <c:tickLblPos val="nextTo"/>
        <c:spPr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97529216"/>
        <c:crosses val="autoZero"/>
        <c:crossBetween val="between"/>
      </c:valAx>
      <c:spPr>
        <a:noFill/>
        <a:ln w="127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12700">
      <a:solidFill>
        <a:schemeClr val="bg1">
          <a:lumMod val="95000"/>
        </a:schemeClr>
      </a:solidFill>
    </a:ln>
    <a:effectLst/>
  </c:spPr>
  <c:txPr>
    <a:bodyPr/>
    <a:lstStyle/>
    <a:p>
      <a:pPr>
        <a:defRPr sz="1200" baseline="0">
          <a:latin typeface="Verdana" panose="020B0604030504040204" pitchFamily="34" charset="0"/>
          <a:ea typeface="Verdan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A8229A-A489-42CA-B28C-FEB36AB2BC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35646"/>
            <a:ext cx="5387068" cy="9964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7D1013-DA45-4BE6-9379-E39C035662A0}"/>
              </a:ext>
            </a:extLst>
          </p:cNvPr>
          <p:cNvSpPr txBox="1"/>
          <p:nvPr userDrawn="1"/>
        </p:nvSpPr>
        <p:spPr>
          <a:xfrm>
            <a:off x="2051720" y="2632134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2329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You publish. </a:t>
            </a:r>
            <a:r>
              <a:rPr lang="en-GB" sz="3200" dirty="0">
                <a:solidFill>
                  <a:srgbClr val="1178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We care.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C10736-D1EF-44E8-A73E-57F8B5AB6A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627534"/>
            <a:ext cx="2232248" cy="1178131"/>
          </a:xfrm>
          <a:prstGeom prst="rect">
            <a:avLst/>
          </a:prstGeom>
        </p:spPr>
      </p:pic>
      <p:pic>
        <p:nvPicPr>
          <p:cNvPr id="2" name="Picture 1" descr="A picture containing screenshot, refrigerator&#10;&#10;Description automatically generated">
            <a:extLst>
              <a:ext uri="{FF2B5EF4-FFF2-40B4-BE49-F238E27FC236}">
                <a16:creationId xmlns:a16="http://schemas.microsoft.com/office/drawing/2014/main" id="{ECF0C74E-980E-E3A5-26AC-ABFDBCFE15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81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and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0">
                <a:solidFill>
                  <a:srgbClr val="2329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2800">
                <a:solidFill>
                  <a:srgbClr val="1178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D30E95-98C7-42D9-8CDB-ED3EE659A0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014" y="133350"/>
            <a:ext cx="3262586" cy="6035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DD132C-B182-4F2B-A41B-B1398B2DD9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7805">
            <a:off x="8136946" y="677216"/>
            <a:ext cx="921795" cy="4865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108585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b="0">
                <a:solidFill>
                  <a:srgbClr val="2329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4950"/>
            <a:ext cx="8229600" cy="30896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600"/>
              </a:spcBef>
              <a:buClr>
                <a:srgbClr val="1178B4"/>
              </a:buClr>
              <a:buFont typeface="Wingdings" panose="05000000000000000000" pitchFamily="2" charset="2"/>
              <a:buChar char="§"/>
              <a:defRPr sz="2000">
                <a:solidFill>
                  <a:srgbClr val="5253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600"/>
              </a:spcBef>
              <a:buFont typeface="Courier New" panose="02070309020205020404" pitchFamily="49" charset="0"/>
              <a:buChar char="o"/>
              <a:defRPr sz="2000">
                <a:solidFill>
                  <a:srgbClr val="5253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600"/>
              </a:spcBef>
              <a:buFont typeface="Wingdings" panose="05000000000000000000" pitchFamily="2" charset="2"/>
              <a:buChar char="§"/>
              <a:defRPr sz="2000">
                <a:solidFill>
                  <a:srgbClr val="5253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3BF5D3-9BA0-4CB8-B4C3-5BC4E59C4F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765244"/>
            <a:ext cx="1584176" cy="2930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-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A35AB3-8F42-4AE3-A811-21B1DFD28D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35646"/>
            <a:ext cx="5387068" cy="9964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B848D0-6ACB-492E-9A06-CF94B03ADC5E}"/>
              </a:ext>
            </a:extLst>
          </p:cNvPr>
          <p:cNvSpPr txBox="1"/>
          <p:nvPr userDrawn="1"/>
        </p:nvSpPr>
        <p:spPr>
          <a:xfrm>
            <a:off x="2051720" y="2632134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2329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Thank you. </a:t>
            </a:r>
            <a:r>
              <a:rPr lang="en-GB" sz="3200" dirty="0">
                <a:solidFill>
                  <a:srgbClr val="1178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For your attention.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75EC6E-864B-4AE5-B7D1-277F93E610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627534"/>
            <a:ext cx="2232248" cy="1178131"/>
          </a:xfrm>
          <a:prstGeom prst="rect">
            <a:avLst/>
          </a:prstGeom>
        </p:spPr>
      </p:pic>
      <p:pic>
        <p:nvPicPr>
          <p:cNvPr id="2" name="Picture 1" descr="A picture containing screenshot, refrigerator&#10;&#10;Description automatically generated">
            <a:extLst>
              <a:ext uri="{FF2B5EF4-FFF2-40B4-BE49-F238E27FC236}">
                <a16:creationId xmlns:a16="http://schemas.microsoft.com/office/drawing/2014/main" id="{BFA95B09-FD58-77B4-8837-4B8E8468531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54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creenshot, refrigerator, group&#10;&#10;Description automatically generated">
            <a:extLst>
              <a:ext uri="{FF2B5EF4-FFF2-40B4-BE49-F238E27FC236}">
                <a16:creationId xmlns:a16="http://schemas.microsoft.com/office/drawing/2014/main" id="{E8BA91C7-518C-0569-4AF5-106076BC38C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grayscl/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4871282"/>
            <a:ext cx="535360" cy="187310"/>
          </a:xfrm>
          <a:prstGeom prst="rect">
            <a:avLst/>
          </a:prstGeom>
        </p:spPr>
      </p:pic>
      <p:pic>
        <p:nvPicPr>
          <p:cNvPr id="1026" name="Picture 2" descr="Interactive Public Peer Review">
            <a:extLst>
              <a:ext uri="{FF2B5EF4-FFF2-40B4-BE49-F238E27FC236}">
                <a16:creationId xmlns:a16="http://schemas.microsoft.com/office/drawing/2014/main" id="{BA7B8709-E0A7-274D-EBF6-513BD1796C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3668">
            <a:off x="184971" y="746359"/>
            <a:ext cx="6052406" cy="336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pen Access – Universität Innsbruck">
            <a:extLst>
              <a:ext uri="{FF2B5EF4-FFF2-40B4-BE49-F238E27FC236}">
                <a16:creationId xmlns:a16="http://schemas.microsoft.com/office/drawing/2014/main" id="{41E9D4B9-AFF0-6D95-9A76-D7E0264EEA4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5009">
            <a:off x="4847474" y="1229862"/>
            <a:ext cx="5486400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0" r:id="rId3"/>
    <p:sldLayoutId id="2147483651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md.copernicus.org/" TargetMode="External"/><Relationship Id="rId2" Type="http://schemas.openxmlformats.org/officeDocument/2006/relationships/hyperlink" Target="https://essd.copernicus.org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270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DB874-3B05-4165-BFA8-2E3C72514A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2500" dirty="0"/>
              <a:t>Modern peer review of research outputs and its role in research assessment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DBEBC7-53A5-4585-AF03-7A9117AF9E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147814"/>
            <a:ext cx="6400800" cy="665212"/>
          </a:xfrm>
        </p:spPr>
        <p:txBody>
          <a:bodyPr>
            <a:normAutofit/>
          </a:bodyPr>
          <a:lstStyle/>
          <a:p>
            <a:r>
              <a:rPr lang="en-GB" sz="1400" dirty="0"/>
              <a:t>Dr Johannes Wagner, Open</a:t>
            </a:r>
            <a:r>
              <a:rPr lang="en-GB" sz="1400" b="1" dirty="0">
                <a:effectLst/>
              </a:rPr>
              <a:t> </a:t>
            </a:r>
            <a:r>
              <a:rPr lang="en-GB" sz="1400" dirty="0"/>
              <a:t>Science Day, 3 March 2025, GFZ Potsdam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F7DE1CC-9583-C370-5DC6-6619103ABCE9}"/>
              </a:ext>
            </a:extLst>
          </p:cNvPr>
          <p:cNvSpPr txBox="1">
            <a:spLocks/>
          </p:cNvSpPr>
          <p:nvPr/>
        </p:nvSpPr>
        <p:spPr>
          <a:xfrm>
            <a:off x="1331640" y="2482602"/>
            <a:ext cx="6400800" cy="6652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rgbClr val="1178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dirty="0">
                <a:solidFill>
                  <a:srgbClr val="232960"/>
                </a:solidFill>
              </a:rPr>
              <a:t>A publisher’s</a:t>
            </a:r>
            <a:r>
              <a:rPr lang="en-GB" sz="1300" dirty="0"/>
              <a:t> </a:t>
            </a:r>
            <a:r>
              <a:rPr lang="en-GB" sz="1300" dirty="0">
                <a:solidFill>
                  <a:srgbClr val="232960"/>
                </a:solidFill>
              </a:rPr>
              <a:t>perspective</a:t>
            </a:r>
          </a:p>
        </p:txBody>
      </p:sp>
    </p:spTree>
    <p:extLst>
      <p:ext uri="{BB962C8B-B14F-4D97-AF65-F5344CB8AC3E}">
        <p14:creationId xmlns:p14="http://schemas.microsoft.com/office/powerpoint/2010/main" val="134113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82011E-07D1-7154-7C8C-20B8DC3171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B0EBE-9BBF-7BED-DCAB-626C75273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2900"/>
            <a:ext cx="8291264" cy="1085850"/>
          </a:xfrm>
        </p:spPr>
        <p:txBody>
          <a:bodyPr/>
          <a:lstStyle/>
          <a:p>
            <a:r>
              <a:rPr lang="en-GB" sz="2500" dirty="0"/>
              <a:t>Copernicus Publications: our publishing philosophy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4E31610-5D30-1FB5-E710-EFE5986F5539}"/>
              </a:ext>
            </a:extLst>
          </p:cNvPr>
          <p:cNvSpPr txBox="1">
            <a:spLocks/>
          </p:cNvSpPr>
          <p:nvPr/>
        </p:nvSpPr>
        <p:spPr>
          <a:xfrm>
            <a:off x="755576" y="1131590"/>
            <a:ext cx="7560840" cy="338437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buClr>
                <a:srgbClr val="1178B4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5253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Font typeface="Courier New" panose="02070309020205020404" pitchFamily="49" charset="0"/>
              <a:buChar char="o"/>
              <a:defRPr sz="2000" kern="1200">
                <a:solidFill>
                  <a:srgbClr val="5253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5253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Copernicus Publications: Academic publisher, 100% owned by non-profit Copernicus </a:t>
            </a:r>
            <a:r>
              <a:rPr lang="en-GB" sz="1400" dirty="0" err="1"/>
              <a:t>e.V.</a:t>
            </a:r>
            <a:endParaRPr lang="en-GB" sz="1400" b="1" dirty="0">
              <a:solidFill>
                <a:srgbClr val="1178B4"/>
              </a:solidFill>
            </a:endParaRPr>
          </a:p>
          <a:p>
            <a:r>
              <a:rPr lang="en-GB" sz="1400" b="1" dirty="0">
                <a:solidFill>
                  <a:srgbClr val="1178B4"/>
                </a:solidFill>
              </a:rPr>
              <a:t>Partnership approach</a:t>
            </a:r>
            <a:r>
              <a:rPr lang="en-GB" sz="1400" dirty="0"/>
              <a:t>: as a society publisher, journals are owned by associations, not by Copernicus</a:t>
            </a:r>
          </a:p>
          <a:p>
            <a:r>
              <a:rPr lang="en-GB" sz="1400" dirty="0"/>
              <a:t>Clear </a:t>
            </a:r>
            <a:r>
              <a:rPr lang="en-GB" sz="1400" b="1" dirty="0">
                <a:solidFill>
                  <a:srgbClr val="1178B4"/>
                </a:solidFill>
              </a:rPr>
              <a:t>separation of business &amp; science</a:t>
            </a:r>
            <a:r>
              <a:rPr lang="en-GB" sz="1400" dirty="0"/>
              <a:t>: no financial ties to editors and reviewers, no influence accept/reject decisions.</a:t>
            </a:r>
          </a:p>
          <a:p>
            <a:r>
              <a:rPr lang="en-GB" sz="1400" dirty="0"/>
              <a:t>48 open-access journals, 4k preprints, 6k journal articles, </a:t>
            </a:r>
          </a:p>
          <a:p>
            <a:r>
              <a:rPr lang="en-GB" sz="1400" dirty="0"/>
              <a:t>Dedicated data and code publishing journals </a:t>
            </a:r>
            <a:r>
              <a:rPr lang="en-GB" sz="1400" dirty="0">
                <a:solidFill>
                  <a:srgbClr val="1178B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ESSD</a:t>
            </a:r>
            <a:r>
              <a:rPr lang="en-GB" sz="1400" dirty="0"/>
              <a:t> and </a:t>
            </a:r>
            <a:r>
              <a:rPr lang="en-GB" sz="1400" dirty="0">
                <a:solidFill>
                  <a:srgbClr val="1178B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GMD</a:t>
            </a:r>
            <a:endParaRPr lang="en-GB" sz="1400" dirty="0">
              <a:solidFill>
                <a:srgbClr val="1178B4"/>
              </a:solidFill>
            </a:endParaRPr>
          </a:p>
          <a:p>
            <a:r>
              <a:rPr lang="en-GB" sz="1400" b="1" dirty="0">
                <a:solidFill>
                  <a:srgbClr val="1178B4"/>
                </a:solidFill>
              </a:rPr>
              <a:t>Open access</a:t>
            </a:r>
            <a:r>
              <a:rPr lang="en-GB" sz="1400" dirty="0"/>
              <a:t> as a fundamental principle:</a:t>
            </a:r>
          </a:p>
          <a:p>
            <a:pPr lvl="1"/>
            <a:r>
              <a:rPr lang="en-GB" sz="1400" dirty="0"/>
              <a:t>1.0: free access to the publication (since 2001)</a:t>
            </a:r>
          </a:p>
          <a:p>
            <a:pPr lvl="1"/>
            <a:r>
              <a:rPr lang="en-GB" sz="1400" dirty="0"/>
              <a:t>2.0: free access to the review process (see IOAP, since 2001)</a:t>
            </a:r>
          </a:p>
          <a:p>
            <a:pPr lvl="1"/>
            <a:r>
              <a:rPr lang="en-GB" sz="1400" dirty="0"/>
              <a:t>3.0: free access to data, code, assets (since 2015)</a:t>
            </a:r>
          </a:p>
        </p:txBody>
      </p:sp>
    </p:spTree>
    <p:extLst>
      <p:ext uri="{BB962C8B-B14F-4D97-AF65-F5344CB8AC3E}">
        <p14:creationId xmlns:p14="http://schemas.microsoft.com/office/powerpoint/2010/main" val="111065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95BCD9-26F6-6CA8-35D1-B6580F082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83B6C-7A28-DE45-BC66-5765061B3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500" dirty="0"/>
              <a:t>Reviewer recognition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8FADF22-D411-7B6F-274D-C77181A10480}"/>
              </a:ext>
            </a:extLst>
          </p:cNvPr>
          <p:cNvSpPr txBox="1">
            <a:spLocks/>
          </p:cNvSpPr>
          <p:nvPr/>
        </p:nvSpPr>
        <p:spPr>
          <a:xfrm>
            <a:off x="489329" y="1058383"/>
            <a:ext cx="3938656" cy="10858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buClr>
                <a:srgbClr val="1178B4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5253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Font typeface="Courier New" panose="02070309020205020404" pitchFamily="49" charset="0"/>
              <a:buChar char="o"/>
              <a:defRPr sz="2000" kern="1200">
                <a:solidFill>
                  <a:srgbClr val="5253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5253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GB" sz="800" b="1" dirty="0"/>
              <a:t>From DORA (Declaration on Research Assessment)</a:t>
            </a:r>
          </a:p>
          <a:p>
            <a:r>
              <a:rPr lang="en-GB" sz="800" i="1" dirty="0"/>
              <a:t>the need to eliminate the use of journal-based metrics, such as Journal Impact Factors, in funding, appointment, and promotion considerations;</a:t>
            </a:r>
          </a:p>
          <a:p>
            <a:r>
              <a:rPr lang="en-GB" sz="800" i="1" dirty="0"/>
              <a:t>the need to assess research on </a:t>
            </a:r>
            <a:r>
              <a:rPr lang="en-GB" sz="800" b="1" i="1" dirty="0"/>
              <a:t>its own merits </a:t>
            </a:r>
            <a:r>
              <a:rPr lang="en-GB" sz="800" i="1" dirty="0"/>
              <a:t>rather than based on the journal […]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028A372-44FD-99D7-D3FD-776573F53E6A}"/>
              </a:ext>
            </a:extLst>
          </p:cNvPr>
          <p:cNvSpPr txBox="1">
            <a:spLocks/>
          </p:cNvSpPr>
          <p:nvPr/>
        </p:nvSpPr>
        <p:spPr>
          <a:xfrm>
            <a:off x="497704" y="2427734"/>
            <a:ext cx="3930282" cy="172819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buClr>
                <a:srgbClr val="1178B4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5253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Font typeface="Courier New" panose="02070309020205020404" pitchFamily="49" charset="0"/>
              <a:buChar char="o"/>
              <a:defRPr sz="2000" kern="1200">
                <a:solidFill>
                  <a:srgbClr val="5253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5253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GB" sz="800" b="1" dirty="0"/>
              <a:t>Expanded by </a:t>
            </a:r>
            <a:r>
              <a:rPr lang="en-GB" sz="800" b="1" dirty="0" err="1"/>
              <a:t>CoARA</a:t>
            </a:r>
            <a:endParaRPr lang="en-GB" sz="800" b="1" dirty="0"/>
          </a:p>
          <a:p>
            <a:pPr marL="0" indent="0">
              <a:buNone/>
            </a:pPr>
            <a:r>
              <a:rPr lang="en-GB" sz="800" i="1" dirty="0"/>
              <a:t>Changes in assessment practices should enable </a:t>
            </a:r>
            <a:r>
              <a:rPr lang="en-GB" sz="800" b="1" i="1" dirty="0"/>
              <a:t>recognition</a:t>
            </a:r>
            <a:r>
              <a:rPr lang="en-GB" sz="800" i="1" dirty="0"/>
              <a:t> of the broad diversity of:</a:t>
            </a:r>
          </a:p>
          <a:p>
            <a:r>
              <a:rPr lang="en-GB" sz="800" i="1" dirty="0"/>
              <a:t>valuable contributions that researchers make to science and for the benefit of society, including diverse outputs </a:t>
            </a:r>
            <a:r>
              <a:rPr lang="en-GB" sz="800" b="1" i="1" dirty="0"/>
              <a:t>beyond journal publications</a:t>
            </a:r>
            <a:r>
              <a:rPr lang="en-GB" sz="800" i="1" dirty="0"/>
              <a:t> […];</a:t>
            </a:r>
          </a:p>
          <a:p>
            <a:r>
              <a:rPr lang="en-GB" sz="800" i="1" dirty="0"/>
              <a:t>practices that contribute to robustness, openness, transparency, and the inclusiveness of research and the research process including: </a:t>
            </a:r>
            <a:r>
              <a:rPr lang="en-GB" sz="800" b="1" i="1" dirty="0"/>
              <a:t>peer review</a:t>
            </a:r>
            <a:r>
              <a:rPr lang="en-GB" sz="800" i="1" dirty="0"/>
              <a:t>, teamwork and collaboration;</a:t>
            </a: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E12ADDE5-D675-56CF-74E2-2E69C836CD64}"/>
              </a:ext>
            </a:extLst>
          </p:cNvPr>
          <p:cNvSpPr/>
          <p:nvPr/>
        </p:nvSpPr>
        <p:spPr>
          <a:xfrm rot="16200000">
            <a:off x="4890303" y="1903540"/>
            <a:ext cx="263495" cy="828091"/>
          </a:xfrm>
          <a:prstGeom prst="downArrow">
            <a:avLst/>
          </a:prstGeom>
          <a:solidFill>
            <a:srgbClr val="1178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9FDC9FD-DA85-3085-83C5-F5BE89201602}"/>
              </a:ext>
            </a:extLst>
          </p:cNvPr>
          <p:cNvSpPr txBox="1">
            <a:spLocks/>
          </p:cNvSpPr>
          <p:nvPr/>
        </p:nvSpPr>
        <p:spPr>
          <a:xfrm>
            <a:off x="5601069" y="1419622"/>
            <a:ext cx="3291411" cy="1944216"/>
          </a:xfrm>
          <a:prstGeom prst="rect">
            <a:avLst/>
          </a:prstGeom>
          <a:noFill/>
          <a:ln>
            <a:solidFill>
              <a:srgbClr val="232960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buClr>
                <a:srgbClr val="1178B4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5253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Font typeface="Courier New" panose="02070309020205020404" pitchFamily="49" charset="0"/>
              <a:buChar char="o"/>
              <a:defRPr sz="2000" kern="1200">
                <a:solidFill>
                  <a:srgbClr val="5253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5253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000" b="1" dirty="0"/>
              <a:t>Current reality</a:t>
            </a:r>
          </a:p>
          <a:p>
            <a:r>
              <a:rPr lang="en-GB" sz="1000" dirty="0"/>
              <a:t>Peer review record mostly obscured</a:t>
            </a:r>
          </a:p>
          <a:p>
            <a:r>
              <a:rPr lang="en-GB" sz="1000" dirty="0"/>
              <a:t>Recognition ranges from anonymous acknowledgement, over simple attribution, to publishing reports</a:t>
            </a:r>
          </a:p>
          <a:p>
            <a:r>
              <a:rPr lang="en-GB" sz="1000" dirty="0"/>
              <a:t>Myriads of metrics exist to assess the journal article, virtually none to assess and value reviews</a:t>
            </a:r>
          </a:p>
          <a:p>
            <a:r>
              <a:rPr lang="en-GB" sz="1000" dirty="0"/>
              <a:t>Demand and responsibility are high, reward is limited</a:t>
            </a:r>
          </a:p>
          <a:p>
            <a:endParaRPr lang="en-GB" sz="1000" dirty="0"/>
          </a:p>
          <a:p>
            <a:endParaRPr lang="en-GB" sz="100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A844DC5-594B-E997-F2F2-A1035E8A84AF}"/>
              </a:ext>
            </a:extLst>
          </p:cNvPr>
          <p:cNvSpPr txBox="1">
            <a:spLocks/>
          </p:cNvSpPr>
          <p:nvPr/>
        </p:nvSpPr>
        <p:spPr>
          <a:xfrm>
            <a:off x="4604116" y="2392960"/>
            <a:ext cx="831980" cy="384714"/>
          </a:xfrm>
          <a:prstGeom prst="rect">
            <a:avLst/>
          </a:prstGeom>
          <a:noFill/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buClr>
                <a:srgbClr val="1178B4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5253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Font typeface="Courier New" panose="02070309020205020404" pitchFamily="49" charset="0"/>
              <a:buChar char="o"/>
              <a:defRPr sz="2000" kern="1200">
                <a:solidFill>
                  <a:srgbClr val="5253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5253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dirty="0"/>
              <a:t>However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B58BA2-1E3E-C4C0-705A-C636BE179261}"/>
              </a:ext>
            </a:extLst>
          </p:cNvPr>
          <p:cNvSpPr txBox="1"/>
          <p:nvPr/>
        </p:nvSpPr>
        <p:spPr>
          <a:xfrm>
            <a:off x="5601069" y="3507854"/>
            <a:ext cx="3291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How can publishers respond?</a:t>
            </a:r>
          </a:p>
        </p:txBody>
      </p:sp>
    </p:spTree>
    <p:extLst>
      <p:ext uri="{BB962C8B-B14F-4D97-AF65-F5344CB8AC3E}">
        <p14:creationId xmlns:p14="http://schemas.microsoft.com/office/powerpoint/2010/main" val="86701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F09D2-B7B0-4AAC-93C9-677E44FFC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500" dirty="0"/>
              <a:t>Peer review in academia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FD86F8F-BFBC-47B0-B6B4-9646143134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9859774"/>
              </p:ext>
            </p:extLst>
          </p:nvPr>
        </p:nvGraphicFramePr>
        <p:xfrm>
          <a:off x="6156176" y="2676681"/>
          <a:ext cx="2376000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7A76942-D5C4-4B95-8F6F-BA1F59EDEB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3323099"/>
              </p:ext>
            </p:extLst>
          </p:nvPr>
        </p:nvGraphicFramePr>
        <p:xfrm>
          <a:off x="6156176" y="1203758"/>
          <a:ext cx="2376264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C3E8CE9-B26D-96CA-A5EA-CBA8FB2476C9}"/>
              </a:ext>
            </a:extLst>
          </p:cNvPr>
          <p:cNvSpPr txBox="1"/>
          <p:nvPr/>
        </p:nvSpPr>
        <p:spPr>
          <a:xfrm>
            <a:off x="8028384" y="4116681"/>
            <a:ext cx="588623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" dirty="0">
                <a:latin typeface="Verdana" panose="020B0604030504040204" pitchFamily="34" charset="0"/>
                <a:ea typeface="Verdana" panose="020B0604030504040204" pitchFamily="34" charset="0"/>
              </a:rPr>
              <a:t>Source: Scopus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F83B93B-7ECC-02B2-EE0D-201975AD9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7744" y="1203757"/>
            <a:ext cx="3528393" cy="2912923"/>
          </a:xfrm>
          <a:noFill/>
        </p:spPr>
        <p:txBody>
          <a:bodyPr>
            <a:normAutofit/>
          </a:bodyPr>
          <a:lstStyle/>
          <a:p>
            <a:r>
              <a:rPr lang="en-GB" sz="1200" dirty="0"/>
              <a:t>“Early days”: mostly internal assessment by journal editors</a:t>
            </a:r>
            <a:br>
              <a:rPr lang="en-GB" sz="1200" dirty="0"/>
            </a:br>
            <a:br>
              <a:rPr lang="en-GB" sz="1200" dirty="0"/>
            </a:br>
            <a:endParaRPr lang="en-GB" sz="1200" dirty="0"/>
          </a:p>
          <a:p>
            <a:r>
              <a:rPr lang="en-GB" sz="1200" dirty="0"/>
              <a:t>20</a:t>
            </a:r>
            <a:r>
              <a:rPr lang="en-GB" sz="1200" baseline="30000" dirty="0"/>
              <a:t>th</a:t>
            </a:r>
            <a:r>
              <a:rPr lang="en-GB" sz="1200" dirty="0"/>
              <a:t> century: external review becomes commonplace (e.g. Nature established ext. review in 1967), also to cope with increasing number of submissions</a:t>
            </a:r>
            <a:br>
              <a:rPr lang="en-GB" sz="1200" dirty="0"/>
            </a:br>
            <a:br>
              <a:rPr lang="en-GB" sz="1200" dirty="0"/>
            </a:br>
            <a:endParaRPr lang="en-GB" sz="1200" dirty="0"/>
          </a:p>
          <a:p>
            <a:r>
              <a:rPr lang="en-GB" sz="1200" dirty="0"/>
              <a:t>Today: most journals overwhelmed by submissions. Quality reports are the number-one limiting resource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BD12C0C8-9A1F-6DBA-7604-003D537FEA88}"/>
              </a:ext>
            </a:extLst>
          </p:cNvPr>
          <p:cNvSpPr/>
          <p:nvPr/>
        </p:nvSpPr>
        <p:spPr>
          <a:xfrm>
            <a:off x="1835696" y="1491630"/>
            <a:ext cx="144016" cy="2223121"/>
          </a:xfrm>
          <a:prstGeom prst="downArrow">
            <a:avLst/>
          </a:prstGeom>
          <a:solidFill>
            <a:srgbClr val="1178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A6B21C6-2F4D-064C-BE38-E9ED5CB3F9DF}"/>
              </a:ext>
            </a:extLst>
          </p:cNvPr>
          <p:cNvSpPr txBox="1">
            <a:spLocks/>
          </p:cNvSpPr>
          <p:nvPr/>
        </p:nvSpPr>
        <p:spPr>
          <a:xfrm>
            <a:off x="452008" y="2064119"/>
            <a:ext cx="1167665" cy="1015262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buClr>
                <a:srgbClr val="1178B4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5253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Font typeface="Courier New" panose="02070309020205020404" pitchFamily="49" charset="0"/>
              <a:buChar char="o"/>
              <a:defRPr sz="2000" kern="1200">
                <a:solidFill>
                  <a:srgbClr val="5253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5253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800" dirty="0"/>
              <a:t>More journals</a:t>
            </a:r>
          </a:p>
          <a:p>
            <a:pPr marL="0" indent="0">
              <a:buNone/>
            </a:pPr>
            <a:r>
              <a:rPr lang="en-GB" sz="800" dirty="0"/>
              <a:t>More articles</a:t>
            </a:r>
          </a:p>
          <a:p>
            <a:pPr marL="0" indent="0">
              <a:buNone/>
            </a:pPr>
            <a:r>
              <a:rPr lang="en-GB" sz="800" dirty="0"/>
              <a:t>More researchers</a:t>
            </a:r>
          </a:p>
          <a:p>
            <a:pPr marL="0" indent="0">
              <a:buNone/>
            </a:pPr>
            <a:r>
              <a:rPr lang="en-GB" sz="800" dirty="0"/>
              <a:t>Limited quality assessment?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984BBDB-7CBE-D36E-D5CE-53DEE76AF9E1}"/>
              </a:ext>
            </a:extLst>
          </p:cNvPr>
          <p:cNvSpPr txBox="1">
            <a:spLocks/>
          </p:cNvSpPr>
          <p:nvPr/>
        </p:nvSpPr>
        <p:spPr>
          <a:xfrm rot="16200000">
            <a:off x="1417112" y="2375500"/>
            <a:ext cx="582377" cy="254796"/>
          </a:xfrm>
          <a:prstGeom prst="rect">
            <a:avLst/>
          </a:prstGeom>
          <a:noFill/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buClr>
                <a:srgbClr val="1178B4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5253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Font typeface="Courier New" panose="02070309020205020404" pitchFamily="49" charset="0"/>
              <a:buChar char="o"/>
              <a:defRPr sz="2000" kern="1200">
                <a:solidFill>
                  <a:srgbClr val="5253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5253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19117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D50813-D66B-455D-5BF6-1F010EAA57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6AF94-6D1A-C510-78C8-775C7CAF8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500" dirty="0"/>
              <a:t>Interactive Public Peer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97145-AC76-FE6E-45C1-451D7499F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105" y="1059582"/>
            <a:ext cx="4397927" cy="3312370"/>
          </a:xfrm>
          <a:noFill/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1500" b="1" dirty="0"/>
              <a:t>Copernicus’ approach to peer review:</a:t>
            </a:r>
          </a:p>
          <a:p>
            <a:r>
              <a:rPr lang="en-GB" sz="1200" dirty="0"/>
              <a:t>Review reports as equal part of a research output (alongside journal article, research data, code, …)</a:t>
            </a:r>
            <a:br>
              <a:rPr lang="en-GB" sz="1200" dirty="0"/>
            </a:br>
            <a:endParaRPr lang="en-GB" sz="1200" dirty="0"/>
          </a:p>
          <a:p>
            <a:r>
              <a:rPr lang="en-GB" sz="1200" dirty="0"/>
              <a:t>Reports are published </a:t>
            </a:r>
            <a:r>
              <a:rPr lang="en-GB" sz="1200" b="1" dirty="0"/>
              <a:t>before </a:t>
            </a:r>
            <a:r>
              <a:rPr lang="en-GB" sz="1200" dirty="0"/>
              <a:t>publication decision alongside respective manuscript version (preprint)</a:t>
            </a:r>
            <a:br>
              <a:rPr lang="en-GB" sz="1200" dirty="0"/>
            </a:br>
            <a:endParaRPr lang="en-GB" sz="1200" dirty="0"/>
          </a:p>
          <a:p>
            <a:r>
              <a:rPr lang="en-GB" sz="1200" dirty="0"/>
              <a:t>Reports receive a DOI, machine-readable metadata, and permanent archiving</a:t>
            </a:r>
            <a:br>
              <a:rPr lang="en-GB" sz="1200" dirty="0"/>
            </a:br>
            <a:endParaRPr lang="en-GB" sz="1200" dirty="0"/>
          </a:p>
          <a:p>
            <a:r>
              <a:rPr lang="en-GB" sz="1200" dirty="0"/>
              <a:t>Optionally attributed (reviewers' choice)</a:t>
            </a:r>
            <a:br>
              <a:rPr lang="en-GB" sz="1200" dirty="0"/>
            </a:br>
            <a:endParaRPr lang="en-GB" sz="1200" dirty="0"/>
          </a:p>
          <a:p>
            <a:r>
              <a:rPr lang="en-GB" sz="1200" dirty="0"/>
              <a:t>Preserved in context even if manuscript is rejected</a:t>
            </a:r>
            <a:br>
              <a:rPr lang="en-GB" sz="1200" dirty="0"/>
            </a:br>
            <a:endParaRPr lang="en-GB" sz="1200" dirty="0"/>
          </a:p>
          <a:p>
            <a:r>
              <a:rPr lang="en-GB" sz="1200" dirty="0"/>
              <a:t>Next to invited reviewers, uninvited community reviews also possible and preserved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DBF8EF-81AD-BBF2-CE4E-C0AA5EE7C1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448" b="22532"/>
          <a:stretch/>
        </p:blipFill>
        <p:spPr>
          <a:xfrm>
            <a:off x="6073670" y="699541"/>
            <a:ext cx="2789257" cy="2410319"/>
          </a:xfrm>
          <a:prstGeom prst="rect">
            <a:avLst/>
          </a:prstGeom>
          <a:ln w="6350">
            <a:solidFill>
              <a:schemeClr val="bg1">
                <a:lumMod val="75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76BD6E-3AF9-FE0A-E984-657BD0540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9590" y="2483473"/>
            <a:ext cx="2338714" cy="246255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09BC9E-932E-120E-E5D2-27B27022C511}"/>
              </a:ext>
            </a:extLst>
          </p:cNvPr>
          <p:cNvSpPr txBox="1"/>
          <p:nvPr/>
        </p:nvSpPr>
        <p:spPr>
          <a:xfrm>
            <a:off x="2411760" y="4731990"/>
            <a:ext cx="2520280" cy="18466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600" dirty="0">
                <a:latin typeface="Verdana" panose="020B0604030504040204" pitchFamily="34" charset="0"/>
                <a:ea typeface="Verdana" panose="020B0604030504040204" pitchFamily="34" charset="0"/>
              </a:rPr>
              <a:t>https://api.crossref.org/works/10.5194/acp-24-6071-2024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6EE56F-D765-D699-6480-5AE707F2F459}"/>
              </a:ext>
            </a:extLst>
          </p:cNvPr>
          <p:cNvSpPr txBox="1"/>
          <p:nvPr/>
        </p:nvSpPr>
        <p:spPr>
          <a:xfrm>
            <a:off x="5538996" y="514875"/>
            <a:ext cx="3636909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" dirty="0">
                <a:latin typeface="Verdana" panose="020B0604030504040204" pitchFamily="34" charset="0"/>
                <a:ea typeface="Verdana" panose="020B0604030504040204" pitchFamily="34" charset="0"/>
              </a:rPr>
              <a:t>https://essd.copernicus.org/articles/15/2295/2023/essd-15-2295-2023-discussion.html</a:t>
            </a:r>
          </a:p>
        </p:txBody>
      </p:sp>
    </p:spTree>
    <p:extLst>
      <p:ext uri="{BB962C8B-B14F-4D97-AF65-F5344CB8AC3E}">
        <p14:creationId xmlns:p14="http://schemas.microsoft.com/office/powerpoint/2010/main" val="70929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C5A34-790A-9ECE-C485-50835E4F3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625169"/>
          </a:xfrm>
        </p:spPr>
        <p:txBody>
          <a:bodyPr/>
          <a:lstStyle/>
          <a:p>
            <a:r>
              <a:rPr lang="en-GB" sz="2500" dirty="0"/>
              <a:t>Interactive Public Peer Review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FC1926-9AD2-F061-6D71-F0412DEBB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265" y="1612432"/>
            <a:ext cx="4536504" cy="2627911"/>
          </a:xfrm>
          <a:prstGeom prst="rect">
            <a:avLst/>
          </a:prstGeom>
          <a:ln w="6350">
            <a:solidFill>
              <a:schemeClr val="bg1">
                <a:lumMod val="75000"/>
              </a:schemeClr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3640B4-1BD0-54DA-0DBC-AC22B3F2FAF5}"/>
              </a:ext>
            </a:extLst>
          </p:cNvPr>
          <p:cNvSpPr txBox="1"/>
          <p:nvPr/>
        </p:nvSpPr>
        <p:spPr>
          <a:xfrm>
            <a:off x="5796136" y="1059582"/>
            <a:ext cx="15841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..and practice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43DE18-B0C3-B709-9BFC-8FA50FB252E3}"/>
              </a:ext>
            </a:extLst>
          </p:cNvPr>
          <p:cNvSpPr txBox="1"/>
          <p:nvPr/>
        </p:nvSpPr>
        <p:spPr>
          <a:xfrm>
            <a:off x="750404" y="1151751"/>
            <a:ext cx="15841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Theory...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BD9DD48-4AF9-D167-9C8E-54C9EA290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113" y="1612433"/>
            <a:ext cx="2952328" cy="2039437"/>
          </a:xfrm>
          <a:noFill/>
          <a:ln w="6350">
            <a:solidFill>
              <a:schemeClr val="bg1">
                <a:lumMod val="85000"/>
              </a:schemeClr>
            </a:solidFill>
          </a:ln>
        </p:spPr>
        <p:txBody>
          <a:bodyPr>
            <a:normAutofit/>
          </a:bodyPr>
          <a:lstStyle/>
          <a:p>
            <a:r>
              <a:rPr lang="en-GB" sz="1000" dirty="0"/>
              <a:t>Over two decades of experience</a:t>
            </a:r>
          </a:p>
          <a:p>
            <a:r>
              <a:rPr lang="en-GB" sz="1000" dirty="0"/>
              <a:t>Designed to combine rapid dissemination &amp; thorough peer review</a:t>
            </a:r>
          </a:p>
          <a:p>
            <a:r>
              <a:rPr lang="en-GB" sz="1000" dirty="0"/>
              <a:t>Designed to foster transparency in scientific quality assurance </a:t>
            </a:r>
          </a:p>
          <a:p>
            <a:r>
              <a:rPr lang="en-GB" sz="1000" dirty="0"/>
              <a:t>All major legacy journals, all new journals</a:t>
            </a:r>
          </a:p>
          <a:p>
            <a:r>
              <a:rPr lang="en-GB" sz="1000" dirty="0"/>
              <a:t>Machine-readable review report data ready to be explored by anyone</a:t>
            </a:r>
          </a:p>
        </p:txBody>
      </p:sp>
    </p:spTree>
    <p:extLst>
      <p:ext uri="{BB962C8B-B14F-4D97-AF65-F5344CB8AC3E}">
        <p14:creationId xmlns:p14="http://schemas.microsoft.com/office/powerpoint/2010/main" val="390687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6D8BA-C05F-A9BF-90E5-104E8D196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Wait, there is more: review of data and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B58F2-6241-AF06-8501-C5F5939EA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043234"/>
            <a:ext cx="6048672" cy="1905788"/>
          </a:xfrm>
          <a:noFill/>
        </p:spPr>
        <p:txBody>
          <a:bodyPr>
            <a:normAutofit lnSpcReduction="10000"/>
          </a:bodyPr>
          <a:lstStyle/>
          <a:p>
            <a:r>
              <a:rPr lang="en-GB" sz="1200" dirty="0"/>
              <a:t>Preparing and preserving high quality research data takes time and effort</a:t>
            </a:r>
          </a:p>
          <a:p>
            <a:r>
              <a:rPr lang="en-GB" sz="1200" dirty="0"/>
              <a:t>Use established tools to encourage change: Community gets well curated, peer-reviewed, open data, authors get a traditional publication</a:t>
            </a:r>
          </a:p>
          <a:p>
            <a:r>
              <a:rPr lang="en-GB" sz="1200" dirty="0"/>
              <a:t>Dedicated team putting data/code at the centre (not treated as a supplement)</a:t>
            </a:r>
          </a:p>
          <a:p>
            <a:r>
              <a:rPr lang="en-GB" sz="1200" dirty="0"/>
              <a:t>Data live longer, more use cases generated, adjacent works get more citations</a:t>
            </a:r>
          </a:p>
          <a:p>
            <a:r>
              <a:rPr lang="en-GB" sz="1200" dirty="0"/>
              <a:t>Good idea back in the day, is it time for change?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AD03E0-87C5-C6E1-7795-E94FDA450D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625312"/>
            <a:ext cx="1296144" cy="169549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02E888F-8E86-7C60-397B-08CF144F7EA6}"/>
              </a:ext>
            </a:extLst>
          </p:cNvPr>
          <p:cNvGrpSpPr/>
          <p:nvPr/>
        </p:nvGrpSpPr>
        <p:grpSpPr>
          <a:xfrm>
            <a:off x="2627784" y="3141208"/>
            <a:ext cx="823680" cy="915028"/>
            <a:chOff x="2380166" y="381120"/>
            <a:chExt cx="823680" cy="915028"/>
          </a:xfrm>
        </p:grpSpPr>
        <p:sp>
          <p:nvSpPr>
            <p:cNvPr id="10" name="Hexagon 9">
              <a:extLst>
                <a:ext uri="{FF2B5EF4-FFF2-40B4-BE49-F238E27FC236}">
                  <a16:creationId xmlns:a16="http://schemas.microsoft.com/office/drawing/2014/main" id="{29C40143-B11E-FC89-72E9-2EC95503BC16}"/>
                </a:ext>
              </a:extLst>
            </p:cNvPr>
            <p:cNvSpPr/>
            <p:nvPr/>
          </p:nvSpPr>
          <p:spPr>
            <a:xfrm rot="5400000">
              <a:off x="2334492" y="426794"/>
              <a:ext cx="915028" cy="823680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1" name="Hexagon 4">
              <a:extLst>
                <a:ext uri="{FF2B5EF4-FFF2-40B4-BE49-F238E27FC236}">
                  <a16:creationId xmlns:a16="http://schemas.microsoft.com/office/drawing/2014/main" id="{9C9E33B2-D745-6EFE-00B8-C3CFE5C1032C}"/>
                </a:ext>
              </a:extLst>
            </p:cNvPr>
            <p:cNvSpPr txBox="1"/>
            <p:nvPr/>
          </p:nvSpPr>
          <p:spPr>
            <a:xfrm>
              <a:off x="2482446" y="465753"/>
              <a:ext cx="679680" cy="6252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/>
              <a:endParaRPr lang="en-GB" sz="800" dirty="0"/>
            </a:p>
            <a:p>
              <a:pPr lvl="0" algn="ctr"/>
              <a:r>
                <a:rPr lang="en-GB" sz="800" dirty="0">
                  <a:latin typeface="Verdana" panose="020B0604030504040204" pitchFamily="34" charset="0"/>
                  <a:ea typeface="Verdana" panose="020B0604030504040204" pitchFamily="34" charset="0"/>
                </a:rPr>
                <a:t>Transparent review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ECECADF-DD91-7C1E-E294-FE0F83889EA6}"/>
              </a:ext>
            </a:extLst>
          </p:cNvPr>
          <p:cNvGrpSpPr/>
          <p:nvPr/>
        </p:nvGrpSpPr>
        <p:grpSpPr>
          <a:xfrm>
            <a:off x="3039624" y="3861288"/>
            <a:ext cx="823680" cy="915028"/>
            <a:chOff x="2380166" y="381120"/>
            <a:chExt cx="823680" cy="915028"/>
          </a:xfrm>
        </p:grpSpPr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31DEA6BD-4745-C4BC-CC1A-4B58FCBCF4A5}"/>
                </a:ext>
              </a:extLst>
            </p:cNvPr>
            <p:cNvSpPr/>
            <p:nvPr/>
          </p:nvSpPr>
          <p:spPr>
            <a:xfrm rot="5400000">
              <a:off x="2334492" y="426794"/>
              <a:ext cx="915028" cy="823680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4" name="Hexagon 4">
              <a:extLst>
                <a:ext uri="{FF2B5EF4-FFF2-40B4-BE49-F238E27FC236}">
                  <a16:creationId xmlns:a16="http://schemas.microsoft.com/office/drawing/2014/main" id="{DC5A9F81-846D-7429-4A67-3FFB7104903A}"/>
                </a:ext>
              </a:extLst>
            </p:cNvPr>
            <p:cNvSpPr txBox="1"/>
            <p:nvPr/>
          </p:nvSpPr>
          <p:spPr>
            <a:xfrm>
              <a:off x="2510594" y="526012"/>
              <a:ext cx="562824" cy="6252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800" kern="1200" dirty="0">
                  <a:latin typeface="Verdana" panose="020B0604030504040204" pitchFamily="34" charset="0"/>
                  <a:ea typeface="Verdana" panose="020B0604030504040204" pitchFamily="34" charset="0"/>
                </a:rPr>
                <a:t>Enforcing data citations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A6AFE83-497D-1B4B-A50B-747A0D2DADD3}"/>
              </a:ext>
            </a:extLst>
          </p:cNvPr>
          <p:cNvGrpSpPr/>
          <p:nvPr/>
        </p:nvGrpSpPr>
        <p:grpSpPr>
          <a:xfrm>
            <a:off x="3465036" y="3141208"/>
            <a:ext cx="823680" cy="915028"/>
            <a:chOff x="2380166" y="381120"/>
            <a:chExt cx="823680" cy="915028"/>
          </a:xfrm>
        </p:grpSpPr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4C5A89CD-1CCD-2392-55D2-3A1062F004C7}"/>
                </a:ext>
              </a:extLst>
            </p:cNvPr>
            <p:cNvSpPr/>
            <p:nvPr/>
          </p:nvSpPr>
          <p:spPr>
            <a:xfrm rot="5400000">
              <a:off x="2334492" y="426794"/>
              <a:ext cx="915028" cy="823680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Hexagon 4">
              <a:extLst>
                <a:ext uri="{FF2B5EF4-FFF2-40B4-BE49-F238E27FC236}">
                  <a16:creationId xmlns:a16="http://schemas.microsoft.com/office/drawing/2014/main" id="{273B6946-7F0E-0E42-CB59-A3C86627596D}"/>
                </a:ext>
              </a:extLst>
            </p:cNvPr>
            <p:cNvSpPr txBox="1"/>
            <p:nvPr/>
          </p:nvSpPr>
          <p:spPr>
            <a:xfrm>
              <a:off x="2510594" y="526012"/>
              <a:ext cx="562824" cy="6252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800" kern="1200" dirty="0">
                  <a:latin typeface="Verdana" panose="020B0604030504040204" pitchFamily="34" charset="0"/>
                  <a:ea typeface="Verdana" panose="020B0604030504040204" pitchFamily="34" charset="0"/>
                </a:rPr>
                <a:t>Not for profit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9BB8F21-F711-6182-64D0-35776F68B6EC}"/>
              </a:ext>
            </a:extLst>
          </p:cNvPr>
          <p:cNvGrpSpPr/>
          <p:nvPr/>
        </p:nvGrpSpPr>
        <p:grpSpPr>
          <a:xfrm>
            <a:off x="3890448" y="3859627"/>
            <a:ext cx="823680" cy="915028"/>
            <a:chOff x="2380166" y="381120"/>
            <a:chExt cx="823680" cy="915028"/>
          </a:xfrm>
        </p:grpSpPr>
        <p:sp>
          <p:nvSpPr>
            <p:cNvPr id="19" name="Hexagon 18">
              <a:extLst>
                <a:ext uri="{FF2B5EF4-FFF2-40B4-BE49-F238E27FC236}">
                  <a16:creationId xmlns:a16="http://schemas.microsoft.com/office/drawing/2014/main" id="{B5579FC7-9230-810B-28DA-D32A586C5D5D}"/>
                </a:ext>
              </a:extLst>
            </p:cNvPr>
            <p:cNvSpPr/>
            <p:nvPr/>
          </p:nvSpPr>
          <p:spPr>
            <a:xfrm rot="5400000">
              <a:off x="2334492" y="426794"/>
              <a:ext cx="915028" cy="823680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0" name="Hexagon 4">
              <a:extLst>
                <a:ext uri="{FF2B5EF4-FFF2-40B4-BE49-F238E27FC236}">
                  <a16:creationId xmlns:a16="http://schemas.microsoft.com/office/drawing/2014/main" id="{39F740E5-0904-E138-18D8-80879E7C50B2}"/>
                </a:ext>
              </a:extLst>
            </p:cNvPr>
            <p:cNvSpPr txBox="1"/>
            <p:nvPr/>
          </p:nvSpPr>
          <p:spPr>
            <a:xfrm>
              <a:off x="2510594" y="549625"/>
              <a:ext cx="562824" cy="6252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800" dirty="0">
                  <a:latin typeface="Verdana" panose="020B0604030504040204" pitchFamily="34" charset="0"/>
                  <a:ea typeface="Verdana" panose="020B0604030504040204" pitchFamily="34" charset="0"/>
                </a:rPr>
                <a:t>Barrier free access</a:t>
              </a:r>
            </a:p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800" kern="12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CDDCD02-13D9-DA4F-A79D-30A0B84CB1B6}"/>
              </a:ext>
            </a:extLst>
          </p:cNvPr>
          <p:cNvGrpSpPr/>
          <p:nvPr/>
        </p:nvGrpSpPr>
        <p:grpSpPr>
          <a:xfrm>
            <a:off x="4315860" y="3138303"/>
            <a:ext cx="823680" cy="915028"/>
            <a:chOff x="2380166" y="381120"/>
            <a:chExt cx="823680" cy="915028"/>
          </a:xfrm>
        </p:grpSpPr>
        <p:sp>
          <p:nvSpPr>
            <p:cNvPr id="22" name="Hexagon 21">
              <a:extLst>
                <a:ext uri="{FF2B5EF4-FFF2-40B4-BE49-F238E27FC236}">
                  <a16:creationId xmlns:a16="http://schemas.microsoft.com/office/drawing/2014/main" id="{9EBEF01A-B0E6-1169-D927-D5E0EA29CE35}"/>
                </a:ext>
              </a:extLst>
            </p:cNvPr>
            <p:cNvSpPr/>
            <p:nvPr/>
          </p:nvSpPr>
          <p:spPr>
            <a:xfrm rot="5400000">
              <a:off x="2334492" y="426794"/>
              <a:ext cx="915028" cy="823680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3" name="Hexagon 4">
              <a:extLst>
                <a:ext uri="{FF2B5EF4-FFF2-40B4-BE49-F238E27FC236}">
                  <a16:creationId xmlns:a16="http://schemas.microsoft.com/office/drawing/2014/main" id="{B36407D4-B85A-8090-A73B-169659E0AB3A}"/>
                </a:ext>
              </a:extLst>
            </p:cNvPr>
            <p:cNvSpPr txBox="1"/>
            <p:nvPr/>
          </p:nvSpPr>
          <p:spPr>
            <a:xfrm>
              <a:off x="2510594" y="526012"/>
              <a:ext cx="562824" cy="6252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800" dirty="0">
                  <a:latin typeface="Verdana" panose="020B0604030504040204" pitchFamily="34" charset="0"/>
                  <a:ea typeface="Verdana" panose="020B0604030504040204" pitchFamily="34" charset="0"/>
                </a:rPr>
                <a:t>Liberal data licence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2FDC49A-2876-0C0E-CD12-491C498D3CD0}"/>
              </a:ext>
            </a:extLst>
          </p:cNvPr>
          <p:cNvGrpSpPr/>
          <p:nvPr/>
        </p:nvGrpSpPr>
        <p:grpSpPr>
          <a:xfrm>
            <a:off x="4741272" y="3859627"/>
            <a:ext cx="823680" cy="915028"/>
            <a:chOff x="2380166" y="381120"/>
            <a:chExt cx="823680" cy="915028"/>
          </a:xfrm>
        </p:grpSpPr>
        <p:sp>
          <p:nvSpPr>
            <p:cNvPr id="25" name="Hexagon 24">
              <a:extLst>
                <a:ext uri="{FF2B5EF4-FFF2-40B4-BE49-F238E27FC236}">
                  <a16:creationId xmlns:a16="http://schemas.microsoft.com/office/drawing/2014/main" id="{2537903C-7FB1-C1C4-D11D-55A41307ED94}"/>
                </a:ext>
              </a:extLst>
            </p:cNvPr>
            <p:cNvSpPr/>
            <p:nvPr/>
          </p:nvSpPr>
          <p:spPr>
            <a:xfrm rot="5400000">
              <a:off x="2334492" y="426794"/>
              <a:ext cx="915028" cy="823680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6" name="Hexagon 4">
              <a:extLst>
                <a:ext uri="{FF2B5EF4-FFF2-40B4-BE49-F238E27FC236}">
                  <a16:creationId xmlns:a16="http://schemas.microsoft.com/office/drawing/2014/main" id="{EAAC9116-E2A3-2ED2-A68C-5C8FEBCD49B2}"/>
                </a:ext>
              </a:extLst>
            </p:cNvPr>
            <p:cNvSpPr txBox="1"/>
            <p:nvPr/>
          </p:nvSpPr>
          <p:spPr>
            <a:xfrm>
              <a:off x="2463700" y="496002"/>
              <a:ext cx="656612" cy="6252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800" kern="1200" dirty="0">
                  <a:latin typeface="Verdana" panose="020B0604030504040204" pitchFamily="34" charset="0"/>
                  <a:ea typeface="Verdana" panose="020B0604030504040204" pitchFamily="34" charset="0"/>
                </a:rPr>
                <a:t>Long term preservation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3F4F03B-AFAE-D71E-1151-56B82B8FFF04}"/>
              </a:ext>
            </a:extLst>
          </p:cNvPr>
          <p:cNvGrpSpPr/>
          <p:nvPr/>
        </p:nvGrpSpPr>
        <p:grpSpPr>
          <a:xfrm>
            <a:off x="5153112" y="3138304"/>
            <a:ext cx="823680" cy="915028"/>
            <a:chOff x="2380166" y="381120"/>
            <a:chExt cx="823680" cy="915028"/>
          </a:xfrm>
        </p:grpSpPr>
        <p:sp>
          <p:nvSpPr>
            <p:cNvPr id="28" name="Hexagon 27">
              <a:extLst>
                <a:ext uri="{FF2B5EF4-FFF2-40B4-BE49-F238E27FC236}">
                  <a16:creationId xmlns:a16="http://schemas.microsoft.com/office/drawing/2014/main" id="{1F649544-A7E0-49B3-4AEF-C6C343DB7A76}"/>
                </a:ext>
              </a:extLst>
            </p:cNvPr>
            <p:cNvSpPr/>
            <p:nvPr/>
          </p:nvSpPr>
          <p:spPr>
            <a:xfrm rot="5400000">
              <a:off x="2334492" y="426794"/>
              <a:ext cx="915028" cy="823680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9" name="Hexagon 4">
              <a:extLst>
                <a:ext uri="{FF2B5EF4-FFF2-40B4-BE49-F238E27FC236}">
                  <a16:creationId xmlns:a16="http://schemas.microsoft.com/office/drawing/2014/main" id="{D4554FB2-934F-70C9-41D4-340A58F63BF7}"/>
                </a:ext>
              </a:extLst>
            </p:cNvPr>
            <p:cNvSpPr txBox="1"/>
            <p:nvPr/>
          </p:nvSpPr>
          <p:spPr>
            <a:xfrm>
              <a:off x="2447126" y="526012"/>
              <a:ext cx="656612" cy="6252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800" kern="1200" dirty="0">
                  <a:latin typeface="Verdana" panose="020B0604030504040204" pitchFamily="34" charset="0"/>
                  <a:ea typeface="Verdana" panose="020B0604030504040204" pitchFamily="34" charset="0"/>
                </a:rPr>
                <a:t>Community led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A77F963-7A36-C890-86E2-B3F0342C7CD6}"/>
              </a:ext>
            </a:extLst>
          </p:cNvPr>
          <p:cNvGrpSpPr/>
          <p:nvPr/>
        </p:nvGrpSpPr>
        <p:grpSpPr>
          <a:xfrm>
            <a:off x="5592096" y="3851085"/>
            <a:ext cx="823680" cy="915028"/>
            <a:chOff x="2380166" y="381120"/>
            <a:chExt cx="823680" cy="915028"/>
          </a:xfrm>
        </p:grpSpPr>
        <p:sp>
          <p:nvSpPr>
            <p:cNvPr id="31" name="Hexagon 30">
              <a:extLst>
                <a:ext uri="{FF2B5EF4-FFF2-40B4-BE49-F238E27FC236}">
                  <a16:creationId xmlns:a16="http://schemas.microsoft.com/office/drawing/2014/main" id="{640781C9-65A3-0AB2-6108-15680DCC6E5D}"/>
                </a:ext>
              </a:extLst>
            </p:cNvPr>
            <p:cNvSpPr/>
            <p:nvPr/>
          </p:nvSpPr>
          <p:spPr>
            <a:xfrm rot="5400000">
              <a:off x="2334492" y="426794"/>
              <a:ext cx="915028" cy="823680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2" name="Hexagon 4">
              <a:extLst>
                <a:ext uri="{FF2B5EF4-FFF2-40B4-BE49-F238E27FC236}">
                  <a16:creationId xmlns:a16="http://schemas.microsoft.com/office/drawing/2014/main" id="{B8C4BE47-4777-6F55-536A-B3DE603EB39A}"/>
                </a:ext>
              </a:extLst>
            </p:cNvPr>
            <p:cNvSpPr txBox="1"/>
            <p:nvPr/>
          </p:nvSpPr>
          <p:spPr>
            <a:xfrm>
              <a:off x="2447126" y="526012"/>
              <a:ext cx="656612" cy="6252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800" kern="1200" dirty="0">
                  <a:latin typeface="Verdana" panose="020B0604030504040204" pitchFamily="34" charset="0"/>
                  <a:ea typeface="Verdana" panose="020B0604030504040204" pitchFamily="34" charset="0"/>
                </a:rPr>
                <a:t>Open-source code and data</a:t>
              </a:r>
            </a:p>
          </p:txBody>
        </p:sp>
      </p:grpSp>
      <p:pic>
        <p:nvPicPr>
          <p:cNvPr id="34" name="Picture 33" descr="A globe with a map of the earth and binary code&#10;&#10;AI-generated content may be incorrect.">
            <a:extLst>
              <a:ext uri="{FF2B5EF4-FFF2-40B4-BE49-F238E27FC236}">
                <a16:creationId xmlns:a16="http://schemas.microsoft.com/office/drawing/2014/main" id="{0BCDF0F1-7CC3-03F0-FA0F-C136293345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384" y="915566"/>
            <a:ext cx="122377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72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384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pernicus Publicatio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EFAA4C9-C9D5-47B6-9CE9-7B8C300E3201}" vid="{F4014AF6-7034-4FF9-A0BA-1B7B49681EA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677</Words>
  <Application>Microsoft Office PowerPoint</Application>
  <PresentationFormat>On-screen Show (16:9)</PresentationFormat>
  <Paragraphs>74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Book Antiqua</vt:lpstr>
      <vt:lpstr>Courier New</vt:lpstr>
      <vt:lpstr>Verdana</vt:lpstr>
      <vt:lpstr>Wingdings</vt:lpstr>
      <vt:lpstr>Copernicus Publications</vt:lpstr>
      <vt:lpstr>PowerPoint Presentation</vt:lpstr>
      <vt:lpstr>Modern peer review of research outputs and its role in research assessment</vt:lpstr>
      <vt:lpstr>Copernicus Publications: our publishing philosophy</vt:lpstr>
      <vt:lpstr>Reviewer recognition</vt:lpstr>
      <vt:lpstr>Peer review in academia</vt:lpstr>
      <vt:lpstr>Interactive Public Peer Review</vt:lpstr>
      <vt:lpstr>Interactive Public Peer Review</vt:lpstr>
      <vt:lpstr>Wait, there is more: review of data and code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Johannes Wagner</dc:creator>
  <cp:lastModifiedBy>Johannes Wagner</cp:lastModifiedBy>
  <cp:revision>54</cp:revision>
  <dcterms:created xsi:type="dcterms:W3CDTF">2025-03-01T19:35:46Z</dcterms:created>
  <dcterms:modified xsi:type="dcterms:W3CDTF">2025-03-05T12:09:51Z</dcterms:modified>
</cp:coreProperties>
</file>