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854" r:id="rId1"/>
  </p:sldMasterIdLst>
  <p:notesMasterIdLst>
    <p:notesMasterId r:id="rId17"/>
  </p:notesMasterIdLst>
  <p:handoutMasterIdLst>
    <p:handoutMasterId r:id="rId18"/>
  </p:handoutMasterIdLst>
  <p:sldIdLst>
    <p:sldId id="269" r:id="rId2"/>
    <p:sldId id="276" r:id="rId3"/>
    <p:sldId id="278" r:id="rId4"/>
    <p:sldId id="282" r:id="rId5"/>
    <p:sldId id="283" r:id="rId6"/>
    <p:sldId id="279" r:id="rId7"/>
    <p:sldId id="281" r:id="rId8"/>
    <p:sldId id="273" r:id="rId9"/>
    <p:sldId id="280" r:id="rId10"/>
    <p:sldId id="284" r:id="rId11"/>
    <p:sldId id="288" r:id="rId12"/>
    <p:sldId id="285" r:id="rId13"/>
    <p:sldId id="286" r:id="rId14"/>
    <p:sldId id="287" r:id="rId15"/>
    <p:sldId id="268" r:id="rId16"/>
  </p:sldIdLst>
  <p:sldSz cx="9144000" cy="5143500" type="screen16x9"/>
  <p:notesSz cx="6797675" cy="9926638"/>
  <p:embeddedFontLst>
    <p:embeddedFont>
      <p:font typeface="Inter" panose="02000503000000020004" pitchFamily="2" charset="0"/>
      <p:regular r:id="rId19"/>
      <p:bold r:id="rId20"/>
      <p:italic r:id="rId21"/>
      <p:boldItalic r:id="rId22"/>
    </p:embeddedFont>
    <p:embeddedFont>
      <p:font typeface="Verdana" panose="020B0604030504040204" pitchFamily="34" charset="0"/>
      <p:regular r:id="rId23"/>
      <p:bold r:id="rId24"/>
      <p:italic r:id="rId25"/>
      <p:boldItalic r:id="rId26"/>
    </p:embeddedFont>
  </p:embeddedFontLst>
  <p:defaultTextStyle>
    <a:defPPr>
      <a:defRPr lang="de-DE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udloff" initials="AR" lastIdx="5" clrIdx="0">
    <p:extLst>
      <p:ext uri="{19B8F6BF-5375-455C-9EA6-DF929625EA0E}">
        <p15:presenceInfo xmlns:p15="http://schemas.microsoft.com/office/powerpoint/2012/main" userId="rudloff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6A34"/>
    <a:srgbClr val="0A2864"/>
    <a:srgbClr val="FC6A59"/>
    <a:srgbClr val="0C2A63"/>
    <a:srgbClr val="E6E6E6"/>
    <a:srgbClr val="C1E3EC"/>
    <a:srgbClr val="FFF3CD"/>
    <a:srgbClr val="004479"/>
    <a:srgbClr val="00589C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428" autoAdjust="0"/>
    <p:restoredTop sz="94291" autoAdjust="0"/>
  </p:normalViewPr>
  <p:slideViewPr>
    <p:cSldViewPr snapToGrid="0">
      <p:cViewPr varScale="1">
        <p:scale>
          <a:sx n="171" d="100"/>
          <a:sy n="171" d="100"/>
        </p:scale>
        <p:origin x="176" y="2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42" d="100"/>
        <a:sy n="142" d="100"/>
      </p:scale>
      <p:origin x="0" y="-408"/>
    </p:cViewPr>
  </p:sorterViewPr>
  <p:notesViewPr>
    <p:cSldViewPr snapToGrid="0">
      <p:cViewPr>
        <p:scale>
          <a:sx n="60" d="100"/>
          <a:sy n="60" d="100"/>
        </p:scale>
        <p:origin x="3130" y="2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00974CAF-7240-4F87-88B1-6042263731C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ECDF4EDE-9ABF-430B-A3C2-5C8E96574CC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FF887E-BDA5-4B2F-B1ED-6B79B95D028A}" type="datetimeFigureOut">
              <a:rPr lang="de-DE" smtClean="0"/>
              <a:t>13.03.25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9C5D8E9-2BB2-41CC-9FF5-202AD217305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1502027-0F02-4997-A181-FD771BF8E58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7A3459-331E-4B46-8395-3B9833E2D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2180552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64783" y="313578"/>
            <a:ext cx="6373345" cy="3586069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390403" y="4113026"/>
            <a:ext cx="6016868" cy="500408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73EA15-518E-4C56-B510-75A8E642ED6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8662247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65100" y="314325"/>
            <a:ext cx="6373813" cy="358457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73EA15-518E-4C56-B510-75A8E642ED62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86016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emf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2.sv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emf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dark blue">
    <p:bg>
      <p:bgPr>
        <a:solidFill>
          <a:srgbClr val="0A28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A2949636-B353-3CFE-096D-984DA0AE102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60512"/>
          <a:stretch/>
        </p:blipFill>
        <p:spPr>
          <a:xfrm>
            <a:off x="0" y="3119353"/>
            <a:ext cx="9144000" cy="1330121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F6A58624-F76D-4AAF-8D68-0C91DDE8AC0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7323868" y="4634225"/>
            <a:ext cx="1587962" cy="215462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756EF8E9-BA71-4ED1-BDF9-9BE39E9C641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186782" y="4459476"/>
            <a:ext cx="3306247" cy="564960"/>
          </a:xfrm>
          <a:prstGeom prst="rect">
            <a:avLst/>
          </a:prstGeom>
        </p:spPr>
      </p:pic>
      <p:sp>
        <p:nvSpPr>
          <p:cNvPr id="11" name="Textplatzhalter 28">
            <a:extLst>
              <a:ext uri="{FF2B5EF4-FFF2-40B4-BE49-F238E27FC236}">
                <a16:creationId xmlns:a16="http://schemas.microsoft.com/office/drawing/2014/main" id="{77739823-07E4-481B-9A1B-7593924D8D45}"/>
              </a:ext>
            </a:extLst>
          </p:cNvPr>
          <p:cNvSpPr>
            <a:spLocks noGrp="1"/>
          </p:cNvSpPr>
          <p:nvPr>
            <p:ph type="body" sz="quarter" idx="119" hasCustomPrompt="1"/>
          </p:nvPr>
        </p:nvSpPr>
        <p:spPr>
          <a:xfrm>
            <a:off x="858847" y="3475572"/>
            <a:ext cx="5041209" cy="382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Place, Date</a:t>
            </a:r>
          </a:p>
        </p:txBody>
      </p:sp>
      <p:sp>
        <p:nvSpPr>
          <p:cNvPr id="14" name="Textplatzhalter 26">
            <a:extLst>
              <a:ext uri="{FF2B5EF4-FFF2-40B4-BE49-F238E27FC236}">
                <a16:creationId xmlns:a16="http://schemas.microsoft.com/office/drawing/2014/main" id="{1593CB6A-A27E-4CEF-A4C9-5B30E2892476}"/>
              </a:ext>
            </a:extLst>
          </p:cNvPr>
          <p:cNvSpPr>
            <a:spLocks noGrp="1"/>
          </p:cNvSpPr>
          <p:nvPr>
            <p:ph type="body" sz="quarter" idx="120" hasCustomPrompt="1"/>
          </p:nvPr>
        </p:nvSpPr>
        <p:spPr>
          <a:xfrm>
            <a:off x="858847" y="2770039"/>
            <a:ext cx="7578333" cy="6174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 dirty="0" err="1"/>
              <a:t>Function</a:t>
            </a:r>
            <a:endParaRPr lang="de-DE" dirty="0"/>
          </a:p>
        </p:txBody>
      </p:sp>
      <p:sp>
        <p:nvSpPr>
          <p:cNvPr id="10" name="Textplatzhalter 26">
            <a:extLst>
              <a:ext uri="{FF2B5EF4-FFF2-40B4-BE49-F238E27FC236}">
                <a16:creationId xmlns:a16="http://schemas.microsoft.com/office/drawing/2014/main" id="{65F18909-B4A2-449A-A438-222E8D9864CA}"/>
              </a:ext>
            </a:extLst>
          </p:cNvPr>
          <p:cNvSpPr>
            <a:spLocks noGrp="1"/>
          </p:cNvSpPr>
          <p:nvPr>
            <p:ph type="body" sz="quarter" idx="118" hasCustomPrompt="1"/>
          </p:nvPr>
        </p:nvSpPr>
        <p:spPr>
          <a:xfrm>
            <a:off x="858847" y="2236824"/>
            <a:ext cx="7578333" cy="5209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 dirty="0"/>
              <a:t>Name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58FA72-B303-4694-B546-8B3ECCB0CD50}"/>
              </a:ext>
            </a:extLst>
          </p:cNvPr>
          <p:cNvSpPr>
            <a:spLocks noGrp="1"/>
          </p:cNvSpPr>
          <p:nvPr>
            <p:ph type="body" sz="half" idx="116" hasCustomPrompt="1"/>
          </p:nvPr>
        </p:nvSpPr>
        <p:spPr>
          <a:xfrm>
            <a:off x="859247" y="501008"/>
            <a:ext cx="7577182" cy="1578432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>
            <a:lvl1pPr marL="0" indent="0">
              <a:lnSpc>
                <a:spcPct val="90000"/>
              </a:lnSpc>
              <a:buFont typeface="Arial" panose="020B0604020202020204" pitchFamily="34" charset="0"/>
              <a:buNone/>
              <a:defRPr lang="pt-BR" sz="3200" b="0" spc="-15" dirty="0">
                <a:solidFill>
                  <a:schemeClr val="bg1"/>
                </a:solidFill>
                <a:latin typeface="+mj-lt"/>
                <a:ea typeface="Inter" panose="02000503000000020004" pitchFamily="2" charset="0"/>
                <a:cs typeface="Inter" panose="02000503000000020004" pitchFamily="2" charset="0"/>
              </a:defRPr>
            </a:lvl1pPr>
          </a:lstStyle>
          <a:p>
            <a:pPr marL="0" marR="0" lvl="0" indent="0" defTabSz="309563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29924821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dark blue">
    <p:bg>
      <p:bgPr>
        <a:solidFill>
          <a:srgbClr val="0A28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12">
            <a:extLst>
              <a:ext uri="{FF2B5EF4-FFF2-40B4-BE49-F238E27FC236}">
                <a16:creationId xmlns:a16="http://schemas.microsoft.com/office/drawing/2014/main" id="{F6A58624-F76D-4AAF-8D68-0C91DDE8AC0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7323868" y="4634225"/>
            <a:ext cx="1587962" cy="215462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756EF8E9-BA71-4ED1-BDF9-9BE39E9C641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86782" y="4459476"/>
            <a:ext cx="3306247" cy="564960"/>
          </a:xfrm>
          <a:prstGeom prst="rect">
            <a:avLst/>
          </a:prstGeom>
        </p:spPr>
      </p:pic>
      <p:sp>
        <p:nvSpPr>
          <p:cNvPr id="12" name="Textplatzhalter 28">
            <a:extLst>
              <a:ext uri="{FF2B5EF4-FFF2-40B4-BE49-F238E27FC236}">
                <a16:creationId xmlns:a16="http://schemas.microsoft.com/office/drawing/2014/main" id="{1D21B13E-94BA-4744-A84C-504DF7E437F0}"/>
              </a:ext>
            </a:extLst>
          </p:cNvPr>
          <p:cNvSpPr>
            <a:spLocks noGrp="1"/>
          </p:cNvSpPr>
          <p:nvPr>
            <p:ph type="body" sz="quarter" idx="122" hasCustomPrompt="1"/>
          </p:nvPr>
        </p:nvSpPr>
        <p:spPr>
          <a:xfrm>
            <a:off x="318364" y="3756727"/>
            <a:ext cx="2701925" cy="38258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de-DE" dirty="0" err="1"/>
              <a:t>Photo</a:t>
            </a:r>
            <a:r>
              <a:rPr lang="de-DE" dirty="0"/>
              <a:t>: </a:t>
            </a:r>
            <a:r>
              <a:rPr lang="de-DE" dirty="0" err="1"/>
              <a:t>Author</a:t>
            </a:r>
            <a:r>
              <a:rPr lang="de-DE" dirty="0"/>
              <a:t> XXX (GFZ)</a:t>
            </a:r>
          </a:p>
        </p:txBody>
      </p:sp>
      <p:sp>
        <p:nvSpPr>
          <p:cNvPr id="15" name="Bildplatzhalter 2">
            <a:extLst>
              <a:ext uri="{FF2B5EF4-FFF2-40B4-BE49-F238E27FC236}">
                <a16:creationId xmlns:a16="http://schemas.microsoft.com/office/drawing/2014/main" id="{74EC49A6-16EC-4644-92B1-F87F513349CC}"/>
              </a:ext>
            </a:extLst>
          </p:cNvPr>
          <p:cNvSpPr>
            <a:spLocks noGrp="1"/>
          </p:cNvSpPr>
          <p:nvPr>
            <p:ph type="pic" sz="quarter" idx="121" hasCustomPrompt="1"/>
          </p:nvPr>
        </p:nvSpPr>
        <p:spPr>
          <a:xfrm>
            <a:off x="318364" y="501009"/>
            <a:ext cx="2701925" cy="3255718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e.g. </a:t>
            </a:r>
            <a:r>
              <a:rPr lang="de-DE" dirty="0" err="1"/>
              <a:t>photo</a:t>
            </a:r>
            <a:r>
              <a:rPr lang="de-DE" dirty="0"/>
              <a:t>, </a:t>
            </a:r>
            <a:r>
              <a:rPr lang="de-DE" dirty="0" err="1"/>
              <a:t>illustration</a:t>
            </a:r>
            <a:endParaRPr lang="de-DE" dirty="0"/>
          </a:p>
        </p:txBody>
      </p:sp>
      <p:sp>
        <p:nvSpPr>
          <p:cNvPr id="14" name="Textplatzhalter 26">
            <a:extLst>
              <a:ext uri="{FF2B5EF4-FFF2-40B4-BE49-F238E27FC236}">
                <a16:creationId xmlns:a16="http://schemas.microsoft.com/office/drawing/2014/main" id="{1593CB6A-A27E-4CEF-A4C9-5B30E2892476}"/>
              </a:ext>
            </a:extLst>
          </p:cNvPr>
          <p:cNvSpPr>
            <a:spLocks noGrp="1"/>
          </p:cNvSpPr>
          <p:nvPr>
            <p:ph type="body" sz="quarter" idx="120" hasCustomPrompt="1"/>
          </p:nvPr>
        </p:nvSpPr>
        <p:spPr>
          <a:xfrm>
            <a:off x="3323746" y="2768484"/>
            <a:ext cx="5572221" cy="7685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 dirty="0" err="1"/>
              <a:t>Function</a:t>
            </a:r>
            <a:endParaRPr lang="de-DE" dirty="0"/>
          </a:p>
        </p:txBody>
      </p:sp>
      <p:sp>
        <p:nvSpPr>
          <p:cNvPr id="11" name="Textplatzhalter 28">
            <a:extLst>
              <a:ext uri="{FF2B5EF4-FFF2-40B4-BE49-F238E27FC236}">
                <a16:creationId xmlns:a16="http://schemas.microsoft.com/office/drawing/2014/main" id="{77739823-07E4-481B-9A1B-7593924D8D45}"/>
              </a:ext>
            </a:extLst>
          </p:cNvPr>
          <p:cNvSpPr>
            <a:spLocks noGrp="1"/>
          </p:cNvSpPr>
          <p:nvPr>
            <p:ph type="body" sz="quarter" idx="119" hasCustomPrompt="1"/>
          </p:nvPr>
        </p:nvSpPr>
        <p:spPr>
          <a:xfrm>
            <a:off x="3323746" y="3677593"/>
            <a:ext cx="5588084" cy="382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Place, Date</a:t>
            </a:r>
          </a:p>
        </p:txBody>
      </p:sp>
      <p:sp>
        <p:nvSpPr>
          <p:cNvPr id="10" name="Textplatzhalter 26">
            <a:extLst>
              <a:ext uri="{FF2B5EF4-FFF2-40B4-BE49-F238E27FC236}">
                <a16:creationId xmlns:a16="http://schemas.microsoft.com/office/drawing/2014/main" id="{65F18909-B4A2-449A-A438-222E8D9864CA}"/>
              </a:ext>
            </a:extLst>
          </p:cNvPr>
          <p:cNvSpPr>
            <a:spLocks noGrp="1"/>
          </p:cNvSpPr>
          <p:nvPr>
            <p:ph type="body" sz="quarter" idx="118" hasCustomPrompt="1"/>
          </p:nvPr>
        </p:nvSpPr>
        <p:spPr>
          <a:xfrm>
            <a:off x="3323746" y="2176748"/>
            <a:ext cx="5572221" cy="5209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 dirty="0"/>
              <a:t>Name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58FA72-B303-4694-B546-8B3ECCB0CD50}"/>
              </a:ext>
            </a:extLst>
          </p:cNvPr>
          <p:cNvSpPr>
            <a:spLocks noGrp="1"/>
          </p:cNvSpPr>
          <p:nvPr>
            <p:ph type="body" sz="half" idx="116" hasCustomPrompt="1"/>
          </p:nvPr>
        </p:nvSpPr>
        <p:spPr>
          <a:xfrm>
            <a:off x="3324145" y="501008"/>
            <a:ext cx="5571375" cy="1604929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>
            <a:lvl1pPr marL="0" indent="0">
              <a:lnSpc>
                <a:spcPct val="90000"/>
              </a:lnSpc>
              <a:buFont typeface="Arial" panose="020B0604020202020204" pitchFamily="34" charset="0"/>
              <a:buNone/>
              <a:defRPr lang="pt-BR" sz="3200" b="0" spc="-15" dirty="0">
                <a:solidFill>
                  <a:schemeClr val="bg1"/>
                </a:solidFill>
                <a:latin typeface="+mj-lt"/>
                <a:ea typeface="Inter" panose="02000503000000020004" pitchFamily="2" charset="0"/>
                <a:cs typeface="Inter" panose="02000503000000020004" pitchFamily="2" charset="0"/>
              </a:defRPr>
            </a:lvl1pPr>
          </a:lstStyle>
          <a:p>
            <a:pPr marL="0" marR="0" lvl="0" indent="0" defTabSz="309563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dirty="0"/>
              <a:t>Presentation title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A8D8B9CA-3CA0-50CD-A89E-D12B854CF791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rcRect l="4680"/>
          <a:stretch/>
        </p:blipFill>
        <p:spPr>
          <a:xfrm>
            <a:off x="0" y="3860703"/>
            <a:ext cx="9144000" cy="547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2954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CEFF6121-0F1F-F83C-CC60-7CCAF9F8DE6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60675" r="303"/>
          <a:stretch/>
        </p:blipFill>
        <p:spPr>
          <a:xfrm>
            <a:off x="-1" y="3034162"/>
            <a:ext cx="9144001" cy="1371795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C57C701C-A5CB-451B-B1D0-7FB17E738D5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7350554" y="4631565"/>
            <a:ext cx="1591770" cy="215979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4B9950BB-6B6A-4A80-97E2-5D99026EA20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782" y="4459069"/>
            <a:ext cx="3306247" cy="565775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E2B17A5E-6178-4199-976F-91B5CE1008B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187849" y="4457257"/>
            <a:ext cx="3304113" cy="564596"/>
          </a:xfrm>
          <a:prstGeom prst="rect">
            <a:avLst/>
          </a:prstGeom>
        </p:spPr>
      </p:pic>
      <p:sp>
        <p:nvSpPr>
          <p:cNvPr id="32" name="Textplatzhalter 28">
            <a:extLst>
              <a:ext uri="{FF2B5EF4-FFF2-40B4-BE49-F238E27FC236}">
                <a16:creationId xmlns:a16="http://schemas.microsoft.com/office/drawing/2014/main" id="{D6FC865F-3A82-41DD-AC58-C714A43614E4}"/>
              </a:ext>
            </a:extLst>
          </p:cNvPr>
          <p:cNvSpPr>
            <a:spLocks noGrp="1"/>
          </p:cNvSpPr>
          <p:nvPr>
            <p:ph type="body" sz="quarter" idx="119" hasCustomPrompt="1"/>
          </p:nvPr>
        </p:nvSpPr>
        <p:spPr>
          <a:xfrm>
            <a:off x="858841" y="3475572"/>
            <a:ext cx="5052102" cy="382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0A2864"/>
                </a:solidFill>
              </a:defRPr>
            </a:lvl1pPr>
          </a:lstStyle>
          <a:p>
            <a:pPr lvl="0"/>
            <a:r>
              <a:rPr lang="de-DE" dirty="0"/>
              <a:t>Place, Date</a:t>
            </a:r>
          </a:p>
        </p:txBody>
      </p:sp>
      <p:sp>
        <p:nvSpPr>
          <p:cNvPr id="33" name="Textplatzhalter 26">
            <a:extLst>
              <a:ext uri="{FF2B5EF4-FFF2-40B4-BE49-F238E27FC236}">
                <a16:creationId xmlns:a16="http://schemas.microsoft.com/office/drawing/2014/main" id="{6E800A81-9766-4F29-BFAB-A3CA4AF80A13}"/>
              </a:ext>
            </a:extLst>
          </p:cNvPr>
          <p:cNvSpPr>
            <a:spLocks noGrp="1"/>
          </p:cNvSpPr>
          <p:nvPr>
            <p:ph type="body" sz="quarter" idx="120" hasCustomPrompt="1"/>
          </p:nvPr>
        </p:nvSpPr>
        <p:spPr>
          <a:xfrm>
            <a:off x="858841" y="2571750"/>
            <a:ext cx="7621888" cy="67497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0A2864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 dirty="0" err="1"/>
              <a:t>Function</a:t>
            </a:r>
            <a:endParaRPr lang="de-DE" dirty="0"/>
          </a:p>
        </p:txBody>
      </p:sp>
      <p:sp>
        <p:nvSpPr>
          <p:cNvPr id="31" name="Textplatzhalter 26">
            <a:extLst>
              <a:ext uri="{FF2B5EF4-FFF2-40B4-BE49-F238E27FC236}">
                <a16:creationId xmlns:a16="http://schemas.microsoft.com/office/drawing/2014/main" id="{7B68B5DC-6775-49C1-B9D7-BECA4837F5A7}"/>
              </a:ext>
            </a:extLst>
          </p:cNvPr>
          <p:cNvSpPr>
            <a:spLocks noGrp="1"/>
          </p:cNvSpPr>
          <p:nvPr>
            <p:ph type="body" sz="quarter" idx="118" hasCustomPrompt="1"/>
          </p:nvPr>
        </p:nvSpPr>
        <p:spPr>
          <a:xfrm>
            <a:off x="858841" y="2035936"/>
            <a:ext cx="7621888" cy="5209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A2864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 dirty="0"/>
              <a:t>Name</a:t>
            </a:r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E017BDB3-DF79-4EC6-9B3E-15CCA014F306}"/>
              </a:ext>
            </a:extLst>
          </p:cNvPr>
          <p:cNvSpPr>
            <a:spLocks noGrp="1"/>
          </p:cNvSpPr>
          <p:nvPr>
            <p:ph type="body" sz="half" idx="116" hasCustomPrompt="1"/>
          </p:nvPr>
        </p:nvSpPr>
        <p:spPr>
          <a:xfrm>
            <a:off x="859239" y="501007"/>
            <a:ext cx="7620731" cy="1478566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>
            <a:lvl1pPr marL="0" indent="0">
              <a:lnSpc>
                <a:spcPct val="90000"/>
              </a:lnSpc>
              <a:buFont typeface="Arial" panose="020B0604020202020204" pitchFamily="34" charset="0"/>
              <a:buNone/>
              <a:defRPr lang="pt-BR" sz="3200" b="0" spc="-15" dirty="0">
                <a:solidFill>
                  <a:srgbClr val="0A2864"/>
                </a:solidFill>
                <a:latin typeface="+mj-lt"/>
                <a:ea typeface="Inter" panose="02000503000000020004" pitchFamily="2" charset="0"/>
                <a:cs typeface="Inter" panose="02000503000000020004" pitchFamily="2" charset="0"/>
              </a:defRPr>
            </a:lvl1pPr>
          </a:lstStyle>
          <a:p>
            <a:pPr marL="0" marR="0" lvl="0" indent="0" defTabSz="309563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41398240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dark blu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fik 15">
            <a:extLst>
              <a:ext uri="{FF2B5EF4-FFF2-40B4-BE49-F238E27FC236}">
                <a16:creationId xmlns:a16="http://schemas.microsoft.com/office/drawing/2014/main" id="{A0A4CF1B-554D-4978-BE2A-617C28B300F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7350554" y="4631565"/>
            <a:ext cx="1591770" cy="215979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D7C763C1-5DE6-4F77-83C0-9881A85C697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87849" y="4457257"/>
            <a:ext cx="3304113" cy="564596"/>
          </a:xfrm>
          <a:prstGeom prst="rect">
            <a:avLst/>
          </a:prstGeom>
        </p:spPr>
      </p:pic>
      <p:sp>
        <p:nvSpPr>
          <p:cNvPr id="12" name="Textplatzhalter 28">
            <a:extLst>
              <a:ext uri="{FF2B5EF4-FFF2-40B4-BE49-F238E27FC236}">
                <a16:creationId xmlns:a16="http://schemas.microsoft.com/office/drawing/2014/main" id="{1D21B13E-94BA-4744-A84C-504DF7E437F0}"/>
              </a:ext>
            </a:extLst>
          </p:cNvPr>
          <p:cNvSpPr>
            <a:spLocks noGrp="1"/>
          </p:cNvSpPr>
          <p:nvPr>
            <p:ph type="body" sz="quarter" idx="122" hasCustomPrompt="1"/>
          </p:nvPr>
        </p:nvSpPr>
        <p:spPr>
          <a:xfrm>
            <a:off x="318364" y="3832929"/>
            <a:ext cx="2701925" cy="38258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de-DE" dirty="0" err="1"/>
              <a:t>Photo</a:t>
            </a:r>
            <a:r>
              <a:rPr lang="de-DE" dirty="0"/>
              <a:t>: </a:t>
            </a:r>
            <a:r>
              <a:rPr lang="de-DE" dirty="0" err="1"/>
              <a:t>Author</a:t>
            </a:r>
            <a:r>
              <a:rPr lang="de-DE" dirty="0"/>
              <a:t> XXX (GFZ)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B757FB0D-7EBD-4305-BFA8-825AB18F3005}"/>
              </a:ext>
            </a:extLst>
          </p:cNvPr>
          <p:cNvSpPr>
            <a:spLocks noGrp="1"/>
          </p:cNvSpPr>
          <p:nvPr>
            <p:ph type="pic" sz="quarter" idx="121" hasCustomPrompt="1"/>
          </p:nvPr>
        </p:nvSpPr>
        <p:spPr>
          <a:xfrm>
            <a:off x="318364" y="501008"/>
            <a:ext cx="2701925" cy="333192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 dirty="0"/>
              <a:t>e.g. </a:t>
            </a:r>
            <a:r>
              <a:rPr lang="de-DE" dirty="0" err="1"/>
              <a:t>photo</a:t>
            </a:r>
            <a:r>
              <a:rPr lang="de-DE" dirty="0"/>
              <a:t>, </a:t>
            </a:r>
            <a:r>
              <a:rPr lang="de-DE" dirty="0" err="1"/>
              <a:t>illustration</a:t>
            </a:r>
            <a:endParaRPr lang="de-DE" dirty="0"/>
          </a:p>
        </p:txBody>
      </p:sp>
      <p:sp>
        <p:nvSpPr>
          <p:cNvPr id="11" name="Textplatzhalter 28">
            <a:extLst>
              <a:ext uri="{FF2B5EF4-FFF2-40B4-BE49-F238E27FC236}">
                <a16:creationId xmlns:a16="http://schemas.microsoft.com/office/drawing/2014/main" id="{77739823-07E4-481B-9A1B-7593924D8D45}"/>
              </a:ext>
            </a:extLst>
          </p:cNvPr>
          <p:cNvSpPr>
            <a:spLocks noGrp="1"/>
          </p:cNvSpPr>
          <p:nvPr>
            <p:ph type="body" sz="quarter" idx="119" hasCustomPrompt="1"/>
          </p:nvPr>
        </p:nvSpPr>
        <p:spPr>
          <a:xfrm>
            <a:off x="3323746" y="3677593"/>
            <a:ext cx="5571774" cy="382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0A2864"/>
                </a:solidFill>
              </a:defRPr>
            </a:lvl1pPr>
          </a:lstStyle>
          <a:p>
            <a:pPr lvl="0"/>
            <a:r>
              <a:rPr lang="de-DE" dirty="0"/>
              <a:t>Place, Date</a:t>
            </a:r>
          </a:p>
        </p:txBody>
      </p:sp>
      <p:sp>
        <p:nvSpPr>
          <p:cNvPr id="14" name="Textplatzhalter 26">
            <a:extLst>
              <a:ext uri="{FF2B5EF4-FFF2-40B4-BE49-F238E27FC236}">
                <a16:creationId xmlns:a16="http://schemas.microsoft.com/office/drawing/2014/main" id="{1593CB6A-A27E-4CEF-A4C9-5B30E2892476}"/>
              </a:ext>
            </a:extLst>
          </p:cNvPr>
          <p:cNvSpPr>
            <a:spLocks noGrp="1"/>
          </p:cNvSpPr>
          <p:nvPr>
            <p:ph type="body" sz="quarter" idx="120" hasCustomPrompt="1"/>
          </p:nvPr>
        </p:nvSpPr>
        <p:spPr>
          <a:xfrm>
            <a:off x="3323746" y="2768484"/>
            <a:ext cx="5572221" cy="8545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0A2864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 dirty="0" err="1"/>
              <a:t>Function</a:t>
            </a:r>
            <a:endParaRPr lang="de-DE" dirty="0"/>
          </a:p>
        </p:txBody>
      </p:sp>
      <p:sp>
        <p:nvSpPr>
          <p:cNvPr id="10" name="Textplatzhalter 26">
            <a:extLst>
              <a:ext uri="{FF2B5EF4-FFF2-40B4-BE49-F238E27FC236}">
                <a16:creationId xmlns:a16="http://schemas.microsoft.com/office/drawing/2014/main" id="{65F18909-B4A2-449A-A438-222E8D9864CA}"/>
              </a:ext>
            </a:extLst>
          </p:cNvPr>
          <p:cNvSpPr>
            <a:spLocks noGrp="1"/>
          </p:cNvSpPr>
          <p:nvPr>
            <p:ph type="body" sz="quarter" idx="118" hasCustomPrompt="1"/>
          </p:nvPr>
        </p:nvSpPr>
        <p:spPr>
          <a:xfrm>
            <a:off x="3323746" y="2176748"/>
            <a:ext cx="5572221" cy="5209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A2864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 dirty="0"/>
              <a:t>Name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58FA72-B303-4694-B546-8B3ECCB0CD50}"/>
              </a:ext>
            </a:extLst>
          </p:cNvPr>
          <p:cNvSpPr>
            <a:spLocks noGrp="1"/>
          </p:cNvSpPr>
          <p:nvPr>
            <p:ph type="body" sz="half" idx="116" hasCustomPrompt="1"/>
          </p:nvPr>
        </p:nvSpPr>
        <p:spPr>
          <a:xfrm>
            <a:off x="3324145" y="501008"/>
            <a:ext cx="5571375" cy="1645921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>
            <a:lvl1pPr marL="0" indent="0">
              <a:lnSpc>
                <a:spcPct val="90000"/>
              </a:lnSpc>
              <a:buFont typeface="Arial" panose="020B0604020202020204" pitchFamily="34" charset="0"/>
              <a:buNone/>
              <a:defRPr lang="pt-BR" sz="3200" b="0" spc="-15" dirty="0">
                <a:solidFill>
                  <a:srgbClr val="0A2864"/>
                </a:solidFill>
                <a:latin typeface="+mj-lt"/>
                <a:ea typeface="Inter" panose="02000503000000020004" pitchFamily="2" charset="0"/>
                <a:cs typeface="Inter" panose="02000503000000020004" pitchFamily="2" charset="0"/>
              </a:defRPr>
            </a:lvl1pPr>
          </a:lstStyle>
          <a:p>
            <a:pPr marL="0" marR="0" lvl="0" indent="0" defTabSz="309563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dirty="0"/>
              <a:t>Presentation title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3355E33A-F686-9151-6E41-3FACBEDD380C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rcRect l="2630"/>
          <a:stretch/>
        </p:blipFill>
        <p:spPr>
          <a:xfrm>
            <a:off x="0" y="3904239"/>
            <a:ext cx="9144000" cy="548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8414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>
            <a:extLst>
              <a:ext uri="{FF2B5EF4-FFF2-40B4-BE49-F238E27FC236}">
                <a16:creationId xmlns:a16="http://schemas.microsoft.com/office/drawing/2014/main" id="{0BBAA07D-7762-4838-8968-A5B45A1517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0020" y="219074"/>
            <a:ext cx="8751579" cy="997628"/>
          </a:xfrm>
        </p:spPr>
        <p:txBody>
          <a:bodyPr anchor="t" anchorCtr="0"/>
          <a:lstStyle>
            <a:lvl1pPr>
              <a:defRPr>
                <a:latin typeface="+mj-lt"/>
              </a:defRPr>
            </a:lvl1pPr>
          </a:lstStyle>
          <a:p>
            <a:r>
              <a:rPr lang="de-DE" dirty="0"/>
              <a:t>Main </a:t>
            </a:r>
            <a:r>
              <a:rPr lang="de-DE" dirty="0" err="1"/>
              <a:t>header</a:t>
            </a:r>
            <a:endParaRPr lang="de-DE" dirty="0"/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7B0A53F9-EA8E-4A53-B870-CF433039EBB0}"/>
              </a:ext>
            </a:extLst>
          </p:cNvPr>
          <p:cNvSpPr txBox="1"/>
          <p:nvPr userDrawn="1"/>
        </p:nvSpPr>
        <p:spPr>
          <a:xfrm>
            <a:off x="8019133" y="4795664"/>
            <a:ext cx="9941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52179179-385D-B945-9FD0-9E135FC8C5BB}" type="slidenum">
              <a:rPr lang="en-GB" sz="1200" smtClean="0">
                <a:solidFill>
                  <a:srgbClr val="002864"/>
                </a:solidFill>
              </a:rPr>
              <a:t>‹Nr.›</a:t>
            </a:fld>
            <a:r>
              <a:rPr lang="en-GB" sz="1200" dirty="0">
                <a:solidFill>
                  <a:srgbClr val="002864"/>
                </a:solidFill>
              </a:rPr>
              <a:t> </a:t>
            </a:r>
            <a:endParaRPr lang="de-DE" sz="1200" dirty="0">
              <a:solidFill>
                <a:srgbClr val="002864"/>
              </a:solidFill>
            </a:endParaRPr>
          </a:p>
        </p:txBody>
      </p:sp>
      <p:sp>
        <p:nvSpPr>
          <p:cNvPr id="19" name="Inhaltsplatzhalter 18">
            <a:extLst>
              <a:ext uri="{FF2B5EF4-FFF2-40B4-BE49-F238E27FC236}">
                <a16:creationId xmlns:a16="http://schemas.microsoft.com/office/drawing/2014/main" id="{CC29B057-F409-42E0-8E03-31D934FE67C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39713" y="1309255"/>
            <a:ext cx="8751887" cy="3161822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B4CEC237-1696-49BF-94E8-FF0D8B5EBF4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31480" y="4586034"/>
            <a:ext cx="2453582" cy="419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2761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66E64D5-3873-45C0-B9EF-2815A5F0F4D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0020" y="219075"/>
            <a:ext cx="8751579" cy="619125"/>
          </a:xfrm>
        </p:spPr>
        <p:txBody>
          <a:bodyPr anchor="t" anchorCtr="0"/>
          <a:lstStyle>
            <a:lvl1pPr>
              <a:defRPr>
                <a:latin typeface="+mj-lt"/>
              </a:defRPr>
            </a:lvl1pPr>
          </a:lstStyle>
          <a:p>
            <a:r>
              <a:rPr lang="de-DE" dirty="0"/>
              <a:t>Main </a:t>
            </a:r>
            <a:r>
              <a:rPr lang="de-DE" dirty="0" err="1"/>
              <a:t>header</a:t>
            </a:r>
            <a:endParaRPr lang="de-DE" dirty="0"/>
          </a:p>
        </p:txBody>
      </p:sp>
      <p:sp>
        <p:nvSpPr>
          <p:cNvPr id="11" name="Inhaltsplatzhalter 10">
            <a:extLst>
              <a:ext uri="{FF2B5EF4-FFF2-40B4-BE49-F238E27FC236}">
                <a16:creationId xmlns:a16="http://schemas.microsoft.com/office/drawing/2014/main" id="{E19E3607-B0EA-48D6-B497-2BD197D11FE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40019" y="1425894"/>
            <a:ext cx="8751581" cy="309848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5EA5FE64-54FB-4C4E-A2AA-BCB44CB4192B}"/>
              </a:ext>
            </a:extLst>
          </p:cNvPr>
          <p:cNvSpPr txBox="1"/>
          <p:nvPr userDrawn="1"/>
        </p:nvSpPr>
        <p:spPr>
          <a:xfrm>
            <a:off x="8019133" y="4795664"/>
            <a:ext cx="9941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52179179-385D-B945-9FD0-9E135FC8C5BB}" type="slidenum">
              <a:rPr lang="en-GB" sz="1200" smtClean="0">
                <a:solidFill>
                  <a:srgbClr val="002864"/>
                </a:solidFill>
              </a:rPr>
              <a:t>‹Nr.›</a:t>
            </a:fld>
            <a:r>
              <a:rPr lang="en-GB" sz="1200" dirty="0">
                <a:solidFill>
                  <a:srgbClr val="002864"/>
                </a:solidFill>
              </a:rPr>
              <a:t> </a:t>
            </a:r>
            <a:endParaRPr lang="de-DE" sz="1200" dirty="0">
              <a:solidFill>
                <a:srgbClr val="002864"/>
              </a:solidFill>
            </a:endParaRP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5A36FBA9-E87B-4C7D-AAC1-FD30D1957D4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39713" y="838200"/>
            <a:ext cx="8751579" cy="58769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tx2">
                    <a:lumMod val="50000"/>
                    <a:lumOff val="50000"/>
                  </a:schemeClr>
                </a:solidFill>
                <a:latin typeface="+mj-lt"/>
              </a:defRPr>
            </a:lvl1pPr>
          </a:lstStyle>
          <a:p>
            <a:pPr lvl="0"/>
            <a:endParaRPr lang="de-DE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D063C4AC-BE3E-4AD7-B2E7-87FA2F436E8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31480" y="4586034"/>
            <a:ext cx="2453582" cy="419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0785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dark blue">
    <p:bg>
      <p:bgPr>
        <a:solidFill>
          <a:srgbClr val="0A28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66E64D5-3873-45C0-B9EF-2815A5F0F4D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0020" y="219074"/>
            <a:ext cx="8751579" cy="984156"/>
          </a:xfrm>
        </p:spPr>
        <p:txBody>
          <a:bodyPr anchor="t" anchorCtr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dirty="0"/>
              <a:t>Main </a:t>
            </a:r>
            <a:r>
              <a:rPr lang="de-DE" dirty="0" err="1"/>
              <a:t>header</a:t>
            </a:r>
            <a:endParaRPr lang="de-DE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F876C21C-10FA-4FCC-9A70-3B28F4E265A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21" y="4681854"/>
            <a:ext cx="2104019" cy="360046"/>
          </a:xfrm>
          <a:prstGeom prst="rect">
            <a:avLst/>
          </a:prstGeom>
        </p:spPr>
      </p:pic>
      <p:sp>
        <p:nvSpPr>
          <p:cNvPr id="13" name="Inhaltsplatzhalter 12">
            <a:extLst>
              <a:ext uri="{FF2B5EF4-FFF2-40B4-BE49-F238E27FC236}">
                <a16:creationId xmlns:a16="http://schemas.microsoft.com/office/drawing/2014/main" id="{A2E08A6F-A933-45AF-B452-11DB4640BEC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40021" y="1413164"/>
            <a:ext cx="8751578" cy="305849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4D9C779F-654F-4F64-9EE4-0F82743ADE2F}"/>
              </a:ext>
            </a:extLst>
          </p:cNvPr>
          <p:cNvSpPr txBox="1"/>
          <p:nvPr userDrawn="1"/>
        </p:nvSpPr>
        <p:spPr>
          <a:xfrm>
            <a:off x="8019133" y="4795664"/>
            <a:ext cx="9941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52179179-385D-B945-9FD0-9E135FC8C5BB}" type="slidenum">
              <a:rPr lang="en-GB" sz="1200" smtClean="0">
                <a:solidFill>
                  <a:schemeClr val="bg1"/>
                </a:solidFill>
              </a:rPr>
              <a:t>‹Nr.›</a:t>
            </a:fld>
            <a:r>
              <a:rPr lang="en-GB" sz="1200" dirty="0">
                <a:solidFill>
                  <a:schemeClr val="bg1"/>
                </a:solidFill>
              </a:rPr>
              <a:t> </a:t>
            </a:r>
            <a:endParaRPr lang="de-DE" sz="1200" dirty="0">
              <a:solidFill>
                <a:schemeClr val="bg1"/>
              </a:solidFill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185C3C99-0E8E-434F-B42C-1744D08D898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30687" y="4585899"/>
            <a:ext cx="2455172" cy="419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957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 slide">
    <p:bg>
      <p:bgPr>
        <a:solidFill>
          <a:srgbClr val="0A28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fik 14">
            <a:extLst>
              <a:ext uri="{FF2B5EF4-FFF2-40B4-BE49-F238E27FC236}">
                <a16:creationId xmlns:a16="http://schemas.microsoft.com/office/drawing/2014/main" id="{0EEA607C-664B-4CFC-8F04-D43B84DA751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50874" y="329210"/>
            <a:ext cx="4008475" cy="684954"/>
          </a:xfrm>
          <a:prstGeom prst="rect">
            <a:avLst/>
          </a:prstGeom>
        </p:spPr>
      </p:pic>
      <p:sp>
        <p:nvSpPr>
          <p:cNvPr id="16" name="Inhaltsplatzhalter 2">
            <a:extLst>
              <a:ext uri="{FF2B5EF4-FFF2-40B4-BE49-F238E27FC236}">
                <a16:creationId xmlns:a16="http://schemas.microsoft.com/office/drawing/2014/main" id="{5C29A1D1-2F2B-441F-A11A-744E0D659510}"/>
              </a:ext>
            </a:extLst>
          </p:cNvPr>
          <p:cNvSpPr>
            <a:spLocks noGrp="1"/>
          </p:cNvSpPr>
          <p:nvPr>
            <p:ph sz="quarter" idx="97"/>
          </p:nvPr>
        </p:nvSpPr>
        <p:spPr>
          <a:xfrm>
            <a:off x="303567" y="1446028"/>
            <a:ext cx="3300870" cy="3195245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7" name="Inhaltsplatzhalter 2">
            <a:extLst>
              <a:ext uri="{FF2B5EF4-FFF2-40B4-BE49-F238E27FC236}">
                <a16:creationId xmlns:a16="http://schemas.microsoft.com/office/drawing/2014/main" id="{0A31F3D5-B7C0-4354-9239-6BA97281123A}"/>
              </a:ext>
            </a:extLst>
          </p:cNvPr>
          <p:cNvSpPr>
            <a:spLocks noGrp="1"/>
          </p:cNvSpPr>
          <p:nvPr>
            <p:ph sz="quarter" idx="98"/>
          </p:nvPr>
        </p:nvSpPr>
        <p:spPr>
          <a:xfrm>
            <a:off x="4082902" y="1446028"/>
            <a:ext cx="4777427" cy="3195245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432821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sv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228600"/>
            <a:ext cx="8839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dirty="0"/>
              <a:t>Mastertitelformat bearbeiten</a:t>
            </a:r>
          </a:p>
        </p:txBody>
      </p:sp>
      <p:sp>
        <p:nvSpPr>
          <p:cNvPr id="19" name="Rectangle 3">
            <a:extLst>
              <a:ext uri="{FF2B5EF4-FFF2-40B4-BE49-F238E27FC236}">
                <a16:creationId xmlns:a16="http://schemas.microsoft.com/office/drawing/2014/main" id="{C0341065-90F4-4969-A90B-E040B34CC7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1257300"/>
            <a:ext cx="8839200" cy="302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dirty="0"/>
              <a:t>Mastertextformat bearbeiten</a:t>
            </a:r>
          </a:p>
          <a:p>
            <a:pPr lvl="1"/>
            <a:r>
              <a:rPr lang="de-DE" altLang="de-DE" dirty="0"/>
              <a:t>Zweite Ebene</a:t>
            </a:r>
          </a:p>
          <a:p>
            <a:pPr lvl="2"/>
            <a:r>
              <a:rPr lang="de-DE" altLang="de-DE" dirty="0"/>
              <a:t>Dritte Ebene</a:t>
            </a:r>
          </a:p>
          <a:p>
            <a:pPr lvl="3"/>
            <a:r>
              <a:rPr lang="de-DE" altLang="de-DE" dirty="0"/>
              <a:t>Vierte Ebene</a:t>
            </a:r>
          </a:p>
          <a:p>
            <a:pPr lvl="4"/>
            <a:r>
              <a:rPr lang="de-DE" altLang="de-DE" dirty="0"/>
              <a:t>Fünfte Ebene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4BC1502A-D6B3-425E-AAEB-D3A320F8BEC9}"/>
              </a:ext>
            </a:extLst>
          </p:cNvPr>
          <p:cNvSpPr txBox="1"/>
          <p:nvPr userDrawn="1"/>
        </p:nvSpPr>
        <p:spPr>
          <a:xfrm>
            <a:off x="8019133" y="4795664"/>
            <a:ext cx="9941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52179179-385D-B945-9FD0-9E135FC8C5BB}" type="slidenum">
              <a:rPr lang="en-GB" sz="1200" smtClean="0">
                <a:solidFill>
                  <a:srgbClr val="002864"/>
                </a:solidFill>
              </a:rPr>
              <a:t>‹Nr.›</a:t>
            </a:fld>
            <a:r>
              <a:rPr lang="en-GB" sz="1200" dirty="0">
                <a:solidFill>
                  <a:srgbClr val="002864"/>
                </a:solidFill>
              </a:rPr>
              <a:t> </a:t>
            </a:r>
            <a:endParaRPr lang="de-DE" sz="1200" dirty="0">
              <a:solidFill>
                <a:srgbClr val="002864"/>
              </a:solidFill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ACF19132-E64A-40D7-AB48-FBDF7C3F1BA8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131480" y="4586034"/>
            <a:ext cx="2453582" cy="419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120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8" r:id="rId1"/>
    <p:sldLayoutId id="2147483873" r:id="rId2"/>
    <p:sldLayoutId id="2147483867" r:id="rId3"/>
    <p:sldLayoutId id="2147483874" r:id="rId4"/>
    <p:sldLayoutId id="2147483871" r:id="rId5"/>
    <p:sldLayoutId id="2147483865" r:id="rId6"/>
    <p:sldLayoutId id="2147483869" r:id="rId7"/>
    <p:sldLayoutId id="2147483866" r:id="rId8"/>
  </p:sldLayoutIdLst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0A2864"/>
          </a:solidFill>
          <a:latin typeface="+mj-lt"/>
          <a:ea typeface="Inter" panose="02000503000000020004" pitchFamily="2" charset="0"/>
          <a:cs typeface="Inter" panose="02000503000000020004" pitchFamily="2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00589C"/>
          </a:solidFill>
          <a:latin typeface="Verdana" pitchFamily="96" charset="0"/>
          <a:ea typeface="MS PGothic" panose="020B0600070205080204" pitchFamily="34" charset="-128"/>
          <a:cs typeface="ＭＳ Ｐゴシック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00589C"/>
          </a:solidFill>
          <a:latin typeface="Verdana" pitchFamily="96" charset="0"/>
          <a:ea typeface="MS PGothic" panose="020B0600070205080204" pitchFamily="34" charset="-128"/>
          <a:cs typeface="ＭＳ Ｐゴシック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00589C"/>
          </a:solidFill>
          <a:latin typeface="Verdana" pitchFamily="96" charset="0"/>
          <a:ea typeface="MS PGothic" panose="020B0600070205080204" pitchFamily="34" charset="-128"/>
          <a:cs typeface="ＭＳ Ｐゴシック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00589C"/>
          </a:solidFill>
          <a:latin typeface="Verdana" pitchFamily="96" charset="0"/>
          <a:ea typeface="MS PGothic" panose="020B0600070205080204" pitchFamily="34" charset="-128"/>
          <a:cs typeface="ＭＳ Ｐゴシック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004D95"/>
          </a:solidFill>
          <a:latin typeface="Verdana" pitchFamily="96" charset="0"/>
          <a:ea typeface="ＭＳ Ｐゴシック" pitchFamily="96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004D95"/>
          </a:solidFill>
          <a:latin typeface="Verdana" pitchFamily="96" charset="0"/>
          <a:ea typeface="ＭＳ Ｐゴシック" pitchFamily="96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004D95"/>
          </a:solidFill>
          <a:latin typeface="Verdana" pitchFamily="96" charset="0"/>
          <a:ea typeface="ＭＳ Ｐゴシック" pitchFamily="96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004D95"/>
          </a:solidFill>
          <a:latin typeface="Verdana" pitchFamily="96" charset="0"/>
          <a:ea typeface="ＭＳ Ｐゴシック" pitchFamily="96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/>
        </a:defRPr>
      </a:lvl1pPr>
      <a:lvl2pPr marL="800100" indent="-342900" algn="l" rtl="0" eaLnBrk="1" fontAlgn="base" hangingPunct="1">
        <a:spcBef>
          <a:spcPct val="20000"/>
        </a:spcBef>
        <a:spcAft>
          <a:spcPct val="0"/>
        </a:spcAft>
        <a:buFont typeface="Symbol" panose="05050102010706020507" pitchFamily="18" charset="2"/>
        <a:buChar char="-"/>
        <a:defRPr sz="2000">
          <a:solidFill>
            <a:srgbClr val="0A2864"/>
          </a:solidFill>
          <a:latin typeface="+mn-lt"/>
          <a:ea typeface="MS PGothic" panose="020B0600070205080204" pitchFamily="34" charset="-128"/>
          <a:cs typeface="ＭＳ Ｐゴシック"/>
        </a:defRPr>
      </a:lvl2pPr>
      <a:lvl3pPr marL="12001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600">
          <a:solidFill>
            <a:schemeClr val="tx2"/>
          </a:solidFill>
          <a:latin typeface="+mn-lt"/>
          <a:ea typeface="MS PGothic" panose="020B0600070205080204" pitchFamily="34" charset="-128"/>
          <a:cs typeface="ＭＳ Ｐゴシック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400">
          <a:solidFill>
            <a:schemeClr val="tx2"/>
          </a:solidFill>
          <a:latin typeface="+mn-lt"/>
          <a:ea typeface="MS PGothic" panose="020B0600070205080204" pitchFamily="34" charset="-128"/>
          <a:cs typeface="ＭＳ Ｐゴシック"/>
        </a:defRPr>
      </a:lvl4pPr>
      <a:lvl5pPr marL="2114550" indent="-285750" algn="l" rtl="0" eaLnBrk="1" fontAlgn="base" hangingPunct="1">
        <a:spcBef>
          <a:spcPct val="20000"/>
        </a:spcBef>
        <a:spcAft>
          <a:spcPct val="0"/>
        </a:spcAft>
        <a:buFont typeface="Courier New" panose="02070309020205020404" pitchFamily="49" charset="0"/>
        <a:buChar char="o"/>
        <a:defRPr sz="1400">
          <a:solidFill>
            <a:srgbClr val="FC6A59"/>
          </a:solidFill>
          <a:latin typeface="+mn-lt"/>
          <a:ea typeface="MS PGothic" panose="020B0600070205080204" pitchFamily="34" charset="-128"/>
          <a:cs typeface="ＭＳ Ｐゴシック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000">
          <a:solidFill>
            <a:schemeClr val="bg2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000">
          <a:solidFill>
            <a:schemeClr val="bg2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000">
          <a:solidFill>
            <a:schemeClr val="bg2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000">
          <a:solidFill>
            <a:schemeClr val="bg2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commons.wikimedia.org/w/index.php?curid=102392470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1B190987-F24C-4C64-920D-094615998962}"/>
              </a:ext>
            </a:extLst>
          </p:cNvPr>
          <p:cNvSpPr>
            <a:spLocks noGrp="1"/>
          </p:cNvSpPr>
          <p:nvPr>
            <p:ph type="body" sz="quarter" idx="119"/>
          </p:nvPr>
        </p:nvSpPr>
        <p:spPr/>
        <p:txBody>
          <a:bodyPr/>
          <a:lstStyle/>
          <a:p>
            <a:r>
              <a:rPr lang="de-DE" dirty="0"/>
              <a:t>Potsdam, 3 March 2025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2794E58A-3D05-4204-8AF4-EFDF91D59E65}"/>
              </a:ext>
            </a:extLst>
          </p:cNvPr>
          <p:cNvSpPr>
            <a:spLocks noGrp="1"/>
          </p:cNvSpPr>
          <p:nvPr>
            <p:ph type="body" sz="half" idx="116"/>
          </p:nvPr>
        </p:nvSpPr>
        <p:spPr/>
        <p:txBody>
          <a:bodyPr/>
          <a:lstStyle/>
          <a:p>
            <a:r>
              <a:rPr lang="de-DE" dirty="0"/>
              <a:t>GFZ Open Science Day</a:t>
            </a:r>
          </a:p>
        </p:txBody>
      </p:sp>
    </p:spTree>
    <p:extLst>
      <p:ext uri="{BB962C8B-B14F-4D97-AF65-F5344CB8AC3E}">
        <p14:creationId xmlns:p14="http://schemas.microsoft.com/office/powerpoint/2010/main" val="14628750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4C2347B4-6464-0EFA-2A97-5331B02A3E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5209" y="1419586"/>
            <a:ext cx="4652580" cy="2794670"/>
          </a:xfrm>
          <a:prstGeom prst="rect">
            <a:avLst/>
          </a:prstGeom>
          <a:ln>
            <a:solidFill>
              <a:srgbClr val="00589C"/>
            </a:solidFill>
          </a:ln>
          <a:effectLst>
            <a:outerShdw blurRad="50800" dist="38100" dir="2700000" sx="103000" sy="103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Titel 7">
            <a:extLst>
              <a:ext uri="{FF2B5EF4-FFF2-40B4-BE49-F238E27FC236}">
                <a16:creationId xmlns:a16="http://schemas.microsoft.com/office/drawing/2014/main" id="{B7A9A5E2-A0ED-5E6F-1E9C-F9FAA9E172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210" y="168621"/>
            <a:ext cx="8751579" cy="668967"/>
          </a:xfrm>
        </p:spPr>
        <p:txBody>
          <a:bodyPr/>
          <a:lstStyle/>
          <a:p>
            <a:pPr algn="l"/>
            <a:r>
              <a:rPr lang="de-DE" sz="2800" dirty="0" err="1"/>
              <a:t>Geoscience</a:t>
            </a:r>
            <a:r>
              <a:rPr lang="de-DE" sz="2800" dirty="0"/>
              <a:t> </a:t>
            </a:r>
            <a:r>
              <a:rPr lang="de-DE" sz="2800" dirty="0" err="1"/>
              <a:t>is</a:t>
            </a:r>
            <a:r>
              <a:rPr lang="de-DE" sz="2800" dirty="0"/>
              <a:t> an International Business</a:t>
            </a:r>
          </a:p>
        </p:txBody>
      </p:sp>
      <p:sp>
        <p:nvSpPr>
          <p:cNvPr id="6" name="Inhaltsplatzhalter 8">
            <a:extLst>
              <a:ext uri="{FF2B5EF4-FFF2-40B4-BE49-F238E27FC236}">
                <a16:creationId xmlns:a16="http://schemas.microsoft.com/office/drawing/2014/main" id="{DD04CE49-3940-0096-B7D3-0311CFCFE29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47278" y="945011"/>
            <a:ext cx="8751887" cy="3161822"/>
          </a:xfrm>
        </p:spPr>
        <p:txBody>
          <a:bodyPr/>
          <a:lstStyle/>
          <a:p>
            <a:r>
              <a:rPr lang="de-DE" sz="1800" dirty="0" err="1"/>
              <a:t>our</a:t>
            </a:r>
            <a:r>
              <a:rPr lang="de-DE" sz="1800" dirty="0"/>
              <a:t> </a:t>
            </a:r>
            <a:r>
              <a:rPr lang="de-DE" sz="1800" dirty="0" err="1"/>
              <a:t>science</a:t>
            </a:r>
            <a:r>
              <a:rPr lang="de-DE" sz="1800" dirty="0"/>
              <a:t> </a:t>
            </a:r>
            <a:r>
              <a:rPr lang="de-DE" sz="1800" dirty="0" err="1"/>
              <a:t>relies</a:t>
            </a:r>
            <a:r>
              <a:rPr lang="de-DE" sz="1800" dirty="0"/>
              <a:t> on</a:t>
            </a:r>
            <a:br>
              <a:rPr lang="de-DE" sz="1800" dirty="0"/>
            </a:br>
            <a:r>
              <a:rPr lang="de-DE" sz="1800" dirty="0"/>
              <a:t>international </a:t>
            </a:r>
            <a:r>
              <a:rPr lang="de-DE" sz="1800" dirty="0" err="1"/>
              <a:t>networking</a:t>
            </a:r>
            <a:endParaRPr lang="de-DE" sz="1800" dirty="0"/>
          </a:p>
          <a:p>
            <a:endParaRPr lang="de-DE" sz="1800" dirty="0"/>
          </a:p>
          <a:p>
            <a:r>
              <a:rPr lang="de-DE" sz="1800" dirty="0" err="1"/>
              <a:t>partners</a:t>
            </a:r>
            <a:r>
              <a:rPr lang="de-DE" sz="1800" dirty="0"/>
              <a:t> </a:t>
            </a:r>
            <a:r>
              <a:rPr lang="de-DE" sz="1800" dirty="0" err="1"/>
              <a:t>can</a:t>
            </a:r>
            <a:r>
              <a:rPr lang="de-DE" sz="1800" dirty="0"/>
              <a:t> </a:t>
            </a:r>
            <a:r>
              <a:rPr lang="de-DE" sz="1800" dirty="0" err="1"/>
              <a:t>often</a:t>
            </a:r>
            <a:r>
              <a:rPr lang="de-DE" sz="1800" dirty="0"/>
              <a:t> </a:t>
            </a:r>
            <a:r>
              <a:rPr lang="de-DE" sz="1800" dirty="0" err="1"/>
              <a:t>be</a:t>
            </a:r>
            <a:r>
              <a:rPr lang="de-DE" sz="1800" dirty="0"/>
              <a:t> </a:t>
            </a:r>
            <a:r>
              <a:rPr lang="de-DE" sz="1800" dirty="0" err="1"/>
              <a:t>found</a:t>
            </a:r>
            <a:br>
              <a:rPr lang="de-DE" sz="1800" dirty="0"/>
            </a:br>
            <a:r>
              <a:rPr lang="de-DE" sz="1800" dirty="0"/>
              <a:t>in countries </a:t>
            </a:r>
            <a:r>
              <a:rPr lang="de-DE" sz="1800" dirty="0" err="1"/>
              <a:t>which</a:t>
            </a:r>
            <a:r>
              <a:rPr lang="de-DE" sz="1800" dirty="0"/>
              <a:t> </a:t>
            </a:r>
            <a:r>
              <a:rPr lang="de-DE" sz="1800" dirty="0" err="1"/>
              <a:t>have</a:t>
            </a:r>
            <a:r>
              <a:rPr lang="de-DE" sz="1800" dirty="0"/>
              <a:t> </a:t>
            </a:r>
            <a:br>
              <a:rPr lang="de-DE" sz="1800" dirty="0"/>
            </a:br>
            <a:r>
              <a:rPr lang="de-DE" sz="1800" dirty="0" err="1"/>
              <a:t>differing</a:t>
            </a:r>
            <a:r>
              <a:rPr lang="de-DE" sz="1800" dirty="0"/>
              <a:t> </a:t>
            </a:r>
            <a:r>
              <a:rPr lang="de-DE" sz="1800" dirty="0" err="1"/>
              <a:t>ethical</a:t>
            </a:r>
            <a:r>
              <a:rPr lang="de-DE" sz="1800" dirty="0"/>
              <a:t> </a:t>
            </a:r>
            <a:r>
              <a:rPr lang="de-DE" sz="1800" dirty="0" err="1"/>
              <a:t>principles</a:t>
            </a:r>
            <a:br>
              <a:rPr lang="de-DE" sz="1800" dirty="0"/>
            </a:br>
            <a:endParaRPr lang="de-DE" sz="1800" dirty="0"/>
          </a:p>
          <a:p>
            <a:r>
              <a:rPr lang="de-DE" sz="1800" dirty="0" err="1"/>
              <a:t>geoscientific</a:t>
            </a:r>
            <a:r>
              <a:rPr lang="de-DE" sz="1800" dirty="0"/>
              <a:t> </a:t>
            </a:r>
            <a:r>
              <a:rPr lang="de-DE" sz="1800" dirty="0" err="1"/>
              <a:t>research</a:t>
            </a:r>
            <a:r>
              <a:rPr lang="de-DE" sz="1800" dirty="0"/>
              <a:t> </a:t>
            </a:r>
            <a:r>
              <a:rPr lang="de-DE" sz="1800" dirty="0" err="1"/>
              <a:t>often</a:t>
            </a:r>
            <a:br>
              <a:rPr lang="de-DE" sz="1800" dirty="0"/>
            </a:br>
            <a:r>
              <a:rPr lang="de-DE" sz="1800" dirty="0" err="1"/>
              <a:t>touches</a:t>
            </a:r>
            <a:r>
              <a:rPr lang="de-DE" sz="1800" dirty="0"/>
              <a:t> </a:t>
            </a:r>
            <a:r>
              <a:rPr lang="de-DE" sz="1800" dirty="0" err="1"/>
              <a:t>aspects</a:t>
            </a:r>
            <a:r>
              <a:rPr lang="de-DE" sz="1800" dirty="0"/>
              <a:t> </a:t>
            </a:r>
            <a:r>
              <a:rPr lang="de-DE" sz="1800" dirty="0" err="1"/>
              <a:t>of</a:t>
            </a:r>
            <a:r>
              <a:rPr lang="de-DE" sz="1800" dirty="0"/>
              <a:t> national</a:t>
            </a:r>
            <a:br>
              <a:rPr lang="de-DE" sz="1800" dirty="0"/>
            </a:br>
            <a:r>
              <a:rPr lang="de-DE" sz="1800" dirty="0" err="1"/>
              <a:t>importance</a:t>
            </a:r>
            <a:r>
              <a:rPr lang="de-DE" sz="1800" dirty="0"/>
              <a:t> </a:t>
            </a:r>
            <a:br>
              <a:rPr lang="de-DE" sz="1800" dirty="0"/>
            </a:br>
            <a:r>
              <a:rPr lang="de-DE" sz="1800" dirty="0"/>
              <a:t> </a:t>
            </a:r>
          </a:p>
          <a:p>
            <a:endParaRPr lang="de-DE" sz="1800" dirty="0"/>
          </a:p>
          <a:p>
            <a:pPr marL="0" indent="0">
              <a:buNone/>
            </a:pPr>
            <a:endParaRPr lang="de-DE" sz="1800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58113CE4-FEA5-BEB5-C681-6B8C6467E8A7}"/>
              </a:ext>
            </a:extLst>
          </p:cNvPr>
          <p:cNvSpPr txBox="1"/>
          <p:nvPr/>
        </p:nvSpPr>
        <p:spPr>
          <a:xfrm>
            <a:off x="5254907" y="4383683"/>
            <a:ext cx="3267241" cy="305148"/>
          </a:xfrm>
          <a:prstGeom prst="rect">
            <a:avLst/>
          </a:prstGeom>
        </p:spPr>
        <p:txBody>
          <a:bodyPr vert="horz" wrap="none" lIns="91440" tIns="45720" rIns="91440" bIns="45720" rtlCol="0">
            <a:spAutoFit/>
          </a:bodyPr>
          <a:lstStyle/>
          <a:p>
            <a:pPr algn="l" defTabSz="309563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de-DE" i="1" kern="0" dirty="0"/>
              <a:t>The International GNSS Service (IGS)</a:t>
            </a:r>
            <a:r>
              <a:rPr lang="de-DE" kern="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152260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7">
            <a:extLst>
              <a:ext uri="{FF2B5EF4-FFF2-40B4-BE49-F238E27FC236}">
                <a16:creationId xmlns:a16="http://schemas.microsoft.com/office/drawing/2014/main" id="{B7A9A5E2-A0ED-5E6F-1E9C-F9FAA9E172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210" y="168621"/>
            <a:ext cx="8751579" cy="668967"/>
          </a:xfrm>
        </p:spPr>
        <p:txBody>
          <a:bodyPr/>
          <a:lstStyle/>
          <a:p>
            <a:pPr algn="l"/>
            <a:r>
              <a:rPr lang="de-DE" sz="2800" dirty="0" err="1"/>
              <a:t>What</a:t>
            </a:r>
            <a:r>
              <a:rPr lang="de-DE" sz="2800" dirty="0"/>
              <a:t> </a:t>
            </a:r>
            <a:r>
              <a:rPr lang="de-DE" sz="2800" dirty="0" err="1"/>
              <a:t>is</a:t>
            </a:r>
            <a:r>
              <a:rPr lang="de-DE" sz="2800" dirty="0"/>
              <a:t> dual-</a:t>
            </a:r>
            <a:r>
              <a:rPr lang="de-DE" sz="2800" dirty="0" err="1"/>
              <a:t>use</a:t>
            </a:r>
            <a:r>
              <a:rPr lang="de-DE" sz="2800" dirty="0"/>
              <a:t> in Science?</a:t>
            </a:r>
          </a:p>
        </p:txBody>
      </p:sp>
      <p:sp>
        <p:nvSpPr>
          <p:cNvPr id="6" name="Inhaltsplatzhalter 8">
            <a:extLst>
              <a:ext uri="{FF2B5EF4-FFF2-40B4-BE49-F238E27FC236}">
                <a16:creationId xmlns:a16="http://schemas.microsoft.com/office/drawing/2014/main" id="{DD04CE49-3940-0096-B7D3-0311CFCFE29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47278" y="794536"/>
            <a:ext cx="8751887" cy="3161822"/>
          </a:xfrm>
        </p:spPr>
        <p:txBody>
          <a:bodyPr/>
          <a:lstStyle/>
          <a:p>
            <a:pPr marL="0" indent="0">
              <a:buNone/>
            </a:pPr>
            <a:r>
              <a:rPr lang="de-DE" sz="1800" dirty="0"/>
              <a:t>Just </a:t>
            </a:r>
            <a:r>
              <a:rPr lang="de-DE" sz="1800" dirty="0" err="1"/>
              <a:t>to</a:t>
            </a:r>
            <a:r>
              <a:rPr lang="de-DE" sz="1800" dirty="0"/>
              <a:t> </a:t>
            </a:r>
            <a:r>
              <a:rPr lang="de-DE" sz="1800" dirty="0" err="1"/>
              <a:t>give</a:t>
            </a:r>
            <a:r>
              <a:rPr lang="de-DE" sz="1800" dirty="0"/>
              <a:t> an </a:t>
            </a:r>
            <a:r>
              <a:rPr lang="de-DE" sz="1800" dirty="0" err="1"/>
              <a:t>example</a:t>
            </a:r>
            <a:r>
              <a:rPr lang="de-DE" sz="1800" dirty="0"/>
              <a:t> …</a:t>
            </a:r>
          </a:p>
          <a:p>
            <a:endParaRPr lang="de-DE" sz="1800" dirty="0"/>
          </a:p>
          <a:p>
            <a:r>
              <a:rPr lang="de-DE" sz="1800" dirty="0"/>
              <a:t>remote </a:t>
            </a:r>
            <a:r>
              <a:rPr lang="de-DE" sz="1800" dirty="0" err="1"/>
              <a:t>sensing</a:t>
            </a:r>
            <a:r>
              <a:rPr lang="de-DE" sz="1800" dirty="0"/>
              <a:t> </a:t>
            </a:r>
            <a:r>
              <a:rPr lang="de-DE" sz="1800" dirty="0" err="1"/>
              <a:t>is</a:t>
            </a:r>
            <a:r>
              <a:rPr lang="de-DE" sz="1800" dirty="0"/>
              <a:t> </a:t>
            </a:r>
            <a:r>
              <a:rPr lang="de-DE" sz="1800" i="1" dirty="0"/>
              <a:t>per se</a:t>
            </a:r>
            <a:r>
              <a:rPr lang="de-DE" sz="1800" dirty="0"/>
              <a:t> a </a:t>
            </a:r>
            <a:r>
              <a:rPr lang="de-DE" sz="1800" dirty="0" err="1"/>
              <a:t>technology</a:t>
            </a:r>
            <a:r>
              <a:rPr lang="de-DE" sz="1800" dirty="0"/>
              <a:t> </a:t>
            </a:r>
            <a:r>
              <a:rPr lang="de-DE" sz="1800" dirty="0" err="1"/>
              <a:t>being</a:t>
            </a:r>
            <a:r>
              <a:rPr lang="de-DE" sz="1800" dirty="0"/>
              <a:t> </a:t>
            </a:r>
            <a:r>
              <a:rPr lang="de-DE" sz="1800" dirty="0" err="1"/>
              <a:t>used</a:t>
            </a:r>
            <a:r>
              <a:rPr lang="de-DE" sz="1800" dirty="0"/>
              <a:t> </a:t>
            </a:r>
            <a:r>
              <a:rPr lang="de-DE" sz="1800" dirty="0" err="1"/>
              <a:t>by</a:t>
            </a:r>
            <a:r>
              <a:rPr lang="de-DE" sz="1800" dirty="0"/>
              <a:t> </a:t>
            </a:r>
            <a:r>
              <a:rPr lang="de-DE" sz="1800" dirty="0" err="1"/>
              <a:t>the</a:t>
            </a:r>
            <a:r>
              <a:rPr lang="de-DE" sz="1800" dirty="0"/>
              <a:t> </a:t>
            </a:r>
            <a:r>
              <a:rPr lang="de-DE" sz="1800" dirty="0" err="1"/>
              <a:t>military</a:t>
            </a:r>
            <a:endParaRPr lang="de-DE" sz="1800" dirty="0"/>
          </a:p>
          <a:p>
            <a:endParaRPr lang="de-DE" sz="1800" dirty="0"/>
          </a:p>
          <a:p>
            <a:r>
              <a:rPr lang="de-DE" sz="1800" dirty="0" err="1"/>
              <a:t>often</a:t>
            </a:r>
            <a:r>
              <a:rPr lang="de-DE" sz="1800" dirty="0"/>
              <a:t>, remote </a:t>
            </a:r>
            <a:r>
              <a:rPr lang="de-DE" sz="1800" dirty="0" err="1"/>
              <a:t>sensing</a:t>
            </a:r>
            <a:r>
              <a:rPr lang="de-DE" sz="1800" dirty="0"/>
              <a:t> </a:t>
            </a:r>
            <a:r>
              <a:rPr lang="de-DE" sz="1800" dirty="0" err="1"/>
              <a:t>data</a:t>
            </a:r>
            <a:r>
              <a:rPr lang="de-DE" sz="1800" dirty="0"/>
              <a:t> </a:t>
            </a:r>
            <a:r>
              <a:rPr lang="de-DE" sz="1800" dirty="0" err="1"/>
              <a:t>is</a:t>
            </a:r>
            <a:r>
              <a:rPr lang="de-DE" sz="1800" dirty="0"/>
              <a:t> open </a:t>
            </a:r>
            <a:r>
              <a:rPr lang="de-DE" sz="1800" dirty="0" err="1"/>
              <a:t>data</a:t>
            </a:r>
            <a:r>
              <a:rPr lang="de-DE" sz="1800" dirty="0"/>
              <a:t> … but „dual </a:t>
            </a:r>
            <a:r>
              <a:rPr lang="de-DE" sz="1800" dirty="0" err="1"/>
              <a:t>use</a:t>
            </a:r>
            <a:r>
              <a:rPr lang="de-DE" sz="1800" dirty="0"/>
              <a:t>“ also </a:t>
            </a:r>
            <a:r>
              <a:rPr lang="de-DE" sz="1800" dirty="0" err="1"/>
              <a:t>considers</a:t>
            </a:r>
            <a:br>
              <a:rPr lang="de-DE" sz="1800" dirty="0"/>
            </a:br>
            <a:r>
              <a:rPr lang="de-DE" sz="1800" dirty="0" err="1"/>
              <a:t>acces</a:t>
            </a:r>
            <a:r>
              <a:rPr lang="de-DE" sz="1800" dirty="0"/>
              <a:t> </a:t>
            </a:r>
            <a:r>
              <a:rPr lang="de-DE" sz="1800" dirty="0" err="1"/>
              <a:t>to</a:t>
            </a:r>
            <a:r>
              <a:rPr lang="de-DE" sz="1800" dirty="0"/>
              <a:t> </a:t>
            </a:r>
            <a:r>
              <a:rPr lang="de-DE" sz="1800" dirty="0" err="1"/>
              <a:t>technology</a:t>
            </a:r>
            <a:r>
              <a:rPr lang="de-DE" sz="1800" dirty="0"/>
              <a:t> … </a:t>
            </a:r>
            <a:r>
              <a:rPr lang="de-DE" sz="1800" dirty="0" err="1"/>
              <a:t>thus</a:t>
            </a:r>
            <a:r>
              <a:rPr lang="de-DE" sz="1800" dirty="0"/>
              <a:t>, </a:t>
            </a:r>
            <a:r>
              <a:rPr lang="de-DE" sz="1800" dirty="0" err="1"/>
              <a:t>are</a:t>
            </a:r>
            <a:r>
              <a:rPr lang="de-DE" sz="1800" dirty="0"/>
              <a:t> </a:t>
            </a:r>
            <a:r>
              <a:rPr lang="de-DE" sz="1800" dirty="0" err="1"/>
              <a:t>the</a:t>
            </a:r>
            <a:r>
              <a:rPr lang="de-DE" sz="1800" dirty="0"/>
              <a:t> </a:t>
            </a:r>
            <a:r>
              <a:rPr lang="de-DE" sz="1800" dirty="0" err="1"/>
              <a:t>methods</a:t>
            </a:r>
            <a:r>
              <a:rPr lang="de-DE" sz="1800" dirty="0"/>
              <a:t> </a:t>
            </a:r>
            <a:r>
              <a:rPr lang="de-DE" sz="1800" dirty="0" err="1"/>
              <a:t>being</a:t>
            </a:r>
            <a:r>
              <a:rPr lang="de-DE" sz="1800" dirty="0"/>
              <a:t> </a:t>
            </a:r>
            <a:r>
              <a:rPr lang="de-DE" sz="1800" dirty="0" err="1"/>
              <a:t>developed</a:t>
            </a:r>
            <a:r>
              <a:rPr lang="de-DE" sz="1800" dirty="0"/>
              <a:t> „dual </a:t>
            </a:r>
            <a:r>
              <a:rPr lang="de-DE" sz="1800" dirty="0" err="1"/>
              <a:t>use</a:t>
            </a:r>
            <a:r>
              <a:rPr lang="de-DE" sz="1800" dirty="0"/>
              <a:t>“?</a:t>
            </a:r>
            <a:br>
              <a:rPr lang="de-DE" sz="1800" dirty="0"/>
            </a:br>
            <a:endParaRPr lang="de-DE" sz="1800" dirty="0"/>
          </a:p>
          <a:p>
            <a:r>
              <a:rPr lang="de-DE" sz="1800" dirty="0" err="1"/>
              <a:t>often</a:t>
            </a:r>
            <a:r>
              <a:rPr lang="de-DE" sz="1800" dirty="0"/>
              <a:t>, </a:t>
            </a:r>
            <a:r>
              <a:rPr lang="de-DE" sz="1800" dirty="0" err="1"/>
              <a:t>methods</a:t>
            </a:r>
            <a:r>
              <a:rPr lang="de-DE" sz="1800" dirty="0"/>
              <a:t> </a:t>
            </a:r>
            <a:r>
              <a:rPr lang="de-DE" sz="1800" dirty="0" err="1"/>
              <a:t>are</a:t>
            </a:r>
            <a:r>
              <a:rPr lang="de-DE" sz="1800" dirty="0"/>
              <a:t> </a:t>
            </a:r>
            <a:r>
              <a:rPr lang="de-DE" sz="1800" dirty="0" err="1"/>
              <a:t>being</a:t>
            </a:r>
            <a:br>
              <a:rPr lang="de-DE" sz="1800" dirty="0"/>
            </a:br>
            <a:r>
              <a:rPr lang="de-DE" sz="1800" dirty="0" err="1"/>
              <a:t>published</a:t>
            </a:r>
            <a:r>
              <a:rPr lang="de-DE" sz="1800" dirty="0"/>
              <a:t> </a:t>
            </a:r>
            <a:r>
              <a:rPr lang="de-DE" sz="1800" dirty="0" err="1"/>
              <a:t>as</a:t>
            </a:r>
            <a:r>
              <a:rPr lang="de-DE" sz="1800" dirty="0"/>
              <a:t> open source</a:t>
            </a:r>
            <a:br>
              <a:rPr lang="de-DE" sz="1800" dirty="0"/>
            </a:br>
            <a:r>
              <a:rPr lang="de-DE" sz="1800" dirty="0" err="1"/>
              <a:t>software</a:t>
            </a:r>
            <a:r>
              <a:rPr lang="de-DE" sz="1800" dirty="0"/>
              <a:t> … but </a:t>
            </a:r>
            <a:r>
              <a:rPr lang="de-DE" sz="1800" dirty="0" err="1"/>
              <a:t>is</a:t>
            </a:r>
            <a:r>
              <a:rPr lang="de-DE" sz="1800" dirty="0"/>
              <a:t> </a:t>
            </a:r>
            <a:r>
              <a:rPr lang="de-DE" sz="1800" dirty="0" err="1"/>
              <a:t>there</a:t>
            </a:r>
            <a:br>
              <a:rPr lang="de-DE" sz="1800" dirty="0"/>
            </a:br>
            <a:r>
              <a:rPr lang="de-DE" sz="1800" dirty="0" err="1"/>
              <a:t>any</a:t>
            </a:r>
            <a:r>
              <a:rPr lang="de-DE" sz="1800" dirty="0"/>
              <a:t> </a:t>
            </a:r>
            <a:r>
              <a:rPr lang="de-DE" sz="1800" dirty="0" err="1"/>
              <a:t>harm</a:t>
            </a:r>
            <a:r>
              <a:rPr lang="de-DE" sz="1800" dirty="0"/>
              <a:t> </a:t>
            </a:r>
            <a:r>
              <a:rPr lang="de-DE" sz="1800" dirty="0" err="1"/>
              <a:t>which</a:t>
            </a:r>
            <a:r>
              <a:rPr lang="de-DE" sz="1800" dirty="0"/>
              <a:t> </a:t>
            </a:r>
            <a:r>
              <a:rPr lang="de-DE" sz="1800" dirty="0" err="1"/>
              <a:t>can</a:t>
            </a:r>
            <a:r>
              <a:rPr lang="de-DE" sz="1800" dirty="0"/>
              <a:t> </a:t>
            </a:r>
            <a:r>
              <a:rPr lang="de-DE" sz="1800" dirty="0" err="1"/>
              <a:t>be</a:t>
            </a:r>
            <a:r>
              <a:rPr lang="de-DE" sz="1800" dirty="0"/>
              <a:t> </a:t>
            </a:r>
            <a:r>
              <a:rPr lang="de-DE" sz="1800" dirty="0" err="1"/>
              <a:t>done</a:t>
            </a:r>
            <a:br>
              <a:rPr lang="de-DE" sz="1800" dirty="0"/>
            </a:br>
            <a:r>
              <a:rPr lang="de-DE" sz="1800" dirty="0" err="1"/>
              <a:t>using</a:t>
            </a:r>
            <a:r>
              <a:rPr lang="de-DE" sz="1800" dirty="0"/>
              <a:t> </a:t>
            </a:r>
            <a:r>
              <a:rPr lang="de-DE" sz="1800" dirty="0" err="1"/>
              <a:t>this</a:t>
            </a:r>
            <a:r>
              <a:rPr lang="de-DE" sz="1800" dirty="0"/>
              <a:t> </a:t>
            </a:r>
            <a:r>
              <a:rPr lang="de-DE" sz="1800" dirty="0" err="1"/>
              <a:t>software</a:t>
            </a:r>
            <a:r>
              <a:rPr lang="de-DE" sz="1800" dirty="0"/>
              <a:t>?</a:t>
            </a:r>
            <a:br>
              <a:rPr lang="de-DE" sz="1800" dirty="0"/>
            </a:br>
            <a:r>
              <a:rPr lang="de-DE" sz="1800" dirty="0"/>
              <a:t> </a:t>
            </a:r>
          </a:p>
          <a:p>
            <a:endParaRPr lang="de-DE" sz="1800" dirty="0"/>
          </a:p>
          <a:p>
            <a:pPr marL="0" indent="0">
              <a:buNone/>
            </a:pPr>
            <a:endParaRPr lang="de-DE" sz="1800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7BF89948-907E-AE37-B667-2B5F2FC9D0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3273" y="3301709"/>
            <a:ext cx="4884516" cy="1340631"/>
          </a:xfrm>
          <a:prstGeom prst="rect">
            <a:avLst/>
          </a:prstGeom>
          <a:ln>
            <a:solidFill>
              <a:srgbClr val="00589C"/>
            </a:solidFill>
          </a:ln>
          <a:effectLst>
            <a:outerShdw blurRad="50800" dist="38100" dir="2700000" sx="103000" sy="103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536505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>
            <a:extLst>
              <a:ext uri="{FF2B5EF4-FFF2-40B4-BE49-F238E27FC236}">
                <a16:creationId xmlns:a16="http://schemas.microsoft.com/office/drawing/2014/main" id="{A6E7CBDE-E8D3-43A6-B51F-C7601F730B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210" y="168621"/>
            <a:ext cx="8751579" cy="668967"/>
          </a:xfrm>
        </p:spPr>
        <p:txBody>
          <a:bodyPr/>
          <a:lstStyle/>
          <a:p>
            <a:pPr algn="l"/>
            <a:r>
              <a:rPr lang="de-DE" sz="2800" dirty="0"/>
              <a:t>Helmholtz </a:t>
            </a:r>
            <a:r>
              <a:rPr lang="de-DE" sz="2800" dirty="0" err="1"/>
              <a:t>started</a:t>
            </a:r>
            <a:r>
              <a:rPr lang="de-DE" sz="2800" dirty="0"/>
              <a:t> a </a:t>
            </a:r>
            <a:r>
              <a:rPr lang="de-DE" sz="2800" dirty="0" err="1"/>
              <a:t>Dialogue</a:t>
            </a:r>
            <a:r>
              <a:rPr lang="de-DE" sz="2800" dirty="0"/>
              <a:t> </a:t>
            </a:r>
            <a:r>
              <a:rPr lang="de-DE" sz="2800" dirty="0" err="1"/>
              <a:t>with</a:t>
            </a:r>
            <a:r>
              <a:rPr lang="de-DE" sz="2800" dirty="0"/>
              <a:t> CAS</a:t>
            </a:r>
          </a:p>
        </p:txBody>
      </p:sp>
      <p:sp>
        <p:nvSpPr>
          <p:cNvPr id="9" name="Inhaltsplatzhalter 8">
            <a:extLst>
              <a:ext uri="{FF2B5EF4-FFF2-40B4-BE49-F238E27FC236}">
                <a16:creationId xmlns:a16="http://schemas.microsoft.com/office/drawing/2014/main" id="{26650A55-88A8-487C-9421-BDE33C8FF0E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47278" y="945011"/>
            <a:ext cx="8751887" cy="3161822"/>
          </a:xfrm>
        </p:spPr>
        <p:txBody>
          <a:bodyPr/>
          <a:lstStyle/>
          <a:p>
            <a:r>
              <a:rPr lang="de-DE" sz="1800" dirty="0" err="1"/>
              <a:t>scientific</a:t>
            </a:r>
            <a:r>
              <a:rPr lang="de-DE" sz="1800" dirty="0"/>
              <a:t> </a:t>
            </a:r>
            <a:r>
              <a:rPr lang="de-DE" sz="1800" dirty="0" err="1"/>
              <a:t>dialogue</a:t>
            </a:r>
            <a:r>
              <a:rPr lang="de-DE" sz="1800" dirty="0"/>
              <a:t> </a:t>
            </a:r>
            <a:r>
              <a:rPr lang="de-DE" sz="1800" dirty="0" err="1"/>
              <a:t>always</a:t>
            </a:r>
            <a:r>
              <a:rPr lang="de-DE" sz="1800" dirty="0"/>
              <a:t> </a:t>
            </a:r>
            <a:r>
              <a:rPr lang="de-DE" sz="1800" dirty="0" err="1"/>
              <a:t>persisted</a:t>
            </a:r>
            <a:r>
              <a:rPr lang="de-DE" sz="1800" dirty="0"/>
              <a:t>, </a:t>
            </a:r>
            <a:r>
              <a:rPr lang="de-DE" sz="1800" dirty="0" err="1"/>
              <a:t>even</a:t>
            </a:r>
            <a:r>
              <a:rPr lang="de-DE" sz="1800" dirty="0"/>
              <a:t> </a:t>
            </a:r>
            <a:r>
              <a:rPr lang="de-DE" sz="1800" dirty="0" err="1"/>
              <a:t>during</a:t>
            </a:r>
            <a:r>
              <a:rPr lang="de-DE" sz="1800" dirty="0"/>
              <a:t> </a:t>
            </a:r>
            <a:r>
              <a:rPr lang="de-DE" sz="1800" dirty="0" err="1"/>
              <a:t>the</a:t>
            </a:r>
            <a:r>
              <a:rPr lang="de-DE" sz="1800" dirty="0"/>
              <a:t> </a:t>
            </a:r>
            <a:r>
              <a:rPr lang="de-DE" sz="1800" dirty="0" err="1"/>
              <a:t>cold</a:t>
            </a:r>
            <a:r>
              <a:rPr lang="de-DE" sz="1800" dirty="0"/>
              <a:t> war</a:t>
            </a:r>
          </a:p>
          <a:p>
            <a:endParaRPr lang="de-DE" sz="1800" dirty="0"/>
          </a:p>
          <a:p>
            <a:r>
              <a:rPr lang="de-DE" sz="1800" dirty="0" err="1"/>
              <a:t>scientists</a:t>
            </a:r>
            <a:r>
              <a:rPr lang="de-DE" sz="1800" dirty="0"/>
              <a:t> </a:t>
            </a:r>
            <a:r>
              <a:rPr lang="de-DE" sz="1800" dirty="0" err="1"/>
              <a:t>can</a:t>
            </a:r>
            <a:r>
              <a:rPr lang="de-DE" sz="1800" dirty="0"/>
              <a:t> </a:t>
            </a:r>
            <a:r>
              <a:rPr lang="de-DE" sz="1800" dirty="0" err="1"/>
              <a:t>often</a:t>
            </a:r>
            <a:br>
              <a:rPr lang="de-DE" sz="1800" dirty="0"/>
            </a:br>
            <a:r>
              <a:rPr lang="de-DE" sz="1800" dirty="0" err="1"/>
              <a:t>communicate</a:t>
            </a:r>
            <a:r>
              <a:rPr lang="de-DE" sz="1800" dirty="0"/>
              <a:t> </a:t>
            </a:r>
            <a:r>
              <a:rPr lang="de-DE" sz="1800" dirty="0" err="1"/>
              <a:t>much</a:t>
            </a:r>
            <a:br>
              <a:rPr lang="de-DE" sz="1800" dirty="0"/>
            </a:br>
            <a:r>
              <a:rPr lang="de-DE" sz="1800" dirty="0" err="1"/>
              <a:t>easier</a:t>
            </a:r>
            <a:r>
              <a:rPr lang="de-DE" sz="1800" dirty="0"/>
              <a:t> </a:t>
            </a:r>
            <a:r>
              <a:rPr lang="de-DE" sz="1800" dirty="0" err="1"/>
              <a:t>than</a:t>
            </a:r>
            <a:r>
              <a:rPr lang="de-DE" sz="1800" dirty="0"/>
              <a:t> </a:t>
            </a:r>
            <a:r>
              <a:rPr lang="de-DE" sz="1800" dirty="0" err="1"/>
              <a:t>other</a:t>
            </a:r>
            <a:br>
              <a:rPr lang="de-DE" sz="1800" dirty="0"/>
            </a:br>
            <a:r>
              <a:rPr lang="de-DE" sz="1800" dirty="0" err="1"/>
              <a:t>governmental</a:t>
            </a:r>
            <a:r>
              <a:rPr lang="de-DE" sz="1800" dirty="0"/>
              <a:t> </a:t>
            </a:r>
            <a:r>
              <a:rPr lang="de-DE" sz="1800" dirty="0" err="1"/>
              <a:t>agents</a:t>
            </a:r>
            <a:br>
              <a:rPr lang="de-DE" sz="1800" dirty="0"/>
            </a:br>
            <a:endParaRPr lang="de-DE" sz="1800" dirty="0"/>
          </a:p>
          <a:p>
            <a:r>
              <a:rPr lang="de-DE" sz="1800" dirty="0" err="1"/>
              <a:t>science</a:t>
            </a:r>
            <a:r>
              <a:rPr lang="de-DE" sz="1800" dirty="0"/>
              <a:t> </a:t>
            </a:r>
            <a:r>
              <a:rPr lang="de-DE" sz="1800" dirty="0" err="1"/>
              <a:t>can‘t</a:t>
            </a:r>
            <a:r>
              <a:rPr lang="de-DE" sz="1800" dirty="0"/>
              <a:t> </a:t>
            </a:r>
            <a:r>
              <a:rPr lang="de-DE" sz="1800" dirty="0" err="1"/>
              <a:t>ignore</a:t>
            </a:r>
            <a:br>
              <a:rPr lang="de-DE" sz="1800" dirty="0"/>
            </a:br>
            <a:r>
              <a:rPr lang="de-DE" sz="1800" dirty="0" err="1"/>
              <a:t>the</a:t>
            </a:r>
            <a:r>
              <a:rPr lang="de-DE" sz="1800" dirty="0"/>
              <a:t> international</a:t>
            </a:r>
            <a:br>
              <a:rPr lang="de-DE" sz="1800" dirty="0"/>
            </a:br>
            <a:r>
              <a:rPr lang="de-DE" sz="1800" dirty="0" err="1"/>
              <a:t>reality</a:t>
            </a:r>
            <a:endParaRPr lang="de-DE" sz="1800" dirty="0"/>
          </a:p>
        </p:txBody>
      </p:sp>
      <p:pic>
        <p:nvPicPr>
          <p:cNvPr id="88" name="Grafik 87">
            <a:extLst>
              <a:ext uri="{FF2B5EF4-FFF2-40B4-BE49-F238E27FC236}">
                <a16:creationId xmlns:a16="http://schemas.microsoft.com/office/drawing/2014/main" id="{9E66D658-B105-122D-A7E2-4734556ACD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7444" y="1468561"/>
            <a:ext cx="5546356" cy="2855468"/>
          </a:xfrm>
          <a:prstGeom prst="rect">
            <a:avLst/>
          </a:prstGeom>
          <a:solidFill>
            <a:schemeClr val="bg1"/>
          </a:solidFill>
          <a:ln>
            <a:solidFill>
              <a:srgbClr val="00589C"/>
            </a:solidFill>
          </a:ln>
          <a:effectLst>
            <a:outerShdw blurRad="50800" dist="38100" dir="2700000" sx="103000" sy="103000" algn="tl" rotWithShape="0">
              <a:prstClr val="black">
                <a:alpha val="40000"/>
              </a:prstClr>
            </a:outerShdw>
          </a:effectLst>
        </p:spPr>
      </p:pic>
      <p:sp>
        <p:nvSpPr>
          <p:cNvPr id="89" name="Textfeld 88">
            <a:extLst>
              <a:ext uri="{FF2B5EF4-FFF2-40B4-BE49-F238E27FC236}">
                <a16:creationId xmlns:a16="http://schemas.microsoft.com/office/drawing/2014/main" id="{01C6BF71-FC9E-E265-ECB7-6589166F6CC9}"/>
              </a:ext>
            </a:extLst>
          </p:cNvPr>
          <p:cNvSpPr txBox="1"/>
          <p:nvPr/>
        </p:nvSpPr>
        <p:spPr>
          <a:xfrm>
            <a:off x="3738628" y="4396784"/>
            <a:ext cx="4690708" cy="305148"/>
          </a:xfrm>
          <a:prstGeom prst="rect">
            <a:avLst/>
          </a:prstGeom>
        </p:spPr>
        <p:txBody>
          <a:bodyPr vert="horz" wrap="none" lIns="91440" tIns="45720" rIns="91440" bIns="45720" rtlCol="0">
            <a:spAutoFit/>
          </a:bodyPr>
          <a:lstStyle/>
          <a:p>
            <a:pPr algn="l" defTabSz="309563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de-DE" i="1" kern="0" dirty="0"/>
              <a:t>The CAS – Helmholtz Working Group on Open Science </a:t>
            </a:r>
            <a:endParaRPr lang="de-DE" kern="0" dirty="0"/>
          </a:p>
        </p:txBody>
      </p:sp>
    </p:spTree>
    <p:extLst>
      <p:ext uri="{BB962C8B-B14F-4D97-AF65-F5344CB8AC3E}">
        <p14:creationId xmlns:p14="http://schemas.microsoft.com/office/powerpoint/2010/main" val="33365159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>
            <a:extLst>
              <a:ext uri="{FF2B5EF4-FFF2-40B4-BE49-F238E27FC236}">
                <a16:creationId xmlns:a16="http://schemas.microsoft.com/office/drawing/2014/main" id="{A6E7CBDE-E8D3-43A6-B51F-C7601F730B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210" y="168621"/>
            <a:ext cx="8751579" cy="668967"/>
          </a:xfrm>
        </p:spPr>
        <p:txBody>
          <a:bodyPr/>
          <a:lstStyle/>
          <a:p>
            <a:pPr algn="l"/>
            <a:r>
              <a:rPr lang="de-DE" sz="2800" dirty="0"/>
              <a:t>CAS – Helmholtz Working Group on Open Data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775A6B9-20EC-1935-773D-61735F57648F}"/>
              </a:ext>
            </a:extLst>
          </p:cNvPr>
          <p:cNvSpPr txBox="1">
            <a:spLocks/>
          </p:cNvSpPr>
          <p:nvPr/>
        </p:nvSpPr>
        <p:spPr>
          <a:xfrm>
            <a:off x="302425" y="818649"/>
            <a:ext cx="7834993" cy="369518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/>
              </a:defRPr>
            </a:lvl1pPr>
            <a:lvl2pPr marL="8001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Symbol" panose="05050102010706020507" pitchFamily="18" charset="2"/>
              <a:buChar char="-"/>
              <a:defRPr sz="2000">
                <a:solidFill>
                  <a:srgbClr val="0A2864"/>
                </a:solidFill>
                <a:latin typeface="+mn-lt"/>
                <a:ea typeface="MS PGothic" panose="020B0600070205080204" pitchFamily="34" charset="-128"/>
                <a:cs typeface="ＭＳ Ｐゴシック"/>
              </a:defRPr>
            </a:lvl2pPr>
            <a:lvl3pPr marL="12001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+mn-lt"/>
                <a:ea typeface="MS PGothic" panose="020B0600070205080204" pitchFamily="34" charset="-128"/>
                <a:cs typeface="ＭＳ Ｐゴシック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2"/>
                </a:solidFill>
                <a:latin typeface="+mn-lt"/>
                <a:ea typeface="MS PGothic" panose="020B0600070205080204" pitchFamily="34" charset="-128"/>
                <a:cs typeface="ＭＳ Ｐゴシック"/>
              </a:defRPr>
            </a:lvl4pPr>
            <a:lvl5pPr marL="21145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sz="1400">
                <a:solidFill>
                  <a:srgbClr val="FC6A59"/>
                </a:solidFill>
                <a:latin typeface="+mn-lt"/>
                <a:ea typeface="MS PGothic" panose="020B0600070205080204" pitchFamily="34" charset="-128"/>
                <a:cs typeface="ＭＳ Ｐゴシック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bg2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bg2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bg2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bg2"/>
                </a:solidFill>
                <a:latin typeface="+mn-lt"/>
                <a:ea typeface="+mn-ea"/>
              </a:defRPr>
            </a:lvl9pPr>
          </a:lstStyle>
          <a:p>
            <a:pPr marL="0" indent="0" defTabSz="914400">
              <a:spcBef>
                <a:spcPts val="1200"/>
              </a:spcBef>
              <a:buClr>
                <a:srgbClr val="14C8FF"/>
              </a:buClr>
              <a:buFontTx/>
              <a:buNone/>
            </a:pPr>
            <a:r>
              <a:rPr lang="en-US" sz="1800" b="1" kern="0" dirty="0"/>
              <a:t>Challenges and Recommendations </a:t>
            </a:r>
          </a:p>
          <a:p>
            <a:pPr defTabSz="914400">
              <a:spcBef>
                <a:spcPts val="1200"/>
              </a:spcBef>
              <a:buClr>
                <a:srgbClr val="14C8FF"/>
              </a:buClr>
            </a:pPr>
            <a:r>
              <a:rPr lang="en-US" sz="1800" kern="0" dirty="0"/>
              <a:t>Access &amp; Usage Rights	</a:t>
            </a:r>
          </a:p>
          <a:p>
            <a:pPr defTabSz="914400">
              <a:spcBef>
                <a:spcPts val="1200"/>
              </a:spcBef>
              <a:buClr>
                <a:srgbClr val="14C8FF"/>
              </a:buClr>
            </a:pPr>
            <a:r>
              <a:rPr lang="en-US" sz="1800" kern="0" dirty="0"/>
              <a:t>Data Retrieval	</a:t>
            </a:r>
          </a:p>
          <a:p>
            <a:pPr defTabSz="914400">
              <a:spcBef>
                <a:spcPts val="1200"/>
              </a:spcBef>
              <a:buClr>
                <a:srgbClr val="14C8FF"/>
              </a:buClr>
            </a:pPr>
            <a:r>
              <a:rPr lang="en-US" sz="1800" kern="0" dirty="0"/>
              <a:t>Data Provenance	</a:t>
            </a:r>
          </a:p>
          <a:p>
            <a:pPr defTabSz="914400">
              <a:spcBef>
                <a:spcPts val="1200"/>
              </a:spcBef>
              <a:buClr>
                <a:srgbClr val="14C8FF"/>
              </a:buClr>
            </a:pPr>
            <a:r>
              <a:rPr lang="en-US" sz="1800" kern="0" dirty="0"/>
              <a:t>Persistent Identifiers (PIDs)	</a:t>
            </a:r>
          </a:p>
          <a:p>
            <a:pPr defTabSz="914400">
              <a:spcBef>
                <a:spcPts val="1200"/>
              </a:spcBef>
              <a:buClr>
                <a:srgbClr val="14C8FF"/>
              </a:buClr>
            </a:pPr>
            <a:r>
              <a:rPr lang="en-US" sz="1800" kern="0" dirty="0"/>
              <a:t>Technical Accessibility	</a:t>
            </a:r>
          </a:p>
          <a:p>
            <a:pPr defTabSz="914400">
              <a:spcBef>
                <a:spcPts val="1200"/>
              </a:spcBef>
              <a:buClr>
                <a:srgbClr val="14C8FF"/>
              </a:buClr>
            </a:pPr>
            <a:r>
              <a:rPr lang="en-US" sz="1800" kern="0" dirty="0"/>
              <a:t>Privacy and Data Protection </a:t>
            </a:r>
            <a:br>
              <a:rPr lang="en-US" sz="1800" kern="0" dirty="0"/>
            </a:br>
            <a:r>
              <a:rPr lang="en-US" sz="1800" kern="0" dirty="0"/>
              <a:t>Regulations</a:t>
            </a:r>
          </a:p>
          <a:p>
            <a:pPr defTabSz="914400">
              <a:spcBef>
                <a:spcPts val="1200"/>
              </a:spcBef>
              <a:buClr>
                <a:srgbClr val="14C8FF"/>
              </a:buClr>
            </a:pPr>
            <a:r>
              <a:rPr lang="en-US" sz="1800" kern="0" dirty="0"/>
              <a:t>Intellectual Property	</a:t>
            </a:r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C20B9F6C-3A59-EF12-4676-2473807C9D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4079" y="1081445"/>
            <a:ext cx="4023710" cy="3451323"/>
          </a:xfrm>
          <a:prstGeom prst="rect">
            <a:avLst/>
          </a:prstGeom>
          <a:solidFill>
            <a:schemeClr val="bg1"/>
          </a:solidFill>
          <a:ln>
            <a:solidFill>
              <a:srgbClr val="00589C"/>
            </a:solidFill>
          </a:ln>
          <a:effectLst>
            <a:outerShdw blurRad="50800" dist="38100" dir="2700000" sx="103000" sy="103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611270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>
            <a:extLst>
              <a:ext uri="{FF2B5EF4-FFF2-40B4-BE49-F238E27FC236}">
                <a16:creationId xmlns:a16="http://schemas.microsoft.com/office/drawing/2014/main" id="{A6E7CBDE-E8D3-43A6-B51F-C7601F730B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210" y="168621"/>
            <a:ext cx="8751579" cy="668967"/>
          </a:xfrm>
        </p:spPr>
        <p:txBody>
          <a:bodyPr/>
          <a:lstStyle/>
          <a:p>
            <a:pPr algn="l"/>
            <a:r>
              <a:rPr lang="de-DE" sz="2800" dirty="0" err="1"/>
              <a:t>Some</a:t>
            </a:r>
            <a:r>
              <a:rPr lang="de-DE" sz="2800" dirty="0"/>
              <a:t> Statements </a:t>
            </a:r>
            <a:r>
              <a:rPr lang="de-DE" sz="2800" dirty="0" err="1"/>
              <a:t>for</a:t>
            </a:r>
            <a:r>
              <a:rPr lang="de-DE" sz="2800" dirty="0"/>
              <a:t> </a:t>
            </a:r>
            <a:r>
              <a:rPr lang="de-DE" sz="2800" dirty="0" err="1"/>
              <a:t>Discussion</a:t>
            </a:r>
            <a:r>
              <a:rPr lang="de-DE" sz="2800" dirty="0"/>
              <a:t> …</a:t>
            </a:r>
          </a:p>
        </p:txBody>
      </p:sp>
      <p:sp>
        <p:nvSpPr>
          <p:cNvPr id="2" name="Inhaltsplatzhalter 8">
            <a:extLst>
              <a:ext uri="{FF2B5EF4-FFF2-40B4-BE49-F238E27FC236}">
                <a16:creationId xmlns:a16="http://schemas.microsoft.com/office/drawing/2014/main" id="{72EF8548-B383-2993-1EBA-F975135AE6F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47278" y="1037611"/>
            <a:ext cx="8751887" cy="3161822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de-DE" sz="1800" dirty="0" err="1"/>
              <a:t>There</a:t>
            </a:r>
            <a:r>
              <a:rPr lang="de-DE" sz="1800" dirty="0"/>
              <a:t> </a:t>
            </a:r>
            <a:r>
              <a:rPr lang="de-DE" sz="1800" dirty="0" err="1"/>
              <a:t>is</a:t>
            </a:r>
            <a:r>
              <a:rPr lang="de-DE" sz="1800" dirty="0"/>
              <a:t> </a:t>
            </a:r>
            <a:r>
              <a:rPr lang="de-DE" sz="1800" dirty="0" err="1"/>
              <a:t>no</a:t>
            </a:r>
            <a:r>
              <a:rPr lang="de-DE" sz="1800" dirty="0"/>
              <a:t> alternative </a:t>
            </a:r>
            <a:r>
              <a:rPr lang="de-DE" sz="1800" dirty="0" err="1"/>
              <a:t>to</a:t>
            </a:r>
            <a:r>
              <a:rPr lang="de-DE" sz="1800" dirty="0"/>
              <a:t> Open Science.</a:t>
            </a:r>
          </a:p>
          <a:p>
            <a:pPr>
              <a:buFont typeface="Wingdings" pitchFamily="2" charset="2"/>
              <a:buChar char="Ø"/>
            </a:pPr>
            <a:endParaRPr lang="de-DE" sz="1800" dirty="0"/>
          </a:p>
          <a:p>
            <a:pPr>
              <a:buFont typeface="Wingdings" pitchFamily="2" charset="2"/>
              <a:buChar char="Ø"/>
            </a:pPr>
            <a:r>
              <a:rPr lang="de-DE" sz="1800" dirty="0"/>
              <a:t>Science </a:t>
            </a:r>
            <a:r>
              <a:rPr lang="de-DE" sz="1800" dirty="0" err="1"/>
              <a:t>never</a:t>
            </a:r>
            <a:r>
              <a:rPr lang="de-DE" sz="1800" dirty="0"/>
              <a:t> </a:t>
            </a:r>
            <a:r>
              <a:rPr lang="de-DE" sz="1800" dirty="0" err="1"/>
              <a:t>existed</a:t>
            </a:r>
            <a:r>
              <a:rPr lang="de-DE" sz="1800" dirty="0"/>
              <a:t> in an </a:t>
            </a:r>
            <a:r>
              <a:rPr lang="de-DE" sz="1800" dirty="0" err="1"/>
              <a:t>idealized</a:t>
            </a:r>
            <a:r>
              <a:rPr lang="de-DE" sz="1800" dirty="0"/>
              <a:t> </a:t>
            </a:r>
            <a:r>
              <a:rPr lang="de-DE" sz="1800" dirty="0" err="1"/>
              <a:t>free</a:t>
            </a:r>
            <a:r>
              <a:rPr lang="de-DE" sz="1800" dirty="0"/>
              <a:t> </a:t>
            </a:r>
            <a:r>
              <a:rPr lang="de-DE" sz="1800" dirty="0" err="1"/>
              <a:t>world</a:t>
            </a:r>
            <a:r>
              <a:rPr lang="de-DE" sz="1800" dirty="0"/>
              <a:t> (e.g. </a:t>
            </a:r>
            <a:r>
              <a:rPr lang="de-DE" sz="1800" dirty="0" err="1"/>
              <a:t>ethics</a:t>
            </a:r>
            <a:r>
              <a:rPr lang="de-DE" sz="1800" dirty="0"/>
              <a:t> </a:t>
            </a:r>
            <a:r>
              <a:rPr lang="de-DE" sz="1800" dirty="0" err="1"/>
              <a:t>statements</a:t>
            </a:r>
            <a:r>
              <a:rPr lang="de-DE" sz="1800" dirty="0"/>
              <a:t>).</a:t>
            </a:r>
            <a:br>
              <a:rPr lang="de-DE" sz="1800" dirty="0"/>
            </a:br>
            <a:endParaRPr lang="de-DE" sz="1800" dirty="0"/>
          </a:p>
          <a:p>
            <a:pPr>
              <a:buFont typeface="Wingdings" pitchFamily="2" charset="2"/>
              <a:buChar char="Ø"/>
            </a:pPr>
            <a:r>
              <a:rPr lang="de-DE" sz="1800" dirty="0" err="1"/>
              <a:t>Scientists</a:t>
            </a:r>
            <a:r>
              <a:rPr lang="de-DE" sz="1800" dirty="0"/>
              <a:t> carry </a:t>
            </a:r>
            <a:r>
              <a:rPr lang="de-DE" sz="1800" dirty="0" err="1"/>
              <a:t>responsibility</a:t>
            </a:r>
            <a:r>
              <a:rPr lang="de-DE" sz="1800" dirty="0"/>
              <a:t> </a:t>
            </a:r>
            <a:r>
              <a:rPr lang="de-DE" sz="1800" dirty="0" err="1"/>
              <a:t>for</a:t>
            </a:r>
            <a:r>
              <a:rPr lang="de-DE" sz="1800" dirty="0"/>
              <a:t> </a:t>
            </a:r>
            <a:r>
              <a:rPr lang="de-DE" sz="1800" dirty="0" err="1"/>
              <a:t>what</a:t>
            </a:r>
            <a:r>
              <a:rPr lang="de-DE" sz="1800" dirty="0"/>
              <a:t> </a:t>
            </a:r>
            <a:r>
              <a:rPr lang="de-DE" sz="1800" dirty="0" err="1"/>
              <a:t>they</a:t>
            </a:r>
            <a:r>
              <a:rPr lang="de-DE" sz="1800" dirty="0"/>
              <a:t> </a:t>
            </a:r>
            <a:r>
              <a:rPr lang="de-DE" sz="1800" dirty="0" err="1"/>
              <a:t>are</a:t>
            </a:r>
            <a:r>
              <a:rPr lang="de-DE" sz="1800" dirty="0"/>
              <a:t> </a:t>
            </a:r>
            <a:r>
              <a:rPr lang="de-DE" sz="1800" dirty="0" err="1"/>
              <a:t>doing</a:t>
            </a:r>
            <a:r>
              <a:rPr lang="de-DE" sz="1800" dirty="0"/>
              <a:t> …</a:t>
            </a:r>
            <a:br>
              <a:rPr lang="de-DE" sz="1800" dirty="0"/>
            </a:br>
            <a:r>
              <a:rPr lang="de-DE" sz="1800" dirty="0"/>
              <a:t>   … and </a:t>
            </a:r>
            <a:r>
              <a:rPr lang="de-DE" sz="1800" dirty="0" err="1"/>
              <a:t>what</a:t>
            </a:r>
            <a:r>
              <a:rPr lang="de-DE" sz="1800" dirty="0"/>
              <a:t> </a:t>
            </a:r>
            <a:r>
              <a:rPr lang="de-DE" sz="1800" dirty="0" err="1"/>
              <a:t>it</a:t>
            </a:r>
            <a:r>
              <a:rPr lang="de-DE" sz="1800" dirty="0"/>
              <a:t> </a:t>
            </a:r>
            <a:r>
              <a:rPr lang="de-DE" sz="1800" dirty="0" err="1"/>
              <a:t>might</a:t>
            </a:r>
            <a:r>
              <a:rPr lang="de-DE" sz="1800" dirty="0"/>
              <a:t> </a:t>
            </a:r>
            <a:r>
              <a:rPr lang="de-DE" sz="1800" dirty="0" err="1"/>
              <a:t>imply</a:t>
            </a:r>
            <a:r>
              <a:rPr lang="de-DE" sz="1800" dirty="0"/>
              <a:t> (</a:t>
            </a:r>
            <a:r>
              <a:rPr lang="de-DE" sz="1800" dirty="0" err="1"/>
              <a:t>see</a:t>
            </a:r>
            <a:r>
              <a:rPr lang="de-DE" sz="1800" dirty="0"/>
              <a:t> Heisenberg and </a:t>
            </a:r>
            <a:r>
              <a:rPr lang="de-DE" sz="1800" dirty="0" err="1"/>
              <a:t>the</a:t>
            </a:r>
            <a:r>
              <a:rPr lang="de-DE" sz="1800" dirty="0"/>
              <a:t> Manhattan Project).</a:t>
            </a:r>
          </a:p>
          <a:p>
            <a:pPr>
              <a:buFont typeface="Wingdings" pitchFamily="2" charset="2"/>
              <a:buChar char="Ø"/>
            </a:pPr>
            <a:endParaRPr lang="de-DE" sz="1800" dirty="0"/>
          </a:p>
          <a:p>
            <a:pPr>
              <a:buFont typeface="Wingdings" pitchFamily="2" charset="2"/>
              <a:buChar char="Ø"/>
            </a:pPr>
            <a:r>
              <a:rPr lang="de-DE" sz="1800" dirty="0" err="1"/>
              <a:t>Openness</a:t>
            </a:r>
            <a:r>
              <a:rPr lang="de-DE" sz="1800" dirty="0"/>
              <a:t> </a:t>
            </a:r>
            <a:r>
              <a:rPr lang="de-DE" sz="1800" dirty="0" err="1"/>
              <a:t>cannot</a:t>
            </a:r>
            <a:r>
              <a:rPr lang="de-DE" sz="1800" dirty="0"/>
              <a:t> </a:t>
            </a:r>
            <a:r>
              <a:rPr lang="de-DE" sz="1800" dirty="0" err="1"/>
              <a:t>be</a:t>
            </a:r>
            <a:r>
              <a:rPr lang="de-DE" sz="1800" dirty="0"/>
              <a:t> </a:t>
            </a:r>
            <a:r>
              <a:rPr lang="de-DE" sz="1800" dirty="0" err="1"/>
              <a:t>used</a:t>
            </a:r>
            <a:r>
              <a:rPr lang="de-DE" sz="1800" dirty="0"/>
              <a:t> </a:t>
            </a:r>
            <a:r>
              <a:rPr lang="de-DE" sz="1800" dirty="0" err="1"/>
              <a:t>as</a:t>
            </a:r>
            <a:r>
              <a:rPr lang="de-DE" sz="1800" dirty="0"/>
              <a:t> a </a:t>
            </a:r>
            <a:r>
              <a:rPr lang="de-DE" sz="1800" dirty="0" err="1"/>
              <a:t>license</a:t>
            </a:r>
            <a:r>
              <a:rPr lang="de-DE" sz="1800" dirty="0"/>
              <a:t> </a:t>
            </a:r>
            <a:r>
              <a:rPr lang="de-DE" sz="1800" dirty="0" err="1"/>
              <a:t>to</a:t>
            </a:r>
            <a:r>
              <a:rPr lang="de-DE" sz="1800" dirty="0"/>
              <a:t> </a:t>
            </a:r>
            <a:r>
              <a:rPr lang="de-DE" sz="1800" dirty="0" err="1"/>
              <a:t>evade</a:t>
            </a:r>
            <a:r>
              <a:rPr lang="de-DE" sz="1800" dirty="0"/>
              <a:t> </a:t>
            </a:r>
            <a:r>
              <a:rPr lang="de-DE" sz="1800" dirty="0" err="1"/>
              <a:t>one's</a:t>
            </a:r>
            <a:r>
              <a:rPr lang="de-DE" sz="1800" dirty="0"/>
              <a:t> </a:t>
            </a:r>
            <a:r>
              <a:rPr lang="de-DE" sz="1800" dirty="0" err="1"/>
              <a:t>responsibility</a:t>
            </a:r>
            <a:r>
              <a:rPr lang="de-DE" sz="1800" dirty="0"/>
              <a:t>.</a:t>
            </a:r>
            <a:br>
              <a:rPr lang="de-DE" sz="1800" dirty="0"/>
            </a:br>
            <a:endParaRPr lang="de-DE" sz="1800" dirty="0"/>
          </a:p>
          <a:p>
            <a:pPr>
              <a:buFont typeface="Wingdings" pitchFamily="2" charset="2"/>
              <a:buChar char="Ø"/>
            </a:pPr>
            <a:endParaRPr lang="de-DE" sz="1800" dirty="0"/>
          </a:p>
          <a:p>
            <a:pPr>
              <a:buFont typeface="Wingdings" pitchFamily="2" charset="2"/>
              <a:buChar char="Ø"/>
            </a:pPr>
            <a:endParaRPr lang="de-DE" sz="1800" dirty="0"/>
          </a:p>
        </p:txBody>
      </p:sp>
    </p:spTree>
    <p:extLst>
      <p:ext uri="{BB962C8B-B14F-4D97-AF65-F5344CB8AC3E}">
        <p14:creationId xmlns:p14="http://schemas.microsoft.com/office/powerpoint/2010/main" val="6230823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A28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Inhaltsplatzhalter 23">
            <a:extLst>
              <a:ext uri="{FF2B5EF4-FFF2-40B4-BE49-F238E27FC236}">
                <a16:creationId xmlns:a16="http://schemas.microsoft.com/office/drawing/2014/main" id="{799EFB90-8BBB-4D72-982D-DD0D26A3CFC2}"/>
              </a:ext>
            </a:extLst>
          </p:cNvPr>
          <p:cNvSpPr>
            <a:spLocks noGrp="1"/>
          </p:cNvSpPr>
          <p:nvPr>
            <p:ph sz="quarter" idx="97"/>
          </p:nvPr>
        </p:nvSpPr>
        <p:spPr/>
        <p:txBody>
          <a:bodyPr/>
          <a:lstStyle/>
          <a:p>
            <a:endParaRPr lang="de-DE" dirty="0">
              <a:solidFill>
                <a:srgbClr val="FC6A59"/>
              </a:solidFill>
            </a:endParaRPr>
          </a:p>
          <a:p>
            <a:endParaRPr lang="de-DE" dirty="0">
              <a:solidFill>
                <a:srgbClr val="FC6A59"/>
              </a:solidFill>
            </a:endParaRPr>
          </a:p>
          <a:p>
            <a:endParaRPr lang="de-DE" dirty="0">
              <a:solidFill>
                <a:srgbClr val="FC6A59"/>
              </a:solidFill>
            </a:endParaRPr>
          </a:p>
          <a:p>
            <a:endParaRPr lang="de-DE" dirty="0">
              <a:solidFill>
                <a:srgbClr val="FC6A59"/>
              </a:solidFill>
            </a:endParaRPr>
          </a:p>
          <a:p>
            <a:r>
              <a:rPr lang="de-DE" dirty="0">
                <a:solidFill>
                  <a:srgbClr val="FC6A59"/>
                </a:solidFill>
              </a:rPr>
              <a:t>Contact</a:t>
            </a:r>
          </a:p>
          <a:p>
            <a:r>
              <a:rPr lang="de-DE" dirty="0" err="1"/>
              <a:t>wolfgang.castell@gfz.de</a:t>
            </a:r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896021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4966C4CC-4A27-4B63-97B6-D94801AEEFB2}"/>
              </a:ext>
            </a:extLst>
          </p:cNvPr>
          <p:cNvSpPr>
            <a:spLocks noGrp="1"/>
          </p:cNvSpPr>
          <p:nvPr>
            <p:ph type="body" sz="quarter" idx="120"/>
          </p:nvPr>
        </p:nvSpPr>
        <p:spPr>
          <a:xfrm>
            <a:off x="507973" y="2753969"/>
            <a:ext cx="5572221" cy="768560"/>
          </a:xfrm>
        </p:spPr>
        <p:txBody>
          <a:bodyPr/>
          <a:lstStyle/>
          <a:p>
            <a:r>
              <a:rPr lang="de-DE" dirty="0" err="1"/>
              <a:t>Director</a:t>
            </a:r>
            <a:r>
              <a:rPr lang="de-DE" dirty="0"/>
              <a:t> Department Geoinformation</a:t>
            </a:r>
          </a:p>
          <a:p>
            <a:r>
              <a:rPr lang="de-DE" dirty="0"/>
              <a:t>Chair Helmholtz Open Science Working Group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312F242F-293E-436D-A86C-BE03FCFCC12C}"/>
              </a:ext>
            </a:extLst>
          </p:cNvPr>
          <p:cNvSpPr>
            <a:spLocks noGrp="1"/>
          </p:cNvSpPr>
          <p:nvPr>
            <p:ph type="body" sz="quarter" idx="118"/>
          </p:nvPr>
        </p:nvSpPr>
        <p:spPr>
          <a:xfrm>
            <a:off x="507973" y="2162233"/>
            <a:ext cx="5572221" cy="520925"/>
          </a:xfrm>
        </p:spPr>
        <p:txBody>
          <a:bodyPr/>
          <a:lstStyle/>
          <a:p>
            <a:r>
              <a:rPr lang="de-DE" dirty="0"/>
              <a:t>Wolfgang zu </a:t>
            </a:r>
            <a:r>
              <a:rPr lang="de-DE" dirty="0" err="1"/>
              <a:t>Castell</a:t>
            </a:r>
            <a:endParaRPr lang="de-DE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E4CFF9FF-C69A-44AC-A5FA-A5C96FB357E3}"/>
              </a:ext>
            </a:extLst>
          </p:cNvPr>
          <p:cNvSpPr>
            <a:spLocks noGrp="1"/>
          </p:cNvSpPr>
          <p:nvPr>
            <p:ph type="body" sz="half" idx="116"/>
          </p:nvPr>
        </p:nvSpPr>
        <p:spPr>
          <a:xfrm>
            <a:off x="508372" y="486493"/>
            <a:ext cx="5571375" cy="1604929"/>
          </a:xfrm>
        </p:spPr>
        <p:txBody>
          <a:bodyPr/>
          <a:lstStyle/>
          <a:p>
            <a:r>
              <a:rPr lang="de-DE" sz="2800" dirty="0"/>
              <a:t>Open Science </a:t>
            </a:r>
            <a:r>
              <a:rPr lang="de-DE" sz="2800" dirty="0" err="1"/>
              <a:t>under</a:t>
            </a:r>
            <a:r>
              <a:rPr lang="de-DE" sz="2800" dirty="0"/>
              <a:t> stress</a:t>
            </a:r>
          </a:p>
        </p:txBody>
      </p:sp>
    </p:spTree>
    <p:extLst>
      <p:ext uri="{BB962C8B-B14F-4D97-AF65-F5344CB8AC3E}">
        <p14:creationId xmlns:p14="http://schemas.microsoft.com/office/powerpoint/2010/main" val="16113907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>
            <a:extLst>
              <a:ext uri="{FF2B5EF4-FFF2-40B4-BE49-F238E27FC236}">
                <a16:creationId xmlns:a16="http://schemas.microsoft.com/office/drawing/2014/main" id="{A6E7CBDE-E8D3-43A6-B51F-C7601F730B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210" y="168621"/>
            <a:ext cx="8751579" cy="668967"/>
          </a:xfrm>
        </p:spPr>
        <p:txBody>
          <a:bodyPr/>
          <a:lstStyle/>
          <a:p>
            <a:pPr algn="l"/>
            <a:r>
              <a:rPr lang="de-DE" sz="2800" dirty="0"/>
              <a:t>Limits </a:t>
            </a:r>
            <a:r>
              <a:rPr lang="de-DE" sz="2800" dirty="0" err="1"/>
              <a:t>to</a:t>
            </a:r>
            <a:r>
              <a:rPr lang="de-DE" sz="2800" dirty="0"/>
              <a:t> </a:t>
            </a:r>
            <a:r>
              <a:rPr lang="de-DE" sz="2800" dirty="0" err="1"/>
              <a:t>openness</a:t>
            </a:r>
            <a:r>
              <a:rPr lang="de-DE" sz="2800" dirty="0"/>
              <a:t>?</a:t>
            </a:r>
          </a:p>
        </p:txBody>
      </p:sp>
      <p:sp>
        <p:nvSpPr>
          <p:cNvPr id="9" name="Inhaltsplatzhalter 8">
            <a:extLst>
              <a:ext uri="{FF2B5EF4-FFF2-40B4-BE49-F238E27FC236}">
                <a16:creationId xmlns:a16="http://schemas.microsoft.com/office/drawing/2014/main" id="{26650A55-88A8-487C-9421-BDE33C8FF0E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47278" y="945011"/>
            <a:ext cx="8751887" cy="3161822"/>
          </a:xfrm>
        </p:spPr>
        <p:txBody>
          <a:bodyPr/>
          <a:lstStyle/>
          <a:p>
            <a:r>
              <a:rPr lang="de-DE" sz="1800" dirty="0"/>
              <a:t>global </a:t>
            </a:r>
            <a:r>
              <a:rPr lang="de-DE" sz="1800" dirty="0" err="1"/>
              <a:t>research</a:t>
            </a:r>
            <a:r>
              <a:rPr lang="de-DE" sz="1800" dirty="0"/>
              <a:t> </a:t>
            </a:r>
            <a:r>
              <a:rPr lang="de-DE" sz="1800" dirty="0" err="1"/>
              <a:t>collaboration</a:t>
            </a:r>
            <a:r>
              <a:rPr lang="de-DE" sz="1800" dirty="0"/>
              <a:t> in</a:t>
            </a:r>
            <a:br>
              <a:rPr lang="de-DE" sz="1800" dirty="0"/>
            </a:br>
            <a:r>
              <a:rPr lang="de-DE" sz="1800" dirty="0" err="1"/>
              <a:t>science</a:t>
            </a:r>
            <a:r>
              <a:rPr lang="de-DE" sz="1800" dirty="0"/>
              <a:t> </a:t>
            </a:r>
            <a:r>
              <a:rPr lang="de-DE" sz="1800" b="1" dirty="0" err="1"/>
              <a:t>has</a:t>
            </a:r>
            <a:r>
              <a:rPr lang="de-DE" sz="1800" b="1" dirty="0"/>
              <a:t> </a:t>
            </a:r>
            <a:r>
              <a:rPr lang="de-DE" sz="1800" b="1" dirty="0" err="1"/>
              <a:t>been</a:t>
            </a:r>
            <a:r>
              <a:rPr lang="de-DE" sz="1800" b="1" dirty="0"/>
              <a:t> </a:t>
            </a:r>
            <a:r>
              <a:rPr lang="de-DE" sz="1800" b="1" dirty="0" err="1"/>
              <a:t>critical</a:t>
            </a:r>
            <a:r>
              <a:rPr lang="de-DE" sz="1800" b="1" dirty="0"/>
              <a:t> </a:t>
            </a:r>
            <a:r>
              <a:rPr lang="de-DE" sz="1800" dirty="0"/>
              <a:t>in </a:t>
            </a:r>
            <a:r>
              <a:rPr lang="de-DE" sz="1800" dirty="0" err="1"/>
              <a:t>advancing</a:t>
            </a:r>
            <a:br>
              <a:rPr lang="de-DE" sz="1800" dirty="0"/>
            </a:br>
            <a:r>
              <a:rPr lang="de-DE" sz="1800" dirty="0" err="1"/>
              <a:t>the</a:t>
            </a:r>
            <a:r>
              <a:rPr lang="de-DE" sz="1800" dirty="0"/>
              <a:t> </a:t>
            </a:r>
            <a:r>
              <a:rPr lang="de-DE" sz="1800" dirty="0" err="1"/>
              <a:t>frontiers</a:t>
            </a:r>
            <a:r>
              <a:rPr lang="de-DE" sz="1800" dirty="0"/>
              <a:t> </a:t>
            </a:r>
            <a:r>
              <a:rPr lang="de-DE" sz="1800" dirty="0" err="1"/>
              <a:t>of</a:t>
            </a:r>
            <a:r>
              <a:rPr lang="de-DE" sz="1800" dirty="0"/>
              <a:t> </a:t>
            </a:r>
            <a:r>
              <a:rPr lang="de-DE" sz="1800" dirty="0" err="1"/>
              <a:t>knowledge</a:t>
            </a:r>
            <a:endParaRPr lang="de-DE" sz="1800" dirty="0"/>
          </a:p>
          <a:p>
            <a:r>
              <a:rPr lang="de-DE" sz="1800" dirty="0" err="1"/>
              <a:t>regarding</a:t>
            </a:r>
            <a:r>
              <a:rPr lang="de-DE" sz="1800" dirty="0"/>
              <a:t> </a:t>
            </a:r>
            <a:r>
              <a:rPr lang="de-DE" sz="1800" dirty="0" err="1"/>
              <a:t>authoritarian</a:t>
            </a:r>
            <a:r>
              <a:rPr lang="de-DE" sz="1800" dirty="0"/>
              <a:t> </a:t>
            </a:r>
            <a:r>
              <a:rPr lang="de-DE" sz="1800" dirty="0" err="1"/>
              <a:t>nations</a:t>
            </a:r>
            <a:r>
              <a:rPr lang="de-DE" sz="1800" dirty="0"/>
              <a:t>, </a:t>
            </a:r>
            <a:r>
              <a:rPr lang="de-DE" sz="1800" b="1" dirty="0" err="1"/>
              <a:t>new</a:t>
            </a:r>
            <a:br>
              <a:rPr lang="de-DE" sz="1800" b="1" dirty="0"/>
            </a:br>
            <a:r>
              <a:rPr lang="de-DE" sz="1800" b="1" dirty="0" err="1"/>
              <a:t>risks</a:t>
            </a:r>
            <a:r>
              <a:rPr lang="de-DE" sz="1800" b="1" dirty="0"/>
              <a:t> and </a:t>
            </a:r>
            <a:r>
              <a:rPr lang="de-DE" sz="1800" b="1" dirty="0" err="1"/>
              <a:t>challenges</a:t>
            </a:r>
            <a:r>
              <a:rPr lang="de-DE" sz="1800" b="1" dirty="0"/>
              <a:t> </a:t>
            </a:r>
            <a:r>
              <a:rPr lang="de-DE" sz="1800" b="1" dirty="0" err="1"/>
              <a:t>threaten</a:t>
            </a:r>
            <a:r>
              <a:rPr lang="de-DE" sz="1800" dirty="0"/>
              <a:t> </a:t>
            </a:r>
            <a:r>
              <a:rPr lang="de-DE" sz="1800" dirty="0" err="1"/>
              <a:t>this</a:t>
            </a:r>
            <a:br>
              <a:rPr lang="de-DE" sz="1800" dirty="0"/>
            </a:br>
            <a:r>
              <a:rPr lang="de-DE" sz="1800" dirty="0"/>
              <a:t>open </a:t>
            </a:r>
            <a:r>
              <a:rPr lang="de-DE" sz="1800" dirty="0" err="1"/>
              <a:t>collaboration</a:t>
            </a:r>
            <a:endParaRPr lang="de-DE" sz="1800" dirty="0"/>
          </a:p>
          <a:p>
            <a:r>
              <a:rPr lang="de-DE" sz="1800" dirty="0" err="1"/>
              <a:t>nations</a:t>
            </a:r>
            <a:r>
              <a:rPr lang="de-DE" sz="1800" dirty="0"/>
              <a:t>, </a:t>
            </a:r>
            <a:r>
              <a:rPr lang="de-DE" sz="1800" dirty="0" err="1"/>
              <a:t>states</a:t>
            </a:r>
            <a:r>
              <a:rPr lang="de-DE" sz="1800" dirty="0"/>
              <a:t>, </a:t>
            </a:r>
            <a:r>
              <a:rPr lang="de-DE" sz="1800" dirty="0" err="1"/>
              <a:t>intensions</a:t>
            </a:r>
            <a:r>
              <a:rPr lang="de-DE" sz="1800" dirty="0"/>
              <a:t> </a:t>
            </a:r>
            <a:r>
              <a:rPr lang="de-DE" sz="1800" dirty="0" err="1"/>
              <a:t>of</a:t>
            </a:r>
            <a:r>
              <a:rPr lang="de-DE" sz="1800" dirty="0"/>
              <a:t> </a:t>
            </a:r>
            <a:r>
              <a:rPr lang="de-DE" sz="1800" dirty="0" err="1"/>
              <a:t>partners</a:t>
            </a:r>
            <a:br>
              <a:rPr lang="de-DE" sz="1800" dirty="0"/>
            </a:br>
            <a:r>
              <a:rPr lang="de-DE" sz="1800" dirty="0"/>
              <a:t>and end </a:t>
            </a:r>
            <a:r>
              <a:rPr lang="de-DE" sz="1800" dirty="0" err="1"/>
              <a:t>users</a:t>
            </a:r>
            <a:r>
              <a:rPr lang="de-DE" sz="1800" dirty="0"/>
              <a:t> matter</a:t>
            </a:r>
          </a:p>
          <a:p>
            <a:r>
              <a:rPr lang="de-DE" sz="1800" dirty="0" err="1"/>
              <a:t>democracies</a:t>
            </a:r>
            <a:r>
              <a:rPr lang="de-DE" sz="1800" dirty="0"/>
              <a:t> </a:t>
            </a:r>
            <a:r>
              <a:rPr lang="de-DE" sz="1800" b="1" dirty="0" err="1"/>
              <a:t>must</a:t>
            </a:r>
            <a:r>
              <a:rPr lang="de-DE" sz="1800" b="1" dirty="0"/>
              <a:t> </a:t>
            </a:r>
            <a:r>
              <a:rPr lang="de-DE" sz="1800" b="1" dirty="0" err="1"/>
              <a:t>protect</a:t>
            </a:r>
            <a:r>
              <a:rPr lang="de-DE" sz="1800" b="1" dirty="0"/>
              <a:t> </a:t>
            </a:r>
            <a:r>
              <a:rPr lang="de-DE" sz="1800" b="1" dirty="0" err="1"/>
              <a:t>their</a:t>
            </a:r>
            <a:r>
              <a:rPr lang="de-DE" sz="1800" b="1" dirty="0"/>
              <a:t> </a:t>
            </a:r>
            <a:r>
              <a:rPr lang="de-DE" sz="1800" b="1" dirty="0" err="1"/>
              <a:t>values</a:t>
            </a:r>
            <a:r>
              <a:rPr lang="de-DE" sz="1800" b="1" dirty="0"/>
              <a:t> </a:t>
            </a:r>
            <a:br>
              <a:rPr lang="de-DE" sz="1800" dirty="0"/>
            </a:br>
            <a:r>
              <a:rPr lang="de-DE" sz="1800" dirty="0" err="1"/>
              <a:t>when</a:t>
            </a:r>
            <a:r>
              <a:rPr lang="de-DE" sz="1800" dirty="0"/>
              <a:t> </a:t>
            </a:r>
            <a:r>
              <a:rPr lang="de-DE" sz="1800" dirty="0" err="1"/>
              <a:t>dealing</a:t>
            </a:r>
            <a:r>
              <a:rPr lang="de-DE" sz="1800" dirty="0"/>
              <a:t> </a:t>
            </a:r>
            <a:r>
              <a:rPr lang="de-DE" sz="1800" dirty="0" err="1"/>
              <a:t>with</a:t>
            </a:r>
            <a:r>
              <a:rPr lang="de-DE" sz="1800" dirty="0"/>
              <a:t> </a:t>
            </a:r>
            <a:r>
              <a:rPr lang="de-DE" sz="1800" dirty="0" err="1"/>
              <a:t>authoritarian</a:t>
            </a:r>
            <a:r>
              <a:rPr lang="de-DE" sz="1800" dirty="0"/>
              <a:t> </a:t>
            </a:r>
            <a:r>
              <a:rPr lang="de-DE" sz="1800" dirty="0" err="1"/>
              <a:t>states</a:t>
            </a:r>
            <a:endParaRPr lang="de-DE" sz="1800" dirty="0"/>
          </a:p>
          <a:p>
            <a:endParaRPr lang="de-DE" sz="1800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18A3E5C6-7C27-C657-FF0C-4D07EDDC15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4719" y="925961"/>
            <a:ext cx="2094851" cy="2965628"/>
          </a:xfrm>
          <a:prstGeom prst="rect">
            <a:avLst/>
          </a:prstGeom>
          <a:ln>
            <a:solidFill>
              <a:srgbClr val="00589C"/>
            </a:solidFill>
          </a:ln>
          <a:effectLst>
            <a:outerShdw blurRad="50800" dist="38100" dir="2700000" sx="103000" sy="103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387779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3AA1315D-30E3-60B1-74A0-D6903EDC18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2829" y="945011"/>
            <a:ext cx="2026987" cy="2965628"/>
          </a:xfrm>
          <a:prstGeom prst="rect">
            <a:avLst/>
          </a:prstGeom>
          <a:ln>
            <a:solidFill>
              <a:srgbClr val="00589C"/>
            </a:solidFill>
          </a:ln>
          <a:effectLst>
            <a:outerShdw blurRad="50800" dist="38100" dir="2700000" sx="103000" sy="103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Titel 7">
            <a:extLst>
              <a:ext uri="{FF2B5EF4-FFF2-40B4-BE49-F238E27FC236}">
                <a16:creationId xmlns:a16="http://schemas.microsoft.com/office/drawing/2014/main" id="{A6E7CBDE-E8D3-43A6-B51F-C7601F730B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210" y="168621"/>
            <a:ext cx="8751579" cy="668967"/>
          </a:xfrm>
        </p:spPr>
        <p:txBody>
          <a:bodyPr/>
          <a:lstStyle/>
          <a:p>
            <a:pPr algn="l"/>
            <a:r>
              <a:rPr lang="de-DE" sz="2800" dirty="0"/>
              <a:t>China </a:t>
            </a:r>
            <a:r>
              <a:rPr lang="de-DE" sz="2800" dirty="0" err="1"/>
              <a:t>Strategy</a:t>
            </a:r>
            <a:r>
              <a:rPr lang="de-DE" sz="2800" dirty="0"/>
              <a:t> </a:t>
            </a:r>
            <a:r>
              <a:rPr lang="de-DE" sz="2800" dirty="0" err="1"/>
              <a:t>of</a:t>
            </a:r>
            <a:r>
              <a:rPr lang="de-DE" sz="2800" dirty="0"/>
              <a:t> </a:t>
            </a:r>
            <a:r>
              <a:rPr lang="de-DE" sz="2800" dirty="0" err="1"/>
              <a:t>the</a:t>
            </a:r>
            <a:r>
              <a:rPr lang="de-DE" sz="2800" dirty="0"/>
              <a:t> German Government</a:t>
            </a:r>
          </a:p>
        </p:txBody>
      </p:sp>
      <p:sp>
        <p:nvSpPr>
          <p:cNvPr id="9" name="Inhaltsplatzhalter 8">
            <a:extLst>
              <a:ext uri="{FF2B5EF4-FFF2-40B4-BE49-F238E27FC236}">
                <a16:creationId xmlns:a16="http://schemas.microsoft.com/office/drawing/2014/main" id="{26650A55-88A8-487C-9421-BDE33C8FF0E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47278" y="945011"/>
            <a:ext cx="8751887" cy="3161822"/>
          </a:xfrm>
        </p:spPr>
        <p:txBody>
          <a:bodyPr/>
          <a:lstStyle/>
          <a:p>
            <a:r>
              <a:rPr lang="de-DE" sz="1800" dirty="0" err="1"/>
              <a:t>civil</a:t>
            </a:r>
            <a:r>
              <a:rPr lang="de-DE" sz="1800" dirty="0"/>
              <a:t> </a:t>
            </a:r>
            <a:r>
              <a:rPr lang="de-DE" sz="1800" dirty="0" err="1"/>
              <a:t>societal</a:t>
            </a:r>
            <a:r>
              <a:rPr lang="de-DE" sz="1800" dirty="0"/>
              <a:t> </a:t>
            </a:r>
            <a:r>
              <a:rPr lang="de-DE" sz="1800" dirty="0" err="1"/>
              <a:t>exchange</a:t>
            </a:r>
            <a:r>
              <a:rPr lang="de-DE" sz="1800" dirty="0"/>
              <a:t>:</a:t>
            </a:r>
            <a:br>
              <a:rPr lang="de-DE" sz="1800" dirty="0"/>
            </a:br>
            <a:r>
              <a:rPr lang="de-DE" sz="1800" dirty="0"/>
              <a:t>„</a:t>
            </a:r>
            <a:r>
              <a:rPr lang="de-DE" sz="1800" i="1" dirty="0" err="1"/>
              <a:t>important</a:t>
            </a:r>
            <a:r>
              <a:rPr lang="de-DE" sz="1800" i="1" dirty="0"/>
              <a:t> </a:t>
            </a:r>
            <a:r>
              <a:rPr lang="de-DE" sz="1800" i="1" dirty="0" err="1"/>
              <a:t>elements</a:t>
            </a:r>
            <a:r>
              <a:rPr lang="de-DE" sz="1800" i="1" dirty="0"/>
              <a:t> </a:t>
            </a:r>
            <a:r>
              <a:rPr lang="de-DE" sz="1800" i="1" dirty="0" err="1"/>
              <a:t>include</a:t>
            </a:r>
            <a:r>
              <a:rPr lang="de-DE" sz="1800" i="1" dirty="0"/>
              <a:t> … </a:t>
            </a:r>
            <a:br>
              <a:rPr lang="de-DE" sz="1800" i="1" dirty="0"/>
            </a:br>
            <a:r>
              <a:rPr lang="de-DE" sz="1800" b="1" i="1" dirty="0"/>
              <a:t>open </a:t>
            </a:r>
            <a:r>
              <a:rPr lang="de-DE" sz="1800" b="1" i="1" dirty="0" err="1"/>
              <a:t>science</a:t>
            </a:r>
            <a:r>
              <a:rPr lang="de-DE" sz="1800" b="1" i="1" dirty="0"/>
              <a:t> </a:t>
            </a:r>
            <a:r>
              <a:rPr lang="de-DE" sz="1800" i="1" dirty="0"/>
              <a:t>and </a:t>
            </a:r>
            <a:r>
              <a:rPr lang="de-DE" sz="1800" i="1" dirty="0" err="1"/>
              <a:t>education</a:t>
            </a:r>
            <a:r>
              <a:rPr lang="de-DE" sz="1800" i="1" dirty="0"/>
              <a:t> </a:t>
            </a:r>
            <a:r>
              <a:rPr lang="de-DE" sz="1800" i="1" dirty="0" err="1"/>
              <a:t>systems</a:t>
            </a:r>
            <a:r>
              <a:rPr lang="de-DE" sz="1800" i="1" dirty="0"/>
              <a:t> </a:t>
            </a:r>
            <a:r>
              <a:rPr lang="de-DE" sz="1800" i="1" dirty="0" err="1"/>
              <a:t>to</a:t>
            </a:r>
            <a:r>
              <a:rPr lang="de-DE" sz="1800" i="1" dirty="0"/>
              <a:t> </a:t>
            </a:r>
            <a:br>
              <a:rPr lang="de-DE" sz="1800" i="1" dirty="0"/>
            </a:br>
            <a:r>
              <a:rPr lang="de-DE" sz="1800" i="1" dirty="0" err="1"/>
              <a:t>maintain</a:t>
            </a:r>
            <a:r>
              <a:rPr lang="de-DE" sz="1800" i="1" dirty="0"/>
              <a:t> </a:t>
            </a:r>
            <a:r>
              <a:rPr lang="de-DE" sz="1800" i="1" dirty="0" err="1"/>
              <a:t>interest</a:t>
            </a:r>
            <a:r>
              <a:rPr lang="de-DE" sz="1800" i="1" dirty="0"/>
              <a:t> in </a:t>
            </a:r>
            <a:r>
              <a:rPr lang="de-DE" sz="1800" i="1" dirty="0" err="1"/>
              <a:t>each</a:t>
            </a:r>
            <a:r>
              <a:rPr lang="de-DE" sz="1800" i="1" dirty="0"/>
              <a:t> </a:t>
            </a:r>
            <a:r>
              <a:rPr lang="de-DE" sz="1800" i="1" dirty="0" err="1"/>
              <a:t>other</a:t>
            </a:r>
            <a:r>
              <a:rPr lang="de-DE" sz="1800" i="1" dirty="0"/>
              <a:t> and in an </a:t>
            </a:r>
            <a:br>
              <a:rPr lang="de-DE" sz="1800" i="1" dirty="0"/>
            </a:br>
            <a:r>
              <a:rPr lang="de-DE" sz="1800" i="1" dirty="0" err="1"/>
              <a:t>independent</a:t>
            </a:r>
            <a:r>
              <a:rPr lang="de-DE" sz="1800" i="1" dirty="0"/>
              <a:t> </a:t>
            </a:r>
            <a:r>
              <a:rPr lang="de-DE" sz="1800" i="1" dirty="0" err="1"/>
              <a:t>dialogue</a:t>
            </a:r>
            <a:r>
              <a:rPr lang="de-DE" sz="1800" i="1" dirty="0"/>
              <a:t> </a:t>
            </a:r>
            <a:r>
              <a:rPr lang="de-DE" sz="1800" i="1" dirty="0" err="1"/>
              <a:t>beyond</a:t>
            </a:r>
            <a:r>
              <a:rPr lang="de-DE" sz="1800" i="1" dirty="0"/>
              <a:t> </a:t>
            </a:r>
            <a:r>
              <a:rPr lang="de-DE" sz="1800" i="1" dirty="0" err="1"/>
              <a:t>governments</a:t>
            </a:r>
            <a:r>
              <a:rPr lang="de-DE" sz="1800" dirty="0"/>
              <a:t>“</a:t>
            </a:r>
            <a:br>
              <a:rPr lang="de-DE" sz="1800" dirty="0"/>
            </a:br>
            <a:endParaRPr lang="de-DE" sz="1800" dirty="0"/>
          </a:p>
          <a:p>
            <a:r>
              <a:rPr lang="de-DE" sz="1800" dirty="0"/>
              <a:t>„</a:t>
            </a:r>
            <a:r>
              <a:rPr lang="de-DE" sz="1800" i="1" dirty="0" err="1"/>
              <a:t>China's</a:t>
            </a:r>
            <a:r>
              <a:rPr lang="de-DE" sz="1800" i="1" dirty="0"/>
              <a:t> </a:t>
            </a:r>
            <a:r>
              <a:rPr lang="de-DE" sz="1800" b="1" i="1" dirty="0" err="1"/>
              <a:t>policy</a:t>
            </a:r>
            <a:r>
              <a:rPr lang="de-DE" sz="1800" b="1" i="1" dirty="0"/>
              <a:t> </a:t>
            </a:r>
            <a:r>
              <a:rPr lang="de-DE" sz="1800" b="1" i="1" dirty="0" err="1"/>
              <a:t>of</a:t>
            </a:r>
            <a:r>
              <a:rPr lang="de-DE" sz="1800" b="1" i="1" dirty="0"/>
              <a:t> </a:t>
            </a:r>
            <a:r>
              <a:rPr lang="de-DE" sz="1800" b="1" i="1" dirty="0" err="1"/>
              <a:t>civil</a:t>
            </a:r>
            <a:r>
              <a:rPr lang="de-DE" sz="1800" b="1" i="1" dirty="0"/>
              <a:t>-military </a:t>
            </a:r>
            <a:r>
              <a:rPr lang="de-DE" sz="1800" b="1" i="1" dirty="0" err="1"/>
              <a:t>fusion</a:t>
            </a:r>
            <a:r>
              <a:rPr lang="de-DE" sz="1800" b="1" i="1" dirty="0"/>
              <a:t> </a:t>
            </a:r>
            <a:r>
              <a:rPr lang="de-DE" sz="1800" i="1" dirty="0" err="1"/>
              <a:t>sets</a:t>
            </a:r>
            <a:r>
              <a:rPr lang="de-DE" sz="1800" i="1" dirty="0"/>
              <a:t> </a:t>
            </a:r>
            <a:br>
              <a:rPr lang="de-DE" sz="1800" i="1" dirty="0"/>
            </a:br>
            <a:r>
              <a:rPr lang="de-DE" sz="1800" i="1" dirty="0" err="1"/>
              <a:t>limits</a:t>
            </a:r>
            <a:r>
              <a:rPr lang="de-DE" sz="1800" i="1" dirty="0"/>
              <a:t> </a:t>
            </a:r>
            <a:r>
              <a:rPr lang="de-DE" sz="1800" i="1" dirty="0" err="1"/>
              <a:t>to</a:t>
            </a:r>
            <a:r>
              <a:rPr lang="de-DE" sz="1800" i="1" dirty="0"/>
              <a:t> </a:t>
            </a:r>
            <a:r>
              <a:rPr lang="de-DE" sz="1800" i="1" dirty="0" err="1"/>
              <a:t>our</a:t>
            </a:r>
            <a:r>
              <a:rPr lang="de-DE" sz="1800" i="1" dirty="0"/>
              <a:t> </a:t>
            </a:r>
            <a:r>
              <a:rPr lang="de-DE" sz="1800" i="1" dirty="0" err="1"/>
              <a:t>cooperation</a:t>
            </a:r>
            <a:r>
              <a:rPr lang="de-DE" sz="1800" dirty="0"/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12966982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200D96A6-481C-688B-925F-A2DCBB8A99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2829" y="945012"/>
            <a:ext cx="2026987" cy="2965628"/>
          </a:xfrm>
          <a:prstGeom prst="rect">
            <a:avLst/>
          </a:prstGeom>
          <a:ln>
            <a:solidFill>
              <a:srgbClr val="00589C"/>
            </a:solidFill>
          </a:ln>
          <a:effectLst>
            <a:outerShdw blurRad="50800" dist="38100" dir="2700000" sx="103000" sy="103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Titel 7">
            <a:extLst>
              <a:ext uri="{FF2B5EF4-FFF2-40B4-BE49-F238E27FC236}">
                <a16:creationId xmlns:a16="http://schemas.microsoft.com/office/drawing/2014/main" id="{A6E7CBDE-E8D3-43A6-B51F-C7601F730B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210" y="168621"/>
            <a:ext cx="8751579" cy="668967"/>
          </a:xfrm>
        </p:spPr>
        <p:txBody>
          <a:bodyPr/>
          <a:lstStyle/>
          <a:p>
            <a:pPr algn="l"/>
            <a:r>
              <a:rPr lang="de-DE" sz="2800" dirty="0"/>
              <a:t>Council </a:t>
            </a:r>
            <a:r>
              <a:rPr lang="de-DE" sz="2800" dirty="0" err="1"/>
              <a:t>for</a:t>
            </a:r>
            <a:r>
              <a:rPr lang="de-DE" sz="2800" dirty="0"/>
              <a:t> Information </a:t>
            </a:r>
            <a:r>
              <a:rPr lang="de-DE" sz="2800" dirty="0" err="1"/>
              <a:t>Infrastructures</a:t>
            </a:r>
            <a:endParaRPr lang="de-DE" sz="2800" dirty="0"/>
          </a:p>
        </p:txBody>
      </p:sp>
      <p:sp>
        <p:nvSpPr>
          <p:cNvPr id="9" name="Inhaltsplatzhalter 8">
            <a:extLst>
              <a:ext uri="{FF2B5EF4-FFF2-40B4-BE49-F238E27FC236}">
                <a16:creationId xmlns:a16="http://schemas.microsoft.com/office/drawing/2014/main" id="{26650A55-88A8-487C-9421-BDE33C8FF0E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47278" y="945011"/>
            <a:ext cx="8751887" cy="3161822"/>
          </a:xfrm>
        </p:spPr>
        <p:txBody>
          <a:bodyPr/>
          <a:lstStyle/>
          <a:p>
            <a:r>
              <a:rPr lang="de-DE" sz="1800" dirty="0" err="1"/>
              <a:t>growing</a:t>
            </a:r>
            <a:r>
              <a:rPr lang="de-DE" sz="1800" dirty="0"/>
              <a:t> </a:t>
            </a:r>
            <a:r>
              <a:rPr lang="de-DE" sz="1800" dirty="0" err="1"/>
              <a:t>confrontation</a:t>
            </a:r>
            <a:r>
              <a:rPr lang="de-DE" sz="1800" dirty="0"/>
              <a:t> </a:t>
            </a:r>
            <a:r>
              <a:rPr lang="de-DE" sz="1800" dirty="0" err="1"/>
              <a:t>with</a:t>
            </a:r>
            <a:r>
              <a:rPr lang="de-DE" sz="1800" dirty="0"/>
              <a:t> </a:t>
            </a:r>
            <a:r>
              <a:rPr lang="de-DE" sz="1800" dirty="0" err="1"/>
              <a:t>authoritarian</a:t>
            </a:r>
            <a:r>
              <a:rPr lang="de-DE" sz="1800" dirty="0"/>
              <a:t> </a:t>
            </a:r>
            <a:r>
              <a:rPr lang="de-DE" sz="1800" dirty="0" err="1"/>
              <a:t>states</a:t>
            </a:r>
            <a:br>
              <a:rPr lang="de-DE" sz="1800" dirty="0"/>
            </a:br>
            <a:r>
              <a:rPr lang="de-DE" sz="1800" dirty="0" err="1"/>
              <a:t>is</a:t>
            </a:r>
            <a:r>
              <a:rPr lang="de-DE" sz="1800" dirty="0"/>
              <a:t> </a:t>
            </a:r>
            <a:r>
              <a:rPr lang="de-DE" sz="1800" b="1" dirty="0" err="1"/>
              <a:t>leading</a:t>
            </a:r>
            <a:r>
              <a:rPr lang="de-DE" sz="1800" b="1" dirty="0"/>
              <a:t> </a:t>
            </a:r>
            <a:r>
              <a:rPr lang="de-DE" sz="1800" b="1" dirty="0" err="1"/>
              <a:t>to</a:t>
            </a:r>
            <a:r>
              <a:rPr lang="de-DE" sz="1800" b="1" dirty="0"/>
              <a:t> </a:t>
            </a:r>
            <a:r>
              <a:rPr lang="de-DE" sz="1800" b="1" dirty="0" err="1"/>
              <a:t>renewed</a:t>
            </a:r>
            <a:r>
              <a:rPr lang="de-DE" sz="1800" b="1" dirty="0"/>
              <a:t> </a:t>
            </a:r>
            <a:r>
              <a:rPr lang="de-DE" sz="1800" b="1" dirty="0" err="1"/>
              <a:t>consideration</a:t>
            </a:r>
            <a:r>
              <a:rPr lang="de-DE" sz="1800" b="1" dirty="0"/>
              <a:t> </a:t>
            </a:r>
            <a:r>
              <a:rPr lang="de-DE" sz="1800" dirty="0" err="1"/>
              <a:t>of</a:t>
            </a:r>
            <a:r>
              <a:rPr lang="de-DE" sz="1800" dirty="0"/>
              <a:t> </a:t>
            </a:r>
            <a:r>
              <a:rPr lang="de-DE" sz="1800" dirty="0" err="1"/>
              <a:t>whether</a:t>
            </a:r>
            <a:r>
              <a:rPr lang="de-DE" sz="1800" dirty="0"/>
              <a:t> </a:t>
            </a:r>
            <a:br>
              <a:rPr lang="de-DE" sz="1800" dirty="0"/>
            </a:br>
            <a:r>
              <a:rPr lang="de-DE" sz="1800" dirty="0" err="1"/>
              <a:t>accessibility</a:t>
            </a:r>
            <a:r>
              <a:rPr lang="de-DE" sz="1800" dirty="0"/>
              <a:t> and </a:t>
            </a:r>
            <a:r>
              <a:rPr lang="de-DE" sz="1800" dirty="0" err="1"/>
              <a:t>openness</a:t>
            </a:r>
            <a:r>
              <a:rPr lang="de-DE" sz="1800" dirty="0"/>
              <a:t> </a:t>
            </a:r>
            <a:r>
              <a:rPr lang="de-DE" sz="1800" dirty="0" err="1"/>
              <a:t>of</a:t>
            </a:r>
            <a:r>
              <a:rPr lang="de-DE" sz="1800" dirty="0"/>
              <a:t> </a:t>
            </a:r>
            <a:r>
              <a:rPr lang="de-DE" sz="1800" dirty="0" err="1"/>
              <a:t>data</a:t>
            </a:r>
            <a:r>
              <a:rPr lang="de-DE" sz="1800" dirty="0"/>
              <a:t> </a:t>
            </a:r>
            <a:br>
              <a:rPr lang="de-DE" sz="1800" dirty="0"/>
            </a:br>
            <a:r>
              <a:rPr lang="de-DE" sz="1800" dirty="0"/>
              <a:t>– in </a:t>
            </a:r>
            <a:r>
              <a:rPr lang="de-DE" sz="1800" dirty="0" err="1"/>
              <a:t>particular</a:t>
            </a:r>
            <a:r>
              <a:rPr lang="de-DE" sz="1800" dirty="0"/>
              <a:t> </a:t>
            </a:r>
            <a:r>
              <a:rPr lang="de-DE" sz="1800" dirty="0" err="1"/>
              <a:t>of</a:t>
            </a:r>
            <a:r>
              <a:rPr lang="de-DE" sz="1800" dirty="0"/>
              <a:t> </a:t>
            </a:r>
            <a:r>
              <a:rPr lang="de-DE" sz="1800" dirty="0" err="1"/>
              <a:t>research</a:t>
            </a:r>
            <a:r>
              <a:rPr lang="de-DE" sz="1800" dirty="0"/>
              <a:t> and </a:t>
            </a:r>
            <a:r>
              <a:rPr lang="de-DE" sz="1800" dirty="0" err="1"/>
              <a:t>economic</a:t>
            </a:r>
            <a:r>
              <a:rPr lang="de-DE" sz="1800" dirty="0"/>
              <a:t> </a:t>
            </a:r>
            <a:br>
              <a:rPr lang="de-DE" sz="1800" dirty="0"/>
            </a:br>
            <a:r>
              <a:rPr lang="de-DE" sz="1800" dirty="0"/>
              <a:t>   </a:t>
            </a:r>
            <a:r>
              <a:rPr lang="de-DE" sz="1800" dirty="0" err="1"/>
              <a:t>data</a:t>
            </a:r>
            <a:r>
              <a:rPr lang="de-DE" sz="1800" dirty="0"/>
              <a:t> </a:t>
            </a:r>
            <a:r>
              <a:rPr lang="de-DE" sz="1800" dirty="0" err="1"/>
              <a:t>that</a:t>
            </a:r>
            <a:r>
              <a:rPr lang="de-DE" sz="1800" dirty="0"/>
              <a:t> </a:t>
            </a:r>
            <a:r>
              <a:rPr lang="de-DE" sz="1800" dirty="0" err="1"/>
              <a:t>can</a:t>
            </a:r>
            <a:r>
              <a:rPr lang="de-DE" sz="1800" dirty="0"/>
              <a:t> </a:t>
            </a:r>
            <a:r>
              <a:rPr lang="de-DE" sz="1800" dirty="0" err="1"/>
              <a:t>be</a:t>
            </a:r>
            <a:r>
              <a:rPr lang="de-DE" sz="1800" dirty="0"/>
              <a:t> </a:t>
            </a:r>
            <a:r>
              <a:rPr lang="de-DE" sz="1800" dirty="0" err="1"/>
              <a:t>used</a:t>
            </a:r>
            <a:r>
              <a:rPr lang="de-DE" sz="1800" dirty="0"/>
              <a:t> </a:t>
            </a:r>
            <a:r>
              <a:rPr lang="de-DE" sz="1800" dirty="0" err="1"/>
              <a:t>commercially</a:t>
            </a:r>
            <a:r>
              <a:rPr lang="de-DE" sz="1800" dirty="0"/>
              <a:t> and </a:t>
            </a:r>
            <a:r>
              <a:rPr lang="de-DE" sz="1800" dirty="0" err="1"/>
              <a:t>for</a:t>
            </a:r>
            <a:r>
              <a:rPr lang="de-DE" sz="1800" dirty="0"/>
              <a:t> </a:t>
            </a:r>
            <a:br>
              <a:rPr lang="de-DE" sz="1800" dirty="0"/>
            </a:br>
            <a:r>
              <a:rPr lang="de-DE" sz="1800" dirty="0"/>
              <a:t>   </a:t>
            </a:r>
            <a:r>
              <a:rPr lang="de-DE" sz="1800" dirty="0" err="1"/>
              <a:t>security</a:t>
            </a:r>
            <a:r>
              <a:rPr lang="de-DE" sz="1800" dirty="0"/>
              <a:t> </a:t>
            </a:r>
            <a:r>
              <a:rPr lang="de-DE" sz="1800" dirty="0" err="1"/>
              <a:t>policy</a:t>
            </a:r>
            <a:r>
              <a:rPr lang="de-DE" sz="1800" dirty="0"/>
              <a:t> </a:t>
            </a:r>
            <a:r>
              <a:rPr lang="de-DE" sz="1800" dirty="0" err="1"/>
              <a:t>purposes</a:t>
            </a:r>
            <a:r>
              <a:rPr lang="de-DE" sz="1800" dirty="0"/>
              <a:t> –</a:t>
            </a:r>
            <a:br>
              <a:rPr lang="de-DE" sz="1800" dirty="0"/>
            </a:br>
            <a:r>
              <a:rPr lang="de-DE" sz="1800" dirty="0" err="1"/>
              <a:t>needs</a:t>
            </a:r>
            <a:r>
              <a:rPr lang="de-DE" sz="1800" dirty="0"/>
              <a:t> </a:t>
            </a:r>
            <a:r>
              <a:rPr lang="de-DE" sz="1800" b="1" dirty="0" err="1"/>
              <a:t>to</a:t>
            </a:r>
            <a:r>
              <a:rPr lang="de-DE" sz="1800" b="1" dirty="0"/>
              <a:t> </a:t>
            </a:r>
            <a:r>
              <a:rPr lang="de-DE" sz="1800" b="1" dirty="0" err="1"/>
              <a:t>be</a:t>
            </a:r>
            <a:r>
              <a:rPr lang="de-DE" sz="1800" b="1" dirty="0"/>
              <a:t> </a:t>
            </a:r>
            <a:r>
              <a:rPr lang="de-DE" sz="1800" b="1" dirty="0" err="1"/>
              <a:t>aligned</a:t>
            </a:r>
            <a:r>
              <a:rPr lang="de-DE" sz="1800" b="1" dirty="0"/>
              <a:t> </a:t>
            </a:r>
            <a:r>
              <a:rPr lang="de-DE" sz="1800" b="1" dirty="0" err="1"/>
              <a:t>with</a:t>
            </a:r>
            <a:r>
              <a:rPr lang="de-DE" sz="1800" b="1" dirty="0"/>
              <a:t> </a:t>
            </a:r>
            <a:r>
              <a:rPr lang="de-DE" sz="1800" b="1" dirty="0" err="1"/>
              <a:t>security</a:t>
            </a:r>
            <a:r>
              <a:rPr lang="de-DE" sz="1800" b="1" dirty="0"/>
              <a:t> </a:t>
            </a:r>
            <a:r>
              <a:rPr lang="de-DE" sz="1800" b="1" dirty="0" err="1"/>
              <a:t>interests</a:t>
            </a:r>
            <a:endParaRPr lang="de-DE" sz="1800" b="1" dirty="0"/>
          </a:p>
          <a:p>
            <a:endParaRPr lang="de-DE" sz="1800" dirty="0"/>
          </a:p>
          <a:p>
            <a:r>
              <a:rPr lang="de-DE" sz="1800" dirty="0" err="1"/>
              <a:t>research</a:t>
            </a:r>
            <a:r>
              <a:rPr lang="de-DE" sz="1800" dirty="0"/>
              <a:t> </a:t>
            </a:r>
            <a:r>
              <a:rPr lang="de-DE" sz="1800" dirty="0" err="1"/>
              <a:t>as</a:t>
            </a:r>
            <a:r>
              <a:rPr lang="de-DE" sz="1800" dirty="0"/>
              <a:t> „</a:t>
            </a:r>
            <a:r>
              <a:rPr lang="de-DE" sz="1800" b="1" dirty="0" err="1"/>
              <a:t>club</a:t>
            </a:r>
            <a:r>
              <a:rPr lang="de-DE" sz="1800" b="1" dirty="0"/>
              <a:t> </a:t>
            </a:r>
            <a:r>
              <a:rPr lang="de-DE" sz="1800" b="1" dirty="0" err="1"/>
              <a:t>asset</a:t>
            </a:r>
            <a:r>
              <a:rPr lang="de-DE" sz="1800" dirty="0"/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30502610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>
            <a:extLst>
              <a:ext uri="{FF2B5EF4-FFF2-40B4-BE49-F238E27FC236}">
                <a16:creationId xmlns:a16="http://schemas.microsoft.com/office/drawing/2014/main" id="{A6E7CBDE-E8D3-43A6-B51F-C7601F730B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210" y="168621"/>
            <a:ext cx="8751579" cy="668967"/>
          </a:xfrm>
        </p:spPr>
        <p:txBody>
          <a:bodyPr/>
          <a:lstStyle/>
          <a:p>
            <a:pPr algn="l"/>
            <a:r>
              <a:rPr lang="de-DE" sz="2800" dirty="0"/>
              <a:t>Open Science Core Values</a:t>
            </a:r>
          </a:p>
        </p:txBody>
      </p:sp>
      <p:sp>
        <p:nvSpPr>
          <p:cNvPr id="9" name="Inhaltsplatzhalter 8">
            <a:extLst>
              <a:ext uri="{FF2B5EF4-FFF2-40B4-BE49-F238E27FC236}">
                <a16:creationId xmlns:a16="http://schemas.microsoft.com/office/drawing/2014/main" id="{26650A55-88A8-487C-9421-BDE33C8FF0E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47278" y="759811"/>
            <a:ext cx="8751887" cy="3161822"/>
          </a:xfrm>
        </p:spPr>
        <p:txBody>
          <a:bodyPr/>
          <a:lstStyle/>
          <a:p>
            <a:r>
              <a:rPr lang="de-DE" b="1" dirty="0" err="1"/>
              <a:t>quality</a:t>
            </a:r>
            <a:r>
              <a:rPr lang="de-DE" b="1" dirty="0"/>
              <a:t> and </a:t>
            </a:r>
            <a:r>
              <a:rPr lang="de-DE" b="1" dirty="0" err="1"/>
              <a:t>integrity</a:t>
            </a:r>
            <a:br>
              <a:rPr lang="de-DE" dirty="0"/>
            </a:br>
            <a:r>
              <a:rPr lang="de-DE" i="1" dirty="0" err="1"/>
              <a:t>respect</a:t>
            </a:r>
            <a:r>
              <a:rPr lang="de-DE" i="1" dirty="0"/>
              <a:t> </a:t>
            </a:r>
            <a:r>
              <a:rPr lang="de-DE" i="1" dirty="0" err="1"/>
              <a:t>academic</a:t>
            </a:r>
            <a:r>
              <a:rPr lang="de-DE" i="1" dirty="0"/>
              <a:t> </a:t>
            </a:r>
            <a:r>
              <a:rPr lang="de-DE" i="1" dirty="0" err="1"/>
              <a:t>freedom</a:t>
            </a:r>
            <a:r>
              <a:rPr lang="de-DE" i="1" dirty="0"/>
              <a:t> and human </a:t>
            </a:r>
            <a:r>
              <a:rPr lang="de-DE" i="1" dirty="0" err="1"/>
              <a:t>rights</a:t>
            </a:r>
            <a:br>
              <a:rPr lang="de-DE" i="1" dirty="0"/>
            </a:br>
            <a:endParaRPr lang="de-DE" i="1" dirty="0"/>
          </a:p>
          <a:p>
            <a:r>
              <a:rPr lang="de-DE" b="1" dirty="0" err="1"/>
              <a:t>collective</a:t>
            </a:r>
            <a:r>
              <a:rPr lang="de-DE" b="1" dirty="0"/>
              <a:t> </a:t>
            </a:r>
            <a:r>
              <a:rPr lang="de-DE" b="1" dirty="0" err="1"/>
              <a:t>benefit</a:t>
            </a:r>
            <a:br>
              <a:rPr lang="de-DE" dirty="0"/>
            </a:br>
            <a:r>
              <a:rPr lang="de-DE" i="1" dirty="0"/>
              <a:t>open </a:t>
            </a:r>
            <a:r>
              <a:rPr lang="de-DE" i="1" dirty="0" err="1"/>
              <a:t>science</a:t>
            </a:r>
            <a:r>
              <a:rPr lang="de-DE" i="1" dirty="0"/>
              <a:t> </a:t>
            </a:r>
            <a:r>
              <a:rPr lang="de-DE" i="1" dirty="0" err="1"/>
              <a:t>should</a:t>
            </a:r>
            <a:r>
              <a:rPr lang="de-DE" i="1" dirty="0"/>
              <a:t> </a:t>
            </a:r>
            <a:r>
              <a:rPr lang="de-DE" i="1" dirty="0" err="1"/>
              <a:t>belong</a:t>
            </a:r>
            <a:r>
              <a:rPr lang="de-DE" i="1" dirty="0"/>
              <a:t> </a:t>
            </a:r>
            <a:r>
              <a:rPr lang="de-DE" i="1" dirty="0" err="1"/>
              <a:t>to</a:t>
            </a:r>
            <a:r>
              <a:rPr lang="de-DE" i="1" dirty="0"/>
              <a:t> </a:t>
            </a:r>
            <a:r>
              <a:rPr lang="de-DE" i="1" dirty="0" err="1"/>
              <a:t>humanity</a:t>
            </a:r>
            <a:br>
              <a:rPr lang="de-DE" i="1" dirty="0"/>
            </a:br>
            <a:endParaRPr lang="de-DE" i="1" dirty="0"/>
          </a:p>
          <a:p>
            <a:r>
              <a:rPr lang="de-DE" b="1" dirty="0" err="1"/>
              <a:t>equity</a:t>
            </a:r>
            <a:r>
              <a:rPr lang="de-DE" b="1" dirty="0"/>
              <a:t> and </a:t>
            </a:r>
            <a:r>
              <a:rPr lang="de-DE" b="1" dirty="0" err="1"/>
              <a:t>fairness</a:t>
            </a:r>
            <a:br>
              <a:rPr lang="de-DE" dirty="0"/>
            </a:br>
            <a:r>
              <a:rPr lang="de-DE" i="1" dirty="0" err="1"/>
              <a:t>should</a:t>
            </a:r>
            <a:r>
              <a:rPr lang="de-DE" i="1" dirty="0"/>
              <a:t> </a:t>
            </a:r>
            <a:r>
              <a:rPr lang="de-DE" i="1" dirty="0" err="1"/>
              <a:t>play</a:t>
            </a:r>
            <a:r>
              <a:rPr lang="de-DE" i="1" dirty="0"/>
              <a:t> </a:t>
            </a:r>
            <a:r>
              <a:rPr lang="de-DE" i="1" dirty="0" err="1"/>
              <a:t>significant</a:t>
            </a:r>
            <a:r>
              <a:rPr lang="de-DE" i="1" dirty="0"/>
              <a:t> </a:t>
            </a:r>
            <a:r>
              <a:rPr lang="de-DE" i="1" dirty="0" err="1"/>
              <a:t>role</a:t>
            </a:r>
            <a:r>
              <a:rPr lang="de-DE" i="1" dirty="0"/>
              <a:t> in </a:t>
            </a:r>
            <a:r>
              <a:rPr lang="de-DE" i="1" dirty="0" err="1"/>
              <a:t>ensuring</a:t>
            </a:r>
            <a:r>
              <a:rPr lang="de-DE" i="1" dirty="0"/>
              <a:t> </a:t>
            </a:r>
            <a:r>
              <a:rPr lang="de-DE" i="1" dirty="0" err="1"/>
              <a:t>equity</a:t>
            </a:r>
            <a:br>
              <a:rPr lang="de-DE" i="1" dirty="0"/>
            </a:br>
            <a:endParaRPr lang="de-DE" i="1" dirty="0"/>
          </a:p>
          <a:p>
            <a:r>
              <a:rPr lang="de-DE" b="1" dirty="0" err="1"/>
              <a:t>diversity</a:t>
            </a:r>
            <a:r>
              <a:rPr lang="de-DE" b="1" dirty="0"/>
              <a:t> and </a:t>
            </a:r>
            <a:r>
              <a:rPr lang="de-DE" b="1" dirty="0" err="1"/>
              <a:t>inclusiveness</a:t>
            </a:r>
            <a:br>
              <a:rPr lang="de-DE" dirty="0"/>
            </a:br>
            <a:r>
              <a:rPr lang="de-DE" i="1" dirty="0" err="1"/>
              <a:t>embrace</a:t>
            </a:r>
            <a:r>
              <a:rPr lang="de-DE" i="1" dirty="0"/>
              <a:t> </a:t>
            </a:r>
            <a:r>
              <a:rPr lang="de-DE" i="1" dirty="0" err="1"/>
              <a:t>diversity</a:t>
            </a:r>
            <a:endParaRPr lang="de-DE" dirty="0"/>
          </a:p>
          <a:p>
            <a:endParaRPr lang="de-DE" dirty="0"/>
          </a:p>
        </p:txBody>
      </p:sp>
      <p:pic>
        <p:nvPicPr>
          <p:cNvPr id="24" name="Grafik 23">
            <a:extLst>
              <a:ext uri="{FF2B5EF4-FFF2-40B4-BE49-F238E27FC236}">
                <a16:creationId xmlns:a16="http://schemas.microsoft.com/office/drawing/2014/main" id="{7C3D444C-C62E-1106-94FE-005CD89A06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3346" y="925961"/>
            <a:ext cx="2121423" cy="2965628"/>
          </a:xfrm>
          <a:prstGeom prst="rect">
            <a:avLst/>
          </a:prstGeom>
          <a:ln>
            <a:solidFill>
              <a:srgbClr val="00589C"/>
            </a:solidFill>
          </a:ln>
          <a:effectLst>
            <a:outerShdw blurRad="50800" dist="38100" dir="2700000" sx="103000" sy="103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826149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>
            <a:extLst>
              <a:ext uri="{FF2B5EF4-FFF2-40B4-BE49-F238E27FC236}">
                <a16:creationId xmlns:a16="http://schemas.microsoft.com/office/drawing/2014/main" id="{A6E7CBDE-E8D3-43A6-B51F-C7601F730B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210" y="168621"/>
            <a:ext cx="8751579" cy="668967"/>
          </a:xfrm>
        </p:spPr>
        <p:txBody>
          <a:bodyPr/>
          <a:lstStyle/>
          <a:p>
            <a:pPr algn="l"/>
            <a:r>
              <a:rPr lang="de-DE" sz="2800" dirty="0"/>
              <a:t>Open Science Guiding </a:t>
            </a:r>
            <a:r>
              <a:rPr lang="de-DE" sz="2800" dirty="0" err="1"/>
              <a:t>Principles</a:t>
            </a:r>
            <a:endParaRPr lang="de-DE" sz="2800" dirty="0"/>
          </a:p>
        </p:txBody>
      </p:sp>
      <p:sp>
        <p:nvSpPr>
          <p:cNvPr id="9" name="Inhaltsplatzhalter 8">
            <a:extLst>
              <a:ext uri="{FF2B5EF4-FFF2-40B4-BE49-F238E27FC236}">
                <a16:creationId xmlns:a16="http://schemas.microsoft.com/office/drawing/2014/main" id="{26650A55-88A8-487C-9421-BDE33C8FF0E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47278" y="945011"/>
            <a:ext cx="8751887" cy="3161822"/>
          </a:xfrm>
        </p:spPr>
        <p:txBody>
          <a:bodyPr/>
          <a:lstStyle/>
          <a:p>
            <a:r>
              <a:rPr lang="de-DE" dirty="0" err="1"/>
              <a:t>transparency</a:t>
            </a:r>
            <a:r>
              <a:rPr lang="de-DE" dirty="0"/>
              <a:t>, </a:t>
            </a:r>
            <a:r>
              <a:rPr lang="de-DE" dirty="0" err="1"/>
              <a:t>scrutiny</a:t>
            </a:r>
            <a:r>
              <a:rPr lang="de-DE" dirty="0"/>
              <a:t>, </a:t>
            </a:r>
            <a:r>
              <a:rPr lang="de-DE" dirty="0" err="1"/>
              <a:t>critique</a:t>
            </a:r>
            <a:br>
              <a:rPr lang="de-DE" dirty="0"/>
            </a:br>
            <a:r>
              <a:rPr lang="de-DE" dirty="0"/>
              <a:t>and </a:t>
            </a:r>
            <a:r>
              <a:rPr lang="de-DE" dirty="0" err="1"/>
              <a:t>reproducibility</a:t>
            </a:r>
            <a:endParaRPr lang="de-DE" dirty="0"/>
          </a:p>
          <a:p>
            <a:r>
              <a:rPr lang="de-DE" b="1" dirty="0" err="1"/>
              <a:t>equality</a:t>
            </a:r>
            <a:r>
              <a:rPr lang="de-DE" b="1" dirty="0"/>
              <a:t> </a:t>
            </a:r>
            <a:r>
              <a:rPr lang="de-DE" b="1" dirty="0" err="1"/>
              <a:t>of</a:t>
            </a:r>
            <a:r>
              <a:rPr lang="de-DE" b="1" dirty="0"/>
              <a:t> </a:t>
            </a:r>
            <a:r>
              <a:rPr lang="de-DE" b="1" dirty="0" err="1"/>
              <a:t>opportunities</a:t>
            </a:r>
            <a:endParaRPr lang="de-DE" b="1" dirty="0"/>
          </a:p>
          <a:p>
            <a:r>
              <a:rPr lang="de-DE" b="1" dirty="0" err="1"/>
              <a:t>responsibility</a:t>
            </a:r>
            <a:r>
              <a:rPr lang="de-DE" b="1" dirty="0"/>
              <a:t>, </a:t>
            </a:r>
            <a:r>
              <a:rPr lang="de-DE" b="1" dirty="0" err="1"/>
              <a:t>respect</a:t>
            </a:r>
            <a:r>
              <a:rPr lang="de-DE" b="1" dirty="0"/>
              <a:t> and </a:t>
            </a:r>
            <a:br>
              <a:rPr lang="de-DE" b="1" dirty="0"/>
            </a:br>
            <a:r>
              <a:rPr lang="de-DE" b="1" dirty="0" err="1"/>
              <a:t>accountability</a:t>
            </a:r>
            <a:endParaRPr lang="de-DE" b="1" dirty="0"/>
          </a:p>
          <a:p>
            <a:r>
              <a:rPr lang="de-DE" b="1" dirty="0" err="1"/>
              <a:t>collaboration</a:t>
            </a:r>
            <a:r>
              <a:rPr lang="de-DE" b="1" dirty="0"/>
              <a:t>, </a:t>
            </a:r>
            <a:r>
              <a:rPr lang="de-DE" b="1" dirty="0" err="1"/>
              <a:t>participation</a:t>
            </a:r>
            <a:r>
              <a:rPr lang="de-DE" b="1" dirty="0"/>
              <a:t> and</a:t>
            </a:r>
            <a:br>
              <a:rPr lang="de-DE" b="1" dirty="0"/>
            </a:br>
            <a:r>
              <a:rPr lang="de-DE" b="1" dirty="0" err="1"/>
              <a:t>inclusion</a:t>
            </a:r>
            <a:endParaRPr lang="de-DE" b="1" dirty="0"/>
          </a:p>
          <a:p>
            <a:r>
              <a:rPr lang="de-DE" dirty="0" err="1"/>
              <a:t>flexibility</a:t>
            </a:r>
            <a:endParaRPr lang="de-DE" dirty="0"/>
          </a:p>
          <a:p>
            <a:r>
              <a:rPr lang="de-DE" dirty="0" err="1"/>
              <a:t>sustainability</a:t>
            </a:r>
            <a:endParaRPr lang="de-DE" dirty="0"/>
          </a:p>
          <a:p>
            <a:endParaRPr lang="de-DE" dirty="0"/>
          </a:p>
        </p:txBody>
      </p:sp>
      <p:pic>
        <p:nvPicPr>
          <p:cNvPr id="24" name="Grafik 23">
            <a:extLst>
              <a:ext uri="{FF2B5EF4-FFF2-40B4-BE49-F238E27FC236}">
                <a16:creationId xmlns:a16="http://schemas.microsoft.com/office/drawing/2014/main" id="{7C3D444C-C62E-1106-94FE-005CD89A06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9171" y="925961"/>
            <a:ext cx="2121423" cy="2965628"/>
          </a:xfrm>
          <a:prstGeom prst="rect">
            <a:avLst/>
          </a:prstGeom>
          <a:ln>
            <a:solidFill>
              <a:srgbClr val="00589C"/>
            </a:solidFill>
          </a:ln>
          <a:effectLst>
            <a:outerShdw blurRad="50800" dist="38100" dir="2700000" sx="103000" sy="103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695670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>
            <a:extLst>
              <a:ext uri="{FF2B5EF4-FFF2-40B4-BE49-F238E27FC236}">
                <a16:creationId xmlns:a16="http://schemas.microsoft.com/office/drawing/2014/main" id="{A6E7CBDE-E8D3-43A6-B51F-C7601F730B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210" y="168621"/>
            <a:ext cx="8751579" cy="668967"/>
          </a:xfrm>
        </p:spPr>
        <p:txBody>
          <a:bodyPr/>
          <a:lstStyle/>
          <a:p>
            <a:pPr algn="l"/>
            <a:r>
              <a:rPr lang="de-DE" sz="2800" dirty="0"/>
              <a:t>Helmholtz Policy </a:t>
            </a:r>
            <a:r>
              <a:rPr lang="de-DE" sz="2800" dirty="0" err="1"/>
              <a:t>builds</a:t>
            </a:r>
            <a:r>
              <a:rPr lang="de-DE" sz="2800" dirty="0"/>
              <a:t> on UNESCO </a:t>
            </a:r>
          </a:p>
        </p:txBody>
      </p:sp>
      <p:sp>
        <p:nvSpPr>
          <p:cNvPr id="9" name="Inhaltsplatzhalter 8">
            <a:extLst>
              <a:ext uri="{FF2B5EF4-FFF2-40B4-BE49-F238E27FC236}">
                <a16:creationId xmlns:a16="http://schemas.microsoft.com/office/drawing/2014/main" id="{26650A55-88A8-487C-9421-BDE33C8FF0E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47278" y="956586"/>
            <a:ext cx="8751887" cy="3161822"/>
          </a:xfrm>
        </p:spPr>
        <p:txBody>
          <a:bodyPr/>
          <a:lstStyle/>
          <a:p>
            <a:r>
              <a:rPr lang="de-DE" b="1" dirty="0" err="1"/>
              <a:t>develop</a:t>
            </a:r>
            <a:r>
              <a:rPr lang="de-DE" b="1" dirty="0"/>
              <a:t> and </a:t>
            </a:r>
            <a:r>
              <a:rPr lang="de-DE" b="1" dirty="0" err="1"/>
              <a:t>expand</a:t>
            </a:r>
            <a:r>
              <a:rPr lang="de-DE" b="1" dirty="0"/>
              <a:t> </a:t>
            </a:r>
            <a:r>
              <a:rPr lang="de-DE" dirty="0" err="1"/>
              <a:t>central</a:t>
            </a:r>
            <a:r>
              <a:rPr lang="de-DE" dirty="0"/>
              <a:t> open </a:t>
            </a:r>
            <a:br>
              <a:rPr lang="de-DE" dirty="0"/>
            </a:br>
            <a:r>
              <a:rPr lang="de-DE" dirty="0" err="1"/>
              <a:t>science</a:t>
            </a:r>
            <a:r>
              <a:rPr lang="de-DE" dirty="0"/>
              <a:t> </a:t>
            </a:r>
            <a:r>
              <a:rPr lang="de-DE" dirty="0" err="1"/>
              <a:t>infrastructures</a:t>
            </a:r>
            <a:br>
              <a:rPr lang="de-DE" dirty="0"/>
            </a:br>
            <a:endParaRPr lang="de-DE" dirty="0"/>
          </a:p>
          <a:p>
            <a:r>
              <a:rPr lang="de-DE" dirty="0"/>
              <a:t>in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context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research</a:t>
            </a:r>
            <a:r>
              <a:rPr lang="de-DE" dirty="0"/>
              <a:t> </a:t>
            </a:r>
            <a:r>
              <a:rPr lang="de-DE" dirty="0" err="1"/>
              <a:t>assessment</a:t>
            </a:r>
            <a:r>
              <a:rPr lang="de-DE" dirty="0"/>
              <a:t>,</a:t>
            </a:r>
            <a:br>
              <a:rPr lang="de-DE" dirty="0"/>
            </a:br>
            <a:r>
              <a:rPr lang="de-DE" b="1" dirty="0" err="1"/>
              <a:t>recognize</a:t>
            </a:r>
            <a:r>
              <a:rPr lang="de-DE" b="1" dirty="0"/>
              <a:t> and </a:t>
            </a:r>
            <a:r>
              <a:rPr lang="de-DE" b="1" dirty="0" err="1"/>
              <a:t>value</a:t>
            </a:r>
            <a:r>
              <a:rPr lang="de-DE" b="1" dirty="0"/>
              <a:t> </a:t>
            </a:r>
            <a:r>
              <a:rPr lang="de-DE" dirty="0" err="1"/>
              <a:t>application</a:t>
            </a:r>
            <a:r>
              <a:rPr lang="de-DE" dirty="0"/>
              <a:t> </a:t>
            </a:r>
            <a:r>
              <a:rPr lang="de-DE" dirty="0" err="1"/>
              <a:t>of</a:t>
            </a:r>
            <a:br>
              <a:rPr lang="de-DE" dirty="0"/>
            </a:br>
            <a:r>
              <a:rPr lang="de-DE" dirty="0"/>
              <a:t>open </a:t>
            </a:r>
            <a:r>
              <a:rPr lang="de-DE" dirty="0" err="1"/>
              <a:t>science</a:t>
            </a:r>
            <a:r>
              <a:rPr lang="de-DE" dirty="0"/>
              <a:t> </a:t>
            </a:r>
            <a:r>
              <a:rPr lang="de-DE" dirty="0" err="1"/>
              <a:t>practices</a:t>
            </a:r>
            <a:br>
              <a:rPr lang="de-DE" dirty="0"/>
            </a:br>
            <a:endParaRPr lang="de-DE" dirty="0"/>
          </a:p>
          <a:p>
            <a:r>
              <a:rPr lang="de-DE" b="1" dirty="0"/>
              <a:t>support </a:t>
            </a:r>
            <a:r>
              <a:rPr lang="de-DE" b="1" dirty="0" err="1"/>
              <a:t>networking</a:t>
            </a:r>
            <a:r>
              <a:rPr lang="de-DE" b="1" dirty="0"/>
              <a:t> </a:t>
            </a:r>
            <a:r>
              <a:rPr lang="de-DE" dirty="0" err="1"/>
              <a:t>to</a:t>
            </a:r>
            <a:r>
              <a:rPr lang="de-DE" dirty="0"/>
              <a:t> promote open</a:t>
            </a:r>
            <a:br>
              <a:rPr lang="de-DE" dirty="0"/>
            </a:br>
            <a:r>
              <a:rPr lang="de-DE" dirty="0" err="1"/>
              <a:t>science</a:t>
            </a:r>
            <a:r>
              <a:rPr lang="de-DE" dirty="0"/>
              <a:t> at national and international</a:t>
            </a:r>
            <a:br>
              <a:rPr lang="de-DE" dirty="0"/>
            </a:br>
            <a:r>
              <a:rPr lang="de-DE" dirty="0" err="1"/>
              <a:t>level</a:t>
            </a:r>
            <a:endParaRPr lang="de-DE" dirty="0"/>
          </a:p>
        </p:txBody>
      </p:sp>
      <p:pic>
        <p:nvPicPr>
          <p:cNvPr id="25" name="Grafik 24">
            <a:extLst>
              <a:ext uri="{FF2B5EF4-FFF2-40B4-BE49-F238E27FC236}">
                <a16:creationId xmlns:a16="http://schemas.microsoft.com/office/drawing/2014/main" id="{CACAE53E-030B-A447-1CFD-143029EBC3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9398" y="925961"/>
            <a:ext cx="2113650" cy="2965628"/>
          </a:xfrm>
          <a:prstGeom prst="rect">
            <a:avLst/>
          </a:prstGeom>
          <a:ln>
            <a:solidFill>
              <a:srgbClr val="00589C"/>
            </a:solidFill>
          </a:ln>
          <a:effectLst>
            <a:outerShdw blurRad="50800" dist="38100" dir="2700000" sx="103000" sy="103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627784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>
            <a:extLst>
              <a:ext uri="{FF2B5EF4-FFF2-40B4-BE49-F238E27FC236}">
                <a16:creationId xmlns:a16="http://schemas.microsoft.com/office/drawing/2014/main" id="{A6E7CBDE-E8D3-43A6-B51F-C7601F730B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210" y="168621"/>
            <a:ext cx="8751579" cy="668967"/>
          </a:xfrm>
        </p:spPr>
        <p:txBody>
          <a:bodyPr/>
          <a:lstStyle/>
          <a:p>
            <a:pPr algn="l"/>
            <a:r>
              <a:rPr lang="de-DE" sz="2800" dirty="0"/>
              <a:t>The Scientific Method</a:t>
            </a:r>
          </a:p>
        </p:txBody>
      </p:sp>
      <p:sp>
        <p:nvSpPr>
          <p:cNvPr id="9" name="Inhaltsplatzhalter 8">
            <a:extLst>
              <a:ext uri="{FF2B5EF4-FFF2-40B4-BE49-F238E27FC236}">
                <a16:creationId xmlns:a16="http://schemas.microsoft.com/office/drawing/2014/main" id="{26650A55-88A8-487C-9421-BDE33C8FF0E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47278" y="945011"/>
            <a:ext cx="8751887" cy="3161822"/>
          </a:xfrm>
        </p:spPr>
        <p:txBody>
          <a:bodyPr/>
          <a:lstStyle/>
          <a:p>
            <a:r>
              <a:rPr lang="de-DE" sz="1800" dirty="0" err="1"/>
              <a:t>empirical</a:t>
            </a:r>
            <a:r>
              <a:rPr lang="de-DE" sz="1800" dirty="0"/>
              <a:t> </a:t>
            </a:r>
            <a:r>
              <a:rPr lang="de-DE" sz="1800" dirty="0" err="1"/>
              <a:t>method</a:t>
            </a:r>
            <a:r>
              <a:rPr lang="de-DE" sz="1800" dirty="0"/>
              <a:t> </a:t>
            </a:r>
            <a:r>
              <a:rPr lang="de-DE" sz="1800" dirty="0" err="1"/>
              <a:t>for</a:t>
            </a:r>
            <a:r>
              <a:rPr lang="de-DE" sz="1800" dirty="0"/>
              <a:t> </a:t>
            </a:r>
            <a:r>
              <a:rPr lang="de-DE" sz="1800" dirty="0" err="1"/>
              <a:t>acquiring</a:t>
            </a:r>
            <a:r>
              <a:rPr lang="de-DE" sz="1800" dirty="0"/>
              <a:t> </a:t>
            </a:r>
            <a:r>
              <a:rPr lang="de-DE" sz="1800" dirty="0" err="1"/>
              <a:t>knowlegde</a:t>
            </a:r>
            <a:endParaRPr lang="de-DE" sz="1800" dirty="0"/>
          </a:p>
          <a:p>
            <a:endParaRPr lang="de-DE" sz="1800" dirty="0"/>
          </a:p>
          <a:p>
            <a:r>
              <a:rPr lang="de-DE" sz="1800" dirty="0" err="1"/>
              <a:t>critically</a:t>
            </a:r>
            <a:r>
              <a:rPr lang="de-DE" sz="1800" dirty="0"/>
              <a:t> </a:t>
            </a:r>
            <a:r>
              <a:rPr lang="de-DE" sz="1800" dirty="0" err="1"/>
              <a:t>relies</a:t>
            </a:r>
            <a:r>
              <a:rPr lang="de-DE" sz="1800" dirty="0"/>
              <a:t> on</a:t>
            </a:r>
          </a:p>
          <a:p>
            <a:pPr lvl="1"/>
            <a:r>
              <a:rPr lang="de-DE" sz="1800" dirty="0" err="1"/>
              <a:t>objectivity</a:t>
            </a:r>
            <a:endParaRPr lang="de-DE" sz="1800" dirty="0"/>
          </a:p>
          <a:p>
            <a:pPr lvl="1"/>
            <a:r>
              <a:rPr lang="de-DE" sz="1800" dirty="0" err="1"/>
              <a:t>verifiability</a:t>
            </a:r>
            <a:endParaRPr lang="de-DE" sz="1800" dirty="0"/>
          </a:p>
          <a:p>
            <a:pPr lvl="1"/>
            <a:r>
              <a:rPr lang="de-DE" sz="1800" dirty="0" err="1"/>
              <a:t>reproducibility</a:t>
            </a:r>
            <a:br>
              <a:rPr lang="de-DE" sz="1800" dirty="0"/>
            </a:br>
            <a:endParaRPr lang="de-DE" sz="1800" dirty="0"/>
          </a:p>
          <a:p>
            <a:r>
              <a:rPr lang="de-DE" sz="1800" dirty="0" err="1"/>
              <a:t>opening</a:t>
            </a:r>
            <a:r>
              <a:rPr lang="de-DE" sz="1800" dirty="0"/>
              <a:t> </a:t>
            </a:r>
            <a:r>
              <a:rPr lang="de-DE" sz="1800" dirty="0" err="1"/>
              <a:t>data</a:t>
            </a:r>
            <a:r>
              <a:rPr lang="de-DE" sz="1800" dirty="0"/>
              <a:t>, </a:t>
            </a:r>
            <a:r>
              <a:rPr lang="de-DE" sz="1800" dirty="0" err="1"/>
              <a:t>procedures</a:t>
            </a:r>
            <a:r>
              <a:rPr lang="de-DE" sz="1800" dirty="0"/>
              <a:t>, </a:t>
            </a:r>
            <a:r>
              <a:rPr lang="de-DE" sz="1800" dirty="0" err="1"/>
              <a:t>tools</a:t>
            </a:r>
            <a:r>
              <a:rPr lang="de-DE" sz="1800" dirty="0"/>
              <a:t> etc.</a:t>
            </a:r>
            <a:br>
              <a:rPr lang="de-DE" sz="1800" dirty="0"/>
            </a:br>
            <a:r>
              <a:rPr lang="de-DE" sz="1800" dirty="0" err="1"/>
              <a:t>are</a:t>
            </a:r>
            <a:r>
              <a:rPr lang="de-DE" sz="1800" dirty="0"/>
              <a:t> essential </a:t>
            </a:r>
            <a:r>
              <a:rPr lang="de-DE" sz="1800" dirty="0" err="1"/>
              <a:t>elements</a:t>
            </a:r>
            <a:r>
              <a:rPr lang="de-DE" sz="1800" dirty="0"/>
              <a:t> </a:t>
            </a:r>
            <a:r>
              <a:rPr lang="de-DE" sz="1800" dirty="0" err="1"/>
              <a:t>for</a:t>
            </a:r>
            <a:r>
              <a:rPr lang="de-DE" sz="1800" dirty="0"/>
              <a:t> </a:t>
            </a:r>
            <a:r>
              <a:rPr lang="de-DE" sz="1800" dirty="0" err="1"/>
              <a:t>reproducibility</a:t>
            </a:r>
            <a:endParaRPr lang="de-DE" sz="1800" dirty="0"/>
          </a:p>
          <a:p>
            <a:endParaRPr lang="de-DE" sz="1800" dirty="0"/>
          </a:p>
          <a:p>
            <a:pPr marL="0" indent="0">
              <a:buNone/>
            </a:pPr>
            <a:endParaRPr lang="de-DE" sz="1800" dirty="0"/>
          </a:p>
        </p:txBody>
      </p: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F2C36F26-7F3C-E96E-2C5D-62CCB95495CC}"/>
              </a:ext>
            </a:extLst>
          </p:cNvPr>
          <p:cNvGrpSpPr/>
          <p:nvPr/>
        </p:nvGrpSpPr>
        <p:grpSpPr>
          <a:xfrm>
            <a:off x="5902960" y="837588"/>
            <a:ext cx="3740068" cy="3271528"/>
            <a:chOff x="5890567" y="837588"/>
            <a:chExt cx="3934915" cy="3382690"/>
          </a:xfrm>
        </p:grpSpPr>
        <p:pic>
          <p:nvPicPr>
            <p:cNvPr id="6" name="Grafik 5">
              <a:extLst>
                <a:ext uri="{FF2B5EF4-FFF2-40B4-BE49-F238E27FC236}">
                  <a16:creationId xmlns:a16="http://schemas.microsoft.com/office/drawing/2014/main" id="{E5ADE479-F414-FC77-A9DD-9CB79F2328B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890567" y="837588"/>
              <a:ext cx="3253433" cy="3090761"/>
            </a:xfrm>
            <a:prstGeom prst="rect">
              <a:avLst/>
            </a:prstGeom>
            <a:effectLst>
              <a:outerShdw blurRad="50800" dist="38100" dir="2700000" sx="103000" sy="103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4" name="Textfeld 3">
              <a:extLst>
                <a:ext uri="{FF2B5EF4-FFF2-40B4-BE49-F238E27FC236}">
                  <a16:creationId xmlns:a16="http://schemas.microsoft.com/office/drawing/2014/main" id="{0BD7CFC7-6601-F69F-12E4-49F21CC82699}"/>
                </a:ext>
              </a:extLst>
            </p:cNvPr>
            <p:cNvSpPr txBox="1"/>
            <p:nvPr/>
          </p:nvSpPr>
          <p:spPr>
            <a:xfrm>
              <a:off x="6462522" y="3958668"/>
              <a:ext cx="3362960" cy="2616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de-DE" sz="1050" dirty="0">
                  <a:solidFill>
                    <a:schemeClr val="bg1">
                      <a:lumMod val="65000"/>
                    </a:schemeClr>
                  </a:solidFill>
                  <a:hlinkClick r:id="rId4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by Efbrazil - Own work, CC BY-SA 4.0</a:t>
              </a:r>
              <a:endParaRPr lang="de-DE" sz="1050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05159285"/>
      </p:ext>
    </p:extLst>
  </p:cSld>
  <p:clrMapOvr>
    <a:masterClrMapping/>
  </p:clrMapOvr>
</p:sld>
</file>

<file path=ppt/theme/theme1.xml><?xml version="1.0" encoding="utf-8"?>
<a:theme xmlns:a="http://schemas.openxmlformats.org/drawingml/2006/main" name="GFZ_Praesentation_DE">
  <a:themeElements>
    <a:clrScheme name="GFZ">
      <a:dk1>
        <a:srgbClr val="002864"/>
      </a:dk1>
      <a:lt1>
        <a:srgbClr val="FFFFFF"/>
      </a:lt1>
      <a:dk2>
        <a:srgbClr val="080808"/>
      </a:dk2>
      <a:lt2>
        <a:srgbClr val="9C9C9C"/>
      </a:lt2>
      <a:accent1>
        <a:srgbClr val="14C8FF"/>
      </a:accent1>
      <a:accent2>
        <a:srgbClr val="FC6A34"/>
      </a:accent2>
      <a:accent3>
        <a:srgbClr val="AFE1D6"/>
      </a:accent3>
      <a:accent4>
        <a:srgbClr val="670A15"/>
      </a:accent4>
      <a:accent5>
        <a:srgbClr val="FF0000"/>
      </a:accent5>
      <a:accent6>
        <a:srgbClr val="FFFF00"/>
      </a:accent6>
      <a:hlink>
        <a:srgbClr val="009999"/>
      </a:hlink>
      <a:folHlink>
        <a:srgbClr val="99CC00"/>
      </a:folHlink>
    </a:clrScheme>
    <a:fontScheme name="GFZ Inter">
      <a:majorFont>
        <a:latin typeface="Inter"/>
        <a:ea typeface=""/>
        <a:cs typeface=""/>
      </a:majorFont>
      <a:minorFont>
        <a:latin typeface="Inter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9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96" charset="-128"/>
          </a:defRPr>
        </a:defPPr>
      </a:lstStyle>
    </a:lnDef>
    <a:txDef>
      <a:spPr/>
      <a:bodyPr vert="horz" wrap="square" lIns="91440" tIns="45720" rIns="91440" bIns="45720" rtlCol="0">
        <a:spAutoFit/>
      </a:bodyPr>
      <a:lstStyle>
        <a:defPPr algn="l" defTabSz="309563">
          <a:lnSpc>
            <a:spcPct val="110000"/>
          </a:lnSpc>
          <a:spcBef>
            <a:spcPts val="0"/>
          </a:spcBef>
          <a:spcAft>
            <a:spcPts val="0"/>
          </a:spcAft>
          <a:buFontTx/>
          <a:buNone/>
          <a:defRPr kern="0" dirty="0" smtClean="0"/>
        </a:defPPr>
      </a:lstStyle>
    </a:txDef>
  </a:objectDefaults>
  <a:extraClrSchemeLst>
    <a:extraClrScheme>
      <a:clrScheme name="Leere Prä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GFZ_Praesentation_blanko_eng.16x9 [Kompatibilitätsmodus]" id="{848BB4CB-CB3F-40D7-8280-F70AFA76886F}" vid="{74AA69A1-D48A-4BF3-AC59-BE1D7FD1E45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GFZ Inter">
      <a:majorFont>
        <a:latin typeface="Inter"/>
        <a:ea typeface=""/>
        <a:cs typeface=""/>
      </a:majorFont>
      <a:minorFont>
        <a:latin typeface="Inte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GFZ Inter">
      <a:majorFont>
        <a:latin typeface="Inter"/>
        <a:ea typeface=""/>
        <a:cs typeface=""/>
      </a:majorFont>
      <a:minorFont>
        <a:latin typeface="Inte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649</Words>
  <Application>Microsoft Macintosh PowerPoint</Application>
  <PresentationFormat>Bildschirmpräsentation (16:9)</PresentationFormat>
  <Paragraphs>85</Paragraphs>
  <Slides>15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15</vt:i4>
      </vt:variant>
    </vt:vector>
  </HeadingPairs>
  <TitlesOfParts>
    <vt:vector size="22" baseType="lpstr">
      <vt:lpstr>Arial</vt:lpstr>
      <vt:lpstr>Wingdings</vt:lpstr>
      <vt:lpstr>Courier New</vt:lpstr>
      <vt:lpstr>Verdana</vt:lpstr>
      <vt:lpstr>Inter</vt:lpstr>
      <vt:lpstr>Symbol</vt:lpstr>
      <vt:lpstr>GFZ_Praesentation_DE</vt:lpstr>
      <vt:lpstr>PowerPoint-Präsentation</vt:lpstr>
      <vt:lpstr>PowerPoint-Präsentation</vt:lpstr>
      <vt:lpstr>Limits to openness?</vt:lpstr>
      <vt:lpstr>China Strategy of the German Government</vt:lpstr>
      <vt:lpstr>Council for Information Infrastructures</vt:lpstr>
      <vt:lpstr>Open Science Core Values</vt:lpstr>
      <vt:lpstr>Open Science Guiding Principles</vt:lpstr>
      <vt:lpstr>Helmholtz Policy builds on UNESCO </vt:lpstr>
      <vt:lpstr>The Scientific Method</vt:lpstr>
      <vt:lpstr>Geoscience is an International Business</vt:lpstr>
      <vt:lpstr>What is dual-use in Science?</vt:lpstr>
      <vt:lpstr>Helmholtz started a Dialogue with CAS</vt:lpstr>
      <vt:lpstr>CAS – Helmholtz Working Group on Open Data</vt:lpstr>
      <vt:lpstr>Some Statements for Discussion …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GFZ Master English</dc:title>
  <dc:creator>Dietlinde Friedrich</dc:creator>
  <cp:lastModifiedBy>Graf zu Castell-Ruedenhausen Wolfgang</cp:lastModifiedBy>
  <cp:revision>475</cp:revision>
  <cp:lastPrinted>2025-01-16T11:18:54Z</cp:lastPrinted>
  <dcterms:created xsi:type="dcterms:W3CDTF">2019-07-17T13:17:30Z</dcterms:created>
  <dcterms:modified xsi:type="dcterms:W3CDTF">2025-03-13T09:36:43Z</dcterms:modified>
</cp:coreProperties>
</file>