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62" r:id="rId2"/>
    <p:sldId id="267" r:id="rId3"/>
    <p:sldId id="272" r:id="rId4"/>
    <p:sldId id="274" r:id="rId5"/>
    <p:sldId id="380" r:id="rId6"/>
    <p:sldId id="362" r:id="rId7"/>
    <p:sldId id="390" r:id="rId8"/>
    <p:sldId id="348" r:id="rId9"/>
    <p:sldId id="374" r:id="rId10"/>
    <p:sldId id="369" r:id="rId11"/>
    <p:sldId id="296" r:id="rId12"/>
    <p:sldId id="378" r:id="rId13"/>
    <p:sldId id="393" r:id="rId14"/>
    <p:sldId id="379" r:id="rId15"/>
    <p:sldId id="359" r:id="rId16"/>
    <p:sldId id="394" r:id="rId17"/>
    <p:sldId id="387" r:id="rId18"/>
    <p:sldId id="349" r:id="rId19"/>
    <p:sldId id="351" r:id="rId20"/>
    <p:sldId id="386" r:id="rId21"/>
    <p:sldId id="391" r:id="rId22"/>
    <p:sldId id="361" r:id="rId23"/>
    <p:sldId id="392" r:id="rId24"/>
    <p:sldId id="381" r:id="rId25"/>
    <p:sldId id="382" r:id="rId26"/>
    <p:sldId id="388" r:id="rId27"/>
    <p:sldId id="364" r:id="rId28"/>
    <p:sldId id="367" r:id="rId29"/>
    <p:sldId id="383" r:id="rId30"/>
    <p:sldId id="269" r:id="rId31"/>
    <p:sldId id="277" r:id="rId3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CCCCCC"/>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62" autoAdjust="0"/>
    <p:restoredTop sz="94681" autoAdjust="0"/>
  </p:normalViewPr>
  <p:slideViewPr>
    <p:cSldViewPr snapToGrid="0" snapToObjects="1">
      <p:cViewPr varScale="1">
        <p:scale>
          <a:sx n="123" d="100"/>
          <a:sy n="123" d="100"/>
        </p:scale>
        <p:origin x="10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2025-08-13</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29382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5</a:t>
            </a:fld>
            <a:endParaRPr lang="sv-SE"/>
          </a:p>
        </p:txBody>
      </p:sp>
    </p:spTree>
    <p:extLst>
      <p:ext uri="{BB962C8B-B14F-4D97-AF65-F5344CB8AC3E}">
        <p14:creationId xmlns:p14="http://schemas.microsoft.com/office/powerpoint/2010/main" val="350141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3AE5A434-646A-2746-9BDC-885B2382B33E}" type="slidenum">
              <a:rPr lang="sv-SE" smtClean="0"/>
              <a:t>8</a:t>
            </a:fld>
            <a:endParaRPr lang="sv-SE"/>
          </a:p>
        </p:txBody>
      </p:sp>
    </p:spTree>
    <p:extLst>
      <p:ext uri="{BB962C8B-B14F-4D97-AF65-F5344CB8AC3E}">
        <p14:creationId xmlns:p14="http://schemas.microsoft.com/office/powerpoint/2010/main" val="19888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12</a:t>
            </a:fld>
            <a:endParaRPr lang="sv-SE"/>
          </a:p>
        </p:txBody>
      </p:sp>
    </p:spTree>
    <p:extLst>
      <p:ext uri="{BB962C8B-B14F-4D97-AF65-F5344CB8AC3E}">
        <p14:creationId xmlns:p14="http://schemas.microsoft.com/office/powerpoint/2010/main" val="2721505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2025-08-13</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GB"/>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GB"/>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2025-08-13</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dirty="0">
              <a:solidFill>
                <a:srgbClr val="0094CA"/>
              </a:solidFill>
            </a:endParaRPr>
          </a:p>
        </p:txBody>
      </p:sp>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t>2025-08-13</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1456134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2025-08-13</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GB"/>
              <a:t>Click to 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2025-08-13</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2025-08-13</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2025-08-13</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err="1"/>
              <a:t>Open</a:t>
            </a:r>
            <a:r>
              <a:rPr lang="sv-SE" dirty="0"/>
              <a:t> standards </a:t>
            </a:r>
            <a:r>
              <a:rPr lang="sv-SE" dirty="0" err="1"/>
              <a:t>serving</a:t>
            </a:r>
            <a:r>
              <a:rPr lang="sv-SE" dirty="0"/>
              <a:t> science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2025-08-13</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2025-08-13</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2025-08-13</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 id="214748367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76885-2945-8D43-90A3-BB956433E5CE}"/>
              </a:ext>
            </a:extLst>
          </p:cNvPr>
          <p:cNvSpPr>
            <a:spLocks noGrp="1"/>
          </p:cNvSpPr>
          <p:nvPr>
            <p:ph type="title"/>
          </p:nvPr>
        </p:nvSpPr>
        <p:spPr/>
        <p:txBody>
          <a:bodyPr/>
          <a:lstStyle/>
          <a:p>
            <a:r>
              <a:rPr lang="en-GB" dirty="0"/>
              <a:t>Powering the accelerator</a:t>
            </a:r>
          </a:p>
        </p:txBody>
      </p:sp>
      <p:sp>
        <p:nvSpPr>
          <p:cNvPr id="4" name="Slide Number Placeholder 3">
            <a:extLst>
              <a:ext uri="{FF2B5EF4-FFF2-40B4-BE49-F238E27FC236}">
                <a16:creationId xmlns:a16="http://schemas.microsoft.com/office/drawing/2014/main" id="{12C7FC11-8B48-10B9-0DCB-B45CD235B7B2}"/>
              </a:ext>
            </a:extLst>
          </p:cNvPr>
          <p:cNvSpPr>
            <a:spLocks noGrp="1"/>
          </p:cNvSpPr>
          <p:nvPr>
            <p:ph type="sldNum" sz="quarter" idx="12"/>
          </p:nvPr>
        </p:nvSpPr>
        <p:spPr/>
        <p:txBody>
          <a:bodyPr/>
          <a:lstStyle/>
          <a:p>
            <a:fld id="{F7283078-D760-1647-8B80-66BA8B52336D}" type="slidenum">
              <a:rPr lang="sv-SE" smtClean="0"/>
              <a:t>10</a:t>
            </a:fld>
            <a:endParaRPr lang="sv-SE"/>
          </a:p>
        </p:txBody>
      </p:sp>
      <p:sp>
        <p:nvSpPr>
          <p:cNvPr id="6" name="Text Placeholder 5">
            <a:extLst>
              <a:ext uri="{FF2B5EF4-FFF2-40B4-BE49-F238E27FC236}">
                <a16:creationId xmlns:a16="http://schemas.microsoft.com/office/drawing/2014/main" id="{F8AC0FCC-937D-F959-C9DC-4E234ABD4BC2}"/>
              </a:ext>
            </a:extLst>
          </p:cNvPr>
          <p:cNvSpPr>
            <a:spLocks noGrp="1"/>
          </p:cNvSpPr>
          <p:nvPr>
            <p:ph type="body" sz="quarter" idx="14"/>
          </p:nvPr>
        </p:nvSpPr>
        <p:spPr/>
        <p:txBody>
          <a:bodyPr/>
          <a:lstStyle/>
          <a:p>
            <a:r>
              <a:rPr lang="en-GB" dirty="0"/>
              <a:t>Radio frequency, electromagnets, instrumentation for monitoring</a:t>
            </a:r>
          </a:p>
        </p:txBody>
      </p:sp>
      <p:pic>
        <p:nvPicPr>
          <p:cNvPr id="15" name="Content Placeholder 14">
            <a:extLst>
              <a:ext uri="{FF2B5EF4-FFF2-40B4-BE49-F238E27FC236}">
                <a16:creationId xmlns:a16="http://schemas.microsoft.com/office/drawing/2014/main" id="{214BC459-159E-7BF6-789C-153F021938ED}"/>
              </a:ext>
            </a:extLst>
          </p:cNvPr>
          <p:cNvPicPr>
            <a:picLocks noGrp="1" noChangeAspect="1"/>
          </p:cNvPicPr>
          <p:nvPr>
            <p:ph idx="16"/>
          </p:nvPr>
        </p:nvPicPr>
        <p:blipFill>
          <a:blip r:embed="rId2" cstate="screen">
            <a:extLst>
              <a:ext uri="{28A0092B-C50C-407E-A947-70E740481C1C}">
                <a14:useLocalDpi xmlns:a14="http://schemas.microsoft.com/office/drawing/2010/main"/>
              </a:ext>
            </a:extLst>
          </a:blip>
          <a:stretch>
            <a:fillRect/>
          </a:stretch>
        </p:blipFill>
        <p:spPr>
          <a:xfrm>
            <a:off x="961858" y="1869987"/>
            <a:ext cx="2820870" cy="1906259"/>
          </a:xfrm>
        </p:spPr>
      </p:pic>
      <p:pic>
        <p:nvPicPr>
          <p:cNvPr id="18" name="Content Placeholder 14">
            <a:extLst>
              <a:ext uri="{FF2B5EF4-FFF2-40B4-BE49-F238E27FC236}">
                <a16:creationId xmlns:a16="http://schemas.microsoft.com/office/drawing/2014/main" id="{F685E714-8983-6F3E-9621-A12170C17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859" y="4051198"/>
            <a:ext cx="2820870" cy="1975657"/>
          </a:xfrm>
          <a:prstGeom prst="rect">
            <a:avLst/>
          </a:prstGeom>
        </p:spPr>
      </p:pic>
      <p:pic>
        <p:nvPicPr>
          <p:cNvPr id="20" name="Content Placeholder 12">
            <a:extLst>
              <a:ext uri="{FF2B5EF4-FFF2-40B4-BE49-F238E27FC236}">
                <a16:creationId xmlns:a16="http://schemas.microsoft.com/office/drawing/2014/main" id="{17F71EE4-DE39-5CE7-1B75-7C3933AA55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0596" y="1851236"/>
            <a:ext cx="3255962" cy="1868759"/>
          </a:xfrm>
          <a:prstGeom prst="rect">
            <a:avLst/>
          </a:prstGeom>
        </p:spPr>
      </p:pic>
      <p:pic>
        <p:nvPicPr>
          <p:cNvPr id="21" name="Content Placeholder 14">
            <a:extLst>
              <a:ext uri="{FF2B5EF4-FFF2-40B4-BE49-F238E27FC236}">
                <a16:creationId xmlns:a16="http://schemas.microsoft.com/office/drawing/2014/main" id="{B8B1749D-D77B-A476-AED0-74FA0C6A6E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8849" y="4102200"/>
            <a:ext cx="3351290" cy="1740335"/>
          </a:xfrm>
          <a:prstGeom prst="rect">
            <a:avLst/>
          </a:prstGeom>
        </p:spPr>
      </p:pic>
      <p:pic>
        <p:nvPicPr>
          <p:cNvPr id="5" name="Content Placeholder 12">
            <a:extLst>
              <a:ext uri="{FF2B5EF4-FFF2-40B4-BE49-F238E27FC236}">
                <a16:creationId xmlns:a16="http://schemas.microsoft.com/office/drawing/2014/main" id="{4909A42E-5394-DFB6-DE6F-5F0D85973C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0596" y="4102200"/>
            <a:ext cx="3255962" cy="2000164"/>
          </a:xfrm>
          <a:prstGeom prst="rect">
            <a:avLst/>
          </a:prstGeom>
        </p:spPr>
      </p:pic>
      <p:pic>
        <p:nvPicPr>
          <p:cNvPr id="12" name="Content Placeholder 14">
            <a:extLst>
              <a:ext uri="{FF2B5EF4-FFF2-40B4-BE49-F238E27FC236}">
                <a16:creationId xmlns:a16="http://schemas.microsoft.com/office/drawing/2014/main" id="{4159C8D2-DAE2-F6D3-6997-1459517525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9020" y="1869988"/>
            <a:ext cx="2563330" cy="1850008"/>
          </a:xfrm>
          <a:prstGeom prst="rect">
            <a:avLst/>
          </a:prstGeom>
        </p:spPr>
      </p:pic>
      <p:sp>
        <p:nvSpPr>
          <p:cNvPr id="7" name="Footer Placeholder 2">
            <a:extLst>
              <a:ext uri="{FF2B5EF4-FFF2-40B4-BE49-F238E27FC236}">
                <a16:creationId xmlns:a16="http://schemas.microsoft.com/office/drawing/2014/main" id="{98002DA3-FC51-8CC7-92DC-62F0C127FCAB}"/>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298205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Some trivia knowledge…</a:t>
            </a:r>
          </a:p>
        </p:txBody>
      </p:sp>
      <p:sp>
        <p:nvSpPr>
          <p:cNvPr id="3" name="Content Placeholder 2"/>
          <p:cNvSpPr>
            <a:spLocks noGrp="1"/>
          </p:cNvSpPr>
          <p:nvPr>
            <p:ph idx="1"/>
          </p:nvPr>
        </p:nvSpPr>
        <p:spPr>
          <a:xfrm>
            <a:off x="1095894" y="1561865"/>
            <a:ext cx="10286595" cy="4565397"/>
          </a:xfrm>
        </p:spPr>
        <p:txBody>
          <a:bodyPr>
            <a:normAutofit/>
          </a:bodyPr>
          <a:lstStyle/>
          <a:p>
            <a:r>
              <a:rPr lang="en-US" dirty="0"/>
              <a:t>The European Spallation Source (ESS) will house the most powerful proton </a:t>
            </a:r>
            <a:r>
              <a:rPr lang="en-US" dirty="0" err="1"/>
              <a:t>linac</a:t>
            </a:r>
            <a:r>
              <a:rPr lang="en-US" dirty="0"/>
              <a:t> ever built. </a:t>
            </a:r>
          </a:p>
          <a:p>
            <a:pPr lvl="1"/>
            <a:r>
              <a:rPr lang="en-US" dirty="0"/>
              <a:t>The average beam power will be 5 MW (initially, 2 MW)</a:t>
            </a:r>
            <a:endParaRPr lang="en-US" sz="3200" dirty="0"/>
          </a:p>
          <a:p>
            <a:pPr lvl="1"/>
            <a:r>
              <a:rPr lang="en-US" dirty="0"/>
              <a:t>The peak beam power will be 125 MW</a:t>
            </a:r>
          </a:p>
          <a:p>
            <a:r>
              <a:rPr lang="en-US" dirty="0"/>
              <a:t>One beam pulse </a:t>
            </a:r>
          </a:p>
          <a:p>
            <a:pPr lvl="1"/>
            <a:r>
              <a:rPr lang="en-US" dirty="0"/>
              <a:t>Happens 14 x per second </a:t>
            </a:r>
          </a:p>
          <a:p>
            <a:pPr lvl="1"/>
            <a:r>
              <a:rPr lang="en-US" dirty="0"/>
              <a:t>Contains ~10</a:t>
            </a:r>
            <a:r>
              <a:rPr lang="en-US" baseline="30000" dirty="0"/>
              <a:t>15</a:t>
            </a:r>
            <a:r>
              <a:rPr lang="en-US" dirty="0"/>
              <a:t> protons, weighing about 1.6 nanograms at start.</a:t>
            </a:r>
          </a:p>
          <a:p>
            <a:pPr lvl="1"/>
            <a:r>
              <a:rPr lang="en-US" dirty="0"/>
              <a:t>After acceleration (peak power at full capacity) has the same kinetic energy as a 7.2kg shot traveling at 1100 km/hour (Mach 0.93)</a:t>
            </a:r>
          </a:p>
        </p:txBody>
      </p:sp>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pic>
        <p:nvPicPr>
          <p:cNvPr id="5" name="Picture 4"/>
          <p:cNvPicPr>
            <a:picLocks noChangeAspect="1"/>
          </p:cNvPicPr>
          <p:nvPr/>
        </p:nvPicPr>
        <p:blipFill>
          <a:blip r:embed="rId2"/>
          <a:stretch>
            <a:fillRect/>
          </a:stretch>
        </p:blipFill>
        <p:spPr>
          <a:xfrm>
            <a:off x="8318350" y="2334530"/>
            <a:ext cx="3577084" cy="1330724"/>
          </a:xfrm>
          <a:prstGeom prst="rect">
            <a:avLst/>
          </a:prstGeom>
        </p:spPr>
      </p:pic>
      <p:sp>
        <p:nvSpPr>
          <p:cNvPr id="6" name="Footer Placeholder 2">
            <a:extLst>
              <a:ext uri="{FF2B5EF4-FFF2-40B4-BE49-F238E27FC236}">
                <a16:creationId xmlns:a16="http://schemas.microsoft.com/office/drawing/2014/main" id="{9ED90578-96E5-8A71-C4C9-30C9D188A6B8}"/>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3870686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4B27F-3B09-B28A-AAB3-07CAB8053F2A}"/>
              </a:ext>
            </a:extLst>
          </p:cNvPr>
          <p:cNvSpPr>
            <a:spLocks noGrp="1"/>
          </p:cNvSpPr>
          <p:nvPr>
            <p:ph type="title"/>
          </p:nvPr>
        </p:nvSpPr>
        <p:spPr/>
        <p:txBody>
          <a:bodyPr/>
          <a:lstStyle/>
          <a:p>
            <a:r>
              <a:rPr lang="en-GB" dirty="0"/>
              <a:t>Target station (source of neutrons)</a:t>
            </a:r>
          </a:p>
        </p:txBody>
      </p:sp>
      <p:sp>
        <p:nvSpPr>
          <p:cNvPr id="4" name="Slide Number Placeholder 3">
            <a:extLst>
              <a:ext uri="{FF2B5EF4-FFF2-40B4-BE49-F238E27FC236}">
                <a16:creationId xmlns:a16="http://schemas.microsoft.com/office/drawing/2014/main" id="{2ADB3245-DCA4-23CC-46DD-824B3A75EE5D}"/>
              </a:ext>
            </a:extLst>
          </p:cNvPr>
          <p:cNvSpPr>
            <a:spLocks noGrp="1"/>
          </p:cNvSpPr>
          <p:nvPr>
            <p:ph type="sldNum" sz="quarter" idx="12"/>
          </p:nvPr>
        </p:nvSpPr>
        <p:spPr/>
        <p:txBody>
          <a:bodyPr/>
          <a:lstStyle/>
          <a:p>
            <a:fld id="{F7283078-D760-1647-8B80-66BA8B52336D}" type="slidenum">
              <a:rPr lang="sv-SE" smtClean="0"/>
              <a:t>12</a:t>
            </a:fld>
            <a:endParaRPr lang="sv-SE"/>
          </a:p>
        </p:txBody>
      </p:sp>
      <p:sp>
        <p:nvSpPr>
          <p:cNvPr id="7" name="Text Placeholder 6">
            <a:extLst>
              <a:ext uri="{FF2B5EF4-FFF2-40B4-BE49-F238E27FC236}">
                <a16:creationId xmlns:a16="http://schemas.microsoft.com/office/drawing/2014/main" id="{D6DB3BBB-B7AF-C93F-8111-1B912FAD8DEE}"/>
              </a:ext>
            </a:extLst>
          </p:cNvPr>
          <p:cNvSpPr>
            <a:spLocks noGrp="1"/>
          </p:cNvSpPr>
          <p:nvPr>
            <p:ph type="body" sz="quarter" idx="14"/>
          </p:nvPr>
        </p:nvSpPr>
        <p:spPr/>
        <p:txBody>
          <a:bodyPr/>
          <a:lstStyle/>
          <a:p>
            <a:r>
              <a:rPr lang="en-GB" dirty="0"/>
              <a:t>Complicated engineering puzzle</a:t>
            </a:r>
          </a:p>
        </p:txBody>
      </p:sp>
      <p:sp>
        <p:nvSpPr>
          <p:cNvPr id="16" name="Rounded Rectangle 15">
            <a:extLst>
              <a:ext uri="{FF2B5EF4-FFF2-40B4-BE49-F238E27FC236}">
                <a16:creationId xmlns:a16="http://schemas.microsoft.com/office/drawing/2014/main" id="{411413A6-6844-A9DE-7C21-73F42DCB50C0}"/>
              </a:ext>
            </a:extLst>
          </p:cNvPr>
          <p:cNvSpPr/>
          <p:nvPr/>
        </p:nvSpPr>
        <p:spPr>
          <a:xfrm>
            <a:off x="5730177" y="1384241"/>
            <a:ext cx="5555882" cy="113367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algn="ctr"/>
            <a:r>
              <a:rPr lang="en-GB" dirty="0"/>
              <a:t>Helium cooling of target material</a:t>
            </a:r>
          </a:p>
          <a:p>
            <a:pPr marL="285750" indent="-285750" algn="ctr">
              <a:buFont typeface="Wingdings" charset="2"/>
              <a:buChar char="Ø"/>
            </a:pPr>
            <a:r>
              <a:rPr lang="en-GB" sz="1400" dirty="0"/>
              <a:t>Mass flow 3 kg/s</a:t>
            </a:r>
          </a:p>
          <a:p>
            <a:pPr marL="285750" indent="-285750" algn="ctr">
              <a:buFont typeface="Wingdings" charset="2"/>
              <a:buChar char="Ø"/>
            </a:pPr>
            <a:r>
              <a:rPr lang="en-GB" sz="1400" dirty="0"/>
              <a:t>Pressure 11 bar</a:t>
            </a:r>
          </a:p>
          <a:p>
            <a:pPr marL="285750" indent="-285750" algn="ctr">
              <a:buFont typeface="Wingdings" charset="2"/>
              <a:buChar char="Ø"/>
            </a:pPr>
            <a:r>
              <a:rPr lang="en-GB" sz="1400" dirty="0"/>
              <a:t>Temperature inlet/outlet 40 °C/240 °C</a:t>
            </a:r>
          </a:p>
        </p:txBody>
      </p:sp>
      <p:grpSp>
        <p:nvGrpSpPr>
          <p:cNvPr id="17" name="Group 16">
            <a:extLst>
              <a:ext uri="{FF2B5EF4-FFF2-40B4-BE49-F238E27FC236}">
                <a16:creationId xmlns:a16="http://schemas.microsoft.com/office/drawing/2014/main" id="{43096D3A-22CD-FBF5-D65D-DE01B34D842E}"/>
              </a:ext>
            </a:extLst>
          </p:cNvPr>
          <p:cNvGrpSpPr/>
          <p:nvPr/>
        </p:nvGrpSpPr>
        <p:grpSpPr>
          <a:xfrm>
            <a:off x="1103709" y="1601066"/>
            <a:ext cx="4456856" cy="4874204"/>
            <a:chOff x="3980464" y="1484783"/>
            <a:chExt cx="4865843" cy="5321491"/>
          </a:xfrm>
        </p:grpSpPr>
        <p:pic>
          <p:nvPicPr>
            <p:cNvPr id="18" name="Content Placeholder 4">
              <a:extLst>
                <a:ext uri="{FF2B5EF4-FFF2-40B4-BE49-F238E27FC236}">
                  <a16:creationId xmlns:a16="http://schemas.microsoft.com/office/drawing/2014/main" id="{3D7B6F86-9D48-B7B0-BDE3-E900C17512D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68550" y="1484783"/>
              <a:ext cx="3963170" cy="5321491"/>
            </a:xfrm>
            <a:prstGeom prst="rect">
              <a:avLst/>
            </a:prstGeom>
          </p:spPr>
        </p:pic>
        <p:grpSp>
          <p:nvGrpSpPr>
            <p:cNvPr id="19" name="Group 18">
              <a:extLst>
                <a:ext uri="{FF2B5EF4-FFF2-40B4-BE49-F238E27FC236}">
                  <a16:creationId xmlns:a16="http://schemas.microsoft.com/office/drawing/2014/main" id="{9B065C85-265B-DD2E-92E6-80CBEECCD7F5}"/>
                </a:ext>
              </a:extLst>
            </p:cNvPr>
            <p:cNvGrpSpPr/>
            <p:nvPr/>
          </p:nvGrpSpPr>
          <p:grpSpPr>
            <a:xfrm>
              <a:off x="3980464" y="4772281"/>
              <a:ext cx="936104" cy="546118"/>
              <a:chOff x="3887239" y="4793447"/>
              <a:chExt cx="936104" cy="546118"/>
            </a:xfrm>
          </p:grpSpPr>
          <p:cxnSp>
            <p:nvCxnSpPr>
              <p:cNvPr id="34" name="Straight Arrow Connector 33">
                <a:extLst>
                  <a:ext uri="{FF2B5EF4-FFF2-40B4-BE49-F238E27FC236}">
                    <a16:creationId xmlns:a16="http://schemas.microsoft.com/office/drawing/2014/main" id="{0CCF9E43-EBB8-1727-D160-A8BE626F0AEF}"/>
                  </a:ext>
                </a:extLst>
              </p:cNvPr>
              <p:cNvCxnSpPr/>
              <p:nvPr/>
            </p:nvCxnSpPr>
            <p:spPr>
              <a:xfrm flipV="1">
                <a:off x="4152526" y="5013176"/>
                <a:ext cx="576064" cy="140400"/>
              </a:xfrm>
              <a:prstGeom prst="straightConnector1">
                <a:avLst/>
              </a:prstGeom>
              <a:ln>
                <a:solidFill>
                  <a:srgbClr val="FF0000"/>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110E243D-23D1-B9C6-57F1-E7758D862952}"/>
                  </a:ext>
                </a:extLst>
              </p:cNvPr>
              <p:cNvSpPr txBox="1"/>
              <p:nvPr/>
            </p:nvSpPr>
            <p:spPr>
              <a:xfrm rot="20791870">
                <a:off x="3887239" y="4793447"/>
                <a:ext cx="936104" cy="546118"/>
              </a:xfrm>
              <a:prstGeom prst="rect">
                <a:avLst/>
              </a:prstGeom>
              <a:noFill/>
            </p:spPr>
            <p:txBody>
              <a:bodyPr wrap="square" rtlCol="0">
                <a:spAutoFit/>
              </a:bodyPr>
              <a:lstStyle/>
              <a:p>
                <a:r>
                  <a:rPr lang="en-US" sz="1200" dirty="0"/>
                  <a:t>proton</a:t>
                </a:r>
                <a:br>
                  <a:rPr lang="en-US" sz="1200" dirty="0"/>
                </a:br>
                <a:r>
                  <a:rPr lang="en-US" sz="1200" dirty="0"/>
                  <a:t>beam</a:t>
                </a:r>
              </a:p>
            </p:txBody>
          </p:sp>
        </p:grpSp>
        <p:sp>
          <p:nvSpPr>
            <p:cNvPr id="20" name="TextBox 19">
              <a:extLst>
                <a:ext uri="{FF2B5EF4-FFF2-40B4-BE49-F238E27FC236}">
                  <a16:creationId xmlns:a16="http://schemas.microsoft.com/office/drawing/2014/main" id="{257B9DF5-DF1F-B069-0763-3C4D745CEA8B}"/>
                </a:ext>
              </a:extLst>
            </p:cNvPr>
            <p:cNvSpPr txBox="1"/>
            <p:nvPr/>
          </p:nvSpPr>
          <p:spPr>
            <a:xfrm>
              <a:off x="5029195" y="5053977"/>
              <a:ext cx="936104" cy="764566"/>
            </a:xfrm>
            <a:prstGeom prst="rect">
              <a:avLst/>
            </a:prstGeom>
            <a:noFill/>
          </p:spPr>
          <p:txBody>
            <a:bodyPr wrap="square" rtlCol="0">
              <a:spAutoFit/>
            </a:bodyPr>
            <a:lstStyle/>
            <a:p>
              <a:r>
                <a:rPr lang="en-US" sz="1200" dirty="0"/>
                <a:t>proton</a:t>
              </a:r>
              <a:br>
                <a:rPr lang="en-US" sz="1200" dirty="0"/>
              </a:br>
              <a:r>
                <a:rPr lang="en-US" sz="1200" dirty="0"/>
                <a:t>beam window</a:t>
              </a:r>
            </a:p>
          </p:txBody>
        </p:sp>
        <p:sp>
          <p:nvSpPr>
            <p:cNvPr id="21" name="TextBox 20">
              <a:extLst>
                <a:ext uri="{FF2B5EF4-FFF2-40B4-BE49-F238E27FC236}">
                  <a16:creationId xmlns:a16="http://schemas.microsoft.com/office/drawing/2014/main" id="{6AADE9B8-AAB6-F4D0-5EF5-0AB6C3DEFD3C}"/>
                </a:ext>
              </a:extLst>
            </p:cNvPr>
            <p:cNvSpPr txBox="1"/>
            <p:nvPr/>
          </p:nvSpPr>
          <p:spPr>
            <a:xfrm>
              <a:off x="4929610" y="1902293"/>
              <a:ext cx="1465432" cy="764566"/>
            </a:xfrm>
            <a:prstGeom prst="rect">
              <a:avLst/>
            </a:prstGeom>
            <a:noFill/>
          </p:spPr>
          <p:txBody>
            <a:bodyPr wrap="square" rtlCol="0">
              <a:spAutoFit/>
            </a:bodyPr>
            <a:lstStyle/>
            <a:p>
              <a:r>
                <a:rPr lang="en-US" sz="1200" dirty="0">
                  <a:solidFill>
                    <a:schemeClr val="bg1"/>
                  </a:solidFill>
                </a:rPr>
                <a:t>proton beam instrumentation plug</a:t>
              </a:r>
            </a:p>
          </p:txBody>
        </p:sp>
        <p:sp>
          <p:nvSpPr>
            <p:cNvPr id="22" name="TextBox 21">
              <a:extLst>
                <a:ext uri="{FF2B5EF4-FFF2-40B4-BE49-F238E27FC236}">
                  <a16:creationId xmlns:a16="http://schemas.microsoft.com/office/drawing/2014/main" id="{DD85E573-9A45-490D-651E-0DBFBFE3F338}"/>
                </a:ext>
              </a:extLst>
            </p:cNvPr>
            <p:cNvSpPr txBox="1"/>
            <p:nvPr/>
          </p:nvSpPr>
          <p:spPr>
            <a:xfrm>
              <a:off x="6118273" y="1526536"/>
              <a:ext cx="1228523" cy="546119"/>
            </a:xfrm>
            <a:prstGeom prst="rect">
              <a:avLst/>
            </a:prstGeom>
            <a:noFill/>
          </p:spPr>
          <p:txBody>
            <a:bodyPr wrap="square" rtlCol="0">
              <a:spAutoFit/>
            </a:bodyPr>
            <a:lstStyle/>
            <a:p>
              <a:r>
                <a:rPr lang="en-US" sz="1200" dirty="0">
                  <a:solidFill>
                    <a:schemeClr val="bg1"/>
                  </a:solidFill>
                </a:rPr>
                <a:t>Moderator </a:t>
              </a:r>
              <a:r>
                <a:rPr lang="en-US" sz="1200">
                  <a:solidFill>
                    <a:schemeClr val="bg1"/>
                  </a:solidFill>
                </a:rPr>
                <a:t>and reflector</a:t>
              </a:r>
              <a:endParaRPr lang="en-US" sz="1200" dirty="0">
                <a:solidFill>
                  <a:schemeClr val="bg1"/>
                </a:solidFill>
              </a:endParaRPr>
            </a:p>
          </p:txBody>
        </p:sp>
        <p:sp>
          <p:nvSpPr>
            <p:cNvPr id="23" name="TextBox 22">
              <a:extLst>
                <a:ext uri="{FF2B5EF4-FFF2-40B4-BE49-F238E27FC236}">
                  <a16:creationId xmlns:a16="http://schemas.microsoft.com/office/drawing/2014/main" id="{20037FFF-9B7F-AE65-DA5D-E209CAA9B7FE}"/>
                </a:ext>
              </a:extLst>
            </p:cNvPr>
            <p:cNvSpPr txBox="1"/>
            <p:nvPr/>
          </p:nvSpPr>
          <p:spPr>
            <a:xfrm>
              <a:off x="6959196" y="6098266"/>
              <a:ext cx="775196" cy="546119"/>
            </a:xfrm>
            <a:prstGeom prst="rect">
              <a:avLst/>
            </a:prstGeom>
            <a:noFill/>
          </p:spPr>
          <p:txBody>
            <a:bodyPr wrap="square" rtlCol="0">
              <a:spAutoFit/>
            </a:bodyPr>
            <a:lstStyle/>
            <a:p>
              <a:r>
                <a:rPr lang="en-US" sz="1200" dirty="0"/>
                <a:t>target wheel </a:t>
              </a:r>
            </a:p>
          </p:txBody>
        </p:sp>
        <p:sp>
          <p:nvSpPr>
            <p:cNvPr id="24" name="TextBox 23">
              <a:extLst>
                <a:ext uri="{FF2B5EF4-FFF2-40B4-BE49-F238E27FC236}">
                  <a16:creationId xmlns:a16="http://schemas.microsoft.com/office/drawing/2014/main" id="{3B6EDF7D-A9CB-D596-CA7A-F9FF2D66E6D3}"/>
                </a:ext>
              </a:extLst>
            </p:cNvPr>
            <p:cNvSpPr txBox="1"/>
            <p:nvPr/>
          </p:nvSpPr>
          <p:spPr>
            <a:xfrm>
              <a:off x="7663266" y="3776267"/>
              <a:ext cx="1183041" cy="983014"/>
            </a:xfrm>
            <a:prstGeom prst="rect">
              <a:avLst/>
            </a:prstGeom>
            <a:noFill/>
          </p:spPr>
          <p:txBody>
            <a:bodyPr wrap="square" rtlCol="0">
              <a:spAutoFit/>
            </a:bodyPr>
            <a:lstStyle/>
            <a:p>
              <a:r>
                <a:rPr lang="en-US" sz="1200" dirty="0"/>
                <a:t>neutron beam extraction port</a:t>
              </a:r>
            </a:p>
          </p:txBody>
        </p:sp>
        <p:sp>
          <p:nvSpPr>
            <p:cNvPr id="25" name="TextBox 24">
              <a:extLst>
                <a:ext uri="{FF2B5EF4-FFF2-40B4-BE49-F238E27FC236}">
                  <a16:creationId xmlns:a16="http://schemas.microsoft.com/office/drawing/2014/main" id="{11A01B27-97A1-83EB-553C-AEC2C992FFD4}"/>
                </a:ext>
              </a:extLst>
            </p:cNvPr>
            <p:cNvSpPr txBox="1"/>
            <p:nvPr/>
          </p:nvSpPr>
          <p:spPr>
            <a:xfrm>
              <a:off x="7185614" y="2098693"/>
              <a:ext cx="1080121" cy="546119"/>
            </a:xfrm>
            <a:prstGeom prst="rect">
              <a:avLst/>
            </a:prstGeom>
            <a:noFill/>
          </p:spPr>
          <p:txBody>
            <a:bodyPr wrap="square" rtlCol="0">
              <a:spAutoFit/>
            </a:bodyPr>
            <a:lstStyle/>
            <a:p>
              <a:r>
                <a:rPr lang="en-US" sz="1200" dirty="0">
                  <a:solidFill>
                    <a:schemeClr val="bg1"/>
                  </a:solidFill>
                </a:rPr>
                <a:t>monolith vessel</a:t>
              </a:r>
            </a:p>
          </p:txBody>
        </p:sp>
        <p:sp>
          <p:nvSpPr>
            <p:cNvPr id="26" name="TextBox 25">
              <a:extLst>
                <a:ext uri="{FF2B5EF4-FFF2-40B4-BE49-F238E27FC236}">
                  <a16:creationId xmlns:a16="http://schemas.microsoft.com/office/drawing/2014/main" id="{68835B73-90C3-92F7-30B7-72DBF15E30BB}"/>
                </a:ext>
              </a:extLst>
            </p:cNvPr>
            <p:cNvSpPr txBox="1"/>
            <p:nvPr/>
          </p:nvSpPr>
          <p:spPr>
            <a:xfrm>
              <a:off x="7685162" y="4810734"/>
              <a:ext cx="1161144" cy="764566"/>
            </a:xfrm>
            <a:prstGeom prst="rect">
              <a:avLst/>
            </a:prstGeom>
            <a:noFill/>
          </p:spPr>
          <p:txBody>
            <a:bodyPr wrap="square" rtlCol="0">
              <a:spAutoFit/>
            </a:bodyPr>
            <a:lstStyle/>
            <a:p>
              <a:r>
                <a:rPr lang="en-US" sz="1200" dirty="0"/>
                <a:t>target monitoring plug</a:t>
              </a:r>
            </a:p>
          </p:txBody>
        </p:sp>
        <p:cxnSp>
          <p:nvCxnSpPr>
            <p:cNvPr id="27" name="Straight Connector 26">
              <a:extLst>
                <a:ext uri="{FF2B5EF4-FFF2-40B4-BE49-F238E27FC236}">
                  <a16:creationId xmlns:a16="http://schemas.microsoft.com/office/drawing/2014/main" id="{B2093639-A5D9-3284-1355-30D0BA742B59}"/>
                </a:ext>
              </a:extLst>
            </p:cNvPr>
            <p:cNvCxnSpPr/>
            <p:nvPr/>
          </p:nvCxnSpPr>
          <p:spPr>
            <a:xfrm flipV="1">
              <a:off x="5399555" y="4904187"/>
              <a:ext cx="100596" cy="326944"/>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418A194-08F3-FEF1-443B-5DF9087BCE69}"/>
                </a:ext>
              </a:extLst>
            </p:cNvPr>
            <p:cNvCxnSpPr/>
            <p:nvPr/>
          </p:nvCxnSpPr>
          <p:spPr>
            <a:xfrm flipH="1" flipV="1">
              <a:off x="5449852" y="2617412"/>
              <a:ext cx="557008" cy="1703994"/>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89E9599-F3F5-F592-AE06-B007FED7E752}"/>
                </a:ext>
              </a:extLst>
            </p:cNvPr>
            <p:cNvCxnSpPr/>
            <p:nvPr/>
          </p:nvCxnSpPr>
          <p:spPr>
            <a:xfrm flipH="1">
              <a:off x="6440066" y="2072655"/>
              <a:ext cx="102983" cy="2486610"/>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C608C1D-118F-BDE0-E5EB-F642A8CCBF6B}"/>
                </a:ext>
              </a:extLst>
            </p:cNvPr>
            <p:cNvCxnSpPr>
              <a:cxnSpLocks/>
              <a:stCxn id="23" idx="0"/>
            </p:cNvCxnSpPr>
            <p:nvPr/>
          </p:nvCxnSpPr>
          <p:spPr>
            <a:xfrm flipH="1" flipV="1">
              <a:off x="7077572" y="4731786"/>
              <a:ext cx="269223" cy="136648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B756F17-A457-9ED9-7DE7-D363D580DB37}"/>
                </a:ext>
              </a:extLst>
            </p:cNvPr>
            <p:cNvCxnSpPr/>
            <p:nvPr/>
          </p:nvCxnSpPr>
          <p:spPr>
            <a:xfrm flipH="1" flipV="1">
              <a:off x="7320879" y="4149081"/>
              <a:ext cx="404795" cy="15330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6DA9F67-7FC0-FAB1-4516-79320EFBBD39}"/>
                </a:ext>
              </a:extLst>
            </p:cNvPr>
            <p:cNvCxnSpPr/>
            <p:nvPr/>
          </p:nvCxnSpPr>
          <p:spPr>
            <a:xfrm flipH="1" flipV="1">
              <a:off x="7248873" y="4365106"/>
              <a:ext cx="476801" cy="49913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15641F6-9261-FD43-C41B-D644A94FCCEA}"/>
                </a:ext>
              </a:extLst>
            </p:cNvPr>
            <p:cNvCxnSpPr/>
            <p:nvPr/>
          </p:nvCxnSpPr>
          <p:spPr>
            <a:xfrm flipH="1">
              <a:off x="7320879" y="2639767"/>
              <a:ext cx="245062" cy="501203"/>
            </a:xfrm>
            <a:prstGeom prst="line">
              <a:avLst/>
            </a:prstGeom>
            <a:ln w="15875">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6" name="Rounded Rectangle 35">
            <a:extLst>
              <a:ext uri="{FF2B5EF4-FFF2-40B4-BE49-F238E27FC236}">
                <a16:creationId xmlns:a16="http://schemas.microsoft.com/office/drawing/2014/main" id="{0A2002E7-C618-CC54-9782-98D42C3C02C1}"/>
              </a:ext>
            </a:extLst>
          </p:cNvPr>
          <p:cNvSpPr/>
          <p:nvPr/>
        </p:nvSpPr>
        <p:spPr>
          <a:xfrm>
            <a:off x="5728291" y="2617293"/>
            <a:ext cx="5557770" cy="113367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en-GB" dirty="0"/>
              <a:t>Rotating solid tungsten target</a:t>
            </a:r>
          </a:p>
          <a:p>
            <a:pPr marL="285750" indent="-285750" algn="ctr">
              <a:buFont typeface="Wingdings" charset="2"/>
              <a:buChar char="Ø"/>
            </a:pPr>
            <a:r>
              <a:rPr lang="en-GB" sz="1400" dirty="0"/>
              <a:t>36 sectors</a:t>
            </a:r>
          </a:p>
          <a:p>
            <a:pPr marL="285750" indent="-285750" algn="ctr">
              <a:buFont typeface="Wingdings" charset="2"/>
              <a:buChar char="Ø"/>
            </a:pPr>
            <a:r>
              <a:rPr lang="en-GB" sz="1400" dirty="0"/>
              <a:t>Mass, total 11 tonnes, whereof 3 tonnes of W</a:t>
            </a:r>
          </a:p>
          <a:p>
            <a:pPr marL="285750" indent="-285750" algn="ctr">
              <a:buFont typeface="Wingdings" charset="2"/>
              <a:buChar char="Ø"/>
            </a:pPr>
            <a:r>
              <a:rPr lang="en-GB" sz="1400" dirty="0"/>
              <a:t>Rotates 23.3 rpm, synchronized with pulsed proton beam 14 Hz</a:t>
            </a:r>
          </a:p>
        </p:txBody>
      </p:sp>
      <p:sp>
        <p:nvSpPr>
          <p:cNvPr id="37" name="Rounded Rectangle 36">
            <a:extLst>
              <a:ext uri="{FF2B5EF4-FFF2-40B4-BE49-F238E27FC236}">
                <a16:creationId xmlns:a16="http://schemas.microsoft.com/office/drawing/2014/main" id="{7631E59D-FBB8-026E-768A-6140B4A4E33A}"/>
              </a:ext>
            </a:extLst>
          </p:cNvPr>
          <p:cNvSpPr/>
          <p:nvPr/>
        </p:nvSpPr>
        <p:spPr>
          <a:xfrm>
            <a:off x="5728291" y="3850345"/>
            <a:ext cx="5557770" cy="135416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r>
              <a:rPr lang="en-GB" dirty="0"/>
              <a:t>Moderators</a:t>
            </a:r>
          </a:p>
          <a:p>
            <a:pPr marL="285750" indent="-285750" algn="ctr">
              <a:buFont typeface="Wingdings" charset="2"/>
              <a:buChar char="Ø"/>
            </a:pPr>
            <a:r>
              <a:rPr lang="en-GB" sz="1400" dirty="0"/>
              <a:t>Locations above and beneath the target wheel</a:t>
            </a:r>
          </a:p>
          <a:p>
            <a:pPr marL="285750" indent="-285750" algn="ctr">
              <a:buFont typeface="Wingdings" charset="2"/>
              <a:buChar char="Ø"/>
            </a:pPr>
            <a:r>
              <a:rPr lang="en-GB" sz="1400" dirty="0"/>
              <a:t>1</a:t>
            </a:r>
            <a:r>
              <a:rPr lang="en-GB" sz="1400" baseline="30000" dirty="0"/>
              <a:t>st</a:t>
            </a:r>
            <a:r>
              <a:rPr lang="en-GB" sz="1400" dirty="0"/>
              <a:t> MR plug exploits the upper space, offering:</a:t>
            </a:r>
          </a:p>
          <a:p>
            <a:pPr marL="742950" lvl="1" indent="-285750" algn="ctr">
              <a:buFont typeface="Wingdings" charset="2"/>
              <a:buChar char="ü"/>
            </a:pPr>
            <a:r>
              <a:rPr lang="en-GB" sz="1400" dirty="0"/>
              <a:t>Cold, 30 mm high, liquid H</a:t>
            </a:r>
            <a:r>
              <a:rPr lang="en-GB" sz="1400" baseline="-25000" dirty="0"/>
              <a:t>2</a:t>
            </a:r>
            <a:r>
              <a:rPr lang="en-GB" sz="1400" dirty="0"/>
              <a:t> moderators, 17 K</a:t>
            </a:r>
          </a:p>
          <a:p>
            <a:pPr marL="742950" lvl="1" indent="-285750" algn="ctr">
              <a:buFont typeface="Wingdings" charset="2"/>
              <a:buChar char="ü"/>
            </a:pPr>
            <a:r>
              <a:rPr lang="en-GB" sz="1400" dirty="0"/>
              <a:t>Thermal, 30 mm high, H</a:t>
            </a:r>
            <a:r>
              <a:rPr lang="en-GB" sz="1400" baseline="-25000" dirty="0"/>
              <a:t>2</a:t>
            </a:r>
            <a:r>
              <a:rPr lang="en-GB" sz="1400" dirty="0"/>
              <a:t>O moderator, 300 K</a:t>
            </a:r>
          </a:p>
        </p:txBody>
      </p:sp>
      <p:sp>
        <p:nvSpPr>
          <p:cNvPr id="38" name="Rounded Rectangle 37">
            <a:extLst>
              <a:ext uri="{FF2B5EF4-FFF2-40B4-BE49-F238E27FC236}">
                <a16:creationId xmlns:a16="http://schemas.microsoft.com/office/drawing/2014/main" id="{3DEC896C-8B1A-BEFE-F589-7ECC44D8D0CE}"/>
              </a:ext>
            </a:extLst>
          </p:cNvPr>
          <p:cNvSpPr/>
          <p:nvPr/>
        </p:nvSpPr>
        <p:spPr>
          <a:xfrm>
            <a:off x="5728290" y="5303881"/>
            <a:ext cx="5557769" cy="135416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GB" dirty="0"/>
              <a:t>Diagnostics and instrumentation</a:t>
            </a:r>
          </a:p>
          <a:p>
            <a:pPr marL="285750" indent="-285750" algn="ctr">
              <a:buFont typeface="Wingdings" charset="2"/>
              <a:buChar char="Ø"/>
            </a:pPr>
            <a:r>
              <a:rPr lang="en-US" sz="1400" dirty="0"/>
              <a:t>Fluorescent coating of PBW and target front face</a:t>
            </a:r>
          </a:p>
          <a:p>
            <a:pPr marL="285750" indent="-285750" algn="ctr">
              <a:buFont typeface="Wingdings" charset="2"/>
              <a:buChar char="Ø"/>
            </a:pPr>
            <a:r>
              <a:rPr lang="en-US" sz="1400" dirty="0"/>
              <a:t>Optical paths, grid profile monitor, aperture monitor</a:t>
            </a:r>
          </a:p>
          <a:p>
            <a:pPr marL="285750" indent="-285750" algn="ctr">
              <a:buFont typeface="Wingdings" charset="2"/>
              <a:buChar char="Ø"/>
            </a:pPr>
            <a:r>
              <a:rPr lang="en-US" sz="1400" dirty="0"/>
              <a:t>Wheel monitoring including position, temperature, vibration, as well as internal structure </a:t>
            </a:r>
          </a:p>
        </p:txBody>
      </p:sp>
      <p:sp>
        <p:nvSpPr>
          <p:cNvPr id="42" name="Footer Placeholder 2">
            <a:extLst>
              <a:ext uri="{FF2B5EF4-FFF2-40B4-BE49-F238E27FC236}">
                <a16:creationId xmlns:a16="http://schemas.microsoft.com/office/drawing/2014/main" id="{0D375102-772B-52F2-F4AB-886F6B5C37CB}"/>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124603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ssolv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animBg="1"/>
      <p:bldP spid="3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2A09C-8C90-EFFB-A364-CC9CB09CCF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2005F-EF20-41E0-10CC-A8A8182D0307}"/>
              </a:ext>
            </a:extLst>
          </p:cNvPr>
          <p:cNvSpPr>
            <a:spLocks noGrp="1"/>
          </p:cNvSpPr>
          <p:nvPr>
            <p:ph type="title"/>
          </p:nvPr>
        </p:nvSpPr>
        <p:spPr/>
        <p:txBody>
          <a:bodyPr/>
          <a:lstStyle/>
          <a:p>
            <a:r>
              <a:rPr lang="en-GB" dirty="0"/>
              <a:t>Target station (source of neutrons)</a:t>
            </a:r>
          </a:p>
        </p:txBody>
      </p:sp>
      <p:sp>
        <p:nvSpPr>
          <p:cNvPr id="4" name="Slide Number Placeholder 3">
            <a:extLst>
              <a:ext uri="{FF2B5EF4-FFF2-40B4-BE49-F238E27FC236}">
                <a16:creationId xmlns:a16="http://schemas.microsoft.com/office/drawing/2014/main" id="{9BAF7C33-9FD4-F820-2875-E7EFED297757}"/>
              </a:ext>
            </a:extLst>
          </p:cNvPr>
          <p:cNvSpPr>
            <a:spLocks noGrp="1"/>
          </p:cNvSpPr>
          <p:nvPr>
            <p:ph type="sldNum" sz="quarter" idx="12"/>
          </p:nvPr>
        </p:nvSpPr>
        <p:spPr/>
        <p:txBody>
          <a:bodyPr/>
          <a:lstStyle/>
          <a:p>
            <a:fld id="{F7283078-D760-1647-8B80-66BA8B52336D}" type="slidenum">
              <a:rPr lang="sv-SE" smtClean="0"/>
              <a:t>13</a:t>
            </a:fld>
            <a:endParaRPr lang="sv-SE"/>
          </a:p>
        </p:txBody>
      </p:sp>
      <p:sp>
        <p:nvSpPr>
          <p:cNvPr id="7" name="Text Placeholder 6">
            <a:extLst>
              <a:ext uri="{FF2B5EF4-FFF2-40B4-BE49-F238E27FC236}">
                <a16:creationId xmlns:a16="http://schemas.microsoft.com/office/drawing/2014/main" id="{49C911E4-90CF-5740-9C1F-421B0E62C81A}"/>
              </a:ext>
            </a:extLst>
          </p:cNvPr>
          <p:cNvSpPr>
            <a:spLocks noGrp="1"/>
          </p:cNvSpPr>
          <p:nvPr>
            <p:ph type="body" sz="quarter" idx="14"/>
          </p:nvPr>
        </p:nvSpPr>
        <p:spPr/>
        <p:txBody>
          <a:bodyPr/>
          <a:lstStyle/>
          <a:p>
            <a:r>
              <a:rPr lang="en-GB" dirty="0"/>
              <a:t>Complicated engineering puzzle</a:t>
            </a:r>
          </a:p>
        </p:txBody>
      </p:sp>
      <p:pic>
        <p:nvPicPr>
          <p:cNvPr id="9" name="Content Placeholder 10">
            <a:extLst>
              <a:ext uri="{FF2B5EF4-FFF2-40B4-BE49-F238E27FC236}">
                <a16:creationId xmlns:a16="http://schemas.microsoft.com/office/drawing/2014/main" id="{15CA2C73-84E1-0A6B-1061-8DB35CF34E9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25899" y="2438525"/>
            <a:ext cx="3295330" cy="2080177"/>
          </a:xfrm>
        </p:spPr>
      </p:pic>
      <p:pic>
        <p:nvPicPr>
          <p:cNvPr id="10" name="Content Placeholder 14">
            <a:extLst>
              <a:ext uri="{FF2B5EF4-FFF2-40B4-BE49-F238E27FC236}">
                <a16:creationId xmlns:a16="http://schemas.microsoft.com/office/drawing/2014/main" id="{303011F5-0241-EDCB-5B49-EC8FC5D03696}"/>
              </a:ext>
            </a:extLst>
          </p:cNvPr>
          <p:cNvPicPr>
            <a:picLocks noGrp="1" noChangeAspect="1"/>
          </p:cNvPicPr>
          <p:nvPr>
            <p:ph idx="13"/>
          </p:nvPr>
        </p:nvPicPr>
        <p:blipFill>
          <a:blip r:embed="rId3" cstate="screen">
            <a:extLst>
              <a:ext uri="{28A0092B-C50C-407E-A947-70E740481C1C}">
                <a14:useLocalDpi xmlns:a14="http://schemas.microsoft.com/office/drawing/2010/main"/>
              </a:ext>
            </a:extLst>
          </a:blip>
          <a:stretch>
            <a:fillRect/>
          </a:stretch>
        </p:blipFill>
        <p:spPr>
          <a:xfrm>
            <a:off x="7894484" y="2438525"/>
            <a:ext cx="2876185" cy="2169918"/>
          </a:xfrm>
        </p:spPr>
      </p:pic>
      <p:pic>
        <p:nvPicPr>
          <p:cNvPr id="11" name="Content Placeholder 14">
            <a:extLst>
              <a:ext uri="{FF2B5EF4-FFF2-40B4-BE49-F238E27FC236}">
                <a16:creationId xmlns:a16="http://schemas.microsoft.com/office/drawing/2014/main" id="{5EF48F85-5F57-D3FC-ACDB-D4D3BAB721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1753" y="2114329"/>
            <a:ext cx="3621716" cy="2870417"/>
          </a:xfrm>
          <a:prstGeom prst="rect">
            <a:avLst/>
          </a:prstGeom>
        </p:spPr>
      </p:pic>
      <p:sp>
        <p:nvSpPr>
          <p:cNvPr id="5" name="TextBox 4">
            <a:extLst>
              <a:ext uri="{FF2B5EF4-FFF2-40B4-BE49-F238E27FC236}">
                <a16:creationId xmlns:a16="http://schemas.microsoft.com/office/drawing/2014/main" id="{C5CDE4A2-0D10-58D7-0E49-105A2DDCAF4D}"/>
              </a:ext>
            </a:extLst>
          </p:cNvPr>
          <p:cNvSpPr txBox="1"/>
          <p:nvPr/>
        </p:nvSpPr>
        <p:spPr>
          <a:xfrm>
            <a:off x="649446" y="4733608"/>
            <a:ext cx="2807595" cy="923330"/>
          </a:xfrm>
          <a:prstGeom prst="rect">
            <a:avLst/>
          </a:prstGeom>
          <a:noFill/>
        </p:spPr>
        <p:txBody>
          <a:bodyPr wrap="square" rtlCol="0">
            <a:spAutoFit/>
          </a:bodyPr>
          <a:lstStyle/>
          <a:p>
            <a:pPr algn="l"/>
            <a:r>
              <a:rPr lang="en-GB" dirty="0">
                <a:solidFill>
                  <a:srgbClr val="666666"/>
                </a:solidFill>
              </a:rPr>
              <a:t>Early construction stage. Photo to demonstrate the scale.</a:t>
            </a:r>
          </a:p>
        </p:txBody>
      </p:sp>
      <p:sp>
        <p:nvSpPr>
          <p:cNvPr id="6" name="TextBox 5">
            <a:extLst>
              <a:ext uri="{FF2B5EF4-FFF2-40B4-BE49-F238E27FC236}">
                <a16:creationId xmlns:a16="http://schemas.microsoft.com/office/drawing/2014/main" id="{5047E9FA-7953-38CF-56DE-4261778E4364}"/>
              </a:ext>
            </a:extLst>
          </p:cNvPr>
          <p:cNvSpPr txBox="1"/>
          <p:nvPr/>
        </p:nvSpPr>
        <p:spPr>
          <a:xfrm>
            <a:off x="4379911" y="4984746"/>
            <a:ext cx="2807595" cy="923330"/>
          </a:xfrm>
          <a:prstGeom prst="rect">
            <a:avLst/>
          </a:prstGeom>
          <a:noFill/>
        </p:spPr>
        <p:txBody>
          <a:bodyPr wrap="square" rtlCol="0">
            <a:spAutoFit/>
          </a:bodyPr>
          <a:lstStyle/>
          <a:p>
            <a:pPr algn="l"/>
            <a:r>
              <a:rPr lang="en-GB" dirty="0">
                <a:solidFill>
                  <a:srgbClr val="666666"/>
                </a:solidFill>
              </a:rPr>
              <a:t>Several layers of components that need to work together.</a:t>
            </a:r>
          </a:p>
        </p:txBody>
      </p:sp>
      <p:sp>
        <p:nvSpPr>
          <p:cNvPr id="12" name="TextBox 11">
            <a:extLst>
              <a:ext uri="{FF2B5EF4-FFF2-40B4-BE49-F238E27FC236}">
                <a16:creationId xmlns:a16="http://schemas.microsoft.com/office/drawing/2014/main" id="{C3E9F4BE-490A-FC45-CBA7-DDB45930682D}"/>
              </a:ext>
            </a:extLst>
          </p:cNvPr>
          <p:cNvSpPr txBox="1"/>
          <p:nvPr/>
        </p:nvSpPr>
        <p:spPr>
          <a:xfrm>
            <a:off x="7963074" y="5067116"/>
            <a:ext cx="2807595" cy="646331"/>
          </a:xfrm>
          <a:prstGeom prst="rect">
            <a:avLst/>
          </a:prstGeom>
          <a:noFill/>
        </p:spPr>
        <p:txBody>
          <a:bodyPr wrap="square" rtlCol="0">
            <a:spAutoFit/>
          </a:bodyPr>
          <a:lstStyle/>
          <a:p>
            <a:pPr algn="l"/>
            <a:r>
              <a:rPr lang="en-GB" dirty="0">
                <a:solidFill>
                  <a:srgbClr val="666666"/>
                </a:solidFill>
              </a:rPr>
              <a:t>Target hall ready for installation.</a:t>
            </a:r>
          </a:p>
        </p:txBody>
      </p:sp>
      <p:sp>
        <p:nvSpPr>
          <p:cNvPr id="8" name="Footer Placeholder 2">
            <a:extLst>
              <a:ext uri="{FF2B5EF4-FFF2-40B4-BE49-F238E27FC236}">
                <a16:creationId xmlns:a16="http://schemas.microsoft.com/office/drawing/2014/main" id="{249DDA68-E410-E1A8-EAFC-8FAB0878C0E6}"/>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2840943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3AAF-1A03-396E-1B5F-1056CC786D90}"/>
              </a:ext>
            </a:extLst>
          </p:cNvPr>
          <p:cNvSpPr>
            <a:spLocks noGrp="1"/>
          </p:cNvSpPr>
          <p:nvPr>
            <p:ph type="title"/>
          </p:nvPr>
        </p:nvSpPr>
        <p:spPr/>
        <p:txBody>
          <a:bodyPr/>
          <a:lstStyle/>
          <a:p>
            <a:r>
              <a:rPr lang="en-GB" dirty="0"/>
              <a:t>Assembling the target station</a:t>
            </a:r>
          </a:p>
        </p:txBody>
      </p:sp>
      <p:sp>
        <p:nvSpPr>
          <p:cNvPr id="4" name="Slide Number Placeholder 3">
            <a:extLst>
              <a:ext uri="{FF2B5EF4-FFF2-40B4-BE49-F238E27FC236}">
                <a16:creationId xmlns:a16="http://schemas.microsoft.com/office/drawing/2014/main" id="{6F3B1F65-E43F-5489-1101-E4889A3A31D9}"/>
              </a:ext>
            </a:extLst>
          </p:cNvPr>
          <p:cNvSpPr>
            <a:spLocks noGrp="1"/>
          </p:cNvSpPr>
          <p:nvPr>
            <p:ph type="sldNum" sz="quarter" idx="12"/>
          </p:nvPr>
        </p:nvSpPr>
        <p:spPr/>
        <p:txBody>
          <a:bodyPr/>
          <a:lstStyle/>
          <a:p>
            <a:fld id="{F7283078-D760-1647-8B80-66BA8B52336D}" type="slidenum">
              <a:rPr lang="sv-SE" smtClean="0"/>
              <a:t>14</a:t>
            </a:fld>
            <a:endParaRPr lang="sv-SE"/>
          </a:p>
        </p:txBody>
      </p:sp>
      <p:sp>
        <p:nvSpPr>
          <p:cNvPr id="7" name="Text Placeholder 6">
            <a:extLst>
              <a:ext uri="{FF2B5EF4-FFF2-40B4-BE49-F238E27FC236}">
                <a16:creationId xmlns:a16="http://schemas.microsoft.com/office/drawing/2014/main" id="{FD4F907F-EB0B-3071-F7B6-00CD176BF1A4}"/>
              </a:ext>
            </a:extLst>
          </p:cNvPr>
          <p:cNvSpPr>
            <a:spLocks noGrp="1"/>
          </p:cNvSpPr>
          <p:nvPr>
            <p:ph type="body" sz="quarter" idx="14"/>
          </p:nvPr>
        </p:nvSpPr>
        <p:spPr/>
        <p:txBody>
          <a:bodyPr/>
          <a:lstStyle/>
          <a:p>
            <a:r>
              <a:rPr lang="en-GB" dirty="0"/>
              <a:t>Putting the puzzle together</a:t>
            </a:r>
          </a:p>
        </p:txBody>
      </p:sp>
      <p:pic>
        <p:nvPicPr>
          <p:cNvPr id="9" name="Content Placeholder 10">
            <a:extLst>
              <a:ext uri="{FF2B5EF4-FFF2-40B4-BE49-F238E27FC236}">
                <a16:creationId xmlns:a16="http://schemas.microsoft.com/office/drawing/2014/main" id="{43AD382F-A3FD-66C0-C8D8-1AE9094386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25943" y="1488284"/>
            <a:ext cx="2593485" cy="1585986"/>
          </a:xfrm>
          <a:prstGeom prst="rect">
            <a:avLst/>
          </a:prstGeom>
        </p:spPr>
      </p:pic>
      <p:pic>
        <p:nvPicPr>
          <p:cNvPr id="11" name="Content Placeholder 12">
            <a:extLst>
              <a:ext uri="{FF2B5EF4-FFF2-40B4-BE49-F238E27FC236}">
                <a16:creationId xmlns:a16="http://schemas.microsoft.com/office/drawing/2014/main" id="{0E3D7783-E98D-EA09-C145-C4DA0FD814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412" y="3696538"/>
            <a:ext cx="2303665" cy="1750365"/>
          </a:xfrm>
          <a:prstGeom prst="rect">
            <a:avLst/>
          </a:prstGeom>
        </p:spPr>
      </p:pic>
      <p:pic>
        <p:nvPicPr>
          <p:cNvPr id="12" name="Content Placeholder 14">
            <a:extLst>
              <a:ext uri="{FF2B5EF4-FFF2-40B4-BE49-F238E27FC236}">
                <a16:creationId xmlns:a16="http://schemas.microsoft.com/office/drawing/2014/main" id="{D74D4DAE-8B23-34DE-1CA1-6650BC2F41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0125" y="1488284"/>
            <a:ext cx="2303665" cy="1621104"/>
          </a:xfrm>
          <a:prstGeom prst="rect">
            <a:avLst/>
          </a:prstGeom>
        </p:spPr>
      </p:pic>
      <p:pic>
        <p:nvPicPr>
          <p:cNvPr id="14" name="Content Placeholder 12">
            <a:extLst>
              <a:ext uri="{FF2B5EF4-FFF2-40B4-BE49-F238E27FC236}">
                <a16:creationId xmlns:a16="http://schemas.microsoft.com/office/drawing/2014/main" id="{CB30E346-3C7B-9D75-30C0-58B9F6252E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0125" y="3688436"/>
            <a:ext cx="2303665" cy="1750364"/>
          </a:xfrm>
          <a:prstGeom prst="rect">
            <a:avLst/>
          </a:prstGeom>
        </p:spPr>
      </p:pic>
      <p:pic>
        <p:nvPicPr>
          <p:cNvPr id="15" name="Content Placeholder 10">
            <a:extLst>
              <a:ext uri="{FF2B5EF4-FFF2-40B4-BE49-F238E27FC236}">
                <a16:creationId xmlns:a16="http://schemas.microsoft.com/office/drawing/2014/main" id="{225C1D0A-C35F-81C6-0146-9330AB5D07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36649" y="3676136"/>
            <a:ext cx="2593484" cy="1762664"/>
          </a:xfrm>
          <a:prstGeom prst="rect">
            <a:avLst/>
          </a:prstGeom>
        </p:spPr>
      </p:pic>
      <p:pic>
        <p:nvPicPr>
          <p:cNvPr id="16" name="Content Placeholder 12">
            <a:extLst>
              <a:ext uri="{FF2B5EF4-FFF2-40B4-BE49-F238E27FC236}">
                <a16:creationId xmlns:a16="http://schemas.microsoft.com/office/drawing/2014/main" id="{20BD1C6E-B1D2-8FFF-5A65-FEA8B26A80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7412" y="1523368"/>
            <a:ext cx="2303665" cy="1550901"/>
          </a:xfrm>
          <a:prstGeom prst="rect">
            <a:avLst/>
          </a:prstGeom>
        </p:spPr>
      </p:pic>
      <p:pic>
        <p:nvPicPr>
          <p:cNvPr id="20" name="Content Placeholder 10">
            <a:extLst>
              <a:ext uri="{FF2B5EF4-FFF2-40B4-BE49-F238E27FC236}">
                <a16:creationId xmlns:a16="http://schemas.microsoft.com/office/drawing/2014/main" id="{6C776B29-36F0-597F-C180-2FCD6727EE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82993" y="1496193"/>
            <a:ext cx="2393737" cy="1595825"/>
          </a:xfrm>
          <a:prstGeom prst="rect">
            <a:avLst/>
          </a:prstGeom>
        </p:spPr>
      </p:pic>
      <p:pic>
        <p:nvPicPr>
          <p:cNvPr id="6" name="Picture 5">
            <a:extLst>
              <a:ext uri="{FF2B5EF4-FFF2-40B4-BE49-F238E27FC236}">
                <a16:creationId xmlns:a16="http://schemas.microsoft.com/office/drawing/2014/main" id="{E4228345-B051-DDBB-333D-296069312C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82992" y="3682889"/>
            <a:ext cx="2393738" cy="1749157"/>
          </a:xfrm>
          <a:prstGeom prst="rect">
            <a:avLst/>
          </a:prstGeom>
        </p:spPr>
      </p:pic>
      <p:sp>
        <p:nvSpPr>
          <p:cNvPr id="5" name="Footer Placeholder 2">
            <a:extLst>
              <a:ext uri="{FF2B5EF4-FFF2-40B4-BE49-F238E27FC236}">
                <a16:creationId xmlns:a16="http://schemas.microsoft.com/office/drawing/2014/main" id="{3502B38B-19E3-2459-5EB2-C0BDB8BB25A2}"/>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255731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DEEBC50-19E2-0CBF-D7D7-41971E82EDAC}"/>
              </a:ext>
            </a:extLst>
          </p:cNvPr>
          <p:cNvPicPr>
            <a:picLocks/>
          </p:cNvPicPr>
          <p:nvPr/>
        </p:nvPicPr>
        <p:blipFill rotWithShape="1">
          <a:blip r:embed="rId2">
            <a:extLst>
              <a:ext uri="{28A0092B-C50C-407E-A947-70E740481C1C}">
                <a14:useLocalDpi xmlns:a14="http://schemas.microsoft.com/office/drawing/2010/main"/>
              </a:ext>
            </a:extLst>
          </a:blip>
          <a:srcRect/>
          <a:stretch/>
        </p:blipFill>
        <p:spPr>
          <a:xfrm>
            <a:off x="0" y="1350000"/>
            <a:ext cx="9144000" cy="5508000"/>
          </a:xfrm>
          <a:prstGeom prst="rect">
            <a:avLst/>
          </a:prstGeom>
        </p:spPr>
      </p:pic>
      <p:sp>
        <p:nvSpPr>
          <p:cNvPr id="2" name="Title 1">
            <a:extLst>
              <a:ext uri="{FF2B5EF4-FFF2-40B4-BE49-F238E27FC236}">
                <a16:creationId xmlns:a16="http://schemas.microsoft.com/office/drawing/2014/main" id="{3D5139BF-B135-918B-918E-4137EEF08F9A}"/>
              </a:ext>
            </a:extLst>
          </p:cNvPr>
          <p:cNvSpPr>
            <a:spLocks noGrp="1"/>
          </p:cNvSpPr>
          <p:nvPr>
            <p:ph type="title"/>
          </p:nvPr>
        </p:nvSpPr>
        <p:spPr/>
        <p:txBody>
          <a:bodyPr/>
          <a:lstStyle/>
          <a:p>
            <a:r>
              <a:rPr lang="en-GB" dirty="0"/>
              <a:t>Neutron instruments</a:t>
            </a:r>
          </a:p>
        </p:txBody>
      </p:sp>
      <p:sp>
        <p:nvSpPr>
          <p:cNvPr id="4" name="Slide Number Placeholder 3">
            <a:extLst>
              <a:ext uri="{FF2B5EF4-FFF2-40B4-BE49-F238E27FC236}">
                <a16:creationId xmlns:a16="http://schemas.microsoft.com/office/drawing/2014/main" id="{F9245B0F-7505-F855-7385-6408D10B5870}"/>
              </a:ext>
            </a:extLst>
          </p:cNvPr>
          <p:cNvSpPr>
            <a:spLocks noGrp="1"/>
          </p:cNvSpPr>
          <p:nvPr>
            <p:ph type="sldNum" sz="quarter" idx="12"/>
          </p:nvPr>
        </p:nvSpPr>
        <p:spPr/>
        <p:txBody>
          <a:bodyPr/>
          <a:lstStyle/>
          <a:p>
            <a:fld id="{F7283078-D760-1647-8B80-66BA8B52336D}" type="slidenum">
              <a:rPr lang="sv-SE" smtClean="0"/>
              <a:t>15</a:t>
            </a:fld>
            <a:endParaRPr lang="sv-SE"/>
          </a:p>
        </p:txBody>
      </p:sp>
      <p:sp>
        <p:nvSpPr>
          <p:cNvPr id="6" name="Text Placeholder 5">
            <a:extLst>
              <a:ext uri="{FF2B5EF4-FFF2-40B4-BE49-F238E27FC236}">
                <a16:creationId xmlns:a16="http://schemas.microsoft.com/office/drawing/2014/main" id="{202F580B-50C9-E700-42FA-C69856B935E5}"/>
              </a:ext>
            </a:extLst>
          </p:cNvPr>
          <p:cNvSpPr>
            <a:spLocks noGrp="1"/>
          </p:cNvSpPr>
          <p:nvPr>
            <p:ph type="body" sz="quarter" idx="14"/>
          </p:nvPr>
        </p:nvSpPr>
        <p:spPr/>
        <p:txBody>
          <a:bodyPr/>
          <a:lstStyle/>
          <a:p>
            <a:r>
              <a:rPr lang="en-GB" dirty="0"/>
              <a:t>First stage instruments (aka neutron beamlines)</a:t>
            </a:r>
          </a:p>
        </p:txBody>
      </p:sp>
      <p:sp>
        <p:nvSpPr>
          <p:cNvPr id="7" name="Footer Placeholder 2">
            <a:extLst>
              <a:ext uri="{FF2B5EF4-FFF2-40B4-BE49-F238E27FC236}">
                <a16:creationId xmlns:a16="http://schemas.microsoft.com/office/drawing/2014/main" id="{6CBC3E65-8A60-4D91-D4FB-0BCE808CDB4F}"/>
              </a:ext>
            </a:extLst>
          </p:cNvPr>
          <p:cNvSpPr>
            <a:spLocks noGrp="1"/>
          </p:cNvSpPr>
          <p:nvPr>
            <p:ph type="ftr" sz="quarter" idx="11"/>
          </p:nvPr>
        </p:nvSpPr>
        <p:spPr>
          <a:xfrm>
            <a:off x="467576" y="6429039"/>
            <a:ext cx="4320448" cy="365125"/>
          </a:xfrm>
        </p:spPr>
        <p:txBody>
          <a:bodyPr/>
          <a:lstStyle/>
          <a:p>
            <a:r>
              <a:rPr lang="sv-SE" dirty="0"/>
              <a:t>EPICS Summer </a:t>
            </a:r>
            <a:r>
              <a:rPr lang="sv-SE" dirty="0" err="1"/>
              <a:t>School</a:t>
            </a:r>
            <a:r>
              <a:rPr lang="sv-SE" dirty="0"/>
              <a:t> 2025</a:t>
            </a:r>
          </a:p>
        </p:txBody>
      </p:sp>
      <p:sp>
        <p:nvSpPr>
          <p:cNvPr id="51" name="TextBox 50">
            <a:extLst>
              <a:ext uri="{FF2B5EF4-FFF2-40B4-BE49-F238E27FC236}">
                <a16:creationId xmlns:a16="http://schemas.microsoft.com/office/drawing/2014/main" id="{55B4F621-0AC1-3D85-6115-FF0F4DF6AD2C}"/>
              </a:ext>
            </a:extLst>
          </p:cNvPr>
          <p:cNvSpPr txBox="1"/>
          <p:nvPr/>
        </p:nvSpPr>
        <p:spPr>
          <a:xfrm>
            <a:off x="2805074" y="3131231"/>
            <a:ext cx="585378"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ODIN</a:t>
            </a:r>
          </a:p>
        </p:txBody>
      </p:sp>
      <p:sp>
        <p:nvSpPr>
          <p:cNvPr id="52" name="TextBox 51">
            <a:extLst>
              <a:ext uri="{FF2B5EF4-FFF2-40B4-BE49-F238E27FC236}">
                <a16:creationId xmlns:a16="http://schemas.microsoft.com/office/drawing/2014/main" id="{8FCE75B2-0DCD-8AB1-5D67-526C6F71E46F}"/>
              </a:ext>
            </a:extLst>
          </p:cNvPr>
          <p:cNvSpPr txBox="1"/>
          <p:nvPr/>
        </p:nvSpPr>
        <p:spPr>
          <a:xfrm>
            <a:off x="1576128" y="3374859"/>
            <a:ext cx="752203"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DREAM</a:t>
            </a:r>
          </a:p>
        </p:txBody>
      </p:sp>
      <p:sp>
        <p:nvSpPr>
          <p:cNvPr id="53" name="TextBox 52">
            <a:extLst>
              <a:ext uri="{FF2B5EF4-FFF2-40B4-BE49-F238E27FC236}">
                <a16:creationId xmlns:a16="http://schemas.microsoft.com/office/drawing/2014/main" id="{F82E3466-46F5-4C76-64A6-4703F06DFEC7}"/>
              </a:ext>
            </a:extLst>
          </p:cNvPr>
          <p:cNvSpPr txBox="1"/>
          <p:nvPr/>
        </p:nvSpPr>
        <p:spPr>
          <a:xfrm>
            <a:off x="5248925" y="1746325"/>
            <a:ext cx="55872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NMX</a:t>
            </a:r>
          </a:p>
        </p:txBody>
      </p:sp>
      <p:sp>
        <p:nvSpPr>
          <p:cNvPr id="54" name="TextBox 53">
            <a:extLst>
              <a:ext uri="{FF2B5EF4-FFF2-40B4-BE49-F238E27FC236}">
                <a16:creationId xmlns:a16="http://schemas.microsoft.com/office/drawing/2014/main" id="{40982E0C-3D72-1B51-A2F6-366C9A938754}"/>
              </a:ext>
            </a:extLst>
          </p:cNvPr>
          <p:cNvSpPr txBox="1"/>
          <p:nvPr/>
        </p:nvSpPr>
        <p:spPr>
          <a:xfrm>
            <a:off x="6521868" y="2599102"/>
            <a:ext cx="942697"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MIRACLES</a:t>
            </a:r>
          </a:p>
        </p:txBody>
      </p:sp>
      <p:sp>
        <p:nvSpPr>
          <p:cNvPr id="55" name="TextBox 54">
            <a:extLst>
              <a:ext uri="{FF2B5EF4-FFF2-40B4-BE49-F238E27FC236}">
                <a16:creationId xmlns:a16="http://schemas.microsoft.com/office/drawing/2014/main" id="{B844656E-217A-ABE0-5DC3-21AAC58A74D4}"/>
              </a:ext>
            </a:extLst>
          </p:cNvPr>
          <p:cNvSpPr txBox="1"/>
          <p:nvPr/>
        </p:nvSpPr>
        <p:spPr>
          <a:xfrm>
            <a:off x="5965198" y="1676241"/>
            <a:ext cx="561534"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BEER</a:t>
            </a:r>
          </a:p>
        </p:txBody>
      </p:sp>
      <p:sp>
        <p:nvSpPr>
          <p:cNvPr id="56" name="TextBox 55">
            <a:extLst>
              <a:ext uri="{FF2B5EF4-FFF2-40B4-BE49-F238E27FC236}">
                <a16:creationId xmlns:a16="http://schemas.microsoft.com/office/drawing/2014/main" id="{F817ECDF-16C5-9AC8-3517-97748EDCC457}"/>
              </a:ext>
            </a:extLst>
          </p:cNvPr>
          <p:cNvSpPr txBox="1"/>
          <p:nvPr/>
        </p:nvSpPr>
        <p:spPr>
          <a:xfrm>
            <a:off x="6242311" y="2108184"/>
            <a:ext cx="710451"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C-SPEC</a:t>
            </a:r>
          </a:p>
        </p:txBody>
      </p:sp>
      <p:sp>
        <p:nvSpPr>
          <p:cNvPr id="57" name="TextBox 56">
            <a:extLst>
              <a:ext uri="{FF2B5EF4-FFF2-40B4-BE49-F238E27FC236}">
                <a16:creationId xmlns:a16="http://schemas.microsoft.com/office/drawing/2014/main" id="{E3042F1B-292F-D200-9647-357321DA20FD}"/>
              </a:ext>
            </a:extLst>
          </p:cNvPr>
          <p:cNvSpPr txBox="1"/>
          <p:nvPr/>
        </p:nvSpPr>
        <p:spPr>
          <a:xfrm>
            <a:off x="7507536" y="3032677"/>
            <a:ext cx="616062"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T-REX</a:t>
            </a:r>
          </a:p>
        </p:txBody>
      </p:sp>
      <p:sp>
        <p:nvSpPr>
          <p:cNvPr id="58" name="TextBox 57">
            <a:extLst>
              <a:ext uri="{FF2B5EF4-FFF2-40B4-BE49-F238E27FC236}">
                <a16:creationId xmlns:a16="http://schemas.microsoft.com/office/drawing/2014/main" id="{9702EF02-DD7E-D96B-E83B-A9ECF52D919F}"/>
              </a:ext>
            </a:extLst>
          </p:cNvPr>
          <p:cNvSpPr txBox="1"/>
          <p:nvPr/>
        </p:nvSpPr>
        <p:spPr>
          <a:xfrm>
            <a:off x="7105038" y="2774223"/>
            <a:ext cx="710451"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MAGIC</a:t>
            </a:r>
          </a:p>
        </p:txBody>
      </p:sp>
      <p:sp>
        <p:nvSpPr>
          <p:cNvPr id="59" name="TextBox 58">
            <a:extLst>
              <a:ext uri="{FF2B5EF4-FFF2-40B4-BE49-F238E27FC236}">
                <a16:creationId xmlns:a16="http://schemas.microsoft.com/office/drawing/2014/main" id="{F6919BFD-FF9B-70B2-7D6D-982C66E8A7B5}"/>
              </a:ext>
            </a:extLst>
          </p:cNvPr>
          <p:cNvSpPr txBox="1"/>
          <p:nvPr/>
        </p:nvSpPr>
        <p:spPr>
          <a:xfrm>
            <a:off x="6278038" y="2331733"/>
            <a:ext cx="813043"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BIFROST</a:t>
            </a:r>
          </a:p>
        </p:txBody>
      </p:sp>
      <p:sp>
        <p:nvSpPr>
          <p:cNvPr id="60" name="TextBox 59">
            <a:extLst>
              <a:ext uri="{FF2B5EF4-FFF2-40B4-BE49-F238E27FC236}">
                <a16:creationId xmlns:a16="http://schemas.microsoft.com/office/drawing/2014/main" id="{F2E7CFEC-7257-0B4E-35C0-56B3A8AE055C}"/>
              </a:ext>
            </a:extLst>
          </p:cNvPr>
          <p:cNvSpPr txBox="1"/>
          <p:nvPr/>
        </p:nvSpPr>
        <p:spPr>
          <a:xfrm>
            <a:off x="7267706" y="3366271"/>
            <a:ext cx="889986"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HEIMDAL</a:t>
            </a:r>
          </a:p>
        </p:txBody>
      </p:sp>
      <p:sp>
        <p:nvSpPr>
          <p:cNvPr id="61" name="TextBox 60">
            <a:extLst>
              <a:ext uri="{FF2B5EF4-FFF2-40B4-BE49-F238E27FC236}">
                <a16:creationId xmlns:a16="http://schemas.microsoft.com/office/drawing/2014/main" id="{39956B83-06A3-DDF1-85FA-072F2D4FF358}"/>
              </a:ext>
            </a:extLst>
          </p:cNvPr>
          <p:cNvSpPr txBox="1"/>
          <p:nvPr/>
        </p:nvSpPr>
        <p:spPr>
          <a:xfrm>
            <a:off x="4367006" y="4903513"/>
            <a:ext cx="620682"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FREIA</a:t>
            </a:r>
          </a:p>
        </p:txBody>
      </p:sp>
      <p:sp>
        <p:nvSpPr>
          <p:cNvPr id="62" name="TextBox 61">
            <a:extLst>
              <a:ext uri="{FF2B5EF4-FFF2-40B4-BE49-F238E27FC236}">
                <a16:creationId xmlns:a16="http://schemas.microsoft.com/office/drawing/2014/main" id="{A7182D5C-AE6F-7C60-75DB-566CCE138F2F}"/>
              </a:ext>
            </a:extLst>
          </p:cNvPr>
          <p:cNvSpPr txBox="1"/>
          <p:nvPr/>
        </p:nvSpPr>
        <p:spPr>
          <a:xfrm>
            <a:off x="4449705" y="4418944"/>
            <a:ext cx="503150" cy="307777"/>
          </a:xfrm>
          <a:prstGeom prst="rect">
            <a:avLst/>
          </a:prstGeom>
          <a:noFill/>
          <a:ln>
            <a:noFill/>
          </a:ln>
        </p:spPr>
        <p:txBody>
          <a:bodyPr wrap="none" rtlCol="0">
            <a:spAutoFit/>
          </a:bodyPr>
          <a:lstStyle/>
          <a:p>
            <a:r>
              <a:rPr lang="en-US" sz="1400" b="1" dirty="0" err="1">
                <a:solidFill>
                  <a:srgbClr val="FFFF00"/>
                </a:solidFill>
                <a:effectLst>
                  <a:outerShdw blurRad="50800" dist="38100" dir="2700000" algn="tl" rotWithShape="0">
                    <a:srgbClr val="000000">
                      <a:alpha val="43000"/>
                    </a:srgbClr>
                  </a:outerShdw>
                </a:effectLst>
              </a:rPr>
              <a:t>LoKI</a:t>
            </a:r>
            <a:endParaRPr lang="en-US" sz="1400" b="1" dirty="0">
              <a:solidFill>
                <a:srgbClr val="FFFF00"/>
              </a:solidFill>
              <a:effectLst>
                <a:outerShdw blurRad="50800" dist="38100" dir="2700000" algn="tl" rotWithShape="0">
                  <a:srgbClr val="000000">
                    <a:alpha val="43000"/>
                  </a:srgbClr>
                </a:outerShdw>
              </a:effectLst>
            </a:endParaRPr>
          </a:p>
        </p:txBody>
      </p:sp>
      <p:sp>
        <p:nvSpPr>
          <p:cNvPr id="63" name="TextBox 62">
            <a:extLst>
              <a:ext uri="{FF2B5EF4-FFF2-40B4-BE49-F238E27FC236}">
                <a16:creationId xmlns:a16="http://schemas.microsoft.com/office/drawing/2014/main" id="{AF1A4892-4560-CE54-B663-DC0CA5C37538}"/>
              </a:ext>
            </a:extLst>
          </p:cNvPr>
          <p:cNvSpPr txBox="1"/>
          <p:nvPr/>
        </p:nvSpPr>
        <p:spPr>
          <a:xfrm>
            <a:off x="1679188" y="5390106"/>
            <a:ext cx="63753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SKADI</a:t>
            </a:r>
          </a:p>
        </p:txBody>
      </p:sp>
      <p:sp>
        <p:nvSpPr>
          <p:cNvPr id="64" name="TextBox 63">
            <a:extLst>
              <a:ext uri="{FF2B5EF4-FFF2-40B4-BE49-F238E27FC236}">
                <a16:creationId xmlns:a16="http://schemas.microsoft.com/office/drawing/2014/main" id="{7B2C3C22-BB28-993A-4896-5875B0FE8F37}"/>
              </a:ext>
            </a:extLst>
          </p:cNvPr>
          <p:cNvSpPr txBox="1"/>
          <p:nvPr/>
        </p:nvSpPr>
        <p:spPr>
          <a:xfrm>
            <a:off x="1744795" y="4684011"/>
            <a:ext cx="67197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VESPA</a:t>
            </a:r>
          </a:p>
        </p:txBody>
      </p:sp>
      <p:sp>
        <p:nvSpPr>
          <p:cNvPr id="65" name="TextBox 64">
            <a:extLst>
              <a:ext uri="{FF2B5EF4-FFF2-40B4-BE49-F238E27FC236}">
                <a16:creationId xmlns:a16="http://schemas.microsoft.com/office/drawing/2014/main" id="{73B922C1-8A3C-0CE6-4FF6-9325050FBBEF}"/>
              </a:ext>
            </a:extLst>
          </p:cNvPr>
          <p:cNvSpPr txBox="1"/>
          <p:nvPr/>
        </p:nvSpPr>
        <p:spPr>
          <a:xfrm>
            <a:off x="2988551" y="5457438"/>
            <a:ext cx="607859" cy="307777"/>
          </a:xfrm>
          <a:prstGeom prst="rect">
            <a:avLst/>
          </a:prstGeom>
          <a:noFill/>
          <a:ln>
            <a:noFill/>
          </a:ln>
        </p:spPr>
        <p:txBody>
          <a:bodyPr wrap="none" rtlCol="0">
            <a:spAutoFit/>
          </a:bodyPr>
          <a:lstStyle/>
          <a:p>
            <a:r>
              <a:rPr lang="en-US" sz="1400" b="1" dirty="0">
                <a:solidFill>
                  <a:srgbClr val="FFFF00"/>
                </a:solidFill>
                <a:effectLst>
                  <a:outerShdw blurRad="50800" dist="38100" dir="2700000" algn="tl" rotWithShape="0">
                    <a:srgbClr val="000000">
                      <a:alpha val="43000"/>
                    </a:srgbClr>
                  </a:outerShdw>
                </a:effectLst>
              </a:rPr>
              <a:t>ESTIA</a:t>
            </a:r>
          </a:p>
        </p:txBody>
      </p:sp>
      <p:cxnSp>
        <p:nvCxnSpPr>
          <p:cNvPr id="66" name="Straight Arrow Connector 65">
            <a:extLst>
              <a:ext uri="{FF2B5EF4-FFF2-40B4-BE49-F238E27FC236}">
                <a16:creationId xmlns:a16="http://schemas.microsoft.com/office/drawing/2014/main" id="{CB3427B9-2CBB-525C-8CB5-F07348205DC9}"/>
              </a:ext>
            </a:extLst>
          </p:cNvPr>
          <p:cNvCxnSpPr/>
          <p:nvPr/>
        </p:nvCxnSpPr>
        <p:spPr>
          <a:xfrm flipV="1">
            <a:off x="3779912" y="4734127"/>
            <a:ext cx="0" cy="15751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8B8BAA7-7957-88BC-FC16-FC2243DBA51C}"/>
              </a:ext>
            </a:extLst>
          </p:cNvPr>
          <p:cNvCxnSpPr/>
          <p:nvPr/>
        </p:nvCxnSpPr>
        <p:spPr>
          <a:xfrm flipV="1">
            <a:off x="3825186" y="3439008"/>
            <a:ext cx="818822" cy="971119"/>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3D83D2E-5722-FC7C-809C-4EB32AD80EF0}"/>
              </a:ext>
            </a:extLst>
          </p:cNvPr>
          <p:cNvCxnSpPr/>
          <p:nvPr/>
        </p:nvCxnSpPr>
        <p:spPr>
          <a:xfrm flipV="1">
            <a:off x="3825186" y="3573016"/>
            <a:ext cx="890830" cy="845929"/>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349B12C-FC7A-FDC6-3EB7-68C360EB13FF}"/>
              </a:ext>
            </a:extLst>
          </p:cNvPr>
          <p:cNvCxnSpPr/>
          <p:nvPr/>
        </p:nvCxnSpPr>
        <p:spPr>
          <a:xfrm flipV="1">
            <a:off x="3825186" y="3718881"/>
            <a:ext cx="962838" cy="700064"/>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D62554A-F158-9240-8910-F043C92D468D}"/>
              </a:ext>
            </a:extLst>
          </p:cNvPr>
          <p:cNvCxnSpPr/>
          <p:nvPr/>
        </p:nvCxnSpPr>
        <p:spPr>
          <a:xfrm flipH="1" flipV="1">
            <a:off x="3059832" y="3933056"/>
            <a:ext cx="648072" cy="485888"/>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4E9C3640-787D-D2B8-4C27-6194225D7BA6}"/>
              </a:ext>
            </a:extLst>
          </p:cNvPr>
          <p:cNvCxnSpPr/>
          <p:nvPr/>
        </p:nvCxnSpPr>
        <p:spPr>
          <a:xfrm>
            <a:off x="3825186" y="4509120"/>
            <a:ext cx="624519" cy="394393"/>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B2A644A-9EFA-0907-2204-1885FD0E7614}"/>
              </a:ext>
            </a:extLst>
          </p:cNvPr>
          <p:cNvCxnSpPr/>
          <p:nvPr/>
        </p:nvCxnSpPr>
        <p:spPr>
          <a:xfrm flipH="1">
            <a:off x="2805074" y="4509119"/>
            <a:ext cx="920122" cy="731332"/>
          </a:xfrm>
          <a:prstGeom prst="straightConnector1">
            <a:avLst/>
          </a:prstGeom>
          <a:ln w="3175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B17A5217-7198-3C65-8CF1-10CD2BF8183B}"/>
              </a:ext>
            </a:extLst>
          </p:cNvPr>
          <p:cNvSpPr txBox="1"/>
          <p:nvPr/>
        </p:nvSpPr>
        <p:spPr>
          <a:xfrm>
            <a:off x="3400772" y="1604485"/>
            <a:ext cx="1051891" cy="369332"/>
          </a:xfrm>
          <a:prstGeom prst="rect">
            <a:avLst/>
          </a:prstGeom>
          <a:noFill/>
        </p:spPr>
        <p:txBody>
          <a:bodyPr wrap="none" rtlCol="0">
            <a:spAutoFit/>
          </a:bodyPr>
          <a:lstStyle/>
          <a:p>
            <a:r>
              <a:rPr lang="en-US"/>
              <a:t>Monolith</a:t>
            </a:r>
          </a:p>
        </p:txBody>
      </p:sp>
      <p:cxnSp>
        <p:nvCxnSpPr>
          <p:cNvPr id="74" name="Straight Arrow Connector 73">
            <a:extLst>
              <a:ext uri="{FF2B5EF4-FFF2-40B4-BE49-F238E27FC236}">
                <a16:creationId xmlns:a16="http://schemas.microsoft.com/office/drawing/2014/main" id="{AB4BCA2E-E3D5-A9AC-5A10-F88B4ED34A60}"/>
              </a:ext>
            </a:extLst>
          </p:cNvPr>
          <p:cNvCxnSpPr/>
          <p:nvPr/>
        </p:nvCxnSpPr>
        <p:spPr>
          <a:xfrm flipH="1">
            <a:off x="3779912" y="1984018"/>
            <a:ext cx="45274" cy="235240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E645BC33-857E-0B9C-867B-EF72E03D71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63888" y="4187970"/>
            <a:ext cx="414308" cy="472358"/>
          </a:xfrm>
          <a:prstGeom prst="rect">
            <a:avLst/>
          </a:prstGeom>
        </p:spPr>
      </p:pic>
      <p:sp>
        <p:nvSpPr>
          <p:cNvPr id="76" name="Rounded Rectangle 75">
            <a:extLst>
              <a:ext uri="{FF2B5EF4-FFF2-40B4-BE49-F238E27FC236}">
                <a16:creationId xmlns:a16="http://schemas.microsoft.com/office/drawing/2014/main" id="{54F04592-E38F-5241-1742-16634F7C6AFF}"/>
              </a:ext>
            </a:extLst>
          </p:cNvPr>
          <p:cNvSpPr/>
          <p:nvPr/>
        </p:nvSpPr>
        <p:spPr>
          <a:xfrm>
            <a:off x="5364088" y="4437112"/>
            <a:ext cx="3251749" cy="13344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algn="ctr"/>
            <a:r>
              <a:rPr lang="en-GB" dirty="0"/>
              <a:t>Neutron beam extraction</a:t>
            </a:r>
          </a:p>
          <a:p>
            <a:pPr marL="285750" indent="-285750" algn="ctr">
              <a:buFont typeface="Wingdings" charset="2"/>
              <a:buChar char="Ø"/>
            </a:pPr>
            <a:r>
              <a:rPr lang="en-GB" sz="1400" dirty="0"/>
              <a:t>Offers 42 neutron beam ports </a:t>
            </a:r>
          </a:p>
          <a:p>
            <a:pPr marL="285750" indent="-285750" algn="ctr">
              <a:buFont typeface="Wingdings" charset="2"/>
              <a:buChar char="Ø"/>
            </a:pPr>
            <a:r>
              <a:rPr lang="en-GB" sz="1400" dirty="0"/>
              <a:t>Allows neutron science instruments to view either upper or lower moderator position</a:t>
            </a:r>
          </a:p>
        </p:txBody>
      </p:sp>
    </p:spTree>
    <p:extLst>
      <p:ext uri="{BB962C8B-B14F-4D97-AF65-F5344CB8AC3E}">
        <p14:creationId xmlns:p14="http://schemas.microsoft.com/office/powerpoint/2010/main" val="105832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dissolv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8E02F-E458-B386-1C04-93203A478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AF9D8-FFC5-3372-15D6-FF2395D8CA01}"/>
              </a:ext>
            </a:extLst>
          </p:cNvPr>
          <p:cNvSpPr>
            <a:spLocks noGrp="1"/>
          </p:cNvSpPr>
          <p:nvPr>
            <p:ph type="title"/>
          </p:nvPr>
        </p:nvSpPr>
        <p:spPr/>
        <p:txBody>
          <a:bodyPr/>
          <a:lstStyle/>
          <a:p>
            <a:r>
              <a:rPr lang="en-GB" dirty="0"/>
              <a:t>Neutron instrument construction</a:t>
            </a:r>
          </a:p>
        </p:txBody>
      </p:sp>
      <p:sp>
        <p:nvSpPr>
          <p:cNvPr id="4" name="Slide Number Placeholder 3">
            <a:extLst>
              <a:ext uri="{FF2B5EF4-FFF2-40B4-BE49-F238E27FC236}">
                <a16:creationId xmlns:a16="http://schemas.microsoft.com/office/drawing/2014/main" id="{7C0D143B-299E-A3AB-0ADD-07515C8D5768}"/>
              </a:ext>
            </a:extLst>
          </p:cNvPr>
          <p:cNvSpPr>
            <a:spLocks noGrp="1"/>
          </p:cNvSpPr>
          <p:nvPr>
            <p:ph type="sldNum" sz="quarter" idx="12"/>
          </p:nvPr>
        </p:nvSpPr>
        <p:spPr/>
        <p:txBody>
          <a:bodyPr/>
          <a:lstStyle/>
          <a:p>
            <a:fld id="{F7283078-D760-1647-8B80-66BA8B52336D}" type="slidenum">
              <a:rPr lang="sv-SE" smtClean="0"/>
              <a:t>16</a:t>
            </a:fld>
            <a:endParaRPr lang="sv-SE"/>
          </a:p>
        </p:txBody>
      </p:sp>
      <p:pic>
        <p:nvPicPr>
          <p:cNvPr id="11" name="Content Placeholder 10">
            <a:extLst>
              <a:ext uri="{FF2B5EF4-FFF2-40B4-BE49-F238E27FC236}">
                <a16:creationId xmlns:a16="http://schemas.microsoft.com/office/drawing/2014/main" id="{EF0E66E9-1C10-39A3-0E0F-AA47B849400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200139" y="1875214"/>
            <a:ext cx="2575284" cy="1805085"/>
          </a:xfrm>
        </p:spPr>
      </p:pic>
      <p:sp>
        <p:nvSpPr>
          <p:cNvPr id="6" name="Text Placeholder 5">
            <a:extLst>
              <a:ext uri="{FF2B5EF4-FFF2-40B4-BE49-F238E27FC236}">
                <a16:creationId xmlns:a16="http://schemas.microsoft.com/office/drawing/2014/main" id="{722F845F-9DCE-D74F-D529-F6A2C5FAC542}"/>
              </a:ext>
            </a:extLst>
          </p:cNvPr>
          <p:cNvSpPr>
            <a:spLocks noGrp="1"/>
          </p:cNvSpPr>
          <p:nvPr>
            <p:ph type="body" sz="quarter" idx="14"/>
          </p:nvPr>
        </p:nvSpPr>
        <p:spPr/>
        <p:txBody>
          <a:bodyPr/>
          <a:lstStyle/>
          <a:p>
            <a:r>
              <a:rPr lang="en-GB" dirty="0"/>
              <a:t>Science with neutrons happens with this equipment</a:t>
            </a:r>
          </a:p>
        </p:txBody>
      </p:sp>
      <p:pic>
        <p:nvPicPr>
          <p:cNvPr id="13" name="Content Placeholder 12">
            <a:extLst>
              <a:ext uri="{FF2B5EF4-FFF2-40B4-BE49-F238E27FC236}">
                <a16:creationId xmlns:a16="http://schemas.microsoft.com/office/drawing/2014/main" id="{086B45CB-F6A5-0E10-C73D-6FEBC94B3E8A}"/>
              </a:ext>
            </a:extLst>
          </p:cNvPr>
          <p:cNvPicPr>
            <a:picLocks noGrp="1" noChangeAspect="1"/>
          </p:cNvPicPr>
          <p:nvPr>
            <p:ph idx="15"/>
          </p:nvPr>
        </p:nvPicPr>
        <p:blipFill>
          <a:blip r:embed="rId3" cstate="screen">
            <a:extLst>
              <a:ext uri="{28A0092B-C50C-407E-A947-70E740481C1C}">
                <a14:useLocalDpi xmlns:a14="http://schemas.microsoft.com/office/drawing/2010/main"/>
              </a:ext>
            </a:extLst>
          </a:blip>
          <a:stretch>
            <a:fillRect/>
          </a:stretch>
        </p:blipFill>
        <p:spPr>
          <a:xfrm>
            <a:off x="9098267" y="1870312"/>
            <a:ext cx="2505266" cy="1894460"/>
          </a:xfrm>
        </p:spPr>
      </p:pic>
      <p:pic>
        <p:nvPicPr>
          <p:cNvPr id="15" name="Content Placeholder 14">
            <a:extLst>
              <a:ext uri="{FF2B5EF4-FFF2-40B4-BE49-F238E27FC236}">
                <a16:creationId xmlns:a16="http://schemas.microsoft.com/office/drawing/2014/main" id="{BA87DB33-6830-6F2A-FE75-AAC13EC6270F}"/>
              </a:ext>
            </a:extLst>
          </p:cNvPr>
          <p:cNvPicPr>
            <a:picLocks noGrp="1" noChangeAspect="1"/>
          </p:cNvPicPr>
          <p:nvPr>
            <p:ph idx="16"/>
          </p:nvPr>
        </p:nvPicPr>
        <p:blipFill>
          <a:blip r:embed="rId4" cstate="screen">
            <a:extLst>
              <a:ext uri="{28A0092B-C50C-407E-A947-70E740481C1C}">
                <a14:useLocalDpi xmlns:a14="http://schemas.microsoft.com/office/drawing/2010/main"/>
              </a:ext>
            </a:extLst>
          </a:blip>
          <a:stretch>
            <a:fillRect/>
          </a:stretch>
        </p:blipFill>
        <p:spPr>
          <a:xfrm>
            <a:off x="712603" y="1968172"/>
            <a:ext cx="3388174" cy="1712127"/>
          </a:xfrm>
        </p:spPr>
      </p:pic>
      <p:pic>
        <p:nvPicPr>
          <p:cNvPr id="16" name="Content Placeholder 12">
            <a:extLst>
              <a:ext uri="{FF2B5EF4-FFF2-40B4-BE49-F238E27FC236}">
                <a16:creationId xmlns:a16="http://schemas.microsoft.com/office/drawing/2014/main" id="{2569F09D-142D-50E9-012A-5DB7A34794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0336" y="4280163"/>
            <a:ext cx="2584010" cy="1527784"/>
          </a:xfrm>
          <a:prstGeom prst="rect">
            <a:avLst/>
          </a:prstGeom>
        </p:spPr>
      </p:pic>
      <p:pic>
        <p:nvPicPr>
          <p:cNvPr id="17" name="Content Placeholder 14">
            <a:extLst>
              <a:ext uri="{FF2B5EF4-FFF2-40B4-BE49-F238E27FC236}">
                <a16:creationId xmlns:a16="http://schemas.microsoft.com/office/drawing/2014/main" id="{36E76A88-55BE-BF2D-0605-8927274C50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83314" y="4280163"/>
            <a:ext cx="2019213" cy="1631687"/>
          </a:xfrm>
          <a:prstGeom prst="rect">
            <a:avLst/>
          </a:prstGeom>
        </p:spPr>
      </p:pic>
      <p:pic>
        <p:nvPicPr>
          <p:cNvPr id="18" name="Content Placeholder 10">
            <a:extLst>
              <a:ext uri="{FF2B5EF4-FFF2-40B4-BE49-F238E27FC236}">
                <a16:creationId xmlns:a16="http://schemas.microsoft.com/office/drawing/2014/main" id="{264F65EA-F541-577E-6686-1DF51FAD4F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2475" y="1801370"/>
            <a:ext cx="1482492" cy="2155316"/>
          </a:xfrm>
          <a:prstGeom prst="rect">
            <a:avLst/>
          </a:prstGeom>
        </p:spPr>
      </p:pic>
      <p:pic>
        <p:nvPicPr>
          <p:cNvPr id="19" name="Content Placeholder 12">
            <a:extLst>
              <a:ext uri="{FF2B5EF4-FFF2-40B4-BE49-F238E27FC236}">
                <a16:creationId xmlns:a16="http://schemas.microsoft.com/office/drawing/2014/main" id="{30DB670B-E777-E4F3-39D7-C45BF82391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72475" y="4112128"/>
            <a:ext cx="1616487" cy="2155316"/>
          </a:xfrm>
          <a:prstGeom prst="rect">
            <a:avLst/>
          </a:prstGeom>
        </p:spPr>
      </p:pic>
      <p:pic>
        <p:nvPicPr>
          <p:cNvPr id="5" name="Picture 4">
            <a:extLst>
              <a:ext uri="{FF2B5EF4-FFF2-40B4-BE49-F238E27FC236}">
                <a16:creationId xmlns:a16="http://schemas.microsoft.com/office/drawing/2014/main" id="{76D4A77D-A42E-6410-AF45-AD67C85BA4D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3615" y="4254349"/>
            <a:ext cx="3475573" cy="1553597"/>
          </a:xfrm>
          <a:prstGeom prst="rect">
            <a:avLst/>
          </a:prstGeom>
        </p:spPr>
      </p:pic>
      <p:sp>
        <p:nvSpPr>
          <p:cNvPr id="7" name="Footer Placeholder 2">
            <a:extLst>
              <a:ext uri="{FF2B5EF4-FFF2-40B4-BE49-F238E27FC236}">
                <a16:creationId xmlns:a16="http://schemas.microsoft.com/office/drawing/2014/main" id="{76146AF5-CD55-616D-1855-765AD68F613E}"/>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2938157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txBody>
          <a:bodyPr/>
          <a:lstStyle/>
          <a:p>
            <a:endParaRPr lang="en-GB"/>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Control System of ESS</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2</a:t>
            </a:r>
          </a:p>
        </p:txBody>
      </p:sp>
    </p:spTree>
    <p:extLst>
      <p:ext uri="{BB962C8B-B14F-4D97-AF65-F5344CB8AC3E}">
        <p14:creationId xmlns:p14="http://schemas.microsoft.com/office/powerpoint/2010/main" val="271884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E904-095D-4DF3-0923-C3B3576CD352}"/>
              </a:ext>
            </a:extLst>
          </p:cNvPr>
          <p:cNvSpPr>
            <a:spLocks noGrp="1"/>
          </p:cNvSpPr>
          <p:nvPr>
            <p:ph type="title"/>
          </p:nvPr>
        </p:nvSpPr>
        <p:spPr/>
        <p:txBody>
          <a:bodyPr/>
          <a:lstStyle/>
          <a:p>
            <a:r>
              <a:rPr lang="en-GB" dirty="0"/>
              <a:t>Controlling an accelerator facility</a:t>
            </a:r>
          </a:p>
        </p:txBody>
      </p:sp>
      <p:sp>
        <p:nvSpPr>
          <p:cNvPr id="3" name="Footer Placeholder 2">
            <a:extLst>
              <a:ext uri="{FF2B5EF4-FFF2-40B4-BE49-F238E27FC236}">
                <a16:creationId xmlns:a16="http://schemas.microsoft.com/office/drawing/2014/main" id="{91DB2E9F-4DB7-4005-D8D7-1609CEB64C5B}"/>
              </a:ext>
            </a:extLst>
          </p:cNvPr>
          <p:cNvSpPr>
            <a:spLocks noGrp="1"/>
          </p:cNvSpPr>
          <p:nvPr>
            <p:ph type="ftr" sz="quarter" idx="11"/>
          </p:nvPr>
        </p:nvSpPr>
        <p:spPr/>
        <p:txBody>
          <a:bodyPr/>
          <a:lstStyle/>
          <a:p>
            <a:r>
              <a:rPr lang="sv-SE" dirty="0"/>
              <a:t>EPICS Summer </a:t>
            </a:r>
            <a:r>
              <a:rPr lang="sv-SE" dirty="0" err="1"/>
              <a:t>School</a:t>
            </a:r>
            <a:r>
              <a:rPr lang="sv-SE" dirty="0"/>
              <a:t> 2025</a:t>
            </a:r>
          </a:p>
        </p:txBody>
      </p:sp>
      <p:sp>
        <p:nvSpPr>
          <p:cNvPr id="4" name="Slide Number Placeholder 3">
            <a:extLst>
              <a:ext uri="{FF2B5EF4-FFF2-40B4-BE49-F238E27FC236}">
                <a16:creationId xmlns:a16="http://schemas.microsoft.com/office/drawing/2014/main" id="{BCC06C4C-ACA4-45FB-09F0-A9BE405C6DA4}"/>
              </a:ext>
            </a:extLst>
          </p:cNvPr>
          <p:cNvSpPr>
            <a:spLocks noGrp="1"/>
          </p:cNvSpPr>
          <p:nvPr>
            <p:ph type="sldNum" sz="quarter" idx="12"/>
          </p:nvPr>
        </p:nvSpPr>
        <p:spPr/>
        <p:txBody>
          <a:bodyPr/>
          <a:lstStyle/>
          <a:p>
            <a:fld id="{F7283078-D760-1647-8B80-66BA8B52336D}" type="slidenum">
              <a:rPr lang="sv-SE" smtClean="0"/>
              <a:t>18</a:t>
            </a:fld>
            <a:endParaRPr lang="sv-SE"/>
          </a:p>
        </p:txBody>
      </p:sp>
      <p:sp>
        <p:nvSpPr>
          <p:cNvPr id="6" name="Text Placeholder 5">
            <a:extLst>
              <a:ext uri="{FF2B5EF4-FFF2-40B4-BE49-F238E27FC236}">
                <a16:creationId xmlns:a16="http://schemas.microsoft.com/office/drawing/2014/main" id="{057881FF-EB03-1D6D-9463-F1D7DE94E54C}"/>
              </a:ext>
            </a:extLst>
          </p:cNvPr>
          <p:cNvSpPr>
            <a:spLocks noGrp="1"/>
          </p:cNvSpPr>
          <p:nvPr>
            <p:ph type="body" sz="quarter" idx="14"/>
          </p:nvPr>
        </p:nvSpPr>
        <p:spPr/>
        <p:txBody>
          <a:bodyPr/>
          <a:lstStyle/>
          <a:p>
            <a:r>
              <a:rPr lang="en-GB" dirty="0"/>
              <a:t>Evolution of control systems</a:t>
            </a:r>
          </a:p>
        </p:txBody>
      </p:sp>
      <p:pic>
        <p:nvPicPr>
          <p:cNvPr id="13" name="Content Placeholder 12">
            <a:extLst>
              <a:ext uri="{FF2B5EF4-FFF2-40B4-BE49-F238E27FC236}">
                <a16:creationId xmlns:a16="http://schemas.microsoft.com/office/drawing/2014/main" id="{3FB40F2A-BE5B-734B-07CF-4A376EEED493}"/>
              </a:ext>
            </a:extLst>
          </p:cNvPr>
          <p:cNvPicPr>
            <a:picLocks noGrp="1" noChangeAspect="1"/>
          </p:cNvPicPr>
          <p:nvPr>
            <p:ph idx="15"/>
          </p:nvPr>
        </p:nvPicPr>
        <p:blipFill>
          <a:blip r:embed="rId2" cstate="screen">
            <a:extLst>
              <a:ext uri="{28A0092B-C50C-407E-A947-70E740481C1C}">
                <a14:useLocalDpi xmlns:a14="http://schemas.microsoft.com/office/drawing/2010/main"/>
              </a:ext>
            </a:extLst>
          </a:blip>
          <a:stretch>
            <a:fillRect/>
          </a:stretch>
        </p:blipFill>
        <p:spPr>
          <a:xfrm>
            <a:off x="5706539" y="3891379"/>
            <a:ext cx="3166557" cy="2325309"/>
          </a:xfrm>
        </p:spPr>
      </p:pic>
      <p:pic>
        <p:nvPicPr>
          <p:cNvPr id="18" name="Content Placeholder 12">
            <a:extLst>
              <a:ext uri="{FF2B5EF4-FFF2-40B4-BE49-F238E27FC236}">
                <a16:creationId xmlns:a16="http://schemas.microsoft.com/office/drawing/2014/main" id="{D4EAEFA9-D876-F5E1-DB3A-BEE3C345E16C}"/>
              </a:ext>
            </a:extLst>
          </p:cNvPr>
          <p:cNvPicPr>
            <a:picLocks noGrp="1" noChangeAspect="1"/>
          </p:cNvPicPr>
          <p:nvPr>
            <p:ph idx="16"/>
          </p:nvPr>
        </p:nvPicPr>
        <p:blipFill rotWithShape="1">
          <a:blip r:embed="rId3" cstate="screen">
            <a:extLst>
              <a:ext uri="{28A0092B-C50C-407E-A947-70E740481C1C}">
                <a14:useLocalDpi xmlns:a14="http://schemas.microsoft.com/office/drawing/2010/main"/>
              </a:ext>
            </a:extLst>
          </a:blip>
          <a:srcRect/>
          <a:stretch/>
        </p:blipFill>
        <p:spPr>
          <a:xfrm>
            <a:off x="693367" y="1890410"/>
            <a:ext cx="3026934" cy="1853253"/>
          </a:xfrm>
        </p:spPr>
      </p:pic>
      <p:pic>
        <p:nvPicPr>
          <p:cNvPr id="21" name="Content Placeholder 14">
            <a:extLst>
              <a:ext uri="{FF2B5EF4-FFF2-40B4-BE49-F238E27FC236}">
                <a16:creationId xmlns:a16="http://schemas.microsoft.com/office/drawing/2014/main" id="{D8980B90-67B5-D220-3873-2099D46F0909}"/>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9157752" y="1792774"/>
            <a:ext cx="1901935" cy="2586084"/>
          </a:xfrm>
        </p:spPr>
      </p:pic>
      <p:pic>
        <p:nvPicPr>
          <p:cNvPr id="22" name="Content Placeholder 14">
            <a:extLst>
              <a:ext uri="{FF2B5EF4-FFF2-40B4-BE49-F238E27FC236}">
                <a16:creationId xmlns:a16="http://schemas.microsoft.com/office/drawing/2014/main" id="{02748982-480A-D933-2E08-8CF987519C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43190" y="1834461"/>
            <a:ext cx="3191052" cy="1909203"/>
          </a:xfrm>
          <a:prstGeom prst="rect">
            <a:avLst/>
          </a:prstGeom>
        </p:spPr>
      </p:pic>
      <p:pic>
        <p:nvPicPr>
          <p:cNvPr id="25" name="Content Placeholder 10">
            <a:extLst>
              <a:ext uri="{FF2B5EF4-FFF2-40B4-BE49-F238E27FC236}">
                <a16:creationId xmlns:a16="http://schemas.microsoft.com/office/drawing/2014/main" id="{A5B2E6E5-3C1B-6ACD-0FE8-9DE460AFED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73616" y="2992459"/>
            <a:ext cx="1782323" cy="1835097"/>
          </a:xfrm>
          <a:prstGeom prst="rect">
            <a:avLst/>
          </a:prstGeom>
        </p:spPr>
      </p:pic>
      <p:pic>
        <p:nvPicPr>
          <p:cNvPr id="26" name="Content Placeholder 14">
            <a:extLst>
              <a:ext uri="{FF2B5EF4-FFF2-40B4-BE49-F238E27FC236}">
                <a16:creationId xmlns:a16="http://schemas.microsoft.com/office/drawing/2014/main" id="{58AB3E61-237A-FACE-2B37-FA34F6B7C3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57752" y="4692293"/>
            <a:ext cx="2050445" cy="1267587"/>
          </a:xfrm>
          <a:prstGeom prst="rect">
            <a:avLst/>
          </a:prstGeom>
        </p:spPr>
      </p:pic>
      <p:pic>
        <p:nvPicPr>
          <p:cNvPr id="5" name="Picture 4">
            <a:extLst>
              <a:ext uri="{FF2B5EF4-FFF2-40B4-BE49-F238E27FC236}">
                <a16:creationId xmlns:a16="http://schemas.microsoft.com/office/drawing/2014/main" id="{3A367860-2BF5-AE92-B2FE-FE353ED330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8739" y="3979297"/>
            <a:ext cx="2298242" cy="1835098"/>
          </a:xfrm>
          <a:prstGeom prst="rect">
            <a:avLst/>
          </a:prstGeom>
        </p:spPr>
      </p:pic>
    </p:spTree>
    <p:extLst>
      <p:ext uri="{BB962C8B-B14F-4D97-AF65-F5344CB8AC3E}">
        <p14:creationId xmlns:p14="http://schemas.microsoft.com/office/powerpoint/2010/main" val="214963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7631-C76B-50AE-3083-DCD533BC4A24}"/>
              </a:ext>
            </a:extLst>
          </p:cNvPr>
          <p:cNvSpPr>
            <a:spLocks noGrp="1"/>
          </p:cNvSpPr>
          <p:nvPr>
            <p:ph type="title"/>
          </p:nvPr>
        </p:nvSpPr>
        <p:spPr/>
        <p:txBody>
          <a:bodyPr/>
          <a:lstStyle/>
          <a:p>
            <a:r>
              <a:rPr lang="en-GB" dirty="0"/>
              <a:t>The Integrated Control System </a:t>
            </a:r>
          </a:p>
        </p:txBody>
      </p:sp>
      <p:sp>
        <p:nvSpPr>
          <p:cNvPr id="4" name="Slide Number Placeholder 3">
            <a:extLst>
              <a:ext uri="{FF2B5EF4-FFF2-40B4-BE49-F238E27FC236}">
                <a16:creationId xmlns:a16="http://schemas.microsoft.com/office/drawing/2014/main" id="{9C70F31D-DA83-5964-C172-06625A736189}"/>
              </a:ext>
            </a:extLst>
          </p:cNvPr>
          <p:cNvSpPr>
            <a:spLocks noGrp="1"/>
          </p:cNvSpPr>
          <p:nvPr>
            <p:ph type="sldNum" sz="quarter" idx="12"/>
          </p:nvPr>
        </p:nvSpPr>
        <p:spPr/>
        <p:txBody>
          <a:bodyPr/>
          <a:lstStyle/>
          <a:p>
            <a:fld id="{F7283078-D760-1647-8B80-66BA8B52336D}" type="slidenum">
              <a:rPr lang="sv-SE" smtClean="0"/>
              <a:t>19</a:t>
            </a:fld>
            <a:endParaRPr lang="sv-SE"/>
          </a:p>
        </p:txBody>
      </p:sp>
      <p:sp>
        <p:nvSpPr>
          <p:cNvPr id="6" name="Text Placeholder 5">
            <a:extLst>
              <a:ext uri="{FF2B5EF4-FFF2-40B4-BE49-F238E27FC236}">
                <a16:creationId xmlns:a16="http://schemas.microsoft.com/office/drawing/2014/main" id="{1B81AF3E-0ED8-78B6-222E-E36F99B3784A}"/>
              </a:ext>
            </a:extLst>
          </p:cNvPr>
          <p:cNvSpPr>
            <a:spLocks noGrp="1"/>
          </p:cNvSpPr>
          <p:nvPr>
            <p:ph type="body" sz="quarter" idx="14"/>
          </p:nvPr>
        </p:nvSpPr>
        <p:spPr/>
        <p:txBody>
          <a:bodyPr/>
          <a:lstStyle/>
          <a:p>
            <a:r>
              <a:rPr lang="en-GB" dirty="0"/>
              <a:t>“Integrated” means: all components under one control system</a:t>
            </a:r>
          </a:p>
        </p:txBody>
      </p:sp>
      <p:sp>
        <p:nvSpPr>
          <p:cNvPr id="17" name="Content Placeholder 16">
            <a:extLst>
              <a:ext uri="{FF2B5EF4-FFF2-40B4-BE49-F238E27FC236}">
                <a16:creationId xmlns:a16="http://schemas.microsoft.com/office/drawing/2014/main" id="{7F2E92E7-63A7-80E5-3F4E-3BEFF649EE40}"/>
              </a:ext>
            </a:extLst>
          </p:cNvPr>
          <p:cNvSpPr>
            <a:spLocks noGrp="1"/>
          </p:cNvSpPr>
          <p:nvPr>
            <p:ph idx="1"/>
          </p:nvPr>
        </p:nvSpPr>
        <p:spPr/>
        <p:txBody>
          <a:bodyPr/>
          <a:lstStyle/>
          <a:p>
            <a:r>
              <a:rPr lang="en-GB" b="1" dirty="0"/>
              <a:t>Accelerate protons</a:t>
            </a:r>
          </a:p>
          <a:p>
            <a:endParaRPr lang="en-GB" dirty="0"/>
          </a:p>
          <a:p>
            <a:r>
              <a:rPr lang="en-GB" dirty="0"/>
              <a:t>Initiate and control acceleration of beam pulses</a:t>
            </a:r>
          </a:p>
          <a:p>
            <a:r>
              <a:rPr lang="en-GB" dirty="0"/>
              <a:t>Measure, display and store beam parameters</a:t>
            </a:r>
          </a:p>
          <a:p>
            <a:r>
              <a:rPr lang="en-GB" dirty="0"/>
              <a:t>Manipulate beam properties (e.g., gradually increase beam power)</a:t>
            </a:r>
          </a:p>
          <a:p>
            <a:endParaRPr lang="en-GB" dirty="0"/>
          </a:p>
          <a:p>
            <a:r>
              <a:rPr lang="en-GB" dirty="0"/>
              <a:t>Monitor that devices operate correctly </a:t>
            </a:r>
          </a:p>
        </p:txBody>
      </p:sp>
      <p:sp>
        <p:nvSpPr>
          <p:cNvPr id="19" name="Content Placeholder 18">
            <a:extLst>
              <a:ext uri="{FF2B5EF4-FFF2-40B4-BE49-F238E27FC236}">
                <a16:creationId xmlns:a16="http://schemas.microsoft.com/office/drawing/2014/main" id="{C2515F97-B5F1-3E18-9554-B2DA6ADA6AEF}"/>
              </a:ext>
            </a:extLst>
          </p:cNvPr>
          <p:cNvSpPr>
            <a:spLocks noGrp="1"/>
          </p:cNvSpPr>
          <p:nvPr>
            <p:ph idx="15"/>
          </p:nvPr>
        </p:nvSpPr>
        <p:spPr/>
        <p:txBody>
          <a:bodyPr/>
          <a:lstStyle/>
          <a:p>
            <a:r>
              <a:rPr lang="en-GB" b="1" dirty="0"/>
              <a:t>”Spall” off neutrons</a:t>
            </a:r>
          </a:p>
          <a:p>
            <a:endParaRPr lang="en-GB" dirty="0"/>
          </a:p>
          <a:p>
            <a:r>
              <a:rPr lang="en-GB" dirty="0"/>
              <a:t>Synchronize beam pulses with the target rotation</a:t>
            </a:r>
          </a:p>
          <a:p>
            <a:r>
              <a:rPr lang="en-GB" dirty="0"/>
              <a:t>Handle the heat load, and recycle excess heat</a:t>
            </a:r>
          </a:p>
          <a:p>
            <a:r>
              <a:rPr lang="en-GB" dirty="0"/>
              <a:t>Control cascades of inter-dependent systems.</a:t>
            </a:r>
          </a:p>
          <a:p>
            <a:r>
              <a:rPr lang="en-GB" dirty="0"/>
              <a:t>Monitor performance of target components</a:t>
            </a:r>
          </a:p>
          <a:p>
            <a:endParaRPr lang="en-GB" dirty="0"/>
          </a:p>
        </p:txBody>
      </p:sp>
      <p:sp>
        <p:nvSpPr>
          <p:cNvPr id="21" name="Content Placeholder 20">
            <a:extLst>
              <a:ext uri="{FF2B5EF4-FFF2-40B4-BE49-F238E27FC236}">
                <a16:creationId xmlns:a16="http://schemas.microsoft.com/office/drawing/2014/main" id="{C3356887-D1F4-DA38-6259-057DFAA41B99}"/>
              </a:ext>
            </a:extLst>
          </p:cNvPr>
          <p:cNvSpPr>
            <a:spLocks noGrp="1"/>
          </p:cNvSpPr>
          <p:nvPr>
            <p:ph idx="16"/>
          </p:nvPr>
        </p:nvSpPr>
        <p:spPr/>
        <p:txBody>
          <a:bodyPr/>
          <a:lstStyle/>
          <a:p>
            <a:r>
              <a:rPr lang="en-GB" b="1" dirty="0"/>
              <a:t>Control the experiments</a:t>
            </a:r>
          </a:p>
          <a:p>
            <a:endParaRPr lang="en-GB" dirty="0"/>
          </a:p>
          <a:p>
            <a:r>
              <a:rPr lang="en-GB" dirty="0"/>
              <a:t>Enable selection of neutron energy (using choppers and timing system)</a:t>
            </a:r>
          </a:p>
          <a:p>
            <a:r>
              <a:rPr lang="en-GB" dirty="0"/>
              <a:t>Inform experiments (in real time) about beam conditions – pulse by pulse.</a:t>
            </a:r>
          </a:p>
          <a:p>
            <a:endParaRPr lang="en-GB" dirty="0"/>
          </a:p>
        </p:txBody>
      </p:sp>
      <p:sp>
        <p:nvSpPr>
          <p:cNvPr id="5" name="Footer Placeholder 2">
            <a:extLst>
              <a:ext uri="{FF2B5EF4-FFF2-40B4-BE49-F238E27FC236}">
                <a16:creationId xmlns:a16="http://schemas.microsoft.com/office/drawing/2014/main" id="{4C82B720-7DDD-5829-BE76-8EFC3CE7CC8E}"/>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218387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US" sz="4000" b="1" dirty="0">
                <a:latin typeface="Calibri" panose="020F0502020204030204" pitchFamily="34" charset="0"/>
              </a:rPr>
              <a:t>Introduction to the European Spallation Source</a:t>
            </a:r>
            <a:r>
              <a:rPr lang="en-US" sz="4000" b="1" i="0" u="none" strike="noStrike" dirty="0">
                <a:effectLst/>
                <a:latin typeface="Calibri" panose="020F0502020204030204" pitchFamily="34" charset="0"/>
              </a:rPr>
              <a:t> </a:t>
            </a:r>
            <a:endParaRPr lang="en-GB" sz="4000" dirty="0"/>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US" b="1" dirty="0">
                <a:solidFill>
                  <a:srgbClr val="000000"/>
                </a:solidFill>
                <a:latin typeface="Calibri" panose="020F0502020204030204" pitchFamily="34" charset="0"/>
              </a:rPr>
              <a:t>...w</a:t>
            </a:r>
            <a:r>
              <a:rPr lang="en-US" sz="2800" b="1" i="0" u="none" strike="noStrike" dirty="0">
                <a:solidFill>
                  <a:srgbClr val="000000"/>
                </a:solidFill>
                <a:effectLst/>
                <a:latin typeface="Calibri" panose="020F0502020204030204" pitchFamily="34" charset="0"/>
              </a:rPr>
              <a:t>ith focus on control system</a:t>
            </a:r>
            <a:endParaRPr lang="en-GB" dirty="0"/>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Timo Korhonen</a:t>
            </a:r>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r>
              <a:rPr lang="sv-SE" sz="1200" b="1" dirty="0">
                <a:solidFill>
                  <a:schemeClr val="bg1"/>
                </a:solidFill>
              </a:rPr>
              <a:t>2025-08-18</a:t>
            </a:r>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31794-D56F-A518-31E5-F60EA9DB3761}"/>
              </a:ext>
            </a:extLst>
          </p:cNvPr>
          <p:cNvSpPr>
            <a:spLocks noGrp="1"/>
          </p:cNvSpPr>
          <p:nvPr>
            <p:ph type="title"/>
          </p:nvPr>
        </p:nvSpPr>
        <p:spPr/>
        <p:txBody>
          <a:bodyPr/>
          <a:lstStyle/>
          <a:p>
            <a:r>
              <a:rPr lang="en-GB" dirty="0"/>
              <a:t>Some key figures of ESS</a:t>
            </a:r>
          </a:p>
        </p:txBody>
      </p:sp>
      <p:sp>
        <p:nvSpPr>
          <p:cNvPr id="4" name="Slide Number Placeholder 3">
            <a:extLst>
              <a:ext uri="{FF2B5EF4-FFF2-40B4-BE49-F238E27FC236}">
                <a16:creationId xmlns:a16="http://schemas.microsoft.com/office/drawing/2014/main" id="{07413CBE-CD9B-7F8D-DDE3-7A4765E5DF82}"/>
              </a:ext>
            </a:extLst>
          </p:cNvPr>
          <p:cNvSpPr>
            <a:spLocks noGrp="1"/>
          </p:cNvSpPr>
          <p:nvPr>
            <p:ph type="sldNum" sz="quarter" idx="12"/>
          </p:nvPr>
        </p:nvSpPr>
        <p:spPr/>
        <p:txBody>
          <a:bodyPr/>
          <a:lstStyle/>
          <a:p>
            <a:fld id="{F7283078-D760-1647-8B80-66BA8B52336D}" type="slidenum">
              <a:rPr lang="sv-SE" smtClean="0"/>
              <a:t>20</a:t>
            </a:fld>
            <a:endParaRPr lang="sv-SE"/>
          </a:p>
        </p:txBody>
      </p:sp>
      <p:sp>
        <p:nvSpPr>
          <p:cNvPr id="5" name="Content Placeholder 4">
            <a:extLst>
              <a:ext uri="{FF2B5EF4-FFF2-40B4-BE49-F238E27FC236}">
                <a16:creationId xmlns:a16="http://schemas.microsoft.com/office/drawing/2014/main" id="{574EBA8C-B9A3-4EE7-2553-DC7AC633290B}"/>
              </a:ext>
            </a:extLst>
          </p:cNvPr>
          <p:cNvSpPr>
            <a:spLocks noGrp="1"/>
          </p:cNvSpPr>
          <p:nvPr>
            <p:ph idx="1"/>
          </p:nvPr>
        </p:nvSpPr>
        <p:spPr>
          <a:xfrm>
            <a:off x="1094400" y="1562400"/>
            <a:ext cx="3255409" cy="4364574"/>
          </a:xfrm>
        </p:spPr>
        <p:txBody>
          <a:bodyPr/>
          <a:lstStyle/>
          <a:p>
            <a:r>
              <a:rPr lang="en-GB" b="1" dirty="0"/>
              <a:t>Control points, or ”Process Variables”</a:t>
            </a:r>
          </a:p>
          <a:p>
            <a:endParaRPr lang="en-GB" dirty="0"/>
          </a:p>
          <a:p>
            <a:r>
              <a:rPr lang="en-GB" dirty="0"/>
              <a:t>Early estimates:</a:t>
            </a:r>
          </a:p>
          <a:p>
            <a:r>
              <a:rPr lang="en-GB" dirty="0"/>
              <a:t>~1 million.</a:t>
            </a:r>
          </a:p>
          <a:p>
            <a:r>
              <a:rPr lang="en-GB" dirty="0"/>
              <a:t>At the moment, facility still in construction:</a:t>
            </a:r>
          </a:p>
          <a:p>
            <a:r>
              <a:rPr lang="en-GB" dirty="0"/>
              <a:t>~ 10 million</a:t>
            </a:r>
          </a:p>
          <a:p>
            <a:r>
              <a:rPr lang="en-GB" dirty="0"/>
              <a:t>Likely to exceed 15 million PVs when complete.</a:t>
            </a:r>
          </a:p>
        </p:txBody>
      </p:sp>
      <p:sp>
        <p:nvSpPr>
          <p:cNvPr id="6" name="Text Placeholder 5">
            <a:extLst>
              <a:ext uri="{FF2B5EF4-FFF2-40B4-BE49-F238E27FC236}">
                <a16:creationId xmlns:a16="http://schemas.microsoft.com/office/drawing/2014/main" id="{A8DA4A14-1C98-4F36-BA3B-A403201973EA}"/>
              </a:ext>
            </a:extLst>
          </p:cNvPr>
          <p:cNvSpPr>
            <a:spLocks noGrp="1"/>
          </p:cNvSpPr>
          <p:nvPr>
            <p:ph type="body" sz="quarter" idx="14"/>
          </p:nvPr>
        </p:nvSpPr>
        <p:spPr/>
        <p:txBody>
          <a:bodyPr/>
          <a:lstStyle/>
          <a:p>
            <a:r>
              <a:rPr lang="en-GB" dirty="0"/>
              <a:t>Still in construction, numbers are subject to change</a:t>
            </a:r>
          </a:p>
        </p:txBody>
      </p:sp>
      <p:sp>
        <p:nvSpPr>
          <p:cNvPr id="7" name="Content Placeholder 6">
            <a:extLst>
              <a:ext uri="{FF2B5EF4-FFF2-40B4-BE49-F238E27FC236}">
                <a16:creationId xmlns:a16="http://schemas.microsoft.com/office/drawing/2014/main" id="{8FDFC760-B784-E51D-0C5A-83E2E8A57688}"/>
              </a:ext>
            </a:extLst>
          </p:cNvPr>
          <p:cNvSpPr>
            <a:spLocks noGrp="1"/>
          </p:cNvSpPr>
          <p:nvPr>
            <p:ph idx="15"/>
          </p:nvPr>
        </p:nvSpPr>
        <p:spPr/>
        <p:txBody>
          <a:bodyPr/>
          <a:lstStyle/>
          <a:p>
            <a:r>
              <a:rPr lang="en-GB" b="1" dirty="0"/>
              <a:t>Control processes and host computers</a:t>
            </a:r>
          </a:p>
          <a:p>
            <a:endParaRPr lang="en-GB" dirty="0"/>
          </a:p>
          <a:p>
            <a:pPr marL="0" indent="0">
              <a:buNone/>
            </a:pPr>
            <a:r>
              <a:rPr lang="en-GB" dirty="0"/>
              <a:t>Almost 700 host computers (incl. virtual machines) running ~3000 control processes, i.e., EPICS IOCs) – as of time of writing.</a:t>
            </a:r>
          </a:p>
          <a:p>
            <a:pPr marL="0" indent="0">
              <a:buNone/>
            </a:pPr>
            <a:r>
              <a:rPr lang="en-GB" dirty="0"/>
              <a:t>Still growing as installation proceeds.</a:t>
            </a:r>
          </a:p>
        </p:txBody>
      </p:sp>
      <p:sp>
        <p:nvSpPr>
          <p:cNvPr id="8" name="Content Placeholder 7">
            <a:extLst>
              <a:ext uri="{FF2B5EF4-FFF2-40B4-BE49-F238E27FC236}">
                <a16:creationId xmlns:a16="http://schemas.microsoft.com/office/drawing/2014/main" id="{29AAA6CE-053C-993C-1C2A-DF4B3DBAFB11}"/>
              </a:ext>
            </a:extLst>
          </p:cNvPr>
          <p:cNvSpPr>
            <a:spLocks noGrp="1"/>
          </p:cNvSpPr>
          <p:nvPr>
            <p:ph idx="16"/>
          </p:nvPr>
        </p:nvSpPr>
        <p:spPr>
          <a:xfrm>
            <a:off x="8116194" y="1562400"/>
            <a:ext cx="3255409" cy="3846727"/>
          </a:xfrm>
        </p:spPr>
        <p:txBody>
          <a:bodyPr/>
          <a:lstStyle/>
          <a:p>
            <a:r>
              <a:rPr lang="en-GB" b="1" dirty="0"/>
              <a:t>Data storage, processing and networking</a:t>
            </a:r>
          </a:p>
          <a:p>
            <a:endParaRPr lang="en-GB" dirty="0"/>
          </a:p>
          <a:p>
            <a:r>
              <a:rPr lang="en-GB" dirty="0"/>
              <a:t>Petabyte of on-site storage (to be extended)</a:t>
            </a:r>
          </a:p>
          <a:p>
            <a:r>
              <a:rPr lang="en-GB" dirty="0"/>
              <a:t>Local server room with virtualization clusters.</a:t>
            </a:r>
          </a:p>
          <a:p>
            <a:r>
              <a:rPr lang="en-GB" dirty="0"/>
              <a:t>High-performance network, capable of ~300 </a:t>
            </a:r>
            <a:r>
              <a:rPr lang="en-GB" dirty="0" err="1"/>
              <a:t>Tbytes</a:t>
            </a:r>
            <a:r>
              <a:rPr lang="en-GB" dirty="0"/>
              <a:t>/sec</a:t>
            </a:r>
          </a:p>
        </p:txBody>
      </p:sp>
      <p:sp>
        <p:nvSpPr>
          <p:cNvPr id="9" name="Footer Placeholder 2">
            <a:extLst>
              <a:ext uri="{FF2B5EF4-FFF2-40B4-BE49-F238E27FC236}">
                <a16:creationId xmlns:a16="http://schemas.microsoft.com/office/drawing/2014/main" id="{CE2EB805-75C6-55BB-983A-CF01AB9AFA11}"/>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173150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FB556-7C86-162F-3676-34D28521A2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8C313-B369-31FB-2D66-34FFC2E8A86A}"/>
              </a:ext>
            </a:extLst>
          </p:cNvPr>
          <p:cNvSpPr>
            <a:spLocks noGrp="1"/>
          </p:cNvSpPr>
          <p:nvPr>
            <p:ph type="title"/>
          </p:nvPr>
        </p:nvSpPr>
        <p:spPr/>
        <p:txBody>
          <a:bodyPr/>
          <a:lstStyle/>
          <a:p>
            <a:r>
              <a:rPr lang="en-GB" dirty="0"/>
              <a:t>Some parameters</a:t>
            </a:r>
          </a:p>
        </p:txBody>
      </p:sp>
      <p:sp>
        <p:nvSpPr>
          <p:cNvPr id="4" name="Slide Number Placeholder 3">
            <a:extLst>
              <a:ext uri="{FF2B5EF4-FFF2-40B4-BE49-F238E27FC236}">
                <a16:creationId xmlns:a16="http://schemas.microsoft.com/office/drawing/2014/main" id="{251DD877-FB67-D5A2-4BF5-A5818DC6469C}"/>
              </a:ext>
            </a:extLst>
          </p:cNvPr>
          <p:cNvSpPr>
            <a:spLocks noGrp="1"/>
          </p:cNvSpPr>
          <p:nvPr>
            <p:ph type="sldNum" sz="quarter" idx="12"/>
          </p:nvPr>
        </p:nvSpPr>
        <p:spPr/>
        <p:txBody>
          <a:bodyPr/>
          <a:lstStyle/>
          <a:p>
            <a:fld id="{F7283078-D760-1647-8B80-66BA8B52336D}" type="slidenum">
              <a:rPr lang="sv-SE" smtClean="0"/>
              <a:t>21</a:t>
            </a:fld>
            <a:endParaRPr lang="sv-SE"/>
          </a:p>
        </p:txBody>
      </p:sp>
      <p:sp>
        <p:nvSpPr>
          <p:cNvPr id="6" name="Text Placeholder 5">
            <a:extLst>
              <a:ext uri="{FF2B5EF4-FFF2-40B4-BE49-F238E27FC236}">
                <a16:creationId xmlns:a16="http://schemas.microsoft.com/office/drawing/2014/main" id="{78EAC2EC-F027-69DB-3D01-4F7815539F18}"/>
              </a:ext>
            </a:extLst>
          </p:cNvPr>
          <p:cNvSpPr>
            <a:spLocks noGrp="1"/>
          </p:cNvSpPr>
          <p:nvPr>
            <p:ph type="body" sz="quarter" idx="14"/>
          </p:nvPr>
        </p:nvSpPr>
        <p:spPr/>
        <p:txBody>
          <a:bodyPr/>
          <a:lstStyle/>
          <a:p>
            <a:r>
              <a:rPr lang="en-GB" dirty="0"/>
              <a:t>Status as of last week (snapshot)</a:t>
            </a:r>
          </a:p>
        </p:txBody>
      </p:sp>
      <p:pic>
        <p:nvPicPr>
          <p:cNvPr id="16" name="Picture 15">
            <a:extLst>
              <a:ext uri="{FF2B5EF4-FFF2-40B4-BE49-F238E27FC236}">
                <a16:creationId xmlns:a16="http://schemas.microsoft.com/office/drawing/2014/main" id="{7A5F8CAB-56ED-B19A-EC89-5BA41FB388DC}"/>
              </a:ext>
            </a:extLst>
          </p:cNvPr>
          <p:cNvPicPr>
            <a:picLocks noChangeAspect="1"/>
          </p:cNvPicPr>
          <p:nvPr/>
        </p:nvPicPr>
        <p:blipFill>
          <a:blip r:embed="rId2"/>
          <a:stretch>
            <a:fillRect/>
          </a:stretch>
        </p:blipFill>
        <p:spPr>
          <a:xfrm>
            <a:off x="2334492" y="1691173"/>
            <a:ext cx="7772400" cy="4531026"/>
          </a:xfrm>
          <a:prstGeom prst="rect">
            <a:avLst/>
          </a:prstGeom>
        </p:spPr>
      </p:pic>
      <p:sp>
        <p:nvSpPr>
          <p:cNvPr id="17" name="TextBox 16">
            <a:extLst>
              <a:ext uri="{FF2B5EF4-FFF2-40B4-BE49-F238E27FC236}">
                <a16:creationId xmlns:a16="http://schemas.microsoft.com/office/drawing/2014/main" id="{6E2663D9-C3D9-412A-0CCC-0CAEF9AAD5C2}"/>
              </a:ext>
            </a:extLst>
          </p:cNvPr>
          <p:cNvSpPr txBox="1"/>
          <p:nvPr/>
        </p:nvSpPr>
        <p:spPr>
          <a:xfrm>
            <a:off x="974765" y="2266561"/>
            <a:ext cx="1110343" cy="3693319"/>
          </a:xfrm>
          <a:prstGeom prst="rect">
            <a:avLst/>
          </a:prstGeom>
          <a:noFill/>
        </p:spPr>
        <p:txBody>
          <a:bodyPr wrap="square" rtlCol="0">
            <a:spAutoFit/>
          </a:bodyPr>
          <a:lstStyle/>
          <a:p>
            <a:pPr algn="l"/>
            <a:r>
              <a:rPr lang="en-GB" dirty="0">
                <a:solidFill>
                  <a:srgbClr val="666666"/>
                </a:solidFill>
              </a:rPr>
              <a:t>IOCs</a:t>
            </a:r>
          </a:p>
          <a:p>
            <a:pPr algn="l"/>
            <a:endParaRPr lang="en-GB" dirty="0">
              <a:solidFill>
                <a:srgbClr val="666666"/>
              </a:solidFill>
            </a:endParaRPr>
          </a:p>
          <a:p>
            <a:pPr algn="l"/>
            <a:endParaRPr lang="en-GB" dirty="0">
              <a:solidFill>
                <a:srgbClr val="666666"/>
              </a:solidFill>
            </a:endParaRPr>
          </a:p>
          <a:p>
            <a:pPr algn="l"/>
            <a:r>
              <a:rPr lang="en-GB" dirty="0">
                <a:solidFill>
                  <a:srgbClr val="666666"/>
                </a:solidFill>
              </a:rPr>
              <a:t>IOC Hosts</a:t>
            </a:r>
          </a:p>
          <a:p>
            <a:pPr algn="l"/>
            <a:endParaRPr lang="en-GB" dirty="0">
              <a:solidFill>
                <a:srgbClr val="666666"/>
              </a:solidFill>
            </a:endParaRPr>
          </a:p>
          <a:p>
            <a:pPr algn="l"/>
            <a:endParaRPr lang="en-GB" dirty="0">
              <a:solidFill>
                <a:srgbClr val="666666"/>
              </a:solidFill>
            </a:endParaRPr>
          </a:p>
          <a:p>
            <a:pPr algn="l"/>
            <a:r>
              <a:rPr lang="en-GB" dirty="0">
                <a:solidFill>
                  <a:srgbClr val="666666"/>
                </a:solidFill>
              </a:rPr>
              <a:t>Number of EPICS records</a:t>
            </a:r>
          </a:p>
          <a:p>
            <a:pPr algn="l"/>
            <a:endParaRPr lang="en-GB" dirty="0">
              <a:solidFill>
                <a:srgbClr val="666666"/>
              </a:solidFill>
            </a:endParaRPr>
          </a:p>
          <a:p>
            <a:pPr algn="l"/>
            <a:r>
              <a:rPr lang="en-GB" dirty="0">
                <a:solidFill>
                  <a:srgbClr val="666666"/>
                </a:solidFill>
              </a:rPr>
              <a:t>Archived records</a:t>
            </a:r>
          </a:p>
        </p:txBody>
      </p:sp>
      <p:sp>
        <p:nvSpPr>
          <p:cNvPr id="18" name="Footer Placeholder 2">
            <a:extLst>
              <a:ext uri="{FF2B5EF4-FFF2-40B4-BE49-F238E27FC236}">
                <a16:creationId xmlns:a16="http://schemas.microsoft.com/office/drawing/2014/main" id="{1A008E3C-D252-CE28-AA2E-50A1A73B65F9}"/>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620641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1CDE-579A-8C44-7EE6-1A8546FA33C8}"/>
              </a:ext>
            </a:extLst>
          </p:cNvPr>
          <p:cNvSpPr>
            <a:spLocks noGrp="1"/>
          </p:cNvSpPr>
          <p:nvPr>
            <p:ph type="title"/>
          </p:nvPr>
        </p:nvSpPr>
        <p:spPr/>
        <p:txBody>
          <a:bodyPr/>
          <a:lstStyle/>
          <a:p>
            <a:r>
              <a:rPr lang="en-GB" dirty="0"/>
              <a:t>Control and Data acquisition</a:t>
            </a:r>
          </a:p>
        </p:txBody>
      </p:sp>
      <p:sp>
        <p:nvSpPr>
          <p:cNvPr id="4" name="Slide Number Placeholder 3">
            <a:extLst>
              <a:ext uri="{FF2B5EF4-FFF2-40B4-BE49-F238E27FC236}">
                <a16:creationId xmlns:a16="http://schemas.microsoft.com/office/drawing/2014/main" id="{4832AD73-B3F3-B62E-6E24-F8035FCA1B42}"/>
              </a:ext>
            </a:extLst>
          </p:cNvPr>
          <p:cNvSpPr>
            <a:spLocks noGrp="1"/>
          </p:cNvSpPr>
          <p:nvPr>
            <p:ph type="sldNum" sz="quarter" idx="12"/>
          </p:nvPr>
        </p:nvSpPr>
        <p:spPr/>
        <p:txBody>
          <a:bodyPr/>
          <a:lstStyle/>
          <a:p>
            <a:fld id="{F7283078-D760-1647-8B80-66BA8B52336D}" type="slidenum">
              <a:rPr lang="sv-SE" smtClean="0"/>
              <a:t>22</a:t>
            </a:fld>
            <a:endParaRPr lang="sv-SE"/>
          </a:p>
        </p:txBody>
      </p:sp>
      <p:sp>
        <p:nvSpPr>
          <p:cNvPr id="6" name="Text Placeholder 5">
            <a:extLst>
              <a:ext uri="{FF2B5EF4-FFF2-40B4-BE49-F238E27FC236}">
                <a16:creationId xmlns:a16="http://schemas.microsoft.com/office/drawing/2014/main" id="{870BD8A5-75B3-837A-99A7-3E4B4973A146}"/>
              </a:ext>
            </a:extLst>
          </p:cNvPr>
          <p:cNvSpPr>
            <a:spLocks noGrp="1"/>
          </p:cNvSpPr>
          <p:nvPr>
            <p:ph type="body" sz="quarter" idx="14"/>
          </p:nvPr>
        </p:nvSpPr>
        <p:spPr/>
        <p:txBody>
          <a:bodyPr/>
          <a:lstStyle/>
          <a:p>
            <a:r>
              <a:rPr lang="en-GB" dirty="0"/>
              <a:t>Integrating the equipment for operation</a:t>
            </a:r>
          </a:p>
        </p:txBody>
      </p:sp>
      <p:pic>
        <p:nvPicPr>
          <p:cNvPr id="13" name="Content Placeholder 12">
            <a:extLst>
              <a:ext uri="{FF2B5EF4-FFF2-40B4-BE49-F238E27FC236}">
                <a16:creationId xmlns:a16="http://schemas.microsoft.com/office/drawing/2014/main" id="{02E3F7A2-AC7A-8184-6641-7F981AE25C9F}"/>
              </a:ext>
            </a:extLst>
          </p:cNvPr>
          <p:cNvPicPr>
            <a:picLocks noGrp="1" noChangeAspect="1"/>
          </p:cNvPicPr>
          <p:nvPr>
            <p:ph idx="15"/>
          </p:nvPr>
        </p:nvPicPr>
        <p:blipFill>
          <a:blip r:embed="rId2" cstate="screen">
            <a:extLst>
              <a:ext uri="{28A0092B-C50C-407E-A947-70E740481C1C}">
                <a14:useLocalDpi xmlns:a14="http://schemas.microsoft.com/office/drawing/2010/main"/>
              </a:ext>
            </a:extLst>
          </a:blip>
          <a:stretch>
            <a:fillRect/>
          </a:stretch>
        </p:blipFill>
        <p:spPr>
          <a:xfrm>
            <a:off x="820397" y="1760484"/>
            <a:ext cx="7019860" cy="3361623"/>
          </a:xfrm>
        </p:spPr>
      </p:pic>
      <p:sp>
        <p:nvSpPr>
          <p:cNvPr id="7" name="Content Placeholder 6">
            <a:extLst>
              <a:ext uri="{FF2B5EF4-FFF2-40B4-BE49-F238E27FC236}">
                <a16:creationId xmlns:a16="http://schemas.microsoft.com/office/drawing/2014/main" id="{482DC8E8-2D01-8208-9155-A2848AF155AF}"/>
              </a:ext>
            </a:extLst>
          </p:cNvPr>
          <p:cNvSpPr>
            <a:spLocks noGrp="1"/>
          </p:cNvSpPr>
          <p:nvPr>
            <p:ph idx="16"/>
          </p:nvPr>
        </p:nvSpPr>
        <p:spPr/>
        <p:txBody>
          <a:bodyPr/>
          <a:lstStyle/>
          <a:p>
            <a:r>
              <a:rPr lang="en-GB" dirty="0"/>
              <a:t>Large diversity of systems that have to be working as one unit; a ”factory” that produces neutrons.</a:t>
            </a:r>
          </a:p>
          <a:p>
            <a:r>
              <a:rPr lang="en-GB" dirty="0"/>
              <a:t>High requirements for reliability;  downtime is costly.</a:t>
            </a:r>
          </a:p>
          <a:p>
            <a:r>
              <a:rPr lang="en-GB" dirty="0"/>
              <a:t>High number of controlled objects requires abstraction while preserving the access to detail information for troubleshooting.</a:t>
            </a:r>
          </a:p>
          <a:p>
            <a:endParaRPr lang="en-GB" dirty="0"/>
          </a:p>
          <a:p>
            <a:endParaRPr lang="en-GB" dirty="0"/>
          </a:p>
        </p:txBody>
      </p:sp>
      <p:sp>
        <p:nvSpPr>
          <p:cNvPr id="8" name="TextBox 7">
            <a:extLst>
              <a:ext uri="{FF2B5EF4-FFF2-40B4-BE49-F238E27FC236}">
                <a16:creationId xmlns:a16="http://schemas.microsoft.com/office/drawing/2014/main" id="{0E8C96C2-FD58-5061-6B4A-5AE6D06E979A}"/>
              </a:ext>
            </a:extLst>
          </p:cNvPr>
          <p:cNvSpPr txBox="1"/>
          <p:nvPr/>
        </p:nvSpPr>
        <p:spPr>
          <a:xfrm>
            <a:off x="1056903" y="5429356"/>
            <a:ext cx="6037807" cy="369332"/>
          </a:xfrm>
          <a:prstGeom prst="rect">
            <a:avLst/>
          </a:prstGeom>
          <a:noFill/>
        </p:spPr>
        <p:txBody>
          <a:bodyPr wrap="none" rtlCol="0">
            <a:spAutoFit/>
          </a:bodyPr>
          <a:lstStyle/>
          <a:p>
            <a:pPr algn="l"/>
            <a:r>
              <a:rPr lang="en-GB" dirty="0">
                <a:solidFill>
                  <a:srgbClr val="666666"/>
                </a:solidFill>
              </a:rPr>
              <a:t>Layered architecture of the ESS Integrated Control System</a:t>
            </a:r>
          </a:p>
        </p:txBody>
      </p:sp>
      <p:sp>
        <p:nvSpPr>
          <p:cNvPr id="5" name="Footer Placeholder 2">
            <a:extLst>
              <a:ext uri="{FF2B5EF4-FFF2-40B4-BE49-F238E27FC236}">
                <a16:creationId xmlns:a16="http://schemas.microsoft.com/office/drawing/2014/main" id="{A379CC75-3D74-57EF-9C9C-E79B0FE2A819}"/>
              </a:ext>
            </a:extLst>
          </p:cNvPr>
          <p:cNvSpPr txBox="1">
            <a:spLocks/>
          </p:cNvSpPr>
          <p:nvPr/>
        </p:nvSpPr>
        <p:spPr>
          <a:xfrm>
            <a:off x="1915582" y="6410064"/>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69861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56475-D474-6F32-C4D6-A48CC3B2C2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CC468-1602-A29C-31D1-A41B01995D50}"/>
              </a:ext>
            </a:extLst>
          </p:cNvPr>
          <p:cNvSpPr>
            <a:spLocks noGrp="1"/>
          </p:cNvSpPr>
          <p:nvPr>
            <p:ph type="title"/>
          </p:nvPr>
        </p:nvSpPr>
        <p:spPr/>
        <p:txBody>
          <a:bodyPr/>
          <a:lstStyle/>
          <a:p>
            <a:r>
              <a:rPr lang="en-GB" dirty="0"/>
              <a:t>Field I/O and integration</a:t>
            </a:r>
          </a:p>
        </p:txBody>
      </p:sp>
      <p:sp>
        <p:nvSpPr>
          <p:cNvPr id="4" name="Slide Number Placeholder 3">
            <a:extLst>
              <a:ext uri="{FF2B5EF4-FFF2-40B4-BE49-F238E27FC236}">
                <a16:creationId xmlns:a16="http://schemas.microsoft.com/office/drawing/2014/main" id="{EB3F12ED-862F-0D8B-9B4A-2792FB8433FC}"/>
              </a:ext>
            </a:extLst>
          </p:cNvPr>
          <p:cNvSpPr>
            <a:spLocks noGrp="1"/>
          </p:cNvSpPr>
          <p:nvPr>
            <p:ph type="sldNum" sz="quarter" idx="12"/>
          </p:nvPr>
        </p:nvSpPr>
        <p:spPr/>
        <p:txBody>
          <a:bodyPr/>
          <a:lstStyle/>
          <a:p>
            <a:fld id="{F7283078-D760-1647-8B80-66BA8B52336D}" type="slidenum">
              <a:rPr lang="sv-SE" smtClean="0"/>
              <a:t>23</a:t>
            </a:fld>
            <a:endParaRPr lang="sv-SE"/>
          </a:p>
        </p:txBody>
      </p:sp>
      <p:sp>
        <p:nvSpPr>
          <p:cNvPr id="6" name="Text Placeholder 5">
            <a:extLst>
              <a:ext uri="{FF2B5EF4-FFF2-40B4-BE49-F238E27FC236}">
                <a16:creationId xmlns:a16="http://schemas.microsoft.com/office/drawing/2014/main" id="{D1B99D9F-DC7D-44B6-6238-913D3843632B}"/>
              </a:ext>
            </a:extLst>
          </p:cNvPr>
          <p:cNvSpPr>
            <a:spLocks noGrp="1"/>
          </p:cNvSpPr>
          <p:nvPr>
            <p:ph type="body" sz="quarter" idx="14"/>
          </p:nvPr>
        </p:nvSpPr>
        <p:spPr/>
        <p:txBody>
          <a:bodyPr/>
          <a:lstStyle/>
          <a:p>
            <a:r>
              <a:rPr lang="en-GB" dirty="0"/>
              <a:t>Integrating the equipment for operation</a:t>
            </a:r>
          </a:p>
        </p:txBody>
      </p:sp>
      <p:sp>
        <p:nvSpPr>
          <p:cNvPr id="5" name="Footer Placeholder 2">
            <a:extLst>
              <a:ext uri="{FF2B5EF4-FFF2-40B4-BE49-F238E27FC236}">
                <a16:creationId xmlns:a16="http://schemas.microsoft.com/office/drawing/2014/main" id="{9C3BCFEE-B709-2064-CABF-A9B8AAF2F321}"/>
              </a:ext>
            </a:extLst>
          </p:cNvPr>
          <p:cNvSpPr txBox="1">
            <a:spLocks/>
          </p:cNvSpPr>
          <p:nvPr/>
        </p:nvSpPr>
        <p:spPr>
          <a:xfrm>
            <a:off x="1915582" y="6410064"/>
            <a:ext cx="4320448"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EPICS Summer </a:t>
            </a:r>
            <a:r>
              <a:rPr lang="sv-SE" dirty="0" err="1"/>
              <a:t>School</a:t>
            </a:r>
            <a:r>
              <a:rPr lang="sv-SE" dirty="0"/>
              <a:t> 2025</a:t>
            </a:r>
          </a:p>
        </p:txBody>
      </p:sp>
      <p:pic>
        <p:nvPicPr>
          <p:cNvPr id="3" name="Picture 2">
            <a:extLst>
              <a:ext uri="{FF2B5EF4-FFF2-40B4-BE49-F238E27FC236}">
                <a16:creationId xmlns:a16="http://schemas.microsoft.com/office/drawing/2014/main" id="{80516242-AC7D-78DF-D755-ED70346820D3}"/>
              </a:ext>
            </a:extLst>
          </p:cNvPr>
          <p:cNvPicPr>
            <a:picLocks noChangeAspect="1"/>
          </p:cNvPicPr>
          <p:nvPr/>
        </p:nvPicPr>
        <p:blipFill>
          <a:blip r:embed="rId2"/>
          <a:stretch>
            <a:fillRect/>
          </a:stretch>
        </p:blipFill>
        <p:spPr>
          <a:xfrm>
            <a:off x="1847528" y="1493664"/>
            <a:ext cx="8568952" cy="1719312"/>
          </a:xfrm>
          <a:prstGeom prst="rect">
            <a:avLst/>
          </a:prstGeom>
        </p:spPr>
      </p:pic>
      <p:sp>
        <p:nvSpPr>
          <p:cNvPr id="9" name="TextBox 8">
            <a:extLst>
              <a:ext uri="{FF2B5EF4-FFF2-40B4-BE49-F238E27FC236}">
                <a16:creationId xmlns:a16="http://schemas.microsoft.com/office/drawing/2014/main" id="{CAE73994-5390-557A-92B5-C45588BB019D}"/>
              </a:ext>
            </a:extLst>
          </p:cNvPr>
          <p:cNvSpPr txBox="1"/>
          <p:nvPr/>
        </p:nvSpPr>
        <p:spPr>
          <a:xfrm>
            <a:off x="1847528" y="3429001"/>
            <a:ext cx="5544616" cy="2031325"/>
          </a:xfrm>
          <a:prstGeom prst="rect">
            <a:avLst/>
          </a:prstGeom>
          <a:noFill/>
        </p:spPr>
        <p:txBody>
          <a:bodyPr wrap="square" rtlCol="0">
            <a:spAutoFit/>
          </a:bodyPr>
          <a:lstStyle/>
          <a:p>
            <a:pPr marL="285750" indent="-285750">
              <a:buFont typeface="Arial"/>
              <a:buChar char="•"/>
            </a:pPr>
            <a:r>
              <a:rPr lang="en-GB" dirty="0"/>
              <a:t>Backbone of all this is the I/O platforms</a:t>
            </a:r>
          </a:p>
          <a:p>
            <a:pPr marL="742950" lvl="1" indent="-285750">
              <a:buFont typeface="Arial"/>
              <a:buChar char="•"/>
            </a:pPr>
            <a:r>
              <a:rPr lang="en-GB" dirty="0"/>
              <a:t>Hardware, firmware, software</a:t>
            </a:r>
          </a:p>
          <a:p>
            <a:pPr marL="742950" lvl="1" indent="-285750">
              <a:buFont typeface="Arial"/>
              <a:buChar char="•"/>
            </a:pPr>
            <a:r>
              <a:rPr lang="en-GB" dirty="0"/>
              <a:t>Performance and cost efficiency</a:t>
            </a:r>
          </a:p>
          <a:p>
            <a:pPr marL="1200150" lvl="2" indent="-285750">
              <a:buFont typeface="Arial"/>
              <a:buChar char="•"/>
            </a:pPr>
            <a:r>
              <a:rPr lang="en-GB" dirty="0"/>
              <a:t>Layered model</a:t>
            </a:r>
          </a:p>
          <a:p>
            <a:pPr marL="285750" indent="-285750">
              <a:buFont typeface="Arial"/>
              <a:buChar char="•"/>
            </a:pPr>
            <a:r>
              <a:rPr lang="en-GB" dirty="0"/>
              <a:t>A lot of effort goes into device integration</a:t>
            </a:r>
          </a:p>
          <a:p>
            <a:pPr marL="742950" lvl="1" indent="-285750">
              <a:buFont typeface="Arial"/>
              <a:buChar char="•"/>
            </a:pPr>
            <a:r>
              <a:rPr lang="en-GB" dirty="0"/>
              <a:t>Device-specific functionality</a:t>
            </a:r>
          </a:p>
          <a:p>
            <a:pPr marL="742950" lvl="1" indent="-285750">
              <a:buFont typeface="Arial"/>
              <a:buChar char="•"/>
            </a:pPr>
            <a:r>
              <a:rPr lang="en-GB" dirty="0"/>
              <a:t>Installation effort</a:t>
            </a:r>
          </a:p>
        </p:txBody>
      </p:sp>
      <p:grpSp>
        <p:nvGrpSpPr>
          <p:cNvPr id="10" name="Group 9">
            <a:extLst>
              <a:ext uri="{FF2B5EF4-FFF2-40B4-BE49-F238E27FC236}">
                <a16:creationId xmlns:a16="http://schemas.microsoft.com/office/drawing/2014/main" id="{B6123DCD-06C5-1E6D-70CE-B32AB21E4CFB}"/>
              </a:ext>
            </a:extLst>
          </p:cNvPr>
          <p:cNvGrpSpPr/>
          <p:nvPr/>
        </p:nvGrpSpPr>
        <p:grpSpPr>
          <a:xfrm>
            <a:off x="6312024" y="3209015"/>
            <a:ext cx="3960440" cy="3361319"/>
            <a:chOff x="36004" y="1484784"/>
            <a:chExt cx="4391980" cy="5188277"/>
          </a:xfrm>
        </p:grpSpPr>
        <p:sp>
          <p:nvSpPr>
            <p:cNvPr id="11" name="Up-Down Arrow 7">
              <a:extLst>
                <a:ext uri="{FF2B5EF4-FFF2-40B4-BE49-F238E27FC236}">
                  <a16:creationId xmlns:a16="http://schemas.microsoft.com/office/drawing/2014/main" id="{C243381D-A759-DD82-3741-0E084C2C2CCD}"/>
                </a:ext>
              </a:extLst>
            </p:cNvPr>
            <p:cNvSpPr/>
            <p:nvPr/>
          </p:nvSpPr>
          <p:spPr>
            <a:xfrm>
              <a:off x="899592" y="1916832"/>
              <a:ext cx="216024" cy="57606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00"/>
            </a:p>
          </p:txBody>
        </p:sp>
        <p:sp>
          <p:nvSpPr>
            <p:cNvPr id="12" name="Up-Down Arrow 8">
              <a:extLst>
                <a:ext uri="{FF2B5EF4-FFF2-40B4-BE49-F238E27FC236}">
                  <a16:creationId xmlns:a16="http://schemas.microsoft.com/office/drawing/2014/main" id="{F56F17C2-6C4B-9AE9-8953-1919FE1B4C2F}"/>
                </a:ext>
              </a:extLst>
            </p:cNvPr>
            <p:cNvSpPr/>
            <p:nvPr/>
          </p:nvSpPr>
          <p:spPr>
            <a:xfrm>
              <a:off x="899592" y="2492896"/>
              <a:ext cx="216024" cy="144016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00"/>
            </a:p>
          </p:txBody>
        </p:sp>
        <p:sp>
          <p:nvSpPr>
            <p:cNvPr id="14" name="Up-Down Arrow 9">
              <a:extLst>
                <a:ext uri="{FF2B5EF4-FFF2-40B4-BE49-F238E27FC236}">
                  <a16:creationId xmlns:a16="http://schemas.microsoft.com/office/drawing/2014/main" id="{10205079-40D7-1AEF-1901-BF9A7508FE6D}"/>
                </a:ext>
              </a:extLst>
            </p:cNvPr>
            <p:cNvSpPr/>
            <p:nvPr/>
          </p:nvSpPr>
          <p:spPr>
            <a:xfrm>
              <a:off x="899592" y="3950664"/>
              <a:ext cx="216024" cy="243066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00"/>
            </a:p>
          </p:txBody>
        </p:sp>
        <p:sp>
          <p:nvSpPr>
            <p:cNvPr id="15" name="Up Arrow 14">
              <a:extLst>
                <a:ext uri="{FF2B5EF4-FFF2-40B4-BE49-F238E27FC236}">
                  <a16:creationId xmlns:a16="http://schemas.microsoft.com/office/drawing/2014/main" id="{B6B7D6CA-51D0-6A1E-5483-EA76F2AC78A5}"/>
                </a:ext>
              </a:extLst>
            </p:cNvPr>
            <p:cNvSpPr/>
            <p:nvPr/>
          </p:nvSpPr>
          <p:spPr>
            <a:xfrm>
              <a:off x="467544" y="1772816"/>
              <a:ext cx="216024" cy="46085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00"/>
            </a:p>
          </p:txBody>
        </p:sp>
        <p:sp>
          <p:nvSpPr>
            <p:cNvPr id="16" name="TextBox 15">
              <a:extLst>
                <a:ext uri="{FF2B5EF4-FFF2-40B4-BE49-F238E27FC236}">
                  <a16:creationId xmlns:a16="http://schemas.microsoft.com/office/drawing/2014/main" id="{E2220518-4D74-B720-9040-6BF7FD4062C3}"/>
                </a:ext>
              </a:extLst>
            </p:cNvPr>
            <p:cNvSpPr txBox="1"/>
            <p:nvPr/>
          </p:nvSpPr>
          <p:spPr>
            <a:xfrm>
              <a:off x="179512" y="1556792"/>
              <a:ext cx="792088" cy="522566"/>
            </a:xfrm>
            <a:prstGeom prst="rect">
              <a:avLst/>
            </a:prstGeom>
            <a:noFill/>
          </p:spPr>
          <p:txBody>
            <a:bodyPr wrap="square" rtlCol="0">
              <a:spAutoFit/>
            </a:bodyPr>
            <a:lstStyle/>
            <a:p>
              <a:r>
                <a:rPr lang="sv-SE" sz="800" dirty="0"/>
                <a:t>Signal speed</a:t>
              </a:r>
            </a:p>
          </p:txBody>
        </p:sp>
        <p:sp>
          <p:nvSpPr>
            <p:cNvPr id="17" name="TextBox 16">
              <a:extLst>
                <a:ext uri="{FF2B5EF4-FFF2-40B4-BE49-F238E27FC236}">
                  <a16:creationId xmlns:a16="http://schemas.microsoft.com/office/drawing/2014/main" id="{2A5BF07F-FFF8-B266-8387-CCB39CE91E45}"/>
                </a:ext>
              </a:extLst>
            </p:cNvPr>
            <p:cNvSpPr txBox="1"/>
            <p:nvPr/>
          </p:nvSpPr>
          <p:spPr>
            <a:xfrm>
              <a:off x="39662" y="3817641"/>
              <a:ext cx="499890" cy="332543"/>
            </a:xfrm>
            <a:prstGeom prst="rect">
              <a:avLst/>
            </a:prstGeom>
            <a:noFill/>
          </p:spPr>
          <p:txBody>
            <a:bodyPr wrap="square" rtlCol="0">
              <a:spAutoFit/>
            </a:bodyPr>
            <a:lstStyle/>
            <a:p>
              <a:r>
                <a:rPr lang="sv-SE" sz="800" dirty="0"/>
                <a:t>10 Hz</a:t>
              </a:r>
            </a:p>
          </p:txBody>
        </p:sp>
        <p:sp>
          <p:nvSpPr>
            <p:cNvPr id="18" name="TextBox 17">
              <a:extLst>
                <a:ext uri="{FF2B5EF4-FFF2-40B4-BE49-F238E27FC236}">
                  <a16:creationId xmlns:a16="http://schemas.microsoft.com/office/drawing/2014/main" id="{8B8069AC-8F33-F0A1-5B35-87508A33B1F3}"/>
                </a:ext>
              </a:extLst>
            </p:cNvPr>
            <p:cNvSpPr txBox="1"/>
            <p:nvPr/>
          </p:nvSpPr>
          <p:spPr>
            <a:xfrm>
              <a:off x="111670" y="4941167"/>
              <a:ext cx="499890" cy="332543"/>
            </a:xfrm>
            <a:prstGeom prst="rect">
              <a:avLst/>
            </a:prstGeom>
            <a:noFill/>
          </p:spPr>
          <p:txBody>
            <a:bodyPr wrap="square" rtlCol="0">
              <a:spAutoFit/>
            </a:bodyPr>
            <a:lstStyle/>
            <a:p>
              <a:r>
                <a:rPr lang="sv-SE" sz="800" dirty="0"/>
                <a:t>1 Hz</a:t>
              </a:r>
            </a:p>
          </p:txBody>
        </p:sp>
        <p:sp>
          <p:nvSpPr>
            <p:cNvPr id="19" name="TextBox 18">
              <a:extLst>
                <a:ext uri="{FF2B5EF4-FFF2-40B4-BE49-F238E27FC236}">
                  <a16:creationId xmlns:a16="http://schemas.microsoft.com/office/drawing/2014/main" id="{7A302221-CB49-DB40-6C05-4FC8BC0D08BF}"/>
                </a:ext>
              </a:extLst>
            </p:cNvPr>
            <p:cNvSpPr txBox="1"/>
            <p:nvPr/>
          </p:nvSpPr>
          <p:spPr>
            <a:xfrm>
              <a:off x="41235" y="6150495"/>
              <a:ext cx="499890" cy="522566"/>
            </a:xfrm>
            <a:prstGeom prst="rect">
              <a:avLst/>
            </a:prstGeom>
            <a:noFill/>
          </p:spPr>
          <p:txBody>
            <a:bodyPr wrap="square" rtlCol="0">
              <a:spAutoFit/>
            </a:bodyPr>
            <a:lstStyle/>
            <a:p>
              <a:r>
                <a:rPr lang="sv-SE" sz="800" dirty="0"/>
                <a:t>0.1 Hz</a:t>
              </a:r>
            </a:p>
          </p:txBody>
        </p:sp>
        <p:sp>
          <p:nvSpPr>
            <p:cNvPr id="20" name="TextBox 19">
              <a:extLst>
                <a:ext uri="{FF2B5EF4-FFF2-40B4-BE49-F238E27FC236}">
                  <a16:creationId xmlns:a16="http://schemas.microsoft.com/office/drawing/2014/main" id="{F102E25B-5F9E-1929-875E-643248A8D9C2}"/>
                </a:ext>
              </a:extLst>
            </p:cNvPr>
            <p:cNvSpPr txBox="1"/>
            <p:nvPr/>
          </p:nvSpPr>
          <p:spPr>
            <a:xfrm>
              <a:off x="39662" y="3270175"/>
              <a:ext cx="499890" cy="522566"/>
            </a:xfrm>
            <a:prstGeom prst="rect">
              <a:avLst/>
            </a:prstGeom>
            <a:noFill/>
          </p:spPr>
          <p:txBody>
            <a:bodyPr wrap="square" rtlCol="0">
              <a:spAutoFit/>
            </a:bodyPr>
            <a:lstStyle/>
            <a:p>
              <a:r>
                <a:rPr lang="sv-SE" sz="800" dirty="0"/>
                <a:t>100 Hz</a:t>
              </a:r>
            </a:p>
          </p:txBody>
        </p:sp>
        <p:sp>
          <p:nvSpPr>
            <p:cNvPr id="21" name="TextBox 20">
              <a:extLst>
                <a:ext uri="{FF2B5EF4-FFF2-40B4-BE49-F238E27FC236}">
                  <a16:creationId xmlns:a16="http://schemas.microsoft.com/office/drawing/2014/main" id="{8DE3CCD8-153B-B46D-1FED-213DF9C13211}"/>
                </a:ext>
              </a:extLst>
            </p:cNvPr>
            <p:cNvSpPr txBox="1"/>
            <p:nvPr/>
          </p:nvSpPr>
          <p:spPr>
            <a:xfrm>
              <a:off x="75666" y="2838128"/>
              <a:ext cx="499890" cy="332543"/>
            </a:xfrm>
            <a:prstGeom prst="rect">
              <a:avLst/>
            </a:prstGeom>
            <a:noFill/>
          </p:spPr>
          <p:txBody>
            <a:bodyPr wrap="square" rtlCol="0">
              <a:spAutoFit/>
            </a:bodyPr>
            <a:lstStyle/>
            <a:p>
              <a:r>
                <a:rPr lang="sv-SE" sz="800" dirty="0"/>
                <a:t>1 kHz</a:t>
              </a:r>
            </a:p>
          </p:txBody>
        </p:sp>
        <p:sp>
          <p:nvSpPr>
            <p:cNvPr id="22" name="TextBox 21">
              <a:extLst>
                <a:ext uri="{FF2B5EF4-FFF2-40B4-BE49-F238E27FC236}">
                  <a16:creationId xmlns:a16="http://schemas.microsoft.com/office/drawing/2014/main" id="{BDEE0402-A550-B19A-6BA6-AD4B92CE0358}"/>
                </a:ext>
              </a:extLst>
            </p:cNvPr>
            <p:cNvSpPr txBox="1"/>
            <p:nvPr/>
          </p:nvSpPr>
          <p:spPr>
            <a:xfrm>
              <a:off x="41235" y="2550097"/>
              <a:ext cx="499890" cy="522566"/>
            </a:xfrm>
            <a:prstGeom prst="rect">
              <a:avLst/>
            </a:prstGeom>
            <a:noFill/>
          </p:spPr>
          <p:txBody>
            <a:bodyPr wrap="square" rtlCol="0">
              <a:spAutoFit/>
            </a:bodyPr>
            <a:lstStyle/>
            <a:p>
              <a:r>
                <a:rPr lang="sv-SE" sz="800" dirty="0"/>
                <a:t>10 kHz</a:t>
              </a:r>
            </a:p>
          </p:txBody>
        </p:sp>
        <p:sp>
          <p:nvSpPr>
            <p:cNvPr id="23" name="TextBox 22">
              <a:extLst>
                <a:ext uri="{FF2B5EF4-FFF2-40B4-BE49-F238E27FC236}">
                  <a16:creationId xmlns:a16="http://schemas.microsoft.com/office/drawing/2014/main" id="{750564A0-A81A-A3FE-CD46-25CB9F10D8D8}"/>
                </a:ext>
              </a:extLst>
            </p:cNvPr>
            <p:cNvSpPr txBox="1"/>
            <p:nvPr/>
          </p:nvSpPr>
          <p:spPr>
            <a:xfrm>
              <a:off x="36004" y="2334073"/>
              <a:ext cx="575556" cy="522566"/>
            </a:xfrm>
            <a:prstGeom prst="rect">
              <a:avLst/>
            </a:prstGeom>
            <a:noFill/>
          </p:spPr>
          <p:txBody>
            <a:bodyPr wrap="square" rtlCol="0">
              <a:spAutoFit/>
            </a:bodyPr>
            <a:lstStyle/>
            <a:p>
              <a:r>
                <a:rPr lang="sv-SE" sz="800" dirty="0"/>
                <a:t>100 kHz</a:t>
              </a:r>
            </a:p>
          </p:txBody>
        </p:sp>
        <p:sp>
          <p:nvSpPr>
            <p:cNvPr id="24" name="TextBox 23">
              <a:extLst>
                <a:ext uri="{FF2B5EF4-FFF2-40B4-BE49-F238E27FC236}">
                  <a16:creationId xmlns:a16="http://schemas.microsoft.com/office/drawing/2014/main" id="{CAD45AC4-1C64-CCAB-54B7-7AF3220B23B5}"/>
                </a:ext>
              </a:extLst>
            </p:cNvPr>
            <p:cNvSpPr txBox="1"/>
            <p:nvPr/>
          </p:nvSpPr>
          <p:spPr>
            <a:xfrm>
              <a:off x="58212" y="2132856"/>
              <a:ext cx="499890" cy="522566"/>
            </a:xfrm>
            <a:prstGeom prst="rect">
              <a:avLst/>
            </a:prstGeom>
            <a:noFill/>
          </p:spPr>
          <p:txBody>
            <a:bodyPr wrap="square" rtlCol="0">
              <a:spAutoFit/>
            </a:bodyPr>
            <a:lstStyle/>
            <a:p>
              <a:r>
                <a:rPr lang="sv-SE" sz="800" dirty="0"/>
                <a:t>1 MHz</a:t>
              </a:r>
            </a:p>
          </p:txBody>
        </p:sp>
        <p:sp>
          <p:nvSpPr>
            <p:cNvPr id="25" name="TextBox 24">
              <a:extLst>
                <a:ext uri="{FF2B5EF4-FFF2-40B4-BE49-F238E27FC236}">
                  <a16:creationId xmlns:a16="http://schemas.microsoft.com/office/drawing/2014/main" id="{404098C1-A5AD-0A8E-79CF-988228225EDB}"/>
                </a:ext>
              </a:extLst>
            </p:cNvPr>
            <p:cNvSpPr txBox="1"/>
            <p:nvPr/>
          </p:nvSpPr>
          <p:spPr>
            <a:xfrm>
              <a:off x="41234" y="1916832"/>
              <a:ext cx="642334" cy="332543"/>
            </a:xfrm>
            <a:prstGeom prst="rect">
              <a:avLst/>
            </a:prstGeom>
            <a:noFill/>
          </p:spPr>
          <p:txBody>
            <a:bodyPr wrap="square" rtlCol="0">
              <a:spAutoFit/>
            </a:bodyPr>
            <a:lstStyle/>
            <a:p>
              <a:r>
                <a:rPr lang="sv-SE" sz="800" dirty="0"/>
                <a:t>10 MHz</a:t>
              </a:r>
            </a:p>
          </p:txBody>
        </p:sp>
        <p:sp>
          <p:nvSpPr>
            <p:cNvPr id="26" name="TextBox 25">
              <a:extLst>
                <a:ext uri="{FF2B5EF4-FFF2-40B4-BE49-F238E27FC236}">
                  <a16:creationId xmlns:a16="http://schemas.microsoft.com/office/drawing/2014/main" id="{8475CA79-A3F4-FD65-09B7-4F2ED5A1D1E5}"/>
                </a:ext>
              </a:extLst>
            </p:cNvPr>
            <p:cNvSpPr txBox="1"/>
            <p:nvPr/>
          </p:nvSpPr>
          <p:spPr>
            <a:xfrm>
              <a:off x="1115616" y="2334073"/>
              <a:ext cx="1800200" cy="332543"/>
            </a:xfrm>
            <a:prstGeom prst="rect">
              <a:avLst/>
            </a:prstGeom>
            <a:noFill/>
          </p:spPr>
          <p:txBody>
            <a:bodyPr wrap="square" rtlCol="0">
              <a:spAutoFit/>
            </a:bodyPr>
            <a:lstStyle/>
            <a:p>
              <a:r>
                <a:rPr lang="sv-SE" sz="800" dirty="0"/>
                <a:t>Digital  platform</a:t>
              </a:r>
            </a:p>
          </p:txBody>
        </p:sp>
        <p:sp>
          <p:nvSpPr>
            <p:cNvPr id="27" name="TextBox 26">
              <a:extLst>
                <a:ext uri="{FF2B5EF4-FFF2-40B4-BE49-F238E27FC236}">
                  <a16:creationId xmlns:a16="http://schemas.microsoft.com/office/drawing/2014/main" id="{1EC6383C-1F18-8C20-3500-DF6B620D3C77}"/>
                </a:ext>
              </a:extLst>
            </p:cNvPr>
            <p:cNvSpPr txBox="1"/>
            <p:nvPr/>
          </p:nvSpPr>
          <p:spPr>
            <a:xfrm>
              <a:off x="1123569" y="3601254"/>
              <a:ext cx="1800200" cy="332543"/>
            </a:xfrm>
            <a:prstGeom prst="rect">
              <a:avLst/>
            </a:prstGeom>
            <a:noFill/>
          </p:spPr>
          <p:txBody>
            <a:bodyPr wrap="square" rtlCol="0">
              <a:spAutoFit/>
            </a:bodyPr>
            <a:lstStyle/>
            <a:p>
              <a:r>
                <a:rPr lang="sv-SE" sz="800" dirty="0"/>
                <a:t>EtherCAT </a:t>
              </a:r>
            </a:p>
          </p:txBody>
        </p:sp>
        <p:sp>
          <p:nvSpPr>
            <p:cNvPr id="28" name="TextBox 27">
              <a:extLst>
                <a:ext uri="{FF2B5EF4-FFF2-40B4-BE49-F238E27FC236}">
                  <a16:creationId xmlns:a16="http://schemas.microsoft.com/office/drawing/2014/main" id="{1CD5EBAF-FC72-D878-F4E3-14E44F6DEB17}"/>
                </a:ext>
              </a:extLst>
            </p:cNvPr>
            <p:cNvSpPr txBox="1"/>
            <p:nvPr/>
          </p:nvSpPr>
          <p:spPr>
            <a:xfrm>
              <a:off x="1123569" y="6150497"/>
              <a:ext cx="1800200" cy="332543"/>
            </a:xfrm>
            <a:prstGeom prst="rect">
              <a:avLst/>
            </a:prstGeom>
            <a:noFill/>
          </p:spPr>
          <p:txBody>
            <a:bodyPr wrap="square" rtlCol="0">
              <a:spAutoFit/>
            </a:bodyPr>
            <a:lstStyle/>
            <a:p>
              <a:r>
                <a:rPr lang="sv-SE" sz="800" dirty="0"/>
                <a:t>Industrial automation (PLC)</a:t>
              </a:r>
            </a:p>
          </p:txBody>
        </p:sp>
        <p:sp>
          <p:nvSpPr>
            <p:cNvPr id="29" name="Rounded Rectangular Callout 28">
              <a:extLst>
                <a:ext uri="{FF2B5EF4-FFF2-40B4-BE49-F238E27FC236}">
                  <a16:creationId xmlns:a16="http://schemas.microsoft.com/office/drawing/2014/main" id="{CE15B21B-3DDE-FCAB-0332-A2AD8A40E1A4}"/>
                </a:ext>
              </a:extLst>
            </p:cNvPr>
            <p:cNvSpPr/>
            <p:nvPr/>
          </p:nvSpPr>
          <p:spPr>
            <a:xfrm>
              <a:off x="2915816" y="1484784"/>
              <a:ext cx="1512168" cy="1353344"/>
            </a:xfrm>
            <a:prstGeom prst="wedgeRoundRectCallout">
              <a:avLst>
                <a:gd name="adj1" fmla="val -68977"/>
                <a:gd name="adj2" fmla="val 214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800" dirty="0"/>
                <a:t>A custom made microTCA board with a powerful FPGA and a CPU. A FPGA framework constitutes the development environment. The CPU runs EPICS</a:t>
              </a:r>
            </a:p>
          </p:txBody>
        </p:sp>
        <p:sp>
          <p:nvSpPr>
            <p:cNvPr id="30" name="Rounded Rectangular Callout 29">
              <a:extLst>
                <a:ext uri="{FF2B5EF4-FFF2-40B4-BE49-F238E27FC236}">
                  <a16:creationId xmlns:a16="http://schemas.microsoft.com/office/drawing/2014/main" id="{9F3016BF-FDF7-7BA6-210D-92EDB1CBC83E}"/>
                </a:ext>
              </a:extLst>
            </p:cNvPr>
            <p:cNvSpPr/>
            <p:nvPr/>
          </p:nvSpPr>
          <p:spPr>
            <a:xfrm>
              <a:off x="2915816" y="2968860"/>
              <a:ext cx="1512168" cy="1396244"/>
            </a:xfrm>
            <a:prstGeom prst="wedgeRoundRectCallout">
              <a:avLst>
                <a:gd name="adj1" fmla="val -129832"/>
                <a:gd name="adj2" fmla="val 88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800" dirty="0"/>
                <a:t>EtherCAT I/O modules that are connected to commercial or open-source EtherCAT master controllers which are in turn connected to the EPICS based control system</a:t>
              </a:r>
            </a:p>
          </p:txBody>
        </p:sp>
        <p:sp>
          <p:nvSpPr>
            <p:cNvPr id="31" name="Rounded Rectangular Callout 30">
              <a:extLst>
                <a:ext uri="{FF2B5EF4-FFF2-40B4-BE49-F238E27FC236}">
                  <a16:creationId xmlns:a16="http://schemas.microsoft.com/office/drawing/2014/main" id="{0C0FAB56-8A9B-21A6-4018-5AB42D2D19CC}"/>
                </a:ext>
              </a:extLst>
            </p:cNvPr>
            <p:cNvSpPr/>
            <p:nvPr/>
          </p:nvSpPr>
          <p:spPr>
            <a:xfrm>
              <a:off x="2915816" y="4703186"/>
              <a:ext cx="1512168" cy="1447310"/>
            </a:xfrm>
            <a:prstGeom prst="wedgeRoundRectCallout">
              <a:avLst>
                <a:gd name="adj1" fmla="val -75141"/>
                <a:gd name="adj2" fmla="val 562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lang="sv-SE" sz="800" dirty="0"/>
                <a:t>Slower signals are handled by industrial automation (PLC) for reliability and cost reasons. The standardized platform for ESS applications comes from Siemens</a:t>
              </a:r>
            </a:p>
          </p:txBody>
        </p:sp>
        <p:pic>
          <p:nvPicPr>
            <p:cNvPr id="32" name="Picture 2">
              <a:extLst>
                <a:ext uri="{FF2B5EF4-FFF2-40B4-BE49-F238E27FC236}">
                  <a16:creationId xmlns:a16="http://schemas.microsoft.com/office/drawing/2014/main" id="{DE17BCDC-FCB2-2732-12DB-FEF2533A7422}"/>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115616" y="4907398"/>
              <a:ext cx="1475848" cy="9951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3" name="Picture 3">
              <a:extLst>
                <a:ext uri="{FF2B5EF4-FFF2-40B4-BE49-F238E27FC236}">
                  <a16:creationId xmlns:a16="http://schemas.microsoft.com/office/drawing/2014/main" id="{666944D6-3181-FD7F-4395-7D5FE14E9EA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62974" y="2729272"/>
              <a:ext cx="1608825" cy="8719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4" name="Picture 33">
              <a:extLst>
                <a:ext uri="{FF2B5EF4-FFF2-40B4-BE49-F238E27FC236}">
                  <a16:creationId xmlns:a16="http://schemas.microsoft.com/office/drawing/2014/main" id="{1DFCB09A-1BA4-F16E-561A-EAD97CF983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640" y="1713086"/>
              <a:ext cx="838043" cy="736402"/>
            </a:xfrm>
            <a:prstGeom prst="rect">
              <a:avLst/>
            </a:prstGeom>
          </p:spPr>
        </p:pic>
      </p:grpSp>
    </p:spTree>
    <p:extLst>
      <p:ext uri="{BB962C8B-B14F-4D97-AF65-F5344CB8AC3E}">
        <p14:creationId xmlns:p14="http://schemas.microsoft.com/office/powerpoint/2010/main" val="195652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5B1-42DB-C71F-2ADD-90436DF5B28A}"/>
              </a:ext>
            </a:extLst>
          </p:cNvPr>
          <p:cNvSpPr>
            <a:spLocks noGrp="1"/>
          </p:cNvSpPr>
          <p:nvPr>
            <p:ph type="title"/>
          </p:nvPr>
        </p:nvSpPr>
        <p:spPr/>
        <p:txBody>
          <a:bodyPr/>
          <a:lstStyle/>
          <a:p>
            <a:r>
              <a:rPr lang="en-GB" dirty="0"/>
              <a:t>MTCA – Micro </a:t>
            </a:r>
            <a:r>
              <a:rPr lang="en-GB" dirty="0" err="1"/>
              <a:t>TeleCom</a:t>
            </a:r>
            <a:r>
              <a:rPr lang="en-GB" dirty="0"/>
              <a:t> Architecture</a:t>
            </a:r>
          </a:p>
        </p:txBody>
      </p:sp>
      <p:sp>
        <p:nvSpPr>
          <p:cNvPr id="4" name="Slide Number Placeholder 3">
            <a:extLst>
              <a:ext uri="{FF2B5EF4-FFF2-40B4-BE49-F238E27FC236}">
                <a16:creationId xmlns:a16="http://schemas.microsoft.com/office/drawing/2014/main" id="{F0A1EFEF-EB79-7F41-2303-E278CFAF2E56}"/>
              </a:ext>
            </a:extLst>
          </p:cNvPr>
          <p:cNvSpPr>
            <a:spLocks noGrp="1"/>
          </p:cNvSpPr>
          <p:nvPr>
            <p:ph type="sldNum" sz="quarter" idx="12"/>
          </p:nvPr>
        </p:nvSpPr>
        <p:spPr/>
        <p:txBody>
          <a:bodyPr/>
          <a:lstStyle/>
          <a:p>
            <a:fld id="{F7283078-D760-1647-8B80-66BA8B52336D}" type="slidenum">
              <a:rPr lang="sv-SE" smtClean="0"/>
              <a:t>24</a:t>
            </a:fld>
            <a:endParaRPr lang="sv-SE"/>
          </a:p>
        </p:txBody>
      </p:sp>
      <p:sp>
        <p:nvSpPr>
          <p:cNvPr id="6" name="Text Placeholder 5">
            <a:extLst>
              <a:ext uri="{FF2B5EF4-FFF2-40B4-BE49-F238E27FC236}">
                <a16:creationId xmlns:a16="http://schemas.microsoft.com/office/drawing/2014/main" id="{DD969E80-C701-9A01-AA2C-61CF9A1A1CCB}"/>
              </a:ext>
            </a:extLst>
          </p:cNvPr>
          <p:cNvSpPr>
            <a:spLocks noGrp="1"/>
          </p:cNvSpPr>
          <p:nvPr>
            <p:ph type="body" sz="quarter" idx="14"/>
          </p:nvPr>
        </p:nvSpPr>
        <p:spPr/>
        <p:txBody>
          <a:bodyPr/>
          <a:lstStyle/>
          <a:p>
            <a:r>
              <a:rPr lang="en-GB" dirty="0"/>
              <a:t>How did it find itself into science?</a:t>
            </a:r>
          </a:p>
        </p:txBody>
      </p:sp>
      <p:sp>
        <p:nvSpPr>
          <p:cNvPr id="18" name="Content Placeholder 17">
            <a:extLst>
              <a:ext uri="{FF2B5EF4-FFF2-40B4-BE49-F238E27FC236}">
                <a16:creationId xmlns:a16="http://schemas.microsoft.com/office/drawing/2014/main" id="{AF3224AF-5A4D-4577-ABE6-C81F1F50EAAA}"/>
              </a:ext>
            </a:extLst>
          </p:cNvPr>
          <p:cNvSpPr>
            <a:spLocks noGrp="1"/>
          </p:cNvSpPr>
          <p:nvPr>
            <p:ph idx="16"/>
          </p:nvPr>
        </p:nvSpPr>
        <p:spPr>
          <a:xfrm>
            <a:off x="8297048" y="1560300"/>
            <a:ext cx="3255409" cy="4768062"/>
          </a:xfrm>
        </p:spPr>
        <p:txBody>
          <a:bodyPr/>
          <a:lstStyle/>
          <a:p>
            <a:r>
              <a:rPr lang="en-GB" dirty="0"/>
              <a:t>MTCA.4 used to be called ”MTCA for physics”, but there are many industrial applications as well.</a:t>
            </a:r>
          </a:p>
          <a:p>
            <a:r>
              <a:rPr lang="en-GB" dirty="0"/>
              <a:t>Enhanced I/O via RTM</a:t>
            </a:r>
          </a:p>
          <a:p>
            <a:r>
              <a:rPr lang="en-GB" dirty="0"/>
              <a:t>Advanced clocking options</a:t>
            </a:r>
          </a:p>
          <a:p>
            <a:r>
              <a:rPr lang="en-GB" dirty="0"/>
              <a:t>Digital I/O on the backplane, for triggering.</a:t>
            </a:r>
          </a:p>
          <a:p>
            <a:pPr marL="0" indent="0">
              <a:buNone/>
            </a:pPr>
            <a:r>
              <a:rPr lang="en-GB" dirty="0"/>
              <a:t>Introduced as a standard in 2006, 18 years ago…but the science community is just getting started.</a:t>
            </a:r>
          </a:p>
          <a:p>
            <a:pPr marL="0" indent="0">
              <a:buNone/>
            </a:pPr>
            <a:endParaRPr lang="en-GB" dirty="0"/>
          </a:p>
        </p:txBody>
      </p:sp>
      <p:sp>
        <p:nvSpPr>
          <p:cNvPr id="5" name="Footer Placeholder 2">
            <a:extLst>
              <a:ext uri="{FF2B5EF4-FFF2-40B4-BE49-F238E27FC236}">
                <a16:creationId xmlns:a16="http://schemas.microsoft.com/office/drawing/2014/main" id="{1A015DED-6AAA-5961-4015-F1A009742FB7}"/>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
        <p:nvSpPr>
          <p:cNvPr id="11" name="Content Placeholder 2">
            <a:extLst>
              <a:ext uri="{FF2B5EF4-FFF2-40B4-BE49-F238E27FC236}">
                <a16:creationId xmlns:a16="http://schemas.microsoft.com/office/drawing/2014/main" id="{6D4529B3-9996-81EF-9B73-51AA80331926}"/>
              </a:ext>
            </a:extLst>
          </p:cNvPr>
          <p:cNvSpPr txBox="1">
            <a:spLocks/>
          </p:cNvSpPr>
          <p:nvPr/>
        </p:nvSpPr>
        <p:spPr>
          <a:xfrm>
            <a:off x="639543" y="1622134"/>
            <a:ext cx="4066310" cy="485313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srgbClr val="666666"/>
                </a:solidFill>
              </a:rPr>
              <a:t>Modular (multi)computer system</a:t>
            </a:r>
          </a:p>
          <a:p>
            <a:pPr lvl="1"/>
            <a:r>
              <a:rPr lang="en-US" sz="2000" dirty="0">
                <a:solidFill>
                  <a:srgbClr val="666666"/>
                </a:solidFill>
              </a:rPr>
              <a:t>Plug-in modules (I/O, CPU)</a:t>
            </a:r>
          </a:p>
          <a:p>
            <a:pPr lvl="1"/>
            <a:r>
              <a:rPr lang="en-US" sz="2000" dirty="0">
                <a:solidFill>
                  <a:srgbClr val="666666"/>
                </a:solidFill>
              </a:rPr>
              <a:t>High data bandwidth</a:t>
            </a:r>
          </a:p>
          <a:p>
            <a:pPr lvl="1"/>
            <a:r>
              <a:rPr lang="en-US" sz="2000" dirty="0">
                <a:solidFill>
                  <a:srgbClr val="666666"/>
                </a:solidFill>
              </a:rPr>
              <a:t>Multi-CPU systems possible</a:t>
            </a:r>
          </a:p>
          <a:p>
            <a:pPr lvl="1"/>
            <a:r>
              <a:rPr lang="en-US" sz="2000" dirty="0">
                <a:solidFill>
                  <a:srgbClr val="666666"/>
                </a:solidFill>
              </a:rPr>
              <a:t>High-performance electronics, FPGA (Field Programmable Gate Array) for fast I/O</a:t>
            </a:r>
          </a:p>
          <a:p>
            <a:pPr lvl="1"/>
            <a:r>
              <a:rPr lang="en-US" sz="2000" dirty="0">
                <a:solidFill>
                  <a:srgbClr val="666666"/>
                </a:solidFill>
              </a:rPr>
              <a:t>Extensive platform management</a:t>
            </a:r>
          </a:p>
          <a:p>
            <a:r>
              <a:rPr lang="en-US" sz="2000" dirty="0">
                <a:solidFill>
                  <a:srgbClr val="666666"/>
                </a:solidFill>
              </a:rPr>
              <a:t>Development-intensive</a:t>
            </a:r>
          </a:p>
          <a:p>
            <a:pPr lvl="1"/>
            <a:r>
              <a:rPr lang="en-US" sz="2000" dirty="0">
                <a:solidFill>
                  <a:srgbClr val="666666"/>
                </a:solidFill>
              </a:rPr>
              <a:t>Typically used only where justified by performance needs</a:t>
            </a:r>
          </a:p>
          <a:p>
            <a:pPr lvl="1"/>
            <a:endParaRPr lang="en-US" dirty="0"/>
          </a:p>
          <a:p>
            <a:pPr lvl="1"/>
            <a:endParaRPr lang="en-US" dirty="0"/>
          </a:p>
          <a:p>
            <a:pPr lvl="1"/>
            <a:endParaRPr lang="en-US" dirty="0"/>
          </a:p>
          <a:p>
            <a:pPr lvl="1"/>
            <a:endParaRPr lang="en-US" dirty="0"/>
          </a:p>
        </p:txBody>
      </p:sp>
      <p:pic>
        <p:nvPicPr>
          <p:cNvPr id="13" name="Picture 12">
            <a:extLst>
              <a:ext uri="{FF2B5EF4-FFF2-40B4-BE49-F238E27FC236}">
                <a16:creationId xmlns:a16="http://schemas.microsoft.com/office/drawing/2014/main" id="{14B7039C-BF97-25D9-40C2-D83115C4C960}"/>
              </a:ext>
            </a:extLst>
          </p:cNvPr>
          <p:cNvPicPr>
            <a:picLocks noChangeAspect="1"/>
          </p:cNvPicPr>
          <p:nvPr/>
        </p:nvPicPr>
        <p:blipFill>
          <a:blip r:embed="rId2"/>
          <a:stretch>
            <a:fillRect/>
          </a:stretch>
        </p:blipFill>
        <p:spPr>
          <a:xfrm>
            <a:off x="5418602" y="1504718"/>
            <a:ext cx="2636657" cy="2088232"/>
          </a:xfrm>
          <a:prstGeom prst="rect">
            <a:avLst/>
          </a:prstGeom>
        </p:spPr>
      </p:pic>
      <p:pic>
        <p:nvPicPr>
          <p:cNvPr id="12" name="Content Placeholder 4">
            <a:extLst>
              <a:ext uri="{FF2B5EF4-FFF2-40B4-BE49-F238E27FC236}">
                <a16:creationId xmlns:a16="http://schemas.microsoft.com/office/drawing/2014/main" id="{2FB3FEED-5DE6-113B-0A97-D4E73FB27E84}"/>
              </a:ext>
            </a:extLst>
          </p:cNvPr>
          <p:cNvPicPr>
            <a:picLocks noGrp="1" noChangeAspect="1"/>
          </p:cNvPicPr>
          <p:nvPr>
            <p:ph idx="1"/>
          </p:nvPr>
        </p:nvPicPr>
        <p:blipFill>
          <a:blip r:embed="rId3"/>
          <a:srcRect t="14896" b="14896"/>
          <a:stretch>
            <a:fillRect/>
          </a:stretch>
        </p:blipFill>
        <p:spPr>
          <a:xfrm>
            <a:off x="4338481" y="3880983"/>
            <a:ext cx="3826768" cy="2104575"/>
          </a:xfrm>
        </p:spPr>
      </p:pic>
    </p:spTree>
    <p:extLst>
      <p:ext uri="{BB962C8B-B14F-4D97-AF65-F5344CB8AC3E}">
        <p14:creationId xmlns:p14="http://schemas.microsoft.com/office/powerpoint/2010/main" val="402683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7631-C76B-50AE-3083-DCD533BC4A24}"/>
              </a:ext>
            </a:extLst>
          </p:cNvPr>
          <p:cNvSpPr>
            <a:spLocks noGrp="1"/>
          </p:cNvSpPr>
          <p:nvPr>
            <p:ph type="title"/>
          </p:nvPr>
        </p:nvSpPr>
        <p:spPr/>
        <p:txBody>
          <a:bodyPr/>
          <a:lstStyle/>
          <a:p>
            <a:r>
              <a:rPr lang="en-GB" dirty="0"/>
              <a:t>Selected application examples </a:t>
            </a:r>
          </a:p>
        </p:txBody>
      </p:sp>
      <p:sp>
        <p:nvSpPr>
          <p:cNvPr id="4" name="Slide Number Placeholder 3">
            <a:extLst>
              <a:ext uri="{FF2B5EF4-FFF2-40B4-BE49-F238E27FC236}">
                <a16:creationId xmlns:a16="http://schemas.microsoft.com/office/drawing/2014/main" id="{9C70F31D-DA83-5964-C172-06625A736189}"/>
              </a:ext>
            </a:extLst>
          </p:cNvPr>
          <p:cNvSpPr>
            <a:spLocks noGrp="1"/>
          </p:cNvSpPr>
          <p:nvPr>
            <p:ph type="sldNum" sz="quarter" idx="12"/>
          </p:nvPr>
        </p:nvSpPr>
        <p:spPr/>
        <p:txBody>
          <a:bodyPr/>
          <a:lstStyle/>
          <a:p>
            <a:fld id="{F7283078-D760-1647-8B80-66BA8B52336D}" type="slidenum">
              <a:rPr lang="sv-SE" smtClean="0"/>
              <a:t>25</a:t>
            </a:fld>
            <a:endParaRPr lang="sv-SE"/>
          </a:p>
        </p:txBody>
      </p:sp>
      <p:sp>
        <p:nvSpPr>
          <p:cNvPr id="6" name="Text Placeholder 5">
            <a:extLst>
              <a:ext uri="{FF2B5EF4-FFF2-40B4-BE49-F238E27FC236}">
                <a16:creationId xmlns:a16="http://schemas.microsoft.com/office/drawing/2014/main" id="{1B81AF3E-0ED8-78B6-222E-E36F99B3784A}"/>
              </a:ext>
            </a:extLst>
          </p:cNvPr>
          <p:cNvSpPr>
            <a:spLocks noGrp="1"/>
          </p:cNvSpPr>
          <p:nvPr>
            <p:ph type="body" sz="quarter" idx="14"/>
          </p:nvPr>
        </p:nvSpPr>
        <p:spPr/>
        <p:txBody>
          <a:bodyPr/>
          <a:lstStyle/>
          <a:p>
            <a:r>
              <a:rPr lang="en-GB" dirty="0"/>
              <a:t>These all rely on MTCA.4</a:t>
            </a:r>
          </a:p>
        </p:txBody>
      </p:sp>
      <p:sp>
        <p:nvSpPr>
          <p:cNvPr id="17" name="Content Placeholder 16">
            <a:extLst>
              <a:ext uri="{FF2B5EF4-FFF2-40B4-BE49-F238E27FC236}">
                <a16:creationId xmlns:a16="http://schemas.microsoft.com/office/drawing/2014/main" id="{7F2E92E7-63A7-80E5-3F4E-3BEFF649EE40}"/>
              </a:ext>
            </a:extLst>
          </p:cNvPr>
          <p:cNvSpPr>
            <a:spLocks noGrp="1"/>
          </p:cNvSpPr>
          <p:nvPr>
            <p:ph idx="1"/>
          </p:nvPr>
        </p:nvSpPr>
        <p:spPr>
          <a:xfrm>
            <a:off x="977260" y="1489654"/>
            <a:ext cx="3375799" cy="2620495"/>
          </a:xfrm>
        </p:spPr>
        <p:txBody>
          <a:bodyPr/>
          <a:lstStyle/>
          <a:p>
            <a:r>
              <a:rPr lang="en-GB" dirty="0"/>
              <a:t>Controlling the acceleration</a:t>
            </a:r>
          </a:p>
          <a:p>
            <a:pPr lvl="1"/>
            <a:r>
              <a:rPr lang="en-GB" sz="1600" dirty="0"/>
              <a:t>Measure the RF field (amplitude, phase) in the accelerating cavity</a:t>
            </a:r>
          </a:p>
          <a:p>
            <a:pPr lvl="1"/>
            <a:r>
              <a:rPr lang="en-GB" sz="1600" dirty="0"/>
              <a:t>Adjust the RF parameters to stay optimal under various disturbances</a:t>
            </a:r>
          </a:p>
          <a:p>
            <a:pPr lvl="1"/>
            <a:r>
              <a:rPr lang="en-GB" sz="1600" dirty="0"/>
              <a:t>Do this for ~150 cavities in sync. </a:t>
            </a:r>
          </a:p>
        </p:txBody>
      </p:sp>
      <p:sp>
        <p:nvSpPr>
          <p:cNvPr id="19" name="Content Placeholder 18">
            <a:extLst>
              <a:ext uri="{FF2B5EF4-FFF2-40B4-BE49-F238E27FC236}">
                <a16:creationId xmlns:a16="http://schemas.microsoft.com/office/drawing/2014/main" id="{C2515F97-B5F1-3E18-9554-B2DA6ADA6AEF}"/>
              </a:ext>
            </a:extLst>
          </p:cNvPr>
          <p:cNvSpPr>
            <a:spLocks noGrp="1"/>
          </p:cNvSpPr>
          <p:nvPr>
            <p:ph idx="15"/>
          </p:nvPr>
        </p:nvSpPr>
        <p:spPr>
          <a:xfrm>
            <a:off x="4842219" y="1581310"/>
            <a:ext cx="3255409" cy="4768062"/>
          </a:xfrm>
        </p:spPr>
        <p:txBody>
          <a:bodyPr/>
          <a:lstStyle/>
          <a:p>
            <a:r>
              <a:rPr lang="en-GB" dirty="0"/>
              <a:t>Measuring the beam properties</a:t>
            </a:r>
          </a:p>
          <a:p>
            <a:pPr lvl="1"/>
            <a:r>
              <a:rPr lang="en-GB" sz="1600" dirty="0"/>
              <a:t>Measure beam current, beam position, beam energy, beam losses</a:t>
            </a:r>
          </a:p>
          <a:p>
            <a:pPr lvl="1"/>
            <a:r>
              <a:rPr lang="en-GB" sz="1600" dirty="0"/>
              <a:t>Various measurement methods, but finally ends to be digitized and processed </a:t>
            </a:r>
          </a:p>
        </p:txBody>
      </p:sp>
      <p:sp>
        <p:nvSpPr>
          <p:cNvPr id="21" name="Content Placeholder 20">
            <a:extLst>
              <a:ext uri="{FF2B5EF4-FFF2-40B4-BE49-F238E27FC236}">
                <a16:creationId xmlns:a16="http://schemas.microsoft.com/office/drawing/2014/main" id="{C3356887-D1F4-DA38-6259-057DFAA41B99}"/>
              </a:ext>
            </a:extLst>
          </p:cNvPr>
          <p:cNvSpPr>
            <a:spLocks noGrp="1"/>
          </p:cNvSpPr>
          <p:nvPr>
            <p:ph idx="16"/>
          </p:nvPr>
        </p:nvSpPr>
        <p:spPr>
          <a:xfrm>
            <a:off x="8223083" y="1562400"/>
            <a:ext cx="3255409" cy="4768062"/>
          </a:xfrm>
        </p:spPr>
        <p:txBody>
          <a:bodyPr/>
          <a:lstStyle/>
          <a:p>
            <a:r>
              <a:rPr lang="en-GB" dirty="0"/>
              <a:t>Protect the accelerator</a:t>
            </a:r>
          </a:p>
          <a:p>
            <a:pPr lvl="1"/>
            <a:r>
              <a:rPr lang="en-GB" sz="1600" dirty="0"/>
              <a:t>Collect signals from devices along the accelerator</a:t>
            </a:r>
          </a:p>
          <a:p>
            <a:pPr lvl="1"/>
            <a:r>
              <a:rPr lang="en-GB" sz="1600" dirty="0"/>
              <a:t>Switch off beam production in 5-10 µs when a hazard is detected.</a:t>
            </a:r>
          </a:p>
        </p:txBody>
      </p:sp>
      <p:pic>
        <p:nvPicPr>
          <p:cNvPr id="1028" name="Picture 4" descr="Typical RF system for typical particle accelerators  ">
            <a:extLst>
              <a:ext uri="{FF2B5EF4-FFF2-40B4-BE49-F238E27FC236}">
                <a16:creationId xmlns:a16="http://schemas.microsoft.com/office/drawing/2014/main" id="{76BDCE5E-7315-F714-5158-0D9E7DA3978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3508" y="3804283"/>
            <a:ext cx="3778859" cy="23651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asurement of the beam trajectory. The observation of the beam trajectory  | Download Scientific Diagram">
            <a:extLst>
              <a:ext uri="{FF2B5EF4-FFF2-40B4-BE49-F238E27FC236}">
                <a16:creationId xmlns:a16="http://schemas.microsoft.com/office/drawing/2014/main" id="{B8CD4C2F-A238-C4CF-E93F-D505BFF3E0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6119" y="4046715"/>
            <a:ext cx="3405358" cy="18802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229622E-2A95-E2F7-5673-2FC0AF8DC45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47480" y="3910513"/>
            <a:ext cx="2784263" cy="188025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2">
            <a:extLst>
              <a:ext uri="{FF2B5EF4-FFF2-40B4-BE49-F238E27FC236}">
                <a16:creationId xmlns:a16="http://schemas.microsoft.com/office/drawing/2014/main" id="{EE9E4B68-B28B-E2E5-B697-0D4956B6C4BB}"/>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130239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txBody>
          <a:bodyPr/>
          <a:lstStyle/>
          <a:p>
            <a:endParaRPr lang="en-GB"/>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Challenges of a science facility</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3</a:t>
            </a:r>
          </a:p>
        </p:txBody>
      </p:sp>
    </p:spTree>
    <p:extLst>
      <p:ext uri="{BB962C8B-B14F-4D97-AF65-F5344CB8AC3E}">
        <p14:creationId xmlns:p14="http://schemas.microsoft.com/office/powerpoint/2010/main" val="51886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5B1-42DB-C71F-2ADD-90436DF5B28A}"/>
              </a:ext>
            </a:extLst>
          </p:cNvPr>
          <p:cNvSpPr>
            <a:spLocks noGrp="1"/>
          </p:cNvSpPr>
          <p:nvPr>
            <p:ph type="title"/>
          </p:nvPr>
        </p:nvSpPr>
        <p:spPr/>
        <p:txBody>
          <a:bodyPr/>
          <a:lstStyle/>
          <a:p>
            <a:r>
              <a:rPr lang="en-GB" dirty="0"/>
              <a:t>Challenges</a:t>
            </a:r>
          </a:p>
        </p:txBody>
      </p:sp>
      <p:sp>
        <p:nvSpPr>
          <p:cNvPr id="4" name="Slide Number Placeholder 3">
            <a:extLst>
              <a:ext uri="{FF2B5EF4-FFF2-40B4-BE49-F238E27FC236}">
                <a16:creationId xmlns:a16="http://schemas.microsoft.com/office/drawing/2014/main" id="{F0A1EFEF-EB79-7F41-2303-E278CFAF2E56}"/>
              </a:ext>
            </a:extLst>
          </p:cNvPr>
          <p:cNvSpPr>
            <a:spLocks noGrp="1"/>
          </p:cNvSpPr>
          <p:nvPr>
            <p:ph type="sldNum" sz="quarter" idx="12"/>
          </p:nvPr>
        </p:nvSpPr>
        <p:spPr/>
        <p:txBody>
          <a:bodyPr/>
          <a:lstStyle/>
          <a:p>
            <a:fld id="{F7283078-D760-1647-8B80-66BA8B52336D}" type="slidenum">
              <a:rPr lang="sv-SE" smtClean="0"/>
              <a:t>27</a:t>
            </a:fld>
            <a:endParaRPr lang="sv-SE"/>
          </a:p>
        </p:txBody>
      </p:sp>
      <p:sp>
        <p:nvSpPr>
          <p:cNvPr id="6" name="Text Placeholder 5">
            <a:extLst>
              <a:ext uri="{FF2B5EF4-FFF2-40B4-BE49-F238E27FC236}">
                <a16:creationId xmlns:a16="http://schemas.microsoft.com/office/drawing/2014/main" id="{DD969E80-C701-9A01-AA2C-61CF9A1A1CCB}"/>
              </a:ext>
            </a:extLst>
          </p:cNvPr>
          <p:cNvSpPr>
            <a:spLocks noGrp="1"/>
          </p:cNvSpPr>
          <p:nvPr>
            <p:ph type="body" sz="quarter" idx="14"/>
          </p:nvPr>
        </p:nvSpPr>
        <p:spPr/>
        <p:txBody>
          <a:bodyPr/>
          <a:lstStyle/>
          <a:p>
            <a:r>
              <a:rPr lang="en-GB" dirty="0"/>
              <a:t>Continuous improvement</a:t>
            </a:r>
          </a:p>
        </p:txBody>
      </p:sp>
      <p:sp>
        <p:nvSpPr>
          <p:cNvPr id="16" name="Content Placeholder 15">
            <a:extLst>
              <a:ext uri="{FF2B5EF4-FFF2-40B4-BE49-F238E27FC236}">
                <a16:creationId xmlns:a16="http://schemas.microsoft.com/office/drawing/2014/main" id="{21631F16-08B6-8A17-17B2-A5F6B011B89F}"/>
              </a:ext>
            </a:extLst>
          </p:cNvPr>
          <p:cNvSpPr>
            <a:spLocks noGrp="1"/>
          </p:cNvSpPr>
          <p:nvPr>
            <p:ph idx="1"/>
          </p:nvPr>
        </p:nvSpPr>
        <p:spPr/>
        <p:txBody>
          <a:bodyPr/>
          <a:lstStyle/>
          <a:p>
            <a:r>
              <a:rPr lang="en-GB" dirty="0"/>
              <a:t>Longevity</a:t>
            </a:r>
          </a:p>
          <a:p>
            <a:endParaRPr lang="en-GB" dirty="0"/>
          </a:p>
          <a:p>
            <a:r>
              <a:rPr lang="en-GB" dirty="0"/>
              <a:t>Big science facilities are big investments and are planned for a long lifetime.</a:t>
            </a:r>
          </a:p>
          <a:p>
            <a:r>
              <a:rPr lang="en-GB" dirty="0"/>
              <a:t>The planned lifetime for ESS is 40 years.</a:t>
            </a:r>
          </a:p>
          <a:p>
            <a:r>
              <a:rPr lang="en-GB" dirty="0"/>
              <a:t>It is not uncommon that the facilities live long past their planned service life.</a:t>
            </a:r>
          </a:p>
        </p:txBody>
      </p:sp>
      <p:sp>
        <p:nvSpPr>
          <p:cNvPr id="18" name="Content Placeholder 17">
            <a:extLst>
              <a:ext uri="{FF2B5EF4-FFF2-40B4-BE49-F238E27FC236}">
                <a16:creationId xmlns:a16="http://schemas.microsoft.com/office/drawing/2014/main" id="{AF3224AF-5A4D-4577-ABE6-C81F1F50EAAA}"/>
              </a:ext>
            </a:extLst>
          </p:cNvPr>
          <p:cNvSpPr>
            <a:spLocks noGrp="1"/>
          </p:cNvSpPr>
          <p:nvPr>
            <p:ph idx="16"/>
          </p:nvPr>
        </p:nvSpPr>
        <p:spPr/>
        <p:txBody>
          <a:bodyPr/>
          <a:lstStyle/>
          <a:p>
            <a:r>
              <a:rPr lang="en-GB" dirty="0"/>
              <a:t>Investment</a:t>
            </a:r>
          </a:p>
          <a:p>
            <a:endParaRPr lang="en-GB" dirty="0"/>
          </a:p>
          <a:p>
            <a:r>
              <a:rPr lang="en-GB" dirty="0"/>
              <a:t>Total full-scale replacements of control systems are rarely possible.</a:t>
            </a:r>
          </a:p>
          <a:p>
            <a:endParaRPr lang="en-GB" dirty="0"/>
          </a:p>
          <a:p>
            <a:r>
              <a:rPr lang="en-GB" dirty="0"/>
              <a:t>Closing the facility for an upgrade risks losing the facility users.</a:t>
            </a:r>
          </a:p>
          <a:p>
            <a:r>
              <a:rPr lang="en-GB" dirty="0"/>
              <a:t>Getting back to track after a big upgrade takes time.</a:t>
            </a:r>
          </a:p>
        </p:txBody>
      </p:sp>
      <p:sp>
        <p:nvSpPr>
          <p:cNvPr id="20" name="Content Placeholder 19">
            <a:extLst>
              <a:ext uri="{FF2B5EF4-FFF2-40B4-BE49-F238E27FC236}">
                <a16:creationId xmlns:a16="http://schemas.microsoft.com/office/drawing/2014/main" id="{5DE1F75B-23A4-E456-C3F2-86959927C787}"/>
              </a:ext>
            </a:extLst>
          </p:cNvPr>
          <p:cNvSpPr>
            <a:spLocks noGrp="1"/>
          </p:cNvSpPr>
          <p:nvPr>
            <p:ph idx="15"/>
          </p:nvPr>
        </p:nvSpPr>
        <p:spPr/>
        <p:txBody>
          <a:bodyPr/>
          <a:lstStyle/>
          <a:p>
            <a:r>
              <a:rPr lang="en-GB" dirty="0"/>
              <a:t>Evolution</a:t>
            </a:r>
          </a:p>
          <a:p>
            <a:endParaRPr lang="en-GB" dirty="0"/>
          </a:p>
          <a:p>
            <a:r>
              <a:rPr lang="en-GB" dirty="0"/>
              <a:t>Science progresses very fast. ”</a:t>
            </a:r>
            <a:r>
              <a:rPr lang="en-GB" i="1" dirty="0"/>
              <a:t>Yesterday’s sensation is today’s calibration and tomorrow’s background. R.P. Feynman(?)</a:t>
            </a:r>
            <a:r>
              <a:rPr lang="en-GB" dirty="0"/>
              <a:t>.”</a:t>
            </a:r>
          </a:p>
          <a:p>
            <a:r>
              <a:rPr lang="en-GB" dirty="0"/>
              <a:t>If scientists lose interest in a facility, it will become obsolete.</a:t>
            </a:r>
          </a:p>
          <a:p>
            <a:r>
              <a:rPr lang="en-GB" dirty="0"/>
              <a:t>Continuous improvement and innovations are necessary to keep a facility relevant.</a:t>
            </a:r>
          </a:p>
        </p:txBody>
      </p:sp>
      <p:sp>
        <p:nvSpPr>
          <p:cNvPr id="5" name="Footer Placeholder 2">
            <a:extLst>
              <a:ext uri="{FF2B5EF4-FFF2-40B4-BE49-F238E27FC236}">
                <a16:creationId xmlns:a16="http://schemas.microsoft.com/office/drawing/2014/main" id="{BF291AA8-966B-96DC-A68C-838FAE791BB3}"/>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254600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47F50-0BAA-1F30-C1B6-4FA1FD9AA21F}"/>
              </a:ext>
            </a:extLst>
          </p:cNvPr>
          <p:cNvSpPr>
            <a:spLocks noGrp="1"/>
          </p:cNvSpPr>
          <p:nvPr>
            <p:ph type="title"/>
          </p:nvPr>
        </p:nvSpPr>
        <p:spPr/>
        <p:txBody>
          <a:bodyPr/>
          <a:lstStyle/>
          <a:p>
            <a:r>
              <a:rPr lang="en-GB" dirty="0"/>
              <a:t>Evolution of facilities</a:t>
            </a:r>
          </a:p>
        </p:txBody>
      </p:sp>
      <p:sp>
        <p:nvSpPr>
          <p:cNvPr id="4" name="Slide Number Placeholder 3">
            <a:extLst>
              <a:ext uri="{FF2B5EF4-FFF2-40B4-BE49-F238E27FC236}">
                <a16:creationId xmlns:a16="http://schemas.microsoft.com/office/drawing/2014/main" id="{05AAD4D0-10E4-C003-7B2E-74D92FD45012}"/>
              </a:ext>
            </a:extLst>
          </p:cNvPr>
          <p:cNvSpPr>
            <a:spLocks noGrp="1"/>
          </p:cNvSpPr>
          <p:nvPr>
            <p:ph type="sldNum" sz="quarter" idx="12"/>
          </p:nvPr>
        </p:nvSpPr>
        <p:spPr/>
        <p:txBody>
          <a:bodyPr/>
          <a:lstStyle/>
          <a:p>
            <a:fld id="{F7283078-D760-1647-8B80-66BA8B52336D}" type="slidenum">
              <a:rPr lang="sv-SE" smtClean="0"/>
              <a:t>28</a:t>
            </a:fld>
            <a:endParaRPr lang="sv-SE"/>
          </a:p>
        </p:txBody>
      </p:sp>
      <p:sp>
        <p:nvSpPr>
          <p:cNvPr id="6" name="Text Placeholder 5">
            <a:extLst>
              <a:ext uri="{FF2B5EF4-FFF2-40B4-BE49-F238E27FC236}">
                <a16:creationId xmlns:a16="http://schemas.microsoft.com/office/drawing/2014/main" id="{15CA38B6-814B-72C4-E683-990DA4AB466C}"/>
              </a:ext>
            </a:extLst>
          </p:cNvPr>
          <p:cNvSpPr>
            <a:spLocks noGrp="1"/>
          </p:cNvSpPr>
          <p:nvPr>
            <p:ph type="body" sz="quarter" idx="14"/>
          </p:nvPr>
        </p:nvSpPr>
        <p:spPr/>
        <p:txBody>
          <a:bodyPr/>
          <a:lstStyle/>
          <a:p>
            <a:r>
              <a:rPr lang="en-GB" dirty="0"/>
              <a:t>Some selected examples (from other facilities in operation)</a:t>
            </a:r>
          </a:p>
        </p:txBody>
      </p:sp>
      <p:sp>
        <p:nvSpPr>
          <p:cNvPr id="17" name="Content Placeholder 16">
            <a:extLst>
              <a:ext uri="{FF2B5EF4-FFF2-40B4-BE49-F238E27FC236}">
                <a16:creationId xmlns:a16="http://schemas.microsoft.com/office/drawing/2014/main" id="{9FB8E126-41C9-02D7-58CD-CE23EE40F608}"/>
              </a:ext>
            </a:extLst>
          </p:cNvPr>
          <p:cNvSpPr>
            <a:spLocks noGrp="1"/>
          </p:cNvSpPr>
          <p:nvPr>
            <p:ph idx="15"/>
          </p:nvPr>
        </p:nvSpPr>
        <p:spPr>
          <a:xfrm>
            <a:off x="5479883" y="1707208"/>
            <a:ext cx="3255409" cy="4768062"/>
          </a:xfrm>
        </p:spPr>
        <p:txBody>
          <a:bodyPr/>
          <a:lstStyle/>
          <a:p>
            <a:r>
              <a:rPr lang="en-GB" dirty="0"/>
              <a:t>Power upgrade at Spallation Neutron Source, USA</a:t>
            </a:r>
          </a:p>
          <a:p>
            <a:r>
              <a:rPr lang="en-GB" sz="1200" i="1" dirty="0" err="1"/>
              <a:t>Fulvia</a:t>
            </a:r>
            <a:r>
              <a:rPr lang="en-GB" sz="1200" i="1" dirty="0"/>
              <a:t> </a:t>
            </a:r>
            <a:r>
              <a:rPr lang="en-GB" sz="1200" i="1" dirty="0" err="1"/>
              <a:t>Pilat</a:t>
            </a:r>
            <a:r>
              <a:rPr lang="en-GB" sz="1200" i="1" dirty="0"/>
              <a:t>, HB2023</a:t>
            </a:r>
          </a:p>
          <a:p>
            <a:r>
              <a:rPr lang="en-GB" sz="1800" dirty="0"/>
              <a:t>(ESS “sister” facility, built in early 2000’s)</a:t>
            </a:r>
          </a:p>
          <a:p>
            <a:r>
              <a:rPr lang="en-GB" sz="1800" dirty="0"/>
              <a:t>Install new RF systems and improve existing systems, to double the beam power.</a:t>
            </a:r>
          </a:p>
          <a:p>
            <a:r>
              <a:rPr lang="en-GB" sz="1800" dirty="0"/>
              <a:t>Do this without long interruptions to user experiments.</a:t>
            </a:r>
          </a:p>
          <a:p>
            <a:r>
              <a:rPr lang="en-GB" sz="1800" dirty="0"/>
              <a:t>Systems need to be adapted to new demands.</a:t>
            </a:r>
          </a:p>
        </p:txBody>
      </p:sp>
      <p:sp>
        <p:nvSpPr>
          <p:cNvPr id="19" name="Content Placeholder 18">
            <a:extLst>
              <a:ext uri="{FF2B5EF4-FFF2-40B4-BE49-F238E27FC236}">
                <a16:creationId xmlns:a16="http://schemas.microsoft.com/office/drawing/2014/main" id="{752962BE-D079-D9F1-C3E9-2BB788BABABF}"/>
              </a:ext>
            </a:extLst>
          </p:cNvPr>
          <p:cNvSpPr>
            <a:spLocks noGrp="1"/>
          </p:cNvSpPr>
          <p:nvPr>
            <p:ph idx="1"/>
          </p:nvPr>
        </p:nvSpPr>
        <p:spPr/>
        <p:txBody>
          <a:bodyPr/>
          <a:lstStyle/>
          <a:p>
            <a:r>
              <a:rPr lang="en-GB" sz="1600" dirty="0"/>
              <a:t>Introduction of pulse-to-pulse modulation using sophisticated timing.</a:t>
            </a:r>
          </a:p>
          <a:p>
            <a:r>
              <a:rPr lang="en-GB" sz="1200" i="1" dirty="0"/>
              <a:t>K. Furukawa, M. Satoh, Injector LINAC group, KEK, Tsukuba, Japan, ICALEPCS 2023</a:t>
            </a:r>
          </a:p>
          <a:p>
            <a:r>
              <a:rPr lang="en-GB" sz="1400" dirty="0" err="1"/>
              <a:t>SuperKEKB</a:t>
            </a:r>
            <a:r>
              <a:rPr lang="en-GB" sz="1400" dirty="0"/>
              <a:t>, 3000 m circumference dual-ring collider in Japan.</a:t>
            </a:r>
          </a:p>
          <a:p>
            <a:r>
              <a:rPr lang="en-GB" sz="1400" dirty="0"/>
              <a:t>The simultaneous injections improved the collision performance (luminosity) by 237 %</a:t>
            </a:r>
          </a:p>
          <a:p>
            <a:r>
              <a:rPr lang="en-GB" sz="1400" dirty="0"/>
              <a:t>Imagine if one can increase factory output by more than a facto of two!</a:t>
            </a:r>
          </a:p>
          <a:p>
            <a:endParaRPr lang="en-GB" sz="1400" dirty="0"/>
          </a:p>
        </p:txBody>
      </p:sp>
      <p:pic>
        <p:nvPicPr>
          <p:cNvPr id="5" name="Picture 4">
            <a:extLst>
              <a:ext uri="{FF2B5EF4-FFF2-40B4-BE49-F238E27FC236}">
                <a16:creationId xmlns:a16="http://schemas.microsoft.com/office/drawing/2014/main" id="{4545F304-8393-2A24-FF86-06F3FF5919F3}"/>
              </a:ext>
            </a:extLst>
          </p:cNvPr>
          <p:cNvPicPr>
            <a:picLocks noChangeAspect="1"/>
          </p:cNvPicPr>
          <p:nvPr/>
        </p:nvPicPr>
        <p:blipFill>
          <a:blip r:embed="rId2"/>
          <a:stretch>
            <a:fillRect/>
          </a:stretch>
        </p:blipFill>
        <p:spPr>
          <a:xfrm>
            <a:off x="898768" y="4751866"/>
            <a:ext cx="3314700" cy="1651000"/>
          </a:xfrm>
          <a:prstGeom prst="rect">
            <a:avLst/>
          </a:prstGeom>
        </p:spPr>
      </p:pic>
      <p:pic>
        <p:nvPicPr>
          <p:cNvPr id="10" name="Picture 9">
            <a:extLst>
              <a:ext uri="{FF2B5EF4-FFF2-40B4-BE49-F238E27FC236}">
                <a16:creationId xmlns:a16="http://schemas.microsoft.com/office/drawing/2014/main" id="{C638EEAE-BDB7-ECE9-11CC-9C6A56C1BE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3246" y="1915664"/>
            <a:ext cx="2575959" cy="1926465"/>
          </a:xfrm>
          <a:prstGeom prst="rect">
            <a:avLst/>
          </a:prstGeom>
        </p:spPr>
      </p:pic>
      <p:pic>
        <p:nvPicPr>
          <p:cNvPr id="11" name="Picture 10">
            <a:extLst>
              <a:ext uri="{FF2B5EF4-FFF2-40B4-BE49-F238E27FC236}">
                <a16:creationId xmlns:a16="http://schemas.microsoft.com/office/drawing/2014/main" id="{2C4BFFBA-6548-EF26-8BC7-91C5EF0E14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29823" y="4198206"/>
            <a:ext cx="2163409" cy="1926464"/>
          </a:xfrm>
          <a:prstGeom prst="rect">
            <a:avLst/>
          </a:prstGeom>
        </p:spPr>
      </p:pic>
      <p:sp>
        <p:nvSpPr>
          <p:cNvPr id="7" name="Footer Placeholder 2">
            <a:extLst>
              <a:ext uri="{FF2B5EF4-FFF2-40B4-BE49-F238E27FC236}">
                <a16:creationId xmlns:a16="http://schemas.microsoft.com/office/drawing/2014/main" id="{D0B6B23F-452A-B507-A6A7-6426C162B7F0}"/>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240089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5B1-42DB-C71F-2ADD-90436DF5B28A}"/>
              </a:ext>
            </a:extLst>
          </p:cNvPr>
          <p:cNvSpPr>
            <a:spLocks noGrp="1"/>
          </p:cNvSpPr>
          <p:nvPr>
            <p:ph type="title"/>
          </p:nvPr>
        </p:nvSpPr>
        <p:spPr/>
        <p:txBody>
          <a:bodyPr/>
          <a:lstStyle/>
          <a:p>
            <a:r>
              <a:rPr lang="en-GB" dirty="0"/>
              <a:t>Open source and open standards</a:t>
            </a:r>
          </a:p>
        </p:txBody>
      </p:sp>
      <p:sp>
        <p:nvSpPr>
          <p:cNvPr id="4" name="Slide Number Placeholder 3">
            <a:extLst>
              <a:ext uri="{FF2B5EF4-FFF2-40B4-BE49-F238E27FC236}">
                <a16:creationId xmlns:a16="http://schemas.microsoft.com/office/drawing/2014/main" id="{F0A1EFEF-EB79-7F41-2303-E278CFAF2E56}"/>
              </a:ext>
            </a:extLst>
          </p:cNvPr>
          <p:cNvSpPr>
            <a:spLocks noGrp="1"/>
          </p:cNvSpPr>
          <p:nvPr>
            <p:ph type="sldNum" sz="quarter" idx="12"/>
          </p:nvPr>
        </p:nvSpPr>
        <p:spPr/>
        <p:txBody>
          <a:bodyPr/>
          <a:lstStyle/>
          <a:p>
            <a:fld id="{F7283078-D760-1647-8B80-66BA8B52336D}" type="slidenum">
              <a:rPr lang="sv-SE" smtClean="0"/>
              <a:t>29</a:t>
            </a:fld>
            <a:endParaRPr lang="sv-SE"/>
          </a:p>
        </p:txBody>
      </p:sp>
      <p:sp>
        <p:nvSpPr>
          <p:cNvPr id="6" name="Text Placeholder 5">
            <a:extLst>
              <a:ext uri="{FF2B5EF4-FFF2-40B4-BE49-F238E27FC236}">
                <a16:creationId xmlns:a16="http://schemas.microsoft.com/office/drawing/2014/main" id="{DD969E80-C701-9A01-AA2C-61CF9A1A1CCB}"/>
              </a:ext>
            </a:extLst>
          </p:cNvPr>
          <p:cNvSpPr>
            <a:spLocks noGrp="1"/>
          </p:cNvSpPr>
          <p:nvPr>
            <p:ph type="body" sz="quarter" idx="14"/>
          </p:nvPr>
        </p:nvSpPr>
        <p:spPr/>
        <p:txBody>
          <a:bodyPr/>
          <a:lstStyle/>
          <a:p>
            <a:r>
              <a:rPr lang="en-GB" dirty="0"/>
              <a:t>Why are these important?</a:t>
            </a:r>
          </a:p>
        </p:txBody>
      </p:sp>
      <p:sp>
        <p:nvSpPr>
          <p:cNvPr id="16" name="Content Placeholder 15">
            <a:extLst>
              <a:ext uri="{FF2B5EF4-FFF2-40B4-BE49-F238E27FC236}">
                <a16:creationId xmlns:a16="http://schemas.microsoft.com/office/drawing/2014/main" id="{21631F16-08B6-8A17-17B2-A5F6B011B89F}"/>
              </a:ext>
            </a:extLst>
          </p:cNvPr>
          <p:cNvSpPr>
            <a:spLocks noGrp="1"/>
          </p:cNvSpPr>
          <p:nvPr>
            <p:ph idx="1"/>
          </p:nvPr>
        </p:nvSpPr>
        <p:spPr/>
        <p:txBody>
          <a:bodyPr/>
          <a:lstStyle/>
          <a:p>
            <a:r>
              <a:rPr lang="en-GB" b="1" dirty="0"/>
              <a:t>Upgrades</a:t>
            </a:r>
          </a:p>
          <a:p>
            <a:endParaRPr lang="en-GB" dirty="0"/>
          </a:p>
          <a:p>
            <a:pPr marL="0" indent="0">
              <a:buNone/>
            </a:pPr>
            <a:r>
              <a:rPr lang="en-GB" dirty="0"/>
              <a:t>To stay relevant, innovations are applied to improve the performance of the machinery along its lifetime.</a:t>
            </a:r>
          </a:p>
          <a:p>
            <a:pPr marL="0" indent="0">
              <a:buNone/>
            </a:pPr>
            <a:r>
              <a:rPr lang="en-GB" dirty="0"/>
              <a:t>Modular and interoperable standards make it possible to do partial upgrades. </a:t>
            </a:r>
          </a:p>
          <a:p>
            <a:pPr marL="0" indent="0">
              <a:buNone/>
            </a:pPr>
            <a:r>
              <a:rPr lang="en-GB" dirty="0"/>
              <a:t>Add performance and features where it helps the most. </a:t>
            </a:r>
          </a:p>
          <a:p>
            <a:pPr marL="0" indent="0">
              <a:buNone/>
            </a:pPr>
            <a:endParaRPr lang="en-GB" dirty="0"/>
          </a:p>
        </p:txBody>
      </p:sp>
      <p:sp>
        <p:nvSpPr>
          <p:cNvPr id="18" name="Content Placeholder 17">
            <a:extLst>
              <a:ext uri="{FF2B5EF4-FFF2-40B4-BE49-F238E27FC236}">
                <a16:creationId xmlns:a16="http://schemas.microsoft.com/office/drawing/2014/main" id="{AF3224AF-5A4D-4577-ABE6-C81F1F50EAAA}"/>
              </a:ext>
            </a:extLst>
          </p:cNvPr>
          <p:cNvSpPr>
            <a:spLocks noGrp="1"/>
          </p:cNvSpPr>
          <p:nvPr>
            <p:ph idx="16"/>
          </p:nvPr>
        </p:nvSpPr>
        <p:spPr>
          <a:xfrm>
            <a:off x="4555511" y="1586647"/>
            <a:ext cx="3255409" cy="4768062"/>
          </a:xfrm>
        </p:spPr>
        <p:txBody>
          <a:bodyPr/>
          <a:lstStyle/>
          <a:p>
            <a:r>
              <a:rPr lang="en-GB" b="1" dirty="0"/>
              <a:t>Understanding</a:t>
            </a:r>
          </a:p>
          <a:p>
            <a:endParaRPr lang="en-GB" dirty="0"/>
          </a:p>
          <a:p>
            <a:r>
              <a:rPr lang="en-GB" dirty="0"/>
              <a:t>Openness enables us to study and understand how the components work, and plan and design improvements.</a:t>
            </a:r>
          </a:p>
          <a:p>
            <a:r>
              <a:rPr lang="en-GB" dirty="0"/>
              <a:t>Issues that arise during operation have to be understood and solved by the local staff.</a:t>
            </a:r>
          </a:p>
          <a:p>
            <a:endParaRPr lang="en-GB" dirty="0"/>
          </a:p>
        </p:txBody>
      </p:sp>
      <p:sp>
        <p:nvSpPr>
          <p:cNvPr id="20" name="Content Placeholder 19">
            <a:extLst>
              <a:ext uri="{FF2B5EF4-FFF2-40B4-BE49-F238E27FC236}">
                <a16:creationId xmlns:a16="http://schemas.microsoft.com/office/drawing/2014/main" id="{5DE1F75B-23A4-E456-C3F2-86959927C787}"/>
              </a:ext>
            </a:extLst>
          </p:cNvPr>
          <p:cNvSpPr>
            <a:spLocks noGrp="1"/>
          </p:cNvSpPr>
          <p:nvPr>
            <p:ph idx="15"/>
          </p:nvPr>
        </p:nvSpPr>
        <p:spPr>
          <a:xfrm>
            <a:off x="8089642" y="1562400"/>
            <a:ext cx="3255409" cy="4768062"/>
          </a:xfrm>
        </p:spPr>
        <p:txBody>
          <a:bodyPr/>
          <a:lstStyle/>
          <a:p>
            <a:r>
              <a:rPr lang="en-GB" b="1" dirty="0"/>
              <a:t>Knowledge sharing</a:t>
            </a:r>
          </a:p>
          <a:p>
            <a:endParaRPr lang="en-GB" dirty="0"/>
          </a:p>
          <a:p>
            <a:r>
              <a:rPr lang="en-GB" dirty="0"/>
              <a:t>Science facilities, while being competitive to some extent, thrive based on knowledge sharing. Solutions that are found to work in one place often find use in other institutes, enlarging the market.</a:t>
            </a:r>
          </a:p>
        </p:txBody>
      </p:sp>
      <p:sp>
        <p:nvSpPr>
          <p:cNvPr id="5" name="Footer Placeholder 2">
            <a:extLst>
              <a:ext uri="{FF2B5EF4-FFF2-40B4-BE49-F238E27FC236}">
                <a16:creationId xmlns:a16="http://schemas.microsoft.com/office/drawing/2014/main" id="{C6D14F97-E375-17F9-450A-55C71B958EF5}"/>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383591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1305636315"/>
              </p:ext>
            </p:extLst>
          </p:nvPr>
        </p:nvGraphicFramePr>
        <p:xfrm>
          <a:off x="1195647" y="1633448"/>
          <a:ext cx="10134600" cy="1584960"/>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348039">
                <a:tc>
                  <a:txBody>
                    <a:bodyPr/>
                    <a:lstStyle/>
                    <a:p>
                      <a:pPr>
                        <a:tabLst>
                          <a:tab pos="357188" algn="l"/>
                        </a:tabLst>
                      </a:pPr>
                      <a:r>
                        <a:rPr lang="en-GB" sz="2000" b="0" noProof="0" dirty="0">
                          <a:solidFill>
                            <a:schemeClr val="bg1"/>
                          </a:solidFill>
                        </a:rPr>
                        <a:t>1	The European Spallation Source</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348039">
                <a:tc>
                  <a:txBody>
                    <a:bodyPr/>
                    <a:lstStyle/>
                    <a:p>
                      <a:pPr>
                        <a:tabLst>
                          <a:tab pos="357188" algn="l"/>
                        </a:tabLst>
                      </a:pPr>
                      <a:r>
                        <a:rPr lang="en-GB" sz="2000" b="0" noProof="0" dirty="0">
                          <a:solidFill>
                            <a:schemeClr val="bg1"/>
                          </a:solidFill>
                        </a:rPr>
                        <a:t>2	Control system of ESS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348039">
                <a:tc>
                  <a:txBody>
                    <a:bodyPr/>
                    <a:lstStyle/>
                    <a:p>
                      <a:pPr>
                        <a:tabLst>
                          <a:tab pos="357188" algn="l"/>
                        </a:tabLst>
                      </a:pPr>
                      <a:r>
                        <a:rPr lang="en-GB" sz="2000" b="0" noProof="0" dirty="0">
                          <a:solidFill>
                            <a:schemeClr val="bg1"/>
                          </a:solidFill>
                        </a:rPr>
                        <a:t>3	Challenges of a big science facility</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r h="348039">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57188" algn="l"/>
                        </a:tabLst>
                        <a:defRPr/>
                      </a:pPr>
                      <a:r>
                        <a:rPr lang="en-GB" sz="2000" b="0" noProof="0" dirty="0">
                          <a:solidFill>
                            <a:schemeClr val="bg1"/>
                          </a:solidFill>
                        </a:rPr>
                        <a:t>4	Conclusions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95913222"/>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p:txBody>
          <a:bodyPr/>
          <a:lstStyle/>
          <a:p>
            <a:r>
              <a:rPr lang="en-GB" dirty="0"/>
              <a:t>Open standards Serving science</a:t>
            </a: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03709" y="6475270"/>
            <a:ext cx="924596" cy="365125"/>
          </a:xfrm>
        </p:spPr>
        <p:txBody>
          <a:bodyPr/>
          <a:lstStyle/>
          <a:p>
            <a:r>
              <a:rPr lang="sv-SE" sz="800" b="1" dirty="0">
                <a:solidFill>
                  <a:schemeClr val="bg1"/>
                </a:solidFill>
              </a:rPr>
              <a:t>2024-04-09</a:t>
            </a:r>
            <a:endParaRPr lang="en-GB" sz="800" b="1" dirty="0">
              <a:solidFill>
                <a:schemeClr val="bg1"/>
              </a:solidFill>
            </a:endParaRPr>
          </a:p>
        </p:txBody>
      </p:sp>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5D8B777-C4DF-8CEE-B5E9-ADF2A17E54F7}"/>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tretch>
            <a:fillRect/>
          </a:stretch>
        </p:blipFill>
        <p:spPr>
          <a:xfrm>
            <a:off x="6230634" y="1738648"/>
            <a:ext cx="5400273" cy="3600182"/>
          </a:xfrm>
        </p:spPr>
      </p:pic>
      <p:sp>
        <p:nvSpPr>
          <p:cNvPr id="3" name="Rubrik 2">
            <a:extLst>
              <a:ext uri="{FF2B5EF4-FFF2-40B4-BE49-F238E27FC236}">
                <a16:creationId xmlns:a16="http://schemas.microsoft.com/office/drawing/2014/main" id="{46839E1E-756B-40C0-9051-B6C149B2DDF8}"/>
              </a:ext>
            </a:extLst>
          </p:cNvPr>
          <p:cNvSpPr>
            <a:spLocks noGrp="1"/>
          </p:cNvSpPr>
          <p:nvPr>
            <p:ph type="title"/>
          </p:nvPr>
        </p:nvSpPr>
        <p:spPr/>
        <p:txBody>
          <a:bodyPr/>
          <a:lstStyle/>
          <a:p>
            <a:r>
              <a:rPr lang="en-GB" dirty="0">
                <a:solidFill>
                  <a:schemeClr val="tx1">
                    <a:lumMod val="75000"/>
                    <a:lumOff val="25000"/>
                  </a:schemeClr>
                </a:solidFill>
              </a:rPr>
              <a:t>Conclusions</a:t>
            </a:r>
          </a:p>
        </p:txBody>
      </p:sp>
      <p:sp>
        <p:nvSpPr>
          <p:cNvPr id="6" name="Platshållare för bildnummer 5">
            <a:extLst>
              <a:ext uri="{FF2B5EF4-FFF2-40B4-BE49-F238E27FC236}">
                <a16:creationId xmlns:a16="http://schemas.microsoft.com/office/drawing/2014/main" id="{8481AAF7-AA82-4AB8-A7E4-9963AD32038C}"/>
              </a:ext>
            </a:extLst>
          </p:cNvPr>
          <p:cNvSpPr>
            <a:spLocks noGrp="1"/>
          </p:cNvSpPr>
          <p:nvPr>
            <p:ph type="sldNum" sz="quarter" idx="12"/>
          </p:nvPr>
        </p:nvSpPr>
        <p:spPr/>
        <p:txBody>
          <a:bodyPr/>
          <a:lstStyle/>
          <a:p>
            <a:fld id="{F7283078-D760-1647-8B80-66BA8B52336D}" type="slidenum">
              <a:rPr lang="sv-SE" smtClean="0">
                <a:solidFill>
                  <a:srgbClr val="CCCCCC"/>
                </a:solidFill>
              </a:rPr>
              <a:t>30</a:t>
            </a:fld>
            <a:endParaRPr lang="sv-SE" dirty="0">
              <a:solidFill>
                <a:srgbClr val="CCCCCC"/>
              </a:solidFill>
            </a:endParaRPr>
          </a:p>
        </p:txBody>
      </p:sp>
      <p:sp>
        <p:nvSpPr>
          <p:cNvPr id="7" name="Platshållare för innehåll 6">
            <a:extLst>
              <a:ext uri="{FF2B5EF4-FFF2-40B4-BE49-F238E27FC236}">
                <a16:creationId xmlns:a16="http://schemas.microsoft.com/office/drawing/2014/main" id="{762752E2-2F80-4819-B076-C4D61E38A681}"/>
              </a:ext>
            </a:extLst>
          </p:cNvPr>
          <p:cNvSpPr>
            <a:spLocks noGrp="1"/>
          </p:cNvSpPr>
          <p:nvPr>
            <p:ph idx="1"/>
          </p:nvPr>
        </p:nvSpPr>
        <p:spPr>
          <a:xfrm>
            <a:off x="1094400" y="1562400"/>
            <a:ext cx="4866968" cy="4397480"/>
          </a:xfrm>
        </p:spPr>
        <p:txBody>
          <a:bodyPr/>
          <a:lstStyle/>
          <a:p>
            <a:r>
              <a:rPr lang="en-GB" dirty="0">
                <a:solidFill>
                  <a:schemeClr val="tx1">
                    <a:lumMod val="75000"/>
                    <a:lumOff val="25000"/>
                  </a:schemeClr>
                </a:solidFill>
              </a:rPr>
              <a:t>After 11 years of construction, ESS is getting close to start of science operations.</a:t>
            </a:r>
          </a:p>
          <a:p>
            <a:r>
              <a:rPr lang="en-GB" dirty="0">
                <a:solidFill>
                  <a:schemeClr val="tx1">
                    <a:lumMod val="75000"/>
                    <a:lumOff val="25000"/>
                  </a:schemeClr>
                </a:solidFill>
              </a:rPr>
              <a:t>Long time, but there have been a lot of challenges on the way:</a:t>
            </a:r>
          </a:p>
          <a:p>
            <a:pPr lvl="1">
              <a:buFont typeface="Arial" panose="020B0604020202020204" pitchFamily="34" charset="0"/>
              <a:buChar char="•"/>
            </a:pPr>
            <a:r>
              <a:rPr lang="en-GB" dirty="0">
                <a:solidFill>
                  <a:schemeClr val="tx1">
                    <a:lumMod val="75000"/>
                    <a:lumOff val="25000"/>
                  </a:schemeClr>
                </a:solidFill>
              </a:rPr>
              <a:t>Building a totally new organisation</a:t>
            </a:r>
          </a:p>
          <a:p>
            <a:pPr lvl="1">
              <a:buFont typeface="Arial" panose="020B0604020202020204" pitchFamily="34" charset="0"/>
              <a:buChar char="•"/>
            </a:pPr>
            <a:r>
              <a:rPr lang="en-GB" dirty="0">
                <a:solidFill>
                  <a:schemeClr val="tx1">
                    <a:lumMod val="75000"/>
                    <a:lumOff val="25000"/>
                  </a:schemeClr>
                </a:solidFill>
              </a:rPr>
              <a:t>Change of safety requirements</a:t>
            </a:r>
          </a:p>
          <a:p>
            <a:pPr lvl="1">
              <a:buFont typeface="Arial" panose="020B0604020202020204" pitchFamily="34" charset="0"/>
              <a:buChar char="•"/>
            </a:pPr>
            <a:r>
              <a:rPr lang="en-GB" dirty="0">
                <a:solidFill>
                  <a:schemeClr val="tx1">
                    <a:lumMod val="75000"/>
                    <a:lumOff val="25000"/>
                  </a:schemeClr>
                </a:solidFill>
              </a:rPr>
              <a:t>Covid…</a:t>
            </a:r>
          </a:p>
          <a:p>
            <a:pPr marL="144000" lvl="1" indent="0">
              <a:buNone/>
            </a:pPr>
            <a:r>
              <a:rPr lang="en-GB" dirty="0">
                <a:solidFill>
                  <a:schemeClr val="tx1">
                    <a:lumMod val="75000"/>
                    <a:lumOff val="25000"/>
                  </a:schemeClr>
                </a:solidFill>
              </a:rPr>
              <a:t>But when completed, ESS will serve science for many years, hopefully with many discoveries and contributions to solve critical challenges of the mankind.</a:t>
            </a:r>
          </a:p>
          <a:p>
            <a:endParaRPr lang="en-GB" dirty="0">
              <a:solidFill>
                <a:schemeClr val="tx1">
                  <a:lumMod val="75000"/>
                  <a:lumOff val="25000"/>
                </a:schemeClr>
              </a:solidFill>
            </a:endParaRPr>
          </a:p>
          <a:p>
            <a:pPr marL="0" indent="0">
              <a:buNone/>
            </a:pPr>
            <a:endParaRPr lang="en-GB" dirty="0">
              <a:solidFill>
                <a:schemeClr val="tx1">
                  <a:lumMod val="75000"/>
                  <a:lumOff val="25000"/>
                </a:schemeClr>
              </a:solidFill>
            </a:endParaRPr>
          </a:p>
        </p:txBody>
      </p:sp>
      <p:sp>
        <p:nvSpPr>
          <p:cNvPr id="8" name="Platshållare för text 7">
            <a:extLst>
              <a:ext uri="{FF2B5EF4-FFF2-40B4-BE49-F238E27FC236}">
                <a16:creationId xmlns:a16="http://schemas.microsoft.com/office/drawing/2014/main" id="{4C2AF575-E0B9-46E1-9056-42B34ED44057}"/>
              </a:ext>
            </a:extLst>
          </p:cNvPr>
          <p:cNvSpPr>
            <a:spLocks noGrp="1"/>
          </p:cNvSpPr>
          <p:nvPr>
            <p:ph type="body" sz="quarter" idx="14"/>
          </p:nvPr>
        </p:nvSpPr>
        <p:spPr/>
        <p:txBody>
          <a:bodyPr/>
          <a:lstStyle/>
          <a:p>
            <a:endParaRPr lang="en-GB" dirty="0"/>
          </a:p>
          <a:p>
            <a:endParaRPr lang="sv-SE" dirty="0"/>
          </a:p>
        </p:txBody>
      </p:sp>
      <p:sp>
        <p:nvSpPr>
          <p:cNvPr id="2" name="Footer Placeholder 2">
            <a:extLst>
              <a:ext uri="{FF2B5EF4-FFF2-40B4-BE49-F238E27FC236}">
                <a16:creationId xmlns:a16="http://schemas.microsoft.com/office/drawing/2014/main" id="{A4F1A65F-95EF-EFD7-4485-93591B7CE24F}"/>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157420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Thank you for your attention!</a:t>
            </a: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txBody>
          <a:bodyPr/>
          <a:lstStyle/>
          <a:p>
            <a:endParaRPr lang="en-GB"/>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The European Spallation Source (ESS)</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1</a:t>
            </a:r>
          </a:p>
        </p:txBody>
      </p:sp>
    </p:spTree>
    <p:extLst>
      <p:ext uri="{BB962C8B-B14F-4D97-AF65-F5344CB8AC3E}">
        <p14:creationId xmlns:p14="http://schemas.microsoft.com/office/powerpoint/2010/main" val="270034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GB" dirty="0">
                <a:solidFill>
                  <a:schemeClr val="tx1">
                    <a:lumMod val="75000"/>
                    <a:lumOff val="25000"/>
                  </a:schemeClr>
                </a:solidFill>
              </a:rPr>
              <a:t>The European Spallation Source</a:t>
            </a:r>
          </a:p>
        </p:txBody>
      </p:sp>
      <p:sp>
        <p:nvSpPr>
          <p:cNvPr id="4" name="Platshållare för sidfot 3">
            <a:extLst>
              <a:ext uri="{FF2B5EF4-FFF2-40B4-BE49-F238E27FC236}">
                <a16:creationId xmlns:a16="http://schemas.microsoft.com/office/drawing/2014/main" id="{5F5D470B-BE7E-49E6-B723-2EFD0840BBB1}"/>
              </a:ext>
            </a:extLst>
          </p:cNvPr>
          <p:cNvSpPr>
            <a:spLocks noGrp="1"/>
          </p:cNvSpPr>
          <p:nvPr>
            <p:ph type="ftr" sz="quarter" idx="11"/>
          </p:nvPr>
        </p:nvSpPr>
        <p:spPr/>
        <p:txBody>
          <a:bodyPr/>
          <a:lstStyle/>
          <a:p>
            <a:r>
              <a:rPr lang="sv-SE" dirty="0" err="1"/>
              <a:t>Open</a:t>
            </a:r>
            <a:r>
              <a:rPr lang="sv-SE" dirty="0"/>
              <a:t> standards </a:t>
            </a:r>
            <a:r>
              <a:rPr lang="sv-SE" dirty="0" err="1"/>
              <a:t>serving</a:t>
            </a:r>
            <a:r>
              <a:rPr lang="sv-SE" dirty="0"/>
              <a:t> science</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solidFill>
                  <a:srgbClr val="CCCCCC"/>
                </a:solidFill>
              </a:rPr>
              <a:t>5</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1" y="1562401"/>
            <a:ext cx="5001600" cy="2855756"/>
          </a:xfrm>
        </p:spPr>
        <p:txBody>
          <a:bodyPr/>
          <a:lstStyle/>
          <a:p>
            <a:pPr marL="72000" indent="-72000">
              <a:spcBef>
                <a:spcPts val="600"/>
              </a:spcBef>
              <a:spcAft>
                <a:spcPts val="600"/>
              </a:spcAft>
            </a:pPr>
            <a:r>
              <a:rPr lang="en-GB" dirty="0">
                <a:solidFill>
                  <a:schemeClr val="tx1">
                    <a:lumMod val="75000"/>
                    <a:lumOff val="25000"/>
                  </a:schemeClr>
                </a:solidFill>
              </a:rPr>
              <a:t>European Spallation Source, aka ESS is</a:t>
            </a:r>
          </a:p>
          <a:p>
            <a:pPr marL="72000" indent="-72000">
              <a:spcBef>
                <a:spcPts val="600"/>
              </a:spcBef>
              <a:spcAft>
                <a:spcPts val="600"/>
              </a:spcAft>
            </a:pPr>
            <a:r>
              <a:rPr lang="en-GB" dirty="0">
                <a:solidFill>
                  <a:schemeClr val="tx1">
                    <a:lumMod val="75000"/>
                    <a:lumOff val="25000"/>
                  </a:schemeClr>
                </a:solidFill>
              </a:rPr>
              <a:t>-an accelerator-based facility to provide neutrons for several areas of research</a:t>
            </a:r>
          </a:p>
          <a:p>
            <a:pPr marL="72000" indent="-72000">
              <a:spcBef>
                <a:spcPts val="600"/>
              </a:spcBef>
              <a:spcAft>
                <a:spcPts val="600"/>
              </a:spcAft>
            </a:pPr>
            <a:r>
              <a:rPr lang="en-GB" dirty="0">
                <a:solidFill>
                  <a:schemeClr val="tx1">
                    <a:lumMod val="75000"/>
                    <a:lumOff val="25000"/>
                  </a:schemeClr>
                </a:solidFill>
              </a:rPr>
              <a:t>-”spallation” refers to the process when accelerated protons hit target atoms, and ”spall” neutrons from the atom’s nucleus. ESS uses tungsten as the target material.</a:t>
            </a:r>
          </a:p>
          <a:p>
            <a:pPr marL="72000" indent="-72000">
              <a:spcBef>
                <a:spcPts val="600"/>
              </a:spcBef>
              <a:spcAft>
                <a:spcPts val="600"/>
              </a:spcAft>
            </a:pPr>
            <a:endParaRPr lang="en-US" dirty="0"/>
          </a:p>
          <a:p>
            <a:pPr lvl="1"/>
            <a:endParaRPr lang="sv-SE"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GB" dirty="0"/>
              <a:t>Overview</a:t>
            </a:r>
          </a:p>
          <a:p>
            <a:endParaRPr lang="sv-SE" dirty="0"/>
          </a:p>
        </p:txBody>
      </p:sp>
      <p:pic>
        <p:nvPicPr>
          <p:cNvPr id="9" name="Picture 8">
            <a:extLst>
              <a:ext uri="{FF2B5EF4-FFF2-40B4-BE49-F238E27FC236}">
                <a16:creationId xmlns:a16="http://schemas.microsoft.com/office/drawing/2014/main" id="{17B9F448-8C32-D029-2E36-7C0CC6E7D3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570" y="4339559"/>
            <a:ext cx="2134575" cy="1467520"/>
          </a:xfrm>
          <a:prstGeom prst="rect">
            <a:avLst/>
          </a:prstGeom>
        </p:spPr>
      </p:pic>
      <p:pic>
        <p:nvPicPr>
          <p:cNvPr id="11" name="Picture 10">
            <a:extLst>
              <a:ext uri="{FF2B5EF4-FFF2-40B4-BE49-F238E27FC236}">
                <a16:creationId xmlns:a16="http://schemas.microsoft.com/office/drawing/2014/main" id="{674FFF47-2F7B-C6D1-E748-0E9F54A5B4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9145" y="4430556"/>
            <a:ext cx="3159966" cy="1284539"/>
          </a:xfrm>
          <a:prstGeom prst="rect">
            <a:avLst/>
          </a:prstGeom>
        </p:spPr>
      </p:pic>
      <p:pic>
        <p:nvPicPr>
          <p:cNvPr id="13" name="Content Placeholder 8">
            <a:extLst>
              <a:ext uri="{FF2B5EF4-FFF2-40B4-BE49-F238E27FC236}">
                <a16:creationId xmlns:a16="http://schemas.microsoft.com/office/drawing/2014/main" id="{1BDA55BB-1116-CC18-C0D0-5486B92A5B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9111" y="1562401"/>
            <a:ext cx="4994275" cy="3276244"/>
          </a:xfrm>
          <a:prstGeom prst="rect">
            <a:avLst/>
          </a:prstGeom>
        </p:spPr>
      </p:pic>
      <p:sp>
        <p:nvSpPr>
          <p:cNvPr id="14" name="TextBox 13">
            <a:extLst>
              <a:ext uri="{FF2B5EF4-FFF2-40B4-BE49-F238E27FC236}">
                <a16:creationId xmlns:a16="http://schemas.microsoft.com/office/drawing/2014/main" id="{E04AB52E-3A55-0A26-1175-272D2E065F08}"/>
              </a:ext>
            </a:extLst>
          </p:cNvPr>
          <p:cNvSpPr txBox="1"/>
          <p:nvPr/>
        </p:nvSpPr>
        <p:spPr>
          <a:xfrm>
            <a:off x="6987822" y="5072824"/>
            <a:ext cx="4730045" cy="646331"/>
          </a:xfrm>
          <a:prstGeom prst="rect">
            <a:avLst/>
          </a:prstGeom>
          <a:noFill/>
        </p:spPr>
        <p:txBody>
          <a:bodyPr wrap="square" rtlCol="0">
            <a:spAutoFit/>
          </a:bodyPr>
          <a:lstStyle/>
          <a:p>
            <a:pPr algn="l"/>
            <a:r>
              <a:rPr lang="en-GB" dirty="0">
                <a:solidFill>
                  <a:srgbClr val="666666"/>
                </a:solidFill>
              </a:rPr>
              <a:t>The ESS Campus in Lund, southern Sweden.</a:t>
            </a:r>
          </a:p>
          <a:p>
            <a:pPr algn="l"/>
            <a:endParaRPr lang="en-GB" dirty="0">
              <a:solidFill>
                <a:srgbClr val="666666"/>
              </a:solidFill>
            </a:endParaRPr>
          </a:p>
        </p:txBody>
      </p:sp>
      <p:sp>
        <p:nvSpPr>
          <p:cNvPr id="15" name="Platshållare för datum 3">
            <a:extLst>
              <a:ext uri="{FF2B5EF4-FFF2-40B4-BE49-F238E27FC236}">
                <a16:creationId xmlns:a16="http://schemas.microsoft.com/office/drawing/2014/main" id="{06E7CAC5-E1A4-B34F-FC0A-FB9994C54AF7}"/>
              </a:ext>
            </a:extLst>
          </p:cNvPr>
          <p:cNvSpPr txBox="1">
            <a:spLocks/>
          </p:cNvSpPr>
          <p:nvPr/>
        </p:nvSpPr>
        <p:spPr>
          <a:xfrm>
            <a:off x="713508" y="6492875"/>
            <a:ext cx="1201587"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b="1" dirty="0">
                <a:solidFill>
                  <a:schemeClr val="bg1">
                    <a:lumMod val="85000"/>
                  </a:schemeClr>
                </a:solidFill>
              </a:rPr>
              <a:t>2024-04-09</a:t>
            </a:r>
            <a:endParaRPr lang="en-GB" b="1" dirty="0">
              <a:solidFill>
                <a:schemeClr val="bg1">
                  <a:lumMod val="85000"/>
                </a:schemeClr>
              </a:solidFill>
            </a:endParaRPr>
          </a:p>
        </p:txBody>
      </p:sp>
    </p:spTree>
    <p:extLst>
      <p:ext uri="{BB962C8B-B14F-4D97-AF65-F5344CB8AC3E}">
        <p14:creationId xmlns:p14="http://schemas.microsoft.com/office/powerpoint/2010/main" val="394515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E742B-B1A7-C741-E361-46CF8BB95FB3}"/>
              </a:ext>
            </a:extLst>
          </p:cNvPr>
          <p:cNvSpPr>
            <a:spLocks noGrp="1"/>
          </p:cNvSpPr>
          <p:nvPr>
            <p:ph type="title"/>
          </p:nvPr>
        </p:nvSpPr>
        <p:spPr/>
        <p:txBody>
          <a:bodyPr/>
          <a:lstStyle/>
          <a:p>
            <a:r>
              <a:rPr lang="en-GB" dirty="0"/>
              <a:t>Applications of neutrons</a:t>
            </a:r>
          </a:p>
        </p:txBody>
      </p:sp>
      <p:sp>
        <p:nvSpPr>
          <p:cNvPr id="3" name="Footer Placeholder 2">
            <a:extLst>
              <a:ext uri="{FF2B5EF4-FFF2-40B4-BE49-F238E27FC236}">
                <a16:creationId xmlns:a16="http://schemas.microsoft.com/office/drawing/2014/main" id="{999286EA-3D8C-1826-AD4A-96A4307C1752}"/>
              </a:ext>
            </a:extLst>
          </p:cNvPr>
          <p:cNvSpPr>
            <a:spLocks noGrp="1"/>
          </p:cNvSpPr>
          <p:nvPr>
            <p:ph type="ftr" sz="quarter" idx="11"/>
          </p:nvPr>
        </p:nvSpPr>
        <p:spPr/>
        <p:txBody>
          <a:bodyPr/>
          <a:lstStyle/>
          <a:p>
            <a:r>
              <a:rPr lang="sv-SE" dirty="0" err="1"/>
              <a:t>Open</a:t>
            </a:r>
            <a:r>
              <a:rPr lang="sv-SE" dirty="0"/>
              <a:t> standards </a:t>
            </a:r>
            <a:r>
              <a:rPr lang="sv-SE" dirty="0" err="1"/>
              <a:t>serving</a:t>
            </a:r>
            <a:r>
              <a:rPr lang="sv-SE" dirty="0"/>
              <a:t> science</a:t>
            </a:r>
          </a:p>
        </p:txBody>
      </p:sp>
      <p:sp>
        <p:nvSpPr>
          <p:cNvPr id="4" name="Slide Number Placeholder 3">
            <a:extLst>
              <a:ext uri="{FF2B5EF4-FFF2-40B4-BE49-F238E27FC236}">
                <a16:creationId xmlns:a16="http://schemas.microsoft.com/office/drawing/2014/main" id="{325DF047-0899-D144-E7A0-B3E21BA36140}"/>
              </a:ext>
            </a:extLst>
          </p:cNvPr>
          <p:cNvSpPr>
            <a:spLocks noGrp="1"/>
          </p:cNvSpPr>
          <p:nvPr>
            <p:ph type="sldNum" sz="quarter" idx="12"/>
          </p:nvPr>
        </p:nvSpPr>
        <p:spPr/>
        <p:txBody>
          <a:bodyPr/>
          <a:lstStyle/>
          <a:p>
            <a:fld id="{F7283078-D760-1647-8B80-66BA8B52336D}" type="slidenum">
              <a:rPr lang="sv-SE" smtClean="0"/>
              <a:t>6</a:t>
            </a:fld>
            <a:endParaRPr lang="sv-SE"/>
          </a:p>
        </p:txBody>
      </p:sp>
      <p:sp>
        <p:nvSpPr>
          <p:cNvPr id="6" name="Text Placeholder 5">
            <a:extLst>
              <a:ext uri="{FF2B5EF4-FFF2-40B4-BE49-F238E27FC236}">
                <a16:creationId xmlns:a16="http://schemas.microsoft.com/office/drawing/2014/main" id="{33BD15CC-10F5-6B7F-2B99-977718CD809B}"/>
              </a:ext>
            </a:extLst>
          </p:cNvPr>
          <p:cNvSpPr>
            <a:spLocks noGrp="1"/>
          </p:cNvSpPr>
          <p:nvPr>
            <p:ph type="body" sz="quarter" idx="14"/>
          </p:nvPr>
        </p:nvSpPr>
        <p:spPr/>
        <p:txBody>
          <a:bodyPr/>
          <a:lstStyle/>
          <a:p>
            <a:r>
              <a:rPr lang="en-GB" dirty="0"/>
              <a:t>Wide variety of areas that can use neutrons as a tool</a:t>
            </a:r>
          </a:p>
        </p:txBody>
      </p:sp>
      <p:pic>
        <p:nvPicPr>
          <p:cNvPr id="18" name="Content Placeholder 14">
            <a:extLst>
              <a:ext uri="{FF2B5EF4-FFF2-40B4-BE49-F238E27FC236}">
                <a16:creationId xmlns:a16="http://schemas.microsoft.com/office/drawing/2014/main" id="{057F5869-8E87-06ED-7362-E6757360C48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7143871" y="4352195"/>
            <a:ext cx="1333908" cy="1118822"/>
          </a:xfrm>
          <a:prstGeom prst="rect">
            <a:avLst/>
          </a:prstGeom>
        </p:spPr>
      </p:pic>
      <p:pic>
        <p:nvPicPr>
          <p:cNvPr id="20" name="Picture 19">
            <a:extLst>
              <a:ext uri="{FF2B5EF4-FFF2-40B4-BE49-F238E27FC236}">
                <a16:creationId xmlns:a16="http://schemas.microsoft.com/office/drawing/2014/main" id="{6A4C260B-D7B3-8A6A-C2AB-EE763B8248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825" y="1522590"/>
            <a:ext cx="2897815" cy="2173361"/>
          </a:xfrm>
          <a:prstGeom prst="rect">
            <a:avLst/>
          </a:prstGeom>
        </p:spPr>
      </p:pic>
      <p:pic>
        <p:nvPicPr>
          <p:cNvPr id="26" name="Picture 25">
            <a:extLst>
              <a:ext uri="{FF2B5EF4-FFF2-40B4-BE49-F238E27FC236}">
                <a16:creationId xmlns:a16="http://schemas.microsoft.com/office/drawing/2014/main" id="{1BC73C43-9E2B-CF99-DE52-F3A1E998B28E}"/>
              </a:ext>
            </a:extLst>
          </p:cNvPr>
          <p:cNvPicPr>
            <a:picLocks noChangeAspect="1"/>
          </p:cNvPicPr>
          <p:nvPr/>
        </p:nvPicPr>
        <p:blipFill>
          <a:blip r:embed="rId4"/>
          <a:stretch>
            <a:fillRect/>
          </a:stretch>
        </p:blipFill>
        <p:spPr>
          <a:xfrm>
            <a:off x="821407" y="1582910"/>
            <a:ext cx="6057900" cy="4279900"/>
          </a:xfrm>
          <a:prstGeom prst="rect">
            <a:avLst/>
          </a:prstGeom>
        </p:spPr>
      </p:pic>
      <p:pic>
        <p:nvPicPr>
          <p:cNvPr id="5" name="Picture 4">
            <a:extLst>
              <a:ext uri="{FF2B5EF4-FFF2-40B4-BE49-F238E27FC236}">
                <a16:creationId xmlns:a16="http://schemas.microsoft.com/office/drawing/2014/main" id="{430AB66B-2BF5-8199-E948-5C0753937473}"/>
              </a:ext>
            </a:extLst>
          </p:cNvPr>
          <p:cNvPicPr>
            <a:picLocks noChangeAspect="1"/>
          </p:cNvPicPr>
          <p:nvPr/>
        </p:nvPicPr>
        <p:blipFill>
          <a:blip r:embed="rId5"/>
          <a:stretch>
            <a:fillRect/>
          </a:stretch>
        </p:blipFill>
        <p:spPr>
          <a:xfrm>
            <a:off x="8697267" y="4210662"/>
            <a:ext cx="2631019" cy="1401887"/>
          </a:xfrm>
          <a:prstGeom prst="rect">
            <a:avLst/>
          </a:prstGeom>
        </p:spPr>
      </p:pic>
      <p:sp>
        <p:nvSpPr>
          <p:cNvPr id="7" name="TextBox 6">
            <a:extLst>
              <a:ext uri="{FF2B5EF4-FFF2-40B4-BE49-F238E27FC236}">
                <a16:creationId xmlns:a16="http://schemas.microsoft.com/office/drawing/2014/main" id="{C917DDAE-11A2-5C16-FAD2-094CFB880FE2}"/>
              </a:ext>
            </a:extLst>
          </p:cNvPr>
          <p:cNvSpPr txBox="1"/>
          <p:nvPr/>
        </p:nvSpPr>
        <p:spPr>
          <a:xfrm>
            <a:off x="7662930" y="3695951"/>
            <a:ext cx="4108360" cy="369332"/>
          </a:xfrm>
          <a:prstGeom prst="rect">
            <a:avLst/>
          </a:prstGeom>
          <a:noFill/>
        </p:spPr>
        <p:txBody>
          <a:bodyPr wrap="square" rtlCol="0">
            <a:spAutoFit/>
          </a:bodyPr>
          <a:lstStyle/>
          <a:p>
            <a:pPr algn="l"/>
            <a:r>
              <a:rPr lang="en-GB" dirty="0">
                <a:solidFill>
                  <a:srgbClr val="666666"/>
                </a:solidFill>
              </a:rPr>
              <a:t>Materials and engineering </a:t>
            </a:r>
          </a:p>
        </p:txBody>
      </p:sp>
      <p:sp>
        <p:nvSpPr>
          <p:cNvPr id="8" name="TextBox 7">
            <a:extLst>
              <a:ext uri="{FF2B5EF4-FFF2-40B4-BE49-F238E27FC236}">
                <a16:creationId xmlns:a16="http://schemas.microsoft.com/office/drawing/2014/main" id="{AD6E1343-C5CB-A478-472D-46471E4500C5}"/>
              </a:ext>
            </a:extLst>
          </p:cNvPr>
          <p:cNvSpPr txBox="1"/>
          <p:nvPr/>
        </p:nvSpPr>
        <p:spPr>
          <a:xfrm>
            <a:off x="7370132" y="5858513"/>
            <a:ext cx="4108360" cy="369332"/>
          </a:xfrm>
          <a:prstGeom prst="rect">
            <a:avLst/>
          </a:prstGeom>
          <a:noFill/>
        </p:spPr>
        <p:txBody>
          <a:bodyPr wrap="square" rtlCol="0">
            <a:spAutoFit/>
          </a:bodyPr>
          <a:lstStyle/>
          <a:p>
            <a:pPr algn="l"/>
            <a:r>
              <a:rPr lang="en-GB" dirty="0">
                <a:solidFill>
                  <a:srgbClr val="666666"/>
                </a:solidFill>
              </a:rPr>
              <a:t>Life sciences and biology </a:t>
            </a:r>
          </a:p>
        </p:txBody>
      </p:sp>
    </p:spTree>
    <p:extLst>
      <p:ext uri="{BB962C8B-B14F-4D97-AF65-F5344CB8AC3E}">
        <p14:creationId xmlns:p14="http://schemas.microsoft.com/office/powerpoint/2010/main" val="32612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C11FD-B3C0-1B4B-774D-226CCA254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C7564F-E20D-9B22-CE92-1889680ED889}"/>
              </a:ext>
            </a:extLst>
          </p:cNvPr>
          <p:cNvSpPr>
            <a:spLocks noGrp="1"/>
          </p:cNvSpPr>
          <p:nvPr>
            <p:ph type="title"/>
          </p:nvPr>
        </p:nvSpPr>
        <p:spPr/>
        <p:txBody>
          <a:bodyPr/>
          <a:lstStyle/>
          <a:p>
            <a:r>
              <a:rPr lang="en-GB" dirty="0"/>
              <a:t>Applications of neutrons</a:t>
            </a:r>
          </a:p>
        </p:txBody>
      </p:sp>
      <p:sp>
        <p:nvSpPr>
          <p:cNvPr id="3" name="Footer Placeholder 2">
            <a:extLst>
              <a:ext uri="{FF2B5EF4-FFF2-40B4-BE49-F238E27FC236}">
                <a16:creationId xmlns:a16="http://schemas.microsoft.com/office/drawing/2014/main" id="{C9A1837D-979E-0B69-775A-E5B0097725AE}"/>
              </a:ext>
            </a:extLst>
          </p:cNvPr>
          <p:cNvSpPr>
            <a:spLocks noGrp="1"/>
          </p:cNvSpPr>
          <p:nvPr>
            <p:ph type="ftr" sz="quarter" idx="11"/>
          </p:nvPr>
        </p:nvSpPr>
        <p:spPr/>
        <p:txBody>
          <a:bodyPr/>
          <a:lstStyle/>
          <a:p>
            <a:r>
              <a:rPr lang="sv-SE" dirty="0" err="1"/>
              <a:t>Open</a:t>
            </a:r>
            <a:r>
              <a:rPr lang="sv-SE" dirty="0"/>
              <a:t> standards </a:t>
            </a:r>
            <a:r>
              <a:rPr lang="sv-SE" dirty="0" err="1"/>
              <a:t>serving</a:t>
            </a:r>
            <a:r>
              <a:rPr lang="sv-SE" dirty="0"/>
              <a:t> science</a:t>
            </a:r>
          </a:p>
        </p:txBody>
      </p:sp>
      <p:sp>
        <p:nvSpPr>
          <p:cNvPr id="4" name="Slide Number Placeholder 3">
            <a:extLst>
              <a:ext uri="{FF2B5EF4-FFF2-40B4-BE49-F238E27FC236}">
                <a16:creationId xmlns:a16="http://schemas.microsoft.com/office/drawing/2014/main" id="{223B16C5-B491-F02C-73B6-19FAE4EFBF53}"/>
              </a:ext>
            </a:extLst>
          </p:cNvPr>
          <p:cNvSpPr>
            <a:spLocks noGrp="1"/>
          </p:cNvSpPr>
          <p:nvPr>
            <p:ph type="sldNum" sz="quarter" idx="12"/>
          </p:nvPr>
        </p:nvSpPr>
        <p:spPr/>
        <p:txBody>
          <a:bodyPr/>
          <a:lstStyle/>
          <a:p>
            <a:fld id="{F7283078-D760-1647-8B80-66BA8B52336D}" type="slidenum">
              <a:rPr lang="sv-SE" smtClean="0"/>
              <a:t>7</a:t>
            </a:fld>
            <a:endParaRPr lang="sv-SE"/>
          </a:p>
        </p:txBody>
      </p:sp>
      <p:sp>
        <p:nvSpPr>
          <p:cNvPr id="6" name="Text Placeholder 5">
            <a:extLst>
              <a:ext uri="{FF2B5EF4-FFF2-40B4-BE49-F238E27FC236}">
                <a16:creationId xmlns:a16="http://schemas.microsoft.com/office/drawing/2014/main" id="{24B2629D-E92A-ABA6-9331-BA4F13E250F0}"/>
              </a:ext>
            </a:extLst>
          </p:cNvPr>
          <p:cNvSpPr>
            <a:spLocks noGrp="1"/>
          </p:cNvSpPr>
          <p:nvPr>
            <p:ph type="body" sz="quarter" idx="14"/>
          </p:nvPr>
        </p:nvSpPr>
        <p:spPr/>
        <p:txBody>
          <a:bodyPr/>
          <a:lstStyle/>
          <a:p>
            <a:r>
              <a:rPr lang="en-GB" dirty="0"/>
              <a:t>Recent topics in ESS Science seminars</a:t>
            </a:r>
          </a:p>
        </p:txBody>
      </p:sp>
      <p:sp>
        <p:nvSpPr>
          <p:cNvPr id="10" name="Content Placeholder 9">
            <a:extLst>
              <a:ext uri="{FF2B5EF4-FFF2-40B4-BE49-F238E27FC236}">
                <a16:creationId xmlns:a16="http://schemas.microsoft.com/office/drawing/2014/main" id="{E9805304-EB20-F807-5F06-686F205F9CB9}"/>
              </a:ext>
            </a:extLst>
          </p:cNvPr>
          <p:cNvSpPr>
            <a:spLocks noGrp="1"/>
          </p:cNvSpPr>
          <p:nvPr>
            <p:ph idx="1"/>
          </p:nvPr>
        </p:nvSpPr>
        <p:spPr>
          <a:xfrm>
            <a:off x="852055" y="1562400"/>
            <a:ext cx="7883237" cy="4768062"/>
          </a:xfrm>
        </p:spPr>
        <p:txBody>
          <a:bodyPr/>
          <a:lstStyle/>
          <a:p>
            <a:pPr marL="0" indent="0">
              <a:buNone/>
            </a:pPr>
            <a:r>
              <a:rPr lang="en-GB" dirty="0"/>
              <a:t>Antibiotics crisis and neutrons</a:t>
            </a:r>
          </a:p>
          <a:p>
            <a:pPr marL="0" indent="0">
              <a:buNone/>
            </a:pPr>
            <a:r>
              <a:rPr lang="en-GB" sz="1400" dirty="0"/>
              <a:t>Antimicrobial resistance (AMR) is one of the top global public health and development threats. </a:t>
            </a:r>
          </a:p>
          <a:p>
            <a:pPr marL="0" indent="0">
              <a:spcBef>
                <a:spcPts val="400"/>
              </a:spcBef>
              <a:buNone/>
            </a:pPr>
            <a:r>
              <a:rPr lang="en-GB" sz="1400" dirty="0"/>
              <a:t>The gentle nature of neutrons allows us to study delicate biological systems like bacterial membranes, providing a unique window into the mechanisms of antibiotic action. Understanding these mechanisms is crucial, as bacteria develop resistance faster than we can create new treatments</a:t>
            </a:r>
            <a:r>
              <a:rPr lang="en-GB" dirty="0"/>
              <a:t>.</a:t>
            </a:r>
            <a:endParaRPr lang="en-GB" b="1" dirty="0"/>
          </a:p>
          <a:p>
            <a:pPr marL="0" indent="0">
              <a:buNone/>
            </a:pPr>
            <a:r>
              <a:rPr lang="en-GB" dirty="0"/>
              <a:t>The plastic problem</a:t>
            </a:r>
          </a:p>
          <a:p>
            <a:pPr marL="0" indent="0">
              <a:buNone/>
            </a:pPr>
            <a:r>
              <a:rPr lang="en-GB" sz="1400" dirty="0"/>
              <a:t>Plastic debris accumulating along a shoreline illustrates the environmental impact of conventional, fossil-based plastics.  Biodegradable plastics are promising alternatives to conventional (fossil fuel-based) plastics, with the potential to reduce pollution and limit adverse health effects. </a:t>
            </a:r>
          </a:p>
          <a:p>
            <a:pPr marL="0" indent="0">
              <a:spcBef>
                <a:spcPts val="400"/>
              </a:spcBef>
              <a:buNone/>
            </a:pPr>
            <a:r>
              <a:rPr lang="en-GB" sz="1400" dirty="0"/>
              <a:t>Are they worth switching to? Probably, but research suggests they exhibit inconsistent degradation behaviour in real-world settings, so we need to know more about them.</a:t>
            </a:r>
            <a:endParaRPr lang="en-GB" dirty="0"/>
          </a:p>
          <a:p>
            <a:pPr marL="0" indent="0">
              <a:buNone/>
            </a:pPr>
            <a:r>
              <a:rPr lang="en-GB" dirty="0"/>
              <a:t>Peeking into magnetic fields with neutrons</a:t>
            </a:r>
          </a:p>
          <a:p>
            <a:pPr marL="0" indent="0">
              <a:buNone/>
            </a:pPr>
            <a:r>
              <a:rPr lang="en-GB" sz="1400" b="1" dirty="0"/>
              <a:t>Time-of-flight 3D polarimetric neutron tomography (ToF 3DPNT) </a:t>
            </a:r>
            <a:r>
              <a:rPr lang="en-GB" sz="1400" dirty="0"/>
              <a:t>is a relatively new method for reconstruction of magnetic fields in materials and devices by measuring the spin precession of polarised neutrons and solving an inverse problem. Applications in electrical engineering, superconductivity, energy materials, battery research and many others.</a:t>
            </a:r>
          </a:p>
          <a:p>
            <a:pPr marL="0" indent="0">
              <a:buNone/>
            </a:pPr>
            <a:endParaRPr lang="en-GB" dirty="0"/>
          </a:p>
        </p:txBody>
      </p:sp>
      <p:pic>
        <p:nvPicPr>
          <p:cNvPr id="13" name="Picture 12" descr="A close-up of a beach&#10;&#10;AI-generated content may be incorrect.">
            <a:extLst>
              <a:ext uri="{FF2B5EF4-FFF2-40B4-BE49-F238E27FC236}">
                <a16:creationId xmlns:a16="http://schemas.microsoft.com/office/drawing/2014/main" id="{F6FA4F14-26CD-2A43-8A4E-8D0D31794152}"/>
              </a:ext>
            </a:extLst>
          </p:cNvPr>
          <p:cNvPicPr>
            <a:picLocks noChangeAspect="1"/>
          </p:cNvPicPr>
          <p:nvPr/>
        </p:nvPicPr>
        <p:blipFill>
          <a:blip r:embed="rId2"/>
          <a:stretch>
            <a:fillRect/>
          </a:stretch>
        </p:blipFill>
        <p:spPr>
          <a:xfrm>
            <a:off x="8917432" y="3093086"/>
            <a:ext cx="2590800" cy="1727200"/>
          </a:xfrm>
          <a:prstGeom prst="rect">
            <a:avLst/>
          </a:prstGeom>
        </p:spPr>
      </p:pic>
      <p:pic>
        <p:nvPicPr>
          <p:cNvPr id="1028" name="Picture 4" descr="Figure 2">
            <a:extLst>
              <a:ext uri="{FF2B5EF4-FFF2-40B4-BE49-F238E27FC236}">
                <a16:creationId xmlns:a16="http://schemas.microsoft.com/office/drawing/2014/main" id="{4A9F2188-69B0-BBE1-DD69-F28CA5D6D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7432" y="4961295"/>
            <a:ext cx="2531320" cy="14451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lant growing in a box&#10;&#10;AI-generated content may be incorrect.">
            <a:extLst>
              <a:ext uri="{FF2B5EF4-FFF2-40B4-BE49-F238E27FC236}">
                <a16:creationId xmlns:a16="http://schemas.microsoft.com/office/drawing/2014/main" id="{4037AEA6-F7D9-2EE0-C861-7ACE9537AB50}"/>
              </a:ext>
            </a:extLst>
          </p:cNvPr>
          <p:cNvPicPr>
            <a:picLocks noChangeAspect="1"/>
          </p:cNvPicPr>
          <p:nvPr/>
        </p:nvPicPr>
        <p:blipFill>
          <a:blip r:embed="rId4"/>
          <a:stretch>
            <a:fillRect/>
          </a:stretch>
        </p:blipFill>
        <p:spPr>
          <a:xfrm>
            <a:off x="8901992" y="1486067"/>
            <a:ext cx="2606240" cy="1466010"/>
          </a:xfrm>
          <a:prstGeom prst="rect">
            <a:avLst/>
          </a:prstGeom>
        </p:spPr>
      </p:pic>
    </p:spTree>
    <p:extLst>
      <p:ext uri="{BB962C8B-B14F-4D97-AF65-F5344CB8AC3E}">
        <p14:creationId xmlns:p14="http://schemas.microsoft.com/office/powerpoint/2010/main" val="1273782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B3B878-C2BE-F24C-9E68-AB9773C415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85" y="404646"/>
            <a:ext cx="12488236" cy="6495886"/>
          </a:xfrm>
          <a:prstGeom prst="rect">
            <a:avLst/>
          </a:prstGeom>
        </p:spPr>
      </p:pic>
      <p:pic>
        <p:nvPicPr>
          <p:cNvPr id="12" name="Bildobjekt 15">
            <a:extLst>
              <a:ext uri="{FF2B5EF4-FFF2-40B4-BE49-F238E27FC236}">
                <a16:creationId xmlns:a16="http://schemas.microsoft.com/office/drawing/2014/main" id="{E488C15F-37D0-6944-A7B1-0BF4A69D48B4}"/>
              </a:ext>
            </a:extLst>
          </p:cNvPr>
          <p:cNvPicPr>
            <a:picLocks noChangeAspect="1"/>
          </p:cNvPicPr>
          <p:nvPr/>
        </p:nvPicPr>
        <p:blipFill rotWithShape="1">
          <a:blip r:embed="rId4" cstate="email">
            <a:alphaModFix amt="15000"/>
            <a:extLst>
              <a:ext uri="{28A0092B-C50C-407E-A947-70E740481C1C}">
                <a14:useLocalDpi xmlns:a14="http://schemas.microsoft.com/office/drawing/2010/main"/>
              </a:ext>
            </a:extLst>
          </a:blip>
          <a:srcRect/>
          <a:stretch/>
        </p:blipFill>
        <p:spPr>
          <a:xfrm>
            <a:off x="0" y="0"/>
            <a:ext cx="8590411" cy="7020232"/>
          </a:xfrm>
          <a:prstGeom prst="rect">
            <a:avLst/>
          </a:prstGeom>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33066" y="362114"/>
            <a:ext cx="9360000" cy="657339"/>
          </a:xfrm>
        </p:spPr>
        <p:txBody>
          <a:bodyPr/>
          <a:lstStyle/>
          <a:p>
            <a:r>
              <a:rPr lang="en-US" dirty="0"/>
              <a:t>How ESS works</a:t>
            </a:r>
            <a:br>
              <a:rPr lang="en-US" dirty="0"/>
            </a:br>
            <a:endParaRPr lang="sv-SE"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a:xfrm>
            <a:off x="8952108" y="6418709"/>
            <a:ext cx="2743200" cy="365125"/>
          </a:xfrm>
        </p:spPr>
        <p:txBody>
          <a:bodyPr/>
          <a:lstStyle/>
          <a:p>
            <a:fld id="{F7283078-D760-1647-8B80-66BA8B52336D}" type="slidenum">
              <a:rPr lang="sv-SE" smtClean="0"/>
              <a:t>8</a:t>
            </a:fld>
            <a:endParaRPr lang="sv-SE" dirty="0"/>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33066" y="924835"/>
            <a:ext cx="9360000" cy="786938"/>
          </a:xfrm>
        </p:spPr>
        <p:txBody>
          <a:bodyPr/>
          <a:lstStyle/>
          <a:p>
            <a:r>
              <a:rPr lang="en-GB" dirty="0"/>
              <a:t>The technology</a:t>
            </a:r>
          </a:p>
        </p:txBody>
      </p:sp>
      <p:sp>
        <p:nvSpPr>
          <p:cNvPr id="11" name="Rektangel 8">
            <a:extLst>
              <a:ext uri="{FF2B5EF4-FFF2-40B4-BE49-F238E27FC236}">
                <a16:creationId xmlns:a16="http://schemas.microsoft.com/office/drawing/2014/main" id="{AB0325AB-EB48-5E47-981A-23A9B4B8F986}"/>
              </a:ext>
            </a:extLst>
          </p:cNvPr>
          <p:cNvSpPr/>
          <p:nvPr/>
        </p:nvSpPr>
        <p:spPr>
          <a:xfrm>
            <a:off x="0" y="447675"/>
            <a:ext cx="292100"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76">
            <a:extLst>
              <a:ext uri="{FF2B5EF4-FFF2-40B4-BE49-F238E27FC236}">
                <a16:creationId xmlns:a16="http://schemas.microsoft.com/office/drawing/2014/main" id="{67C1C155-3C7E-C649-AB0A-8FD9797CC49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3" name="Footer Placeholder 2">
            <a:extLst>
              <a:ext uri="{FF2B5EF4-FFF2-40B4-BE49-F238E27FC236}">
                <a16:creationId xmlns:a16="http://schemas.microsoft.com/office/drawing/2014/main" id="{FFD586B0-9E1F-794F-AD76-219684B4EC9A}"/>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142192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FDE0-DE64-7869-5197-42EF497D2611}"/>
              </a:ext>
            </a:extLst>
          </p:cNvPr>
          <p:cNvSpPr>
            <a:spLocks noGrp="1"/>
          </p:cNvSpPr>
          <p:nvPr>
            <p:ph type="title"/>
          </p:nvPr>
        </p:nvSpPr>
        <p:spPr/>
        <p:txBody>
          <a:bodyPr/>
          <a:lstStyle/>
          <a:p>
            <a:r>
              <a:rPr lang="en-GB" dirty="0"/>
              <a:t>The proton accelerator</a:t>
            </a:r>
          </a:p>
        </p:txBody>
      </p:sp>
      <p:sp>
        <p:nvSpPr>
          <p:cNvPr id="4" name="Slide Number Placeholder 3">
            <a:extLst>
              <a:ext uri="{FF2B5EF4-FFF2-40B4-BE49-F238E27FC236}">
                <a16:creationId xmlns:a16="http://schemas.microsoft.com/office/drawing/2014/main" id="{3CF93EF4-EAB2-BC59-3DAA-96F78616EBE8}"/>
              </a:ext>
            </a:extLst>
          </p:cNvPr>
          <p:cNvSpPr>
            <a:spLocks noGrp="1"/>
          </p:cNvSpPr>
          <p:nvPr>
            <p:ph type="sldNum" sz="quarter" idx="12"/>
          </p:nvPr>
        </p:nvSpPr>
        <p:spPr/>
        <p:txBody>
          <a:bodyPr/>
          <a:lstStyle/>
          <a:p>
            <a:fld id="{F7283078-D760-1647-8B80-66BA8B52336D}" type="slidenum">
              <a:rPr lang="sv-SE" smtClean="0"/>
              <a:t>9</a:t>
            </a:fld>
            <a:endParaRPr lang="sv-SE" dirty="0"/>
          </a:p>
        </p:txBody>
      </p:sp>
      <p:sp>
        <p:nvSpPr>
          <p:cNvPr id="6" name="Text Placeholder 5">
            <a:extLst>
              <a:ext uri="{FF2B5EF4-FFF2-40B4-BE49-F238E27FC236}">
                <a16:creationId xmlns:a16="http://schemas.microsoft.com/office/drawing/2014/main" id="{636B0BC5-0569-2DDF-777B-7C6953B70900}"/>
              </a:ext>
            </a:extLst>
          </p:cNvPr>
          <p:cNvSpPr>
            <a:spLocks noGrp="1"/>
          </p:cNvSpPr>
          <p:nvPr>
            <p:ph type="body" sz="quarter" idx="14"/>
          </p:nvPr>
        </p:nvSpPr>
        <p:spPr/>
        <p:txBody>
          <a:bodyPr/>
          <a:lstStyle/>
          <a:p>
            <a:r>
              <a:rPr lang="en-GB" dirty="0"/>
              <a:t>Several stages to create, accelerate and focus the beam</a:t>
            </a:r>
          </a:p>
        </p:txBody>
      </p:sp>
      <p:pic>
        <p:nvPicPr>
          <p:cNvPr id="13" name="Content Placeholder 12">
            <a:extLst>
              <a:ext uri="{FF2B5EF4-FFF2-40B4-BE49-F238E27FC236}">
                <a16:creationId xmlns:a16="http://schemas.microsoft.com/office/drawing/2014/main" id="{381F6503-6C2C-CBCD-131B-CB87882C47BB}"/>
              </a:ext>
            </a:extLst>
          </p:cNvPr>
          <p:cNvPicPr>
            <a:picLocks noGrp="1" noChangeAspect="1"/>
          </p:cNvPicPr>
          <p:nvPr>
            <p:ph idx="15"/>
          </p:nvPr>
        </p:nvPicPr>
        <p:blipFill>
          <a:blip r:embed="rId2" cstate="screen">
            <a:extLst>
              <a:ext uri="{28A0092B-C50C-407E-A947-70E740481C1C}">
                <a14:useLocalDpi xmlns:a14="http://schemas.microsoft.com/office/drawing/2010/main"/>
              </a:ext>
            </a:extLst>
          </a:blip>
          <a:stretch>
            <a:fillRect/>
          </a:stretch>
        </p:blipFill>
        <p:spPr>
          <a:xfrm>
            <a:off x="3773185" y="1558042"/>
            <a:ext cx="3165171" cy="1832522"/>
          </a:xfrm>
        </p:spPr>
      </p:pic>
      <p:pic>
        <p:nvPicPr>
          <p:cNvPr id="18" name="Content Placeholder 14">
            <a:extLst>
              <a:ext uri="{FF2B5EF4-FFF2-40B4-BE49-F238E27FC236}">
                <a16:creationId xmlns:a16="http://schemas.microsoft.com/office/drawing/2014/main" id="{8D772B3D-BD88-CC47-B417-CA77803605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7382" y="4638714"/>
            <a:ext cx="2219115" cy="1555153"/>
          </a:xfrm>
          <a:prstGeom prst="rect">
            <a:avLst/>
          </a:prstGeom>
        </p:spPr>
      </p:pic>
      <p:pic>
        <p:nvPicPr>
          <p:cNvPr id="19" name="Content Placeholder 12">
            <a:extLst>
              <a:ext uri="{FF2B5EF4-FFF2-40B4-BE49-F238E27FC236}">
                <a16:creationId xmlns:a16="http://schemas.microsoft.com/office/drawing/2014/main" id="{F6136D86-51D6-3D4C-332F-FE06A7E8D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9751" y="4577086"/>
            <a:ext cx="2222003" cy="1624418"/>
          </a:xfrm>
          <a:prstGeom prst="rect">
            <a:avLst/>
          </a:prstGeom>
        </p:spPr>
      </p:pic>
      <p:pic>
        <p:nvPicPr>
          <p:cNvPr id="22" name="Content Placeholder 10">
            <a:extLst>
              <a:ext uri="{FF2B5EF4-FFF2-40B4-BE49-F238E27FC236}">
                <a16:creationId xmlns:a16="http://schemas.microsoft.com/office/drawing/2014/main" id="{801B062F-9357-AFCC-6FBD-C666F5AE541C}"/>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7561387" y="1651502"/>
            <a:ext cx="3255962" cy="1832522"/>
          </a:xfrm>
        </p:spPr>
      </p:pic>
      <p:pic>
        <p:nvPicPr>
          <p:cNvPr id="23" name="Content Placeholder 12">
            <a:extLst>
              <a:ext uri="{FF2B5EF4-FFF2-40B4-BE49-F238E27FC236}">
                <a16:creationId xmlns:a16="http://schemas.microsoft.com/office/drawing/2014/main" id="{B1C634BF-C155-20BF-EF94-D1CE472F53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83603" y="4655474"/>
            <a:ext cx="2365362" cy="1569736"/>
          </a:xfrm>
          <a:prstGeom prst="rect">
            <a:avLst/>
          </a:prstGeom>
        </p:spPr>
      </p:pic>
      <p:pic>
        <p:nvPicPr>
          <p:cNvPr id="24" name="Content Placeholder 14">
            <a:extLst>
              <a:ext uri="{FF2B5EF4-FFF2-40B4-BE49-F238E27FC236}">
                <a16:creationId xmlns:a16="http://schemas.microsoft.com/office/drawing/2014/main" id="{26FF7644-7FDD-1C1D-F836-D50F80A4E1AE}"/>
              </a:ext>
            </a:extLst>
          </p:cNvPr>
          <p:cNvPicPr>
            <a:picLocks noGrp="1" noChangeAspect="1"/>
          </p:cNvPicPr>
          <p:nvPr>
            <p:ph idx="16"/>
          </p:nvPr>
        </p:nvPicPr>
        <p:blipFill>
          <a:blip r:embed="rId7" cstate="screen">
            <a:extLst>
              <a:ext uri="{28A0092B-C50C-407E-A947-70E740481C1C}">
                <a14:useLocalDpi xmlns:a14="http://schemas.microsoft.com/office/drawing/2010/main"/>
              </a:ext>
            </a:extLst>
          </a:blip>
          <a:stretch>
            <a:fillRect/>
          </a:stretch>
        </p:blipFill>
        <p:spPr>
          <a:xfrm>
            <a:off x="6292433" y="4655473"/>
            <a:ext cx="2346606" cy="1569737"/>
          </a:xfrm>
        </p:spPr>
      </p:pic>
      <p:pic>
        <p:nvPicPr>
          <p:cNvPr id="25" name="Content Placeholder 12">
            <a:extLst>
              <a:ext uri="{FF2B5EF4-FFF2-40B4-BE49-F238E27FC236}">
                <a16:creationId xmlns:a16="http://schemas.microsoft.com/office/drawing/2014/main" id="{EF0C1494-65D3-1E0E-30C5-BB7A47BD93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7010" y="1600112"/>
            <a:ext cx="2402902" cy="1802176"/>
          </a:xfrm>
          <a:prstGeom prst="rect">
            <a:avLst/>
          </a:prstGeom>
        </p:spPr>
      </p:pic>
      <p:pic>
        <p:nvPicPr>
          <p:cNvPr id="27" name="Picture 26">
            <a:extLst>
              <a:ext uri="{FF2B5EF4-FFF2-40B4-BE49-F238E27FC236}">
                <a16:creationId xmlns:a16="http://schemas.microsoft.com/office/drawing/2014/main" id="{C2D82A6E-DBB2-E4A4-4C20-14217F02701F}"/>
              </a:ext>
            </a:extLst>
          </p:cNvPr>
          <p:cNvPicPr>
            <a:picLocks noChangeAspect="1"/>
          </p:cNvPicPr>
          <p:nvPr/>
        </p:nvPicPr>
        <p:blipFill>
          <a:blip r:embed="rId9"/>
          <a:stretch>
            <a:fillRect/>
          </a:stretch>
        </p:blipFill>
        <p:spPr>
          <a:xfrm>
            <a:off x="3274292" y="3695146"/>
            <a:ext cx="5461000" cy="762000"/>
          </a:xfrm>
          <a:prstGeom prst="rect">
            <a:avLst/>
          </a:prstGeom>
        </p:spPr>
      </p:pic>
      <p:cxnSp>
        <p:nvCxnSpPr>
          <p:cNvPr id="31" name="Straight Arrow Connector 30">
            <a:extLst>
              <a:ext uri="{FF2B5EF4-FFF2-40B4-BE49-F238E27FC236}">
                <a16:creationId xmlns:a16="http://schemas.microsoft.com/office/drawing/2014/main" id="{302D25F0-B475-C2BE-44D7-19F22C7C7B47}"/>
              </a:ext>
            </a:extLst>
          </p:cNvPr>
          <p:cNvCxnSpPr>
            <a:cxnSpLocks/>
            <a:stCxn id="27" idx="1"/>
          </p:cNvCxnSpPr>
          <p:nvPr/>
        </p:nvCxnSpPr>
        <p:spPr>
          <a:xfrm flipH="1" flipV="1">
            <a:off x="2055039" y="3479704"/>
            <a:ext cx="1219253" cy="596442"/>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11217BE-DD6D-7370-2376-10F6EC46E6C0}"/>
              </a:ext>
            </a:extLst>
          </p:cNvPr>
          <p:cNvCxnSpPr>
            <a:cxnSpLocks/>
          </p:cNvCxnSpPr>
          <p:nvPr/>
        </p:nvCxnSpPr>
        <p:spPr>
          <a:xfrm flipV="1">
            <a:off x="4069582" y="3496819"/>
            <a:ext cx="143886" cy="330012"/>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D87BE2D-CE0A-3EAC-D6E9-C8EAC46C2B68}"/>
              </a:ext>
            </a:extLst>
          </p:cNvPr>
          <p:cNvCxnSpPr>
            <a:cxnSpLocks/>
          </p:cNvCxnSpPr>
          <p:nvPr/>
        </p:nvCxnSpPr>
        <p:spPr>
          <a:xfrm flipV="1">
            <a:off x="4662435" y="3513578"/>
            <a:ext cx="2803301" cy="43088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ED2DFE-2AC6-5086-8923-CE36DC4B5535}"/>
              </a:ext>
            </a:extLst>
          </p:cNvPr>
          <p:cNvCxnSpPr>
            <a:cxnSpLocks/>
          </p:cNvCxnSpPr>
          <p:nvPr/>
        </p:nvCxnSpPr>
        <p:spPr>
          <a:xfrm flipH="1">
            <a:off x="2053244" y="4238235"/>
            <a:ext cx="3171899" cy="33654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A9F29A7-471C-320A-D7DD-DC52B95527AF}"/>
              </a:ext>
            </a:extLst>
          </p:cNvPr>
          <p:cNvCxnSpPr>
            <a:cxnSpLocks/>
          </p:cNvCxnSpPr>
          <p:nvPr/>
        </p:nvCxnSpPr>
        <p:spPr>
          <a:xfrm flipH="1">
            <a:off x="5355771" y="4225863"/>
            <a:ext cx="866970" cy="34891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674ECF1-11F5-76DA-678D-94051CB08D14}"/>
              </a:ext>
            </a:extLst>
          </p:cNvPr>
          <p:cNvCxnSpPr>
            <a:cxnSpLocks/>
            <a:endCxn id="24" idx="0"/>
          </p:cNvCxnSpPr>
          <p:nvPr/>
        </p:nvCxnSpPr>
        <p:spPr>
          <a:xfrm flipH="1">
            <a:off x="7465736" y="4185137"/>
            <a:ext cx="452365" cy="47033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D4EDBA6-4DBC-A0CC-6130-C15225875ED1}"/>
              </a:ext>
            </a:extLst>
          </p:cNvPr>
          <p:cNvCxnSpPr>
            <a:cxnSpLocks/>
            <a:endCxn id="23" idx="0"/>
          </p:cNvCxnSpPr>
          <p:nvPr/>
        </p:nvCxnSpPr>
        <p:spPr>
          <a:xfrm>
            <a:off x="8289890" y="3961219"/>
            <a:ext cx="1876394" cy="69425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82DDD1D-59CC-A82A-FBA8-6754E007DA5B}"/>
              </a:ext>
            </a:extLst>
          </p:cNvPr>
          <p:cNvSpPr txBox="1"/>
          <p:nvPr/>
        </p:nvSpPr>
        <p:spPr>
          <a:xfrm>
            <a:off x="978794" y="3466465"/>
            <a:ext cx="1342555" cy="307777"/>
          </a:xfrm>
          <a:prstGeom prst="rect">
            <a:avLst/>
          </a:prstGeom>
          <a:noFill/>
        </p:spPr>
        <p:txBody>
          <a:bodyPr wrap="square" rtlCol="0">
            <a:spAutoFit/>
          </a:bodyPr>
          <a:lstStyle/>
          <a:p>
            <a:pPr algn="l"/>
            <a:r>
              <a:rPr lang="en-GB" sz="1400" dirty="0">
                <a:solidFill>
                  <a:srgbClr val="666666"/>
                </a:solidFill>
              </a:rPr>
              <a:t>Proton source</a:t>
            </a:r>
          </a:p>
        </p:txBody>
      </p:sp>
      <p:sp>
        <p:nvSpPr>
          <p:cNvPr id="11" name="TextBox 10">
            <a:extLst>
              <a:ext uri="{FF2B5EF4-FFF2-40B4-BE49-F238E27FC236}">
                <a16:creationId xmlns:a16="http://schemas.microsoft.com/office/drawing/2014/main" id="{040B7A69-E676-D8C3-AA22-04AAAAFAE643}"/>
              </a:ext>
            </a:extLst>
          </p:cNvPr>
          <p:cNvSpPr txBox="1"/>
          <p:nvPr/>
        </p:nvSpPr>
        <p:spPr>
          <a:xfrm>
            <a:off x="4350537" y="3402288"/>
            <a:ext cx="2174067" cy="307777"/>
          </a:xfrm>
          <a:prstGeom prst="rect">
            <a:avLst/>
          </a:prstGeom>
          <a:noFill/>
        </p:spPr>
        <p:txBody>
          <a:bodyPr wrap="square" rtlCol="0">
            <a:spAutoFit/>
          </a:bodyPr>
          <a:lstStyle/>
          <a:p>
            <a:pPr algn="l"/>
            <a:r>
              <a:rPr lang="en-GB" sz="1400" dirty="0">
                <a:solidFill>
                  <a:srgbClr val="666666"/>
                </a:solidFill>
              </a:rPr>
              <a:t>First accelerating stages</a:t>
            </a:r>
          </a:p>
        </p:txBody>
      </p:sp>
      <p:sp>
        <p:nvSpPr>
          <p:cNvPr id="12" name="TextBox 11">
            <a:extLst>
              <a:ext uri="{FF2B5EF4-FFF2-40B4-BE49-F238E27FC236}">
                <a16:creationId xmlns:a16="http://schemas.microsoft.com/office/drawing/2014/main" id="{7297855E-1601-01F1-F778-480EB1C62AC9}"/>
              </a:ext>
            </a:extLst>
          </p:cNvPr>
          <p:cNvSpPr txBox="1"/>
          <p:nvPr/>
        </p:nvSpPr>
        <p:spPr>
          <a:xfrm>
            <a:off x="8795381" y="3580195"/>
            <a:ext cx="2361072" cy="307777"/>
          </a:xfrm>
          <a:prstGeom prst="rect">
            <a:avLst/>
          </a:prstGeom>
          <a:noFill/>
        </p:spPr>
        <p:txBody>
          <a:bodyPr wrap="square" rtlCol="0">
            <a:spAutoFit/>
          </a:bodyPr>
          <a:lstStyle/>
          <a:p>
            <a:pPr algn="l"/>
            <a:r>
              <a:rPr lang="en-GB" sz="1400" dirty="0">
                <a:solidFill>
                  <a:srgbClr val="666666"/>
                </a:solidFill>
              </a:rPr>
              <a:t>Normal conducting section</a:t>
            </a:r>
          </a:p>
        </p:txBody>
      </p:sp>
      <p:sp>
        <p:nvSpPr>
          <p:cNvPr id="15" name="TextBox 14">
            <a:extLst>
              <a:ext uri="{FF2B5EF4-FFF2-40B4-BE49-F238E27FC236}">
                <a16:creationId xmlns:a16="http://schemas.microsoft.com/office/drawing/2014/main" id="{CEBE9CD9-AE9D-2C41-299B-147779FDE247}"/>
              </a:ext>
            </a:extLst>
          </p:cNvPr>
          <p:cNvSpPr txBox="1"/>
          <p:nvPr/>
        </p:nvSpPr>
        <p:spPr>
          <a:xfrm>
            <a:off x="607382" y="6160222"/>
            <a:ext cx="2348118" cy="523220"/>
          </a:xfrm>
          <a:prstGeom prst="rect">
            <a:avLst/>
          </a:prstGeom>
          <a:noFill/>
        </p:spPr>
        <p:txBody>
          <a:bodyPr wrap="square" rtlCol="0">
            <a:spAutoFit/>
          </a:bodyPr>
          <a:lstStyle/>
          <a:p>
            <a:pPr algn="l"/>
            <a:r>
              <a:rPr lang="en-GB" sz="1400" dirty="0">
                <a:solidFill>
                  <a:srgbClr val="666666"/>
                </a:solidFill>
              </a:rPr>
              <a:t>First superconducting section, “spokes”</a:t>
            </a:r>
          </a:p>
        </p:txBody>
      </p:sp>
      <p:sp>
        <p:nvSpPr>
          <p:cNvPr id="16" name="TextBox 15">
            <a:extLst>
              <a:ext uri="{FF2B5EF4-FFF2-40B4-BE49-F238E27FC236}">
                <a16:creationId xmlns:a16="http://schemas.microsoft.com/office/drawing/2014/main" id="{6886201C-6D09-3E3B-4F92-CA235290C061}"/>
              </a:ext>
            </a:extLst>
          </p:cNvPr>
          <p:cNvSpPr txBox="1"/>
          <p:nvPr/>
        </p:nvSpPr>
        <p:spPr>
          <a:xfrm>
            <a:off x="3536693" y="6247671"/>
            <a:ext cx="2348118" cy="307777"/>
          </a:xfrm>
          <a:prstGeom prst="rect">
            <a:avLst/>
          </a:prstGeom>
          <a:noFill/>
        </p:spPr>
        <p:txBody>
          <a:bodyPr wrap="square" rtlCol="0">
            <a:spAutoFit/>
          </a:bodyPr>
          <a:lstStyle/>
          <a:p>
            <a:pPr algn="l"/>
            <a:r>
              <a:rPr lang="en-GB" sz="1400" dirty="0">
                <a:solidFill>
                  <a:srgbClr val="666666"/>
                </a:solidFill>
              </a:rPr>
              <a:t>Superconducting </a:t>
            </a:r>
            <a:r>
              <a:rPr lang="en-GB" sz="1400" dirty="0" err="1">
                <a:solidFill>
                  <a:srgbClr val="666666"/>
                </a:solidFill>
              </a:rPr>
              <a:t>linac</a:t>
            </a:r>
            <a:r>
              <a:rPr lang="en-GB" sz="1400" dirty="0">
                <a:solidFill>
                  <a:srgbClr val="666666"/>
                </a:solidFill>
              </a:rPr>
              <a:t>  </a:t>
            </a:r>
          </a:p>
        </p:txBody>
      </p:sp>
      <p:sp>
        <p:nvSpPr>
          <p:cNvPr id="20" name="TextBox 19">
            <a:extLst>
              <a:ext uri="{FF2B5EF4-FFF2-40B4-BE49-F238E27FC236}">
                <a16:creationId xmlns:a16="http://schemas.microsoft.com/office/drawing/2014/main" id="{DD65CDA1-7B42-BD14-8AFC-336A083471A1}"/>
              </a:ext>
            </a:extLst>
          </p:cNvPr>
          <p:cNvSpPr txBox="1"/>
          <p:nvPr/>
        </p:nvSpPr>
        <p:spPr>
          <a:xfrm>
            <a:off x="6290921" y="6272730"/>
            <a:ext cx="2348118" cy="307777"/>
          </a:xfrm>
          <a:prstGeom prst="rect">
            <a:avLst/>
          </a:prstGeom>
          <a:noFill/>
        </p:spPr>
        <p:txBody>
          <a:bodyPr wrap="square" rtlCol="0">
            <a:spAutoFit/>
          </a:bodyPr>
          <a:lstStyle/>
          <a:p>
            <a:pPr algn="l"/>
            <a:r>
              <a:rPr lang="en-GB" sz="1400" dirty="0">
                <a:solidFill>
                  <a:srgbClr val="666666"/>
                </a:solidFill>
              </a:rPr>
              <a:t>Bending magnets</a:t>
            </a:r>
          </a:p>
        </p:txBody>
      </p:sp>
      <p:sp>
        <p:nvSpPr>
          <p:cNvPr id="21" name="TextBox 20">
            <a:extLst>
              <a:ext uri="{FF2B5EF4-FFF2-40B4-BE49-F238E27FC236}">
                <a16:creationId xmlns:a16="http://schemas.microsoft.com/office/drawing/2014/main" id="{BAD48B35-D70A-0A32-765C-8B3FBC36757C}"/>
              </a:ext>
            </a:extLst>
          </p:cNvPr>
          <p:cNvSpPr txBox="1"/>
          <p:nvPr/>
        </p:nvSpPr>
        <p:spPr>
          <a:xfrm>
            <a:off x="9045149" y="6248430"/>
            <a:ext cx="2348118" cy="307777"/>
          </a:xfrm>
          <a:prstGeom prst="rect">
            <a:avLst/>
          </a:prstGeom>
          <a:noFill/>
        </p:spPr>
        <p:txBody>
          <a:bodyPr wrap="square" rtlCol="0">
            <a:spAutoFit/>
          </a:bodyPr>
          <a:lstStyle/>
          <a:p>
            <a:pPr algn="l"/>
            <a:r>
              <a:rPr lang="en-GB" sz="1400" dirty="0">
                <a:solidFill>
                  <a:srgbClr val="666666"/>
                </a:solidFill>
              </a:rPr>
              <a:t>Final beam shaping  </a:t>
            </a:r>
          </a:p>
        </p:txBody>
      </p:sp>
      <p:sp>
        <p:nvSpPr>
          <p:cNvPr id="3" name="Footer Placeholder 2">
            <a:extLst>
              <a:ext uri="{FF2B5EF4-FFF2-40B4-BE49-F238E27FC236}">
                <a16:creationId xmlns:a16="http://schemas.microsoft.com/office/drawing/2014/main" id="{45281207-808E-7C3F-2542-1B9126973F71}"/>
              </a:ext>
            </a:extLst>
          </p:cNvPr>
          <p:cNvSpPr>
            <a:spLocks noGrp="1"/>
          </p:cNvSpPr>
          <p:nvPr>
            <p:ph type="ftr" sz="quarter" idx="11"/>
          </p:nvPr>
        </p:nvSpPr>
        <p:spPr>
          <a:xfrm>
            <a:off x="2053244" y="6475270"/>
            <a:ext cx="4320448" cy="365125"/>
          </a:xfrm>
        </p:spPr>
        <p:txBody>
          <a:bodyPr/>
          <a:lstStyle/>
          <a:p>
            <a:r>
              <a:rPr lang="sv-SE" dirty="0"/>
              <a:t>EPICS Summer </a:t>
            </a:r>
            <a:r>
              <a:rPr lang="sv-SE" dirty="0" err="1"/>
              <a:t>School</a:t>
            </a:r>
            <a:r>
              <a:rPr lang="sv-SE" dirty="0"/>
              <a:t> 2025</a:t>
            </a:r>
          </a:p>
        </p:txBody>
      </p:sp>
    </p:spTree>
    <p:extLst>
      <p:ext uri="{BB962C8B-B14F-4D97-AF65-F5344CB8AC3E}">
        <p14:creationId xmlns:p14="http://schemas.microsoft.com/office/powerpoint/2010/main" val="1440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26279</TotalTime>
  <Words>2039</Words>
  <Application>Microsoft Macintosh PowerPoint</Application>
  <PresentationFormat>Widescreen</PresentationFormat>
  <Paragraphs>332</Paragraphs>
  <Slides>31</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Segoe UI</vt:lpstr>
      <vt:lpstr>Segoe UI Light</vt:lpstr>
      <vt:lpstr>Segoe UI Semibold</vt:lpstr>
      <vt:lpstr>Wingdings</vt:lpstr>
      <vt:lpstr>Office-tema</vt:lpstr>
      <vt:lpstr>PowerPoint Presentation</vt:lpstr>
      <vt:lpstr>Introduction to the European Spallation Source </vt:lpstr>
      <vt:lpstr>Agenda</vt:lpstr>
      <vt:lpstr>PowerPoint Presentation</vt:lpstr>
      <vt:lpstr>The European Spallation Source</vt:lpstr>
      <vt:lpstr>Applications of neutrons</vt:lpstr>
      <vt:lpstr>Applications of neutrons</vt:lpstr>
      <vt:lpstr>How ESS works </vt:lpstr>
      <vt:lpstr>The proton accelerator</vt:lpstr>
      <vt:lpstr>Powering the accelerator</vt:lpstr>
      <vt:lpstr>Some trivia knowledge…</vt:lpstr>
      <vt:lpstr>Target station (source of neutrons)</vt:lpstr>
      <vt:lpstr>Target station (source of neutrons)</vt:lpstr>
      <vt:lpstr>Assembling the target station</vt:lpstr>
      <vt:lpstr>Neutron instruments</vt:lpstr>
      <vt:lpstr>Neutron instrument construction</vt:lpstr>
      <vt:lpstr>PowerPoint Presentation</vt:lpstr>
      <vt:lpstr>Controlling an accelerator facility</vt:lpstr>
      <vt:lpstr>The Integrated Control System </vt:lpstr>
      <vt:lpstr>Some key figures of ESS</vt:lpstr>
      <vt:lpstr>Some parameters</vt:lpstr>
      <vt:lpstr>Control and Data acquisition</vt:lpstr>
      <vt:lpstr>Field I/O and integration</vt:lpstr>
      <vt:lpstr>MTCA – Micro TeleCom Architecture</vt:lpstr>
      <vt:lpstr>Selected application examples </vt:lpstr>
      <vt:lpstr>PowerPoint Presentation</vt:lpstr>
      <vt:lpstr>Challenges</vt:lpstr>
      <vt:lpstr>Evolution of facilities</vt:lpstr>
      <vt:lpstr>Open source and open standards</vt:lpstr>
      <vt:lpstr>Conclusions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 Korhonen</dc:creator>
  <cp:lastModifiedBy>Timo Korhonen</cp:lastModifiedBy>
  <cp:revision>40</cp:revision>
  <cp:lastPrinted>2024-03-25T16:46:49Z</cp:lastPrinted>
  <dcterms:created xsi:type="dcterms:W3CDTF">2024-03-08T13:19:38Z</dcterms:created>
  <dcterms:modified xsi:type="dcterms:W3CDTF">2025-08-15T15:28:47Z</dcterms:modified>
</cp:coreProperties>
</file>