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301" r:id="rId3"/>
    <p:sldId id="328" r:id="rId4"/>
    <p:sldId id="324" r:id="rId5"/>
    <p:sldId id="325" r:id="rId6"/>
    <p:sldId id="329" r:id="rId7"/>
    <p:sldId id="330" r:id="rId8"/>
    <p:sldId id="306" r:id="rId9"/>
    <p:sldId id="326" r:id="rId10"/>
    <p:sldId id="327" r:id="rId11"/>
    <p:sldId id="331" r:id="rId12"/>
  </p:sldIdLst>
  <p:sldSz cx="12192000" cy="6858000"/>
  <p:notesSz cx="6858000" cy="9144000"/>
  <p:embeddedFontLst>
    <p:embeddedFont>
      <p:font typeface="Oswald Regular" panose="020B0604020202020204" charset="0"/>
      <p:regular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37F"/>
    <a:srgbClr val="156BB8"/>
    <a:srgbClr val="C7DE37"/>
    <a:srgbClr val="C0D0CF"/>
    <a:srgbClr val="A91D37"/>
    <a:srgbClr val="000000"/>
    <a:srgbClr val="EFB531"/>
    <a:srgbClr val="0033C3"/>
    <a:srgbClr val="D3D3D3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2" autoAdjust="0"/>
    <p:restoredTop sz="97467" autoAdjust="0"/>
  </p:normalViewPr>
  <p:slideViewPr>
    <p:cSldViewPr snapToGrid="0">
      <p:cViewPr varScale="1">
        <p:scale>
          <a:sx n="65" d="100"/>
          <a:sy n="65" d="100"/>
        </p:scale>
        <p:origin x="32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EPICS and the EPICS Collaboration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181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GB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Existing Clients and Client Side Interfaces</a:t>
            </a:r>
            <a:endParaRPr lang="de-DE" sz="3200" b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Operator Interfaces (displays)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Archiving (long-term and for persistence)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Alarm handling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Snapshot save/restore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Directory services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State-machines, procedures, orchestration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Frameworks that combine (m)any of the above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C/C++, Java, Python, Perl, </a:t>
            </a: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contributed: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Node.js, C#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MatLab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LabVIEW, IDL, …</a:t>
            </a:r>
          </a:p>
        </p:txBody>
      </p:sp>
    </p:spTree>
    <p:extLst>
      <p:ext uri="{BB962C8B-B14F-4D97-AF65-F5344CB8AC3E}">
        <p14:creationId xmlns:p14="http://schemas.microsoft.com/office/powerpoint/2010/main" val="283849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5387B-7ABA-033F-1E18-98C13027A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821AF995-0DB4-D589-C131-3CC62C33E474}"/>
              </a:ext>
            </a:extLst>
          </p:cNvPr>
          <p:cNvSpPr txBox="1"/>
          <p:nvPr/>
        </p:nvSpPr>
        <p:spPr>
          <a:xfrm>
            <a:off x="1314628" y="456623"/>
            <a:ext cx="9283883" cy="5222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Conclusions (by Bob Dalesio, from „30+ years of EPICS“)</a:t>
            </a:r>
          </a:p>
          <a:p>
            <a:pPr marL="342900" indent="-342900" eaLnBrk="0" hangingPunct="0">
              <a:spcBef>
                <a:spcPts val="24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Technologies change every ~10 years…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like fashion – just a bit slower</a:t>
            </a:r>
          </a:p>
          <a:p>
            <a:pPr marL="342900" indent="-342900" eaLnBrk="0" hangingPunct="0">
              <a:spcBef>
                <a:spcPts val="24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Architecture is more important than technologies.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Good architecture encourages collaboration.</a:t>
            </a:r>
          </a:p>
          <a:p>
            <a:pPr marL="342900" indent="-342900" eaLnBrk="0" hangingPunct="0">
              <a:spcBef>
                <a:spcPts val="24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People are more important than architecture.</a:t>
            </a:r>
          </a:p>
          <a:p>
            <a:pPr marL="342900" indent="-342900" eaLnBrk="0" hangingPunct="0">
              <a:spcBef>
                <a:spcPts val="24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community of engineers produces better results than a single team with a single funding source.</a:t>
            </a:r>
            <a:b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If you want to go fast, go alone. If you want to go far, go together.” </a:t>
            </a: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African proverb (mentioned by Katy </a:t>
            </a:r>
            <a:r>
              <a:rPr lang="en-GB" sz="2400" i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Saintin</a:t>
            </a: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7B49A-1F24-46F1-A84C-D5C62F37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062" y="1604097"/>
            <a:ext cx="2495372" cy="24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00340" y="442335"/>
            <a:ext cx="9283883" cy="4766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What is EPICS?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Organisationally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 active world-wide collaboration (&gt;100 user installations on all continents, ~1000 people on the main mail exploder)</a:t>
            </a:r>
          </a:p>
          <a:p>
            <a:pPr eaLnBrk="0" hangingPunct="0">
              <a:spcBef>
                <a:spcPts val="18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Technically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control system / SCADA toolset, with three major parts: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highly scalable distributed EPICS Process Database,</a:t>
            </a:r>
            <a:b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ported to dozens of target architectures/OSes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Two highly efficient network protocols, Channel Access and pvAccess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huge number of client tools and interfaces</a:t>
            </a:r>
          </a:p>
        </p:txBody>
      </p:sp>
    </p:spTree>
    <p:extLst>
      <p:ext uri="{BB962C8B-B14F-4D97-AF65-F5344CB8AC3E}">
        <p14:creationId xmlns:p14="http://schemas.microsoft.com/office/powerpoint/2010/main" val="275626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0F0F49-3AD4-F018-819D-B5072156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35" y="4945544"/>
            <a:ext cx="9427929" cy="2056835"/>
          </a:xfrm>
          <a:prstGeom prst="rect">
            <a:avLst/>
          </a:prstGeom>
        </p:spPr>
      </p:pic>
      <p:sp>
        <p:nvSpPr>
          <p:cNvPr id="2" name="Textfeld 3"/>
          <p:cNvSpPr txBox="1"/>
          <p:nvPr/>
        </p:nvSpPr>
        <p:spPr>
          <a:xfrm>
            <a:off x="1300340" y="442335"/>
            <a:ext cx="9283883" cy="54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 Very Short History of EPICS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F8F04D-013F-7D1E-929D-8DA587850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723"/>
              </p:ext>
            </p:extLst>
          </p:nvPr>
        </p:nvGraphicFramePr>
        <p:xfrm>
          <a:off x="1300340" y="1341457"/>
          <a:ext cx="9283882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460">
                  <a:extLst>
                    <a:ext uri="{9D8B030D-6E8A-4147-A177-3AD203B41FA5}">
                      <a16:colId xmlns:a16="http://schemas.microsoft.com/office/drawing/2014/main" val="1787374034"/>
                    </a:ext>
                  </a:extLst>
                </a:gridCol>
                <a:gridCol w="8374422">
                  <a:extLst>
                    <a:ext uri="{9D8B030D-6E8A-4147-A177-3AD203B41FA5}">
                      <a16:colId xmlns:a16="http://schemas.microsoft.com/office/drawing/2014/main" val="2795723417"/>
                    </a:ext>
                  </a:extLst>
                </a:gridCol>
              </a:tblGrid>
              <a:tr h="59402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2200" i="1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1980s</a:t>
                      </a:r>
                      <a:endParaRPr lang="en-GB" sz="2200" i="1" dirty="0">
                        <a:solidFill>
                          <a:srgbClr val="60737F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7DE37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  <a:defRPr/>
                      </a:pP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The US Department of Energy strongly proposes a collaboration on Control System Development between the DoE funded labs:</a:t>
                      </a:r>
                      <a:b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</a:b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LANL (Los Alamos, NM) and APS (Argonne, IL) start EPICS in 1990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8306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2200" i="1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1990s</a:t>
                      </a:r>
                      <a:endParaRPr lang="en-GB" sz="2200" i="1" dirty="0">
                        <a:solidFill>
                          <a:srgbClr val="60737F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spcBef>
                          <a:spcPts val="300"/>
                        </a:spcBef>
                        <a:buClr>
                          <a:srgbClr val="C7DE37"/>
                        </a:buClr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</a:pP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More labs in the US join, followed by European and Asian labs</a:t>
                      </a:r>
                    </a:p>
                    <a:p>
                      <a:pPr marL="342900" indent="-342900" eaLnBrk="0" hangingPunct="0">
                        <a:spcBef>
                          <a:spcPts val="300"/>
                        </a:spcBef>
                        <a:buClr>
                          <a:srgbClr val="C7DE37"/>
                        </a:buClr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</a:pP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Strong competition between EPICS and Tango (developed at ESRF)</a:t>
                      </a:r>
                    </a:p>
                    <a:p>
                      <a:pPr marL="342900" indent="-342900" eaLnBrk="0" hangingPunct="0">
                        <a:spcBef>
                          <a:spcPts val="300"/>
                        </a:spcBef>
                        <a:buClr>
                          <a:srgbClr val="C7DE37"/>
                        </a:buClr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</a:pP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Portability across many platforms: EPICS v3.13 (since 1998)</a:t>
                      </a:r>
                      <a:endParaRPr lang="en-GB" sz="2200" dirty="0">
                        <a:solidFill>
                          <a:srgbClr val="60737F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73437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2200" i="1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2000s</a:t>
                      </a:r>
                      <a:endParaRPr lang="en-GB" sz="2200" i="1" dirty="0">
                        <a:solidFill>
                          <a:srgbClr val="60737F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spcBef>
                          <a:spcPts val="300"/>
                        </a:spcBef>
                        <a:buClr>
                          <a:srgbClr val="C7DE37"/>
                        </a:buClr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</a:pP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The EPICS Collaboration is growing substantially</a:t>
                      </a:r>
                    </a:p>
                    <a:p>
                      <a:pPr marL="342900" indent="-342900" eaLnBrk="0" hangingPunct="0">
                        <a:spcBef>
                          <a:spcPts val="300"/>
                        </a:spcBef>
                        <a:buClr>
                          <a:srgbClr val="C7DE37"/>
                        </a:buClr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</a:pP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Modularization and build system updates: EPICS v3.14 (since 2002)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8505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2200" i="1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2010s</a:t>
                      </a:r>
                      <a:endParaRPr lang="en-GB" sz="2200" i="1" dirty="0">
                        <a:solidFill>
                          <a:srgbClr val="60737F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7DE37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0737F"/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Code reorganization, many unit tests added: </a:t>
                      </a:r>
                      <a:r>
                        <a:rPr lang="en-GB" sz="2200" dirty="0">
                          <a:solidFill>
                            <a:srgbClr val="60737F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EPICS v3.15 (since 2014)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0737F"/>
                        </a:solidFill>
                        <a:effectLst/>
                        <a:uLnTx/>
                        <a:uFillTx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Source Sans Pro"/>
                      </a:endParaRPr>
                    </a:p>
                    <a:p>
                      <a:pPr marL="342900" marR="0" lvl="0" indent="-3429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7DE37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392682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0737F"/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/>
                        </a:rPr>
                        <a:t>New network protocol (pvAccess): EPICS 7 (since 2017)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3625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9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A73AC-41AC-3930-63BC-2B15DE4C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812" y="3869872"/>
            <a:ext cx="4370359" cy="2747959"/>
          </a:xfrm>
          <a:prstGeom prst="rect">
            <a:avLst/>
          </a:prstGeom>
        </p:spPr>
      </p:pic>
      <p:sp>
        <p:nvSpPr>
          <p:cNvPr id="2" name="Textfeld 3"/>
          <p:cNvSpPr txBox="1"/>
          <p:nvPr/>
        </p:nvSpPr>
        <p:spPr>
          <a:xfrm>
            <a:off x="1300340" y="442335"/>
            <a:ext cx="9283883" cy="54127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Who is the EPICS Collaboration?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Probably around 150 installations world-wide (on all continents),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controlling many different types of machines: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Light Sources (Synchrotrons, FELs) and their Beamlines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Particle accelerators and their Detectors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Telescopes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Fusion Devices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Lasers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DIY Projects: e.g., Bee-Hives,</a:t>
            </a:r>
            <a:b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Home-Brewing Setups</a:t>
            </a:r>
          </a:p>
          <a:p>
            <a:pPr eaLnBrk="0" hangingPunct="0">
              <a:spcBef>
                <a:spcPts val="12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Scalability: between 10 and 5-10 million PVs </a:t>
            </a:r>
          </a:p>
          <a:p>
            <a:pPr eaLnBrk="0" hangingPunct="0">
              <a:spcBef>
                <a:spcPts val="12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Web Site:     </a:t>
            </a: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https://epics-controls.org/</a:t>
            </a:r>
          </a:p>
        </p:txBody>
      </p:sp>
    </p:spTree>
    <p:extLst>
      <p:ext uri="{BB962C8B-B14F-4D97-AF65-F5344CB8AC3E}">
        <p14:creationId xmlns:p14="http://schemas.microsoft.com/office/powerpoint/2010/main" val="83948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00340" y="442335"/>
            <a:ext cx="9283883" cy="630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How does the EPICS Collaboration Work?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5-10 </a:t>
            </a: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Core Developers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are responsible for the EPICS code base and infrastructure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Some labs directly contribute manpower for EPICS infrastructure work, other labs hire contractors to contribute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Code-a-thon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events, where developers travel to a one-week coding sprint managed by the EPICS Core Developers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(next: planned end of Feb 2026 at Diamond, UK)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Two EPICS Collaboration Meetings per year (alternating: US, EUR, Asia) give opportunity to show, discuss failures and ask questions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(next: 20 Sep 2025, Chicago, IL, USA; spring 2026: CEA </a:t>
            </a:r>
            <a:r>
              <a:rPr lang="en-GB" sz="2400" i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Saclay</a:t>
            </a: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Paris)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Communication: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Tech-Talk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mailing list (~1000 recipients) with a searchable archive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Chat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(based on Matrix) for smaller scope discussions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governing  </a:t>
            </a: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Council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is representing the largest contributors</a:t>
            </a:r>
          </a:p>
        </p:txBody>
      </p:sp>
    </p:spTree>
    <p:extLst>
      <p:ext uri="{BB962C8B-B14F-4D97-AF65-F5344CB8AC3E}">
        <p14:creationId xmlns:p14="http://schemas.microsoft.com/office/powerpoint/2010/main" val="425388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ayaks on the shore of a lake&#10;&#10;Description automatically generated">
            <a:extLst>
              <a:ext uri="{FF2B5EF4-FFF2-40B4-BE49-F238E27FC236}">
                <a16:creationId xmlns:a16="http://schemas.microsoft.com/office/drawing/2014/main" id="{A1266365-8F36-5926-F424-57D9A5E2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75" y="2030128"/>
            <a:ext cx="6090055" cy="4573489"/>
          </a:xfrm>
          <a:prstGeom prst="rect">
            <a:avLst/>
          </a:prstGeom>
        </p:spPr>
      </p:pic>
      <p:sp>
        <p:nvSpPr>
          <p:cNvPr id="2" name="Textfeld 3"/>
          <p:cNvSpPr txBox="1"/>
          <p:nvPr/>
        </p:nvSpPr>
        <p:spPr>
          <a:xfrm>
            <a:off x="1300340" y="442335"/>
            <a:ext cx="9283883" cy="54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Code-a-thons</a:t>
            </a:r>
            <a:endParaRPr lang="de-DE" sz="3200" i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373777-6C7D-8961-5A20-BCB18356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0" y="1298556"/>
            <a:ext cx="5922460" cy="44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7A4F2DC-24D4-6940-DDCB-2ACF4BFD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7" y="2832991"/>
            <a:ext cx="6256063" cy="37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3"/>
          <p:cNvSpPr txBox="1"/>
          <p:nvPr/>
        </p:nvSpPr>
        <p:spPr>
          <a:xfrm>
            <a:off x="1300340" y="442335"/>
            <a:ext cx="9283883" cy="54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Collaboration Meetings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7B0F93-7E7A-D918-1F50-4BF923CD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115400"/>
            <a:ext cx="7246663" cy="37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3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289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EPICS Process Database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(Input/Output Controllers) read ASCII files that describe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for each atomic piece of data (“process variables”)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Records can link to hardware or to other records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Device Support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interfaces record types to specific hardware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Algorithmic record types add math, data manipulation, …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b="1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Configuration before coding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If you use hardware with existing EPICS drivers, no coding is needed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has drivers for many standard protocols, e.g.,</a:t>
            </a:r>
            <a:b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SCPI (ASCII over serial/TCP), Modbus, OPC UA, MQTT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has subsystems/frameworks for image processing, motion control</a:t>
            </a:r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197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Channel Access (CA) and pvAccess (PVA)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 is the original protocol, PVA is relatively new (8 yrs)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 uses a fixed set of compound (structure) types,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 allows to access arbitrarily structured data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 adds a “remote procedure call” flow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Both are: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Based on TCP/IP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High-performant and highly scalable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2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Robust against IOC or client restarts/reboots</a:t>
            </a:r>
          </a:p>
        </p:txBody>
      </p:sp>
    </p:spTree>
    <p:extLst>
      <p:ext uri="{BB962C8B-B14F-4D97-AF65-F5344CB8AC3E}">
        <p14:creationId xmlns:p14="http://schemas.microsoft.com/office/powerpoint/2010/main" val="404607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Oswald Regular</vt:lpstr>
      <vt:lpstr>Source Sans Pro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2025-08-18T05:59:52Z</dcterms:modified>
</cp:coreProperties>
</file>