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06" r:id="rId2"/>
  </p:sldMasterIdLst>
  <p:notesMasterIdLst>
    <p:notesMasterId r:id="rId7"/>
  </p:notesMasterIdLst>
  <p:handoutMasterIdLst>
    <p:handoutMasterId r:id="rId8"/>
  </p:handoutMasterIdLst>
  <p:sldIdLst>
    <p:sldId id="278" r:id="rId3"/>
    <p:sldId id="283" r:id="rId4"/>
    <p:sldId id="282" r:id="rId5"/>
    <p:sldId id="281" r:id="rId6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E3E4E6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21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253EAA9-8A0D-4776-A629-B24C244647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24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C668816A-131D-4865-96A1-71D2192CEC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0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949636-B353-3CFE-096D-984DA0AE1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512"/>
          <a:stretch/>
        </p:blipFill>
        <p:spPr>
          <a:xfrm>
            <a:off x="0" y="3119353"/>
            <a:ext cx="9144000" cy="13301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8" y="4633956"/>
            <a:ext cx="1587962" cy="2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7" y="3475572"/>
            <a:ext cx="5041209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7" y="2770039"/>
            <a:ext cx="7578333" cy="61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7" y="2236824"/>
            <a:ext cx="7578333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47" y="501008"/>
            <a:ext cx="7577182" cy="1578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915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8" y="4633956"/>
            <a:ext cx="1587962" cy="2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756727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4EC49A6-16EC-4644-92B1-F87F513349CC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9"/>
            <a:ext cx="2701925" cy="32557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76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8808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049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D8B9CA-3CA0-50CD-A89E-D12B854CF7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680"/>
          <a:stretch/>
        </p:blipFill>
        <p:spPr>
          <a:xfrm>
            <a:off x="0" y="3860703"/>
            <a:ext cx="9144000" cy="5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FF6121-0F1F-F83C-CC60-7CCAF9F8D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675" r="303"/>
          <a:stretch/>
        </p:blipFill>
        <p:spPr>
          <a:xfrm>
            <a:off x="-1" y="3034162"/>
            <a:ext cx="9144001" cy="13717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7C701C-A5CB-451B-B1D0-7FB17E738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54" y="4631555"/>
            <a:ext cx="1591770" cy="21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9950BB-6B6A-4A80-97E2-5D99026E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B17A5E-6178-4199-976F-91B5CE1008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82" y="4457257"/>
            <a:ext cx="3306247" cy="564596"/>
          </a:xfrm>
          <a:prstGeom prst="rect">
            <a:avLst/>
          </a:prstGeom>
        </p:spPr>
      </p:pic>
      <p:sp>
        <p:nvSpPr>
          <p:cNvPr id="32" name="Textplatzhalter 28">
            <a:extLst>
              <a:ext uri="{FF2B5EF4-FFF2-40B4-BE49-F238E27FC236}">
                <a16:creationId xmlns:a16="http://schemas.microsoft.com/office/drawing/2014/main" id="{D6FC865F-3A82-41DD-AC58-C714A43614E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1" y="3475572"/>
            <a:ext cx="5052102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33" name="Textplatzhalter 26">
            <a:extLst>
              <a:ext uri="{FF2B5EF4-FFF2-40B4-BE49-F238E27FC236}">
                <a16:creationId xmlns:a16="http://schemas.microsoft.com/office/drawing/2014/main" id="{6E800A81-9766-4F29-BFAB-A3CA4AF80A1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1" y="2571750"/>
            <a:ext cx="7621888" cy="67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31" name="Textplatzhalter 26">
            <a:extLst>
              <a:ext uri="{FF2B5EF4-FFF2-40B4-BE49-F238E27FC236}">
                <a16:creationId xmlns:a16="http://schemas.microsoft.com/office/drawing/2014/main" id="{7B68B5DC-6775-49C1-B9D7-BECA4837F5A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1" y="2035936"/>
            <a:ext cx="7621888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017BDB3-DF79-4EC6-9B3E-15CCA014F306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39" y="501007"/>
            <a:ext cx="7620731" cy="14785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048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0A4CF1B-554D-4978-BE2A-617C28B30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54" y="4631555"/>
            <a:ext cx="1591770" cy="21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C763C1-5DE6-4F77-83C0-9881A85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82" y="4457257"/>
            <a:ext cx="3306247" cy="564596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832929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57FB0D-7EBD-4305-BFA8-825AB18F3005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8"/>
            <a:ext cx="2701925" cy="33319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7177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854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459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55E33A-F686-9151-6E41-3FACBEDD38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630"/>
          <a:stretch/>
        </p:blipFill>
        <p:spPr>
          <a:xfrm>
            <a:off x="0" y="3904239"/>
            <a:ext cx="9144000" cy="5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97628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0A53F9-EA8E-4A53-B870-CF433039EBB0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1309255"/>
            <a:ext cx="8751887" cy="31618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EC237-1696-49BF-94E8-FF0D8B5EB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7" y="4586034"/>
            <a:ext cx="2455168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5"/>
            <a:ext cx="8751579" cy="619125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19E3607-B0EA-48D6-B497-2BD197D11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19" y="1425894"/>
            <a:ext cx="8751581" cy="3098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A5FE64-54FB-4C4E-A2AA-BCB44CB4192B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6FBA9-E87B-4C7D-AAC1-FD30D1957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713" y="838200"/>
            <a:ext cx="8751579" cy="587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63C4AC-BE3E-4AD7-B2E7-87FA2F436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7" y="4586034"/>
            <a:ext cx="2455168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3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8415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76C21C-10FA-4FCC-9A70-3B28F4E26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4681854"/>
            <a:ext cx="2104019" cy="360046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E08A6F-A933-45AF-B452-11DB4640B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21" y="1413164"/>
            <a:ext cx="8751578" cy="30584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C779F-654F-4F64-9EE4-0F82743ADE2F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chemeClr val="bg1"/>
                </a:solidFill>
              </a:rPr>
              <a:t>‹Nr.›</a:t>
            </a:fld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5C3C99-0E8E-434F-B42C-1744D08D8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7" y="4585597"/>
            <a:ext cx="2455172" cy="4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EEA607C-664B-4CFC-8F04-D43B84DA7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328716"/>
            <a:ext cx="4008475" cy="685943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C29A1D1-2F2B-441F-A11A-744E0D659510}"/>
              </a:ext>
            </a:extLst>
          </p:cNvPr>
          <p:cNvSpPr>
            <a:spLocks noGrp="1"/>
          </p:cNvSpPr>
          <p:nvPr>
            <p:ph sz="quarter" idx="97"/>
          </p:nvPr>
        </p:nvSpPr>
        <p:spPr>
          <a:xfrm>
            <a:off x="303567" y="1446028"/>
            <a:ext cx="3300870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A31F3D5-B7C0-4354-9239-6BA97281123A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4082902" y="1446028"/>
            <a:ext cx="4777427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14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8" y="4633956"/>
            <a:ext cx="1587962" cy="2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756727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4EC49A6-16EC-4644-92B1-F87F513349CC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9"/>
            <a:ext cx="2701925" cy="32557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76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8808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049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D8B9CA-3CA0-50CD-A89E-D12B854CF7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680"/>
          <a:stretch/>
        </p:blipFill>
        <p:spPr>
          <a:xfrm>
            <a:off x="0" y="3860703"/>
            <a:ext cx="9144000" cy="5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FF6121-0F1F-F83C-CC60-7CCAF9F8D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675" r="303"/>
          <a:stretch/>
        </p:blipFill>
        <p:spPr>
          <a:xfrm>
            <a:off x="-1" y="3034162"/>
            <a:ext cx="9144001" cy="13717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7C701C-A5CB-451B-B1D0-7FB17E738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54" y="4631555"/>
            <a:ext cx="1591770" cy="21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9950BB-6B6A-4A80-97E2-5D99026E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B17A5E-6178-4199-976F-91B5CE1008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82" y="4457257"/>
            <a:ext cx="3306247" cy="564596"/>
          </a:xfrm>
          <a:prstGeom prst="rect">
            <a:avLst/>
          </a:prstGeom>
        </p:spPr>
      </p:pic>
      <p:sp>
        <p:nvSpPr>
          <p:cNvPr id="32" name="Textplatzhalter 28">
            <a:extLst>
              <a:ext uri="{FF2B5EF4-FFF2-40B4-BE49-F238E27FC236}">
                <a16:creationId xmlns:a16="http://schemas.microsoft.com/office/drawing/2014/main" id="{D6FC865F-3A82-41DD-AC58-C714A43614E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1" y="3475572"/>
            <a:ext cx="5052102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33" name="Textplatzhalter 26">
            <a:extLst>
              <a:ext uri="{FF2B5EF4-FFF2-40B4-BE49-F238E27FC236}">
                <a16:creationId xmlns:a16="http://schemas.microsoft.com/office/drawing/2014/main" id="{6E800A81-9766-4F29-BFAB-A3CA4AF80A1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1" y="2571750"/>
            <a:ext cx="7621888" cy="67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31" name="Textplatzhalter 26">
            <a:extLst>
              <a:ext uri="{FF2B5EF4-FFF2-40B4-BE49-F238E27FC236}">
                <a16:creationId xmlns:a16="http://schemas.microsoft.com/office/drawing/2014/main" id="{7B68B5DC-6775-49C1-B9D7-BECA4837F5A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1" y="2035936"/>
            <a:ext cx="7621888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017BDB3-DF79-4EC6-9B3E-15CCA014F306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39" y="501007"/>
            <a:ext cx="7620731" cy="14785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0956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0A4CF1B-554D-4978-BE2A-617C28B30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54" y="4631555"/>
            <a:ext cx="1591770" cy="21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C763C1-5DE6-4F77-83C0-9881A85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82" y="4457257"/>
            <a:ext cx="3306247" cy="564596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832929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57FB0D-7EBD-4305-BFA8-825AB18F3005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8"/>
            <a:ext cx="2701925" cy="33319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7177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854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459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55E33A-F686-9151-6E41-3FACBEDD38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630"/>
          <a:stretch/>
        </p:blipFill>
        <p:spPr>
          <a:xfrm>
            <a:off x="0" y="3904239"/>
            <a:ext cx="9144000" cy="5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97628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0A53F9-EA8E-4A53-B870-CF433039EBB0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1309255"/>
            <a:ext cx="8751887" cy="31618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90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5"/>
            <a:ext cx="8751579" cy="619125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19E3607-B0EA-48D6-B497-2BD197D11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19" y="1425894"/>
            <a:ext cx="8751581" cy="3098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A5FE64-54FB-4C4E-A2AA-BCB44CB4192B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6FBA9-E87B-4C7D-AAC1-FD30D1957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713" y="838200"/>
            <a:ext cx="8751579" cy="587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8415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76C21C-10FA-4FCC-9A70-3B28F4E26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4681854"/>
            <a:ext cx="2104019" cy="360046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E08A6F-A933-45AF-B452-11DB4640B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21" y="1413164"/>
            <a:ext cx="8751578" cy="30584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C779F-654F-4F64-9EE4-0F82743ADE2F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chemeClr val="bg1"/>
                </a:solidFill>
              </a:rPr>
              <a:t>‹Nr.›</a:t>
            </a:fld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5C3C99-0E8E-434F-B42C-1744D08D8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7" y="4585597"/>
            <a:ext cx="2455172" cy="4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EEA607C-664B-4CFC-8F04-D43B84DA7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328716"/>
            <a:ext cx="4008475" cy="685943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C29A1D1-2F2B-441F-A11A-744E0D659510}"/>
              </a:ext>
            </a:extLst>
          </p:cNvPr>
          <p:cNvSpPr>
            <a:spLocks noGrp="1"/>
          </p:cNvSpPr>
          <p:nvPr>
            <p:ph sz="quarter" idx="97"/>
          </p:nvPr>
        </p:nvSpPr>
        <p:spPr>
          <a:xfrm>
            <a:off x="303567" y="1446028"/>
            <a:ext cx="3300870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A31F3D5-B7C0-4354-9239-6BA97281123A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4082902" y="1446028"/>
            <a:ext cx="4777427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942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949636-B353-3CFE-096D-984DA0AE1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512"/>
          <a:stretch/>
        </p:blipFill>
        <p:spPr>
          <a:xfrm>
            <a:off x="0" y="3119353"/>
            <a:ext cx="9144000" cy="13301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8" y="4633956"/>
            <a:ext cx="1587962" cy="2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7" y="3475572"/>
            <a:ext cx="5041209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7" y="2770039"/>
            <a:ext cx="7578333" cy="61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7" y="2236824"/>
            <a:ext cx="7578333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47" y="501008"/>
            <a:ext cx="7577182" cy="1578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585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0341065-90F4-4969-A90B-E040B34C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C1502A-D6B3-425E-AAEB-D3A320F8BEC9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19132-E64A-40D7-AB48-FBDF7C3F1B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7" y="4702585"/>
            <a:ext cx="2140709" cy="3655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CD9F365-AE53-4FA2-891B-7FC0D4FE38FB}"/>
              </a:ext>
            </a:extLst>
          </p:cNvPr>
          <p:cNvSpPr txBox="1"/>
          <p:nvPr userDrawn="1"/>
        </p:nvSpPr>
        <p:spPr>
          <a:xfrm>
            <a:off x="3637280" y="4760369"/>
            <a:ext cx="3300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PhD Assembly                Mar 24</a:t>
            </a:r>
            <a:r>
              <a:rPr lang="en-US" sz="1400" baseline="30000" dirty="0">
                <a:solidFill>
                  <a:schemeClr val="bg2"/>
                </a:solidFill>
              </a:rPr>
              <a:t>th</a:t>
            </a:r>
            <a:r>
              <a:rPr lang="en-US" sz="1400" dirty="0">
                <a:solidFill>
                  <a:schemeClr val="bg2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2903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A2864"/>
          </a:solidFill>
          <a:latin typeface="+mj-lt"/>
          <a:ea typeface="Inter" panose="02000503000000020004" pitchFamily="2" charset="0"/>
          <a:cs typeface="Inter" panose="02000503000000020004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2000">
          <a:solidFill>
            <a:srgbClr val="0A2864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>
          <a:solidFill>
            <a:srgbClr val="FC6A59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0341065-90F4-4969-A90B-E040B34C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C1502A-D6B3-425E-AAEB-D3A320F8BEC9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19132-E64A-40D7-AB48-FBDF7C3F1B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7" y="4586034"/>
            <a:ext cx="2455168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A2864"/>
          </a:solidFill>
          <a:latin typeface="+mj-lt"/>
          <a:ea typeface="Inter" panose="02000503000000020004" pitchFamily="2" charset="0"/>
          <a:cs typeface="Inter" panose="02000503000000020004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2000">
          <a:solidFill>
            <a:srgbClr val="0A2864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>
          <a:solidFill>
            <a:srgbClr val="FC6A59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190987-F24C-4C64-920D-094615998962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r>
              <a:rPr lang="de-DE" dirty="0"/>
              <a:t>PhD Assembly, 24 March 2025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E6825-6DE1-415D-B190-D7CFC2EB1654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r>
              <a:rPr lang="de-DE" dirty="0"/>
              <a:t>GFZ Helmholtz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Geosciences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662C73-B09A-4E78-9B6E-4302DBB57151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r>
              <a:rPr lang="de-DE" dirty="0"/>
              <a:t>Laura Jensen </a:t>
            </a:r>
            <a:r>
              <a:rPr lang="de-DE" i="1" dirty="0"/>
              <a:t>(on behalf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HELP </a:t>
            </a:r>
            <a:r>
              <a:rPr lang="de-DE" i="1" dirty="0" err="1"/>
              <a:t>project</a:t>
            </a:r>
            <a:r>
              <a:rPr lang="de-DE" i="1" dirty="0"/>
              <a:t> </a:t>
            </a:r>
            <a:r>
              <a:rPr lang="de-DE" i="1" dirty="0" err="1"/>
              <a:t>team</a:t>
            </a:r>
            <a:r>
              <a:rPr lang="de-DE" i="1" dirty="0"/>
              <a:t>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94E58A-3D05-4204-8AF4-EFDF91D59E65}"/>
              </a:ext>
            </a:extLst>
          </p:cNvPr>
          <p:cNvSpPr>
            <a:spLocks noGrp="1"/>
          </p:cNvSpPr>
          <p:nvPr>
            <p:ph type="body" sz="half" idx="116"/>
          </p:nvPr>
        </p:nvSpPr>
        <p:spPr>
          <a:xfrm>
            <a:off x="859246" y="501008"/>
            <a:ext cx="7673193" cy="1578432"/>
          </a:xfrm>
        </p:spPr>
        <p:txBody>
          <a:bodyPr/>
          <a:lstStyle/>
          <a:p>
            <a:r>
              <a:rPr lang="en-US" b="1" dirty="0"/>
              <a:t>HELP project</a:t>
            </a:r>
          </a:p>
          <a:p>
            <a:r>
              <a:rPr lang="en-US" dirty="0"/>
              <a:t>Guideline against discrimination, harassment, (cyber) bullying and abuse of power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40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D5A49-0771-4B0C-B54A-8FA473B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36917"/>
            <a:ext cx="8751579" cy="610774"/>
          </a:xfrm>
        </p:spPr>
        <p:txBody>
          <a:bodyPr/>
          <a:lstStyle/>
          <a:p>
            <a:r>
              <a:rPr lang="en-US" sz="2800" dirty="0"/>
              <a:t>HELP project (2023/12 – ongoing)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BA97270-F199-413C-B721-5BD11FD4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53875"/>
            <a:ext cx="2088232" cy="4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de-DE" b="1" kern="0" dirty="0">
                <a:latin typeface="+mj-lt"/>
              </a:rPr>
              <a:t>Background:</a:t>
            </a:r>
            <a:endParaRPr lang="en-US" altLang="de-DE" kern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E9A4805-DCF6-48F6-B540-E53331C992E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032750"/>
            <a:ext cx="5616624" cy="1259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de-DE" sz="1600" kern="0" dirty="0"/>
              <a:t>Solid foundation at GFZ already established, e.g.:</a:t>
            </a:r>
          </a:p>
          <a:p>
            <a:pPr lvl="1"/>
            <a:r>
              <a:rPr lang="en-US" altLang="de-DE" sz="1600" kern="0" dirty="0"/>
              <a:t>signing the Diversity Charter</a:t>
            </a:r>
          </a:p>
          <a:p>
            <a:pPr lvl="1"/>
            <a:r>
              <a:rPr lang="en-US" altLang="de-DE" sz="1600" kern="0" dirty="0"/>
              <a:t>service agreement on dealing with social misconduct</a:t>
            </a:r>
          </a:p>
          <a:p>
            <a:pPr lvl="1"/>
            <a:r>
              <a:rPr lang="en-US" altLang="de-DE" sz="1600" kern="0" dirty="0"/>
              <a:t>conflict prevention and conflict management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454D6EE-49D1-4230-9C11-40CFCAC1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42217"/>
            <a:ext cx="8424936" cy="10521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48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de-DE" kern="0" dirty="0"/>
              <a:t>“Each center creates firm, transparent and effective procedures for dealing with non-scientific misconduct (in particular discrimination, sexual harassment, bullying and abuse of power).” </a:t>
            </a:r>
            <a:r>
              <a:rPr lang="en-US" altLang="de-DE" sz="1400" i="1" kern="0" dirty="0"/>
              <a:t>From the Helmholtz Association's Guideline on Diversity and Inclusion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12964F-AF3A-462C-9373-740E65F1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429" y="2119712"/>
            <a:ext cx="2398900" cy="5669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DF46363-DA7B-4B5E-8448-9F487458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774">
            <a:off x="6598479" y="2878375"/>
            <a:ext cx="1846250" cy="12979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7A204D1-58C3-420D-BE87-196ECA7851E9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3291830"/>
            <a:ext cx="5616624" cy="1178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de-DE" sz="700" kern="0" dirty="0"/>
          </a:p>
          <a:p>
            <a:pPr marL="0" indent="0">
              <a:buNone/>
            </a:pPr>
            <a:r>
              <a:rPr lang="en-US" altLang="de-DE" sz="1600" kern="0" dirty="0"/>
              <a:t>Clear </a:t>
            </a:r>
            <a:r>
              <a:rPr lang="en-US" altLang="de-DE" sz="1600" b="1" kern="0" dirty="0"/>
              <a:t>definition of processes and concrete advice</a:t>
            </a:r>
            <a:r>
              <a:rPr lang="en-US" altLang="de-DE" sz="1600" kern="0" dirty="0"/>
              <a:t> still needed.</a:t>
            </a:r>
          </a:p>
          <a:p>
            <a:pPr marL="0" indent="0">
              <a:buNone/>
            </a:pPr>
            <a:endParaRPr lang="en-US" altLang="de-DE" sz="700" kern="0" dirty="0"/>
          </a:p>
          <a:p>
            <a:pPr marL="0" indent="0">
              <a:buNone/>
            </a:pPr>
            <a:r>
              <a:rPr lang="en-US" kern="0" dirty="0">
                <a:sym typeface="Wingdings" panose="05000000000000000000" pitchFamily="2" charset="2"/>
              </a:rPr>
              <a:t> bottom-up initiative to create a guideline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3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BADE0-48F3-4BBA-A4EA-DFA3A8E51563}"/>
              </a:ext>
            </a:extLst>
          </p:cNvPr>
          <p:cNvGrpSpPr/>
          <p:nvPr/>
        </p:nvGrpSpPr>
        <p:grpSpPr>
          <a:xfrm rot="908463">
            <a:off x="5826639" y="928453"/>
            <a:ext cx="2776763" cy="3133904"/>
            <a:chOff x="5812030" y="945403"/>
            <a:chExt cx="3150857" cy="35056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FB13162-4F66-4507-9CDB-E4706DBC3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2030" y="945403"/>
              <a:ext cx="3145451" cy="147658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AC4383B-FF68-416A-8455-4FDC28B6C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437" y="2203035"/>
              <a:ext cx="3145450" cy="2247973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19D5A49-0771-4B0C-B54A-8FA473B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36917"/>
            <a:ext cx="8751579" cy="610774"/>
          </a:xfrm>
        </p:spPr>
        <p:txBody>
          <a:bodyPr/>
          <a:lstStyle/>
          <a:p>
            <a:r>
              <a:rPr lang="en-US" sz="2800" dirty="0"/>
              <a:t>HELP project (2023/12 – ongoing)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2B8079F-231A-405D-8AF7-B6AADCF4BA5C}"/>
              </a:ext>
            </a:extLst>
          </p:cNvPr>
          <p:cNvSpPr txBox="1">
            <a:spLocks noChangeArrowheads="1"/>
          </p:cNvSpPr>
          <p:nvPr/>
        </p:nvSpPr>
        <p:spPr>
          <a:xfrm>
            <a:off x="383841" y="1850523"/>
            <a:ext cx="4537226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de-DE" b="1" i="1" kern="0" dirty="0"/>
              <a:t>Goals</a:t>
            </a:r>
          </a:p>
          <a:p>
            <a:r>
              <a:rPr lang="en-US" altLang="de-DE" sz="1600" kern="0" dirty="0"/>
              <a:t>Raise awareness of conflict issues among executives and employees at the center, provide prevention information</a:t>
            </a:r>
          </a:p>
          <a:p>
            <a:r>
              <a:rPr lang="en-US" altLang="de-DE" sz="1600" kern="0" dirty="0"/>
              <a:t>Establish structured processes and measures for effective crisis management, ensure prompt support</a:t>
            </a:r>
          </a:p>
          <a:p>
            <a:r>
              <a:rPr lang="en-US" altLang="de-DE" sz="1600" kern="0" dirty="0"/>
              <a:t>Strengthen a work culture that is characterized by non-discrimination, respect and appreciation </a:t>
            </a:r>
            <a:endParaRPr lang="de-DE" altLang="de-DE" sz="1600" kern="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BA97270-F199-413C-B721-5BD11FD4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78352"/>
            <a:ext cx="6121402" cy="13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de-DE" b="1" kern="0" dirty="0">
                <a:latin typeface="+mj-lt"/>
              </a:rPr>
              <a:t>With respect and appreciation for a strong community at the GFZ</a:t>
            </a:r>
            <a:r>
              <a:rPr lang="en-US" altLang="de-DE" kern="0" dirty="0"/>
              <a:t> -  Guideline against discrimination, harassment, (cyber) bullying and abuse of power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6A19F6-746A-4137-B3F9-414FE201AA80}"/>
              </a:ext>
            </a:extLst>
          </p:cNvPr>
          <p:cNvSpPr txBox="1"/>
          <p:nvPr/>
        </p:nvSpPr>
        <p:spPr>
          <a:xfrm>
            <a:off x="5225766" y="2732874"/>
            <a:ext cx="3760702" cy="18312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48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+mn-lt"/>
              </a:rPr>
              <a:t>Project team:</a:t>
            </a:r>
          </a:p>
          <a:p>
            <a:r>
              <a:rPr lang="en-US" sz="1100" b="1" dirty="0">
                <a:latin typeface="+mn-lt"/>
              </a:rPr>
              <a:t>Hella Ahrens</a:t>
            </a:r>
            <a:r>
              <a:rPr lang="en-US" sz="1100" dirty="0">
                <a:latin typeface="+mn-lt"/>
              </a:rPr>
              <a:t>, Conflict Counselling Team/V2</a:t>
            </a:r>
          </a:p>
          <a:p>
            <a:r>
              <a:rPr lang="en-US" sz="1100" b="1" dirty="0">
                <a:latin typeface="+mn-lt"/>
              </a:rPr>
              <a:t>Christina </a:t>
            </a:r>
            <a:r>
              <a:rPr lang="en-US" sz="1100" b="1" dirty="0" err="1">
                <a:latin typeface="+mn-lt"/>
              </a:rPr>
              <a:t>Camier</a:t>
            </a:r>
            <a:r>
              <a:rPr lang="en-US" sz="1100" dirty="0">
                <a:latin typeface="+mn-lt"/>
              </a:rPr>
              <a:t>, Equal Opportunities Officer Team/RIFS</a:t>
            </a:r>
          </a:p>
          <a:p>
            <a:r>
              <a:rPr lang="en-US" sz="1100" b="1" dirty="0">
                <a:latin typeface="+mn-lt"/>
              </a:rPr>
              <a:t>Annett </a:t>
            </a:r>
            <a:r>
              <a:rPr lang="en-US" sz="1100" b="1" dirty="0" err="1">
                <a:latin typeface="+mn-lt"/>
              </a:rPr>
              <a:t>Hüttges</a:t>
            </a:r>
            <a:r>
              <a:rPr lang="en-US" sz="1100" dirty="0">
                <a:latin typeface="+mn-lt"/>
              </a:rPr>
              <a:t>, (formerly) Talent management/V1</a:t>
            </a:r>
          </a:p>
          <a:p>
            <a:r>
              <a:rPr lang="en-US" sz="1100" b="1" dirty="0">
                <a:latin typeface="+mn-lt"/>
              </a:rPr>
              <a:t>Laura Jensen</a:t>
            </a:r>
            <a:r>
              <a:rPr lang="en-US" sz="1100" dirty="0">
                <a:latin typeface="+mn-lt"/>
              </a:rPr>
              <a:t>, Postdoc Representative/Sec. 1.3</a:t>
            </a:r>
          </a:p>
          <a:p>
            <a:r>
              <a:rPr lang="en-US" sz="1100" b="1" dirty="0" err="1">
                <a:latin typeface="+mn-lt"/>
              </a:rPr>
              <a:t>Anke</a:t>
            </a:r>
            <a:r>
              <a:rPr lang="en-US" sz="1100" b="1" dirty="0">
                <a:latin typeface="+mn-lt"/>
              </a:rPr>
              <a:t> Lerch</a:t>
            </a:r>
            <a:r>
              <a:rPr lang="en-US" sz="1100" dirty="0">
                <a:latin typeface="+mn-lt"/>
              </a:rPr>
              <a:t>, </a:t>
            </a:r>
            <a:r>
              <a:rPr lang="en-US" sz="1100" u="sng" dirty="0">
                <a:latin typeface="+mn-lt"/>
              </a:rPr>
              <a:t>Project Lead</a:t>
            </a:r>
            <a:r>
              <a:rPr lang="en-US" sz="1100" dirty="0">
                <a:latin typeface="+mn-lt"/>
              </a:rPr>
              <a:t>, Occupational Health Coordinator/V1</a:t>
            </a:r>
          </a:p>
          <a:p>
            <a:r>
              <a:rPr lang="en-US" sz="1100" b="1" dirty="0">
                <a:latin typeface="+mn-lt"/>
              </a:rPr>
              <a:t>Benjamin </a:t>
            </a:r>
            <a:r>
              <a:rPr lang="en-US" sz="1100" b="1" dirty="0" err="1">
                <a:latin typeface="+mn-lt"/>
              </a:rPr>
              <a:t>Männel</a:t>
            </a:r>
            <a:r>
              <a:rPr lang="en-US" sz="1100" dirty="0">
                <a:latin typeface="+mn-lt"/>
              </a:rPr>
              <a:t>, Scientific Council/Sec. 1.1</a:t>
            </a:r>
          </a:p>
          <a:p>
            <a:r>
              <a:rPr lang="en-US" sz="1100" b="1" dirty="0">
                <a:latin typeface="+mn-lt"/>
              </a:rPr>
              <a:t>Lena </a:t>
            </a:r>
            <a:r>
              <a:rPr lang="en-US" sz="1100" b="1" dirty="0" err="1">
                <a:latin typeface="+mn-lt"/>
              </a:rPr>
              <a:t>Muhl</a:t>
            </a:r>
            <a:r>
              <a:rPr lang="en-US" sz="1100" dirty="0">
                <a:latin typeface="+mn-lt"/>
              </a:rPr>
              <a:t>, PhD Representative/Sec. 4.8</a:t>
            </a:r>
          </a:p>
          <a:p>
            <a:r>
              <a:rPr lang="en-US" sz="1100" b="1" dirty="0">
                <a:latin typeface="+mn-lt"/>
              </a:rPr>
              <a:t>Grit Schwalbe</a:t>
            </a:r>
            <a:r>
              <a:rPr lang="en-US" sz="1100" dirty="0">
                <a:latin typeface="+mn-lt"/>
              </a:rPr>
              <a:t>, Staff Council/Communication &amp; Media</a:t>
            </a:r>
          </a:p>
          <a:p>
            <a:r>
              <a:rPr lang="en-US" sz="1100" b="1" dirty="0">
                <a:latin typeface="+mn-lt"/>
              </a:rPr>
              <a:t>Sabine Thiel</a:t>
            </a:r>
            <a:r>
              <a:rPr lang="en-US" sz="1100" dirty="0">
                <a:latin typeface="+mn-lt"/>
              </a:rPr>
              <a:t>, Representative Body for Disabled Employees/V4</a:t>
            </a:r>
          </a:p>
        </p:txBody>
      </p:sp>
    </p:spTree>
    <p:extLst>
      <p:ext uri="{BB962C8B-B14F-4D97-AF65-F5344CB8AC3E}">
        <p14:creationId xmlns:p14="http://schemas.microsoft.com/office/powerpoint/2010/main" val="9440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E799C1B-F481-4428-9E02-BEC38E63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7742">
            <a:off x="611560" y="1915820"/>
            <a:ext cx="3070086" cy="2190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A70BCA6-8CB0-46B4-81AC-3E62CA5BC320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215685"/>
            <a:ext cx="8208912" cy="1314039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  <a:alpha val="48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de-DE" b="1" i="1" kern="0" dirty="0"/>
              <a:t>Current status:</a:t>
            </a:r>
          </a:p>
          <a:p>
            <a:r>
              <a:rPr lang="en-US" altLang="de-DE" sz="1600" kern="0" dirty="0"/>
              <a:t>Content finished</a:t>
            </a:r>
          </a:p>
          <a:p>
            <a:r>
              <a:rPr lang="en-US" altLang="de-DE" sz="1600" kern="0" dirty="0"/>
              <a:t>Feedback obtained from different status groups</a:t>
            </a:r>
          </a:p>
          <a:p>
            <a:r>
              <a:rPr lang="en-US" altLang="de-DE" sz="1600" kern="0" dirty="0"/>
              <a:t>Awaiting final “GO” to typeset and print from HR &amp; executive board</a:t>
            </a:r>
            <a:endParaRPr lang="de-DE" altLang="de-DE" sz="1600" kern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D5A49-0771-4B0C-B54A-8FA473B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36917"/>
            <a:ext cx="8751579" cy="610774"/>
          </a:xfrm>
        </p:spPr>
        <p:txBody>
          <a:bodyPr/>
          <a:lstStyle/>
          <a:p>
            <a:r>
              <a:rPr lang="en-US" sz="2800" dirty="0"/>
              <a:t>HELP project (2023/12 – ongoing)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8B6BB1-DF69-40F0-8667-F1FD4C4E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10" y="771550"/>
            <a:ext cx="2796718" cy="27812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952207-2927-464B-9B55-BD6476FD8C73}"/>
              </a:ext>
            </a:extLst>
          </p:cNvPr>
          <p:cNvSpPr txBox="1"/>
          <p:nvPr/>
        </p:nvSpPr>
        <p:spPr>
          <a:xfrm rot="20620208">
            <a:off x="381647" y="977519"/>
            <a:ext cx="2827690" cy="1674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Brochure printed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de/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en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Intranet presence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especially for those seeking help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Sticker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with QR code on all mirrors in the GFZ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1A2FDD-6C76-44BE-9FD8-D52FED36EFB3}"/>
              </a:ext>
            </a:extLst>
          </p:cNvPr>
          <p:cNvSpPr txBox="1">
            <a:spLocks noChangeArrowheads="1"/>
          </p:cNvSpPr>
          <p:nvPr/>
        </p:nvSpPr>
        <p:spPr>
          <a:xfrm>
            <a:off x="5576614" y="714872"/>
            <a:ext cx="3243858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de-DE" b="1" i="1" kern="0" dirty="0"/>
              <a:t>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Definitions &amp; examples (of </a:t>
            </a:r>
            <a:r>
              <a:rPr lang="en-US" altLang="de-DE" sz="1600" kern="0" dirty="0"/>
              <a:t>misconduct in the workplace)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Responsibilities (executive board, group leaders, employees)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Offers of help and contact points (internal/external)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Disciplinary measures in case of misconduct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Behavioral strategies for affected persons, observers and leaders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702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1_GFZ_Praesentation_DE">
  <a:themeElements>
    <a:clrScheme name="GFZ">
      <a:dk1>
        <a:srgbClr val="002864"/>
      </a:dk1>
      <a:lt1>
        <a:srgbClr val="FFFFFF"/>
      </a:lt1>
      <a:dk2>
        <a:srgbClr val="080808"/>
      </a:dk2>
      <a:lt2>
        <a:srgbClr val="9C9C9C"/>
      </a:lt2>
      <a:accent1>
        <a:srgbClr val="14C8FF"/>
      </a:accent1>
      <a:accent2>
        <a:srgbClr val="FC6A34"/>
      </a:accent2>
      <a:accent3>
        <a:srgbClr val="AFE1D6"/>
      </a:accent3>
      <a:accent4>
        <a:srgbClr val="670A15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/>
      <a:bodyPr vert="horz" wrap="square" lIns="91440" tIns="45720" rIns="91440" bIns="45720" rtlCol="0">
        <a:spAutoFit/>
      </a:bodyPr>
      <a:lstStyle>
        <a:defPPr algn="l" defTabSz="309563">
          <a:lnSpc>
            <a:spcPct val="110000"/>
          </a:lnSpc>
          <a:spcBef>
            <a:spcPts val="0"/>
          </a:spcBef>
          <a:spcAft>
            <a:spcPts val="0"/>
          </a:spcAft>
          <a:buFontTx/>
          <a:buNone/>
          <a:defRPr kern="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2.xml><?xml version="1.0" encoding="utf-8"?>
<a:theme xmlns:a="http://schemas.openxmlformats.org/drawingml/2006/main" name="2_GFZ_Praesentation_DE">
  <a:themeElements>
    <a:clrScheme name="GFZ">
      <a:dk1>
        <a:srgbClr val="002864"/>
      </a:dk1>
      <a:lt1>
        <a:srgbClr val="FFFFFF"/>
      </a:lt1>
      <a:dk2>
        <a:srgbClr val="080808"/>
      </a:dk2>
      <a:lt2>
        <a:srgbClr val="9C9C9C"/>
      </a:lt2>
      <a:accent1>
        <a:srgbClr val="14C8FF"/>
      </a:accent1>
      <a:accent2>
        <a:srgbClr val="FC6A34"/>
      </a:accent2>
      <a:accent3>
        <a:srgbClr val="AFE1D6"/>
      </a:accent3>
      <a:accent4>
        <a:srgbClr val="670A15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/>
      <a:bodyPr vert="horz" wrap="square" lIns="91440" tIns="45720" rIns="91440" bIns="45720" rtlCol="0">
        <a:spAutoFit/>
      </a:bodyPr>
      <a:lstStyle>
        <a:defPPr algn="l" defTabSz="309563">
          <a:lnSpc>
            <a:spcPct val="110000"/>
          </a:lnSpc>
          <a:spcBef>
            <a:spcPts val="0"/>
          </a:spcBef>
          <a:spcAft>
            <a:spcPts val="0"/>
          </a:spcAft>
          <a:buFontTx/>
          <a:buNone/>
          <a:defRPr kern="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Bildschirmpräsentation (16:9)</PresentationFormat>
  <Paragraphs>46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Courier New</vt:lpstr>
      <vt:lpstr>Inter</vt:lpstr>
      <vt:lpstr>Symbol</vt:lpstr>
      <vt:lpstr>Verdana</vt:lpstr>
      <vt:lpstr>1_GFZ_Praesentation_DE</vt:lpstr>
      <vt:lpstr>2_GFZ_Praesentation_DE</vt:lpstr>
      <vt:lpstr>PowerPoint-Präsentation</vt:lpstr>
      <vt:lpstr>HELP project (2023/12 – ongoing)</vt:lpstr>
      <vt:lpstr>HELP project (2023/12 – ongoing)</vt:lpstr>
      <vt:lpstr>HELP project (2023/12 – ongoing)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rhanna</dc:creator>
  <cp:lastModifiedBy>jensen</cp:lastModifiedBy>
  <cp:revision>40</cp:revision>
  <dcterms:created xsi:type="dcterms:W3CDTF">2011-11-07T09:52:11Z</dcterms:created>
  <dcterms:modified xsi:type="dcterms:W3CDTF">2025-03-24T12:34:34Z</dcterms:modified>
</cp:coreProperties>
</file>