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_rels/presentation.xml.rels" ContentType="application/vnd.openxmlformats-package.relationships+xml"/>
  <Override PartName="/ppt/media/image1.wmf" ContentType="image/x-wmf"/>
  <Override PartName="/ppt/media/image2.png" ContentType="image/png"/>
  <Override PartName="/ppt/media/image3.wmf" ContentType="image/x-wmf"/>
  <Override PartName="/ppt/media/image4.png" ContentType="image/png"/>
  <Override PartName="/ppt/media/image5.png" ContentType="image/png"/>
  <Override PartName="/ppt/media/image8.jpeg" ContentType="image/jpeg"/>
  <Override PartName="/ppt/media/image6.svg" ContentType="image/svg"/>
  <Override PartName="/ppt/media/image7.png" ContentType="image/png"/>
  <Override PartName="/ppt/media/image9.jpeg" ContentType="image/jpeg"/>
  <Override PartName="/ppt/media/image10.jpeg" ContentType="image/jpe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harts/chart1.xml" ContentType="application/vnd.openxmlformats-officedocument.drawingml.chart+xml"/>
  <Override PartName="/ppt/notesSlides/_rels/notesSlide5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en-US" sz="2200" spc="-1" strike="noStrike">
                <a:solidFill>
                  <a:srgbClr val="404040"/>
                </a:solidFill>
                <a:latin typeface="Calibri"/>
              </a:defRPr>
            </a:pPr>
            <a:r>
              <a:rPr b="1" lang="en-US" sz="2200" spc="-1" strike="noStrike">
                <a:solidFill>
                  <a:srgbClr val="404040"/>
                </a:solidFill>
                <a:latin typeface="Calibri"/>
              </a:rPr>
              <a:t>AVERAGE DURATION PHD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average duration PHD</c:v>
                </c:pt>
              </c:strCache>
            </c:strRef>
          </c:tx>
          <c:spPr>
            <a:solidFill>
              <a:srgbClr val="4472c4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4472c4"/>
              </a:solidFill>
              <a:ln w="0">
                <a:noFill/>
              </a:ln>
            </c:spPr>
          </c:dPt>
          <c:dPt>
            <c:idx val="1"/>
            <c:spPr>
              <a:solidFill>
                <a:srgbClr val="ed7d31"/>
              </a:solidFill>
              <a:ln w="0">
                <a:noFill/>
              </a:ln>
            </c:spPr>
          </c:dPt>
          <c:dPt>
            <c:idx val="2"/>
            <c:spPr>
              <a:solidFill>
                <a:srgbClr val="a5a5a5"/>
              </a:solidFill>
              <a:ln w="0">
                <a:noFill/>
              </a:ln>
            </c:spPr>
          </c:dPt>
          <c:dPt>
            <c:idx val="3"/>
            <c:spPr>
              <a:solidFill>
                <a:srgbClr val="ffc000"/>
              </a:solidFill>
              <a:ln w="0">
                <a:noFill/>
              </a:ln>
            </c:spPr>
          </c:dPt>
          <c:dPt>
            <c:idx val="4"/>
            <c:spPr>
              <a:solidFill>
                <a:srgbClr val="5b9bd5"/>
              </a:solidFill>
              <a:ln w="0">
                <a:noFill/>
              </a:ln>
            </c:spPr>
          </c:dPt>
          <c:dLbls>
            <c:dLbl>
              <c:idx val="0"/>
              <c:spPr>
                <a:solidFill>
                  <a:srgbClr val="595959"/>
                </a:solidFill>
              </c:spPr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eparator>
</c:separator>
            </c:dLbl>
            <c:dLbl>
              <c:idx val="1"/>
              <c:spPr>
                <a:solidFill>
                  <a:srgbClr val="595959"/>
                </a:solidFill>
              </c:spPr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eparator>
</c:separator>
            </c:dLbl>
            <c:dLbl>
              <c:idx val="2"/>
              <c:spPr>
                <a:solidFill>
                  <a:srgbClr val="595959"/>
                </a:solidFill>
              </c:spPr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eparator>
</c:separator>
            </c:dLbl>
            <c:dLbl>
              <c:idx val="3"/>
              <c:spPr>
                <a:solidFill>
                  <a:srgbClr val="595959"/>
                </a:solidFill>
              </c:spPr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eparator>
</c:separator>
            </c:dLbl>
            <c:dLbl>
              <c:idx val="4"/>
              <c:spPr>
                <a:solidFill>
                  <a:srgbClr val="595959"/>
                </a:solidFill>
              </c:spPr>
              <c:txPr>
                <a:bodyPr wrap="square"/>
                <a:lstStyle/>
                <a:p>
                  <a:pPr>
                    <a:defRPr b="1" sz="1400" spc="-1" strike="noStrike">
                      <a:solidFill>
                        <a:srgbClr val="ffffff"/>
                      </a:solidFill>
                      <a:latin typeface="Calibri"/>
                    </a:defRPr>
                  </a:pPr>
                </a:p>
              </c:txPr>
              <c:dLblPos val="ctr"/>
              <c:showLegendKey val="0"/>
              <c:showVal val="0"/>
              <c:showCatName val="1"/>
              <c:showSerName val="0"/>
              <c:showPercent val="1"/>
              <c:separator>
</c:separator>
            </c:dLbl>
            <c:spPr>
              <a:solidFill>
                <a:srgbClr val="595959"/>
              </a:solidFill>
            </c:spPr>
            <c:txPr>
              <a:bodyPr wrap="square"/>
              <a:lstStyle/>
              <a:p>
                <a:pPr>
                  <a:defRPr b="1" sz="1400" spc="-1" strike="noStrike">
                    <a:solidFill>
                      <a:srgbClr val="ffffff"/>
                    </a:solidFill>
                    <a:latin typeface="Calibri"/>
                  </a:defRPr>
                </a:pPr>
              </a:p>
            </c:txPr>
            <c:dLblPos val="ctr"/>
            <c:showLegendKey val="0"/>
            <c:showVal val="0"/>
            <c:showCatName val="1"/>
            <c:showSerName val="0"/>
            <c:showPercent val="1"/>
            <c:separator>
</c:separator>
            <c:showLeaderLines val="1"/>
          </c:dLbls>
          <c:cat>
            <c:strRef>
              <c:f>categories</c:f>
              <c:strCache>
                <c:ptCount val="5"/>
                <c:pt idx="0">
                  <c:v>3.5 to 4 .5 years</c:v>
                </c:pt>
                <c:pt idx="1">
                  <c:v>&lt; 3.5</c:v>
                </c:pt>
                <c:pt idx="2">
                  <c:v>&lt; 3</c:v>
                </c:pt>
                <c:pt idx="3">
                  <c:v>&gt; 5</c:v>
                </c:pt>
                <c:pt idx="4">
                  <c:v>&gt; 6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40</c:v>
                </c:pt>
                <c:pt idx="1">
                  <c:v>18</c:v>
                </c:pt>
                <c:pt idx="2">
                  <c:v>5</c:v>
                </c:pt>
                <c:pt idx="3">
                  <c:v>27</c:v>
                </c:pt>
                <c:pt idx="4">
                  <c:v>10</c:v>
                </c:pt>
              </c:numCache>
            </c:numRef>
          </c:val>
        </c:ser>
        <c:firstSliceAng val="0"/>
      </c:pieChart>
      <c:spPr>
        <a:noFill/>
        <a:ln w="0">
          <a:noFill/>
        </a:ln>
      </c:spPr>
    </c:plotArea>
    <c:legend>
      <c:legendPos val="r"/>
      <c:layout>
        <c:manualLayout>
          <c:xMode val="edge"/>
          <c:yMode val="edge"/>
          <c:x val="0.69688687946836"/>
          <c:y val="0.132791929041914"/>
          <c:w val="0.289781522755393"/>
          <c:h val="0.790807841343797"/>
        </c:manualLayout>
      </c:layout>
      <c:overlay val="0"/>
      <c:spPr>
        <a:solidFill>
          <a:srgbClr val="f2f2f2">
            <a:alpha val="39000"/>
          </a:srgbClr>
        </a:solidFill>
        <a:ln w="0">
          <a:noFill/>
        </a:ln>
      </c:spPr>
      <c:txPr>
        <a:bodyPr/>
        <a:lstStyle/>
        <a:p>
          <a:pPr>
            <a:defRPr b="0" sz="2000" spc="-1" strike="noStrike">
              <a:solidFill>
                <a:srgbClr val="404040"/>
              </a:solidFill>
              <a:latin typeface="Calibri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solidFill>
                  <a:schemeClr val="dk1"/>
                </a:solidFill>
                <a:latin typeface="Calibri"/>
              </a:rPr>
              <a:t>Folie mittels Klicken verschieben</a:t>
            </a: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Format der Notizen mittels Klicken bearbeiten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&lt;Kopfzeile&gt;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dt" idx="1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&lt;Datum/Uhrzeit&gt;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 idx="1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sldNum" idx="1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9DA0DE5-AEAA-4792-96D7-E9F175A84572}" type="slidenum"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&lt;Foliennummer&gt;</a:t>
            </a:fld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4080" cy="3428640"/>
          </a:xfrm>
          <a:prstGeom prst="rect">
            <a:avLst/>
          </a:prstGeom>
          <a:ln w="0">
            <a:noFill/>
          </a:ln>
        </p:spPr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120" cy="4113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16000" indent="-21600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sldNum" idx="14"/>
          </p:nvPr>
        </p:nvSpPr>
        <p:spPr>
          <a:xfrm>
            <a:off x="3886200" y="8686800"/>
            <a:ext cx="2970720" cy="45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000" spc="-1" strike="noStrike">
                <a:solidFill>
                  <a:srgbClr val="004d95"/>
                </a:solidFill>
                <a:latin typeface="Verdana"/>
                <a:ea typeface="MS P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C1BFFF7-215A-4DCF-AEAB-0C3BFB96CD7C}" type="slidenum">
              <a:rPr b="0" lang="de-DE" sz="1000" spc="-1" strike="noStrike">
                <a:solidFill>
                  <a:srgbClr val="004d95"/>
                </a:solidFill>
                <a:latin typeface="Verdana"/>
                <a:ea typeface="MS PGothic"/>
              </a:rPr>
              <a:t>&lt;Foliennummer&gt;</a:t>
            </a:fld>
            <a:endParaRPr b="0" lang="de-DE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4080" cy="3428640"/>
          </a:xfrm>
          <a:prstGeom prst="rect">
            <a:avLst/>
          </a:prstGeom>
          <a:ln w="0">
            <a:noFill/>
          </a:ln>
        </p:spPr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120" cy="4113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16000" indent="-216000">
              <a:buNone/>
            </a:pPr>
            <a:endParaRPr b="0" lang="de-D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sldNum" idx="15"/>
          </p:nvPr>
        </p:nvSpPr>
        <p:spPr>
          <a:xfrm>
            <a:off x="3886200" y="8686800"/>
            <a:ext cx="2970720" cy="45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000" spc="-1" strike="noStrike">
                <a:solidFill>
                  <a:srgbClr val="004d95"/>
                </a:solidFill>
                <a:latin typeface="Verdana"/>
                <a:ea typeface="MS P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0F4FE27-B8D6-4C7E-B9EE-DD26AA4A9F92}" type="slidenum">
              <a:rPr b="0" lang="de-DE" sz="1000" spc="-1" strike="noStrike">
                <a:solidFill>
                  <a:srgbClr val="004d95"/>
                </a:solidFill>
                <a:latin typeface="Verdana"/>
                <a:ea typeface="MS PGothic"/>
              </a:rPr>
              <a:t>&lt;Foliennummer&gt;</a:t>
            </a:fld>
            <a:endParaRPr b="0" lang="de-DE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4080" cy="3428640"/>
          </a:xfrm>
          <a:prstGeom prst="rect">
            <a:avLst/>
          </a:prstGeom>
          <a:ln w="0">
            <a:noFill/>
          </a:ln>
        </p:spPr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914400" y="4343400"/>
            <a:ext cx="5028120" cy="4113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QUELLE: https://www.dfg.de/de/service/presse/pressemitteilungen/2021/pressemitteilung-nr-09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Nur 18% schlossen PHD in 3 ½ oder weniger Jahren ab.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sldNum" idx="16"/>
          </p:nvPr>
        </p:nvSpPr>
        <p:spPr>
          <a:xfrm>
            <a:off x="3886200" y="8686800"/>
            <a:ext cx="2970720" cy="456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000" spc="-1" strike="noStrike">
                <a:solidFill>
                  <a:srgbClr val="004d95"/>
                </a:solidFill>
                <a:latin typeface="Verdana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0D96ABB-DA81-4B39-B329-BCCD699F2D73}" type="slidenum">
              <a:rPr b="0" lang="de-DE" sz="1000" spc="-1" strike="noStrike">
                <a:solidFill>
                  <a:srgbClr val="004d95"/>
                </a:solidFill>
                <a:latin typeface="Verdana"/>
                <a:ea typeface="+mn-ea"/>
              </a:rPr>
              <a:t>&lt;Foliennummer&gt;</a:t>
            </a:fld>
            <a:endParaRPr b="0" lang="de-DE" sz="1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61C11EA-B0D3-4326-8377-DE436132F495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388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de-DE" sz="2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3C006D12-2905-4283-B743-2AE4BC3CC154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0F1EA46-D30E-492B-835A-1C42438564D7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5F49699F-AEDA-429B-8AE6-C8622215DC3A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DE8256D7-CD29-435C-9A4F-3E4649258143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wmf"/><Relationship Id="rId3" Type="http://schemas.openxmlformats.org/officeDocument/2006/relationships/image" Target="../media/image2.png"/><Relationship Id="rId4" Type="http://schemas.openxmlformats.org/officeDocument/2006/relationships/image" Target="../media/image3.wmf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wm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wm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wm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wm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wmf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2"/>
          <p:cNvSpPr/>
          <p:nvPr/>
        </p:nvSpPr>
        <p:spPr>
          <a:xfrm>
            <a:off x="0" y="4563720"/>
            <a:ext cx="9144000" cy="360"/>
          </a:xfrm>
          <a:prstGeom prst="line">
            <a:avLst/>
          </a:prstGeom>
          <a:ln w="6350">
            <a:solidFill>
              <a:srgbClr val="004d9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Arial"/>
              <a:ea typeface="MS PGothic"/>
            </a:endParaRPr>
          </a:p>
        </p:txBody>
      </p:sp>
      <p:pic>
        <p:nvPicPr>
          <p:cNvPr id="1" name="Bild 10" descr="GFZ-LogoNeu_eng_4c.eps"/>
          <p:cNvPicPr/>
          <p:nvPr/>
        </p:nvPicPr>
        <p:blipFill>
          <a:blip r:embed="rId2"/>
          <a:stretch/>
        </p:blipFill>
        <p:spPr>
          <a:xfrm>
            <a:off x="108000" y="4659480"/>
            <a:ext cx="575280" cy="370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Grafik 2" descr=""/>
          <p:cNvPicPr/>
          <p:nvPr/>
        </p:nvPicPr>
        <p:blipFill>
          <a:blip r:embed="rId3"/>
          <a:stretch/>
        </p:blipFill>
        <p:spPr>
          <a:xfrm>
            <a:off x="7905600" y="4803840"/>
            <a:ext cx="1134000" cy="157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Line 12"/>
          <p:cNvSpPr/>
          <p:nvPr/>
        </p:nvSpPr>
        <p:spPr>
          <a:xfrm>
            <a:off x="0" y="843480"/>
            <a:ext cx="9144000" cy="360"/>
          </a:xfrm>
          <a:prstGeom prst="line">
            <a:avLst/>
          </a:prstGeom>
          <a:ln w="6350">
            <a:solidFill>
              <a:srgbClr val="004d9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Arial"/>
              <a:ea typeface="MS PGothic"/>
            </a:endParaRPr>
          </a:p>
        </p:txBody>
      </p:sp>
      <p:sp>
        <p:nvSpPr>
          <p:cNvPr id="4" name="Rectangle 8"/>
          <p:cNvSpPr/>
          <p:nvPr/>
        </p:nvSpPr>
        <p:spPr>
          <a:xfrm>
            <a:off x="0" y="1440"/>
            <a:ext cx="9142920" cy="5142600"/>
          </a:xfrm>
          <a:prstGeom prst="rect">
            <a:avLst/>
          </a:prstGeom>
          <a:solidFill>
            <a:srgbClr val="00589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endParaRPr b="0" lang="de-DE" sz="2400" spc="-1" strike="noStrike">
              <a:solidFill>
                <a:schemeClr val="dk1"/>
              </a:solidFill>
              <a:latin typeface="Arial"/>
              <a:ea typeface="MS PGothic"/>
            </a:endParaRPr>
          </a:p>
        </p:txBody>
      </p:sp>
      <p:sp>
        <p:nvSpPr>
          <p:cNvPr id="5" name="Line 18"/>
          <p:cNvSpPr/>
          <p:nvPr/>
        </p:nvSpPr>
        <p:spPr>
          <a:xfrm>
            <a:off x="-36360" y="4587840"/>
            <a:ext cx="9288000" cy="360"/>
          </a:xfrm>
          <a:prstGeom prst="line">
            <a:avLst/>
          </a:prstGeom>
          <a:ln w="9525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Arial"/>
              <a:ea typeface="MS PGothic"/>
            </a:endParaRPr>
          </a:p>
        </p:txBody>
      </p:sp>
      <p:pic>
        <p:nvPicPr>
          <p:cNvPr id="6" name="Bild 11" descr="GFZ-LogoNeu_eng_neg_1c.eps"/>
          <p:cNvPicPr/>
          <p:nvPr/>
        </p:nvPicPr>
        <p:blipFill>
          <a:blip r:embed="rId4"/>
          <a:stretch/>
        </p:blipFill>
        <p:spPr>
          <a:xfrm>
            <a:off x="108000" y="4659480"/>
            <a:ext cx="586440" cy="3783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" name="Grafik 7" descr=""/>
          <p:cNvPicPr/>
          <p:nvPr/>
        </p:nvPicPr>
        <p:blipFill>
          <a:blip r:embed="rId5"/>
          <a:stretch/>
        </p:blipFill>
        <p:spPr>
          <a:xfrm>
            <a:off x="7812360" y="4744800"/>
            <a:ext cx="1330560" cy="284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de-DE" sz="4400" spc="-1" strike="noStrike">
                <a:solidFill>
                  <a:schemeClr val="dk1"/>
                </a:solidFill>
                <a:latin typeface="Calibri"/>
              </a:rPr>
              <a:t>Format des Titeltextes durch Klicken bearbeiten</a:t>
            </a:r>
            <a:endParaRPr b="0" lang="de-DE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chemeClr val="dk1"/>
                </a:solidFill>
                <a:latin typeface="Calibri"/>
              </a:rPr>
              <a:t>Format des Gliederungstextes durch Klicken bearbeiten</a:t>
            </a:r>
            <a:endParaRPr b="0" lang="de-DE" sz="2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Zweite Gliederungsebene</a:t>
            </a: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chemeClr val="dk1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2"/>
          <p:cNvSpPr/>
          <p:nvPr/>
        </p:nvSpPr>
        <p:spPr>
          <a:xfrm>
            <a:off x="0" y="4563720"/>
            <a:ext cx="9144000" cy="360"/>
          </a:xfrm>
          <a:prstGeom prst="line">
            <a:avLst/>
          </a:prstGeom>
          <a:ln w="6350">
            <a:solidFill>
              <a:srgbClr val="004d9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Arial"/>
              <a:ea typeface="MS PGothic"/>
            </a:endParaRPr>
          </a:p>
        </p:txBody>
      </p:sp>
      <p:pic>
        <p:nvPicPr>
          <p:cNvPr id="13" name="Bild 10" descr="GFZ-LogoNeu_eng_4c.eps"/>
          <p:cNvPicPr/>
          <p:nvPr/>
        </p:nvPicPr>
        <p:blipFill>
          <a:blip r:embed="rId2"/>
          <a:stretch/>
        </p:blipFill>
        <p:spPr>
          <a:xfrm>
            <a:off x="108000" y="4659480"/>
            <a:ext cx="575280" cy="370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" name="Grafik 2" descr=""/>
          <p:cNvPicPr/>
          <p:nvPr/>
        </p:nvPicPr>
        <p:blipFill>
          <a:blip r:embed="rId3"/>
          <a:stretch/>
        </p:blipFill>
        <p:spPr>
          <a:xfrm>
            <a:off x="7905600" y="4803840"/>
            <a:ext cx="1134000" cy="157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" name="Line 12"/>
          <p:cNvSpPr/>
          <p:nvPr/>
        </p:nvSpPr>
        <p:spPr>
          <a:xfrm>
            <a:off x="0" y="843480"/>
            <a:ext cx="9144000" cy="360"/>
          </a:xfrm>
          <a:prstGeom prst="line">
            <a:avLst/>
          </a:prstGeom>
          <a:ln w="6350">
            <a:solidFill>
              <a:srgbClr val="004d9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Arial"/>
              <a:ea typeface="MS PGothic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de-DE" sz="4400" spc="-1" strike="noStrike">
                <a:solidFill>
                  <a:schemeClr val="dk1"/>
                </a:solidFill>
                <a:latin typeface="Calibri"/>
              </a:rPr>
              <a:t>Format des Titeltextes durch Klicken bearbeiten</a:t>
            </a:r>
            <a:endParaRPr b="0" lang="de-DE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1"/>
          </p:nvPr>
        </p:nvSpPr>
        <p:spPr>
          <a:xfrm>
            <a:off x="3060000" y="4731840"/>
            <a:ext cx="3720960" cy="254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sldNum" idx="2"/>
          </p:nvPr>
        </p:nvSpPr>
        <p:spPr>
          <a:xfrm>
            <a:off x="6934320" y="4731840"/>
            <a:ext cx="837000" cy="254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200" spc="-1" strike="noStrike">
                <a:solidFill>
                  <a:schemeClr val="lt2"/>
                </a:solidFill>
                <a:latin typeface="Verdana"/>
                <a:ea typeface="MS P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C4A4707-652C-40DB-A2C4-BA93352B7E11}" type="slidenum">
              <a:rPr b="0" lang="de-DE" sz="1200" spc="-1" strike="noStrike">
                <a:solidFill>
                  <a:schemeClr val="lt2"/>
                </a:solidFill>
                <a:latin typeface="Verdana"/>
                <a:ea typeface="MS PGothic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12"/>
          <p:cNvSpPr/>
          <p:nvPr/>
        </p:nvSpPr>
        <p:spPr>
          <a:xfrm>
            <a:off x="0" y="4563720"/>
            <a:ext cx="9144000" cy="360"/>
          </a:xfrm>
          <a:prstGeom prst="line">
            <a:avLst/>
          </a:prstGeom>
          <a:ln w="6350">
            <a:solidFill>
              <a:srgbClr val="004d9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Arial"/>
              <a:ea typeface="MS PGothic"/>
            </a:endParaRPr>
          </a:p>
        </p:txBody>
      </p:sp>
      <p:pic>
        <p:nvPicPr>
          <p:cNvPr id="23" name="Bild 10" descr="GFZ-LogoNeu_eng_4c.eps"/>
          <p:cNvPicPr/>
          <p:nvPr/>
        </p:nvPicPr>
        <p:blipFill>
          <a:blip r:embed="rId2"/>
          <a:stretch/>
        </p:blipFill>
        <p:spPr>
          <a:xfrm>
            <a:off x="108000" y="4659480"/>
            <a:ext cx="575280" cy="370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" name="Grafik 2" descr=""/>
          <p:cNvPicPr/>
          <p:nvPr/>
        </p:nvPicPr>
        <p:blipFill>
          <a:blip r:embed="rId3"/>
          <a:stretch/>
        </p:blipFill>
        <p:spPr>
          <a:xfrm>
            <a:off x="7905600" y="4803840"/>
            <a:ext cx="1134000" cy="157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" name="Line 12"/>
          <p:cNvSpPr/>
          <p:nvPr/>
        </p:nvSpPr>
        <p:spPr>
          <a:xfrm>
            <a:off x="0" y="843480"/>
            <a:ext cx="9144000" cy="360"/>
          </a:xfrm>
          <a:prstGeom prst="line">
            <a:avLst/>
          </a:prstGeom>
          <a:ln w="6350">
            <a:solidFill>
              <a:srgbClr val="004d9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Arial"/>
              <a:ea typeface="MS PGothic"/>
            </a:endParaRPr>
          </a:p>
        </p:txBody>
      </p:sp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de-DE" sz="4400" spc="-1" strike="noStrike">
                <a:solidFill>
                  <a:schemeClr val="dk1"/>
                </a:solidFill>
                <a:latin typeface="Calibri"/>
              </a:rPr>
              <a:t>Format des Titeltextes durch Klicken bearbeiten</a:t>
            </a:r>
            <a:endParaRPr b="0" lang="de-DE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9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 fontScale="92500" lnSpcReduction="20000"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</a:rPr>
              <a:t>Format des Gliederungstextes durch Klicken bearbeiten</a:t>
            </a: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</a:rPr>
              <a:t>Zweite Gliederungsebene</a:t>
            </a: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</a:rPr>
              <a:t>Dritte Gliederungsebene</a:t>
            </a: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</a:rPr>
              <a:t>Vierte Gliederungsebene</a:t>
            </a: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</a:rPr>
              <a:t>Fünfte Gliederungsebene</a:t>
            </a: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</a:rPr>
              <a:t>Sechste Gliederungsebene</a:t>
            </a: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chemeClr val="dk1"/>
                </a:solidFill>
                <a:latin typeface="Calibri"/>
              </a:rPr>
              <a:t>Siebte Gliederungsebene</a:t>
            </a:r>
            <a:endParaRPr b="0" lang="de-DE" sz="18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ftr" idx="3"/>
          </p:nvPr>
        </p:nvSpPr>
        <p:spPr>
          <a:xfrm>
            <a:off x="1371600" y="4731840"/>
            <a:ext cx="5409000" cy="254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sldNum" idx="4"/>
          </p:nvPr>
        </p:nvSpPr>
        <p:spPr>
          <a:xfrm>
            <a:off x="6934320" y="4731840"/>
            <a:ext cx="837000" cy="254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200" spc="-1" strike="noStrike">
                <a:solidFill>
                  <a:schemeClr val="lt2"/>
                </a:solidFill>
                <a:latin typeface="Verdana"/>
                <a:ea typeface="MS P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47E84254-D4DC-4719-BC6A-603103A743B7}" type="slidenum">
              <a:rPr b="0" lang="de-DE" sz="1200" spc="-1" strike="noStrike">
                <a:solidFill>
                  <a:schemeClr val="lt2"/>
                </a:solidFill>
                <a:latin typeface="Verdana"/>
                <a:ea typeface="MS PGothic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ne 12"/>
          <p:cNvSpPr/>
          <p:nvPr/>
        </p:nvSpPr>
        <p:spPr>
          <a:xfrm>
            <a:off x="0" y="4563720"/>
            <a:ext cx="9144000" cy="360"/>
          </a:xfrm>
          <a:prstGeom prst="line">
            <a:avLst/>
          </a:prstGeom>
          <a:ln w="6350">
            <a:solidFill>
              <a:srgbClr val="004d9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Arial"/>
              <a:ea typeface="MS PGothic"/>
            </a:endParaRPr>
          </a:p>
        </p:txBody>
      </p:sp>
      <p:pic>
        <p:nvPicPr>
          <p:cNvPr id="35" name="Bild 10" descr="GFZ-LogoNeu_eng_4c.eps"/>
          <p:cNvPicPr/>
          <p:nvPr/>
        </p:nvPicPr>
        <p:blipFill>
          <a:blip r:embed="rId2"/>
          <a:stretch/>
        </p:blipFill>
        <p:spPr>
          <a:xfrm>
            <a:off x="108000" y="4659480"/>
            <a:ext cx="575280" cy="370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" name="Grafik 2" descr=""/>
          <p:cNvPicPr/>
          <p:nvPr/>
        </p:nvPicPr>
        <p:blipFill>
          <a:blip r:embed="rId3"/>
          <a:stretch/>
        </p:blipFill>
        <p:spPr>
          <a:xfrm>
            <a:off x="7905600" y="4803840"/>
            <a:ext cx="1134000" cy="157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" name="Line 12"/>
          <p:cNvSpPr/>
          <p:nvPr/>
        </p:nvSpPr>
        <p:spPr>
          <a:xfrm>
            <a:off x="0" y="843480"/>
            <a:ext cx="9144000" cy="360"/>
          </a:xfrm>
          <a:prstGeom prst="line">
            <a:avLst/>
          </a:prstGeom>
          <a:ln w="6350">
            <a:solidFill>
              <a:srgbClr val="004d9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Arial"/>
              <a:ea typeface="MS PGothic"/>
            </a:endParaRPr>
          </a:p>
        </p:txBody>
      </p:sp>
      <p:sp>
        <p:nvSpPr>
          <p:cNvPr id="38" name="PlaceHolder 1"/>
          <p:cNvSpPr>
            <a:spLocks noGrp="1"/>
          </p:cNvSpPr>
          <p:nvPr>
            <p:ph type="ftr" idx="5"/>
          </p:nvPr>
        </p:nvSpPr>
        <p:spPr>
          <a:xfrm>
            <a:off x="1371600" y="4731840"/>
            <a:ext cx="5409000" cy="254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ldNum" idx="6"/>
          </p:nvPr>
        </p:nvSpPr>
        <p:spPr>
          <a:xfrm>
            <a:off x="6934320" y="4731840"/>
            <a:ext cx="837000" cy="254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200" spc="-1" strike="noStrike">
                <a:solidFill>
                  <a:schemeClr val="lt2"/>
                </a:solidFill>
                <a:latin typeface="Verdana"/>
                <a:ea typeface="MS P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B06EDB2-D602-42D7-8083-922C384F6E19}" type="slidenum">
              <a:rPr b="0" lang="de-DE" sz="1200" spc="-1" strike="noStrike">
                <a:solidFill>
                  <a:schemeClr val="lt2"/>
                </a:solidFill>
                <a:latin typeface="Verdana"/>
                <a:ea typeface="MS PGothic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12"/>
          <p:cNvSpPr/>
          <p:nvPr/>
        </p:nvSpPr>
        <p:spPr>
          <a:xfrm>
            <a:off x="0" y="4563720"/>
            <a:ext cx="9144000" cy="360"/>
          </a:xfrm>
          <a:prstGeom prst="line">
            <a:avLst/>
          </a:prstGeom>
          <a:ln w="6350">
            <a:solidFill>
              <a:srgbClr val="004d9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Arial"/>
              <a:ea typeface="MS PGothic"/>
            </a:endParaRPr>
          </a:p>
        </p:txBody>
      </p:sp>
      <p:pic>
        <p:nvPicPr>
          <p:cNvPr id="41" name="Bild 10" descr="GFZ-LogoNeu_eng_4c.eps"/>
          <p:cNvPicPr/>
          <p:nvPr/>
        </p:nvPicPr>
        <p:blipFill>
          <a:blip r:embed="rId2"/>
          <a:stretch/>
        </p:blipFill>
        <p:spPr>
          <a:xfrm>
            <a:off x="108000" y="4659480"/>
            <a:ext cx="575280" cy="370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2" name="Grafik 2" descr=""/>
          <p:cNvPicPr/>
          <p:nvPr/>
        </p:nvPicPr>
        <p:blipFill>
          <a:blip r:embed="rId3"/>
          <a:stretch/>
        </p:blipFill>
        <p:spPr>
          <a:xfrm>
            <a:off x="7905600" y="4803840"/>
            <a:ext cx="1134000" cy="157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3" name="Line 12"/>
          <p:cNvSpPr/>
          <p:nvPr/>
        </p:nvSpPr>
        <p:spPr>
          <a:xfrm>
            <a:off x="0" y="843480"/>
            <a:ext cx="9144000" cy="360"/>
          </a:xfrm>
          <a:prstGeom prst="line">
            <a:avLst/>
          </a:prstGeom>
          <a:ln w="6350">
            <a:solidFill>
              <a:srgbClr val="004d9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Arial"/>
              <a:ea typeface="MS PGothic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ctr">
            <a:noAutofit/>
          </a:bodyPr>
          <a:p>
            <a:pPr indent="0">
              <a:buNone/>
            </a:pPr>
            <a:r>
              <a:rPr b="0" lang="de-DE" sz="4400" spc="-1" strike="noStrike">
                <a:solidFill>
                  <a:schemeClr val="dk1"/>
                </a:solidFill>
                <a:latin typeface="Calibri"/>
              </a:rPr>
              <a:t>Format des Titeltextes durch Klicken bearbeiten</a:t>
            </a:r>
            <a:endParaRPr b="0" lang="de-DE" sz="44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ftr" idx="7"/>
          </p:nvPr>
        </p:nvSpPr>
        <p:spPr>
          <a:xfrm>
            <a:off x="1371600" y="4731840"/>
            <a:ext cx="5409000" cy="254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sldNum" idx="8"/>
          </p:nvPr>
        </p:nvSpPr>
        <p:spPr>
          <a:xfrm>
            <a:off x="6934320" y="4731840"/>
            <a:ext cx="837000" cy="254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200" spc="-1" strike="noStrike">
                <a:solidFill>
                  <a:schemeClr val="lt2"/>
                </a:solidFill>
                <a:latin typeface="Verdana"/>
                <a:ea typeface="MS P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7A840AC-F4A0-421B-B391-78FC8918ADC7}" type="slidenum">
              <a:rPr b="0" lang="de-DE" sz="1200" spc="-1" strike="noStrike">
                <a:solidFill>
                  <a:schemeClr val="lt2"/>
                </a:solidFill>
                <a:latin typeface="Verdana"/>
                <a:ea typeface="MS PGothic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12"/>
          <p:cNvSpPr/>
          <p:nvPr/>
        </p:nvSpPr>
        <p:spPr>
          <a:xfrm>
            <a:off x="0" y="4563720"/>
            <a:ext cx="9144000" cy="360"/>
          </a:xfrm>
          <a:prstGeom prst="line">
            <a:avLst/>
          </a:prstGeom>
          <a:ln w="6350">
            <a:solidFill>
              <a:srgbClr val="004d9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Arial"/>
              <a:ea typeface="MS PGothic"/>
            </a:endParaRPr>
          </a:p>
        </p:txBody>
      </p:sp>
      <p:pic>
        <p:nvPicPr>
          <p:cNvPr id="49" name="Bild 10" descr="GFZ-LogoNeu_eng_4c.eps"/>
          <p:cNvPicPr/>
          <p:nvPr/>
        </p:nvPicPr>
        <p:blipFill>
          <a:blip r:embed="rId2"/>
          <a:stretch/>
        </p:blipFill>
        <p:spPr>
          <a:xfrm>
            <a:off x="108000" y="4659480"/>
            <a:ext cx="575280" cy="370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" name="Grafik 2" descr=""/>
          <p:cNvPicPr/>
          <p:nvPr/>
        </p:nvPicPr>
        <p:blipFill>
          <a:blip r:embed="rId3"/>
          <a:stretch/>
        </p:blipFill>
        <p:spPr>
          <a:xfrm>
            <a:off x="7905600" y="4803840"/>
            <a:ext cx="1134000" cy="157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1" name="Line 12"/>
          <p:cNvSpPr/>
          <p:nvPr/>
        </p:nvSpPr>
        <p:spPr>
          <a:xfrm>
            <a:off x="0" y="843480"/>
            <a:ext cx="9144000" cy="360"/>
          </a:xfrm>
          <a:prstGeom prst="line">
            <a:avLst/>
          </a:prstGeom>
          <a:ln w="6350">
            <a:solidFill>
              <a:srgbClr val="004d95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de-DE" sz="2400" spc="-1" strike="noStrike">
              <a:solidFill>
                <a:schemeClr val="dk1"/>
              </a:solidFill>
              <a:latin typeface="Arial"/>
              <a:ea typeface="MS PGothic"/>
            </a:endParaRPr>
          </a:p>
        </p:txBody>
      </p:sp>
      <p:sp>
        <p:nvSpPr>
          <p:cNvPr id="52" name="PlaceHolder 1"/>
          <p:cNvSpPr>
            <a:spLocks noGrp="1"/>
          </p:cNvSpPr>
          <p:nvPr>
            <p:ph type="ftr" idx="9"/>
          </p:nvPr>
        </p:nvSpPr>
        <p:spPr>
          <a:xfrm>
            <a:off x="1371600" y="4731840"/>
            <a:ext cx="5409000" cy="254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de-D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400" spc="-1" strike="noStrike">
                <a:solidFill>
                  <a:srgbClr val="000000"/>
                </a:solidFill>
                <a:latin typeface="Times New Roman"/>
              </a:rPr>
              <a:t>&lt;Fußzeile&gt;</a:t>
            </a:r>
            <a:endParaRPr b="0" lang="de-D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ldNum" idx="10"/>
          </p:nvPr>
        </p:nvSpPr>
        <p:spPr>
          <a:xfrm>
            <a:off x="6934320" y="4731840"/>
            <a:ext cx="837000" cy="254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de-DE" sz="1200" spc="-1" strike="noStrike">
                <a:solidFill>
                  <a:schemeClr val="lt2"/>
                </a:solidFill>
                <a:latin typeface="Verdana"/>
                <a:ea typeface="MS P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FA372DA-9DD2-4123-88E6-3D0029A66470}" type="slidenum">
              <a:rPr b="0" lang="de-DE" sz="1200" spc="-1" strike="noStrike">
                <a:solidFill>
                  <a:schemeClr val="lt2"/>
                </a:solidFill>
                <a:latin typeface="Verdana"/>
                <a:ea typeface="MS PGothic"/>
              </a:rPr>
              <a:t>&lt;Foliennummer&gt;</a:t>
            </a:fld>
            <a:endParaRPr b="0" lang="de-DE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52280" y="228600"/>
            <a:ext cx="8883000" cy="1541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3200" spc="-1" strike="noStrike">
                <a:solidFill>
                  <a:schemeClr val="lt1"/>
                </a:solidFill>
                <a:latin typeface="Verdana"/>
                <a:ea typeface="Arial Unicode MS"/>
              </a:rPr>
              <a:t>Annual PHD Assembly 2025</a:t>
            </a:r>
            <a:br>
              <a:rPr sz="3200"/>
            </a:br>
            <a:endParaRPr b="0" lang="de-DE" sz="32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61" name="Graphic 4" descr="Daily calendar with solid fill"/>
          <p:cNvPicPr/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/>
        </p:blipFill>
        <p:spPr>
          <a:xfrm>
            <a:off x="251640" y="2405880"/>
            <a:ext cx="502920" cy="502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2" name="Rectangle 2"/>
          <p:cNvSpPr/>
          <p:nvPr/>
        </p:nvSpPr>
        <p:spPr>
          <a:xfrm>
            <a:off x="755640" y="2505600"/>
            <a:ext cx="6911640" cy="40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chemeClr val="lt1"/>
                </a:solidFill>
                <a:latin typeface="Verdana"/>
                <a:ea typeface="Arial Unicode MS"/>
              </a:rPr>
              <a:t>24.03.2025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Rectangle 2"/>
          <p:cNvSpPr/>
          <p:nvPr/>
        </p:nvSpPr>
        <p:spPr>
          <a:xfrm>
            <a:off x="626760" y="3967920"/>
            <a:ext cx="6911640" cy="40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defTabSz="914400">
              <a:lnSpc>
                <a:spcPct val="100000"/>
              </a:lnSpc>
            </a:pPr>
            <a:r>
              <a:rPr b="0" lang="de-DE" sz="2000" spc="-1" strike="noStrike">
                <a:solidFill>
                  <a:schemeClr val="lt1"/>
                </a:solidFill>
                <a:latin typeface="Verdana"/>
                <a:ea typeface="Arial Unicode MS"/>
              </a:rPr>
              <a:t>phd@gfz.de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07160" y="-61560"/>
            <a:ext cx="8883000" cy="1107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000" spc="-1" strike="noStrike">
                <a:solidFill>
                  <a:schemeClr val="lt1"/>
                </a:solidFill>
                <a:latin typeface="Verdana"/>
                <a:ea typeface="Arial Unicode MS"/>
              </a:rPr>
              <a:t>Schedule</a:t>
            </a: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5" name="Textfeld 1"/>
          <p:cNvSpPr/>
          <p:nvPr/>
        </p:nvSpPr>
        <p:spPr>
          <a:xfrm>
            <a:off x="2125080" y="372960"/>
            <a:ext cx="6769800" cy="447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de-DE" sz="1600" spc="-1" strike="noStrike">
                <a:solidFill>
                  <a:schemeClr val="lt1"/>
                </a:solidFill>
                <a:latin typeface="Calibri"/>
              </a:rPr>
              <a:t>15:00 </a:t>
            </a:r>
            <a:r>
              <a:rPr b="0" lang="de-DE" sz="16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de-DE" sz="1600" spc="-1" strike="noStrike">
                <a:solidFill>
                  <a:schemeClr val="lt1"/>
                </a:solidFill>
                <a:latin typeface="Calibri"/>
              </a:rPr>
              <a:t>Welcome &amp; Annual Report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de-DE" sz="1600" spc="-1" strike="noStrike">
                <a:solidFill>
                  <a:schemeClr val="lt1"/>
                </a:solidFill>
                <a:latin typeface="Calibri"/>
              </a:rPr>
              <a:t>15:15 </a:t>
            </a:r>
            <a:r>
              <a:rPr b="0" lang="de-DE" sz="16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de-DE" sz="1600" spc="-1" strike="noStrike">
                <a:solidFill>
                  <a:schemeClr val="lt1"/>
                </a:solidFill>
                <a:latin typeface="Calibri"/>
              </a:rPr>
              <a:t>The new Graduate Convenor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de-DE" sz="1600" spc="-1" strike="noStrike">
                <a:solidFill>
                  <a:schemeClr val="lt1"/>
                </a:solidFill>
                <a:latin typeface="Calibri"/>
              </a:rPr>
              <a:t>15:25 </a:t>
            </a:r>
            <a:r>
              <a:rPr b="0" lang="de-DE" sz="16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de-DE" sz="1600" spc="-1" strike="noStrike">
                <a:solidFill>
                  <a:schemeClr val="lt1"/>
                </a:solidFill>
                <a:latin typeface="Calibri"/>
              </a:rPr>
              <a:t>The HELP-Brochure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de-DE" sz="1600" spc="-1" strike="noStrike">
                <a:solidFill>
                  <a:schemeClr val="lt1"/>
                </a:solidFill>
                <a:latin typeface="Calibri"/>
              </a:rPr>
              <a:t>15:35 </a:t>
            </a:r>
            <a:r>
              <a:rPr b="0" lang="de-DE" sz="16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de-DE" sz="1600" spc="-1" strike="noStrike">
                <a:solidFill>
                  <a:schemeClr val="lt1"/>
                </a:solidFill>
                <a:latin typeface="Calibri"/>
              </a:rPr>
              <a:t>The GFZ Graduate Program - What is new? What is important?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de-DE" sz="1600" spc="-1" strike="noStrike">
                <a:solidFill>
                  <a:schemeClr val="lt1"/>
                </a:solidFill>
                <a:latin typeface="Calibri"/>
              </a:rPr>
              <a:t>15:50 </a:t>
            </a:r>
            <a:r>
              <a:rPr b="0" lang="de-DE" sz="16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de-DE" sz="1600" spc="-1" strike="noStrike">
                <a:solidFill>
                  <a:schemeClr val="lt1"/>
                </a:solidFill>
                <a:latin typeface="Calibri"/>
              </a:rPr>
              <a:t>Coffee Break &amp; Cookies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de-DE" sz="1600" spc="-1" strike="noStrike">
                <a:solidFill>
                  <a:schemeClr val="lt1"/>
                </a:solidFill>
                <a:latin typeface="Calibri"/>
              </a:rPr>
              <a:t>16:05</a:t>
            </a:r>
            <a:r>
              <a:rPr b="0" lang="de-DE" sz="16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de-DE" sz="1600" spc="-1" strike="noStrike">
                <a:solidFill>
                  <a:schemeClr val="lt1"/>
                </a:solidFill>
                <a:latin typeface="Calibri"/>
              </a:rPr>
              <a:t> Introduction to the new Helmholtz Juniors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de-DE" sz="1600" spc="-1" strike="noStrike">
                <a:solidFill>
                  <a:schemeClr val="lt1"/>
                </a:solidFill>
                <a:latin typeface="Calibri"/>
              </a:rPr>
              <a:t>16:15 </a:t>
            </a:r>
            <a:r>
              <a:rPr b="0" lang="de-DE" sz="16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de-DE" sz="1600" spc="-1" strike="noStrike">
                <a:solidFill>
                  <a:schemeClr val="lt1"/>
                </a:solidFill>
                <a:latin typeface="Calibri"/>
              </a:rPr>
              <a:t>Annual - Doctoral Researcher's Survey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de-DE" sz="1600" spc="-1" strike="noStrike">
                <a:solidFill>
                  <a:schemeClr val="lt1"/>
                </a:solidFill>
                <a:latin typeface="Calibri"/>
              </a:rPr>
              <a:t>16:25 </a:t>
            </a:r>
            <a:r>
              <a:rPr b="1" lang="de-DE" sz="16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1" lang="de-DE" sz="1600" spc="-1" strike="noStrike">
                <a:solidFill>
                  <a:schemeClr val="lt1"/>
                </a:solidFill>
                <a:latin typeface="Calibri"/>
              </a:rPr>
              <a:t>Election of new generation of GeoReps  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de-DE" sz="1600" spc="-1" strike="noStrike">
                <a:solidFill>
                  <a:schemeClr val="lt1"/>
                </a:solidFill>
                <a:latin typeface="Calibri"/>
              </a:rPr>
              <a:t>17:00 </a:t>
            </a:r>
            <a:r>
              <a:rPr b="0" lang="de-DE" sz="1600" spc="-1" strike="noStrike">
                <a:solidFill>
                  <a:schemeClr val="lt1"/>
                </a:solidFill>
                <a:latin typeface="Calibri"/>
              </a:rPr>
              <a:t>	</a:t>
            </a:r>
            <a:r>
              <a:rPr b="0" lang="de-DE" sz="1600" spc="-1" strike="noStrike">
                <a:solidFill>
                  <a:schemeClr val="lt1"/>
                </a:solidFill>
                <a:latin typeface="Calibri"/>
              </a:rPr>
              <a:t>VIKING‘S CHESS AND BEERS</a:t>
            </a: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de-DE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52280" y="112680"/>
            <a:ext cx="8838000" cy="63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589c"/>
                </a:solidFill>
                <a:latin typeface="Verdana"/>
                <a:ea typeface="Arial Unicode MS"/>
              </a:rPr>
              <a:t>What we do</a:t>
            </a:r>
            <a:endParaRPr b="0" lang="de-DE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152280" y="988200"/>
            <a:ext cx="8838000" cy="3296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000" spc="-1" strike="noStrike">
                <a:solidFill>
                  <a:schemeClr val="dk1"/>
                </a:solidFill>
                <a:latin typeface="Verdana"/>
                <a:ea typeface="Arial Unicode MS"/>
              </a:rPr>
              <a:t>Doctoral Days: Ice cream, rally around House H</a:t>
            </a: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000" spc="-1" strike="noStrike">
                <a:solidFill>
                  <a:schemeClr val="dk1"/>
                </a:solidFill>
                <a:latin typeface="Verdana"/>
                <a:ea typeface="Arial Unicode MS"/>
              </a:rPr>
              <a:t>Table tennis events (partly together </a:t>
            </a: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000" spc="-1" strike="noStrike">
                <a:solidFill>
                  <a:schemeClr val="dk1"/>
                </a:solidFill>
                <a:latin typeface="Verdana"/>
                <a:ea typeface="Arial Unicode MS"/>
              </a:rPr>
              <a:t>with PIK and AWI)</a:t>
            </a: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000" spc="-1" strike="noStrike">
                <a:solidFill>
                  <a:schemeClr val="dk1"/>
                </a:solidFill>
                <a:latin typeface="Verdana"/>
                <a:ea typeface="Arial Unicode MS"/>
              </a:rPr>
              <a:t>Few additional events (e.g. Christmas market)</a:t>
            </a: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000" spc="-1" strike="noStrike">
                <a:solidFill>
                  <a:schemeClr val="dk1"/>
                </a:solidFill>
                <a:latin typeface="Verdana"/>
                <a:ea typeface="Arial Unicode MS"/>
              </a:rPr>
              <a:t>EGU poster preparation workshop </a:t>
            </a: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68" name="Picture 4" descr=""/>
          <p:cNvPicPr/>
          <p:nvPr/>
        </p:nvPicPr>
        <p:blipFill>
          <a:blip r:embed="rId1"/>
          <a:srcRect l="2" t="30039" r="-1070" b="0"/>
          <a:stretch/>
        </p:blipFill>
        <p:spPr>
          <a:xfrm>
            <a:off x="2557440" y="3020760"/>
            <a:ext cx="3439080" cy="1784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9" name="Grafik 2" descr=""/>
          <p:cNvPicPr/>
          <p:nvPr/>
        </p:nvPicPr>
        <p:blipFill>
          <a:blip r:embed="rId2"/>
          <a:stretch/>
        </p:blipFill>
        <p:spPr>
          <a:xfrm>
            <a:off x="6741000" y="1462320"/>
            <a:ext cx="2337120" cy="3116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D8AD103-16D6-476B-9576-27B5E1FF575F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rafik 5" descr=""/>
          <p:cNvPicPr/>
          <p:nvPr/>
        </p:nvPicPr>
        <p:blipFill>
          <a:blip r:embed="rId1"/>
          <a:stretch/>
        </p:blipFill>
        <p:spPr>
          <a:xfrm>
            <a:off x="1028160" y="840240"/>
            <a:ext cx="6743520" cy="3783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52280" y="112680"/>
            <a:ext cx="8838000" cy="63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589c"/>
                </a:solidFill>
                <a:latin typeface="Verdana"/>
                <a:ea typeface="Arial Unicode MS"/>
              </a:rPr>
              <a:t>What we do</a:t>
            </a:r>
            <a:endParaRPr b="0" lang="de-DE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C90A0BB-4C2E-4A37-B0F9-43EF9BB9DAA3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52280" y="112680"/>
            <a:ext cx="8838000" cy="63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589c"/>
                </a:solidFill>
                <a:latin typeface="Verdana"/>
                <a:ea typeface="Arial Unicode MS"/>
              </a:rPr>
              <a:t>Working conditions for DRs (GFZ &amp; RIFS)</a:t>
            </a:r>
            <a:endParaRPr b="0" lang="de-DE" sz="3200" spc="-1" strike="noStrike">
              <a:solidFill>
                <a:schemeClr val="dk1"/>
              </a:solidFill>
              <a:latin typeface="Calibri"/>
            </a:endParaRPr>
          </a:p>
        </p:txBody>
      </p:sp>
      <p:graphicFrame>
        <p:nvGraphicFramePr>
          <p:cNvPr id="73" name="Diagramm 2"/>
          <p:cNvGraphicFramePr/>
          <p:nvPr/>
        </p:nvGraphicFramePr>
        <p:xfrm>
          <a:off x="-324720" y="843480"/>
          <a:ext cx="5570640" cy="3722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4" name="Textfeld 4"/>
          <p:cNvSpPr/>
          <p:nvPr/>
        </p:nvSpPr>
        <p:spPr>
          <a:xfrm>
            <a:off x="5508000" y="1864080"/>
            <a:ext cx="3300480" cy="14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50000"/>
              </a:lnSpc>
            </a:pPr>
            <a:r>
              <a:rPr b="0" lang="de-DE" sz="2000" spc="-1" strike="noStrike">
                <a:solidFill>
                  <a:schemeClr val="dk1"/>
                </a:solidFill>
                <a:latin typeface="Verdana"/>
                <a:ea typeface="MS PGothic"/>
              </a:rPr>
              <a:t>Discrepancy between contract duration and reality!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0BC4F5D-05A9-4196-9EFA-284B67E42A2B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52280" y="112680"/>
            <a:ext cx="8838000" cy="63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589c"/>
                </a:solidFill>
                <a:latin typeface="Verdana"/>
                <a:ea typeface="Arial Unicode MS"/>
              </a:rPr>
              <a:t>Our role – DR representatives</a:t>
            </a:r>
            <a:endParaRPr b="0" lang="de-DE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152280" y="988200"/>
            <a:ext cx="8838000" cy="3296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en-US" sz="2000" spc="-1" strike="noStrike">
                <a:solidFill>
                  <a:schemeClr val="dk1"/>
                </a:solidFill>
                <a:latin typeface="Verdana"/>
                <a:ea typeface="Arial Unicode MS"/>
              </a:rPr>
              <a:t>Support Doctoral Researchers (DR) community</a:t>
            </a: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"/>
              <a:tabLst>
                <a:tab algn="l" pos="0"/>
              </a:tabLst>
            </a:pPr>
            <a:r>
              <a:rPr b="0" lang="en-US" sz="2000" spc="-1" strike="noStrike">
                <a:solidFill>
                  <a:schemeClr val="dk1"/>
                </a:solidFill>
                <a:latin typeface="Verdana"/>
                <a:ea typeface="Arial Unicode MS"/>
              </a:rPr>
              <a:t>Focus on organizing small social events</a:t>
            </a: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Verdana"/>
                <a:ea typeface="Arial Unicode MS"/>
              </a:rPr>
              <a:t>Contact persons for any sort of questions</a:t>
            </a: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de-DE" sz="2000" spc="-1" strike="noStrike">
                <a:solidFill>
                  <a:schemeClr val="dk1"/>
                </a:solidFill>
                <a:latin typeface="Verdana"/>
                <a:ea typeface="Arial Unicode MS"/>
              </a:rPr>
              <a:t>Representation of DRs in front of Scientific Board</a:t>
            </a: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i="1" lang="de-DE" sz="2000" spc="-1" strike="noStrike">
                <a:solidFill>
                  <a:schemeClr val="dk1"/>
                </a:solidFill>
                <a:latin typeface="Verdana"/>
                <a:ea typeface="Arial Unicode MS"/>
              </a:rPr>
              <a:t>Future</a:t>
            </a:r>
            <a:r>
              <a:rPr b="0" lang="de-DE" sz="2000" spc="-1" strike="noStrike">
                <a:solidFill>
                  <a:schemeClr val="dk1"/>
                </a:solidFill>
                <a:latin typeface="Verdana"/>
                <a:ea typeface="Arial Unicode MS"/>
              </a:rPr>
              <a:t>: re-design of Graduate Progamme </a:t>
            </a: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6805646-DF49-411C-8486-6A321A4693ED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52280" y="112680"/>
            <a:ext cx="8838000" cy="6346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ctr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pc="-1" strike="noStrike">
                <a:solidFill>
                  <a:srgbClr val="00589c"/>
                </a:solidFill>
                <a:latin typeface="Verdana"/>
                <a:ea typeface="Arial Unicode MS"/>
              </a:rPr>
              <a:t>New GeoReps</a:t>
            </a:r>
            <a:endParaRPr b="0" lang="de-DE" sz="3200" spc="-1" strike="noStrike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152280" y="988200"/>
            <a:ext cx="8838000" cy="3296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</a:pP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Verdana"/>
                <a:ea typeface="Arial Unicode MS"/>
              </a:rPr>
              <a:t>Planned handover-retreat in april (10 &amp; 11)</a:t>
            </a: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2000" spc="-1" strike="noStrike">
                <a:solidFill>
                  <a:schemeClr val="dk1"/>
                </a:solidFill>
                <a:latin typeface="Verdana"/>
                <a:ea typeface="Arial Unicode MS"/>
              </a:rPr>
              <a:t>Old and new GeoReps </a:t>
            </a: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</a:pP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  <a:p>
            <a:pPr lvl="1"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100" spc="-1" strike="noStrike">
                <a:solidFill>
                  <a:schemeClr val="dk1"/>
                </a:solidFill>
                <a:latin typeface="Verdana"/>
                <a:ea typeface="Arial Unicode MS"/>
              </a:rPr>
              <a:t>in</a:t>
            </a:r>
            <a:endParaRPr b="0" lang="de-DE" sz="1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</a:pP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"/>
            </a:pPr>
            <a:r>
              <a:rPr b="0" lang="de-DE" sz="100" spc="-1" strike="noStrike">
                <a:solidFill>
                  <a:schemeClr val="dk1"/>
                </a:solidFill>
                <a:latin typeface="Verdana"/>
                <a:ea typeface="Arial Unicode MS"/>
              </a:rPr>
              <a:t> </a:t>
            </a:r>
            <a:r>
              <a:rPr b="0" lang="de-DE" sz="100" spc="-1" strike="noStrike">
                <a:solidFill>
                  <a:schemeClr val="dk1"/>
                </a:solidFill>
                <a:latin typeface="Verdana"/>
                <a:ea typeface="Arial Unicode MS"/>
              </a:rPr>
              <a:t>in April</a:t>
            </a:r>
            <a:endParaRPr b="0" lang="de-DE" sz="100" spc="-1" strike="noStrike">
              <a:solidFill>
                <a:schemeClr val="dk1"/>
              </a:solidFill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de-DE" sz="2000" spc="-1" strike="noStrike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79" name="Grafik 2" descr=""/>
          <p:cNvPicPr/>
          <p:nvPr/>
        </p:nvPicPr>
        <p:blipFill>
          <a:blip r:embed="rId1"/>
          <a:stretch/>
        </p:blipFill>
        <p:spPr>
          <a:xfrm>
            <a:off x="2017800" y="2117520"/>
            <a:ext cx="5106960" cy="2868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666E8E0-5C30-443D-A3A2-8FBB08E20764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GFZ_Praesentation_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  <a:solidFill>
          <a:schemeClr val="phClr"/>
        </a:soli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63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FZ_Praesentation_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  <a:solidFill>
          <a:schemeClr val="phClr"/>
        </a:soli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63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FZ_Praesentation_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  <a:solidFill>
          <a:schemeClr val="phClr"/>
        </a:soli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63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GFZ_Praesentation_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  <a:solidFill>
          <a:schemeClr val="phClr"/>
        </a:soli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63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GFZ_Praesentation_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  <a:solidFill>
          <a:schemeClr val="phClr"/>
        </a:soli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63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GFZ_Praesentation_D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  <a:solidFill>
          <a:schemeClr val="phClr"/>
        </a:soli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  <a:ln w="63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GFZ_Praesentation_ppt2013_16x9_en</Template>
  <TotalTime>0</TotalTime>
  <Application>Collabora_Office/24.04.12.4$Linux_X86_64 LibreOffice_project/ef9dc9e4b253f1461f80c70fd8aba1669944eba5</Application>
  <AppVersion>15.0000</AppVersion>
  <Words>242</Words>
  <Paragraphs>58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2018-04-25T15:07:40Z</dcterms:created>
  <dc:creator>AV-Medien_G222</dc:creator>
  <dc:description/>
  <dc:language>de-DE</dc:language>
  <cp:lastModifiedBy>amsurban</cp:lastModifiedBy>
  <dcterms:modified xsi:type="dcterms:W3CDTF">2025-03-24T13:22:20Z</dcterms:modified>
  <cp:revision>60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3</vt:r8>
  </property>
  <property fmtid="{D5CDD505-2E9C-101B-9397-08002B2CF9AE}" pid="3" name="PresentationFormat">
    <vt:lpwstr>Bildschirmpräsentation (16:9)</vt:lpwstr>
  </property>
  <property fmtid="{D5CDD505-2E9C-101B-9397-08002B2CF9AE}" pid="4" name="Slides">
    <vt:r8>7</vt:r8>
  </property>
</Properties>
</file>