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2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7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10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93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3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76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41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07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9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13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09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DA07-15FE-47D8-9205-EBD698ED401A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F8C8-3FE3-4ED7-B1B9-368494C35C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2" y="278923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798986" y="1595389"/>
            <a:ext cx="98910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cs typeface="Helvetica" panose="020B0604020202020204" pitchFamily="34" charset="0"/>
              </a:rPr>
              <a:t>Task 3.3: RF </a:t>
            </a:r>
            <a:r>
              <a:rPr lang="en-US" sz="2400" b="1" i="1" dirty="0" err="1">
                <a:cs typeface="Helvetica" panose="020B0604020202020204" pitchFamily="34" charset="0"/>
              </a:rPr>
              <a:t>Tunability</a:t>
            </a:r>
            <a:r>
              <a:rPr lang="en-US" sz="2400" b="1" i="1" dirty="0">
                <a:cs typeface="Helvetica" panose="020B0604020202020204" pitchFamily="34" charset="0"/>
              </a:rPr>
              <a:t> – M1-M32</a:t>
            </a:r>
          </a:p>
          <a:p>
            <a:r>
              <a:rPr lang="en-US" sz="2400" i="1" dirty="0">
                <a:cs typeface="Helvetica" panose="020B0604020202020204" pitchFamily="34" charset="0"/>
              </a:rPr>
              <a:t>• Explore new coating parameters on planar samples and resonators to enhance the mechanical strength in SC A15 films.</a:t>
            </a:r>
          </a:p>
          <a:p>
            <a:r>
              <a:rPr lang="en-US" sz="2400" i="1" dirty="0">
                <a:cs typeface="Helvetica" panose="020B0604020202020204" pitchFamily="34" charset="0"/>
              </a:rPr>
              <a:t>• Mechanical film-stability tests with planar samples</a:t>
            </a:r>
            <a:r>
              <a:rPr lang="en-US" sz="2400" i="1" dirty="0" smtClean="0">
                <a:cs typeface="Helvetica" panose="020B0604020202020204" pitchFamily="34" charset="0"/>
              </a:rPr>
              <a:t>. </a:t>
            </a:r>
            <a:r>
              <a:rPr lang="en-US" sz="2400" i="1" dirty="0" smtClean="0">
                <a:solidFill>
                  <a:srgbClr val="0070C0"/>
                </a:solidFill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i="1" dirty="0" err="1" smtClean="0">
                <a:solidFill>
                  <a:srgbClr val="0070C0"/>
                </a:solidFill>
                <a:cs typeface="Helvetica" panose="020B0604020202020204" pitchFamily="34" charset="0"/>
                <a:sym typeface="Wingdings" panose="05000000000000000000" pitchFamily="2" charset="2"/>
              </a:rPr>
              <a:t>Saclay</a:t>
            </a:r>
            <a:endParaRPr lang="en-US" sz="2400" i="1" dirty="0">
              <a:solidFill>
                <a:srgbClr val="0070C0"/>
              </a:solidFill>
              <a:cs typeface="Helvetica" panose="020B0604020202020204" pitchFamily="34" charset="0"/>
            </a:endParaRPr>
          </a:p>
          <a:p>
            <a:r>
              <a:rPr lang="en-US" sz="2400" i="1" dirty="0">
                <a:cs typeface="Helvetica" panose="020B0604020202020204" pitchFamily="34" charset="0"/>
              </a:rPr>
              <a:t>• Build cavity tuning system and perform vertical </a:t>
            </a:r>
            <a:r>
              <a:rPr lang="en-US" sz="2400" i="1" dirty="0" err="1">
                <a:cs typeface="Helvetica" panose="020B0604020202020204" pitchFamily="34" charset="0"/>
              </a:rPr>
              <a:t>cryo</a:t>
            </a:r>
            <a:r>
              <a:rPr lang="en-US" sz="2400" i="1" dirty="0">
                <a:cs typeface="Helvetica" panose="020B0604020202020204" pitchFamily="34" charset="0"/>
              </a:rPr>
              <a:t>-tests of coated cavities to explore RF  performance limits and acceptable tuning without incurring film damage</a:t>
            </a:r>
            <a:r>
              <a:rPr lang="en-US" sz="2400" i="1" dirty="0" smtClean="0">
                <a:cs typeface="Helvetica" panose="020B0604020202020204" pitchFamily="34" charset="0"/>
              </a:rPr>
              <a:t>. </a:t>
            </a:r>
            <a:r>
              <a:rPr lang="en-US" sz="2400" i="1" dirty="0" smtClean="0">
                <a:solidFill>
                  <a:srgbClr val="0070C0"/>
                </a:solidFill>
                <a:cs typeface="Helvetica" panose="020B0604020202020204" pitchFamily="34" charset="0"/>
                <a:sym typeface="Wingdings" panose="05000000000000000000" pitchFamily="2" charset="2"/>
              </a:rPr>
              <a:t> HZB</a:t>
            </a:r>
            <a:endParaRPr lang="en-US" sz="2400" i="1" dirty="0">
              <a:cs typeface="Helvetica" panose="020B0604020202020204" pitchFamily="34" charset="0"/>
            </a:endParaRPr>
          </a:p>
          <a:p>
            <a:r>
              <a:rPr lang="en-US" sz="2400" i="1" dirty="0">
                <a:cs typeface="Helvetica" panose="020B0604020202020204" pitchFamily="34" charset="0"/>
              </a:rPr>
              <a:t>• Devise cavity tuning schemes for Nb3Sn cavities fulfilling the required tuning parameters </a:t>
            </a:r>
            <a:r>
              <a:rPr lang="en-US" sz="2400" i="1" dirty="0" smtClean="0">
                <a:cs typeface="Helvetica" panose="020B0604020202020204" pitchFamily="34" charset="0"/>
              </a:rPr>
              <a:t>while </a:t>
            </a:r>
            <a:r>
              <a:rPr lang="en-US" sz="2400" i="1" dirty="0">
                <a:cs typeface="Helvetica" panose="020B0604020202020204" pitchFamily="34" charset="0"/>
              </a:rPr>
              <a:t>taking into account the constraints of Nb3Sn. The implementation of FE-FRT to assist will </a:t>
            </a:r>
            <a:r>
              <a:rPr lang="en-US" sz="2400" i="1" dirty="0" smtClean="0">
                <a:cs typeface="Helvetica" panose="020B0604020202020204" pitchFamily="34" charset="0"/>
              </a:rPr>
              <a:t>be </a:t>
            </a:r>
            <a:r>
              <a:rPr lang="en-US" sz="2400" i="1" dirty="0">
                <a:cs typeface="Helvetica" panose="020B0604020202020204" pitchFamily="34" charset="0"/>
              </a:rPr>
              <a:t>considered</a:t>
            </a:r>
            <a:r>
              <a:rPr lang="en-US" sz="2400" i="1" dirty="0" smtClean="0">
                <a:cs typeface="Helvetica" panose="020B0604020202020204" pitchFamily="34" charset="0"/>
              </a:rPr>
              <a:t>.</a:t>
            </a:r>
          </a:p>
          <a:p>
            <a:r>
              <a:rPr lang="en-US" sz="2400" i="1" dirty="0" smtClean="0">
                <a:solidFill>
                  <a:srgbClr val="0070C0"/>
                </a:solidFill>
                <a:cs typeface="Helvetica" panose="020B0604020202020204" pitchFamily="34" charset="0"/>
                <a:sym typeface="Wingdings" panose="05000000000000000000" pitchFamily="2" charset="2"/>
              </a:rPr>
              <a:t> See introduction to FRTs by Nick Shipman</a:t>
            </a:r>
            <a:endParaRPr lang="en-US" sz="2400" i="1" dirty="0">
              <a:solidFill>
                <a:srgbClr val="0070C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4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 plan at HZB </a:t>
            </a:r>
            <a:r>
              <a:rPr lang="de-DE" dirty="0" err="1" smtClean="0"/>
              <a:t>for</a:t>
            </a:r>
            <a:r>
              <a:rPr lang="de-DE" dirty="0" smtClean="0"/>
              <a:t> WP3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0151"/>
          </a:xfrm>
        </p:spPr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: Andre Frahm </a:t>
            </a:r>
            <a:r>
              <a:rPr lang="de-DE" dirty="0" err="1" smtClean="0"/>
              <a:t>and</a:t>
            </a:r>
            <a:r>
              <a:rPr lang="de-DE" dirty="0" smtClean="0"/>
              <a:t> Julia </a:t>
            </a:r>
            <a:r>
              <a:rPr lang="de-DE" dirty="0" err="1" smtClean="0"/>
              <a:t>Köszegi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      </a:t>
            </a:r>
            <a:r>
              <a:rPr lang="de-DE" dirty="0" err="1" smtClean="0"/>
              <a:t>adapter</a:t>
            </a:r>
            <a:r>
              <a:rPr lang="de-DE" dirty="0" smtClean="0"/>
              <a:t> design         RF-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: </a:t>
            </a:r>
            <a:r>
              <a:rPr lang="de-DE" u="sng" dirty="0" smtClean="0"/>
              <a:t>Felix Kramer</a:t>
            </a:r>
            <a:r>
              <a:rPr lang="de-DE" dirty="0" smtClean="0"/>
              <a:t>, </a:t>
            </a:r>
            <a:r>
              <a:rPr lang="de-DE" u="sng" dirty="0" smtClean="0"/>
              <a:t>Alex </a:t>
            </a:r>
            <a:r>
              <a:rPr lang="de-DE" u="sng" dirty="0" err="1" smtClean="0"/>
              <a:t>Cierpka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Vincent </a:t>
            </a:r>
            <a:r>
              <a:rPr lang="de-DE" dirty="0" err="1" smtClean="0"/>
              <a:t>Strugalla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                will </a:t>
            </a:r>
            <a:r>
              <a:rPr lang="de-DE" dirty="0" err="1" smtClean="0"/>
              <a:t>occupy</a:t>
            </a:r>
            <a:r>
              <a:rPr lang="de-DE" dirty="0" smtClean="0"/>
              <a:t> ISAS </a:t>
            </a:r>
            <a:r>
              <a:rPr lang="de-DE" dirty="0" err="1" smtClean="0"/>
              <a:t>position</a:t>
            </a:r>
            <a:r>
              <a:rPr lang="de-DE" dirty="0" smtClean="0"/>
              <a:t>     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endParaRPr lang="de-DE" dirty="0" smtClean="0"/>
          </a:p>
          <a:p>
            <a:r>
              <a:rPr lang="de-DE" dirty="0" smtClean="0"/>
              <a:t>QPR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RaSTA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: Felix Kramer </a:t>
            </a:r>
            <a:r>
              <a:rPr lang="de-DE" dirty="0" err="1" smtClean="0"/>
              <a:t>and</a:t>
            </a:r>
            <a:r>
              <a:rPr lang="de-DE" dirty="0" smtClean="0"/>
              <a:t> Sebastian Keckert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5402171" y="2337621"/>
            <a:ext cx="8866" cy="521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8073851" y="2337621"/>
            <a:ext cx="8767" cy="5814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886355" y="3913538"/>
            <a:ext cx="8866" cy="521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7182403" y="3992250"/>
            <a:ext cx="1042173" cy="378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8614539" y="3913538"/>
            <a:ext cx="898835" cy="457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9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" y="-282998"/>
            <a:ext cx="12127017" cy="77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6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3" y="214009"/>
            <a:ext cx="10264891" cy="6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17" y="208636"/>
            <a:ext cx="8505936" cy="65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93" y="520550"/>
            <a:ext cx="8026813" cy="58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Breitbild</PresentationFormat>
  <Paragraphs>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Wingdings</vt:lpstr>
      <vt:lpstr>Office</vt:lpstr>
      <vt:lpstr>PowerPoint-Präsentation</vt:lpstr>
      <vt:lpstr>Work plan at HZB for WP3</vt:lpstr>
      <vt:lpstr>PowerPoint-Präsentation</vt:lpstr>
      <vt:lpstr>PowerPoint-Präsentation</vt:lpstr>
      <vt:lpstr>PowerPoint-Präsentation</vt:lpstr>
      <vt:lpstr>PowerPoint-Präsentation</vt:lpstr>
    </vt:vector>
  </TitlesOfParts>
  <Company>HZB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Kugeler, Oliver</dc:creator>
  <cp:lastModifiedBy>Kugeler, Oliver</cp:lastModifiedBy>
  <cp:revision>7</cp:revision>
  <dcterms:created xsi:type="dcterms:W3CDTF">2024-11-29T10:21:17Z</dcterms:created>
  <dcterms:modified xsi:type="dcterms:W3CDTF">2024-12-02T07:32:52Z</dcterms:modified>
</cp:coreProperties>
</file>