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92" r:id="rId4"/>
    <p:sldMasterId id="2147483678" r:id="rId5"/>
  </p:sldMasterIdLst>
  <p:notesMasterIdLst>
    <p:notesMasterId r:id="rId20"/>
  </p:notesMasterIdLst>
  <p:handoutMasterIdLst>
    <p:handoutMasterId r:id="rId21"/>
  </p:handoutMasterIdLst>
  <p:sldIdLst>
    <p:sldId id="256" r:id="rId6"/>
    <p:sldId id="258" r:id="rId7"/>
    <p:sldId id="525" r:id="rId8"/>
    <p:sldId id="523" r:id="rId9"/>
    <p:sldId id="526" r:id="rId10"/>
    <p:sldId id="527" r:id="rId11"/>
    <p:sldId id="539" r:id="rId12"/>
    <p:sldId id="536" r:id="rId13"/>
    <p:sldId id="533" r:id="rId14"/>
    <p:sldId id="534" r:id="rId15"/>
    <p:sldId id="524" r:id="rId16"/>
    <p:sldId id="528" r:id="rId17"/>
    <p:sldId id="541" r:id="rId18"/>
    <p:sldId id="268" r:id="rId19"/>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67" userDrawn="1">
          <p15:clr>
            <a:srgbClr val="A4A3A4"/>
          </p15:clr>
        </p15:guide>
        <p15:guide id="2" pos="7015" userDrawn="1">
          <p15:clr>
            <a:srgbClr val="A4A3A4"/>
          </p15:clr>
        </p15:guide>
        <p15:guide id="3" pos="66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āvels Onufrijevs" initials="PO" lastIdx="1" clrIdx="0">
    <p:extLst>
      <p:ext uri="{19B8F6BF-5375-455C-9EA6-DF929625EA0E}">
        <p15:presenceInfo xmlns:p15="http://schemas.microsoft.com/office/powerpoint/2012/main" userId="S::Pavels.Onufrijevs@edu.rtu.lv::754d137b-e595-4507-a6d3-582059b4bf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E0"/>
    <a:srgbClr val="253366"/>
    <a:srgbClr val="0FE6F8"/>
    <a:srgbClr val="F9A817"/>
    <a:srgbClr val="E6E6E6"/>
    <a:srgbClr val="F207CA"/>
    <a:srgbClr val="FEFCDE"/>
    <a:srgbClr val="FBEA1C"/>
    <a:srgbClr val="B30505"/>
    <a:srgbClr val="2EAC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04" autoAdjust="0"/>
    <p:restoredTop sz="94757" autoAdjust="0"/>
  </p:normalViewPr>
  <p:slideViewPr>
    <p:cSldViewPr snapToObjects="1" showGuides="1">
      <p:cViewPr varScale="1">
        <p:scale>
          <a:sx n="103" d="100"/>
          <a:sy n="103" d="100"/>
        </p:scale>
        <p:origin x="1020" y="114"/>
      </p:cViewPr>
      <p:guideLst>
        <p:guide orient="horz" pos="3067"/>
        <p:guide pos="7015"/>
        <p:guide pos="665"/>
      </p:guideLst>
    </p:cSldViewPr>
  </p:slideViewPr>
  <p:outlineViewPr>
    <p:cViewPr>
      <p:scale>
        <a:sx n="33" d="100"/>
        <a:sy n="33" d="100"/>
      </p:scale>
      <p:origin x="0" y="0"/>
    </p:cViewPr>
  </p:outlineViewPr>
  <p:notesTextViewPr>
    <p:cViewPr>
      <p:scale>
        <a:sx n="100" d="100"/>
        <a:sy n="100" d="100"/>
      </p:scale>
      <p:origin x="0" y="0"/>
    </p:cViewPr>
  </p:notesTextViewPr>
  <p:notesViewPr>
    <p:cSldViewPr snapToObjects="1" showGuides="1">
      <p:cViewPr varScale="1">
        <p:scale>
          <a:sx n="64" d="100"/>
          <a:sy n="64" d="100"/>
        </p:scale>
        <p:origin x="3115"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28C6C0-723B-1144-B0BB-13233DB680E2}" type="datetimeFigureOut">
              <a:rPr lang="fr-FR" smtClean="0"/>
              <a:pPr/>
              <a:t>02/12/2024</a:t>
            </a:fld>
            <a:endParaRPr lang="en-GB"/>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A649DF4-BFDC-CE44-88D7-285A08214489}" type="slidenum">
              <a:rPr lang="en-GB" smtClean="0"/>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625803-7089-5846-80C7-3D9AC85D7E45}" type="datetimeFigureOut">
              <a:rPr lang="fr-FR" smtClean="0"/>
              <a:pPr/>
              <a:t>02/12/2024</a:t>
            </a:fld>
            <a:endParaRPr lang="en-GB"/>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0F73C1-2BD6-684E-AA1B-49165E0DF4BD}" type="slidenum">
              <a:rPr lang="en-GB" smtClean="0"/>
              <a:pPr/>
              <a:t>‹#›</a:t>
            </a:fld>
            <a:endParaRPr lang="en-GB"/>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2579E2-A0C5-8541-B354-36B522AD5324}" type="slidenum">
              <a:rPr lang="en-US" smtClean="0"/>
              <a:t>3</a:t>
            </a:fld>
            <a:endParaRPr lang="en-US"/>
          </a:p>
        </p:txBody>
      </p:sp>
    </p:spTree>
    <p:extLst>
      <p:ext uri="{BB962C8B-B14F-4D97-AF65-F5344CB8AC3E}">
        <p14:creationId xmlns:p14="http://schemas.microsoft.com/office/powerpoint/2010/main" val="31857123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1"/>
            <a:ext cx="12240000" cy="6879819"/>
          </a:xfrm>
          <a:prstGeom prst="rect">
            <a:avLst/>
          </a:prstGeom>
        </p:spPr>
      </p:pic>
      <p:sp>
        <p:nvSpPr>
          <p:cNvPr id="12" name="Espace réservé du texte 11"/>
          <p:cNvSpPr>
            <a:spLocks noGrp="1"/>
          </p:cNvSpPr>
          <p:nvPr>
            <p:ph type="body" sz="quarter" idx="13" hasCustomPrompt="1"/>
          </p:nvPr>
        </p:nvSpPr>
        <p:spPr>
          <a:xfrm>
            <a:off x="1066432" y="1997805"/>
            <a:ext cx="7402857" cy="1236236"/>
          </a:xfrm>
          <a:prstGeom prst="rect">
            <a:avLst/>
          </a:prstGeom>
        </p:spPr>
        <p:txBody>
          <a:bodyPr vert="horz" wrap="square" lIns="0" tIns="0" rIns="0" bIns="0" anchor="ctr">
            <a:spAutoFit/>
          </a:bodyPr>
          <a:lstStyle>
            <a:lvl1pPr algn="l">
              <a:buFontTx/>
              <a:buNone/>
              <a:defRPr sz="4000" b="0" baseline="0">
                <a:solidFill>
                  <a:schemeClr val="bg1"/>
                </a:solidFill>
                <a:latin typeface="Montserrat SemiBold" panose="00000700000000000000" pitchFamily="2" charset="0"/>
                <a:ea typeface="Tahoma" panose="020B0604030504040204" pitchFamily="34" charset="0"/>
                <a:cs typeface="Tahoma" panose="020B0604030504040204" pitchFamily="34" charset="0"/>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en-US" dirty="0"/>
              <a:t>Test Presentation</a:t>
            </a:r>
          </a:p>
          <a:p>
            <a:pPr lvl="0"/>
            <a:r>
              <a:rPr lang="en-US" dirty="0"/>
              <a:t>Click to add title</a:t>
            </a:r>
            <a:endParaRPr lang="fr-FR" dirty="0"/>
          </a:p>
        </p:txBody>
      </p:sp>
      <p:sp>
        <p:nvSpPr>
          <p:cNvPr id="15" name="Espace réservé du texte 14"/>
          <p:cNvSpPr>
            <a:spLocks noGrp="1"/>
          </p:cNvSpPr>
          <p:nvPr>
            <p:ph type="body" sz="quarter" idx="14" hasCustomPrompt="1"/>
          </p:nvPr>
        </p:nvSpPr>
        <p:spPr>
          <a:xfrm>
            <a:off x="1066432" y="4275445"/>
            <a:ext cx="7402857" cy="378210"/>
          </a:xfrm>
          <a:prstGeom prst="rect">
            <a:avLst/>
          </a:prstGeom>
        </p:spPr>
        <p:txBody>
          <a:bodyPr vert="horz" lIns="0" tIns="0" rIns="0" bIns="0" anchor="ctr">
            <a:normAutofit/>
          </a:bodyPr>
          <a:lstStyle>
            <a:lvl1pPr algn="l">
              <a:buNone/>
              <a:defRPr sz="2000" baseline="0">
                <a:solidFill>
                  <a:schemeClr val="accent1"/>
                </a:solidFill>
                <a:latin typeface="Montserrat" panose="00000500000000000000" pitchFamily="2" charset="0"/>
                <a:cs typeface="Arial"/>
              </a:defRPr>
            </a:lvl1pPr>
            <a:lvl2pPr algn="r">
              <a:buNone/>
              <a:defRPr/>
            </a:lvl2pPr>
            <a:lvl3pPr algn="r">
              <a:buNone/>
              <a:defRPr/>
            </a:lvl3pPr>
            <a:lvl4pPr algn="r">
              <a:buNone/>
              <a:defRPr/>
            </a:lvl4pPr>
            <a:lvl5pPr algn="r">
              <a:buNone/>
              <a:defRPr/>
            </a:lvl5pPr>
          </a:lstStyle>
          <a:p>
            <a:pPr lvl="0"/>
            <a:r>
              <a:rPr lang="fr-FR" dirty="0"/>
              <a:t>Speaker / Project / Organisation</a:t>
            </a:r>
          </a:p>
        </p:txBody>
      </p:sp>
      <p:sp>
        <p:nvSpPr>
          <p:cNvPr id="5" name="Espace réservé du texte 11"/>
          <p:cNvSpPr>
            <a:spLocks noGrp="1"/>
          </p:cNvSpPr>
          <p:nvPr>
            <p:ph type="body" sz="quarter" idx="15" hasCustomPrompt="1"/>
          </p:nvPr>
        </p:nvSpPr>
        <p:spPr>
          <a:xfrm>
            <a:off x="1066432" y="3547178"/>
            <a:ext cx="7402857" cy="533110"/>
          </a:xfrm>
          <a:prstGeom prst="rect">
            <a:avLst/>
          </a:prstGeom>
        </p:spPr>
        <p:txBody>
          <a:bodyPr vert="horz" lIns="0" tIns="0" rIns="0" bIns="0" anchor="ctr"/>
          <a:lstStyle>
            <a:lvl1pPr algn="l">
              <a:buFontTx/>
              <a:buNone/>
              <a:defRPr sz="3000" b="0">
                <a:solidFill>
                  <a:schemeClr val="accent1"/>
                </a:solidFill>
                <a:latin typeface="Montserrat" panose="00000500000000000000" pitchFamily="2" charset="0"/>
                <a:cs typeface="Arial"/>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fr-FR" dirty="0"/>
              <a:t>Venue / Date / Event / </a:t>
            </a:r>
            <a:r>
              <a:rPr lang="fr-FR" dirty="0" err="1"/>
              <a:t>Subtitle</a:t>
            </a:r>
            <a:endParaRPr lang="en-GB" dirty="0"/>
          </a:p>
        </p:txBody>
      </p:sp>
      <p:pic>
        <p:nvPicPr>
          <p:cNvPr id="8" name="Picture 7"/>
          <p:cNvPicPr>
            <a:picLocks noChangeAspect="1"/>
          </p:cNvPicPr>
          <p:nvPr userDrawn="1"/>
        </p:nvPicPr>
        <p:blipFill>
          <a:blip r:embed="rId3"/>
          <a:stretch>
            <a:fillRect/>
          </a:stretch>
        </p:blipFill>
        <p:spPr>
          <a:xfrm>
            <a:off x="344787" y="5419084"/>
            <a:ext cx="1560595" cy="89023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134" y="558385"/>
            <a:ext cx="648072" cy="432048"/>
          </a:xfrm>
          <a:prstGeom prst="rect">
            <a:avLst/>
          </a:prstGeom>
        </p:spPr>
      </p:pic>
      <p:sp>
        <p:nvSpPr>
          <p:cNvPr id="9" name="Rectangle 8"/>
          <p:cNvSpPr/>
          <p:nvPr userDrawn="1"/>
        </p:nvSpPr>
        <p:spPr>
          <a:xfrm>
            <a:off x="1790214" y="612826"/>
            <a:ext cx="9346346" cy="323165"/>
          </a:xfrm>
          <a:prstGeom prst="rect">
            <a:avLst/>
          </a:prstGeom>
        </p:spPr>
        <p:txBody>
          <a:bodyPr wrap="square" anchor="ctr">
            <a:spAutoFit/>
          </a:bodyPr>
          <a:lstStyle/>
          <a:p>
            <a:pPr algn="l">
              <a:lnSpc>
                <a:spcPct val="150000"/>
              </a:lnSpc>
            </a:pPr>
            <a:r>
              <a:rPr lang="en-GB" sz="1000" b="0" i="0" kern="1200" dirty="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800" dirty="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232253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216000" y="6129202"/>
            <a:ext cx="5760000" cy="365125"/>
          </a:xfrm>
        </p:spPr>
        <p:txBody>
          <a:bodyPr/>
          <a:lstStyle>
            <a:lvl1pPr>
              <a:defRPr sz="1200">
                <a:solidFill>
                  <a:schemeClr val="accent5"/>
                </a:solidFill>
              </a:defRPr>
            </a:lvl1pPr>
          </a:lstStyle>
          <a:p>
            <a:endParaRPr lang="en-US" dirty="0"/>
          </a:p>
        </p:txBody>
      </p:sp>
      <p:sp>
        <p:nvSpPr>
          <p:cNvPr id="7" name="Slide Number Placeholder 3"/>
          <p:cNvSpPr>
            <a:spLocks noGrp="1"/>
          </p:cNvSpPr>
          <p:nvPr>
            <p:ph type="sldNum" sz="quarter" idx="12"/>
          </p:nvPr>
        </p:nvSpPr>
        <p:spPr>
          <a:xfrm>
            <a:off x="9696400" y="6129202"/>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8576564" y="3261320"/>
            <a:ext cx="6895511" cy="33536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600" y="5902053"/>
            <a:ext cx="1440160" cy="819422"/>
          </a:xfrm>
          <a:prstGeom prst="rect">
            <a:avLst/>
          </a:prstGeom>
        </p:spPr>
      </p:pic>
    </p:spTree>
    <p:extLst>
      <p:ext uri="{BB962C8B-B14F-4D97-AF65-F5344CB8AC3E}">
        <p14:creationId xmlns:p14="http://schemas.microsoft.com/office/powerpoint/2010/main" val="766496101"/>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3374670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3045804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3146614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1099377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2235988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1468190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9855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3732180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1260513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 y="0"/>
            <a:ext cx="12240000" cy="6879819"/>
          </a:xfrm>
          <a:prstGeom prst="rect">
            <a:avLst/>
          </a:prstGeom>
        </p:spPr>
      </p:pic>
      <p:sp>
        <p:nvSpPr>
          <p:cNvPr id="12" name="Espace réservé du texte 11"/>
          <p:cNvSpPr>
            <a:spLocks noGrp="1"/>
          </p:cNvSpPr>
          <p:nvPr>
            <p:ph type="body" sz="quarter" idx="13" hasCustomPrompt="1"/>
          </p:nvPr>
        </p:nvSpPr>
        <p:spPr>
          <a:xfrm>
            <a:off x="1066432" y="1997805"/>
            <a:ext cx="7402857" cy="1236236"/>
          </a:xfrm>
          <a:prstGeom prst="rect">
            <a:avLst/>
          </a:prstGeom>
        </p:spPr>
        <p:txBody>
          <a:bodyPr vert="horz" wrap="square" lIns="0" tIns="0" rIns="0" bIns="0" anchor="ctr">
            <a:spAutoFit/>
          </a:bodyPr>
          <a:lstStyle>
            <a:lvl1pPr algn="l">
              <a:buFontTx/>
              <a:buNone/>
              <a:defRPr sz="4000" b="0" baseline="0">
                <a:solidFill>
                  <a:schemeClr val="bg1"/>
                </a:solidFill>
                <a:latin typeface="Montserrat SemiBold" panose="00000700000000000000" pitchFamily="2" charset="0"/>
                <a:ea typeface="Tahoma" panose="020B0604030504040204" pitchFamily="34" charset="0"/>
                <a:cs typeface="Tahoma" panose="020B0604030504040204" pitchFamily="34" charset="0"/>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en-US" dirty="0"/>
              <a:t>Test Presentation</a:t>
            </a:r>
          </a:p>
          <a:p>
            <a:pPr lvl="0"/>
            <a:r>
              <a:rPr lang="en-US" dirty="0"/>
              <a:t>Click to add title</a:t>
            </a:r>
            <a:endParaRPr lang="fr-FR" dirty="0"/>
          </a:p>
        </p:txBody>
      </p:sp>
      <p:sp>
        <p:nvSpPr>
          <p:cNvPr id="15" name="Espace réservé du texte 14"/>
          <p:cNvSpPr>
            <a:spLocks noGrp="1"/>
          </p:cNvSpPr>
          <p:nvPr>
            <p:ph type="body" sz="quarter" idx="14" hasCustomPrompt="1"/>
          </p:nvPr>
        </p:nvSpPr>
        <p:spPr>
          <a:xfrm>
            <a:off x="1066432" y="4275445"/>
            <a:ext cx="7402857" cy="378210"/>
          </a:xfrm>
          <a:prstGeom prst="rect">
            <a:avLst/>
          </a:prstGeom>
        </p:spPr>
        <p:txBody>
          <a:bodyPr vert="horz" lIns="0" tIns="0" rIns="0" bIns="0" anchor="ctr">
            <a:normAutofit/>
          </a:bodyPr>
          <a:lstStyle>
            <a:lvl1pPr algn="l">
              <a:buNone/>
              <a:defRPr sz="2000" baseline="0">
                <a:solidFill>
                  <a:schemeClr val="accent5"/>
                </a:solidFill>
                <a:latin typeface="Montserrat" panose="00000500000000000000" pitchFamily="2" charset="0"/>
                <a:cs typeface="Arial"/>
              </a:defRPr>
            </a:lvl1pPr>
            <a:lvl2pPr algn="r">
              <a:buNone/>
              <a:defRPr/>
            </a:lvl2pPr>
            <a:lvl3pPr algn="r">
              <a:buNone/>
              <a:defRPr/>
            </a:lvl3pPr>
            <a:lvl4pPr algn="r">
              <a:buNone/>
              <a:defRPr/>
            </a:lvl4pPr>
            <a:lvl5pPr algn="r">
              <a:buNone/>
              <a:defRPr/>
            </a:lvl5pPr>
          </a:lstStyle>
          <a:p>
            <a:pPr lvl="0"/>
            <a:r>
              <a:rPr lang="fr-FR" dirty="0"/>
              <a:t>Speaker / Project / Organisation</a:t>
            </a:r>
          </a:p>
        </p:txBody>
      </p:sp>
      <p:sp>
        <p:nvSpPr>
          <p:cNvPr id="5" name="Espace réservé du texte 11"/>
          <p:cNvSpPr>
            <a:spLocks noGrp="1"/>
          </p:cNvSpPr>
          <p:nvPr>
            <p:ph type="body" sz="quarter" idx="15" hasCustomPrompt="1"/>
          </p:nvPr>
        </p:nvSpPr>
        <p:spPr>
          <a:xfrm>
            <a:off x="1066432" y="3547178"/>
            <a:ext cx="7402857" cy="533110"/>
          </a:xfrm>
          <a:prstGeom prst="rect">
            <a:avLst/>
          </a:prstGeom>
        </p:spPr>
        <p:txBody>
          <a:bodyPr vert="horz" lIns="0" tIns="0" rIns="0" bIns="0" anchor="ctr"/>
          <a:lstStyle>
            <a:lvl1pPr algn="l">
              <a:buFontTx/>
              <a:buNone/>
              <a:defRPr sz="3000" b="0">
                <a:solidFill>
                  <a:schemeClr val="accent5"/>
                </a:solidFill>
                <a:latin typeface="Montserrat" panose="00000500000000000000" pitchFamily="2" charset="0"/>
                <a:cs typeface="Arial"/>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fr-FR" dirty="0"/>
              <a:t>Venue / Date / Event / </a:t>
            </a:r>
            <a:r>
              <a:rPr lang="fr-FR" dirty="0" err="1"/>
              <a:t>Subtitle</a:t>
            </a:r>
            <a:endParaRPr lang="en-GB" dirty="0"/>
          </a:p>
        </p:txBody>
      </p:sp>
      <p:pic>
        <p:nvPicPr>
          <p:cNvPr id="9" name="Picture 8"/>
          <p:cNvPicPr>
            <a:picLocks noChangeAspect="1"/>
          </p:cNvPicPr>
          <p:nvPr userDrawn="1"/>
        </p:nvPicPr>
        <p:blipFill>
          <a:blip r:embed="rId3"/>
          <a:stretch>
            <a:fillRect/>
          </a:stretch>
        </p:blipFill>
        <p:spPr>
          <a:xfrm>
            <a:off x="353752" y="5419756"/>
            <a:ext cx="1562400" cy="89126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134" y="558385"/>
            <a:ext cx="648072" cy="432048"/>
          </a:xfrm>
          <a:prstGeom prst="rect">
            <a:avLst/>
          </a:prstGeom>
        </p:spPr>
      </p:pic>
      <p:sp>
        <p:nvSpPr>
          <p:cNvPr id="10" name="Rectangle 9"/>
          <p:cNvSpPr/>
          <p:nvPr userDrawn="1"/>
        </p:nvSpPr>
        <p:spPr>
          <a:xfrm>
            <a:off x="1790214" y="612826"/>
            <a:ext cx="9346346" cy="323165"/>
          </a:xfrm>
          <a:prstGeom prst="rect">
            <a:avLst/>
          </a:prstGeom>
        </p:spPr>
        <p:txBody>
          <a:bodyPr wrap="square" anchor="ctr">
            <a:spAutoFit/>
          </a:bodyPr>
          <a:lstStyle/>
          <a:p>
            <a:pPr algn="l">
              <a:lnSpc>
                <a:spcPct val="150000"/>
              </a:lnSpc>
            </a:pPr>
            <a:r>
              <a:rPr lang="en-GB" sz="1000" b="0" i="0" kern="1200" dirty="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800" dirty="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1470063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3744984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3840567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Cov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 y="0"/>
            <a:ext cx="12240000" cy="6879819"/>
          </a:xfrm>
          <a:prstGeom prst="rect">
            <a:avLst/>
          </a:prstGeom>
        </p:spPr>
      </p:pic>
      <p:sp>
        <p:nvSpPr>
          <p:cNvPr id="11" name="Rectangle 10"/>
          <p:cNvSpPr/>
          <p:nvPr userDrawn="1"/>
        </p:nvSpPr>
        <p:spPr>
          <a:xfrm>
            <a:off x="0" y="0"/>
            <a:ext cx="12240000" cy="6879600"/>
          </a:xfrm>
          <a:prstGeom prst="rect">
            <a:avLst/>
          </a:prstGeom>
          <a:blipFill dpi="0" rotWithShape="1">
            <a:blip r:embed="rId3">
              <a:alphaModFix amt="20000"/>
            </a:blip>
            <a:srcRect/>
            <a:stretch>
              <a:fillRect t="-9305" b="-930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4"/>
          <a:stretch>
            <a:fillRect/>
          </a:stretch>
        </p:blipFill>
        <p:spPr>
          <a:xfrm>
            <a:off x="344787" y="556840"/>
            <a:ext cx="2131621" cy="1215976"/>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4867" y="5816297"/>
            <a:ext cx="648072" cy="432048"/>
          </a:xfrm>
          <a:prstGeom prst="rect">
            <a:avLst/>
          </a:prstGeom>
        </p:spPr>
      </p:pic>
      <p:sp>
        <p:nvSpPr>
          <p:cNvPr id="10" name="Rectangle 9"/>
          <p:cNvSpPr/>
          <p:nvPr userDrawn="1"/>
        </p:nvSpPr>
        <p:spPr>
          <a:xfrm>
            <a:off x="1784947" y="5755322"/>
            <a:ext cx="5031133" cy="553998"/>
          </a:xfrm>
          <a:prstGeom prst="rect">
            <a:avLst/>
          </a:prstGeom>
        </p:spPr>
        <p:txBody>
          <a:bodyPr wrap="square" anchor="ctr">
            <a:spAutoFit/>
          </a:bodyPr>
          <a:lstStyle/>
          <a:p>
            <a:pPr algn="l">
              <a:lnSpc>
                <a:spcPct val="150000"/>
              </a:lnSpc>
            </a:pPr>
            <a:r>
              <a:rPr lang="en-GB" sz="1000" b="0" i="0" kern="1200" dirty="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800" dirty="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1442645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idx="1"/>
          </p:nvPr>
        </p:nvSpPr>
        <p:spPr>
          <a:xfrm>
            <a:off x="838200" y="1825625"/>
            <a:ext cx="10515600" cy="37636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11"/>
          </p:nvPr>
        </p:nvSpPr>
        <p:spPr>
          <a:xfrm>
            <a:off x="3216000" y="6129202"/>
            <a:ext cx="5760000" cy="365125"/>
          </a:xfrm>
        </p:spPr>
        <p:txBody>
          <a:bodyPr/>
          <a:lstStyle>
            <a:lvl1pPr>
              <a:defRPr sz="1200">
                <a:solidFill>
                  <a:schemeClr val="accent5"/>
                </a:solidFill>
              </a:defRPr>
            </a:lvl1pPr>
          </a:lstStyle>
          <a:p>
            <a:endParaRPr lang="en-US" dirty="0"/>
          </a:p>
        </p:txBody>
      </p:sp>
      <p:sp>
        <p:nvSpPr>
          <p:cNvPr id="11" name="Slide Number Placeholder 3"/>
          <p:cNvSpPr>
            <a:spLocks noGrp="1"/>
          </p:cNvSpPr>
          <p:nvPr>
            <p:ph type="sldNum" sz="quarter" idx="12"/>
          </p:nvPr>
        </p:nvSpPr>
        <p:spPr>
          <a:xfrm>
            <a:off x="9696400" y="6129202"/>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8576564" y="3261320"/>
            <a:ext cx="6895511" cy="33536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600" y="5902053"/>
            <a:ext cx="1440160" cy="819422"/>
          </a:xfrm>
          <a:prstGeom prst="rect">
            <a:avLst/>
          </a:prstGeom>
        </p:spPr>
      </p:pic>
    </p:spTree>
    <p:extLst>
      <p:ext uri="{BB962C8B-B14F-4D97-AF65-F5344CB8AC3E}">
        <p14:creationId xmlns:p14="http://schemas.microsoft.com/office/powerpoint/2010/main" val="455608662"/>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 Two Box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p:nvPr>
        </p:nvSpPr>
        <p:spPr>
          <a:xfrm>
            <a:off x="838200" y="1825625"/>
            <a:ext cx="5181600" cy="37636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7636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p:cNvSpPr>
            <a:spLocks noGrp="1"/>
          </p:cNvSpPr>
          <p:nvPr>
            <p:ph type="ftr" sz="quarter" idx="11"/>
          </p:nvPr>
        </p:nvSpPr>
        <p:spPr>
          <a:xfrm>
            <a:off x="3216000" y="6129202"/>
            <a:ext cx="5760000" cy="365125"/>
          </a:xfrm>
        </p:spPr>
        <p:txBody>
          <a:bodyPr/>
          <a:lstStyle>
            <a:lvl1pPr>
              <a:defRPr sz="1200">
                <a:solidFill>
                  <a:schemeClr val="accent5"/>
                </a:solidFill>
              </a:defRPr>
            </a:lvl1pPr>
          </a:lstStyle>
          <a:p>
            <a:endParaRPr lang="en-US" dirty="0"/>
          </a:p>
        </p:txBody>
      </p:sp>
      <p:sp>
        <p:nvSpPr>
          <p:cNvPr id="14" name="Slide Number Placeholder 3"/>
          <p:cNvSpPr>
            <a:spLocks noGrp="1"/>
          </p:cNvSpPr>
          <p:nvPr>
            <p:ph type="sldNum" sz="quarter" idx="12"/>
          </p:nvPr>
        </p:nvSpPr>
        <p:spPr>
          <a:xfrm>
            <a:off x="9696400" y="6129202"/>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8576564" y="3261320"/>
            <a:ext cx="6895511" cy="335360"/>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600" y="5902053"/>
            <a:ext cx="1440160" cy="819422"/>
          </a:xfrm>
          <a:prstGeom prst="rect">
            <a:avLst/>
          </a:prstGeom>
        </p:spPr>
      </p:pic>
    </p:spTree>
    <p:extLst>
      <p:ext uri="{BB962C8B-B14F-4D97-AF65-F5344CB8AC3E}">
        <p14:creationId xmlns:p14="http://schemas.microsoft.com/office/powerpoint/2010/main" val="77759644"/>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a:lvl1pPr>
          </a:lstStyle>
          <a:p>
            <a:r>
              <a:rPr lang="en-US" dirty="0"/>
              <a:t>Click to add title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0">
                <a:latin typeface="Montserrat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4" name="Content Placeholder 3"/>
          <p:cNvSpPr>
            <a:spLocks noGrp="1"/>
          </p:cNvSpPr>
          <p:nvPr>
            <p:ph sz="half" idx="2"/>
          </p:nvPr>
        </p:nvSpPr>
        <p:spPr>
          <a:xfrm>
            <a:off x="839788" y="2505075"/>
            <a:ext cx="5157787" cy="30841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0">
                <a:latin typeface="Montserrat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6" name="Content Placeholder 5"/>
          <p:cNvSpPr>
            <a:spLocks noGrp="1"/>
          </p:cNvSpPr>
          <p:nvPr>
            <p:ph sz="quarter" idx="4"/>
          </p:nvPr>
        </p:nvSpPr>
        <p:spPr>
          <a:xfrm>
            <a:off x="6172200" y="2505075"/>
            <a:ext cx="5183188" cy="30841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p:cNvSpPr>
            <a:spLocks noGrp="1"/>
          </p:cNvSpPr>
          <p:nvPr>
            <p:ph type="ftr" sz="quarter" idx="11"/>
          </p:nvPr>
        </p:nvSpPr>
        <p:spPr>
          <a:xfrm>
            <a:off x="3216000" y="6129202"/>
            <a:ext cx="5760000" cy="365125"/>
          </a:xfrm>
        </p:spPr>
        <p:txBody>
          <a:bodyPr/>
          <a:lstStyle>
            <a:lvl1pPr>
              <a:defRPr sz="1200">
                <a:solidFill>
                  <a:schemeClr val="accent5"/>
                </a:solidFill>
              </a:defRPr>
            </a:lvl1pPr>
          </a:lstStyle>
          <a:p>
            <a:endParaRPr lang="en-US" dirty="0"/>
          </a:p>
        </p:txBody>
      </p:sp>
      <p:sp>
        <p:nvSpPr>
          <p:cNvPr id="16" name="Slide Number Placeholder 3"/>
          <p:cNvSpPr>
            <a:spLocks noGrp="1"/>
          </p:cNvSpPr>
          <p:nvPr>
            <p:ph type="sldNum" sz="quarter" idx="12"/>
          </p:nvPr>
        </p:nvSpPr>
        <p:spPr>
          <a:xfrm>
            <a:off x="9696400" y="6129202"/>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8576564" y="3261320"/>
            <a:ext cx="6895511" cy="335360"/>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600" y="5902053"/>
            <a:ext cx="1440160" cy="819422"/>
          </a:xfrm>
          <a:prstGeom prst="rect">
            <a:avLst/>
          </a:prstGeom>
        </p:spPr>
      </p:pic>
    </p:spTree>
    <p:extLst>
      <p:ext uri="{BB962C8B-B14F-4D97-AF65-F5344CB8AC3E}">
        <p14:creationId xmlns:p14="http://schemas.microsoft.com/office/powerpoint/2010/main" val="927306780"/>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normAutofit/>
          </a:bodyPr>
          <a:lstStyle>
            <a:lvl1pPr>
              <a:defRPr sz="3000"/>
            </a:lvl1pPr>
          </a:lstStyle>
          <a:p>
            <a:r>
              <a:rPr lang="en-US" dirty="0"/>
              <a:t>Click to add title</a:t>
            </a:r>
          </a:p>
        </p:txBody>
      </p:sp>
      <p:sp>
        <p:nvSpPr>
          <p:cNvPr id="3" name="Content Placeholder 2"/>
          <p:cNvSpPr>
            <a:spLocks noGrp="1"/>
          </p:cNvSpPr>
          <p:nvPr>
            <p:ph idx="1"/>
          </p:nvPr>
        </p:nvSpPr>
        <p:spPr>
          <a:xfrm>
            <a:off x="5183188" y="457201"/>
            <a:ext cx="6172200" cy="51281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399"/>
            <a:ext cx="3932237" cy="35280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Footer Placeholder 4"/>
          <p:cNvSpPr>
            <a:spLocks noGrp="1"/>
          </p:cNvSpPr>
          <p:nvPr>
            <p:ph type="ftr" sz="quarter" idx="11"/>
          </p:nvPr>
        </p:nvSpPr>
        <p:spPr>
          <a:xfrm>
            <a:off x="3216000" y="6129202"/>
            <a:ext cx="5760000" cy="365125"/>
          </a:xfrm>
        </p:spPr>
        <p:txBody>
          <a:bodyPr/>
          <a:lstStyle>
            <a:lvl1pPr>
              <a:defRPr sz="1200">
                <a:solidFill>
                  <a:schemeClr val="accent5"/>
                </a:solidFill>
              </a:defRPr>
            </a:lvl1pPr>
          </a:lstStyle>
          <a:p>
            <a:endParaRPr lang="en-US" dirty="0"/>
          </a:p>
        </p:txBody>
      </p:sp>
      <p:sp>
        <p:nvSpPr>
          <p:cNvPr id="14" name="Slide Number Placeholder 3"/>
          <p:cNvSpPr>
            <a:spLocks noGrp="1"/>
          </p:cNvSpPr>
          <p:nvPr>
            <p:ph type="sldNum" sz="quarter" idx="12"/>
          </p:nvPr>
        </p:nvSpPr>
        <p:spPr>
          <a:xfrm>
            <a:off x="9696400" y="6129202"/>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b="91155"/>
          <a:stretch/>
        </p:blipFill>
        <p:spPr>
          <a:xfrm rot="5400000">
            <a:off x="8576564" y="3261320"/>
            <a:ext cx="6895511" cy="335360"/>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600" y="5902053"/>
            <a:ext cx="1440160" cy="819422"/>
          </a:xfrm>
          <a:prstGeom prst="rect">
            <a:avLst/>
          </a:prstGeom>
        </p:spPr>
      </p:pic>
    </p:spTree>
    <p:extLst>
      <p:ext uri="{BB962C8B-B14F-4D97-AF65-F5344CB8AC3E}">
        <p14:creationId xmlns:p14="http://schemas.microsoft.com/office/powerpoint/2010/main" val="111177347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78750" y="457200"/>
            <a:ext cx="6175050" cy="5116834"/>
          </a:xfrm>
        </p:spPr>
        <p:txBody>
          <a:bodyPr>
            <a:normAutofit/>
          </a:bodyPr>
          <a:lstStyle>
            <a:lvl1pPr marL="0" indent="0">
              <a:buNone/>
              <a:defRPr sz="3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Title 1"/>
          <p:cNvSpPr>
            <a:spLocks noGrp="1"/>
          </p:cNvSpPr>
          <p:nvPr>
            <p:ph type="title" hasCustomPrompt="1"/>
          </p:nvPr>
        </p:nvSpPr>
        <p:spPr>
          <a:xfrm>
            <a:off x="839788" y="457200"/>
            <a:ext cx="3932237" cy="1600200"/>
          </a:xfrm>
        </p:spPr>
        <p:txBody>
          <a:bodyPr anchor="b">
            <a:normAutofit/>
          </a:bodyPr>
          <a:lstStyle>
            <a:lvl1pPr>
              <a:defRPr sz="3000"/>
            </a:lvl1pPr>
          </a:lstStyle>
          <a:p>
            <a:r>
              <a:rPr lang="en-US" dirty="0"/>
              <a:t>Click to add title</a:t>
            </a:r>
          </a:p>
        </p:txBody>
      </p:sp>
      <p:sp>
        <p:nvSpPr>
          <p:cNvPr id="16" name="Text Placeholder 3"/>
          <p:cNvSpPr>
            <a:spLocks noGrp="1"/>
          </p:cNvSpPr>
          <p:nvPr>
            <p:ph type="body" sz="half" idx="2"/>
          </p:nvPr>
        </p:nvSpPr>
        <p:spPr>
          <a:xfrm>
            <a:off x="839788" y="2057400"/>
            <a:ext cx="3932237" cy="351663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Footer Placeholder 4"/>
          <p:cNvSpPr>
            <a:spLocks noGrp="1"/>
          </p:cNvSpPr>
          <p:nvPr>
            <p:ph type="ftr" sz="quarter" idx="11"/>
          </p:nvPr>
        </p:nvSpPr>
        <p:spPr>
          <a:xfrm>
            <a:off x="3216000" y="6129202"/>
            <a:ext cx="5760000" cy="365125"/>
          </a:xfrm>
        </p:spPr>
        <p:txBody>
          <a:bodyPr/>
          <a:lstStyle>
            <a:lvl1pPr>
              <a:defRPr sz="1200">
                <a:solidFill>
                  <a:schemeClr val="accent5"/>
                </a:solidFill>
              </a:defRPr>
            </a:lvl1pPr>
          </a:lstStyle>
          <a:p>
            <a:endParaRPr lang="en-US" dirty="0"/>
          </a:p>
        </p:txBody>
      </p:sp>
      <p:sp>
        <p:nvSpPr>
          <p:cNvPr id="18" name="Slide Number Placeholder 3"/>
          <p:cNvSpPr>
            <a:spLocks noGrp="1"/>
          </p:cNvSpPr>
          <p:nvPr>
            <p:ph type="sldNum" sz="quarter" idx="12"/>
          </p:nvPr>
        </p:nvSpPr>
        <p:spPr>
          <a:xfrm>
            <a:off x="9696400" y="6129202"/>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600" y="5902053"/>
            <a:ext cx="1440160" cy="819422"/>
          </a:xfrm>
          <a:prstGeom prst="rect">
            <a:avLst/>
          </a:prstGeom>
        </p:spPr>
      </p:pic>
    </p:spTree>
    <p:extLst>
      <p:ext uri="{BB962C8B-B14F-4D97-AF65-F5344CB8AC3E}">
        <p14:creationId xmlns:p14="http://schemas.microsoft.com/office/powerpoint/2010/main" val="2946774562"/>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Picture + Caption">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775520" y="1268760"/>
            <a:ext cx="9361040" cy="3912840"/>
          </a:xfrm>
        </p:spPr>
        <p:txBody>
          <a:bodyPr>
            <a:normAutofit/>
          </a:bodyPr>
          <a:lstStyle>
            <a:lvl1pPr marL="0" indent="0">
              <a:buNone/>
              <a:defRPr sz="3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Espace réservé du texte 3"/>
          <p:cNvSpPr>
            <a:spLocks noGrp="1"/>
          </p:cNvSpPr>
          <p:nvPr>
            <p:ph type="body" sz="half" idx="2" hasCustomPrompt="1"/>
          </p:nvPr>
        </p:nvSpPr>
        <p:spPr>
          <a:xfrm>
            <a:off x="1069048" y="5390488"/>
            <a:ext cx="6629333" cy="195262"/>
          </a:xfrm>
        </p:spPr>
        <p:txBody>
          <a:bodyPr anchor="ctr"/>
          <a:lstStyle>
            <a:lvl1pPr marL="0" indent="0">
              <a:buNone/>
              <a:defRPr sz="1400" baseline="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Click to </a:t>
            </a:r>
            <a:r>
              <a:rPr lang="fr-FR" dirty="0" err="1"/>
              <a:t>add</a:t>
            </a:r>
            <a:r>
              <a:rPr lang="fr-FR" dirty="0"/>
              <a:t> </a:t>
            </a:r>
            <a:r>
              <a:rPr lang="fr-FR" dirty="0" err="1"/>
              <a:t>caption</a:t>
            </a:r>
            <a:endParaRPr lang="fr-FR" dirty="0"/>
          </a:p>
        </p:txBody>
      </p:sp>
      <p:sp>
        <p:nvSpPr>
          <p:cNvPr id="13" name="Titre 1"/>
          <p:cNvSpPr>
            <a:spLocks noGrp="1"/>
          </p:cNvSpPr>
          <p:nvPr>
            <p:ph type="title" hasCustomPrompt="1"/>
          </p:nvPr>
        </p:nvSpPr>
        <p:spPr>
          <a:xfrm>
            <a:off x="1069049" y="555625"/>
            <a:ext cx="10067512" cy="561974"/>
          </a:xfrm>
        </p:spPr>
        <p:txBody>
          <a:bodyPr/>
          <a:lstStyle>
            <a:lvl1pPr>
              <a:defRPr/>
            </a:lvl1pPr>
          </a:lstStyle>
          <a:p>
            <a:r>
              <a:rPr lang="fr-FR" dirty="0"/>
              <a:t>Click to </a:t>
            </a:r>
            <a:r>
              <a:rPr lang="fr-FR" dirty="0" err="1"/>
              <a:t>add</a:t>
            </a:r>
            <a:r>
              <a:rPr lang="fr-FR" dirty="0"/>
              <a:t> </a:t>
            </a:r>
            <a:r>
              <a:rPr lang="fr-FR" dirty="0" err="1"/>
              <a:t>title</a:t>
            </a:r>
            <a:endParaRPr lang="en-GB" dirty="0"/>
          </a:p>
        </p:txBody>
      </p:sp>
      <p:sp>
        <p:nvSpPr>
          <p:cNvPr id="16" name="Footer Placeholder 4"/>
          <p:cNvSpPr>
            <a:spLocks noGrp="1"/>
          </p:cNvSpPr>
          <p:nvPr>
            <p:ph type="ftr" sz="quarter" idx="11"/>
          </p:nvPr>
        </p:nvSpPr>
        <p:spPr>
          <a:xfrm>
            <a:off x="3216000" y="6129202"/>
            <a:ext cx="5760000" cy="365125"/>
          </a:xfrm>
        </p:spPr>
        <p:txBody>
          <a:bodyPr/>
          <a:lstStyle>
            <a:lvl1pPr>
              <a:defRPr sz="1200">
                <a:solidFill>
                  <a:schemeClr val="accent5"/>
                </a:solidFill>
              </a:defRPr>
            </a:lvl1pPr>
          </a:lstStyle>
          <a:p>
            <a:endParaRPr lang="en-US" dirty="0"/>
          </a:p>
        </p:txBody>
      </p:sp>
      <p:sp>
        <p:nvSpPr>
          <p:cNvPr id="17" name="Slide Number Placeholder 3"/>
          <p:cNvSpPr>
            <a:spLocks noGrp="1"/>
          </p:cNvSpPr>
          <p:nvPr>
            <p:ph type="sldNum" sz="quarter" idx="12"/>
          </p:nvPr>
        </p:nvSpPr>
        <p:spPr>
          <a:xfrm>
            <a:off x="9696400" y="6129202"/>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600" y="5902053"/>
            <a:ext cx="1440160" cy="819422"/>
          </a:xfrm>
          <a:prstGeom prst="rect">
            <a:avLst/>
          </a:prstGeom>
        </p:spPr>
      </p:pic>
    </p:spTree>
    <p:extLst>
      <p:ext uri="{BB962C8B-B14F-4D97-AF65-F5344CB8AC3E}">
        <p14:creationId xmlns:p14="http://schemas.microsoft.com/office/powerpoint/2010/main" val="1230357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Montserrat" panose="00000500000000000000" pitchFamily="2" charset="0"/>
              </a:defRPr>
            </a:lvl1pPr>
          </a:lstStyle>
          <a:p>
            <a:fld id="{0E0C21EA-FA05-7048-AA70-4DED716611A1}" type="datetimeFigureOut">
              <a:rPr lang="en-US" smtClean="0"/>
              <a:pPr/>
              <a:t>12/2/2024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latin typeface="Montserrat" panose="00000500000000000000" pitchFamily="2"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Montserrat" panose="00000500000000000000" pitchFamily="2" charset="0"/>
              </a:defRPr>
            </a:lvl1pPr>
          </a:lstStyle>
          <a:p>
            <a:fld id="{F7A1A58B-7BA1-7E42-8231-6D1CB1C760B1}" type="slidenum">
              <a:rPr lang="en-US" smtClean="0"/>
              <a:pPr/>
              <a:t>‹#›</a:t>
            </a:fld>
            <a:endParaRPr lang="en-US"/>
          </a:p>
        </p:txBody>
      </p:sp>
    </p:spTree>
    <p:extLst>
      <p:ext uri="{BB962C8B-B14F-4D97-AF65-F5344CB8AC3E}">
        <p14:creationId xmlns:p14="http://schemas.microsoft.com/office/powerpoint/2010/main" val="947968824"/>
      </p:ext>
    </p:extLst>
  </p:cSld>
  <p:clrMap bg1="lt1" tx1="dk1" bg2="lt2" tx2="dk2" accent1="accent1" accent2="accent2" accent3="accent3" accent4="accent4" accent5="accent5" accent6="accent6" hlink="hlink" folHlink="folHlink"/>
  <p:sldLayoutIdLst>
    <p:sldLayoutId id="2147483704" r:id="rId1"/>
    <p:sldLayoutId id="2147483708" r:id="rId2"/>
    <p:sldLayoutId id="2147483711" r:id="rId3"/>
    <p:sldLayoutId id="2147483694" r:id="rId4"/>
    <p:sldLayoutId id="2147483696" r:id="rId5"/>
    <p:sldLayoutId id="2147483697" r:id="rId6"/>
    <p:sldLayoutId id="2147483700" r:id="rId7"/>
    <p:sldLayoutId id="2147483701" r:id="rId8"/>
    <p:sldLayoutId id="2147483710" r:id="rId9"/>
    <p:sldLayoutId id="2147483699" r:id="rId10"/>
  </p:sldLayoutIdLst>
  <p:hf hdr="0" dt="0"/>
  <p:txStyles>
    <p:titleStyle>
      <a:lvl1pPr algn="l" defTabSz="914400" rtl="0" eaLnBrk="1" latinLnBrk="0" hangingPunct="1">
        <a:lnSpc>
          <a:spcPct val="90000"/>
        </a:lnSpc>
        <a:spcBef>
          <a:spcPct val="0"/>
        </a:spcBef>
        <a:buNone/>
        <a:defRPr sz="4000" kern="1200">
          <a:solidFill>
            <a:schemeClr val="accent5"/>
          </a:solidFill>
          <a:latin typeface="Montserrat ExtraBold" panose="00000900000000000000" pitchFamily="2"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3C9839-AA0F-4FC0-B433-6D4C9F8DFC0C}" type="slidenum">
              <a:rPr lang="en-GB" smtClean="0"/>
              <a:t>‹#›</a:t>
            </a:fld>
            <a:endParaRPr lang="en-GB"/>
          </a:p>
        </p:txBody>
      </p:sp>
    </p:spTree>
    <p:extLst>
      <p:ext uri="{BB962C8B-B14F-4D97-AF65-F5344CB8AC3E}">
        <p14:creationId xmlns:p14="http://schemas.microsoft.com/office/powerpoint/2010/main" val="385604113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066432" y="1102689"/>
            <a:ext cx="10142136" cy="3026470"/>
          </a:xfrm>
        </p:spPr>
        <p:txBody>
          <a:bodyPr/>
          <a:lstStyle/>
          <a:p>
            <a:pPr algn="ctr"/>
            <a:r>
              <a:rPr lang="lv-LV" dirty="0"/>
              <a:t>The 13th I.FAST </a:t>
            </a:r>
            <a:r>
              <a:rPr lang="lv-LV" dirty="0" err="1"/>
              <a:t>meeting</a:t>
            </a:r>
            <a:endParaRPr lang="lv-LV" dirty="0"/>
          </a:p>
          <a:p>
            <a:pPr algn="ctr"/>
            <a:r>
              <a:rPr lang="en-US" dirty="0"/>
              <a:t>Task 9.5: Improvement of mechanical and superconducting properties of RF resonator by laser radiation.</a:t>
            </a:r>
          </a:p>
          <a:p>
            <a:endParaRPr lang="en-GB" dirty="0"/>
          </a:p>
        </p:txBody>
      </p:sp>
      <p:sp>
        <p:nvSpPr>
          <p:cNvPr id="3" name="Text Placeholder 2"/>
          <p:cNvSpPr>
            <a:spLocks noGrp="1"/>
          </p:cNvSpPr>
          <p:nvPr>
            <p:ph type="body" sz="quarter" idx="14"/>
          </p:nvPr>
        </p:nvSpPr>
        <p:spPr>
          <a:xfrm>
            <a:off x="1066432" y="4275444"/>
            <a:ext cx="7402857" cy="1241787"/>
          </a:xfrm>
        </p:spPr>
        <p:txBody>
          <a:bodyPr>
            <a:normAutofit/>
          </a:bodyPr>
          <a:lstStyle/>
          <a:p>
            <a:r>
              <a:rPr lang="en-US" dirty="0"/>
              <a:t>Laboratory of Semiconductor Physics, Institute of Technical Physics, Faculty of Materials Science and Applied Chemistry, Riga Technical University, P. </a:t>
            </a:r>
            <a:r>
              <a:rPr lang="en-US" dirty="0" err="1"/>
              <a:t>Valdena</a:t>
            </a:r>
            <a:r>
              <a:rPr lang="en-US" dirty="0"/>
              <a:t> 3/7, Riga, LV-1048, Latvia</a:t>
            </a:r>
          </a:p>
          <a:p>
            <a:pPr algn="ctr"/>
            <a:endParaRPr lang="en-GB" dirty="0"/>
          </a:p>
        </p:txBody>
      </p:sp>
      <p:sp>
        <p:nvSpPr>
          <p:cNvPr id="4" name="Text Placeholder 3"/>
          <p:cNvSpPr>
            <a:spLocks noGrp="1"/>
          </p:cNvSpPr>
          <p:nvPr>
            <p:ph type="body" sz="quarter" idx="15"/>
          </p:nvPr>
        </p:nvSpPr>
        <p:spPr>
          <a:xfrm>
            <a:off x="2783632" y="6015080"/>
            <a:ext cx="7402857" cy="533110"/>
          </a:xfrm>
        </p:spPr>
        <p:txBody>
          <a:bodyPr/>
          <a:lstStyle/>
          <a:p>
            <a:r>
              <a:rPr lang="lv-LV" dirty="0"/>
              <a:t>2</a:t>
            </a:r>
            <a:r>
              <a:rPr lang="en-GB" dirty="0"/>
              <a:t>.</a:t>
            </a:r>
            <a:r>
              <a:rPr lang="lv-LV" dirty="0"/>
              <a:t>12</a:t>
            </a:r>
            <a:r>
              <a:rPr lang="en-GB" dirty="0"/>
              <a:t>.20</a:t>
            </a:r>
            <a:r>
              <a:rPr lang="lv-LV" dirty="0"/>
              <a:t>24</a:t>
            </a:r>
            <a:r>
              <a:rPr lang="en-GB" dirty="0"/>
              <a:t>.</a:t>
            </a:r>
          </a:p>
        </p:txBody>
      </p:sp>
      <p:sp>
        <p:nvSpPr>
          <p:cNvPr id="5" name="Text Placeholder 3">
            <a:extLst>
              <a:ext uri="{FF2B5EF4-FFF2-40B4-BE49-F238E27FC236}">
                <a16:creationId xmlns:a16="http://schemas.microsoft.com/office/drawing/2014/main" id="{455ACC30-449C-4CD7-B6F4-45B65C7FDC24}"/>
              </a:ext>
            </a:extLst>
          </p:cNvPr>
          <p:cNvSpPr txBox="1">
            <a:spLocks/>
          </p:cNvSpPr>
          <p:nvPr/>
        </p:nvSpPr>
        <p:spPr>
          <a:xfrm>
            <a:off x="1127448" y="3360132"/>
            <a:ext cx="7402857" cy="533110"/>
          </a:xfrm>
          <a:prstGeom prst="rect">
            <a:avLst/>
          </a:prstGeom>
        </p:spPr>
        <p:txBody>
          <a:bodyPr vert="horz" lIns="0" tIns="0" rIns="0" bIns="0" rtlCol="0" anchor="ctr">
            <a:normAutofit/>
          </a:bodyPr>
          <a:lstStyle>
            <a:lvl1pPr marL="228600" indent="-228600" algn="l" defTabSz="914400" rtl="0" eaLnBrk="1" latinLnBrk="0" hangingPunct="1">
              <a:lnSpc>
                <a:spcPct val="90000"/>
              </a:lnSpc>
              <a:spcBef>
                <a:spcPts val="1000"/>
              </a:spcBef>
              <a:buClr>
                <a:schemeClr val="accent1"/>
              </a:buClr>
              <a:buFontTx/>
              <a:buNone/>
              <a:defRPr sz="3000" b="0" kern="1200">
                <a:solidFill>
                  <a:schemeClr val="accent1"/>
                </a:solidFill>
                <a:latin typeface="Montserrat" panose="00000500000000000000" pitchFamily="2" charset="0"/>
                <a:ea typeface="+mn-ea"/>
                <a:cs typeface="Arial"/>
              </a:defRPr>
            </a:lvl1pPr>
            <a:lvl2pPr marL="685800" indent="-228600" algn="l" defTabSz="914400" rtl="0" eaLnBrk="1" latinLnBrk="0" hangingPunct="1">
              <a:lnSpc>
                <a:spcPct val="90000"/>
              </a:lnSpc>
              <a:spcBef>
                <a:spcPts val="500"/>
              </a:spcBef>
              <a:buClr>
                <a:schemeClr val="accent1"/>
              </a:buClr>
              <a:buFontTx/>
              <a:buNone/>
              <a:defRPr sz="2400" kern="1200">
                <a:solidFill>
                  <a:srgbClr val="1E386B"/>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Tx/>
              <a:buNone/>
              <a:defRPr sz="2000" kern="1200">
                <a:solidFill>
                  <a:srgbClr val="1E386B"/>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Tx/>
              <a:buNone/>
              <a:defRPr sz="1800" kern="1200">
                <a:solidFill>
                  <a:srgbClr val="1E386B"/>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Tx/>
              <a:buNone/>
              <a:defRPr sz="1800" kern="1200">
                <a:solidFill>
                  <a:srgbClr val="1E386B"/>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t>Arturs Medvids</a:t>
            </a:r>
          </a:p>
        </p:txBody>
      </p:sp>
    </p:spTree>
    <p:extLst>
      <p:ext uri="{BB962C8B-B14F-4D97-AF65-F5344CB8AC3E}">
        <p14:creationId xmlns:p14="http://schemas.microsoft.com/office/powerpoint/2010/main" val="3964096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Slide Number Placeholder 4">
            <a:extLst>
              <a:ext uri="{FF2B5EF4-FFF2-40B4-BE49-F238E27FC236}">
                <a16:creationId xmlns:a16="http://schemas.microsoft.com/office/drawing/2014/main" id="{EE7AC04E-358C-2472-322E-E6D0401B1FBC}"/>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chemeClr val="accent1"/>
              </a:buClr>
              <a:buFont typeface="Arial" panose="020B0604020202020204" pitchFamily="34" charset="0"/>
              <a:buChar char="•"/>
              <a:defRPr sz="2800">
                <a:solidFill>
                  <a:schemeClr val="tx1"/>
                </a:solidFill>
                <a:latin typeface="Montserrat" panose="00000500000000000000" pitchFamily="2" charset="0"/>
              </a:defRPr>
            </a:lvl1pPr>
            <a:lvl2pPr marL="742950" indent="-285750">
              <a:lnSpc>
                <a:spcPct val="90000"/>
              </a:lnSpc>
              <a:spcBef>
                <a:spcPts val="500"/>
              </a:spcBef>
              <a:buClr>
                <a:schemeClr val="accent1"/>
              </a:buClr>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Clr>
                <a:schemeClr val="accent1"/>
              </a:buClr>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5pPr>
            <a:lvl6pPr marL="25146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6pPr>
            <a:lvl7pPr marL="29718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7pPr>
            <a:lvl8pPr marL="34290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8pPr>
            <a:lvl9pPr marL="38862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9pPr>
          </a:lstStyle>
          <a:p>
            <a:pPr>
              <a:lnSpc>
                <a:spcPct val="100000"/>
              </a:lnSpc>
              <a:spcBef>
                <a:spcPct val="0"/>
              </a:spcBef>
              <a:buClrTx/>
              <a:buFontTx/>
              <a:buNone/>
            </a:pPr>
            <a:fld id="{23E9CD54-80C3-4289-9F1E-DBAB89C61151}" type="slidenum">
              <a:rPr lang="en-US" altLang="en-US" sz="1200">
                <a:solidFill>
                  <a:srgbClr val="0035CB"/>
                </a:solidFill>
              </a:rPr>
              <a:pPr>
                <a:lnSpc>
                  <a:spcPct val="100000"/>
                </a:lnSpc>
                <a:spcBef>
                  <a:spcPct val="0"/>
                </a:spcBef>
                <a:buClrTx/>
                <a:buFontTx/>
                <a:buNone/>
              </a:pPr>
              <a:t>10</a:t>
            </a:fld>
            <a:endParaRPr lang="en-US" altLang="en-US" sz="1200" dirty="0">
              <a:solidFill>
                <a:srgbClr val="0035CB"/>
              </a:solidFill>
            </a:endParaRPr>
          </a:p>
        </p:txBody>
      </p:sp>
      <p:pic>
        <p:nvPicPr>
          <p:cNvPr id="25604" name="Picture 5">
            <a:extLst>
              <a:ext uri="{FF2B5EF4-FFF2-40B4-BE49-F238E27FC236}">
                <a16:creationId xmlns:a16="http://schemas.microsoft.com/office/drawing/2014/main" id="{E48B1624-BBF2-D0F1-F909-D422E7ABEB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795338"/>
            <a:ext cx="909637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D743F18C-36A7-4DFB-0DD8-E63879FC11D2}"/>
              </a:ext>
            </a:extLst>
          </p:cNvPr>
          <p:cNvSpPr/>
          <p:nvPr/>
        </p:nvSpPr>
        <p:spPr>
          <a:xfrm>
            <a:off x="6527800" y="3933825"/>
            <a:ext cx="722313" cy="19431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7A1A58B-7BA1-7E42-8231-6D1CB1C760B1}" type="slidenum">
              <a:rPr lang="en-US" smtClean="0"/>
              <a:pPr/>
              <a:t>11</a:t>
            </a:fld>
            <a:endParaRPr lang="en-US"/>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2DFE282F-071B-4DD9-93A1-6E64205D14BA}"/>
                  </a:ext>
                </a:extLst>
              </p:cNvPr>
              <p:cNvSpPr txBox="1"/>
              <p:nvPr/>
            </p:nvSpPr>
            <p:spPr>
              <a:xfrm>
                <a:off x="537657" y="188640"/>
                <a:ext cx="10873208" cy="4366836"/>
              </a:xfrm>
              <a:prstGeom prst="rect">
                <a:avLst/>
              </a:prstGeom>
              <a:noFill/>
            </p:spPr>
            <p:txBody>
              <a:bodyPr wrap="square">
                <a:spAutoFit/>
              </a:bodyPr>
              <a:lstStyle/>
              <a:p>
                <a:pPr algn="ctr">
                  <a:lnSpc>
                    <a:spcPct val="107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Improvement of Mechanical Properties of Nb thin film on Cu Structure for RF Cavity by Laser Radiation: Formation of Soft Cu Buffer Layer</a:t>
                </a:r>
                <a:endParaRPr lang="lv-LV"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solidFill>
                      <a:srgbClr val="000000"/>
                    </a:solidFill>
                    <a:effectLst/>
                    <a:latin typeface="Times New Roman" panose="02020603050405020304" pitchFamily="18" charset="0"/>
                    <a:ea typeface="Times New Roman" panose="02020603050405020304" pitchFamily="18" charset="0"/>
                  </a:rPr>
                  <a:t>Irradiation of the Nb on Cu structure with Nd:YAG nanosecond laser leads to the forming of a 0.7 µm soft Cu layer at the Nb/Cu interface, like a buffer layer. With a longer pulse duration of up to 1 ms or longer or annealing in a furnace at a temperature of 600 0C for one hour, the entire Cu substrate becomes soft, according to the Hall-</a:t>
                </a:r>
                <a:r>
                  <a:rPr lang="en-US" sz="1800" b="0" dirty="0" err="1">
                    <a:solidFill>
                      <a:srgbClr val="000000"/>
                    </a:solidFill>
                    <a:effectLst/>
                    <a:latin typeface="Times New Roman" panose="02020603050405020304" pitchFamily="18" charset="0"/>
                    <a:ea typeface="Times New Roman" panose="02020603050405020304" pitchFamily="18" charset="0"/>
                  </a:rPr>
                  <a:t>Pech</a:t>
                </a:r>
                <a:r>
                  <a:rPr lang="en-US" sz="1800" b="0" dirty="0">
                    <a:solidFill>
                      <a:srgbClr val="000000"/>
                    </a:solidFill>
                    <a:effectLst/>
                    <a:latin typeface="Times New Roman" panose="02020603050405020304" pitchFamily="18" charset="0"/>
                    <a:ea typeface="Times New Roman" panose="02020603050405020304" pitchFamily="18" charset="0"/>
                  </a:rPr>
                  <a:t> effect, and the Nb/Cu structure may become mechanically unstable. Nanosecond laser irradiation of Nb on Cu structure leads to mutual diffusion of both atoms, thereby improving mechanical properties.</a:t>
                </a:r>
                <a:endParaRPr lang="lv-LV" sz="1800" b="0" dirty="0">
                  <a:solidFill>
                    <a:srgbClr val="000000"/>
                  </a:solidFill>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Calculation of temperature distribution in Cu wafer after the irradiation by laser</a:t>
                </a:r>
                <a:r>
                  <a:rPr lang="lv-LV"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lv-LV"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rPr>
                  <a:t>solving the Stefan problem</a:t>
                </a:r>
                <a:r>
                  <a:rPr lang="lv-LV" sz="1800" dirty="0">
                    <a:effectLst/>
                    <a:latin typeface="Times New Roman" panose="02020603050405020304" pitchFamily="18" charset="0"/>
                    <a:ea typeface="Calibri" panose="020F0502020204030204" pitchFamily="34" charset="0"/>
                  </a:rPr>
                  <a:t>.</a:t>
                </a:r>
                <a:endParaRPr lang="lv-LV" sz="1800" b="0" dirty="0">
                  <a:solidFill>
                    <a:srgbClr val="000000"/>
                  </a:solidFill>
                  <a:effectLst/>
                  <a:latin typeface="Times New Roman" panose="02020603050405020304" pitchFamily="18" charset="0"/>
                  <a:ea typeface="Times New Roman" panose="02020603050405020304" pitchFamily="18" charset="0"/>
                </a:endParaRPr>
              </a:p>
              <a:p>
                <a:pPr algn="ctr">
                  <a:lnSpc>
                    <a:spcPct val="107000"/>
                  </a:lnSpc>
                  <a:spcAft>
                    <a:spcPts val="800"/>
                  </a:spcAft>
                </a:pPr>
                <a14:m>
                  <m:oMath xmlns:m="http://schemas.openxmlformats.org/officeDocument/2006/math">
                    <m:sSubSup>
                      <m:sSubSupPr>
                        <m:ctrlPr>
                          <a:rPr lang="en-US" sz="1800" i="1" smtClean="0">
                            <a:effectLst/>
                            <a:latin typeface="Cambria Math" panose="02040503050406030204" pitchFamily="18" charset="0"/>
                            <a:ea typeface="Calibri" panose="020F0502020204030204" pitchFamily="34" charset="0"/>
                            <a:cs typeface="Times New Roman" panose="02020603050405020304" pitchFamily="18" charset="0"/>
                          </a:rPr>
                        </m:ctrlPr>
                      </m:sSubSupPr>
                      <m:e>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c</m:t>
                        </m:r>
                      </m:e>
                      <m:sub>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t</m:t>
                            </m:r>
                          </m:e>
                        </m:acc>
                      </m:sub>
                      <m:sup>
                        <m:r>
                          <a:rPr lang="en-US" sz="1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T</m:t>
                        </m:r>
                      </m:sup>
                    </m:sSubSup>
                    <m:r>
                      <a:rPr lang="en-US" sz="1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x</m:t>
                        </m:r>
                      </m:den>
                    </m:f>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K</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T</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x</m:t>
                            </m:r>
                          </m:den>
                        </m:f>
                      </m:e>
                    </m:d>
                    <m:r>
                      <a:rPr lang="en-US" sz="1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g</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x</m:t>
                        </m:r>
                        <m:r>
                          <a:rPr lang="en-US" sz="1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t</m:t>
                        </m:r>
                      </m:e>
                    </m:d>
                  </m:oMath>
                </a14:m>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(1) </a:t>
                </a:r>
                <a:endParaRPr lang="lv-LV"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1800" b="1" dirty="0">
                  <a:effectLst/>
                  <a:latin typeface="Times New Roman" panose="02020603050405020304" pitchFamily="18" charset="0"/>
                  <a:ea typeface="Times New Roman" panose="02020603050405020304" pitchFamily="18" charset="0"/>
                </a:endParaRPr>
              </a:p>
              <a:p>
                <a:pPr algn="ctr">
                  <a:lnSpc>
                    <a:spcPct val="107000"/>
                  </a:lnSpc>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6" name="TextBox 15">
                <a:extLst>
                  <a:ext uri="{FF2B5EF4-FFF2-40B4-BE49-F238E27FC236}">
                    <a16:creationId xmlns:a16="http://schemas.microsoft.com/office/drawing/2014/main" id="{2DFE282F-071B-4DD9-93A1-6E64205D14BA}"/>
                  </a:ext>
                </a:extLst>
              </p:cNvPr>
              <p:cNvSpPr txBox="1">
                <a:spLocks noRot="1" noChangeAspect="1" noMove="1" noResize="1" noEditPoints="1" noAdjustHandles="1" noChangeArrowheads="1" noChangeShapeType="1" noTextEdit="1"/>
              </p:cNvSpPr>
              <p:nvPr/>
            </p:nvSpPr>
            <p:spPr>
              <a:xfrm>
                <a:off x="537657" y="188640"/>
                <a:ext cx="10873208" cy="4366836"/>
              </a:xfrm>
              <a:prstGeom prst="rect">
                <a:avLst/>
              </a:prstGeom>
              <a:blipFill>
                <a:blip r:embed="rId2"/>
                <a:stretch>
                  <a:fillRect l="-448" t="-838"/>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8C10571E-C861-4D4B-B2AE-7AD25F6B782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384" y="3645026"/>
            <a:ext cx="2921496" cy="2029812"/>
          </a:xfrm>
          <a:prstGeom prst="rect">
            <a:avLst/>
          </a:prstGeom>
          <a:solidFill>
            <a:srgbClr val="FFFFFF">
              <a:alpha val="0"/>
            </a:srgbClr>
          </a:solidFill>
        </p:spPr>
      </p:pic>
      <p:pic>
        <p:nvPicPr>
          <p:cNvPr id="18" name="Picture 17">
            <a:extLst>
              <a:ext uri="{FF2B5EF4-FFF2-40B4-BE49-F238E27FC236}">
                <a16:creationId xmlns:a16="http://schemas.microsoft.com/office/drawing/2014/main" id="{1248518A-2494-40D2-B8AA-1187922F1C5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768" y="3730624"/>
            <a:ext cx="2736304" cy="1944214"/>
          </a:xfrm>
          <a:prstGeom prst="rect">
            <a:avLst/>
          </a:prstGeom>
          <a:solidFill>
            <a:srgbClr val="FFFFFF">
              <a:alpha val="0"/>
            </a:srgbClr>
          </a:solidFill>
        </p:spPr>
      </p:pic>
      <p:pic>
        <p:nvPicPr>
          <p:cNvPr id="19" name="Picture 18">
            <a:extLst>
              <a:ext uri="{FF2B5EF4-FFF2-40B4-BE49-F238E27FC236}">
                <a16:creationId xmlns:a16="http://schemas.microsoft.com/office/drawing/2014/main" id="{F1BD9ED6-F8C3-4793-8D89-D514339B85A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8960" y="3717032"/>
            <a:ext cx="2849488" cy="1872208"/>
          </a:xfrm>
          <a:prstGeom prst="rect">
            <a:avLst/>
          </a:prstGeom>
          <a:solidFill>
            <a:srgbClr val="FFFFFF">
              <a:alpha val="0"/>
            </a:srgbClr>
          </a:solidFill>
        </p:spPr>
      </p:pic>
      <p:sp>
        <p:nvSpPr>
          <p:cNvPr id="20" name="TextBox 19">
            <a:extLst>
              <a:ext uri="{FF2B5EF4-FFF2-40B4-BE49-F238E27FC236}">
                <a16:creationId xmlns:a16="http://schemas.microsoft.com/office/drawing/2014/main" id="{31B0EA61-B507-4939-92F7-36C616A61909}"/>
              </a:ext>
            </a:extLst>
          </p:cNvPr>
          <p:cNvSpPr txBox="1"/>
          <p:nvPr/>
        </p:nvSpPr>
        <p:spPr>
          <a:xfrm>
            <a:off x="1919536" y="5746030"/>
            <a:ext cx="8712968" cy="923330"/>
          </a:xfrm>
          <a:prstGeom prst="rect">
            <a:avLst/>
          </a:prstGeom>
          <a:noFill/>
        </p:spPr>
        <p:txBody>
          <a:bodyPr wrap="square">
            <a:spAutoFit/>
          </a:bodyPr>
          <a:lstStyle/>
          <a:p>
            <a:pPr algn="just"/>
            <a:r>
              <a:rPr lang="en-US" sz="1800" b="0" kern="1200" dirty="0">
                <a:solidFill>
                  <a:srgbClr val="000000"/>
                </a:solidFill>
                <a:effectLst/>
                <a:latin typeface="Times New Roman" panose="02020603050405020304" pitchFamily="18" charset="0"/>
                <a:ea typeface="Times New Roman" panose="02020603050405020304" pitchFamily="18" charset="0"/>
              </a:rPr>
              <a:t>Figure </a:t>
            </a:r>
            <a:r>
              <a:rPr lang="lv-LV" sz="1800" b="0" kern="1200" dirty="0">
                <a:solidFill>
                  <a:srgbClr val="000000"/>
                </a:solidFill>
                <a:effectLst/>
                <a:latin typeface="Times New Roman" panose="02020603050405020304" pitchFamily="18" charset="0"/>
                <a:ea typeface="Times New Roman" panose="02020603050405020304" pitchFamily="18" charset="0"/>
              </a:rPr>
              <a:t>1.</a:t>
            </a:r>
            <a:r>
              <a:rPr lang="en-US" sz="1800" b="0" kern="1200" dirty="0">
                <a:solidFill>
                  <a:srgbClr val="000000"/>
                </a:solidFill>
                <a:effectLst/>
                <a:latin typeface="Times New Roman" panose="02020603050405020304" pitchFamily="18" charset="0"/>
                <a:ea typeface="Times New Roman" panose="02020603050405020304" pitchFamily="18" charset="0"/>
              </a:rPr>
              <a:t> The calculated temperature distributions at different time moments after laser pulse: t = 1.5τ, 2τ, 3τ, 5τ, 10τ and 20τ in a 1-mm thick Cu substrate for pulse durations: (a) 10 ns, (b) 1µs and (c) 1 </a:t>
            </a:r>
            <a:r>
              <a:rPr lang="en-US" sz="1800" b="0" kern="1200" dirty="0" err="1">
                <a:solidFill>
                  <a:srgbClr val="000000"/>
                </a:solidFill>
                <a:effectLst/>
                <a:latin typeface="Times New Roman" panose="02020603050405020304" pitchFamily="18" charset="0"/>
                <a:ea typeface="Times New Roman" panose="02020603050405020304" pitchFamily="18" charset="0"/>
              </a:rPr>
              <a:t>ms.</a:t>
            </a:r>
            <a:endParaRPr lang="en-US"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35212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4F6DB-47CB-FC7C-6AA5-4CD81F64E04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4CE8A3-11A5-A350-FBC5-502CD730452E}"/>
              </a:ext>
            </a:extLst>
          </p:cNvPr>
          <p:cNvSpPr>
            <a:spLocks noGrp="1"/>
          </p:cNvSpPr>
          <p:nvPr>
            <p:ph type="sldNum" sz="quarter" idx="12"/>
          </p:nvPr>
        </p:nvSpPr>
        <p:spPr/>
        <p:txBody>
          <a:bodyPr/>
          <a:lstStyle/>
          <a:p>
            <a:fld id="{F7A1A58B-7BA1-7E42-8231-6D1CB1C760B1}" type="slidenum">
              <a:rPr lang="en-US" smtClean="0"/>
              <a:pPr/>
              <a:t>12</a:t>
            </a:fld>
            <a:endParaRPr lang="en-US"/>
          </a:p>
        </p:txBody>
      </p:sp>
      <p:pic>
        <p:nvPicPr>
          <p:cNvPr id="2" name="Picture 1">
            <a:extLst>
              <a:ext uri="{FF2B5EF4-FFF2-40B4-BE49-F238E27FC236}">
                <a16:creationId xmlns:a16="http://schemas.microsoft.com/office/drawing/2014/main" id="{A504E1DD-D5F4-085A-4194-24D4A0B52204}"/>
              </a:ext>
            </a:extLst>
          </p:cNvPr>
          <p:cNvPicPr>
            <a:picLocks noChangeAspect="1"/>
          </p:cNvPicPr>
          <p:nvPr/>
        </p:nvPicPr>
        <p:blipFill>
          <a:blip r:embed="rId2"/>
          <a:stretch>
            <a:fillRect/>
          </a:stretch>
        </p:blipFill>
        <p:spPr>
          <a:xfrm>
            <a:off x="2351584" y="866860"/>
            <a:ext cx="2699166" cy="4831442"/>
          </a:xfrm>
          <a:prstGeom prst="rect">
            <a:avLst/>
          </a:prstGeom>
        </p:spPr>
      </p:pic>
      <p:pic>
        <p:nvPicPr>
          <p:cNvPr id="3" name="Picture 2">
            <a:extLst>
              <a:ext uri="{FF2B5EF4-FFF2-40B4-BE49-F238E27FC236}">
                <a16:creationId xmlns:a16="http://schemas.microsoft.com/office/drawing/2014/main" id="{BBFA7A67-1637-D62C-A041-EB09894A0E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801064" y="2179314"/>
            <a:ext cx="4813924" cy="2224052"/>
          </a:xfrm>
          <a:prstGeom prst="rect">
            <a:avLst/>
          </a:prstGeom>
          <a:noFill/>
          <a:ln>
            <a:noFill/>
          </a:ln>
        </p:spPr>
      </p:pic>
      <p:sp>
        <p:nvSpPr>
          <p:cNvPr id="4" name="Text Box 2">
            <a:extLst>
              <a:ext uri="{FF2B5EF4-FFF2-40B4-BE49-F238E27FC236}">
                <a16:creationId xmlns:a16="http://schemas.microsoft.com/office/drawing/2014/main" id="{1CFA3E45-1E2D-2E51-AB2F-47513C0EE8FA}"/>
              </a:ext>
            </a:extLst>
          </p:cNvPr>
          <p:cNvSpPr txBox="1">
            <a:spLocks noChangeArrowheads="1"/>
          </p:cNvSpPr>
          <p:nvPr/>
        </p:nvSpPr>
        <p:spPr bwMode="auto">
          <a:xfrm>
            <a:off x="9226462" y="1107240"/>
            <a:ext cx="1552575" cy="1074653"/>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Thin Nb layer.</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GB" sz="1200" b="1" dirty="0">
                <a:effectLst/>
                <a:latin typeface="Times New Roman" panose="02020603050405020304" pitchFamily="18" charset="0"/>
                <a:ea typeface="Times New Roman" panose="02020603050405020304" pitchFamily="18" charset="0"/>
                <a:cs typeface="Times New Roman" panose="02020603050405020304" pitchFamily="18" charset="0"/>
              </a:rPr>
              <a:t>Cu is seeing through</a:t>
            </a:r>
            <a:r>
              <a:rPr lang="lv-LV"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200" b="1" dirty="0">
                <a:effectLst/>
                <a:latin typeface="Times New Roman" panose="02020603050405020304" pitchFamily="18" charset="0"/>
                <a:ea typeface="Times New Roman" panose="02020603050405020304" pitchFamily="18" charset="0"/>
                <a:cs typeface="Times New Roman" panose="02020603050405020304" pitchFamily="18" charset="0"/>
              </a:rPr>
              <a:t> of Nb thin film.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GB"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 Box 2">
            <a:extLst>
              <a:ext uri="{FF2B5EF4-FFF2-40B4-BE49-F238E27FC236}">
                <a16:creationId xmlns:a16="http://schemas.microsoft.com/office/drawing/2014/main" id="{19F461E3-D890-0D81-4E95-6C274F0732A4}"/>
              </a:ext>
            </a:extLst>
          </p:cNvPr>
          <p:cNvSpPr txBox="1">
            <a:spLocks noChangeArrowheads="1"/>
          </p:cNvSpPr>
          <p:nvPr/>
        </p:nvSpPr>
        <p:spPr bwMode="auto">
          <a:xfrm>
            <a:off x="9175817" y="2181893"/>
            <a:ext cx="1647825" cy="6572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Irradiated Nb/Cu layer</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 Box 2">
            <a:extLst>
              <a:ext uri="{FF2B5EF4-FFF2-40B4-BE49-F238E27FC236}">
                <a16:creationId xmlns:a16="http://schemas.microsoft.com/office/drawing/2014/main" id="{1F6C68C0-EF20-27F0-84A2-F5E132A3E042}"/>
              </a:ext>
            </a:extLst>
          </p:cNvPr>
          <p:cNvSpPr txBox="1">
            <a:spLocks noChangeArrowheads="1"/>
          </p:cNvSpPr>
          <p:nvPr/>
        </p:nvSpPr>
        <p:spPr bwMode="auto">
          <a:xfrm>
            <a:off x="9378059" y="2839118"/>
            <a:ext cx="1343025" cy="39116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Thick Nb layer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75D9A626-D665-3687-E8AE-2EAA9B0061CE}"/>
              </a:ext>
            </a:extLst>
          </p:cNvPr>
          <p:cNvCxnSpPr>
            <a:cxnSpLocks/>
          </p:cNvCxnSpPr>
          <p:nvPr/>
        </p:nvCxnSpPr>
        <p:spPr>
          <a:xfrm flipH="1">
            <a:off x="7495581" y="3230278"/>
            <a:ext cx="1648942" cy="550955"/>
          </a:xfrm>
          <a:prstGeom prst="straightConnector1">
            <a:avLst/>
          </a:prstGeom>
          <a:ln>
            <a:solidFill>
              <a:srgbClr val="253366"/>
            </a:solidFill>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EC59B12B-8A43-1628-056B-25753C05E11E}"/>
              </a:ext>
            </a:extLst>
          </p:cNvPr>
          <p:cNvCxnSpPr>
            <a:cxnSpLocks/>
          </p:cNvCxnSpPr>
          <p:nvPr/>
        </p:nvCxnSpPr>
        <p:spPr>
          <a:xfrm flipH="1">
            <a:off x="7413924" y="2465099"/>
            <a:ext cx="1648942" cy="550955"/>
          </a:xfrm>
          <a:prstGeom prst="straightConnector1">
            <a:avLst/>
          </a:prstGeom>
          <a:ln>
            <a:solidFill>
              <a:srgbClr val="253366"/>
            </a:solidFill>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D69DECA1-4A5D-B331-A247-724E6AD560ED}"/>
              </a:ext>
            </a:extLst>
          </p:cNvPr>
          <p:cNvCxnSpPr>
            <a:cxnSpLocks/>
          </p:cNvCxnSpPr>
          <p:nvPr/>
        </p:nvCxnSpPr>
        <p:spPr>
          <a:xfrm flipH="1">
            <a:off x="7413924" y="1221765"/>
            <a:ext cx="1648942" cy="550955"/>
          </a:xfrm>
          <a:prstGeom prst="straightConnector1">
            <a:avLst/>
          </a:prstGeom>
          <a:ln>
            <a:solidFill>
              <a:srgbClr val="253366"/>
            </a:solidFill>
            <a:tailEnd type="triangle"/>
          </a:ln>
        </p:spPr>
        <p:style>
          <a:lnRef idx="3">
            <a:schemeClr val="accent2"/>
          </a:lnRef>
          <a:fillRef idx="0">
            <a:schemeClr val="accent2"/>
          </a:fillRef>
          <a:effectRef idx="2">
            <a:schemeClr val="accent2"/>
          </a:effectRef>
          <a:fontRef idx="minor">
            <a:schemeClr val="tx1"/>
          </a:fontRef>
        </p:style>
      </p:cxnSp>
      <p:sp>
        <p:nvSpPr>
          <p:cNvPr id="15" name="Text Box 2">
            <a:extLst>
              <a:ext uri="{FF2B5EF4-FFF2-40B4-BE49-F238E27FC236}">
                <a16:creationId xmlns:a16="http://schemas.microsoft.com/office/drawing/2014/main" id="{825F6CD2-A206-0D5F-6250-D9D6E70D34A5}"/>
              </a:ext>
            </a:extLst>
          </p:cNvPr>
          <p:cNvSpPr txBox="1">
            <a:spLocks noChangeArrowheads="1"/>
          </p:cNvSpPr>
          <p:nvPr/>
        </p:nvSpPr>
        <p:spPr bwMode="auto">
          <a:xfrm>
            <a:off x="1919536" y="5727308"/>
            <a:ext cx="3456384" cy="10382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Figure 4. Photo of construction of</a:t>
            </a:r>
            <a:r>
              <a:rPr lang="en-GB" sz="1200">
                <a:effectLst/>
                <a:latin typeface="Times New Roman" panose="02020603050405020304" pitchFamily="18" charset="0"/>
                <a:ea typeface="Times New Roman" panose="02020603050405020304" pitchFamily="18" charset="0"/>
                <a:cs typeface="Times New Roman" panose="02020603050405020304" pitchFamily="18" charset="0"/>
              </a:rPr>
              <a:t> Ar gas chamber </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with controlling 3D coordinates for laser treatment of the RF 1.3 GHz cavity with Nb thin film in the inner surface.</a:t>
            </a:r>
          </a:p>
        </p:txBody>
      </p:sp>
      <p:sp>
        <p:nvSpPr>
          <p:cNvPr id="16" name="Text Box 2">
            <a:extLst>
              <a:ext uri="{FF2B5EF4-FFF2-40B4-BE49-F238E27FC236}">
                <a16:creationId xmlns:a16="http://schemas.microsoft.com/office/drawing/2014/main" id="{C25048A2-0E31-7FD4-EB17-209A2F86B1FF}"/>
              </a:ext>
            </a:extLst>
          </p:cNvPr>
          <p:cNvSpPr txBox="1">
            <a:spLocks noChangeArrowheads="1"/>
          </p:cNvSpPr>
          <p:nvPr/>
        </p:nvSpPr>
        <p:spPr bwMode="auto">
          <a:xfrm>
            <a:off x="5879976" y="5716946"/>
            <a:ext cx="2590800" cy="1059815"/>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Figure 5. Photo of inside part of RF cavity after irradiation by Nd:YAG laser</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8422A33-A75E-1B4F-D9A3-B83AB5182D1C}"/>
              </a:ext>
            </a:extLst>
          </p:cNvPr>
          <p:cNvSpPr txBox="1"/>
          <p:nvPr/>
        </p:nvSpPr>
        <p:spPr>
          <a:xfrm>
            <a:off x="2376036" y="225928"/>
            <a:ext cx="6094740" cy="362087"/>
          </a:xfrm>
          <a:prstGeom prst="rect">
            <a:avLst/>
          </a:prstGeom>
          <a:noFill/>
        </p:spPr>
        <p:txBody>
          <a:bodyPr wrap="square">
            <a:spAutoFit/>
          </a:bodyPr>
          <a:lstStyle/>
          <a:p>
            <a:pPr lvl="2">
              <a:lnSpc>
                <a:spcPct val="107000"/>
              </a:lnSpc>
              <a:spcBef>
                <a:spcPts val="1000"/>
              </a:spcBef>
            </a:pPr>
            <a:r>
              <a:rPr lang="en-GB" sz="1800" b="1" dirty="0">
                <a:solidFill>
                  <a:srgbClr val="005DE0"/>
                </a:solidFill>
                <a:effectLst/>
                <a:latin typeface="Tahoma" panose="020B0604030504040204" pitchFamily="34" charset="0"/>
                <a:ea typeface="Times New Roman" panose="02020603050405020304" pitchFamily="18" charset="0"/>
                <a:cs typeface="Times New Roman" panose="02020603050405020304" pitchFamily="18" charset="0"/>
              </a:rPr>
              <a:t>Test with a spherical part of the RF cavity</a:t>
            </a:r>
            <a:endParaRPr lang="en-US" sz="1800" b="1" dirty="0">
              <a:solidFill>
                <a:srgbClr val="005DE0"/>
              </a:solidFill>
              <a:effectLst/>
              <a:latin typeface="Tahoma" panose="020B0604030504040204" pitchFamily="34"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5761738-80CB-4447-B573-C645DCF0D335}"/>
              </a:ext>
            </a:extLst>
          </p:cNvPr>
          <p:cNvSpPr txBox="1"/>
          <p:nvPr/>
        </p:nvSpPr>
        <p:spPr>
          <a:xfrm>
            <a:off x="8374260" y="3933056"/>
            <a:ext cx="3266356" cy="2308324"/>
          </a:xfrm>
          <a:prstGeom prst="rect">
            <a:avLst/>
          </a:prstGeom>
          <a:noFill/>
        </p:spPr>
        <p:txBody>
          <a:bodyPr wrap="square">
            <a:spAutoFit/>
          </a:bodyPr>
          <a:lstStyle/>
          <a:p>
            <a:r>
              <a:rPr lang="en-US" sz="1600" dirty="0">
                <a:latin typeface="Times New Roman" panose="02020603050405020304" pitchFamily="18" charset="0"/>
                <a:cs typeface="Times New Roman" panose="02020603050405020304" pitchFamily="18" charset="0"/>
              </a:rPr>
              <a:t>Irradiation of the 3D spherical part of the RF cavity by the laser shows that the deposition of Nb thin film on the Cu substrate is nonhomogeneous. Nb coating on the 2D tubular part of the RF cavity is thick, but on the 3D spheric part, it is too thin, less than 1 mk. Therefore, the 3D spheric part has not changed.</a:t>
            </a:r>
          </a:p>
        </p:txBody>
      </p:sp>
    </p:spTree>
    <p:extLst>
      <p:ext uri="{BB962C8B-B14F-4D97-AF65-F5344CB8AC3E}">
        <p14:creationId xmlns:p14="http://schemas.microsoft.com/office/powerpoint/2010/main" val="1837619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DE92E-7430-423F-9817-6CF3443541A3}"/>
              </a:ext>
            </a:extLst>
          </p:cNvPr>
          <p:cNvSpPr>
            <a:spLocks noGrp="1"/>
          </p:cNvSpPr>
          <p:nvPr>
            <p:ph type="title"/>
          </p:nvPr>
        </p:nvSpPr>
        <p:spPr/>
        <p:txBody>
          <a:bodyPr/>
          <a:lstStyle/>
          <a:p>
            <a:r>
              <a:rPr lang="lv-LV" dirty="0"/>
              <a:t>          CONCLUSION</a:t>
            </a:r>
            <a:endParaRPr lang="en-US" dirty="0"/>
          </a:p>
        </p:txBody>
      </p:sp>
      <p:sp>
        <p:nvSpPr>
          <p:cNvPr id="3" name="Content Placeholder 2">
            <a:extLst>
              <a:ext uri="{FF2B5EF4-FFF2-40B4-BE49-F238E27FC236}">
                <a16:creationId xmlns:a16="http://schemas.microsoft.com/office/drawing/2014/main" id="{FEF25A05-648E-410B-A9BF-423486B4CAAE}"/>
              </a:ext>
            </a:extLst>
          </p:cNvPr>
          <p:cNvSpPr>
            <a:spLocks noGrp="1"/>
          </p:cNvSpPr>
          <p:nvPr>
            <p:ph idx="1"/>
          </p:nvPr>
        </p:nvSpPr>
        <p:spPr/>
        <p:txBody>
          <a:bodyPr/>
          <a:lstStyle/>
          <a:p>
            <a:r>
              <a:rPr lang="en-GB"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Irradiation of the 3D spherical part of the RF cavity by the Nd:YAG laser shows that the deposition of Nb thin film on the Cu substrate is nonhomogeneous. Therefore, it is necessary to prepare the RF cavity with homogeneous Nb deposition on Cu at low temperature and Nb thickness from 3µk to 10 µk.</a:t>
            </a:r>
            <a:endParaRPr lang="lv-LV" sz="1800" b="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We have shown that the optical properties of the Nb/Cu structure depend on the laser intensity: the reflection index (R) of the unirradiated surface is R=30% and after irradiation are R=95% at I max, and R=82% at I min. This indirect dependence of hardness and adhesion on R can be used for nondestructive control of the mechanical properties of the RF resonator.</a:t>
            </a:r>
            <a:endParaRPr lang="en-US" sz="1800" b="1" kern="0" dirty="0">
              <a:solidFill>
                <a:srgbClr val="0058A4"/>
              </a:solidFill>
              <a:effectLst/>
              <a:latin typeface="Tahoma" panose="020B0604030504040204" pitchFamily="34" charset="0"/>
              <a:ea typeface="Times New Roman" panose="02020603050405020304" pitchFamily="18"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BCA6EE3B-C889-4C0D-808B-562CC9B4C729}"/>
              </a:ext>
            </a:extLst>
          </p:cNvPr>
          <p:cNvSpPr>
            <a:spLocks noGrp="1"/>
          </p:cNvSpPr>
          <p:nvPr>
            <p:ph type="sldNum" sz="quarter" idx="12"/>
          </p:nvPr>
        </p:nvSpPr>
        <p:spPr/>
        <p:txBody>
          <a:bodyPr/>
          <a:lstStyle/>
          <a:p>
            <a:fld id="{F7A1A58B-7BA1-7E42-8231-6D1CB1C760B1}" type="slidenum">
              <a:rPr lang="en-US" smtClean="0"/>
              <a:pPr/>
              <a:t>13</a:t>
            </a:fld>
            <a:endParaRPr lang="en-US"/>
          </a:p>
        </p:txBody>
      </p:sp>
    </p:spTree>
    <p:extLst>
      <p:ext uri="{BB962C8B-B14F-4D97-AF65-F5344CB8AC3E}">
        <p14:creationId xmlns:p14="http://schemas.microsoft.com/office/powerpoint/2010/main" val="3279888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B2B74-F0D4-4E26-B58B-931BB57E1C13}"/>
              </a:ext>
            </a:extLst>
          </p:cNvPr>
          <p:cNvSpPr txBox="1"/>
          <p:nvPr/>
        </p:nvSpPr>
        <p:spPr>
          <a:xfrm>
            <a:off x="1631504" y="2204864"/>
            <a:ext cx="8600944" cy="707886"/>
          </a:xfrm>
          <a:prstGeom prst="rect">
            <a:avLst/>
          </a:prstGeom>
          <a:noFill/>
        </p:spPr>
        <p:txBody>
          <a:bodyPr wrap="none" rtlCol="0">
            <a:spAutoFit/>
          </a:bodyPr>
          <a:lstStyle/>
          <a:p>
            <a:r>
              <a:rPr lang="en-US" altLang="en-US" sz="4000" dirty="0">
                <a:solidFill>
                  <a:schemeClr val="bg1"/>
                </a:solidFill>
              </a:rPr>
              <a:t>Thank you very much for your attention!</a:t>
            </a:r>
            <a:endParaRPr lang="lv-LV" sz="4000" dirty="0">
              <a:solidFill>
                <a:schemeClr val="bg1"/>
              </a:solidFill>
            </a:endParaRPr>
          </a:p>
        </p:txBody>
      </p:sp>
    </p:spTree>
    <p:extLst>
      <p:ext uri="{BB962C8B-B14F-4D97-AF65-F5344CB8AC3E}">
        <p14:creationId xmlns:p14="http://schemas.microsoft.com/office/powerpoint/2010/main" val="2535720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C6BCB37-2265-45C0-9CB7-2EA9CBDD99E9}"/>
              </a:ext>
            </a:extLst>
          </p:cNvPr>
          <p:cNvSpPr txBox="1"/>
          <p:nvPr/>
        </p:nvSpPr>
        <p:spPr>
          <a:xfrm>
            <a:off x="407368" y="1988840"/>
            <a:ext cx="11665296" cy="3970318"/>
          </a:xfrm>
          <a:prstGeom prst="rect">
            <a:avLst/>
          </a:prstGeom>
          <a:noFill/>
        </p:spPr>
        <p:txBody>
          <a:bodyPr wrap="square">
            <a:spAutoFit/>
          </a:bodyPr>
          <a:lstStyle/>
          <a:p>
            <a:r>
              <a:rPr lang="en-US" sz="2800" b="1" dirty="0">
                <a:latin typeface="Montserrat ExtraBold" panose="00000900000000000000" pitchFamily="2" charset="0"/>
                <a:ea typeface="Montserrat" charset="0"/>
                <a:cs typeface="Montserrat" charset="0"/>
              </a:rPr>
              <a:t>Partners: </a:t>
            </a:r>
          </a:p>
          <a:p>
            <a:r>
              <a:rPr lang="lv-LV" sz="2800" b="1" dirty="0">
                <a:latin typeface="Montserrat ExtraBold" panose="00000900000000000000" pitchFamily="2" charset="0"/>
                <a:ea typeface="Montserrat" charset="0"/>
                <a:cs typeface="Montserrat" charset="0"/>
              </a:rPr>
              <a:t>1.</a:t>
            </a:r>
            <a:r>
              <a:rPr lang="en-US" sz="2800" b="1" dirty="0">
                <a:latin typeface="Montserrat ExtraBold" panose="00000900000000000000" pitchFamily="2" charset="0"/>
                <a:ea typeface="Montserrat" charset="0"/>
                <a:cs typeface="Montserrat" charset="0"/>
              </a:rPr>
              <a:t>Riga Technical University</a:t>
            </a:r>
            <a:r>
              <a:rPr lang="en-US" sz="2800" b="1" dirty="0">
                <a:latin typeface="Montserrat ExtraBold" panose="00000900000000000000" pitchFamily="2" charset="0"/>
                <a:ea typeface="Montserrat" charset="0"/>
                <a:cs typeface="Montserrat" charset="0"/>
                <a:sym typeface="Wingdings" panose="05000000000000000000" pitchFamily="2" charset="2"/>
              </a:rPr>
              <a:t>(</a:t>
            </a:r>
            <a:r>
              <a:rPr lang="en-US" sz="2800" b="1" dirty="0">
                <a:latin typeface="Montserrat ExtraBold" panose="00000900000000000000" pitchFamily="2" charset="0"/>
                <a:ea typeface="Montserrat" charset="0"/>
                <a:cs typeface="Montserrat" charset="0"/>
              </a:rPr>
              <a:t>RTU</a:t>
            </a:r>
            <a:r>
              <a:rPr lang="lv-LV" sz="2800" b="1" dirty="0">
                <a:latin typeface="Montserrat ExtraBold" panose="00000900000000000000" pitchFamily="2" charset="0"/>
                <a:ea typeface="Montserrat" charset="0"/>
                <a:cs typeface="Montserrat" charset="0"/>
              </a:rPr>
              <a:t>),</a:t>
            </a:r>
            <a:r>
              <a:rPr lang="lv-LV" sz="2800" b="1" dirty="0" err="1">
                <a:latin typeface="Montserrat ExtraBold" panose="00000900000000000000" pitchFamily="2" charset="0"/>
                <a:ea typeface="Montserrat" charset="0"/>
                <a:cs typeface="Montserrat" charset="0"/>
              </a:rPr>
              <a:t>Dr.A.Medvids</a:t>
            </a:r>
            <a:r>
              <a:rPr lang="lv-LV" sz="2800" b="1" dirty="0">
                <a:latin typeface="Montserrat ExtraBold" panose="00000900000000000000" pitchFamily="2" charset="0"/>
                <a:ea typeface="Montserrat" charset="0"/>
                <a:cs typeface="Montserrat" charset="0"/>
              </a:rPr>
              <a:t>;</a:t>
            </a:r>
            <a:r>
              <a:rPr lang="en-US" sz="2800" b="1" dirty="0">
                <a:latin typeface="Montserrat ExtraBold" panose="00000900000000000000" pitchFamily="2" charset="0"/>
                <a:ea typeface="Montserrat" charset="0"/>
                <a:cs typeface="Montserrat" charset="0"/>
              </a:rPr>
              <a:t> </a:t>
            </a:r>
          </a:p>
          <a:p>
            <a:r>
              <a:rPr lang="lv-LV" sz="2800" b="1" dirty="0">
                <a:latin typeface="Montserrat ExtraBold" panose="00000900000000000000" pitchFamily="2" charset="0"/>
                <a:ea typeface="Montserrat" charset="0"/>
                <a:cs typeface="Montserrat" charset="0"/>
              </a:rPr>
              <a:t>2.</a:t>
            </a:r>
            <a:r>
              <a:rPr lang="en-US" sz="2800" b="1" dirty="0">
                <a:latin typeface="Montserrat ExtraBold" panose="00000900000000000000" pitchFamily="2" charset="0"/>
                <a:ea typeface="Montserrat" charset="0"/>
                <a:cs typeface="Montserrat" charset="0"/>
              </a:rPr>
              <a:t>United Kingdom Research and</a:t>
            </a:r>
            <a:r>
              <a:rPr lang="lv-LV" sz="2800" b="1" dirty="0">
                <a:latin typeface="Montserrat ExtraBold" panose="00000900000000000000" pitchFamily="2" charset="0"/>
                <a:ea typeface="Montserrat" charset="0"/>
                <a:cs typeface="Montserrat" charset="0"/>
              </a:rPr>
              <a:t> </a:t>
            </a:r>
            <a:r>
              <a:rPr lang="en-US" sz="2800" b="1" dirty="0">
                <a:latin typeface="Montserrat ExtraBold" panose="00000900000000000000" pitchFamily="2" charset="0"/>
                <a:ea typeface="Montserrat" charset="0"/>
                <a:cs typeface="Montserrat" charset="0"/>
              </a:rPr>
              <a:t>Innovation</a:t>
            </a:r>
            <a:r>
              <a:rPr lang="lv-LV" sz="2800" b="1" dirty="0">
                <a:latin typeface="Montserrat ExtraBold" panose="00000900000000000000" pitchFamily="2" charset="0"/>
                <a:ea typeface="Montserrat" charset="0"/>
                <a:cs typeface="Montserrat" charset="0"/>
              </a:rPr>
              <a:t> </a:t>
            </a:r>
            <a:r>
              <a:rPr lang="en-US" sz="2800" b="1" dirty="0">
                <a:latin typeface="Montserrat ExtraBold" panose="00000900000000000000" pitchFamily="2" charset="0"/>
                <a:ea typeface="Montserrat" charset="0"/>
                <a:cs typeface="Montserrat" charset="0"/>
              </a:rPr>
              <a:t>(UKRI</a:t>
            </a:r>
            <a:r>
              <a:rPr lang="lv-LV" sz="2800" b="1" dirty="0">
                <a:latin typeface="Montserrat ExtraBold" panose="00000900000000000000" pitchFamily="2" charset="0"/>
                <a:ea typeface="Montserrat" charset="0"/>
                <a:cs typeface="Montserrat" charset="0"/>
              </a:rPr>
              <a:t>)</a:t>
            </a:r>
            <a:r>
              <a:rPr lang="en-US" sz="2800" b="1" dirty="0">
                <a:latin typeface="Montserrat ExtraBold" panose="00000900000000000000" pitchFamily="2" charset="0"/>
                <a:ea typeface="Montserrat" charset="0"/>
                <a:cs typeface="Montserrat" charset="0"/>
              </a:rPr>
              <a:t>,</a:t>
            </a:r>
            <a:r>
              <a:rPr lang="lv-LV" sz="2800" b="1" dirty="0" err="1">
                <a:latin typeface="Montserrat ExtraBold" panose="00000900000000000000" pitchFamily="2" charset="0"/>
                <a:ea typeface="Montserrat" charset="0"/>
                <a:cs typeface="Montserrat" charset="0"/>
              </a:rPr>
              <a:t>Dr.R.Valizadeh</a:t>
            </a:r>
            <a:r>
              <a:rPr lang="lv-LV" sz="2800" b="1" dirty="0">
                <a:latin typeface="Montserrat ExtraBold" panose="00000900000000000000" pitchFamily="2" charset="0"/>
                <a:ea typeface="Montserrat" charset="0"/>
                <a:cs typeface="Montserrat" charset="0"/>
              </a:rPr>
              <a:t>;</a:t>
            </a:r>
          </a:p>
          <a:p>
            <a:r>
              <a:rPr lang="lv-LV" sz="2800" b="1" dirty="0">
                <a:latin typeface="Montserrat ExtraBold" panose="00000900000000000000" pitchFamily="2" charset="0"/>
                <a:ea typeface="Montserrat" charset="0"/>
                <a:cs typeface="Montserrat" charset="0"/>
              </a:rPr>
              <a:t>3.Institute </a:t>
            </a:r>
            <a:r>
              <a:rPr lang="lv-LV" sz="2800" b="1" dirty="0" err="1">
                <a:latin typeface="Montserrat ExtraBold" panose="00000900000000000000" pitchFamily="2" charset="0"/>
                <a:ea typeface="Montserrat" charset="0"/>
                <a:cs typeface="Montserrat" charset="0"/>
              </a:rPr>
              <a:t>of</a:t>
            </a:r>
            <a:r>
              <a:rPr lang="lv-LV" sz="2800" b="1" dirty="0">
                <a:latin typeface="Montserrat ExtraBold" panose="00000900000000000000" pitchFamily="2" charset="0"/>
                <a:ea typeface="Montserrat" charset="0"/>
                <a:cs typeface="Montserrat" charset="0"/>
              </a:rPr>
              <a:t> </a:t>
            </a:r>
            <a:r>
              <a:rPr lang="lv-LV" sz="2800" b="1" dirty="0" err="1">
                <a:latin typeface="Montserrat ExtraBold" panose="00000900000000000000" pitchFamily="2" charset="0"/>
                <a:ea typeface="Montserrat" charset="0"/>
                <a:cs typeface="Montserrat" charset="0"/>
              </a:rPr>
              <a:t>Electrical</a:t>
            </a:r>
            <a:r>
              <a:rPr lang="lv-LV" sz="2800" b="1" dirty="0">
                <a:latin typeface="Montserrat ExtraBold" panose="00000900000000000000" pitchFamily="2" charset="0"/>
                <a:ea typeface="Montserrat" charset="0"/>
                <a:cs typeface="Montserrat" charset="0"/>
              </a:rPr>
              <a:t> </a:t>
            </a:r>
            <a:r>
              <a:rPr lang="lv-LV" sz="2800" b="1" dirty="0" err="1">
                <a:latin typeface="Montserrat ExtraBold" panose="00000900000000000000" pitchFamily="2" charset="0"/>
                <a:ea typeface="Montserrat" charset="0"/>
                <a:cs typeface="Montserrat" charset="0"/>
              </a:rPr>
              <a:t>Enginering</a:t>
            </a:r>
            <a:r>
              <a:rPr lang="lv-LV" sz="2800" b="1" dirty="0">
                <a:latin typeface="Montserrat ExtraBold" panose="00000900000000000000" pitchFamily="2" charset="0"/>
                <a:ea typeface="Montserrat" charset="0"/>
                <a:cs typeface="Montserrat" charset="0"/>
              </a:rPr>
              <a:t> (IEE),</a:t>
            </a:r>
            <a:r>
              <a:rPr lang="lv-LV" sz="2800" b="1" dirty="0" err="1">
                <a:latin typeface="Montserrat ExtraBold" panose="00000900000000000000" pitchFamily="2" charset="0"/>
                <a:ea typeface="Montserrat" charset="0"/>
                <a:cs typeface="Montserrat" charset="0"/>
              </a:rPr>
              <a:t>Dr.E.Seiler</a:t>
            </a:r>
            <a:r>
              <a:rPr lang="lv-LV" sz="2800" b="1" dirty="0">
                <a:latin typeface="Montserrat ExtraBold" panose="00000900000000000000" pitchFamily="2" charset="0"/>
                <a:ea typeface="Montserrat" charset="0"/>
                <a:cs typeface="Montserrat" charset="0"/>
              </a:rPr>
              <a:t>;</a:t>
            </a:r>
          </a:p>
          <a:p>
            <a:r>
              <a:rPr lang="lv-LV" sz="2800" b="1" dirty="0">
                <a:latin typeface="Montserrat ExtraBold" panose="00000900000000000000" pitchFamily="2" charset="0"/>
                <a:ea typeface="Montserrat" charset="0"/>
                <a:cs typeface="Montserrat" charset="0"/>
              </a:rPr>
              <a:t>4.Helmholz-Zentrum Berlin (HZB),</a:t>
            </a:r>
            <a:r>
              <a:rPr lang="lv-LV" sz="2800" b="1" dirty="0" err="1">
                <a:latin typeface="Montserrat ExtraBold" panose="00000900000000000000" pitchFamily="2" charset="0"/>
                <a:ea typeface="Montserrat" charset="0"/>
                <a:cs typeface="Montserrat" charset="0"/>
              </a:rPr>
              <a:t>Dr.O.Kugeler</a:t>
            </a:r>
            <a:r>
              <a:rPr lang="lv-LV" sz="2800" b="1" dirty="0">
                <a:latin typeface="Montserrat ExtraBold" panose="00000900000000000000" pitchFamily="2" charset="0"/>
                <a:ea typeface="Montserrat" charset="0"/>
                <a:cs typeface="Montserrat" charset="0"/>
              </a:rPr>
              <a:t>;</a:t>
            </a:r>
          </a:p>
          <a:p>
            <a:r>
              <a:rPr lang="lv-LV" sz="2800" b="1" dirty="0">
                <a:latin typeface="Montserrat ExtraBold" panose="00000900000000000000" pitchFamily="2" charset="0"/>
                <a:ea typeface="Montserrat" charset="0"/>
                <a:cs typeface="Montserrat" charset="0"/>
              </a:rPr>
              <a:t>5.Instituto </a:t>
            </a:r>
            <a:r>
              <a:rPr lang="lv-LV" sz="2800" b="1" dirty="0" err="1">
                <a:latin typeface="Montserrat ExtraBold" panose="00000900000000000000" pitchFamily="2" charset="0"/>
                <a:ea typeface="Montserrat" charset="0"/>
                <a:cs typeface="Montserrat" charset="0"/>
              </a:rPr>
              <a:t>Nazionale</a:t>
            </a:r>
            <a:r>
              <a:rPr lang="lv-LV" sz="2800" b="1" dirty="0">
                <a:latin typeface="Montserrat ExtraBold" panose="00000900000000000000" pitchFamily="2" charset="0"/>
                <a:ea typeface="Montserrat" charset="0"/>
                <a:cs typeface="Montserrat" charset="0"/>
              </a:rPr>
              <a:t> di </a:t>
            </a:r>
            <a:r>
              <a:rPr lang="lv-LV" sz="2800" b="1" dirty="0" err="1">
                <a:latin typeface="Montserrat ExtraBold" panose="00000900000000000000" pitchFamily="2" charset="0"/>
                <a:ea typeface="Montserrat" charset="0"/>
                <a:cs typeface="Montserrat" charset="0"/>
              </a:rPr>
              <a:t>Fisica</a:t>
            </a:r>
            <a:r>
              <a:rPr lang="lv-LV" sz="2800" b="1" dirty="0">
                <a:latin typeface="Montserrat ExtraBold" panose="00000900000000000000" pitchFamily="2" charset="0"/>
                <a:ea typeface="Montserrat" charset="0"/>
                <a:cs typeface="Montserrat" charset="0"/>
              </a:rPr>
              <a:t> </a:t>
            </a:r>
            <a:r>
              <a:rPr lang="lv-LV" sz="2800" b="1" dirty="0" err="1">
                <a:latin typeface="Montserrat ExtraBold" panose="00000900000000000000" pitchFamily="2" charset="0"/>
                <a:ea typeface="Montserrat" charset="0"/>
                <a:cs typeface="Montserrat" charset="0"/>
              </a:rPr>
              <a:t>Nucleare</a:t>
            </a:r>
            <a:r>
              <a:rPr lang="lv-LV" sz="2800" b="1" dirty="0">
                <a:latin typeface="Montserrat ExtraBold" panose="00000900000000000000" pitchFamily="2" charset="0"/>
                <a:ea typeface="Montserrat" charset="0"/>
                <a:cs typeface="Montserrat" charset="0"/>
              </a:rPr>
              <a:t>(INFN), </a:t>
            </a:r>
            <a:r>
              <a:rPr lang="lv-LV" sz="2800" b="1" dirty="0" err="1">
                <a:latin typeface="Montserrat ExtraBold" panose="00000900000000000000" pitchFamily="2" charset="0"/>
                <a:ea typeface="Montserrat" charset="0"/>
                <a:cs typeface="Montserrat" charset="0"/>
              </a:rPr>
              <a:t>Dr.C.Pira</a:t>
            </a:r>
            <a:r>
              <a:rPr lang="lv-LV" sz="2800" b="1" dirty="0">
                <a:latin typeface="Montserrat ExtraBold" panose="00000900000000000000" pitchFamily="2" charset="0"/>
                <a:ea typeface="Montserrat" charset="0"/>
                <a:cs typeface="Montserrat" charset="0"/>
              </a:rPr>
              <a:t>. </a:t>
            </a:r>
            <a:endParaRPr lang="en-US" sz="2800" b="1" dirty="0">
              <a:latin typeface="Montserrat ExtraBold" panose="00000900000000000000" pitchFamily="2" charset="0"/>
              <a:ea typeface="Montserrat" charset="0"/>
              <a:cs typeface="Montserrat" charset="0"/>
            </a:endParaRPr>
          </a:p>
        </p:txBody>
      </p:sp>
      <p:sp>
        <p:nvSpPr>
          <p:cNvPr id="15" name="TextBox 14">
            <a:extLst>
              <a:ext uri="{FF2B5EF4-FFF2-40B4-BE49-F238E27FC236}">
                <a16:creationId xmlns:a16="http://schemas.microsoft.com/office/drawing/2014/main" id="{66074A45-80EA-4FE7-BF67-2F04B13C5B3A}"/>
              </a:ext>
            </a:extLst>
          </p:cNvPr>
          <p:cNvSpPr txBox="1"/>
          <p:nvPr/>
        </p:nvSpPr>
        <p:spPr>
          <a:xfrm>
            <a:off x="551384" y="908720"/>
            <a:ext cx="11161240" cy="954107"/>
          </a:xfrm>
          <a:prstGeom prst="rect">
            <a:avLst/>
          </a:prstGeom>
          <a:noFill/>
        </p:spPr>
        <p:txBody>
          <a:bodyPr wrap="square">
            <a:spAutoFit/>
          </a:bodyPr>
          <a:lstStyle/>
          <a:p>
            <a:r>
              <a:rPr lang="en-US" sz="2800" dirty="0"/>
              <a:t>Task 9.5: Improvement of mechanical and superconducting properties of RF resonator by laser radiation.</a:t>
            </a:r>
          </a:p>
        </p:txBody>
      </p:sp>
    </p:spTree>
    <p:extLst>
      <p:ext uri="{BB962C8B-B14F-4D97-AF65-F5344CB8AC3E}">
        <p14:creationId xmlns:p14="http://schemas.microsoft.com/office/powerpoint/2010/main" val="1519628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822101" y="3717032"/>
            <a:ext cx="3114675" cy="1133475"/>
          </a:xfrm>
          <a:prstGeom prst="rect">
            <a:avLst/>
          </a:prstGeom>
        </p:spPr>
      </p:pic>
      <p:sp>
        <p:nvSpPr>
          <p:cNvPr id="2" name="Footer Placeholder 3">
            <a:extLst>
              <a:ext uri="{FF2B5EF4-FFF2-40B4-BE49-F238E27FC236}">
                <a16:creationId xmlns:a16="http://schemas.microsoft.com/office/drawing/2014/main" id="{500DB74D-9072-0D3F-294A-1A3289CF8A8C}"/>
              </a:ext>
            </a:extLst>
          </p:cNvPr>
          <p:cNvSpPr>
            <a:spLocks noGrp="1"/>
          </p:cNvSpPr>
          <p:nvPr>
            <p:ph type="ftr" sz="quarter" idx="11"/>
          </p:nvPr>
        </p:nvSpPr>
        <p:spPr>
          <a:xfrm>
            <a:off x="335360" y="1981408"/>
            <a:ext cx="3168352" cy="1447592"/>
          </a:xfrm>
        </p:spPr>
        <p:txBody>
          <a:bodyPr/>
          <a:lstStyle/>
          <a:p>
            <a:r>
              <a:rPr lang="en-US" sz="1800" b="1" dirty="0"/>
              <a:t>Laser facility: </a:t>
            </a:r>
          </a:p>
          <a:p>
            <a:r>
              <a:rPr lang="en-US" sz="1800" dirty="0"/>
              <a:t>L=</a:t>
            </a:r>
            <a:r>
              <a:rPr lang="lv-LV" sz="1800" dirty="0"/>
              <a:t>45</a:t>
            </a:r>
            <a:r>
              <a:rPr lang="en-US" sz="1800" dirty="0"/>
              <a:t>0mm, D=250mm,  </a:t>
            </a:r>
            <a:r>
              <a:rPr lang="en-US" sz="1800" dirty="0" err="1"/>
              <a:t>Ar</a:t>
            </a:r>
            <a:r>
              <a:rPr lang="en-US" sz="1800" dirty="0"/>
              <a:t> gas atmosphere 1.5 </a:t>
            </a:r>
            <a:r>
              <a:rPr lang="en-US" sz="1800" dirty="0" err="1"/>
              <a:t>atm</a:t>
            </a:r>
            <a:r>
              <a:rPr lang="en-US" sz="1800" dirty="0"/>
              <a:t> pressure. </a:t>
            </a:r>
          </a:p>
        </p:txBody>
      </p:sp>
      <p:sp>
        <p:nvSpPr>
          <p:cNvPr id="3" name="Rectangle 2">
            <a:extLst>
              <a:ext uri="{FF2B5EF4-FFF2-40B4-BE49-F238E27FC236}">
                <a16:creationId xmlns:a16="http://schemas.microsoft.com/office/drawing/2014/main" id="{283A7AA7-AD70-4A3D-1DF6-7A6BAF60E9D4}"/>
              </a:ext>
            </a:extLst>
          </p:cNvPr>
          <p:cNvSpPr/>
          <p:nvPr/>
        </p:nvSpPr>
        <p:spPr>
          <a:xfrm>
            <a:off x="7767304" y="1613118"/>
            <a:ext cx="3489194" cy="1569660"/>
          </a:xfrm>
          <a:prstGeom prst="rect">
            <a:avLst/>
          </a:prstGeom>
        </p:spPr>
        <p:txBody>
          <a:bodyPr wrap="square">
            <a:spAutoFit/>
          </a:bodyPr>
          <a:lstStyle/>
          <a:p>
            <a:pPr>
              <a:spcAft>
                <a:spcPts val="0"/>
              </a:spcAft>
            </a:pPr>
            <a:r>
              <a:rPr lang="en-GB" sz="1600" dirty="0">
                <a:latin typeface="Times New Roman" panose="02020603050405020304" pitchFamily="18" charset="0"/>
                <a:ea typeface="Calibri" panose="020F0502020204030204" pitchFamily="34" charset="0"/>
                <a:cs typeface="Times New Roman" panose="02020603050405020304" pitchFamily="18" charset="0"/>
              </a:rPr>
              <a:t>In an </a:t>
            </a:r>
            <a:r>
              <a:rPr lang="en-GB" sz="1600" dirty="0" err="1">
                <a:latin typeface="Times New Roman" panose="02020603050405020304" pitchFamily="18" charset="0"/>
                <a:ea typeface="Calibri" panose="020F0502020204030204" pitchFamily="34" charset="0"/>
                <a:cs typeface="Times New Roman" panose="02020603050405020304" pitchFamily="18" charset="0"/>
              </a:rPr>
              <a:t>Ar</a:t>
            </a:r>
            <a:r>
              <a:rPr lang="en-GB" sz="1600" dirty="0">
                <a:latin typeface="Times New Roman" panose="02020603050405020304" pitchFamily="18" charset="0"/>
                <a:ea typeface="Calibri" panose="020F0502020204030204" pitchFamily="34" charset="0"/>
                <a:cs typeface="Times New Roman" panose="02020603050405020304" pitchFamily="18" charset="0"/>
              </a:rPr>
              <a:t> gas chamber with an optical window, where a linear stepper motor (Z. coordinate) and a motorized rotating platform (α. coordinate) were installed. A miniature rotation stage for mirror rotation (</a:t>
            </a:r>
            <a:r>
              <a:rPr lang="en-GB" sz="1600" dirty="0">
                <a:latin typeface="Calibri" panose="020F0502020204030204" pitchFamily="34" charset="0"/>
                <a:ea typeface="Calibri" panose="020F0502020204030204" pitchFamily="34" charset="0"/>
                <a:sym typeface="Symbol" panose="05050102010706020507" pitchFamily="18" charset="2"/>
              </a:rPr>
              <a:t></a:t>
            </a:r>
            <a:r>
              <a:rPr lang="en-GB" sz="1600" dirty="0">
                <a:latin typeface="Times New Roman" panose="02020603050405020304" pitchFamily="18" charset="0"/>
                <a:ea typeface="Calibri" panose="020F0502020204030204" pitchFamily="34" charset="0"/>
                <a:cs typeface="Times New Roman" panose="02020603050405020304" pitchFamily="18" charset="0"/>
              </a:rPr>
              <a:t>. coordinate) is installed</a:t>
            </a:r>
            <a:r>
              <a:rPr lang="en-GB" sz="1600" dirty="0">
                <a:latin typeface="Calibri" panose="020F0502020204030204" pitchFamily="34" charset="0"/>
                <a:ea typeface="Calibri" panose="020F0502020204030204" pitchFamily="34" charset="0"/>
              </a:rPr>
              <a:t>.</a:t>
            </a:r>
            <a:endParaRPr lang="en-US" sz="1600" dirty="0">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E880B335-A0A2-9733-14C6-C4DE6DC35191}"/>
              </a:ext>
            </a:extLst>
          </p:cNvPr>
          <p:cNvPicPr>
            <a:picLocks noChangeAspect="1"/>
          </p:cNvPicPr>
          <p:nvPr/>
        </p:nvPicPr>
        <p:blipFill>
          <a:blip r:embed="rId4"/>
          <a:stretch>
            <a:fillRect/>
          </a:stretch>
        </p:blipFill>
        <p:spPr>
          <a:xfrm>
            <a:off x="4248150" y="764704"/>
            <a:ext cx="3695700" cy="5288230"/>
          </a:xfrm>
          <a:prstGeom prst="rect">
            <a:avLst/>
          </a:prstGeom>
        </p:spPr>
      </p:pic>
      <p:sp>
        <p:nvSpPr>
          <p:cNvPr id="8" name="TextBox 7">
            <a:extLst>
              <a:ext uri="{FF2B5EF4-FFF2-40B4-BE49-F238E27FC236}">
                <a16:creationId xmlns:a16="http://schemas.microsoft.com/office/drawing/2014/main" id="{AA62181F-7FE6-AB5B-0E8C-958AF9DCC00C}"/>
              </a:ext>
            </a:extLst>
          </p:cNvPr>
          <p:cNvSpPr txBox="1"/>
          <p:nvPr/>
        </p:nvSpPr>
        <p:spPr>
          <a:xfrm>
            <a:off x="2135560" y="5979902"/>
            <a:ext cx="8801216" cy="368755"/>
          </a:xfrm>
          <a:prstGeom prst="rect">
            <a:avLst/>
          </a:prstGeom>
          <a:noFill/>
        </p:spPr>
        <p:txBody>
          <a:bodyPr wrap="square">
            <a:spAutoFit/>
          </a:bodyPr>
          <a:lstStyle/>
          <a:p>
            <a:pPr>
              <a:lnSpc>
                <a:spcPct val="107000"/>
              </a:lnSpc>
              <a:spcAft>
                <a:spcPts val="8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Figure 1. Principal schematics of </a:t>
            </a:r>
            <a:r>
              <a:rPr lang="lv-LV" dirty="0">
                <a:latin typeface="Times New Roman" panose="02020603050405020304" pitchFamily="18" charset="0"/>
                <a:ea typeface="Times New Roman" panose="02020603050405020304" pitchFamily="18" charset="0"/>
                <a:cs typeface="Times New Roman" panose="02020603050405020304" pitchFamily="18" charset="0"/>
              </a:rPr>
              <a:t>L</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aser</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facility for irradiation inner surface of RF cavity.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2488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7A1A58B-7BA1-7E42-8231-6D1CB1C760B1}" type="slidenum">
              <a:rPr lang="en-US" smtClean="0"/>
              <a:pPr/>
              <a:t>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854" y="476672"/>
            <a:ext cx="2854325" cy="539247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9271" y="452549"/>
            <a:ext cx="3555603" cy="5390702"/>
          </a:xfrm>
          <a:prstGeom prst="rect">
            <a:avLst/>
          </a:prstGeom>
        </p:spPr>
      </p:pic>
      <p:pic>
        <p:nvPicPr>
          <p:cNvPr id="2" name="Picture 1" descr="A close-up of a machine&#10;&#10;Description automatically generated">
            <a:extLst>
              <a:ext uri="{FF2B5EF4-FFF2-40B4-BE49-F238E27FC236}">
                <a16:creationId xmlns:a16="http://schemas.microsoft.com/office/drawing/2014/main" id="{AAFB5E25-6ED4-966F-E9BB-68B57CC1E853}"/>
              </a:ext>
            </a:extLst>
          </p:cNvPr>
          <p:cNvPicPr>
            <a:picLocks noChangeAspect="1"/>
          </p:cNvPicPr>
          <p:nvPr/>
        </p:nvPicPr>
        <p:blipFill>
          <a:blip r:embed="rId4"/>
          <a:stretch>
            <a:fillRect/>
          </a:stretch>
        </p:blipFill>
        <p:spPr>
          <a:xfrm>
            <a:off x="4151784" y="466361"/>
            <a:ext cx="4032668" cy="5376890"/>
          </a:xfrm>
          <a:prstGeom prst="rect">
            <a:avLst/>
          </a:prstGeom>
        </p:spPr>
      </p:pic>
    </p:spTree>
    <p:extLst>
      <p:ext uri="{BB962C8B-B14F-4D97-AF65-F5344CB8AC3E}">
        <p14:creationId xmlns:p14="http://schemas.microsoft.com/office/powerpoint/2010/main" val="1948269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7A1A58B-7BA1-7E42-8231-6D1CB1C760B1}" type="slidenum">
              <a:rPr lang="en-US" smtClean="0"/>
              <a:pPr/>
              <a:t>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39" y="692696"/>
            <a:ext cx="2766427" cy="4057511"/>
          </a:xfrm>
          <a:prstGeom prst="rect">
            <a:avLst/>
          </a:prstGeom>
        </p:spPr>
      </p:pic>
      <p:pic>
        <p:nvPicPr>
          <p:cNvPr id="2" name="Picture 1" descr="A close-up of a machine&#10;&#10;Description automatically generated">
            <a:extLst>
              <a:ext uri="{FF2B5EF4-FFF2-40B4-BE49-F238E27FC236}">
                <a16:creationId xmlns:a16="http://schemas.microsoft.com/office/drawing/2014/main" id="{6B2BC0F5-7EB0-12BF-3055-2FA305480832}"/>
              </a:ext>
            </a:extLst>
          </p:cNvPr>
          <p:cNvPicPr>
            <a:picLocks noChangeAspect="1"/>
          </p:cNvPicPr>
          <p:nvPr/>
        </p:nvPicPr>
        <p:blipFill>
          <a:blip r:embed="rId3"/>
          <a:stretch>
            <a:fillRect/>
          </a:stretch>
        </p:blipFill>
        <p:spPr>
          <a:xfrm>
            <a:off x="4151784" y="-171400"/>
            <a:ext cx="6268087" cy="5217258"/>
          </a:xfrm>
          <a:prstGeom prst="rect">
            <a:avLst/>
          </a:prstGeom>
        </p:spPr>
      </p:pic>
      <p:sp>
        <p:nvSpPr>
          <p:cNvPr id="6" name="TextBox 5">
            <a:extLst>
              <a:ext uri="{FF2B5EF4-FFF2-40B4-BE49-F238E27FC236}">
                <a16:creationId xmlns:a16="http://schemas.microsoft.com/office/drawing/2014/main" id="{55096778-CE0F-5D9F-715D-6CBD6E7CBCB1}"/>
              </a:ext>
            </a:extLst>
          </p:cNvPr>
          <p:cNvSpPr txBox="1"/>
          <p:nvPr/>
        </p:nvSpPr>
        <p:spPr>
          <a:xfrm>
            <a:off x="3222769" y="5157192"/>
            <a:ext cx="9930015" cy="368755"/>
          </a:xfrm>
          <a:prstGeom prst="rect">
            <a:avLst/>
          </a:prstGeom>
          <a:noFill/>
        </p:spPr>
        <p:txBody>
          <a:bodyPr wrap="square">
            <a:spAutoFit/>
          </a:bodyPr>
          <a:lstStyle/>
          <a:p>
            <a:pPr>
              <a:lnSpc>
                <a:spcPct val="107000"/>
              </a:lnSpc>
              <a:spcAft>
                <a:spcPts val="8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Figure 2. Photos of construction of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Ar</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gas chamber with a tubular part of RF cavity.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A552487-CD4B-D524-4F07-677D68A5712E}"/>
              </a:ext>
            </a:extLst>
          </p:cNvPr>
          <p:cNvSpPr txBox="1"/>
          <p:nvPr/>
        </p:nvSpPr>
        <p:spPr>
          <a:xfrm>
            <a:off x="2855640" y="179007"/>
            <a:ext cx="4680520" cy="369332"/>
          </a:xfrm>
          <a:prstGeom prst="rect">
            <a:avLst/>
          </a:prstGeom>
          <a:noFill/>
        </p:spPr>
        <p:txBody>
          <a:bodyPr wrap="square">
            <a:spAutoFit/>
          </a:bodyPr>
          <a:lstStyle/>
          <a:p>
            <a:r>
              <a:rPr lang="en-GB" sz="1800" b="1" dirty="0">
                <a:solidFill>
                  <a:srgbClr val="253366"/>
                </a:solidFill>
                <a:effectLst/>
                <a:latin typeface="Tahoma" panose="020B0604030504040204" pitchFamily="34" charset="0"/>
                <a:ea typeface="Tahoma" panose="020B0604030504040204" pitchFamily="34" charset="0"/>
                <a:cs typeface="Tahoma" panose="020B0604030504040204" pitchFamily="34" charset="0"/>
              </a:rPr>
              <a:t>Test with a tubular part of the cavity</a:t>
            </a:r>
            <a:endParaRPr lang="en-US" b="1" dirty="0">
              <a:solidFill>
                <a:srgbClr val="253366"/>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BA86AC8C-9150-4973-A7A9-C7DF59E13E3B}"/>
              </a:ext>
            </a:extLst>
          </p:cNvPr>
          <p:cNvSpPr txBox="1"/>
          <p:nvPr/>
        </p:nvSpPr>
        <p:spPr>
          <a:xfrm>
            <a:off x="1343472" y="5229200"/>
            <a:ext cx="10873208" cy="1661993"/>
          </a:xfrm>
          <a:prstGeom prst="rect">
            <a:avLst/>
          </a:prstGeom>
          <a:noFill/>
        </p:spPr>
        <p:txBody>
          <a:bodyPr wrap="square">
            <a:spAutoFit/>
          </a:bodyPr>
          <a:lstStyle/>
          <a:p>
            <a:r>
              <a:rPr lang="en-US" dirty="0"/>
              <a:t>	</a:t>
            </a:r>
            <a:r>
              <a:rPr lang="en-US" sz="1200" b="1" dirty="0">
                <a:latin typeface="Times New Roman" panose="02020603050405020304" pitchFamily="18" charset="0"/>
                <a:cs typeface="Times New Roman" panose="02020603050405020304" pitchFamily="18" charset="0"/>
              </a:rPr>
              <a:t>SOFTWARE</a:t>
            </a:r>
          </a:p>
          <a:p>
            <a:r>
              <a:rPr lang="en-US" sz="1400" dirty="0">
                <a:latin typeface="Times New Roman" panose="02020603050405020304" pitchFamily="18" charset="0"/>
                <a:cs typeface="Times New Roman" panose="02020603050405020304" pitchFamily="18" charset="0"/>
              </a:rPr>
              <a:t>The developed control program for laser irradiation of the RF cavity consists of two parts.</a:t>
            </a:r>
          </a:p>
          <a:p>
            <a:r>
              <a:rPr lang="en-US" sz="1400" b="1" dirty="0">
                <a:latin typeface="Times New Roman" panose="02020603050405020304" pitchFamily="18" charset="0"/>
                <a:cs typeface="Times New Roman" panose="02020603050405020304" pitchFamily="18" charset="0"/>
              </a:rPr>
              <a:t>Program for irradiation of the tubular part of the RF cavity</a:t>
            </a:r>
            <a:r>
              <a:rPr lang="en-US" sz="1400" dirty="0">
                <a:latin typeface="Times New Roman" panose="02020603050405020304" pitchFamily="18" charset="0"/>
                <a:cs typeface="Times New Roman" panose="02020603050405020304" pitchFamily="18" charset="0"/>
              </a:rPr>
              <a:t>. The control is carried out on 2D coordinates Z and α, which provide the movement of the beam along the spiral with the change of the spiral pitch or speed of rotation.</a:t>
            </a:r>
          </a:p>
          <a:p>
            <a:r>
              <a:rPr lang="en-US" sz="1400" b="1" dirty="0">
                <a:latin typeface="Times New Roman" panose="02020603050405020304" pitchFamily="18" charset="0"/>
                <a:cs typeface="Times New Roman" panose="02020603050405020304" pitchFamily="18" charset="0"/>
              </a:rPr>
              <a:t>Control program for the spherical part of the RF cavity</a:t>
            </a:r>
            <a:r>
              <a:rPr lang="en-US" sz="1400" dirty="0">
                <a:latin typeface="Times New Roman" panose="02020603050405020304" pitchFamily="18" charset="0"/>
                <a:cs typeface="Times New Roman" panose="02020603050405020304" pitchFamily="18" charset="0"/>
              </a:rPr>
              <a:t>. The control is also carried out on 3D coordinates Z, α and </a:t>
            </a:r>
            <a:r>
              <a:rPr lang="en-GB" sz="1400" dirty="0">
                <a:latin typeface="Calibri" panose="020F0502020204030204" pitchFamily="34" charset="0"/>
                <a:ea typeface="Calibri" panose="020F0502020204030204" pitchFamily="34" charset="0"/>
                <a:sym typeface="Symbol" panose="05050102010706020507" pitchFamily="18" charset="2"/>
              </a:rPr>
              <a:t></a:t>
            </a:r>
            <a:r>
              <a:rPr lang="en-US" sz="1400" dirty="0">
                <a:latin typeface="Times New Roman" panose="02020603050405020304" pitchFamily="18" charset="0"/>
                <a:cs typeface="Times New Roman" panose="02020603050405020304" pitchFamily="18" charset="0"/>
              </a:rPr>
              <a:t>.  Provide rotation of the RF resonator in the horizontal plane and rotation of the mirror in the vertical plane, which also provides the movement of the beam along the spiral inside the sphere.</a:t>
            </a:r>
          </a:p>
        </p:txBody>
      </p:sp>
    </p:spTree>
    <p:extLst>
      <p:ext uri="{BB962C8B-B14F-4D97-AF65-F5344CB8AC3E}">
        <p14:creationId xmlns:p14="http://schemas.microsoft.com/office/powerpoint/2010/main" val="810996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7A1A58B-7BA1-7E42-8231-6D1CB1C760B1}" type="slidenum">
              <a:rPr lang="en-US" smtClean="0"/>
              <a:pPr/>
              <a:t>6</a:t>
            </a:fld>
            <a:endParaRPr lang="en-US"/>
          </a:p>
        </p:txBody>
      </p:sp>
      <p:pic>
        <p:nvPicPr>
          <p:cNvPr id="8" name="Content Placeholder 5">
            <a:extLst>
              <a:ext uri="{FF2B5EF4-FFF2-40B4-BE49-F238E27FC236}">
                <a16:creationId xmlns:a16="http://schemas.microsoft.com/office/drawing/2014/main" id="{3C0A2EE1-3675-5D3D-3B23-FAFFE83FCF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063552" y="982689"/>
            <a:ext cx="4707814" cy="3672408"/>
          </a:xfrm>
          <a:prstGeom prst="rect">
            <a:avLst/>
          </a:prstGeom>
        </p:spPr>
      </p:pic>
      <p:sp>
        <p:nvSpPr>
          <p:cNvPr id="9" name="Footer Placeholder 3">
            <a:extLst>
              <a:ext uri="{FF2B5EF4-FFF2-40B4-BE49-F238E27FC236}">
                <a16:creationId xmlns:a16="http://schemas.microsoft.com/office/drawing/2014/main" id="{C29DE526-FF25-0736-9915-8946C1945DD3}"/>
              </a:ext>
            </a:extLst>
          </p:cNvPr>
          <p:cNvSpPr>
            <a:spLocks noGrp="1"/>
          </p:cNvSpPr>
          <p:nvPr/>
        </p:nvSpPr>
        <p:spPr>
          <a:xfrm>
            <a:off x="6528048" y="836712"/>
            <a:ext cx="3642427" cy="3818385"/>
          </a:xfrm>
          <a:prstGeom prst="rect">
            <a:avLst/>
          </a:prstGeom>
        </p:spPr>
        <p:txBody>
          <a:bodyPr vert="horz" wrap="square" lIns="91440" tIns="45720" rIns="91440" bIns="45720" rtlCol="0" anchor="ctr">
            <a:noAutofit/>
          </a:bodyPr>
          <a:lstStyle/>
          <a:p>
            <a:pPr algn="ctr">
              <a:lnSpc>
                <a:spcPct val="107000"/>
              </a:lnSpc>
              <a:spcAft>
                <a:spcPts val="800"/>
              </a:spcAft>
            </a:pPr>
            <a:r>
              <a:rPr lang="lv-LV" sz="1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Nonirradiated</a:t>
            </a:r>
            <a:r>
              <a:rPr lang="lv-LV" sz="1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lv-LV" sz="1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surface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800"/>
              </a:spcAft>
            </a:pPr>
            <a:r>
              <a:rPr lang="lv-LV" sz="1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800"/>
              </a:spcAft>
            </a:pPr>
            <a:r>
              <a:rPr lang="lv-LV" sz="1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800"/>
              </a:spcAft>
            </a:pPr>
            <a:r>
              <a:rPr lang="lv-LV" sz="1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07000"/>
              </a:lnSpc>
              <a:spcAft>
                <a:spcPts val="800"/>
              </a:spcAft>
            </a:pPr>
            <a:endParaRPr lang="lv-LV" sz="1200" dirty="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800"/>
              </a:spcAft>
            </a:pPr>
            <a:endParaRPr lang="lv-LV" sz="1200" kern="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800"/>
              </a:spcAft>
            </a:pPr>
            <a:r>
              <a:rPr lang="lv-LV" sz="1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Irradiated</a:t>
            </a:r>
            <a:r>
              <a:rPr lang="lv-LV" sz="1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lv-LV" sz="1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surface</a:t>
            </a:r>
            <a:r>
              <a:rPr lang="lv-LV" sz="1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800"/>
              </a:spcAft>
            </a:pPr>
            <a:endParaRPr lang="lv-LV" sz="1200" kern="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800"/>
              </a:spcAft>
            </a:pPr>
            <a:r>
              <a:rPr lang="lv-LV" sz="1200" kern="1200" dirty="0">
                <a:effectLst/>
                <a:latin typeface="Times New Roman" panose="02020603050405020304" pitchFamily="18" charset="0"/>
                <a:ea typeface="Times New Roman" panose="02020603050405020304" pitchFamily="18" charset="0"/>
                <a:cs typeface="Times New Roman" panose="02020603050405020304" pitchFamily="18" charset="0"/>
              </a:rPr>
              <a:t>I </a:t>
            </a:r>
            <a:r>
              <a:rPr lang="lv-LV" sz="1200" kern="1200" baseline="-25000" dirty="0">
                <a:effectLst/>
                <a:latin typeface="Times New Roman" panose="02020603050405020304" pitchFamily="18" charset="0"/>
                <a:ea typeface="Times New Roman" panose="02020603050405020304" pitchFamily="18" charset="0"/>
                <a:cs typeface="Times New Roman" panose="02020603050405020304" pitchFamily="18" charset="0"/>
              </a:rPr>
              <a:t>min</a:t>
            </a:r>
            <a:r>
              <a:rPr lang="lv-LV" sz="1200" kern="1200" dirty="0">
                <a:effectLst/>
                <a:latin typeface="Times New Roman" panose="02020603050405020304" pitchFamily="18" charset="0"/>
                <a:ea typeface="Times New Roman" panose="02020603050405020304" pitchFamily="18" charset="0"/>
                <a:cs typeface="Times New Roman" panose="02020603050405020304" pitchFamily="18" charset="0"/>
              </a:rPr>
              <a:t>=40 MW/cm</a:t>
            </a:r>
            <a:r>
              <a:rPr lang="lv-LV" sz="1200" kern="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lv-LV" sz="1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800"/>
              </a:spcAft>
            </a:pPr>
            <a:endParaRPr lang="lv-LV" sz="1200" kern="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800"/>
              </a:spcAft>
            </a:pPr>
            <a:r>
              <a:rPr lang="lv-LV" sz="1200" kern="1200" dirty="0">
                <a:effectLst/>
                <a:latin typeface="Times New Roman" panose="02020603050405020304" pitchFamily="18" charset="0"/>
                <a:ea typeface="Times New Roman" panose="02020603050405020304" pitchFamily="18" charset="0"/>
                <a:cs typeface="Times New Roman" panose="02020603050405020304" pitchFamily="18" charset="0"/>
              </a:rPr>
              <a:t>I </a:t>
            </a:r>
            <a:r>
              <a:rPr lang="lv-LV" sz="1200" kern="12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max</a:t>
            </a:r>
            <a:r>
              <a:rPr lang="lv-LV" sz="1200" kern="1200" dirty="0">
                <a:effectLst/>
                <a:latin typeface="Times New Roman" panose="02020603050405020304" pitchFamily="18" charset="0"/>
                <a:ea typeface="Times New Roman" panose="02020603050405020304" pitchFamily="18" charset="0"/>
                <a:cs typeface="Times New Roman" panose="02020603050405020304" pitchFamily="18" charset="0"/>
              </a:rPr>
              <a:t>=50 MW/cm</a:t>
            </a:r>
            <a:r>
              <a:rPr lang="lv-LV" sz="1200" kern="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B6BF9D5-C083-875B-997C-1474747B205F}"/>
              </a:ext>
            </a:extLst>
          </p:cNvPr>
          <p:cNvSpPr txBox="1"/>
          <p:nvPr/>
        </p:nvSpPr>
        <p:spPr>
          <a:xfrm>
            <a:off x="1631504" y="4801074"/>
            <a:ext cx="9722296" cy="961482"/>
          </a:xfrm>
          <a:prstGeom prst="rect">
            <a:avLst/>
          </a:prstGeom>
          <a:noFill/>
        </p:spPr>
        <p:txBody>
          <a:bodyPr wrap="square">
            <a:spAutoFit/>
          </a:bodyPr>
          <a:lstStyle/>
          <a:p>
            <a:pPr>
              <a:lnSpc>
                <a:spcPct val="107000"/>
              </a:lnSpc>
              <a:spcAft>
                <a:spcPts val="800"/>
              </a:spcAft>
            </a:pPr>
            <a:r>
              <a:rPr lang="en-US" sz="1800" kern="1600" dirty="0">
                <a:effectLst/>
                <a:latin typeface="Times New Roman" panose="02020603050405020304" pitchFamily="18" charset="0"/>
                <a:ea typeface="Times New Roman" panose="02020603050405020304" pitchFamily="18" charset="0"/>
                <a:cs typeface="Times New Roman" panose="02020603050405020304" pitchFamily="18" charset="0"/>
              </a:rPr>
              <a:t>Figure 3. Photos of nonirradiated surface (upper image) and irradiated by </a:t>
            </a:r>
            <a:r>
              <a:rPr lang="en-US" sz="1800" kern="1600" dirty="0" err="1">
                <a:effectLst/>
                <a:latin typeface="Times New Roman" panose="02020603050405020304" pitchFamily="18" charset="0"/>
                <a:ea typeface="Times New Roman" panose="02020603050405020304" pitchFamily="18" charset="0"/>
                <a:cs typeface="Times New Roman" panose="02020603050405020304" pitchFamily="18" charset="0"/>
              </a:rPr>
              <a:t>Nb:YAG</a:t>
            </a:r>
            <a:r>
              <a:rPr lang="en-US" sz="1800" kern="1600" dirty="0">
                <a:effectLst/>
                <a:latin typeface="Times New Roman" panose="02020603050405020304" pitchFamily="18" charset="0"/>
                <a:ea typeface="Times New Roman" panose="02020603050405020304" pitchFamily="18" charset="0"/>
                <a:cs typeface="Times New Roman" panose="02020603050405020304" pitchFamily="18" charset="0"/>
              </a:rPr>
              <a:t> laser of </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tubular</a:t>
            </a:r>
            <a:r>
              <a:rPr lang="en-US" sz="1800" kern="1600" dirty="0">
                <a:effectLst/>
                <a:latin typeface="Times New Roman" panose="02020603050405020304" pitchFamily="18" charset="0"/>
                <a:ea typeface="Times New Roman" panose="02020603050405020304" pitchFamily="18" charset="0"/>
                <a:cs typeface="Times New Roman" panose="02020603050405020304" pitchFamily="18" charset="0"/>
              </a:rPr>
              <a:t> part of inner surface of RF cavity (under image). 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fter laser irradiation, the roughness parameters </a:t>
            </a:r>
            <a:r>
              <a:rPr lang="lv-LV" sz="1800" i="1"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lv-LV"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decreased by about an order of magnitude from 900 nm to 90 nm.</a:t>
            </a:r>
          </a:p>
        </p:txBody>
      </p:sp>
    </p:spTree>
    <p:extLst>
      <p:ext uri="{BB962C8B-B14F-4D97-AF65-F5344CB8AC3E}">
        <p14:creationId xmlns:p14="http://schemas.microsoft.com/office/powerpoint/2010/main" val="3361031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4">
            <a:extLst>
              <a:ext uri="{FF2B5EF4-FFF2-40B4-BE49-F238E27FC236}">
                <a16:creationId xmlns:a16="http://schemas.microsoft.com/office/drawing/2014/main" id="{295B20A4-DD66-E6E9-956E-C27D4D5184A4}"/>
              </a:ext>
            </a:extLst>
          </p:cNvPr>
          <p:cNvSpPr>
            <a:spLocks noGrp="1"/>
          </p:cNvSpPr>
          <p:nvPr>
            <p:ph type="sldNum" sz="quarter" idx="11"/>
          </p:nvPr>
        </p:nvSpPr>
        <p:spPr bwMode="auto">
          <a:xfrm>
            <a:off x="3216000" y="6120092"/>
            <a:ext cx="5760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chemeClr val="accent1"/>
              </a:buClr>
              <a:buFont typeface="Arial" panose="020B0604020202020204" pitchFamily="34" charset="0"/>
              <a:buChar char="•"/>
              <a:defRPr sz="2800">
                <a:solidFill>
                  <a:schemeClr val="tx1"/>
                </a:solidFill>
                <a:latin typeface="Montserrat" panose="00000500000000000000" pitchFamily="2" charset="0"/>
              </a:defRPr>
            </a:lvl1pPr>
            <a:lvl2pPr marL="742950" indent="-285750">
              <a:lnSpc>
                <a:spcPct val="90000"/>
              </a:lnSpc>
              <a:spcBef>
                <a:spcPts val="500"/>
              </a:spcBef>
              <a:buClr>
                <a:schemeClr val="accent1"/>
              </a:buClr>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Clr>
                <a:schemeClr val="accent1"/>
              </a:buClr>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5pPr>
            <a:lvl6pPr marL="25146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6pPr>
            <a:lvl7pPr marL="29718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7pPr>
            <a:lvl8pPr marL="34290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8pPr>
            <a:lvl9pPr marL="38862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9pPr>
          </a:lstStyle>
          <a:p>
            <a:pPr>
              <a:lnSpc>
                <a:spcPct val="100000"/>
              </a:lnSpc>
              <a:spcBef>
                <a:spcPct val="0"/>
              </a:spcBef>
              <a:buClrTx/>
              <a:buFontTx/>
              <a:buNone/>
            </a:pPr>
            <a:fld id="{CED3690B-8407-406E-9D66-149A8FE05BDF}" type="slidenum">
              <a:rPr lang="en-US" altLang="en-US" sz="1200">
                <a:solidFill>
                  <a:srgbClr val="0035CB"/>
                </a:solidFill>
              </a:rPr>
              <a:pPr>
                <a:lnSpc>
                  <a:spcPct val="100000"/>
                </a:lnSpc>
                <a:spcBef>
                  <a:spcPct val="0"/>
                </a:spcBef>
                <a:buClrTx/>
                <a:buFontTx/>
                <a:buNone/>
              </a:pPr>
              <a:t>7</a:t>
            </a:fld>
            <a:endParaRPr lang="en-US" altLang="en-US" sz="1200" dirty="0">
              <a:solidFill>
                <a:srgbClr val="0035CB"/>
              </a:solidFill>
            </a:endParaRPr>
          </a:p>
        </p:txBody>
      </p:sp>
      <p:pic>
        <p:nvPicPr>
          <p:cNvPr id="21507" name="Content Placeholder 5">
            <a:extLst>
              <a:ext uri="{FF2B5EF4-FFF2-40B4-BE49-F238E27FC236}">
                <a16:creationId xmlns:a16="http://schemas.microsoft.com/office/drawing/2014/main" id="{3009B9E4-2497-28BD-F8C9-E0B395B3E2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041400"/>
            <a:ext cx="3290887"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Footer Placeholder 3">
            <a:extLst>
              <a:ext uri="{FF2B5EF4-FFF2-40B4-BE49-F238E27FC236}">
                <a16:creationId xmlns:a16="http://schemas.microsoft.com/office/drawing/2014/main" id="{8F623084-9028-7C1C-499B-AFBEAFB065FB}"/>
              </a:ext>
            </a:extLst>
          </p:cNvPr>
          <p:cNvSpPr txBox="1">
            <a:spLocks/>
          </p:cNvSpPr>
          <p:nvPr/>
        </p:nvSpPr>
        <p:spPr bwMode="auto">
          <a:xfrm>
            <a:off x="2063750" y="304800"/>
            <a:ext cx="79930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chemeClr val="accent1"/>
              </a:buClr>
              <a:buFont typeface="Arial" panose="020B0604020202020204" pitchFamily="34" charset="0"/>
              <a:buChar char="•"/>
              <a:defRPr sz="2800">
                <a:solidFill>
                  <a:schemeClr val="tx1"/>
                </a:solidFill>
                <a:latin typeface="Montserrat" panose="00000500000000000000" pitchFamily="2" charset="0"/>
              </a:defRPr>
            </a:lvl1pPr>
            <a:lvl2pPr marL="685800" indent="-228600">
              <a:lnSpc>
                <a:spcPct val="90000"/>
              </a:lnSpc>
              <a:spcBef>
                <a:spcPts val="500"/>
              </a:spcBef>
              <a:buClr>
                <a:schemeClr val="accent1"/>
              </a:buClr>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Clr>
                <a:schemeClr val="accent1"/>
              </a:buClr>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5pPr>
            <a:lvl6pPr marL="25146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6pPr>
            <a:lvl7pPr marL="29718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7pPr>
            <a:lvl8pPr marL="34290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8pPr>
            <a:lvl9pPr marL="38862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9pPr>
          </a:lstStyle>
          <a:p>
            <a:pPr algn="ctr" eaLnBrk="1" hangingPunct="1">
              <a:lnSpc>
                <a:spcPct val="100000"/>
              </a:lnSpc>
              <a:spcBef>
                <a:spcPct val="0"/>
              </a:spcBef>
              <a:buClrTx/>
              <a:buFontTx/>
              <a:buNone/>
            </a:pPr>
            <a:r>
              <a:rPr lang="lv-LV" altLang="en-US" dirty="0" err="1">
                <a:solidFill>
                  <a:srgbClr val="0035CB"/>
                </a:solidFill>
                <a:latin typeface="Times New Roman" panose="02020603050405020304" pitchFamily="18" charset="0"/>
                <a:cs typeface="Times New Roman" panose="02020603050405020304" pitchFamily="18" charset="0"/>
              </a:rPr>
              <a:t>Optical</a:t>
            </a:r>
            <a:r>
              <a:rPr lang="lv-LV" altLang="en-US" dirty="0">
                <a:solidFill>
                  <a:srgbClr val="0035CB"/>
                </a:solidFill>
                <a:latin typeface="Times New Roman" panose="02020603050405020304" pitchFamily="18" charset="0"/>
                <a:cs typeface="Times New Roman" panose="02020603050405020304" pitchFamily="18" charset="0"/>
              </a:rPr>
              <a:t> </a:t>
            </a:r>
            <a:r>
              <a:rPr lang="lv-LV" altLang="en-US" dirty="0" err="1">
                <a:solidFill>
                  <a:srgbClr val="0035CB"/>
                </a:solidFill>
                <a:latin typeface="Times New Roman" panose="02020603050405020304" pitchFamily="18" charset="0"/>
                <a:cs typeface="Times New Roman" panose="02020603050405020304" pitchFamily="18" charset="0"/>
              </a:rPr>
              <a:t>microscope</a:t>
            </a:r>
            <a:r>
              <a:rPr lang="lv-LV" altLang="en-US" dirty="0">
                <a:solidFill>
                  <a:srgbClr val="0035CB"/>
                </a:solidFill>
                <a:latin typeface="Times New Roman" panose="02020603050405020304" pitchFamily="18" charset="0"/>
                <a:cs typeface="Times New Roman" panose="02020603050405020304" pitchFamily="18" charset="0"/>
              </a:rPr>
              <a:t> </a:t>
            </a:r>
            <a:r>
              <a:rPr lang="lv-LV" altLang="en-US" dirty="0" err="1">
                <a:solidFill>
                  <a:srgbClr val="0035CB"/>
                </a:solidFill>
                <a:latin typeface="Times New Roman" panose="02020603050405020304" pitchFamily="18" charset="0"/>
                <a:cs typeface="Times New Roman" panose="02020603050405020304" pitchFamily="18" charset="0"/>
              </a:rPr>
              <a:t>images</a:t>
            </a:r>
            <a:r>
              <a:rPr lang="lv-LV" altLang="en-US" dirty="0">
                <a:solidFill>
                  <a:srgbClr val="0035CB"/>
                </a:solidFill>
                <a:latin typeface="Times New Roman" panose="02020603050405020304" pitchFamily="18" charset="0"/>
                <a:cs typeface="Times New Roman" panose="02020603050405020304" pitchFamily="18" charset="0"/>
              </a:rPr>
              <a:t> of </a:t>
            </a:r>
            <a:r>
              <a:rPr lang="lv-LV" altLang="en-US" dirty="0" err="1">
                <a:solidFill>
                  <a:srgbClr val="0035CB"/>
                </a:solidFill>
                <a:latin typeface="Times New Roman" panose="02020603050405020304" pitchFamily="18" charset="0"/>
                <a:cs typeface="Times New Roman" panose="02020603050405020304" pitchFamily="18" charset="0"/>
              </a:rPr>
              <a:t>Nb</a:t>
            </a:r>
            <a:r>
              <a:rPr lang="lv-LV" altLang="en-US" dirty="0">
                <a:solidFill>
                  <a:srgbClr val="0035CB"/>
                </a:solidFill>
                <a:latin typeface="Times New Roman" panose="02020603050405020304" pitchFamily="18" charset="0"/>
                <a:cs typeface="Times New Roman" panose="02020603050405020304" pitchFamily="18" charset="0"/>
              </a:rPr>
              <a:t> </a:t>
            </a:r>
            <a:r>
              <a:rPr lang="lv-LV" altLang="en-US" dirty="0" err="1">
                <a:solidFill>
                  <a:srgbClr val="0035CB"/>
                </a:solidFill>
                <a:latin typeface="Times New Roman" panose="02020603050405020304" pitchFamily="18" charset="0"/>
                <a:cs typeface="Times New Roman" panose="02020603050405020304" pitchFamily="18" charset="0"/>
              </a:rPr>
              <a:t>surface</a:t>
            </a:r>
            <a:endParaRPr lang="en-US" altLang="en-US" dirty="0">
              <a:solidFill>
                <a:srgbClr val="0035CB"/>
              </a:solidFill>
              <a:latin typeface="Times New Roman" panose="02020603050405020304" pitchFamily="18" charset="0"/>
              <a:cs typeface="Times New Roman" panose="02020603050405020304" pitchFamily="18" charset="0"/>
            </a:endParaRPr>
          </a:p>
          <a:p>
            <a:pPr algn="ctr" eaLnBrk="1" hangingPunct="1">
              <a:lnSpc>
                <a:spcPct val="100000"/>
              </a:lnSpc>
              <a:spcBef>
                <a:spcPct val="0"/>
              </a:spcBef>
              <a:buClrTx/>
              <a:buFontTx/>
              <a:buNone/>
            </a:pPr>
            <a:endParaRPr lang="en-US" altLang="en-US" sz="1200" dirty="0">
              <a:solidFill>
                <a:srgbClr val="0035CB"/>
              </a:solidFill>
            </a:endParaRPr>
          </a:p>
        </p:txBody>
      </p:sp>
      <p:sp>
        <p:nvSpPr>
          <p:cNvPr id="21509" name="Footer Placeholder 3">
            <a:extLst>
              <a:ext uri="{FF2B5EF4-FFF2-40B4-BE49-F238E27FC236}">
                <a16:creationId xmlns:a16="http://schemas.microsoft.com/office/drawing/2014/main" id="{95F557AE-A1F3-9E51-A12D-EB66E0BC000B}"/>
              </a:ext>
            </a:extLst>
          </p:cNvPr>
          <p:cNvSpPr txBox="1">
            <a:spLocks/>
          </p:cNvSpPr>
          <p:nvPr/>
        </p:nvSpPr>
        <p:spPr bwMode="auto">
          <a:xfrm>
            <a:off x="2063750" y="5661248"/>
            <a:ext cx="856875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chemeClr val="accent1"/>
              </a:buClr>
              <a:buFont typeface="Arial" panose="020B0604020202020204" pitchFamily="34" charset="0"/>
              <a:buChar char="•"/>
              <a:defRPr sz="2800">
                <a:solidFill>
                  <a:schemeClr val="tx1"/>
                </a:solidFill>
                <a:latin typeface="Montserrat" panose="00000500000000000000" pitchFamily="2" charset="0"/>
              </a:defRPr>
            </a:lvl1pPr>
            <a:lvl2pPr marL="685800" indent="-228600">
              <a:lnSpc>
                <a:spcPct val="90000"/>
              </a:lnSpc>
              <a:spcBef>
                <a:spcPts val="500"/>
              </a:spcBef>
              <a:buClr>
                <a:schemeClr val="accent1"/>
              </a:buClr>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Clr>
                <a:schemeClr val="accent1"/>
              </a:buClr>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5pPr>
            <a:lvl6pPr marL="25146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6pPr>
            <a:lvl7pPr marL="29718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7pPr>
            <a:lvl8pPr marL="34290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8pPr>
            <a:lvl9pPr marL="38862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9pPr>
          </a:lstStyle>
          <a:p>
            <a:pPr algn="ctr" eaLnBrk="1" hangingPunct="1">
              <a:lnSpc>
                <a:spcPct val="100000"/>
              </a:lnSpc>
              <a:spcBef>
                <a:spcPct val="0"/>
              </a:spcBef>
              <a:buClrTx/>
              <a:buFontTx/>
              <a:buNone/>
            </a:pPr>
            <a:r>
              <a:rPr lang="lv-LV" altLang="en-US" sz="2000" dirty="0">
                <a:solidFill>
                  <a:srgbClr val="0035CB"/>
                </a:solidFill>
                <a:latin typeface="Times New Roman" panose="02020603050405020304" pitchFamily="18" charset="0"/>
                <a:cs typeface="Times New Roman" panose="02020603050405020304" pitchFamily="18" charset="0"/>
              </a:rPr>
              <a:t>Figure.1.</a:t>
            </a:r>
            <a:r>
              <a:rPr lang="en-US" altLang="en-US" sz="2000" dirty="0">
                <a:solidFill>
                  <a:srgbClr val="0035CB"/>
                </a:solidFill>
                <a:latin typeface="Times New Roman" panose="02020603050405020304" pitchFamily="18" charset="0"/>
                <a:cs typeface="Times New Roman" panose="02020603050405020304" pitchFamily="18" charset="0"/>
              </a:rPr>
              <a:t> Optical images of Nd on the inner surface of the tubular part of the RF cavity </a:t>
            </a:r>
            <a:r>
              <a:rPr lang="lv-LV" altLang="en-US" sz="2000" dirty="0" err="1">
                <a:solidFill>
                  <a:srgbClr val="0035CB"/>
                </a:solidFill>
                <a:latin typeface="Times New Roman" panose="02020603050405020304" pitchFamily="18" charset="0"/>
                <a:cs typeface="Times New Roman" panose="02020603050405020304" pitchFamily="18" charset="0"/>
              </a:rPr>
              <a:t>before</a:t>
            </a:r>
            <a:r>
              <a:rPr lang="en-US" altLang="en-US" sz="2000" dirty="0">
                <a:solidFill>
                  <a:srgbClr val="0035CB"/>
                </a:solidFill>
                <a:latin typeface="Times New Roman" panose="02020603050405020304" pitchFamily="18" charset="0"/>
                <a:cs typeface="Times New Roman" panose="02020603050405020304" pitchFamily="18" charset="0"/>
              </a:rPr>
              <a:t> laser irradiation.</a:t>
            </a:r>
          </a:p>
          <a:p>
            <a:pPr algn="ctr" eaLnBrk="1" hangingPunct="1">
              <a:lnSpc>
                <a:spcPct val="100000"/>
              </a:lnSpc>
              <a:spcBef>
                <a:spcPct val="0"/>
              </a:spcBef>
              <a:buClrTx/>
              <a:buFontTx/>
              <a:buNone/>
            </a:pPr>
            <a:endParaRPr lang="en-US" altLang="en-US" sz="1200" dirty="0">
              <a:solidFill>
                <a:srgbClr val="0035CB"/>
              </a:solidFill>
            </a:endParaRPr>
          </a:p>
        </p:txBody>
      </p:sp>
      <p:pic>
        <p:nvPicPr>
          <p:cNvPr id="21510" name="Picture 7">
            <a:extLst>
              <a:ext uri="{FF2B5EF4-FFF2-40B4-BE49-F238E27FC236}">
                <a16:creationId xmlns:a16="http://schemas.microsoft.com/office/drawing/2014/main" id="{906D08F5-A54C-5124-D3FF-B0D33A4712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76900" y="1060450"/>
            <a:ext cx="5081588"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0F19D06E-2B52-58BE-74AC-987B8CD6D4D3}"/>
              </a:ext>
            </a:extLst>
          </p:cNvPr>
          <p:cNvCxnSpPr/>
          <p:nvPr/>
        </p:nvCxnSpPr>
        <p:spPr>
          <a:xfrm flipH="1">
            <a:off x="1992313" y="5157788"/>
            <a:ext cx="329088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512" name="Footer Placeholder 3">
            <a:extLst>
              <a:ext uri="{FF2B5EF4-FFF2-40B4-BE49-F238E27FC236}">
                <a16:creationId xmlns:a16="http://schemas.microsoft.com/office/drawing/2014/main" id="{BE482566-E8B9-55F5-478E-B64AA725B20A}"/>
              </a:ext>
            </a:extLst>
          </p:cNvPr>
          <p:cNvSpPr txBox="1">
            <a:spLocks/>
          </p:cNvSpPr>
          <p:nvPr/>
        </p:nvSpPr>
        <p:spPr bwMode="auto">
          <a:xfrm>
            <a:off x="2063750" y="4821238"/>
            <a:ext cx="3473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chemeClr val="accent1"/>
              </a:buClr>
              <a:buFont typeface="Arial" panose="020B0604020202020204" pitchFamily="34" charset="0"/>
              <a:buChar char="•"/>
              <a:defRPr sz="2800">
                <a:solidFill>
                  <a:schemeClr val="tx1"/>
                </a:solidFill>
                <a:latin typeface="Montserrat" panose="00000500000000000000" pitchFamily="2" charset="0"/>
              </a:defRPr>
            </a:lvl1pPr>
            <a:lvl2pPr marL="685800" indent="-228600">
              <a:lnSpc>
                <a:spcPct val="90000"/>
              </a:lnSpc>
              <a:spcBef>
                <a:spcPts val="500"/>
              </a:spcBef>
              <a:buClr>
                <a:schemeClr val="accent1"/>
              </a:buClr>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Clr>
                <a:schemeClr val="accent1"/>
              </a:buClr>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5pPr>
            <a:lvl6pPr marL="25146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6pPr>
            <a:lvl7pPr marL="29718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7pPr>
            <a:lvl8pPr marL="34290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8pPr>
            <a:lvl9pPr marL="38862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9pPr>
          </a:lstStyle>
          <a:p>
            <a:pPr algn="ctr" eaLnBrk="1" hangingPunct="1">
              <a:lnSpc>
                <a:spcPct val="100000"/>
              </a:lnSpc>
              <a:spcBef>
                <a:spcPct val="0"/>
              </a:spcBef>
              <a:buClrTx/>
              <a:buFontTx/>
              <a:buNone/>
            </a:pPr>
            <a:r>
              <a:rPr lang="ru-RU" altLang="en-US" sz="2000">
                <a:solidFill>
                  <a:srgbClr val="0035CB"/>
                </a:solidFill>
                <a:latin typeface="Times New Roman" panose="02020603050405020304" pitchFamily="18" charset="0"/>
                <a:cs typeface="Times New Roman" panose="02020603050405020304" pitchFamily="18" charset="0"/>
              </a:rPr>
              <a:t>2 </a:t>
            </a:r>
            <a:r>
              <a:rPr lang="lv-LV" altLang="en-US" sz="2000">
                <a:solidFill>
                  <a:srgbClr val="0035CB"/>
                </a:solidFill>
                <a:latin typeface="Times New Roman" panose="02020603050405020304" pitchFamily="18" charset="0"/>
                <a:cs typeface="Times New Roman" panose="02020603050405020304" pitchFamily="18" charset="0"/>
              </a:rPr>
              <a:t>cm</a:t>
            </a:r>
            <a:endParaRPr lang="en-US" altLang="en-US" sz="2000">
              <a:solidFill>
                <a:srgbClr val="0035CB"/>
              </a:solidFill>
              <a:latin typeface="Times New Roman" panose="02020603050405020304" pitchFamily="18" charset="0"/>
              <a:cs typeface="Times New Roman" panose="02020603050405020304" pitchFamily="18" charset="0"/>
            </a:endParaRPr>
          </a:p>
          <a:p>
            <a:pPr algn="ctr" eaLnBrk="1" hangingPunct="1">
              <a:lnSpc>
                <a:spcPct val="100000"/>
              </a:lnSpc>
              <a:spcBef>
                <a:spcPct val="0"/>
              </a:spcBef>
              <a:buClrTx/>
              <a:buFontTx/>
              <a:buNone/>
            </a:pPr>
            <a:endParaRPr lang="en-US" altLang="en-US" sz="1200">
              <a:solidFill>
                <a:srgbClr val="0035CB"/>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5">
            <a:extLst>
              <a:ext uri="{FF2B5EF4-FFF2-40B4-BE49-F238E27FC236}">
                <a16:creationId xmlns:a16="http://schemas.microsoft.com/office/drawing/2014/main" id="{CAFB5AFF-A73D-8F5C-7955-F8B4387DA3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71588" y="476672"/>
            <a:ext cx="9177337" cy="5421313"/>
          </a:xfrm>
        </p:spPr>
      </p:pic>
      <p:sp>
        <p:nvSpPr>
          <p:cNvPr id="23555" name="Slide Number Placeholder 4">
            <a:extLst>
              <a:ext uri="{FF2B5EF4-FFF2-40B4-BE49-F238E27FC236}">
                <a16:creationId xmlns:a16="http://schemas.microsoft.com/office/drawing/2014/main" id="{228FDBA7-0DA4-DE1C-F013-CE5BECA01C43}"/>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chemeClr val="accent1"/>
              </a:buClr>
              <a:buFont typeface="Arial" panose="020B0604020202020204" pitchFamily="34" charset="0"/>
              <a:buChar char="•"/>
              <a:defRPr sz="2800">
                <a:solidFill>
                  <a:schemeClr val="tx1"/>
                </a:solidFill>
                <a:latin typeface="Montserrat" panose="00000500000000000000" pitchFamily="2" charset="0"/>
              </a:defRPr>
            </a:lvl1pPr>
            <a:lvl2pPr marL="742950" indent="-285750">
              <a:lnSpc>
                <a:spcPct val="90000"/>
              </a:lnSpc>
              <a:spcBef>
                <a:spcPts val="500"/>
              </a:spcBef>
              <a:buClr>
                <a:schemeClr val="accent1"/>
              </a:buClr>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Clr>
                <a:schemeClr val="accent1"/>
              </a:buClr>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5pPr>
            <a:lvl6pPr marL="25146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6pPr>
            <a:lvl7pPr marL="29718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7pPr>
            <a:lvl8pPr marL="34290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8pPr>
            <a:lvl9pPr marL="38862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9pPr>
          </a:lstStyle>
          <a:p>
            <a:pPr>
              <a:lnSpc>
                <a:spcPct val="100000"/>
              </a:lnSpc>
              <a:spcBef>
                <a:spcPct val="0"/>
              </a:spcBef>
              <a:buClrTx/>
              <a:buFontTx/>
              <a:buNone/>
            </a:pPr>
            <a:fld id="{C14A7363-037F-42B7-9A8D-5366719B9E8D}" type="slidenum">
              <a:rPr lang="en-US" altLang="en-US" sz="1200">
                <a:solidFill>
                  <a:srgbClr val="0035CB"/>
                </a:solidFill>
              </a:rPr>
              <a:pPr>
                <a:lnSpc>
                  <a:spcPct val="100000"/>
                </a:lnSpc>
                <a:spcBef>
                  <a:spcPct val="0"/>
                </a:spcBef>
                <a:buClrTx/>
                <a:buFontTx/>
                <a:buNone/>
              </a:pPr>
              <a:t>8</a:t>
            </a:fld>
            <a:endParaRPr lang="en-US" altLang="en-US" sz="1200">
              <a:solidFill>
                <a:srgbClr val="0035CB"/>
              </a:solidFill>
            </a:endParaRPr>
          </a:p>
        </p:txBody>
      </p:sp>
      <p:sp>
        <p:nvSpPr>
          <p:cNvPr id="3" name="Oval 2">
            <a:extLst>
              <a:ext uri="{FF2B5EF4-FFF2-40B4-BE49-F238E27FC236}">
                <a16:creationId xmlns:a16="http://schemas.microsoft.com/office/drawing/2014/main" id="{6922B7F7-D733-2EFC-6907-5C8524519918}"/>
              </a:ext>
            </a:extLst>
          </p:cNvPr>
          <p:cNvSpPr/>
          <p:nvPr/>
        </p:nvSpPr>
        <p:spPr>
          <a:xfrm>
            <a:off x="6240463" y="3860800"/>
            <a:ext cx="720725" cy="194468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7" name="Footer Placeholder 3">
            <a:extLst>
              <a:ext uri="{FF2B5EF4-FFF2-40B4-BE49-F238E27FC236}">
                <a16:creationId xmlns:a16="http://schemas.microsoft.com/office/drawing/2014/main" id="{4DF8A95D-C4C9-DADF-0774-7DD48E3F259E}"/>
              </a:ext>
            </a:extLst>
          </p:cNvPr>
          <p:cNvSpPr txBox="1">
            <a:spLocks noChangeArrowheads="1"/>
          </p:cNvSpPr>
          <p:nvPr/>
        </p:nvSpPr>
        <p:spPr bwMode="auto">
          <a:xfrm>
            <a:off x="3232150" y="184150"/>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chemeClr val="accent1"/>
              </a:buClr>
              <a:buFont typeface="Arial" panose="020B0604020202020204" pitchFamily="34" charset="0"/>
              <a:buChar char="•"/>
              <a:defRPr sz="2800">
                <a:solidFill>
                  <a:schemeClr val="tx1"/>
                </a:solidFill>
                <a:latin typeface="Montserrat" panose="00000500000000000000" pitchFamily="2" charset="0"/>
              </a:defRPr>
            </a:lvl1pPr>
            <a:lvl2pPr marL="685800" indent="-228600">
              <a:lnSpc>
                <a:spcPct val="90000"/>
              </a:lnSpc>
              <a:spcBef>
                <a:spcPts val="500"/>
              </a:spcBef>
              <a:buClr>
                <a:schemeClr val="accent1"/>
              </a:buClr>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Clr>
                <a:schemeClr val="accent1"/>
              </a:buClr>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5pPr>
            <a:lvl6pPr marL="25146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6pPr>
            <a:lvl7pPr marL="29718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7pPr>
            <a:lvl8pPr marL="34290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8pPr>
            <a:lvl9pPr marL="38862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9pPr>
          </a:lstStyle>
          <a:p>
            <a:pPr algn="ctr" eaLnBrk="1" hangingPunct="1">
              <a:lnSpc>
                <a:spcPct val="100000"/>
              </a:lnSpc>
              <a:spcBef>
                <a:spcPct val="0"/>
              </a:spcBef>
              <a:buClrTx/>
              <a:buFontTx/>
              <a:buNone/>
            </a:pPr>
            <a:r>
              <a:rPr lang="lv-LV" altLang="en-US" sz="1800" b="1">
                <a:solidFill>
                  <a:srgbClr val="0035CB"/>
                </a:solidFill>
                <a:latin typeface="Times New Roman" panose="02020603050405020304" pitchFamily="18" charset="0"/>
                <a:cs typeface="Times New Roman" panose="02020603050405020304" pitchFamily="18" charset="0"/>
              </a:rPr>
              <a:t>Non irradiated surface texture parameters </a:t>
            </a:r>
            <a:endParaRPr lang="en-US" altLang="en-US" sz="1800" b="1">
              <a:solidFill>
                <a:srgbClr val="0035CB"/>
              </a:solidFill>
              <a:latin typeface="Times New Roman" panose="02020603050405020304" pitchFamily="18" charset="0"/>
              <a:cs typeface="Times New Roman" panose="02020603050405020304" pitchFamily="18" charset="0"/>
            </a:endParaRPr>
          </a:p>
          <a:p>
            <a:pPr algn="ctr" eaLnBrk="1" hangingPunct="1">
              <a:lnSpc>
                <a:spcPct val="100000"/>
              </a:lnSpc>
              <a:spcBef>
                <a:spcPct val="0"/>
              </a:spcBef>
              <a:buClrTx/>
              <a:buFontTx/>
              <a:buNone/>
            </a:pPr>
            <a:endParaRPr lang="en-US" altLang="en-US" sz="1200">
              <a:solidFill>
                <a:srgbClr val="0035CB"/>
              </a:solidFill>
            </a:endParaRPr>
          </a:p>
        </p:txBody>
      </p:sp>
      <p:sp>
        <p:nvSpPr>
          <p:cNvPr id="23559" name="TextBox 6">
            <a:extLst>
              <a:ext uri="{FF2B5EF4-FFF2-40B4-BE49-F238E27FC236}">
                <a16:creationId xmlns:a16="http://schemas.microsoft.com/office/drawing/2014/main" id="{D4584F56-61DA-E513-19E3-6C84EBC341F4}"/>
              </a:ext>
            </a:extLst>
          </p:cNvPr>
          <p:cNvSpPr txBox="1">
            <a:spLocks noChangeArrowheads="1"/>
          </p:cNvSpPr>
          <p:nvPr/>
        </p:nvSpPr>
        <p:spPr bwMode="auto">
          <a:xfrm>
            <a:off x="2426965" y="5805264"/>
            <a:ext cx="8637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lr>
                <a:schemeClr val="accent1"/>
              </a:buClr>
              <a:buFont typeface="Arial" panose="020B0604020202020204" pitchFamily="34" charset="0"/>
              <a:buChar char="•"/>
              <a:defRPr sz="2800">
                <a:solidFill>
                  <a:schemeClr val="tx1"/>
                </a:solidFill>
                <a:latin typeface="Montserrat" panose="00000500000000000000" pitchFamily="2" charset="0"/>
              </a:defRPr>
            </a:lvl1pPr>
            <a:lvl2pPr marL="742950" indent="-285750">
              <a:lnSpc>
                <a:spcPct val="90000"/>
              </a:lnSpc>
              <a:spcBef>
                <a:spcPts val="500"/>
              </a:spcBef>
              <a:buClr>
                <a:schemeClr val="accent1"/>
              </a:buClr>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Clr>
                <a:schemeClr val="accent1"/>
              </a:buClr>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5pPr>
            <a:lvl6pPr marL="25146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6pPr>
            <a:lvl7pPr marL="29718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7pPr>
            <a:lvl8pPr marL="34290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8pPr>
            <a:lvl9pPr marL="38862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9pPr>
          </a:lstStyle>
          <a:p>
            <a:pPr>
              <a:lnSpc>
                <a:spcPct val="100000"/>
              </a:lnSpc>
              <a:spcBef>
                <a:spcPct val="0"/>
              </a:spcBef>
              <a:buClrTx/>
              <a:buFontTx/>
              <a:buNone/>
            </a:pPr>
            <a:r>
              <a:rPr lang="en-GB" altLang="en-US" sz="1800" dirty="0">
                <a:solidFill>
                  <a:srgbClr val="000000"/>
                </a:solidFill>
                <a:latin typeface="Times New Roman" panose="02020603050405020304" pitchFamily="18" charset="0"/>
                <a:cs typeface="Times New Roman" panose="02020603050405020304" pitchFamily="18" charset="0"/>
              </a:rPr>
              <a:t>The roughness parameters </a:t>
            </a:r>
            <a:r>
              <a:rPr lang="en-GB" altLang="en-US" sz="1800" b="1" i="1" dirty="0">
                <a:solidFill>
                  <a:srgbClr val="000000"/>
                </a:solidFill>
                <a:latin typeface="Times New Roman" panose="02020603050405020304" pitchFamily="18" charset="0"/>
                <a:cs typeface="Times New Roman" panose="02020603050405020304" pitchFamily="18" charset="0"/>
              </a:rPr>
              <a:t>Ra</a:t>
            </a:r>
            <a:r>
              <a:rPr lang="en-GB" altLang="en-US" sz="1800" dirty="0">
                <a:solidFill>
                  <a:srgbClr val="000000"/>
                </a:solidFill>
                <a:latin typeface="Times New Roman" panose="02020603050405020304" pitchFamily="18" charset="0"/>
                <a:cs typeface="Times New Roman" panose="02020603050405020304" pitchFamily="18" charset="0"/>
              </a:rPr>
              <a:t> are in the range of a few microns.</a:t>
            </a:r>
            <a:endParaRPr lang="en-US" altLang="en-US"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Slide Number Placeholder 4">
            <a:extLst>
              <a:ext uri="{FF2B5EF4-FFF2-40B4-BE49-F238E27FC236}">
                <a16:creationId xmlns:a16="http://schemas.microsoft.com/office/drawing/2014/main" id="{0DB0C4EA-325B-E017-5379-31E53312D42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chemeClr val="accent1"/>
              </a:buClr>
              <a:buFont typeface="Arial" panose="020B0604020202020204" pitchFamily="34" charset="0"/>
              <a:buChar char="•"/>
              <a:defRPr sz="2800">
                <a:solidFill>
                  <a:schemeClr val="tx1"/>
                </a:solidFill>
                <a:latin typeface="Montserrat" panose="00000500000000000000" pitchFamily="2" charset="0"/>
              </a:defRPr>
            </a:lvl1pPr>
            <a:lvl2pPr marL="742950" indent="-285750">
              <a:lnSpc>
                <a:spcPct val="90000"/>
              </a:lnSpc>
              <a:spcBef>
                <a:spcPts val="500"/>
              </a:spcBef>
              <a:buClr>
                <a:schemeClr val="accent1"/>
              </a:buClr>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Clr>
                <a:schemeClr val="accent1"/>
              </a:buClr>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5pPr>
            <a:lvl6pPr marL="25146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6pPr>
            <a:lvl7pPr marL="29718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7pPr>
            <a:lvl8pPr marL="34290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8pPr>
            <a:lvl9pPr marL="38862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9pPr>
          </a:lstStyle>
          <a:p>
            <a:pPr>
              <a:lnSpc>
                <a:spcPct val="100000"/>
              </a:lnSpc>
              <a:spcBef>
                <a:spcPct val="0"/>
              </a:spcBef>
              <a:buClrTx/>
              <a:buFontTx/>
              <a:buNone/>
            </a:pPr>
            <a:fld id="{1D52F4BF-D06E-48CE-8225-10A57280E8C8}" type="slidenum">
              <a:rPr lang="en-US" altLang="en-US" sz="1200">
                <a:solidFill>
                  <a:srgbClr val="0035CB"/>
                </a:solidFill>
              </a:rPr>
              <a:pPr>
                <a:lnSpc>
                  <a:spcPct val="100000"/>
                </a:lnSpc>
                <a:spcBef>
                  <a:spcPct val="0"/>
                </a:spcBef>
                <a:buClrTx/>
                <a:buFontTx/>
                <a:buNone/>
              </a:pPr>
              <a:t>9</a:t>
            </a:fld>
            <a:endParaRPr lang="en-US" altLang="en-US" sz="1200">
              <a:solidFill>
                <a:srgbClr val="0035CB"/>
              </a:solidFill>
            </a:endParaRPr>
          </a:p>
        </p:txBody>
      </p:sp>
      <p:pic>
        <p:nvPicPr>
          <p:cNvPr id="24580" name="Picture 5">
            <a:extLst>
              <a:ext uri="{FF2B5EF4-FFF2-40B4-BE49-F238E27FC236}">
                <a16:creationId xmlns:a16="http://schemas.microsoft.com/office/drawing/2014/main" id="{1C66CD7F-082B-BAF8-ABFC-2B53F01CB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988" y="116632"/>
            <a:ext cx="9075737"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7" name="Oval 6">
            <a:extLst>
              <a:ext uri="{FF2B5EF4-FFF2-40B4-BE49-F238E27FC236}">
                <a16:creationId xmlns:a16="http://schemas.microsoft.com/office/drawing/2014/main" id="{A5A8E685-3D1F-D76A-1312-8697C990A854}"/>
              </a:ext>
            </a:extLst>
          </p:cNvPr>
          <p:cNvSpPr/>
          <p:nvPr/>
        </p:nvSpPr>
        <p:spPr>
          <a:xfrm>
            <a:off x="6383338" y="3716338"/>
            <a:ext cx="722312" cy="194468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82" name="TextBox 7">
            <a:extLst>
              <a:ext uri="{FF2B5EF4-FFF2-40B4-BE49-F238E27FC236}">
                <a16:creationId xmlns:a16="http://schemas.microsoft.com/office/drawing/2014/main" id="{31C5DEC9-3B35-B710-9EA1-00C01AF15F62}"/>
              </a:ext>
            </a:extLst>
          </p:cNvPr>
          <p:cNvSpPr txBox="1">
            <a:spLocks noChangeArrowheads="1"/>
          </p:cNvSpPr>
          <p:nvPr/>
        </p:nvSpPr>
        <p:spPr bwMode="auto">
          <a:xfrm>
            <a:off x="1271464" y="5589240"/>
            <a:ext cx="10369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lr>
                <a:schemeClr val="accent1"/>
              </a:buClr>
              <a:buFont typeface="Arial" panose="020B0604020202020204" pitchFamily="34" charset="0"/>
              <a:buChar char="•"/>
              <a:defRPr sz="2800">
                <a:solidFill>
                  <a:schemeClr val="tx1"/>
                </a:solidFill>
                <a:latin typeface="Montserrat" panose="00000500000000000000" pitchFamily="2" charset="0"/>
              </a:defRPr>
            </a:lvl1pPr>
            <a:lvl2pPr marL="742950" indent="-285750">
              <a:lnSpc>
                <a:spcPct val="90000"/>
              </a:lnSpc>
              <a:spcBef>
                <a:spcPts val="500"/>
              </a:spcBef>
              <a:buClr>
                <a:schemeClr val="accent1"/>
              </a:buClr>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Clr>
                <a:schemeClr val="accent1"/>
              </a:buClr>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Clr>
                <a:schemeClr val="accent1"/>
              </a:buClr>
              <a:buFont typeface="Arial" panose="020B0604020202020204" pitchFamily="34" charset="0"/>
              <a:buChar char="•"/>
              <a:defRPr>
                <a:solidFill>
                  <a:schemeClr val="tx1"/>
                </a:solidFill>
                <a:latin typeface="Montserrat" panose="00000500000000000000" pitchFamily="2" charset="0"/>
              </a:defRPr>
            </a:lvl5pPr>
            <a:lvl6pPr marL="25146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6pPr>
            <a:lvl7pPr marL="29718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7pPr>
            <a:lvl8pPr marL="34290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8pPr>
            <a:lvl9pPr marL="3886200" indent="-228600" defTabSz="457200" eaLnBrk="0" fontAlgn="base" hangingPunct="0">
              <a:lnSpc>
                <a:spcPct val="90000"/>
              </a:lnSpc>
              <a:spcBef>
                <a:spcPts val="500"/>
              </a:spcBef>
              <a:spcAft>
                <a:spcPct val="0"/>
              </a:spcAft>
              <a:buClr>
                <a:schemeClr val="accent1"/>
              </a:buClr>
              <a:buFont typeface="Arial" panose="020B0604020202020204" pitchFamily="34" charset="0"/>
              <a:buChar char="•"/>
              <a:defRPr>
                <a:solidFill>
                  <a:schemeClr val="tx1"/>
                </a:solidFill>
                <a:latin typeface="Montserrat" panose="00000500000000000000" pitchFamily="2" charset="0"/>
              </a:defRPr>
            </a:lvl9pPr>
          </a:lstStyle>
          <a:p>
            <a:pPr>
              <a:lnSpc>
                <a:spcPct val="100000"/>
              </a:lnSpc>
              <a:spcBef>
                <a:spcPct val="0"/>
              </a:spcBef>
              <a:buClrTx/>
              <a:buFontTx/>
              <a:buNone/>
            </a:pPr>
            <a:r>
              <a:rPr lang="en-GB" altLang="en-US" sz="1800" dirty="0">
                <a:solidFill>
                  <a:srgbClr val="000000"/>
                </a:solidFill>
                <a:latin typeface="Times New Roman" panose="02020603050405020304" pitchFamily="18" charset="0"/>
                <a:cs typeface="Times New Roman" panose="02020603050405020304" pitchFamily="18" charset="0"/>
              </a:rPr>
              <a:t>After laser </a:t>
            </a:r>
            <a:r>
              <a:rPr lang="lv-LV" altLang="en-US" sz="1800" dirty="0" err="1">
                <a:solidFill>
                  <a:srgbClr val="000000"/>
                </a:solidFill>
                <a:latin typeface="Times New Roman" panose="02020603050405020304" pitchFamily="18" charset="0"/>
                <a:cs typeface="Times New Roman" panose="02020603050405020304" pitchFamily="18" charset="0"/>
              </a:rPr>
              <a:t>irradiation</a:t>
            </a:r>
            <a:r>
              <a:rPr lang="lv-LV" altLang="en-US" sz="1800" dirty="0">
                <a:solidFill>
                  <a:srgbClr val="000000"/>
                </a:solidFill>
                <a:latin typeface="Times New Roman" panose="02020603050405020304" pitchFamily="18" charset="0"/>
                <a:cs typeface="Times New Roman" panose="02020603050405020304" pitchFamily="18" charset="0"/>
              </a:rPr>
              <a:t> of </a:t>
            </a:r>
            <a:r>
              <a:rPr lang="lv-LV" altLang="en-US" sz="1800" dirty="0" err="1">
                <a:solidFill>
                  <a:srgbClr val="000000"/>
                </a:solidFill>
                <a:latin typeface="Times New Roman" panose="02020603050405020304" pitchFamily="18" charset="0"/>
                <a:cs typeface="Times New Roman" panose="02020603050405020304" pitchFamily="18" charset="0"/>
              </a:rPr>
              <a:t>Nb</a:t>
            </a:r>
            <a:r>
              <a:rPr lang="lv-LV" altLang="en-US" sz="1800" dirty="0">
                <a:solidFill>
                  <a:srgbClr val="000000"/>
                </a:solidFill>
                <a:latin typeface="Times New Roman" panose="02020603050405020304" pitchFamily="18" charset="0"/>
                <a:cs typeface="Times New Roman" panose="02020603050405020304" pitchFamily="18" charset="0"/>
              </a:rPr>
              <a:t> </a:t>
            </a:r>
            <a:r>
              <a:rPr lang="lv-LV" altLang="en-US" sz="1800" dirty="0" err="1">
                <a:solidFill>
                  <a:srgbClr val="000000"/>
                </a:solidFill>
                <a:latin typeface="Times New Roman" panose="02020603050405020304" pitchFamily="18" charset="0"/>
                <a:cs typeface="Times New Roman" panose="02020603050405020304" pitchFamily="18" charset="0"/>
              </a:rPr>
              <a:t>on</a:t>
            </a:r>
            <a:r>
              <a:rPr lang="lv-LV" altLang="en-US" sz="1800" dirty="0">
                <a:solidFill>
                  <a:srgbClr val="000000"/>
                </a:solidFill>
                <a:latin typeface="Times New Roman" panose="02020603050405020304" pitchFamily="18" charset="0"/>
                <a:cs typeface="Times New Roman" panose="02020603050405020304" pitchFamily="18" charset="0"/>
              </a:rPr>
              <a:t> </a:t>
            </a:r>
            <a:r>
              <a:rPr lang="lv-LV" altLang="en-US" sz="1800" dirty="0" err="1">
                <a:solidFill>
                  <a:srgbClr val="000000"/>
                </a:solidFill>
                <a:latin typeface="Times New Roman" panose="02020603050405020304" pitchFamily="18" charset="0"/>
                <a:cs typeface="Times New Roman" panose="02020603050405020304" pitchFamily="18" charset="0"/>
              </a:rPr>
              <a:t>Cu</a:t>
            </a:r>
            <a:r>
              <a:rPr lang="en-GB" altLang="en-US" sz="1800" dirty="0">
                <a:solidFill>
                  <a:srgbClr val="000000"/>
                </a:solidFill>
                <a:latin typeface="Times New Roman" panose="02020603050405020304" pitchFamily="18" charset="0"/>
                <a:cs typeface="Times New Roman" panose="02020603050405020304" pitchFamily="18" charset="0"/>
              </a:rPr>
              <a:t>, the roughness parameters </a:t>
            </a:r>
            <a:r>
              <a:rPr lang="lv-LV" altLang="en-US" sz="1800" b="1" i="1" dirty="0" err="1">
                <a:solidFill>
                  <a:srgbClr val="000000"/>
                </a:solidFill>
                <a:latin typeface="Times New Roman" panose="02020603050405020304" pitchFamily="18" charset="0"/>
                <a:cs typeface="Times New Roman" panose="02020603050405020304" pitchFamily="18" charset="0"/>
              </a:rPr>
              <a:t>Ra</a:t>
            </a:r>
            <a:r>
              <a:rPr lang="lv-LV" altLang="en-US" sz="1800" b="1" i="1" dirty="0">
                <a:solidFill>
                  <a:srgbClr val="000000"/>
                </a:solidFill>
                <a:latin typeface="Times New Roman" panose="02020603050405020304" pitchFamily="18" charset="0"/>
                <a:cs typeface="Times New Roman" panose="02020603050405020304" pitchFamily="18" charset="0"/>
              </a:rPr>
              <a:t> </a:t>
            </a:r>
            <a:r>
              <a:rPr lang="en-GB" altLang="en-US" sz="1800" dirty="0">
                <a:solidFill>
                  <a:srgbClr val="000000"/>
                </a:solidFill>
                <a:latin typeface="Times New Roman" panose="02020603050405020304" pitchFamily="18" charset="0"/>
                <a:cs typeface="Times New Roman" panose="02020603050405020304" pitchFamily="18" charset="0"/>
              </a:rPr>
              <a:t>decreased by about </a:t>
            </a:r>
            <a:r>
              <a:rPr lang="lv-LV" altLang="en-US" sz="1800" dirty="0" err="1">
                <a:solidFill>
                  <a:srgbClr val="000000"/>
                </a:solidFill>
                <a:latin typeface="Times New Roman" panose="02020603050405020304" pitchFamily="18" charset="0"/>
                <a:cs typeface="Times New Roman" panose="02020603050405020304" pitchFamily="18" charset="0"/>
              </a:rPr>
              <a:t>an</a:t>
            </a:r>
            <a:r>
              <a:rPr lang="en-GB" altLang="en-US" sz="1800" dirty="0">
                <a:solidFill>
                  <a:srgbClr val="000000"/>
                </a:solidFill>
                <a:latin typeface="Times New Roman" panose="02020603050405020304" pitchFamily="18" charset="0"/>
                <a:cs typeface="Times New Roman" panose="02020603050405020304" pitchFamily="18" charset="0"/>
              </a:rPr>
              <a:t> order of magnitude.</a:t>
            </a:r>
            <a:endParaRPr lang="en-US" altLang="en-US" sz="1800" dirty="0">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I.FAST Custom Slides">
  <a:themeElements>
    <a:clrScheme name="I.FAST custom colours">
      <a:dk1>
        <a:srgbClr val="000000"/>
      </a:dk1>
      <a:lt1>
        <a:srgbClr val="FFFFFF"/>
      </a:lt1>
      <a:dk2>
        <a:srgbClr val="000000"/>
      </a:dk2>
      <a:lt2>
        <a:srgbClr val="FFFFFF"/>
      </a:lt2>
      <a:accent1>
        <a:srgbClr val="FA00C8"/>
      </a:accent1>
      <a:accent2>
        <a:srgbClr val="08EDF9"/>
      </a:accent2>
      <a:accent3>
        <a:srgbClr val="A850D9"/>
      </a:accent3>
      <a:accent4>
        <a:srgbClr val="2776BF"/>
      </a:accent4>
      <a:accent5>
        <a:srgbClr val="0035CB"/>
      </a:accent5>
      <a:accent6>
        <a:srgbClr val="6011D6"/>
      </a:accent6>
      <a:hlink>
        <a:srgbClr val="08EDF9"/>
      </a:hlink>
      <a:folHlink>
        <a:srgbClr val="03777D"/>
      </a:folHlink>
    </a:clrScheme>
    <a:fontScheme name="I.FAST custom fonts">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ast_theme" id="{7AE54E39-E136-2946-BAAD-9EC2262D7CA6}" vid="{60EF505A-9AB9-5F42-9EF0-EE8A69267E7D}"/>
    </a:ext>
  </a:extLst>
</a:theme>
</file>

<file path=ppt/theme/theme2.xml><?xml version="1.0" encoding="utf-8"?>
<a:theme xmlns:a="http://schemas.openxmlformats.org/drawingml/2006/main" name="Generi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AACA9660CD104B957643C08BDE19DB" ma:contentTypeVersion="13" ma:contentTypeDescription="Create a new document." ma:contentTypeScope="" ma:versionID="abb79d5e40b34e2a2834d0ec75841dc2">
  <xsd:schema xmlns:xsd="http://www.w3.org/2001/XMLSchema" xmlns:xs="http://www.w3.org/2001/XMLSchema" xmlns:p="http://schemas.microsoft.com/office/2006/metadata/properties" xmlns:ns3="42f52517-d698-48f1-bca8-330df538c9cd" targetNamespace="http://schemas.microsoft.com/office/2006/metadata/properties" ma:root="true" ma:fieldsID="e1f57913d149dcc7912c932d14351bcb" ns3:_="">
    <xsd:import namespace="42f52517-d698-48f1-bca8-330df538c9c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_activity" minOccurs="0"/>
                <xsd:element ref="ns3:MediaServiceLocation"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f52517-d698-48f1-bca8-330df538c9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Location" ma:index="17" nillable="true" ma:displayName="Location" ma:indexed="true"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SystemTags" ma:index="20"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42f52517-d698-48f1-bca8-330df538c9c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22ED79-FD78-498C-972F-4F9A210A19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f52517-d698-48f1-bca8-330df538c9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916822-4E20-4060-88EC-B7A91E8F70C0}">
  <ds:schemaRefs>
    <ds:schemaRef ds:uri="http://schemas.openxmlformats.org/package/2006/metadata/core-properties"/>
    <ds:schemaRef ds:uri="http://schemas.microsoft.com/office/2006/documentManagement/types"/>
    <ds:schemaRef ds:uri="http://www.w3.org/XML/1998/namespace"/>
    <ds:schemaRef ds:uri="http://purl.org/dc/dcmitype/"/>
    <ds:schemaRef ds:uri="http://purl.org/dc/terms/"/>
    <ds:schemaRef ds:uri="42f52517-d698-48f1-bca8-330df538c9cd"/>
    <ds:schemaRef ds:uri="http://schemas.microsoft.com/office/infopath/2007/PartnerControl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1361E780-BD48-4360-8C1F-F32A022B58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HLU-Pres-test01.thmx</Template>
  <TotalTime>6157</TotalTime>
  <Words>1059</Words>
  <Application>Microsoft Office PowerPoint</Application>
  <PresentationFormat>Widescreen</PresentationFormat>
  <Paragraphs>71</Paragraphs>
  <Slides>14</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Calibri</vt:lpstr>
      <vt:lpstr>Calibri Light</vt:lpstr>
      <vt:lpstr>Cambria Math</vt:lpstr>
      <vt:lpstr>Montserrat</vt:lpstr>
      <vt:lpstr>Montserrat ExtraBold</vt:lpstr>
      <vt:lpstr>Montserrat SemiBold</vt:lpstr>
      <vt:lpstr>Tahoma</vt:lpstr>
      <vt:lpstr>Times New Roman</vt:lpstr>
      <vt:lpstr>I.FAST Custom Slides</vt:lpstr>
      <vt:lpstr>Generic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CONCLUSION</vt:lpstr>
      <vt:lpstr>PowerPoint Presentation</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André-Pierre OLIVIER</dc:creator>
  <cp:lastModifiedBy>Artūrs Medvids</cp:lastModifiedBy>
  <cp:revision>449</cp:revision>
  <dcterms:created xsi:type="dcterms:W3CDTF">2017-04-26T09:15:49Z</dcterms:created>
  <dcterms:modified xsi:type="dcterms:W3CDTF">2024-12-02T16:28:46Z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0x01010035AACA9660CD104B957643C08BDE19DB</vt:lpwstr>
  </property>
</Properties>
</file>