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12" r:id="rId2"/>
    <p:sldId id="313" r:id="rId3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D09C3-0E2F-4914-AB80-A0ADE7E27F7E}" type="datetimeFigureOut">
              <a:rPr lang="LID4096" smtClean="0"/>
              <a:t>11/18/2024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25E3E-FDB8-4483-93F0-B11DAA54EA5A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35225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65511-7244-29CF-8FB7-5ADB0872F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278BC-437A-C8CC-3F19-3F9FF42E5A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86B81-2607-A7CC-7EEA-167FE6429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7A14-909E-4AF0-9452-CDDD5EA9FE71}" type="datetimeFigureOut">
              <a:rPr lang="LID4096" smtClean="0"/>
              <a:t>11/18/2024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CC0A3-CAD5-F173-50E0-8088DB715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447DC-1322-0AA7-16B4-18B3056CA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E7D6-F032-446F-89D4-ACAA710FD9D1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4346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0016B-64D0-0CB7-AE25-080C63CF1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E03834-F240-F025-FAF0-B2A7344BF4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7FD94-3BCD-0FFF-0531-7BB00D57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7A14-909E-4AF0-9452-CDDD5EA9FE71}" type="datetimeFigureOut">
              <a:rPr lang="LID4096" smtClean="0"/>
              <a:t>11/18/2024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2C5A6-5B51-96EC-022B-EC931C664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A2507-7AF3-8A02-B892-D86DED011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E7D6-F032-446F-89D4-ACAA710FD9D1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718283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068019-23FA-F01E-8F0C-237105B6E6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0C5ADA-8338-8722-DCBB-A6CD16CFD5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24200-39D5-DC74-466F-926E425B1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7A14-909E-4AF0-9452-CDDD5EA9FE71}" type="datetimeFigureOut">
              <a:rPr lang="LID4096" smtClean="0"/>
              <a:t>11/18/2024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17704-C037-40F4-30A6-B2467EFFE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FC83EA-E441-754D-3FF2-8DD44DA34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E7D6-F032-446F-89D4-ACAA710FD9D1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997113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LabFT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rafik 8" descr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Click to add title"/>
          <p:cNvSpPr txBox="1">
            <a:spLocks noGrp="1"/>
          </p:cNvSpPr>
          <p:nvPr>
            <p:ph type="title" hasCustomPrompt="1"/>
          </p:nvPr>
        </p:nvSpPr>
        <p:spPr>
          <a:xfrm>
            <a:off x="3142297" y="308479"/>
            <a:ext cx="5271394" cy="465317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500" b="0">
                <a:solidFill>
                  <a:srgbClr val="535353"/>
                </a:solidFill>
              </a:defRPr>
            </a:lvl1pPr>
          </a:lstStyle>
          <a:p>
            <a:r>
              <a:rPr dirty="0"/>
              <a:t>Click to add title</a:t>
            </a:r>
          </a:p>
        </p:txBody>
      </p:sp>
      <p:sp>
        <p:nvSpPr>
          <p:cNvPr id="2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79993" y="6452596"/>
            <a:ext cx="182216" cy="17281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pic>
        <p:nvPicPr>
          <p:cNvPr id="32" name="index.png" descr="index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1050" y="232279"/>
            <a:ext cx="838408" cy="465318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34" name="Fußzeilenplatzhalter 4"/>
          <p:cNvSpPr txBox="1"/>
          <p:nvPr/>
        </p:nvSpPr>
        <p:spPr>
          <a:xfrm>
            <a:off x="796884" y="6452596"/>
            <a:ext cx="2185630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ctr" defTabSz="1300480">
              <a:defRPr sz="1200"/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16394667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86BDD-84F5-AC80-CC64-2E0205C7A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577A8-08FC-4AF5-F8CC-E2027DE66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5D2D0-F346-653E-5949-B9FF72E15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7A14-909E-4AF0-9452-CDDD5EA9FE71}" type="datetimeFigureOut">
              <a:rPr lang="LID4096" smtClean="0"/>
              <a:t>11/18/2024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182AB-432C-8A2D-6586-7A7FD90EB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60AB4-F3AA-4152-10DD-828EF9EFB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E7D6-F032-446F-89D4-ACAA710FD9D1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26616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4ED97-FCCE-C2EB-4FFD-AA362DA4A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27E75B-ED24-71BD-D3F5-E499739F5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C421B-CAA7-27C1-72BE-026D1E113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7A14-909E-4AF0-9452-CDDD5EA9FE71}" type="datetimeFigureOut">
              <a:rPr lang="LID4096" smtClean="0"/>
              <a:t>11/18/2024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E41DA-D1C4-0FB5-34C4-3B428F881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EE78E-83CA-704F-8C25-05113283D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E7D6-F032-446F-89D4-ACAA710FD9D1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81344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4CD8D-881F-5233-18FA-CE3AD1FE1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07EF7-6377-D038-18E1-F33971D713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0CA10F-4768-7AEB-FAE6-9D5F1083AC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EE6C88-4A88-1CF5-7CD9-AF632F62E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7A14-909E-4AF0-9452-CDDD5EA9FE71}" type="datetimeFigureOut">
              <a:rPr lang="LID4096" smtClean="0"/>
              <a:t>11/18/2024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FA7CA6-2E71-1E87-62E1-135668C4B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3F578C-BE85-314A-6F85-C9D478A34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E7D6-F032-446F-89D4-ACAA710FD9D1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58020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7B86B-D322-F2EB-3476-EFF02DD27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DF104F-4878-1539-D3FD-95BD2068D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67BB20-B3D0-3139-060A-898DE0B1F8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278184-3138-F8A2-782E-CD34D48B40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5A7AF4-5919-022F-A3A1-17CCD3383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26C678-0A89-8DE8-9D02-20FFD90D1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7A14-909E-4AF0-9452-CDDD5EA9FE71}" type="datetimeFigureOut">
              <a:rPr lang="LID4096" smtClean="0"/>
              <a:t>11/18/2024</a:t>
            </a:fld>
            <a:endParaRPr lang="LID4096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F6C666-16C3-9F6D-94CE-831E30E69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E38E7-C1BE-600B-0277-03203E2D5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E7D6-F032-446F-89D4-ACAA710FD9D1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717982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DAF66-F25D-700D-0FBC-BB78A456C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B65476-46A6-1D2F-6EEB-8E59FD9A5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7A14-909E-4AF0-9452-CDDD5EA9FE71}" type="datetimeFigureOut">
              <a:rPr lang="LID4096" smtClean="0"/>
              <a:t>11/18/2024</a:t>
            </a:fld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D2D304-71E8-A799-A059-F07B4DA4C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906CC6-5E68-AD7B-2D35-5AA8AFD91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E7D6-F032-446F-89D4-ACAA710FD9D1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8977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59CDE4-DA13-11D7-9E81-925A6B736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7A14-909E-4AF0-9452-CDDD5EA9FE71}" type="datetimeFigureOut">
              <a:rPr lang="LID4096" smtClean="0"/>
              <a:t>11/18/2024</a:t>
            </a:fld>
            <a:endParaRPr lang="LID4096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0A2FF7-E90E-5678-E8D5-B2CDB7C4C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68C13A-7A0E-0660-693C-09138C80C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E7D6-F032-446F-89D4-ACAA710FD9D1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7966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3F6D2-1E09-A249-D4CC-77537FAF9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1EEF4-94D8-ABDD-1628-420DDBC38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C334D0-92D4-1EBE-1843-2FD6DE34B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235F31-D48C-ED00-831B-58059925D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7A14-909E-4AF0-9452-CDDD5EA9FE71}" type="datetimeFigureOut">
              <a:rPr lang="LID4096" smtClean="0"/>
              <a:t>11/18/2024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7AD71C-9E7C-D712-578D-92FF1737D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D1B63E-898F-07CB-5756-CA4C2D604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E7D6-F032-446F-89D4-ACAA710FD9D1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935214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FE0D1-63D8-33D5-2441-B0572ED52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EC4CA3-99D3-481E-D39A-F47A816732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F1D2C6-6C7F-321F-F336-1B74BBB05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9BCE2-7C92-1BCC-940D-020F0D1CF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7A14-909E-4AF0-9452-CDDD5EA9FE71}" type="datetimeFigureOut">
              <a:rPr lang="LID4096" smtClean="0"/>
              <a:t>11/18/2024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8F603-04AE-39CB-4AE5-24F994D1B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511E04-1FD2-0593-75CB-D2C14DBF9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E7D6-F032-446F-89D4-ACAA710FD9D1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53045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1ED7D8-47A5-689A-5F1D-82F402D86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202F7-BB06-6598-11D2-8922D9841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77159-A716-2B9F-85B2-2E57A44F8C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17A14-909E-4AF0-9452-CDDD5EA9FE71}" type="datetimeFigureOut">
              <a:rPr lang="LID4096" smtClean="0"/>
              <a:t>11/18/2024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CF7FA-161D-2BD0-5544-2A99D8C6B6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EDF19-06ED-2E4D-337E-7B285B5951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EE7D6-F032-446F-89D4-ACAA710FD9D1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96385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471001-F535-0538-B8AF-176430E914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Access management (sysadmin)">
            <a:extLst>
              <a:ext uri="{FF2B5EF4-FFF2-40B4-BE49-F238E27FC236}">
                <a16:creationId xmlns:a16="http://schemas.microsoft.com/office/drawing/2014/main" id="{AD7561C1-23D1-B36A-881C-C58D82308C9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48392" y="108000"/>
            <a:ext cx="7709747" cy="9867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00325F"/>
                </a:solidFill>
                <a:latin typeface="+mn-lt"/>
              </a:rPr>
              <a:t>DAPHNE 2.0</a:t>
            </a:r>
            <a:endParaRPr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89" name="Slide Number">
            <a:extLst>
              <a:ext uri="{FF2B5EF4-FFF2-40B4-BE49-F238E27FC236}">
                <a16:creationId xmlns:a16="http://schemas.microsoft.com/office/drawing/2014/main" id="{BF22DFC0-B0D6-6537-CB1A-82B681A1FF5A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79993" y="6452596"/>
            <a:ext cx="127001" cy="17281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fik 28">
            <a:extLst>
              <a:ext uri="{FF2B5EF4-FFF2-40B4-BE49-F238E27FC236}">
                <a16:creationId xmlns:a16="http://schemas.microsoft.com/office/drawing/2014/main" id="{EACAD715-0855-8754-FF22-59966FA78A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5011" y="108000"/>
            <a:ext cx="1497284" cy="6859760"/>
          </a:xfrm>
          <a:prstGeom prst="rect">
            <a:avLst/>
          </a:prstGeom>
        </p:spPr>
      </p:pic>
      <p:sp>
        <p:nvSpPr>
          <p:cNvPr id="44" name="Textfeld 20">
            <a:extLst>
              <a:ext uri="{FF2B5EF4-FFF2-40B4-BE49-F238E27FC236}">
                <a16:creationId xmlns:a16="http://schemas.microsoft.com/office/drawing/2014/main" id="{559B6E39-666D-5071-960D-6DFED2B9F516}"/>
              </a:ext>
            </a:extLst>
          </p:cNvPr>
          <p:cNvSpPr txBox="1"/>
          <p:nvPr/>
        </p:nvSpPr>
        <p:spPr>
          <a:xfrm>
            <a:off x="1390892" y="1148531"/>
            <a:ext cx="3459845" cy="45243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numCol="1" anchor="t">
            <a:spAutoFit/>
          </a:bodyPr>
          <a:lstStyle>
            <a:lvl1pPr algn="ctr">
              <a:defRPr sz="16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228600" indent="-228600" algn="l">
              <a:buAutoNum type="arabicPeriod"/>
            </a:pPr>
            <a:r>
              <a:rPr lang="en-US" sz="12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NFDI experts:</a:t>
            </a:r>
          </a:p>
          <a:p>
            <a:pPr marL="228600" indent="-228600" algn="l">
              <a:buAutoNum type="arabicPeriod"/>
            </a:pPr>
            <a:endParaRPr lang="en-US" sz="1200" dirty="0">
              <a:solidFill>
                <a:srgbClr val="0032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buClr>
                <a:schemeClr val="accent6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Sustain and further develop a comprehensive research data management</a:t>
            </a:r>
          </a:p>
          <a:p>
            <a:pPr marL="171450" indent="-171450" algn="l">
              <a:buClr>
                <a:schemeClr val="accent6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endParaRPr lang="en-US" sz="1100" b="0" dirty="0">
              <a:solidFill>
                <a:srgbClr val="0032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buClr>
                <a:schemeClr val="accent6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Consortia: provide demand-oriented services for their (decided) target groups as a basis for </a:t>
            </a:r>
            <a:r>
              <a:rPr lang="en-US" sz="11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11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Community-driven, integrated information infrastructure</a:t>
            </a:r>
          </a:p>
          <a:p>
            <a:pPr algn="l"/>
            <a:endParaRPr lang="en-US" sz="1100" b="0" dirty="0">
              <a:solidFill>
                <a:srgbClr val="0032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buClr>
                <a:schemeClr val="accent6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Between consortia: process of agreeing on topical, organizational and technical questions </a:t>
            </a:r>
            <a:r>
              <a:rPr lang="en-US" sz="11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common architecture for a interdisciplinary RDM</a:t>
            </a:r>
            <a:endParaRPr lang="en-US" sz="1100" b="0" dirty="0">
              <a:solidFill>
                <a:srgbClr val="0032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100" b="0" dirty="0">
              <a:solidFill>
                <a:srgbClr val="0032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100" b="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do so:</a:t>
            </a:r>
          </a:p>
          <a:p>
            <a:pPr algn="l"/>
            <a:endParaRPr lang="en-US" sz="1100" b="0" dirty="0">
              <a:solidFill>
                <a:srgbClr val="0032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Guarantee the operation </a:t>
            </a:r>
            <a:r>
              <a:rPr lang="en-US" sz="1100" u="sng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11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further development of created services </a:t>
            </a:r>
          </a:p>
          <a:p>
            <a:pPr algn="l">
              <a:buClr>
                <a:srgbClr val="C00000"/>
              </a:buClr>
              <a:buSzPct val="150000"/>
            </a:pPr>
            <a:r>
              <a:rPr lang="en-US" sz="11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Consolidation of consortia is center of 2</a:t>
            </a:r>
            <a:r>
              <a:rPr lang="en-US" sz="1100" baseline="300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nd</a:t>
            </a:r>
            <a:r>
              <a:rPr lang="en-US" sz="11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</a:t>
            </a:r>
          </a:p>
          <a:p>
            <a:pPr algn="l">
              <a:buClr>
                <a:srgbClr val="C00000"/>
              </a:buClr>
              <a:buSzPct val="150000"/>
            </a:pPr>
            <a:r>
              <a:rPr lang="en-US" sz="11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funding period</a:t>
            </a:r>
            <a:endParaRPr lang="en-US" sz="1100" dirty="0">
              <a:solidFill>
                <a:srgbClr val="0032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100" dirty="0">
              <a:solidFill>
                <a:srgbClr val="0032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n-US" sz="1100" b="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there should be space for new, innovative projects, too, </a:t>
            </a:r>
            <a:r>
              <a:rPr lang="en-US" sz="11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case</a:t>
            </a:r>
            <a:r>
              <a:rPr lang="en-US" sz="1100" b="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new developments or request by users justify.</a:t>
            </a:r>
            <a:endParaRPr lang="en-US" sz="1100" dirty="0">
              <a:solidFill>
                <a:srgbClr val="0032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717C43-878D-7227-DC78-BB306B05FBB7}"/>
              </a:ext>
            </a:extLst>
          </p:cNvPr>
          <p:cNvSpPr/>
          <p:nvPr/>
        </p:nvSpPr>
        <p:spPr>
          <a:xfrm>
            <a:off x="1317996" y="1101010"/>
            <a:ext cx="3532741" cy="4595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0B02F8-6A48-33D2-3C52-8B0035699CF5}"/>
              </a:ext>
            </a:extLst>
          </p:cNvPr>
          <p:cNvSpPr/>
          <p:nvPr/>
        </p:nvSpPr>
        <p:spPr>
          <a:xfrm>
            <a:off x="5004039" y="1119900"/>
            <a:ext cx="6846707" cy="23179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feld 20">
            <a:extLst>
              <a:ext uri="{FF2B5EF4-FFF2-40B4-BE49-F238E27FC236}">
                <a16:creationId xmlns:a16="http://schemas.microsoft.com/office/drawing/2014/main" id="{51508BCB-F2A8-38E4-1D7F-63E4E6AA6589}"/>
              </a:ext>
            </a:extLst>
          </p:cNvPr>
          <p:cNvSpPr txBox="1"/>
          <p:nvPr/>
        </p:nvSpPr>
        <p:spPr>
          <a:xfrm>
            <a:off x="5095065" y="1143251"/>
            <a:ext cx="3103956" cy="23083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numCol="1" anchor="t">
            <a:spAutoFit/>
          </a:bodyPr>
          <a:lstStyle>
            <a:lvl1pPr algn="ctr">
              <a:defRPr sz="16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l"/>
            <a:r>
              <a:rPr lang="en-US" sz="12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Consolidation</a:t>
            </a:r>
          </a:p>
          <a:p>
            <a:pPr algn="l"/>
            <a:endParaRPr lang="en-US" sz="1200" dirty="0">
              <a:solidFill>
                <a:srgbClr val="0032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 is measured by </a:t>
            </a:r>
            <a:r>
              <a:rPr lang="en-US" sz="12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added value for the users</a:t>
            </a:r>
            <a:r>
              <a:rPr lang="en-US" sz="1200" b="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(Leipzig-Berliner </a:t>
            </a:r>
            <a:r>
              <a:rPr lang="en-US" sz="1200" b="0" dirty="0" err="1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Erklärung</a:t>
            </a:r>
            <a:r>
              <a:rPr lang="en-US" sz="1200" b="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200" b="0" dirty="0">
              <a:solidFill>
                <a:srgbClr val="0032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Changing requests, conditions and environments: </a:t>
            </a:r>
            <a:r>
              <a:rPr lang="en-US" sz="12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demand-oriented further development of consortia.</a:t>
            </a:r>
          </a:p>
          <a:p>
            <a:pPr algn="l"/>
            <a:r>
              <a:rPr lang="en-US" sz="12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 </a:t>
            </a:r>
            <a:r>
              <a:rPr lang="en-US" sz="1200" b="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new requests</a:t>
            </a:r>
          </a:p>
          <a:p>
            <a:pPr algn="l"/>
            <a:r>
              <a:rPr lang="en-US" sz="1200" b="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</a:t>
            </a:r>
            <a:r>
              <a:rPr lang="en-US" sz="12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 </a:t>
            </a:r>
            <a:r>
              <a:rPr lang="en-US" sz="1200" b="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not yet served user groups</a:t>
            </a:r>
          </a:p>
          <a:p>
            <a:pPr algn="l"/>
            <a:r>
              <a:rPr lang="en-US" sz="12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 </a:t>
            </a:r>
            <a:r>
              <a:rPr lang="en-US" sz="1200" b="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without impairing existing services</a:t>
            </a:r>
          </a:p>
          <a:p>
            <a:pPr algn="l"/>
            <a:r>
              <a:rPr lang="en-US" sz="1200" b="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  (No new consortia)</a:t>
            </a:r>
            <a:endParaRPr lang="en-US" sz="1200" b="0" dirty="0">
              <a:solidFill>
                <a:srgbClr val="0032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9E236CA-A831-52E0-AE48-5828CFB46B24}"/>
              </a:ext>
            </a:extLst>
          </p:cNvPr>
          <p:cNvSpPr/>
          <p:nvPr/>
        </p:nvSpPr>
        <p:spPr>
          <a:xfrm>
            <a:off x="5008962" y="3520892"/>
            <a:ext cx="6846707" cy="21908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feld 20">
            <a:extLst>
              <a:ext uri="{FF2B5EF4-FFF2-40B4-BE49-F238E27FC236}">
                <a16:creationId xmlns:a16="http://schemas.microsoft.com/office/drawing/2014/main" id="{6DEE9876-D144-6358-A8A5-1D7E40D3BD2B}"/>
              </a:ext>
            </a:extLst>
          </p:cNvPr>
          <p:cNvSpPr txBox="1"/>
          <p:nvPr/>
        </p:nvSpPr>
        <p:spPr>
          <a:xfrm>
            <a:off x="5067449" y="3605919"/>
            <a:ext cx="6774933" cy="19543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numCol="1" anchor="t">
            <a:spAutoFit/>
          </a:bodyPr>
          <a:lstStyle>
            <a:lvl1pPr algn="ctr">
              <a:defRPr sz="16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l"/>
            <a:r>
              <a:rPr lang="en-US" sz="11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Tasks (a…h)</a:t>
            </a:r>
          </a:p>
          <a:p>
            <a:pPr algn="l"/>
            <a:endParaRPr lang="en-US" sz="1100" dirty="0">
              <a:solidFill>
                <a:srgbClr val="0032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 to users, feedback loops and increased usage; education and training…; identification of core business which needs to be financed after DAPHNE2.0, too</a:t>
            </a:r>
          </a:p>
          <a:p>
            <a:pPr algn="l"/>
            <a:r>
              <a:rPr lang="en-US" sz="1100" b="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100" dirty="0">
              <a:solidFill>
                <a:srgbClr val="0032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 and organization allowing the consortium to act.</a:t>
            </a:r>
          </a:p>
          <a:p>
            <a:pPr algn="l"/>
            <a:endParaRPr lang="en-US" sz="1100" dirty="0">
              <a:solidFill>
                <a:srgbClr val="0032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Reliable model for sustainable long-term operation and financing of relevant services, including innovation strategies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100" dirty="0">
              <a:solidFill>
                <a:srgbClr val="0032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Interconnection – local, regional, national, international </a:t>
            </a:r>
            <a:r>
              <a:rPr lang="en-US" sz="1100" b="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(for </a:t>
            </a:r>
            <a:r>
              <a:rPr lang="en-US" sz="1100" b="0" dirty="0" err="1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</a:t>
            </a:r>
            <a:r>
              <a:rPr lang="en-US" sz="1100" b="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different for </a:t>
            </a:r>
            <a:r>
              <a:rPr lang="en-US" sz="1100" b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levels)</a:t>
            </a:r>
            <a:endParaRPr lang="en-U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0">
            <a:extLst>
              <a:ext uri="{FF2B5EF4-FFF2-40B4-BE49-F238E27FC236}">
                <a16:creationId xmlns:a16="http://schemas.microsoft.com/office/drawing/2014/main" id="{68353578-0B15-C768-68AA-AD809736BDDC}"/>
              </a:ext>
            </a:extLst>
          </p:cNvPr>
          <p:cNvSpPr txBox="1"/>
          <p:nvPr/>
        </p:nvSpPr>
        <p:spPr>
          <a:xfrm>
            <a:off x="8382537" y="1143251"/>
            <a:ext cx="3459845" cy="2123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numCol="1" anchor="t">
            <a:spAutoFit/>
          </a:bodyPr>
          <a:lstStyle>
            <a:lvl1pPr algn="ctr">
              <a:defRPr sz="16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l"/>
            <a:r>
              <a:rPr lang="en-US" sz="12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DAPHNE</a:t>
            </a:r>
          </a:p>
          <a:p>
            <a:pPr algn="l"/>
            <a:endParaRPr lang="en-US" sz="1200" dirty="0">
              <a:solidFill>
                <a:srgbClr val="0032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 for </a:t>
            </a:r>
            <a:r>
              <a:rPr lang="en-US" sz="1200" b="0" dirty="0" err="1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</a:t>
            </a:r>
            <a:r>
              <a:rPr lang="en-US" sz="1200" b="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user groups, scientists, collaborators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200" b="0" dirty="0">
              <a:solidFill>
                <a:srgbClr val="0032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succeeding examples to the demands of participating scientists (groups) – what does this mean for the </a:t>
            </a:r>
            <a:r>
              <a:rPr lang="en-US" sz="12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DAPHNE structure</a:t>
            </a:r>
            <a:r>
              <a:rPr lang="en-US" sz="1200" b="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200" dirty="0">
              <a:solidFill>
                <a:srgbClr val="0032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2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 </a:t>
            </a:r>
            <a:r>
              <a:rPr lang="en-US" sz="1200" b="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ESS, PETRA IV, </a:t>
            </a:r>
            <a:endParaRPr lang="en-US" sz="1200" b="0" dirty="0">
              <a:solidFill>
                <a:srgbClr val="00325F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l"/>
            <a:r>
              <a:rPr lang="en-US" sz="1200" b="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</a:t>
            </a:r>
            <a:r>
              <a:rPr lang="en-US" sz="12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 </a:t>
            </a:r>
            <a:r>
              <a:rPr lang="en-US" sz="1200" b="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not all techniques / fields included yet</a:t>
            </a:r>
          </a:p>
          <a:p>
            <a:pPr algn="l"/>
            <a:r>
              <a:rPr lang="en-US" sz="120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 </a:t>
            </a:r>
            <a:r>
              <a:rPr lang="en-US" sz="1200" b="0" dirty="0">
                <a:solidFill>
                  <a:srgbClr val="00325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role of facilities for sustaining services? </a:t>
            </a:r>
            <a:endParaRPr lang="en-US" sz="1200" b="0" dirty="0">
              <a:solidFill>
                <a:srgbClr val="0032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5343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6A567E-17B0-8C02-3A8E-38595FCAB9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lide Number">
            <a:extLst>
              <a:ext uri="{FF2B5EF4-FFF2-40B4-BE49-F238E27FC236}">
                <a16:creationId xmlns:a16="http://schemas.microsoft.com/office/drawing/2014/main" id="{D324C3A2-51DB-3E3B-5471-01AA7307DA26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279993" y="6452596"/>
            <a:ext cx="127001" cy="17281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fik 28">
            <a:extLst>
              <a:ext uri="{FF2B5EF4-FFF2-40B4-BE49-F238E27FC236}">
                <a16:creationId xmlns:a16="http://schemas.microsoft.com/office/drawing/2014/main" id="{7B8D97EB-AF86-E1CC-5455-2E7515205A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9288" y="-1760"/>
            <a:ext cx="1497284" cy="6859760"/>
          </a:xfrm>
          <a:prstGeom prst="rect">
            <a:avLst/>
          </a:prstGeo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C624127F-84C7-FE1C-049B-EEA948DB6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21734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</Words>
  <Application>Microsoft Office PowerPoint</Application>
  <PresentationFormat>Breitbild</PresentationFormat>
  <Paragraphs>44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DAPHNE 2.0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Dynamics in correlated electron systems Inelastic X-ray and neutron scattering</dc:title>
  <dc:creator>Yuliia Tymoshenko</dc:creator>
  <cp:lastModifiedBy>Schneidewind, Astrid</cp:lastModifiedBy>
  <cp:revision>75</cp:revision>
  <dcterms:created xsi:type="dcterms:W3CDTF">2023-11-28T11:36:54Z</dcterms:created>
  <dcterms:modified xsi:type="dcterms:W3CDTF">2024-11-18T09:43:30Z</dcterms:modified>
</cp:coreProperties>
</file>