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Lst>
  <p:sldSz cx="30240288" cy="428402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C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588" autoAdjust="0"/>
    <p:restoredTop sz="95707"/>
  </p:normalViewPr>
  <p:slideViewPr>
    <p:cSldViewPr snapToGrid="0">
      <p:cViewPr>
        <p:scale>
          <a:sx n="27" d="100"/>
          <a:sy n="27" d="100"/>
        </p:scale>
        <p:origin x="2584" y="1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3-02T05:24:33.928"/>
    </inkml:context>
    <inkml:brush xml:id="br0">
      <inkml:brushProperty name="width" value="0.1" units="cm"/>
      <inkml:brushProperty name="height" value="0.1" units="cm"/>
      <inkml:brushProperty name="color" value="#FFFFFF"/>
    </inkml:brush>
  </inkml:definitions>
  <inkml:trace contextRef="#ctx0" brushRef="#br0">1 0 24575,'0'0'0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68022" y="7011132"/>
            <a:ext cx="25704245" cy="14914762"/>
          </a:xfrm>
        </p:spPr>
        <p:txBody>
          <a:bodyPr anchor="b"/>
          <a:lstStyle>
            <a:lvl1pPr algn="ctr">
              <a:defRPr sz="19843"/>
            </a:lvl1pPr>
          </a:lstStyle>
          <a:p>
            <a:r>
              <a:rPr lang="en-US"/>
              <a:t>Click to edit Master title style</a:t>
            </a:r>
            <a:endParaRPr lang="en-US" dirty="0"/>
          </a:p>
        </p:txBody>
      </p:sp>
      <p:sp>
        <p:nvSpPr>
          <p:cNvPr id="3" name="Subtitle 2"/>
          <p:cNvSpPr>
            <a:spLocks noGrp="1"/>
          </p:cNvSpPr>
          <p:nvPr>
            <p:ph type="subTitle" idx="1"/>
          </p:nvPr>
        </p:nvSpPr>
        <p:spPr>
          <a:xfrm>
            <a:off x="3780036" y="22501064"/>
            <a:ext cx="22680216" cy="10343147"/>
          </a:xfrm>
        </p:spPr>
        <p:txBody>
          <a:bodyPr/>
          <a:lstStyle>
            <a:lvl1pPr marL="0" indent="0" algn="ctr">
              <a:buNone/>
              <a:defRPr sz="7937"/>
            </a:lvl1pPr>
            <a:lvl2pPr marL="1512006" indent="0" algn="ctr">
              <a:buNone/>
              <a:defRPr sz="6614"/>
            </a:lvl2pPr>
            <a:lvl3pPr marL="3024012" indent="0" algn="ctr">
              <a:buNone/>
              <a:defRPr sz="5953"/>
            </a:lvl3pPr>
            <a:lvl4pPr marL="4536018" indent="0" algn="ctr">
              <a:buNone/>
              <a:defRPr sz="5291"/>
            </a:lvl4pPr>
            <a:lvl5pPr marL="6048024" indent="0" algn="ctr">
              <a:buNone/>
              <a:defRPr sz="5291"/>
            </a:lvl5pPr>
            <a:lvl6pPr marL="7560031" indent="0" algn="ctr">
              <a:buNone/>
              <a:defRPr sz="5291"/>
            </a:lvl6pPr>
            <a:lvl7pPr marL="9072037" indent="0" algn="ctr">
              <a:buNone/>
              <a:defRPr sz="5291"/>
            </a:lvl7pPr>
            <a:lvl8pPr marL="10584043" indent="0" algn="ctr">
              <a:buNone/>
              <a:defRPr sz="5291"/>
            </a:lvl8pPr>
            <a:lvl9pPr marL="12096049" indent="0" algn="ctr">
              <a:buNone/>
              <a:defRPr sz="5291"/>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5D92FD-82C0-4B2A-B6FD-DDBEEF16BE96}" type="datetimeFigureOut">
              <a:rPr lang="en-AU" smtClean="0"/>
              <a:t>8/3/2025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065DB88-C263-4FD4-A8C9-99B1A0AB814A}" type="slidenum">
              <a:rPr lang="en-AU" smtClean="0"/>
              <a:t>‹#›</a:t>
            </a:fld>
            <a:endParaRPr lang="en-AU"/>
          </a:p>
        </p:txBody>
      </p:sp>
    </p:spTree>
    <p:extLst>
      <p:ext uri="{BB962C8B-B14F-4D97-AF65-F5344CB8AC3E}">
        <p14:creationId xmlns:p14="http://schemas.microsoft.com/office/powerpoint/2010/main" val="898577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5D92FD-82C0-4B2A-B6FD-DDBEEF16BE96}" type="datetimeFigureOut">
              <a:rPr lang="en-AU" smtClean="0"/>
              <a:t>8/3/2025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065DB88-C263-4FD4-A8C9-99B1A0AB814A}" type="slidenum">
              <a:rPr lang="en-AU" smtClean="0"/>
              <a:t>‹#›</a:t>
            </a:fld>
            <a:endParaRPr lang="en-AU"/>
          </a:p>
        </p:txBody>
      </p:sp>
    </p:spTree>
    <p:extLst>
      <p:ext uri="{BB962C8B-B14F-4D97-AF65-F5344CB8AC3E}">
        <p14:creationId xmlns:p14="http://schemas.microsoft.com/office/powerpoint/2010/main" val="786316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40708" y="2280848"/>
            <a:ext cx="6520562" cy="3630515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79021" y="2280848"/>
            <a:ext cx="19183683" cy="3630515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5D92FD-82C0-4B2A-B6FD-DDBEEF16BE96}" type="datetimeFigureOut">
              <a:rPr lang="en-AU" smtClean="0"/>
              <a:t>8/3/2025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065DB88-C263-4FD4-A8C9-99B1A0AB814A}" type="slidenum">
              <a:rPr lang="en-AU" smtClean="0"/>
              <a:t>‹#›</a:t>
            </a:fld>
            <a:endParaRPr lang="en-AU"/>
          </a:p>
        </p:txBody>
      </p:sp>
    </p:spTree>
    <p:extLst>
      <p:ext uri="{BB962C8B-B14F-4D97-AF65-F5344CB8AC3E}">
        <p14:creationId xmlns:p14="http://schemas.microsoft.com/office/powerpoint/2010/main" val="3564725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5D92FD-82C0-4B2A-B6FD-DDBEEF16BE96}" type="datetimeFigureOut">
              <a:rPr lang="en-AU" smtClean="0"/>
              <a:t>8/3/2025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065DB88-C263-4FD4-A8C9-99B1A0AB814A}" type="slidenum">
              <a:rPr lang="en-AU" smtClean="0"/>
              <a:t>‹#›</a:t>
            </a:fld>
            <a:endParaRPr lang="en-AU"/>
          </a:p>
        </p:txBody>
      </p:sp>
    </p:spTree>
    <p:extLst>
      <p:ext uri="{BB962C8B-B14F-4D97-AF65-F5344CB8AC3E}">
        <p14:creationId xmlns:p14="http://schemas.microsoft.com/office/powerpoint/2010/main" val="251437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3272" y="10680331"/>
            <a:ext cx="26082248" cy="17820361"/>
          </a:xfrm>
        </p:spPr>
        <p:txBody>
          <a:bodyPr anchor="b"/>
          <a:lstStyle>
            <a:lvl1pPr>
              <a:defRPr sz="19843"/>
            </a:lvl1pPr>
          </a:lstStyle>
          <a:p>
            <a:r>
              <a:rPr lang="en-US"/>
              <a:t>Click to edit Master title style</a:t>
            </a:r>
            <a:endParaRPr lang="en-US" dirty="0"/>
          </a:p>
        </p:txBody>
      </p:sp>
      <p:sp>
        <p:nvSpPr>
          <p:cNvPr id="3" name="Text Placeholder 2"/>
          <p:cNvSpPr>
            <a:spLocks noGrp="1"/>
          </p:cNvSpPr>
          <p:nvPr>
            <p:ph type="body" idx="1"/>
          </p:nvPr>
        </p:nvSpPr>
        <p:spPr>
          <a:xfrm>
            <a:off x="2063272" y="28669280"/>
            <a:ext cx="26082248" cy="9371307"/>
          </a:xfrm>
        </p:spPr>
        <p:txBody>
          <a:bodyPr/>
          <a:lstStyle>
            <a:lvl1pPr marL="0" indent="0">
              <a:buNone/>
              <a:defRPr sz="7937">
                <a:solidFill>
                  <a:schemeClr val="tx1">
                    <a:tint val="82000"/>
                  </a:schemeClr>
                </a:solidFill>
              </a:defRPr>
            </a:lvl1pPr>
            <a:lvl2pPr marL="1512006" indent="0">
              <a:buNone/>
              <a:defRPr sz="6614">
                <a:solidFill>
                  <a:schemeClr val="tx1">
                    <a:tint val="82000"/>
                  </a:schemeClr>
                </a:solidFill>
              </a:defRPr>
            </a:lvl2pPr>
            <a:lvl3pPr marL="3024012" indent="0">
              <a:buNone/>
              <a:defRPr sz="5953">
                <a:solidFill>
                  <a:schemeClr val="tx1">
                    <a:tint val="82000"/>
                  </a:schemeClr>
                </a:solidFill>
              </a:defRPr>
            </a:lvl3pPr>
            <a:lvl4pPr marL="4536018" indent="0">
              <a:buNone/>
              <a:defRPr sz="5291">
                <a:solidFill>
                  <a:schemeClr val="tx1">
                    <a:tint val="82000"/>
                  </a:schemeClr>
                </a:solidFill>
              </a:defRPr>
            </a:lvl4pPr>
            <a:lvl5pPr marL="6048024" indent="0">
              <a:buNone/>
              <a:defRPr sz="5291">
                <a:solidFill>
                  <a:schemeClr val="tx1">
                    <a:tint val="82000"/>
                  </a:schemeClr>
                </a:solidFill>
              </a:defRPr>
            </a:lvl5pPr>
            <a:lvl6pPr marL="7560031" indent="0">
              <a:buNone/>
              <a:defRPr sz="5291">
                <a:solidFill>
                  <a:schemeClr val="tx1">
                    <a:tint val="82000"/>
                  </a:schemeClr>
                </a:solidFill>
              </a:defRPr>
            </a:lvl6pPr>
            <a:lvl7pPr marL="9072037" indent="0">
              <a:buNone/>
              <a:defRPr sz="5291">
                <a:solidFill>
                  <a:schemeClr val="tx1">
                    <a:tint val="82000"/>
                  </a:schemeClr>
                </a:solidFill>
              </a:defRPr>
            </a:lvl7pPr>
            <a:lvl8pPr marL="10584043" indent="0">
              <a:buNone/>
              <a:defRPr sz="5291">
                <a:solidFill>
                  <a:schemeClr val="tx1">
                    <a:tint val="82000"/>
                  </a:schemeClr>
                </a:solidFill>
              </a:defRPr>
            </a:lvl8pPr>
            <a:lvl9pPr marL="12096049" indent="0">
              <a:buNone/>
              <a:defRPr sz="5291">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5D92FD-82C0-4B2A-B6FD-DDBEEF16BE96}" type="datetimeFigureOut">
              <a:rPr lang="en-AU" smtClean="0"/>
              <a:t>8/3/2025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0065DB88-C263-4FD4-A8C9-99B1A0AB814A}" type="slidenum">
              <a:rPr lang="en-AU" smtClean="0"/>
              <a:t>‹#›</a:t>
            </a:fld>
            <a:endParaRPr lang="en-AU"/>
          </a:p>
        </p:txBody>
      </p:sp>
    </p:spTree>
    <p:extLst>
      <p:ext uri="{BB962C8B-B14F-4D97-AF65-F5344CB8AC3E}">
        <p14:creationId xmlns:p14="http://schemas.microsoft.com/office/powerpoint/2010/main" val="1561921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79020" y="11404240"/>
            <a:ext cx="12852122" cy="271817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09146" y="11404240"/>
            <a:ext cx="12852122" cy="271817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5D92FD-82C0-4B2A-B6FD-DDBEEF16BE96}" type="datetimeFigureOut">
              <a:rPr lang="en-AU" smtClean="0"/>
              <a:t>8/3/2025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065DB88-C263-4FD4-A8C9-99B1A0AB814A}" type="slidenum">
              <a:rPr lang="en-AU" smtClean="0"/>
              <a:t>‹#›</a:t>
            </a:fld>
            <a:endParaRPr lang="en-AU"/>
          </a:p>
        </p:txBody>
      </p:sp>
    </p:spTree>
    <p:extLst>
      <p:ext uri="{BB962C8B-B14F-4D97-AF65-F5344CB8AC3E}">
        <p14:creationId xmlns:p14="http://schemas.microsoft.com/office/powerpoint/2010/main" val="1041405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2959" y="2280857"/>
            <a:ext cx="26082248" cy="8280473"/>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2962" y="10501820"/>
            <a:ext cx="12793057" cy="5146780"/>
          </a:xfrm>
        </p:spPr>
        <p:txBody>
          <a:bodyPr anchor="b"/>
          <a:lstStyle>
            <a:lvl1pPr marL="0" indent="0">
              <a:buNone/>
              <a:defRPr sz="7937" b="1"/>
            </a:lvl1pPr>
            <a:lvl2pPr marL="1512006" indent="0">
              <a:buNone/>
              <a:defRPr sz="6614" b="1"/>
            </a:lvl2pPr>
            <a:lvl3pPr marL="3024012" indent="0">
              <a:buNone/>
              <a:defRPr sz="5953" b="1"/>
            </a:lvl3pPr>
            <a:lvl4pPr marL="4536018" indent="0">
              <a:buNone/>
              <a:defRPr sz="5291" b="1"/>
            </a:lvl4pPr>
            <a:lvl5pPr marL="6048024" indent="0">
              <a:buNone/>
              <a:defRPr sz="5291" b="1"/>
            </a:lvl5pPr>
            <a:lvl6pPr marL="7560031" indent="0">
              <a:buNone/>
              <a:defRPr sz="5291" b="1"/>
            </a:lvl6pPr>
            <a:lvl7pPr marL="9072037" indent="0">
              <a:buNone/>
              <a:defRPr sz="5291" b="1"/>
            </a:lvl7pPr>
            <a:lvl8pPr marL="10584043" indent="0">
              <a:buNone/>
              <a:defRPr sz="5291" b="1"/>
            </a:lvl8pPr>
            <a:lvl9pPr marL="12096049" indent="0">
              <a:buNone/>
              <a:defRPr sz="5291" b="1"/>
            </a:lvl9pPr>
          </a:lstStyle>
          <a:p>
            <a:pPr lvl="0"/>
            <a:r>
              <a:rPr lang="en-US"/>
              <a:t>Click to edit Master text styles</a:t>
            </a:r>
          </a:p>
        </p:txBody>
      </p:sp>
      <p:sp>
        <p:nvSpPr>
          <p:cNvPr id="4" name="Content Placeholder 3"/>
          <p:cNvSpPr>
            <a:spLocks noGrp="1"/>
          </p:cNvSpPr>
          <p:nvPr>
            <p:ph sz="half" idx="2"/>
          </p:nvPr>
        </p:nvSpPr>
        <p:spPr>
          <a:xfrm>
            <a:off x="2082962" y="15648601"/>
            <a:ext cx="12793057" cy="230167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09148" y="10501820"/>
            <a:ext cx="12856061" cy="5146780"/>
          </a:xfrm>
        </p:spPr>
        <p:txBody>
          <a:bodyPr anchor="b"/>
          <a:lstStyle>
            <a:lvl1pPr marL="0" indent="0">
              <a:buNone/>
              <a:defRPr sz="7937" b="1"/>
            </a:lvl1pPr>
            <a:lvl2pPr marL="1512006" indent="0">
              <a:buNone/>
              <a:defRPr sz="6614" b="1"/>
            </a:lvl2pPr>
            <a:lvl3pPr marL="3024012" indent="0">
              <a:buNone/>
              <a:defRPr sz="5953" b="1"/>
            </a:lvl3pPr>
            <a:lvl4pPr marL="4536018" indent="0">
              <a:buNone/>
              <a:defRPr sz="5291" b="1"/>
            </a:lvl4pPr>
            <a:lvl5pPr marL="6048024" indent="0">
              <a:buNone/>
              <a:defRPr sz="5291" b="1"/>
            </a:lvl5pPr>
            <a:lvl6pPr marL="7560031" indent="0">
              <a:buNone/>
              <a:defRPr sz="5291" b="1"/>
            </a:lvl6pPr>
            <a:lvl7pPr marL="9072037" indent="0">
              <a:buNone/>
              <a:defRPr sz="5291" b="1"/>
            </a:lvl7pPr>
            <a:lvl8pPr marL="10584043" indent="0">
              <a:buNone/>
              <a:defRPr sz="5291" b="1"/>
            </a:lvl8pPr>
            <a:lvl9pPr marL="12096049" indent="0">
              <a:buNone/>
              <a:defRPr sz="5291" b="1"/>
            </a:lvl9pPr>
          </a:lstStyle>
          <a:p>
            <a:pPr lvl="0"/>
            <a:r>
              <a:rPr lang="en-US"/>
              <a:t>Click to edit Master text styles</a:t>
            </a:r>
          </a:p>
        </p:txBody>
      </p:sp>
      <p:sp>
        <p:nvSpPr>
          <p:cNvPr id="6" name="Content Placeholder 5"/>
          <p:cNvSpPr>
            <a:spLocks noGrp="1"/>
          </p:cNvSpPr>
          <p:nvPr>
            <p:ph sz="quarter" idx="4"/>
          </p:nvPr>
        </p:nvSpPr>
        <p:spPr>
          <a:xfrm>
            <a:off x="15309148" y="15648601"/>
            <a:ext cx="12856061" cy="230167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5D92FD-82C0-4B2A-B6FD-DDBEEF16BE96}" type="datetimeFigureOut">
              <a:rPr lang="en-AU" smtClean="0"/>
              <a:t>8/3/2025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0065DB88-C263-4FD4-A8C9-99B1A0AB814A}" type="slidenum">
              <a:rPr lang="en-AU" smtClean="0"/>
              <a:t>‹#›</a:t>
            </a:fld>
            <a:endParaRPr lang="en-AU"/>
          </a:p>
        </p:txBody>
      </p:sp>
    </p:spTree>
    <p:extLst>
      <p:ext uri="{BB962C8B-B14F-4D97-AF65-F5344CB8AC3E}">
        <p14:creationId xmlns:p14="http://schemas.microsoft.com/office/powerpoint/2010/main" val="1965796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5D92FD-82C0-4B2A-B6FD-DDBEEF16BE96}" type="datetimeFigureOut">
              <a:rPr lang="en-AU" smtClean="0"/>
              <a:t>8/3/2025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0065DB88-C263-4FD4-A8C9-99B1A0AB814A}" type="slidenum">
              <a:rPr lang="en-AU" smtClean="0"/>
              <a:t>‹#›</a:t>
            </a:fld>
            <a:endParaRPr lang="en-AU"/>
          </a:p>
        </p:txBody>
      </p:sp>
    </p:spTree>
    <p:extLst>
      <p:ext uri="{BB962C8B-B14F-4D97-AF65-F5344CB8AC3E}">
        <p14:creationId xmlns:p14="http://schemas.microsoft.com/office/powerpoint/2010/main" val="496176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5D92FD-82C0-4B2A-B6FD-DDBEEF16BE96}" type="datetimeFigureOut">
              <a:rPr lang="en-AU" smtClean="0"/>
              <a:t>8/3/2025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0065DB88-C263-4FD4-A8C9-99B1A0AB814A}" type="slidenum">
              <a:rPr lang="en-AU" smtClean="0"/>
              <a:t>‹#›</a:t>
            </a:fld>
            <a:endParaRPr lang="en-AU"/>
          </a:p>
        </p:txBody>
      </p:sp>
    </p:spTree>
    <p:extLst>
      <p:ext uri="{BB962C8B-B14F-4D97-AF65-F5344CB8AC3E}">
        <p14:creationId xmlns:p14="http://schemas.microsoft.com/office/powerpoint/2010/main" val="3926754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2959" y="2856018"/>
            <a:ext cx="9753280" cy="9996064"/>
          </a:xfrm>
        </p:spPr>
        <p:txBody>
          <a:bodyPr anchor="b"/>
          <a:lstStyle>
            <a:lvl1pPr>
              <a:defRPr sz="10583"/>
            </a:lvl1pPr>
          </a:lstStyle>
          <a:p>
            <a:r>
              <a:rPr lang="en-US"/>
              <a:t>Click to edit Master title style</a:t>
            </a:r>
            <a:endParaRPr lang="en-US" dirty="0"/>
          </a:p>
        </p:txBody>
      </p:sp>
      <p:sp>
        <p:nvSpPr>
          <p:cNvPr id="3" name="Content Placeholder 2"/>
          <p:cNvSpPr>
            <a:spLocks noGrp="1"/>
          </p:cNvSpPr>
          <p:nvPr>
            <p:ph idx="1"/>
          </p:nvPr>
        </p:nvSpPr>
        <p:spPr>
          <a:xfrm>
            <a:off x="12856061" y="6168216"/>
            <a:ext cx="15309146" cy="30444362"/>
          </a:xfrm>
        </p:spPr>
        <p:txBody>
          <a:bodyPr/>
          <a:lstStyle>
            <a:lvl1pPr>
              <a:defRPr sz="10583"/>
            </a:lvl1pPr>
            <a:lvl2pPr>
              <a:defRPr sz="9260"/>
            </a:lvl2pPr>
            <a:lvl3pPr>
              <a:defRPr sz="7937"/>
            </a:lvl3pPr>
            <a:lvl4pPr>
              <a:defRPr sz="6614"/>
            </a:lvl4pPr>
            <a:lvl5pPr>
              <a:defRPr sz="6614"/>
            </a:lvl5pPr>
            <a:lvl6pPr>
              <a:defRPr sz="6614"/>
            </a:lvl6pPr>
            <a:lvl7pPr>
              <a:defRPr sz="6614"/>
            </a:lvl7pPr>
            <a:lvl8pPr>
              <a:defRPr sz="6614"/>
            </a:lvl8pPr>
            <a:lvl9pPr>
              <a:defRPr sz="661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2959" y="12852082"/>
            <a:ext cx="9753280" cy="23810073"/>
          </a:xfrm>
        </p:spPr>
        <p:txBody>
          <a:bodyPr/>
          <a:lstStyle>
            <a:lvl1pPr marL="0" indent="0">
              <a:buNone/>
              <a:defRPr sz="5291"/>
            </a:lvl1pPr>
            <a:lvl2pPr marL="1512006" indent="0">
              <a:buNone/>
              <a:defRPr sz="4630"/>
            </a:lvl2pPr>
            <a:lvl3pPr marL="3024012" indent="0">
              <a:buNone/>
              <a:defRPr sz="3969"/>
            </a:lvl3pPr>
            <a:lvl4pPr marL="4536018" indent="0">
              <a:buNone/>
              <a:defRPr sz="3307"/>
            </a:lvl4pPr>
            <a:lvl5pPr marL="6048024" indent="0">
              <a:buNone/>
              <a:defRPr sz="3307"/>
            </a:lvl5pPr>
            <a:lvl6pPr marL="7560031" indent="0">
              <a:buNone/>
              <a:defRPr sz="3307"/>
            </a:lvl6pPr>
            <a:lvl7pPr marL="9072037" indent="0">
              <a:buNone/>
              <a:defRPr sz="3307"/>
            </a:lvl7pPr>
            <a:lvl8pPr marL="10584043" indent="0">
              <a:buNone/>
              <a:defRPr sz="3307"/>
            </a:lvl8pPr>
            <a:lvl9pPr marL="12096049" indent="0">
              <a:buNone/>
              <a:defRPr sz="3307"/>
            </a:lvl9pPr>
          </a:lstStyle>
          <a:p>
            <a:pPr lvl="0"/>
            <a:r>
              <a:rPr lang="en-US"/>
              <a:t>Click to edit Master text styles</a:t>
            </a:r>
          </a:p>
        </p:txBody>
      </p:sp>
      <p:sp>
        <p:nvSpPr>
          <p:cNvPr id="5" name="Date Placeholder 4"/>
          <p:cNvSpPr>
            <a:spLocks noGrp="1"/>
          </p:cNvSpPr>
          <p:nvPr>
            <p:ph type="dt" sz="half" idx="10"/>
          </p:nvPr>
        </p:nvSpPr>
        <p:spPr/>
        <p:txBody>
          <a:bodyPr/>
          <a:lstStyle/>
          <a:p>
            <a:fld id="{9A5D92FD-82C0-4B2A-B6FD-DDBEEF16BE96}" type="datetimeFigureOut">
              <a:rPr lang="en-AU" smtClean="0"/>
              <a:t>8/3/2025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065DB88-C263-4FD4-A8C9-99B1A0AB814A}" type="slidenum">
              <a:rPr lang="en-AU" smtClean="0"/>
              <a:t>‹#›</a:t>
            </a:fld>
            <a:endParaRPr lang="en-AU"/>
          </a:p>
        </p:txBody>
      </p:sp>
    </p:spTree>
    <p:extLst>
      <p:ext uri="{BB962C8B-B14F-4D97-AF65-F5344CB8AC3E}">
        <p14:creationId xmlns:p14="http://schemas.microsoft.com/office/powerpoint/2010/main" val="125859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2959" y="2856018"/>
            <a:ext cx="9753280" cy="9996064"/>
          </a:xfrm>
        </p:spPr>
        <p:txBody>
          <a:bodyPr anchor="b"/>
          <a:lstStyle>
            <a:lvl1pPr>
              <a:defRPr sz="10583"/>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56061" y="6168216"/>
            <a:ext cx="15309146" cy="30444362"/>
          </a:xfrm>
        </p:spPr>
        <p:txBody>
          <a:bodyPr anchor="t"/>
          <a:lstStyle>
            <a:lvl1pPr marL="0" indent="0">
              <a:buNone/>
              <a:defRPr sz="10583"/>
            </a:lvl1pPr>
            <a:lvl2pPr marL="1512006" indent="0">
              <a:buNone/>
              <a:defRPr sz="9260"/>
            </a:lvl2pPr>
            <a:lvl3pPr marL="3024012" indent="0">
              <a:buNone/>
              <a:defRPr sz="7937"/>
            </a:lvl3pPr>
            <a:lvl4pPr marL="4536018" indent="0">
              <a:buNone/>
              <a:defRPr sz="6614"/>
            </a:lvl4pPr>
            <a:lvl5pPr marL="6048024" indent="0">
              <a:buNone/>
              <a:defRPr sz="6614"/>
            </a:lvl5pPr>
            <a:lvl6pPr marL="7560031" indent="0">
              <a:buNone/>
              <a:defRPr sz="6614"/>
            </a:lvl6pPr>
            <a:lvl7pPr marL="9072037" indent="0">
              <a:buNone/>
              <a:defRPr sz="6614"/>
            </a:lvl7pPr>
            <a:lvl8pPr marL="10584043" indent="0">
              <a:buNone/>
              <a:defRPr sz="6614"/>
            </a:lvl8pPr>
            <a:lvl9pPr marL="12096049" indent="0">
              <a:buNone/>
              <a:defRPr sz="6614"/>
            </a:lvl9pPr>
          </a:lstStyle>
          <a:p>
            <a:r>
              <a:rPr lang="en-US"/>
              <a:t>Click icon to add picture</a:t>
            </a:r>
            <a:endParaRPr lang="en-US" dirty="0"/>
          </a:p>
        </p:txBody>
      </p:sp>
      <p:sp>
        <p:nvSpPr>
          <p:cNvPr id="4" name="Text Placeholder 3"/>
          <p:cNvSpPr>
            <a:spLocks noGrp="1"/>
          </p:cNvSpPr>
          <p:nvPr>
            <p:ph type="body" sz="half" idx="2"/>
          </p:nvPr>
        </p:nvSpPr>
        <p:spPr>
          <a:xfrm>
            <a:off x="2082959" y="12852082"/>
            <a:ext cx="9753280" cy="23810073"/>
          </a:xfrm>
        </p:spPr>
        <p:txBody>
          <a:bodyPr/>
          <a:lstStyle>
            <a:lvl1pPr marL="0" indent="0">
              <a:buNone/>
              <a:defRPr sz="5291"/>
            </a:lvl1pPr>
            <a:lvl2pPr marL="1512006" indent="0">
              <a:buNone/>
              <a:defRPr sz="4630"/>
            </a:lvl2pPr>
            <a:lvl3pPr marL="3024012" indent="0">
              <a:buNone/>
              <a:defRPr sz="3969"/>
            </a:lvl3pPr>
            <a:lvl4pPr marL="4536018" indent="0">
              <a:buNone/>
              <a:defRPr sz="3307"/>
            </a:lvl4pPr>
            <a:lvl5pPr marL="6048024" indent="0">
              <a:buNone/>
              <a:defRPr sz="3307"/>
            </a:lvl5pPr>
            <a:lvl6pPr marL="7560031" indent="0">
              <a:buNone/>
              <a:defRPr sz="3307"/>
            </a:lvl6pPr>
            <a:lvl7pPr marL="9072037" indent="0">
              <a:buNone/>
              <a:defRPr sz="3307"/>
            </a:lvl7pPr>
            <a:lvl8pPr marL="10584043" indent="0">
              <a:buNone/>
              <a:defRPr sz="3307"/>
            </a:lvl8pPr>
            <a:lvl9pPr marL="12096049" indent="0">
              <a:buNone/>
              <a:defRPr sz="3307"/>
            </a:lvl9pPr>
          </a:lstStyle>
          <a:p>
            <a:pPr lvl="0"/>
            <a:r>
              <a:rPr lang="en-US"/>
              <a:t>Click to edit Master text styles</a:t>
            </a:r>
          </a:p>
        </p:txBody>
      </p:sp>
      <p:sp>
        <p:nvSpPr>
          <p:cNvPr id="5" name="Date Placeholder 4"/>
          <p:cNvSpPr>
            <a:spLocks noGrp="1"/>
          </p:cNvSpPr>
          <p:nvPr>
            <p:ph type="dt" sz="half" idx="10"/>
          </p:nvPr>
        </p:nvSpPr>
        <p:spPr/>
        <p:txBody>
          <a:bodyPr/>
          <a:lstStyle/>
          <a:p>
            <a:fld id="{9A5D92FD-82C0-4B2A-B6FD-DDBEEF16BE96}" type="datetimeFigureOut">
              <a:rPr lang="en-AU" smtClean="0"/>
              <a:t>8/3/2025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0065DB88-C263-4FD4-A8C9-99B1A0AB814A}" type="slidenum">
              <a:rPr lang="en-AU" smtClean="0"/>
              <a:t>‹#›</a:t>
            </a:fld>
            <a:endParaRPr lang="en-AU"/>
          </a:p>
        </p:txBody>
      </p:sp>
    </p:spTree>
    <p:extLst>
      <p:ext uri="{BB962C8B-B14F-4D97-AF65-F5344CB8AC3E}">
        <p14:creationId xmlns:p14="http://schemas.microsoft.com/office/powerpoint/2010/main" val="3270494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79020" y="2280857"/>
            <a:ext cx="26082248" cy="828047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79020" y="11404240"/>
            <a:ext cx="26082248" cy="2718176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79020" y="39706598"/>
            <a:ext cx="6804065" cy="2280848"/>
          </a:xfrm>
          <a:prstGeom prst="rect">
            <a:avLst/>
          </a:prstGeom>
        </p:spPr>
        <p:txBody>
          <a:bodyPr vert="horz" lIns="91440" tIns="45720" rIns="91440" bIns="45720" rtlCol="0" anchor="ctr"/>
          <a:lstStyle>
            <a:lvl1pPr algn="l">
              <a:defRPr sz="3969">
                <a:solidFill>
                  <a:schemeClr val="tx1">
                    <a:tint val="82000"/>
                  </a:schemeClr>
                </a:solidFill>
              </a:defRPr>
            </a:lvl1pPr>
          </a:lstStyle>
          <a:p>
            <a:fld id="{9A5D92FD-82C0-4B2A-B6FD-DDBEEF16BE96}" type="datetimeFigureOut">
              <a:rPr lang="en-AU" smtClean="0"/>
              <a:t>8/3/2025</a:t>
            </a:fld>
            <a:endParaRPr lang="en-AU"/>
          </a:p>
        </p:txBody>
      </p:sp>
      <p:sp>
        <p:nvSpPr>
          <p:cNvPr id="5" name="Footer Placeholder 4"/>
          <p:cNvSpPr>
            <a:spLocks noGrp="1"/>
          </p:cNvSpPr>
          <p:nvPr>
            <p:ph type="ftr" sz="quarter" idx="3"/>
          </p:nvPr>
        </p:nvSpPr>
        <p:spPr>
          <a:xfrm>
            <a:off x="10017096" y="39706598"/>
            <a:ext cx="10206097" cy="2280848"/>
          </a:xfrm>
          <a:prstGeom prst="rect">
            <a:avLst/>
          </a:prstGeom>
        </p:spPr>
        <p:txBody>
          <a:bodyPr vert="horz" lIns="91440" tIns="45720" rIns="91440" bIns="45720" rtlCol="0" anchor="ctr"/>
          <a:lstStyle>
            <a:lvl1pPr algn="ctr">
              <a:defRPr sz="3969">
                <a:solidFill>
                  <a:schemeClr val="tx1">
                    <a:tint val="82000"/>
                  </a:schemeClr>
                </a:solidFill>
              </a:defRPr>
            </a:lvl1pPr>
          </a:lstStyle>
          <a:p>
            <a:endParaRPr lang="en-AU"/>
          </a:p>
        </p:txBody>
      </p:sp>
      <p:sp>
        <p:nvSpPr>
          <p:cNvPr id="6" name="Slide Number Placeholder 5"/>
          <p:cNvSpPr>
            <a:spLocks noGrp="1"/>
          </p:cNvSpPr>
          <p:nvPr>
            <p:ph type="sldNum" sz="quarter" idx="4"/>
          </p:nvPr>
        </p:nvSpPr>
        <p:spPr>
          <a:xfrm>
            <a:off x="21357203" y="39706598"/>
            <a:ext cx="6804065" cy="2280848"/>
          </a:xfrm>
          <a:prstGeom prst="rect">
            <a:avLst/>
          </a:prstGeom>
        </p:spPr>
        <p:txBody>
          <a:bodyPr vert="horz" lIns="91440" tIns="45720" rIns="91440" bIns="45720" rtlCol="0" anchor="ctr"/>
          <a:lstStyle>
            <a:lvl1pPr algn="r">
              <a:defRPr sz="3969">
                <a:solidFill>
                  <a:schemeClr val="tx1">
                    <a:tint val="82000"/>
                  </a:schemeClr>
                </a:solidFill>
              </a:defRPr>
            </a:lvl1pPr>
          </a:lstStyle>
          <a:p>
            <a:fld id="{0065DB88-C263-4FD4-A8C9-99B1A0AB814A}" type="slidenum">
              <a:rPr lang="en-AU" smtClean="0"/>
              <a:t>‹#›</a:t>
            </a:fld>
            <a:endParaRPr lang="en-AU"/>
          </a:p>
        </p:txBody>
      </p:sp>
    </p:spTree>
    <p:extLst>
      <p:ext uri="{BB962C8B-B14F-4D97-AF65-F5344CB8AC3E}">
        <p14:creationId xmlns:p14="http://schemas.microsoft.com/office/powerpoint/2010/main" val="2103155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024012" rtl="0" eaLnBrk="1" latinLnBrk="0" hangingPunct="1">
        <a:lnSpc>
          <a:spcPct val="90000"/>
        </a:lnSpc>
        <a:spcBef>
          <a:spcPct val="0"/>
        </a:spcBef>
        <a:buNone/>
        <a:defRPr sz="14551" kern="1200">
          <a:solidFill>
            <a:schemeClr val="tx1"/>
          </a:solidFill>
          <a:latin typeface="+mj-lt"/>
          <a:ea typeface="+mj-ea"/>
          <a:cs typeface="+mj-cs"/>
        </a:defRPr>
      </a:lvl1pPr>
    </p:titleStyle>
    <p:bodyStyle>
      <a:lvl1pPr marL="756003" indent="-756003" algn="l" defTabSz="3024012" rtl="0" eaLnBrk="1" latinLnBrk="0" hangingPunct="1">
        <a:lnSpc>
          <a:spcPct val="90000"/>
        </a:lnSpc>
        <a:spcBef>
          <a:spcPts val="3307"/>
        </a:spcBef>
        <a:buFont typeface="Arial" panose="020B0604020202020204" pitchFamily="34" charset="0"/>
        <a:buChar char="•"/>
        <a:defRPr sz="9260" kern="1200">
          <a:solidFill>
            <a:schemeClr val="tx1"/>
          </a:solidFill>
          <a:latin typeface="+mn-lt"/>
          <a:ea typeface="+mn-ea"/>
          <a:cs typeface="+mn-cs"/>
        </a:defRPr>
      </a:lvl1pPr>
      <a:lvl2pPr marL="2268009" indent="-756003" algn="l" defTabSz="3024012" rtl="0" eaLnBrk="1" latinLnBrk="0" hangingPunct="1">
        <a:lnSpc>
          <a:spcPct val="90000"/>
        </a:lnSpc>
        <a:spcBef>
          <a:spcPts val="1654"/>
        </a:spcBef>
        <a:buFont typeface="Arial" panose="020B0604020202020204" pitchFamily="34" charset="0"/>
        <a:buChar char="•"/>
        <a:defRPr sz="7937" kern="1200">
          <a:solidFill>
            <a:schemeClr val="tx1"/>
          </a:solidFill>
          <a:latin typeface="+mn-lt"/>
          <a:ea typeface="+mn-ea"/>
          <a:cs typeface="+mn-cs"/>
        </a:defRPr>
      </a:lvl2pPr>
      <a:lvl3pPr marL="3780015" indent="-756003" algn="l" defTabSz="3024012" rtl="0" eaLnBrk="1" latinLnBrk="0" hangingPunct="1">
        <a:lnSpc>
          <a:spcPct val="90000"/>
        </a:lnSpc>
        <a:spcBef>
          <a:spcPts val="1654"/>
        </a:spcBef>
        <a:buFont typeface="Arial" panose="020B0604020202020204" pitchFamily="34" charset="0"/>
        <a:buChar char="•"/>
        <a:defRPr sz="6614" kern="1200">
          <a:solidFill>
            <a:schemeClr val="tx1"/>
          </a:solidFill>
          <a:latin typeface="+mn-lt"/>
          <a:ea typeface="+mn-ea"/>
          <a:cs typeface="+mn-cs"/>
        </a:defRPr>
      </a:lvl3pPr>
      <a:lvl4pPr marL="5292021"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4pPr>
      <a:lvl5pPr marL="6804028"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5pPr>
      <a:lvl6pPr marL="8316034"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6pPr>
      <a:lvl7pPr marL="9828040"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7pPr>
      <a:lvl8pPr marL="11340046"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8pPr>
      <a:lvl9pPr marL="12852052" indent="-756003" algn="l" defTabSz="3024012" rtl="0" eaLnBrk="1" latinLnBrk="0" hangingPunct="1">
        <a:lnSpc>
          <a:spcPct val="90000"/>
        </a:lnSpc>
        <a:spcBef>
          <a:spcPts val="1654"/>
        </a:spcBef>
        <a:buFont typeface="Arial" panose="020B0604020202020204" pitchFamily="34" charset="0"/>
        <a:buChar char="•"/>
        <a:defRPr sz="5953" kern="1200">
          <a:solidFill>
            <a:schemeClr val="tx1"/>
          </a:solidFill>
          <a:latin typeface="+mn-lt"/>
          <a:ea typeface="+mn-ea"/>
          <a:cs typeface="+mn-cs"/>
        </a:defRPr>
      </a:lvl9pPr>
    </p:bodyStyle>
    <p:otherStyle>
      <a:defPPr>
        <a:defRPr lang="en-US"/>
      </a:defPPr>
      <a:lvl1pPr marL="0" algn="l" defTabSz="3024012" rtl="0" eaLnBrk="1" latinLnBrk="0" hangingPunct="1">
        <a:defRPr sz="5953" kern="1200">
          <a:solidFill>
            <a:schemeClr val="tx1"/>
          </a:solidFill>
          <a:latin typeface="+mn-lt"/>
          <a:ea typeface="+mn-ea"/>
          <a:cs typeface="+mn-cs"/>
        </a:defRPr>
      </a:lvl1pPr>
      <a:lvl2pPr marL="1512006" algn="l" defTabSz="3024012" rtl="0" eaLnBrk="1" latinLnBrk="0" hangingPunct="1">
        <a:defRPr sz="5953" kern="1200">
          <a:solidFill>
            <a:schemeClr val="tx1"/>
          </a:solidFill>
          <a:latin typeface="+mn-lt"/>
          <a:ea typeface="+mn-ea"/>
          <a:cs typeface="+mn-cs"/>
        </a:defRPr>
      </a:lvl2pPr>
      <a:lvl3pPr marL="3024012" algn="l" defTabSz="3024012" rtl="0" eaLnBrk="1" latinLnBrk="0" hangingPunct="1">
        <a:defRPr sz="5953" kern="1200">
          <a:solidFill>
            <a:schemeClr val="tx1"/>
          </a:solidFill>
          <a:latin typeface="+mn-lt"/>
          <a:ea typeface="+mn-ea"/>
          <a:cs typeface="+mn-cs"/>
        </a:defRPr>
      </a:lvl3pPr>
      <a:lvl4pPr marL="4536018" algn="l" defTabSz="3024012" rtl="0" eaLnBrk="1" latinLnBrk="0" hangingPunct="1">
        <a:defRPr sz="5953" kern="1200">
          <a:solidFill>
            <a:schemeClr val="tx1"/>
          </a:solidFill>
          <a:latin typeface="+mn-lt"/>
          <a:ea typeface="+mn-ea"/>
          <a:cs typeface="+mn-cs"/>
        </a:defRPr>
      </a:lvl4pPr>
      <a:lvl5pPr marL="6048024" algn="l" defTabSz="3024012" rtl="0" eaLnBrk="1" latinLnBrk="0" hangingPunct="1">
        <a:defRPr sz="5953" kern="1200">
          <a:solidFill>
            <a:schemeClr val="tx1"/>
          </a:solidFill>
          <a:latin typeface="+mn-lt"/>
          <a:ea typeface="+mn-ea"/>
          <a:cs typeface="+mn-cs"/>
        </a:defRPr>
      </a:lvl5pPr>
      <a:lvl6pPr marL="7560031" algn="l" defTabSz="3024012" rtl="0" eaLnBrk="1" latinLnBrk="0" hangingPunct="1">
        <a:defRPr sz="5953" kern="1200">
          <a:solidFill>
            <a:schemeClr val="tx1"/>
          </a:solidFill>
          <a:latin typeface="+mn-lt"/>
          <a:ea typeface="+mn-ea"/>
          <a:cs typeface="+mn-cs"/>
        </a:defRPr>
      </a:lvl6pPr>
      <a:lvl7pPr marL="9072037" algn="l" defTabSz="3024012" rtl="0" eaLnBrk="1" latinLnBrk="0" hangingPunct="1">
        <a:defRPr sz="5953" kern="1200">
          <a:solidFill>
            <a:schemeClr val="tx1"/>
          </a:solidFill>
          <a:latin typeface="+mn-lt"/>
          <a:ea typeface="+mn-ea"/>
          <a:cs typeface="+mn-cs"/>
        </a:defRPr>
      </a:lvl7pPr>
      <a:lvl8pPr marL="10584043" algn="l" defTabSz="3024012" rtl="0" eaLnBrk="1" latinLnBrk="0" hangingPunct="1">
        <a:defRPr sz="5953" kern="1200">
          <a:solidFill>
            <a:schemeClr val="tx1"/>
          </a:solidFill>
          <a:latin typeface="+mn-lt"/>
          <a:ea typeface="+mn-ea"/>
          <a:cs typeface="+mn-cs"/>
        </a:defRPr>
      </a:lvl8pPr>
      <a:lvl9pPr marL="12096049" algn="l" defTabSz="3024012" rtl="0" eaLnBrk="1" latinLnBrk="0" hangingPunct="1">
        <a:defRPr sz="595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hyperlink" Target="mailto:cegyure10@gmail.com"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customXml" Target="../ink/ink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9116907-790D-659A-05A8-D058C64A5FD8}"/>
              </a:ext>
            </a:extLst>
          </p:cNvPr>
          <p:cNvSpPr/>
          <p:nvPr/>
        </p:nvSpPr>
        <p:spPr>
          <a:xfrm>
            <a:off x="15537699" y="5772829"/>
            <a:ext cx="13653062" cy="3424359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Rectangle 1">
            <a:extLst>
              <a:ext uri="{FF2B5EF4-FFF2-40B4-BE49-F238E27FC236}">
                <a16:creationId xmlns:a16="http://schemas.microsoft.com/office/drawing/2014/main" id="{CDD6D286-4D88-99C4-E593-9F0E00709E21}"/>
              </a:ext>
            </a:extLst>
          </p:cNvPr>
          <p:cNvSpPr/>
          <p:nvPr/>
        </p:nvSpPr>
        <p:spPr>
          <a:xfrm>
            <a:off x="1049527" y="5772829"/>
            <a:ext cx="13653062" cy="3424359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 name="Rectangle 3">
            <a:extLst>
              <a:ext uri="{FF2B5EF4-FFF2-40B4-BE49-F238E27FC236}">
                <a16:creationId xmlns:a16="http://schemas.microsoft.com/office/drawing/2014/main" id="{2E8B67CD-EB1F-45AE-F2A1-733F053A9AF4}"/>
              </a:ext>
            </a:extLst>
          </p:cNvPr>
          <p:cNvSpPr/>
          <p:nvPr/>
        </p:nvSpPr>
        <p:spPr>
          <a:xfrm>
            <a:off x="15537699" y="5772829"/>
            <a:ext cx="13653062" cy="112486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100" dirty="0"/>
          </a:p>
        </p:txBody>
      </p:sp>
      <p:sp>
        <p:nvSpPr>
          <p:cNvPr id="11" name="Rectangle 10">
            <a:extLst>
              <a:ext uri="{FF2B5EF4-FFF2-40B4-BE49-F238E27FC236}">
                <a16:creationId xmlns:a16="http://schemas.microsoft.com/office/drawing/2014/main" id="{674B54BA-910D-778A-B6A6-43CB30E87A49}"/>
              </a:ext>
            </a:extLst>
          </p:cNvPr>
          <p:cNvSpPr/>
          <p:nvPr/>
        </p:nvSpPr>
        <p:spPr>
          <a:xfrm>
            <a:off x="1049527" y="5771736"/>
            <a:ext cx="13653062" cy="1154128"/>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100" dirty="0"/>
          </a:p>
        </p:txBody>
      </p:sp>
      <p:sp>
        <p:nvSpPr>
          <p:cNvPr id="8" name="Rectangle 7">
            <a:extLst>
              <a:ext uri="{FF2B5EF4-FFF2-40B4-BE49-F238E27FC236}">
                <a16:creationId xmlns:a16="http://schemas.microsoft.com/office/drawing/2014/main" id="{A9E19245-D4D6-BD16-28E1-93A0ED6D701B}"/>
              </a:ext>
            </a:extLst>
          </p:cNvPr>
          <p:cNvSpPr/>
          <p:nvPr/>
        </p:nvSpPr>
        <p:spPr>
          <a:xfrm>
            <a:off x="0" y="-44733"/>
            <a:ext cx="30240288" cy="5162083"/>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 name="TextBox 4">
            <a:extLst>
              <a:ext uri="{FF2B5EF4-FFF2-40B4-BE49-F238E27FC236}">
                <a16:creationId xmlns:a16="http://schemas.microsoft.com/office/drawing/2014/main" id="{EAC1B547-4D07-D294-A4FA-9C1173A8F3F2}"/>
              </a:ext>
            </a:extLst>
          </p:cNvPr>
          <p:cNvSpPr txBox="1"/>
          <p:nvPr/>
        </p:nvSpPr>
        <p:spPr>
          <a:xfrm>
            <a:off x="0" y="321074"/>
            <a:ext cx="30240287" cy="3046988"/>
          </a:xfrm>
          <a:prstGeom prst="rect">
            <a:avLst/>
          </a:prstGeom>
          <a:noFill/>
        </p:spPr>
        <p:txBody>
          <a:bodyPr wrap="square" rtlCol="0">
            <a:spAutoFit/>
          </a:bodyPr>
          <a:lstStyle/>
          <a:p>
            <a:pPr algn="ctr"/>
            <a:r>
              <a:rPr lang="en-US" sz="9600" i="0" dirty="0">
                <a:solidFill>
                  <a:srgbClr val="FFFFFF"/>
                </a:solidFill>
                <a:effectLst/>
                <a:latin typeface="+mj-lt"/>
              </a:rPr>
              <a:t>Can Neutron Star Mergers Alone Reproduce </a:t>
            </a:r>
            <a:r>
              <a:rPr lang="en-US" sz="9600" i="1" dirty="0">
                <a:solidFill>
                  <a:srgbClr val="FFFFFF"/>
                </a:solidFill>
                <a:effectLst/>
                <a:latin typeface="+mj-lt"/>
              </a:rPr>
              <a:t>r</a:t>
            </a:r>
            <a:r>
              <a:rPr lang="en-US" sz="9600" i="0" dirty="0">
                <a:solidFill>
                  <a:srgbClr val="FFFFFF"/>
                </a:solidFill>
                <a:effectLst/>
                <a:latin typeface="+mj-lt"/>
              </a:rPr>
              <a:t>-Process Element Abundances in Ultra-Faint Dwarf Halos?</a:t>
            </a:r>
          </a:p>
        </p:txBody>
      </p:sp>
      <p:sp>
        <p:nvSpPr>
          <p:cNvPr id="6" name="Rectangle 5">
            <a:extLst>
              <a:ext uri="{FF2B5EF4-FFF2-40B4-BE49-F238E27FC236}">
                <a16:creationId xmlns:a16="http://schemas.microsoft.com/office/drawing/2014/main" id="{420D949D-43AB-FE87-F56C-80733CB3AAAF}"/>
              </a:ext>
            </a:extLst>
          </p:cNvPr>
          <p:cNvSpPr/>
          <p:nvPr/>
        </p:nvSpPr>
        <p:spPr>
          <a:xfrm>
            <a:off x="0" y="40670807"/>
            <a:ext cx="30240288" cy="2169468"/>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7" name="TextBox 6">
            <a:extLst>
              <a:ext uri="{FF2B5EF4-FFF2-40B4-BE49-F238E27FC236}">
                <a16:creationId xmlns:a16="http://schemas.microsoft.com/office/drawing/2014/main" id="{57F8B00B-5069-9185-1A49-19DF9E5A31DE}"/>
              </a:ext>
            </a:extLst>
          </p:cNvPr>
          <p:cNvSpPr txBox="1"/>
          <p:nvPr/>
        </p:nvSpPr>
        <p:spPr>
          <a:xfrm>
            <a:off x="1249498" y="7288261"/>
            <a:ext cx="13279583" cy="10926068"/>
          </a:xfrm>
          <a:prstGeom prst="rect">
            <a:avLst/>
          </a:prstGeom>
          <a:noFill/>
        </p:spPr>
        <p:txBody>
          <a:bodyPr wrap="square" rtlCol="0">
            <a:spAutoFit/>
          </a:bodyPr>
          <a:lstStyle/>
          <a:p>
            <a:r>
              <a:rPr lang="en-US" sz="3200" dirty="0">
                <a:effectLst/>
              </a:rPr>
              <a:t>The </a:t>
            </a:r>
            <a:r>
              <a:rPr lang="en-US" sz="3200" i="1" dirty="0">
                <a:effectLst/>
              </a:rPr>
              <a:t>r</a:t>
            </a:r>
            <a:r>
              <a:rPr lang="en-US" sz="3200" dirty="0">
                <a:effectLst/>
              </a:rPr>
              <a:t>-process is directly responsible for over half the abundance of heavy metals in the Universe. Neutron star mergers (NSMs) became the only confirmed source of </a:t>
            </a:r>
            <a:r>
              <a:rPr lang="en-US" sz="3200" i="1" dirty="0">
                <a:effectLst/>
              </a:rPr>
              <a:t>r</a:t>
            </a:r>
            <a:r>
              <a:rPr lang="en-US" sz="3200" dirty="0">
                <a:effectLst/>
              </a:rPr>
              <a:t>-process elements in 2017 after multi-messenger observations of the merger GW170817 revealed significant heavy metal emission, but it is still unclear whether they are the dominant </a:t>
            </a:r>
            <a:r>
              <a:rPr lang="en-US" sz="3200" i="1" dirty="0">
                <a:effectLst/>
              </a:rPr>
              <a:t>r</a:t>
            </a:r>
            <a:r>
              <a:rPr lang="en-US" sz="3200" dirty="0">
                <a:effectLst/>
              </a:rPr>
              <a:t>-process source over the other believed source, collapsars.</a:t>
            </a:r>
          </a:p>
          <a:p>
            <a:endParaRPr lang="en-US" sz="3200" dirty="0"/>
          </a:p>
          <a:p>
            <a:r>
              <a:rPr lang="en-US" sz="3200" dirty="0">
                <a:effectLst/>
              </a:rPr>
              <a:t>One concern preventing NSMs from being accepted as the primary source is that they may not account for the observed </a:t>
            </a:r>
            <a:r>
              <a:rPr lang="en-US" sz="3200" i="1" dirty="0">
                <a:effectLst/>
              </a:rPr>
              <a:t>r</a:t>
            </a:r>
            <a:r>
              <a:rPr lang="en-US" sz="3200" dirty="0">
                <a:effectLst/>
              </a:rPr>
              <a:t>-process enrichment of th</a:t>
            </a:r>
            <a:r>
              <a:rPr lang="en-US" sz="3200" dirty="0"/>
              <a:t>e smallest, most metal-poor galaxies, “ultra-faint dwarfs” (UFDs). Each NSM has a characteristic natal “kick” velocity and delay time:</a:t>
            </a:r>
          </a:p>
          <a:p>
            <a:pPr marL="457200" indent="-457200">
              <a:buFont typeface="Arial" panose="020B0604020202020204" pitchFamily="34" charset="0"/>
              <a:buChar char="•"/>
            </a:pPr>
            <a:r>
              <a:rPr lang="en-US" sz="3200" b="1" dirty="0">
                <a:effectLst/>
              </a:rPr>
              <a:t>Natal kick velocity</a:t>
            </a:r>
            <a:r>
              <a:rPr lang="en-US" sz="3200" dirty="0">
                <a:effectLst/>
              </a:rPr>
              <a:t> - an initial momentum of the NS binary caused by asymmetries in the progenitor supernovae (km/s)</a:t>
            </a:r>
          </a:p>
          <a:p>
            <a:pPr marL="457200" indent="-457200">
              <a:buFont typeface="Arial" panose="020B0604020202020204" pitchFamily="34" charset="0"/>
              <a:buChar char="•"/>
            </a:pPr>
            <a:r>
              <a:rPr lang="en-US" sz="3200" b="1" dirty="0">
                <a:effectLst/>
              </a:rPr>
              <a:t>Merger time </a:t>
            </a:r>
            <a:r>
              <a:rPr lang="en-US" sz="3200" dirty="0">
                <a:effectLst/>
              </a:rPr>
              <a:t>- the time from the formation of NS to the merger (Myr)</a:t>
            </a:r>
          </a:p>
          <a:p>
            <a:endParaRPr lang="en-US" sz="3200" dirty="0">
              <a:effectLst/>
            </a:endParaRPr>
          </a:p>
          <a:p>
            <a:r>
              <a:rPr lang="en-US" sz="3200" dirty="0"/>
              <a:t>If either the kick velocity or the delay time are high relative to the UFD’s escape velocity (~15 km/s) or travel time to the virial radius, the merger will occur well outside the dark matter halo and cannot be considered a source of the galaxy’s enrichment. However, </a:t>
            </a:r>
            <a:r>
              <a:rPr lang="en-US" sz="3200" i="1" dirty="0"/>
              <a:t>r</a:t>
            </a:r>
            <a:r>
              <a:rPr lang="en-US" sz="3200" dirty="0"/>
              <a:t>-process elements have been observed in multiple UFDs orbiting the Milky Way (e.g., Reticulum II, Grus II, and Tucana III), meriting further investigation of the conditions necessary for NSMs to be the dominant source of heavy elements.</a:t>
            </a:r>
          </a:p>
        </p:txBody>
      </p:sp>
      <p:sp>
        <p:nvSpPr>
          <p:cNvPr id="9" name="TextBox 8">
            <a:extLst>
              <a:ext uri="{FF2B5EF4-FFF2-40B4-BE49-F238E27FC236}">
                <a16:creationId xmlns:a16="http://schemas.microsoft.com/office/drawing/2014/main" id="{4F746A23-6122-4F1D-E3B4-D213E1DE1581}"/>
              </a:ext>
            </a:extLst>
          </p:cNvPr>
          <p:cNvSpPr txBox="1"/>
          <p:nvPr/>
        </p:nvSpPr>
        <p:spPr>
          <a:xfrm>
            <a:off x="0" y="3441043"/>
            <a:ext cx="30240288" cy="1600438"/>
          </a:xfrm>
          <a:prstGeom prst="rect">
            <a:avLst/>
          </a:prstGeom>
          <a:noFill/>
        </p:spPr>
        <p:txBody>
          <a:bodyPr wrap="square" rtlCol="0">
            <a:spAutoFit/>
          </a:bodyPr>
          <a:lstStyle/>
          <a:p>
            <a:pPr algn="ctr"/>
            <a:r>
              <a:rPr lang="en-AU" sz="5400" dirty="0">
                <a:solidFill>
                  <a:schemeClr val="bg1"/>
                </a:solidFill>
              </a:rPr>
              <a:t>Christine Gyure, Dr. Kaley Brauer, and Dr. Ashley Villar</a:t>
            </a:r>
          </a:p>
          <a:p>
            <a:pPr algn="ctr"/>
            <a:r>
              <a:rPr lang="en-AU" sz="4400" dirty="0">
                <a:solidFill>
                  <a:schemeClr val="bg1"/>
                </a:solidFill>
              </a:rPr>
              <a:t>University of Richmond, Center for Astrophysics Harvard-Smithsonian</a:t>
            </a:r>
          </a:p>
        </p:txBody>
      </p:sp>
      <p:sp>
        <p:nvSpPr>
          <p:cNvPr id="12" name="TextBox 11">
            <a:extLst>
              <a:ext uri="{FF2B5EF4-FFF2-40B4-BE49-F238E27FC236}">
                <a16:creationId xmlns:a16="http://schemas.microsoft.com/office/drawing/2014/main" id="{BA05E7A1-01AE-CF3E-5486-52DB991FB1F8}"/>
              </a:ext>
            </a:extLst>
          </p:cNvPr>
          <p:cNvSpPr txBox="1"/>
          <p:nvPr/>
        </p:nvSpPr>
        <p:spPr>
          <a:xfrm>
            <a:off x="1453282" y="5916652"/>
            <a:ext cx="6976969" cy="923330"/>
          </a:xfrm>
          <a:prstGeom prst="rect">
            <a:avLst/>
          </a:prstGeom>
          <a:noFill/>
        </p:spPr>
        <p:txBody>
          <a:bodyPr wrap="square" rtlCol="0">
            <a:spAutoFit/>
          </a:bodyPr>
          <a:lstStyle/>
          <a:p>
            <a:r>
              <a:rPr lang="en-AU" sz="5400" b="1" dirty="0">
                <a:solidFill>
                  <a:schemeClr val="bg1"/>
                </a:solidFill>
              </a:rPr>
              <a:t>1. Motivation</a:t>
            </a:r>
          </a:p>
        </p:txBody>
      </p:sp>
      <p:grpSp>
        <p:nvGrpSpPr>
          <p:cNvPr id="10" name="Group 9">
            <a:extLst>
              <a:ext uri="{FF2B5EF4-FFF2-40B4-BE49-F238E27FC236}">
                <a16:creationId xmlns:a16="http://schemas.microsoft.com/office/drawing/2014/main" id="{5F552BE1-2761-5B0F-E8AB-6E8029114FF8}"/>
              </a:ext>
            </a:extLst>
          </p:cNvPr>
          <p:cNvGrpSpPr/>
          <p:nvPr/>
        </p:nvGrpSpPr>
        <p:grpSpPr>
          <a:xfrm>
            <a:off x="1049527" y="18467735"/>
            <a:ext cx="13653062" cy="3908703"/>
            <a:chOff x="1049527" y="19299979"/>
            <a:chExt cx="13653062" cy="3908703"/>
          </a:xfrm>
        </p:grpSpPr>
        <p:grpSp>
          <p:nvGrpSpPr>
            <p:cNvPr id="23" name="Group 22">
              <a:extLst>
                <a:ext uri="{FF2B5EF4-FFF2-40B4-BE49-F238E27FC236}">
                  <a16:creationId xmlns:a16="http://schemas.microsoft.com/office/drawing/2014/main" id="{DEDD507A-B16A-9CF5-EFED-6CD9F2AF692C}"/>
                </a:ext>
              </a:extLst>
            </p:cNvPr>
            <p:cNvGrpSpPr/>
            <p:nvPr/>
          </p:nvGrpSpPr>
          <p:grpSpPr>
            <a:xfrm>
              <a:off x="1049527" y="19299979"/>
              <a:ext cx="13653062" cy="1124860"/>
              <a:chOff x="1049527" y="11681237"/>
              <a:chExt cx="13653062" cy="1124860"/>
            </a:xfrm>
          </p:grpSpPr>
          <p:sp>
            <p:nvSpPr>
              <p:cNvPr id="13" name="Rectangle 12">
                <a:extLst>
                  <a:ext uri="{FF2B5EF4-FFF2-40B4-BE49-F238E27FC236}">
                    <a16:creationId xmlns:a16="http://schemas.microsoft.com/office/drawing/2014/main" id="{0629475D-0CA4-955F-64DD-F1C008D0F64E}"/>
                  </a:ext>
                </a:extLst>
              </p:cNvPr>
              <p:cNvSpPr/>
              <p:nvPr/>
            </p:nvSpPr>
            <p:spPr>
              <a:xfrm>
                <a:off x="1049527" y="11681237"/>
                <a:ext cx="13653062" cy="112486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100" dirty="0"/>
              </a:p>
            </p:txBody>
          </p:sp>
          <p:sp>
            <p:nvSpPr>
              <p:cNvPr id="14" name="TextBox 13">
                <a:extLst>
                  <a:ext uri="{FF2B5EF4-FFF2-40B4-BE49-F238E27FC236}">
                    <a16:creationId xmlns:a16="http://schemas.microsoft.com/office/drawing/2014/main" id="{617E292F-8AE8-7659-FAB0-3FD5A8F4F8AB}"/>
                  </a:ext>
                </a:extLst>
              </p:cNvPr>
              <p:cNvSpPr txBox="1"/>
              <p:nvPr/>
            </p:nvSpPr>
            <p:spPr>
              <a:xfrm>
                <a:off x="1501408" y="11796571"/>
                <a:ext cx="6976970" cy="923330"/>
              </a:xfrm>
              <a:prstGeom prst="rect">
                <a:avLst/>
              </a:prstGeom>
              <a:noFill/>
            </p:spPr>
            <p:txBody>
              <a:bodyPr wrap="square" rtlCol="0">
                <a:spAutoFit/>
              </a:bodyPr>
              <a:lstStyle/>
              <a:p>
                <a:r>
                  <a:rPr lang="en-AU" sz="5400" b="1" dirty="0">
                    <a:solidFill>
                      <a:schemeClr val="bg1"/>
                    </a:solidFill>
                  </a:rPr>
                  <a:t>2. Objectives</a:t>
                </a:r>
              </a:p>
            </p:txBody>
          </p:sp>
        </p:grpSp>
        <p:sp>
          <p:nvSpPr>
            <p:cNvPr id="15" name="TextBox 14">
              <a:extLst>
                <a:ext uri="{FF2B5EF4-FFF2-40B4-BE49-F238E27FC236}">
                  <a16:creationId xmlns:a16="http://schemas.microsoft.com/office/drawing/2014/main" id="{D285B2B0-40E0-3708-C86E-1915AD1E3D07}"/>
                </a:ext>
              </a:extLst>
            </p:cNvPr>
            <p:cNvSpPr txBox="1"/>
            <p:nvPr/>
          </p:nvSpPr>
          <p:spPr>
            <a:xfrm>
              <a:off x="1249498" y="20654137"/>
              <a:ext cx="13279583" cy="2554545"/>
            </a:xfrm>
            <a:prstGeom prst="rect">
              <a:avLst/>
            </a:prstGeom>
            <a:noFill/>
          </p:spPr>
          <p:txBody>
            <a:bodyPr wrap="square" rtlCol="0">
              <a:spAutoFit/>
            </a:bodyPr>
            <a:lstStyle/>
            <a:p>
              <a:r>
                <a:rPr lang="en-US" sz="3200" b="1" dirty="0">
                  <a:effectLst/>
                </a:rPr>
                <a:t>We seek to determine if NSMs could be the source of </a:t>
              </a:r>
              <a:r>
                <a:rPr lang="en-US" sz="3200" b="1" i="1" dirty="0">
                  <a:effectLst/>
                </a:rPr>
                <a:t>r</a:t>
              </a:r>
              <a:r>
                <a:rPr lang="en-US" sz="3200" b="1" dirty="0">
                  <a:effectLst/>
                </a:rPr>
                <a:t>-process material in small dwarf galaxies, or if another source is necessary</a:t>
              </a:r>
              <a:r>
                <a:rPr lang="en-US" sz="3200" dirty="0">
                  <a:effectLst/>
                </a:rPr>
                <a:t>.</a:t>
              </a:r>
              <a:r>
                <a:rPr lang="en-US" sz="3200" b="1" dirty="0">
                  <a:effectLst/>
                </a:rPr>
                <a:t> </a:t>
              </a:r>
              <a:r>
                <a:rPr lang="en-US" sz="3200" dirty="0"/>
                <a:t>This poster investigates the constraints on the natal kick velocity and delay time distributions necessary for NSMs to be the dominant source of heavy element abundances in UFDs.</a:t>
              </a:r>
            </a:p>
          </p:txBody>
        </p:sp>
      </p:grpSp>
      <p:sp>
        <p:nvSpPr>
          <p:cNvPr id="17" name="TextBox 16">
            <a:extLst>
              <a:ext uri="{FF2B5EF4-FFF2-40B4-BE49-F238E27FC236}">
                <a16:creationId xmlns:a16="http://schemas.microsoft.com/office/drawing/2014/main" id="{7151B07C-2F85-CE5B-24A8-7247C80D3E94}"/>
              </a:ext>
            </a:extLst>
          </p:cNvPr>
          <p:cNvSpPr txBox="1"/>
          <p:nvPr/>
        </p:nvSpPr>
        <p:spPr>
          <a:xfrm>
            <a:off x="15962235" y="5892589"/>
            <a:ext cx="6976970" cy="923330"/>
          </a:xfrm>
          <a:prstGeom prst="rect">
            <a:avLst/>
          </a:prstGeom>
          <a:noFill/>
        </p:spPr>
        <p:txBody>
          <a:bodyPr wrap="square" rtlCol="0">
            <a:spAutoFit/>
          </a:bodyPr>
          <a:lstStyle/>
          <a:p>
            <a:r>
              <a:rPr lang="en-AU" sz="5400" b="1" dirty="0">
                <a:solidFill>
                  <a:schemeClr val="bg1"/>
                </a:solidFill>
              </a:rPr>
              <a:t>4. Results</a:t>
            </a:r>
          </a:p>
        </p:txBody>
      </p:sp>
      <p:grpSp>
        <p:nvGrpSpPr>
          <p:cNvPr id="82" name="Group 81">
            <a:extLst>
              <a:ext uri="{FF2B5EF4-FFF2-40B4-BE49-F238E27FC236}">
                <a16:creationId xmlns:a16="http://schemas.microsoft.com/office/drawing/2014/main" id="{B77C5881-7F05-CCFD-55E9-87F6CF07C824}"/>
              </a:ext>
            </a:extLst>
          </p:cNvPr>
          <p:cNvGrpSpPr/>
          <p:nvPr/>
        </p:nvGrpSpPr>
        <p:grpSpPr>
          <a:xfrm>
            <a:off x="15531083" y="28661494"/>
            <a:ext cx="13653062" cy="1124860"/>
            <a:chOff x="15532824" y="26587681"/>
            <a:chExt cx="13653062" cy="1124860"/>
          </a:xfrm>
        </p:grpSpPr>
        <p:sp>
          <p:nvSpPr>
            <p:cNvPr id="31" name="Rectangle 30">
              <a:extLst>
                <a:ext uri="{FF2B5EF4-FFF2-40B4-BE49-F238E27FC236}">
                  <a16:creationId xmlns:a16="http://schemas.microsoft.com/office/drawing/2014/main" id="{AA4D901D-0038-78D9-B8AB-EE8AA2967E7F}"/>
                </a:ext>
              </a:extLst>
            </p:cNvPr>
            <p:cNvSpPr/>
            <p:nvPr/>
          </p:nvSpPr>
          <p:spPr>
            <a:xfrm>
              <a:off x="15532824" y="26587681"/>
              <a:ext cx="13653062" cy="112486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100" dirty="0"/>
            </a:p>
          </p:txBody>
        </p:sp>
        <p:sp>
          <p:nvSpPr>
            <p:cNvPr id="19" name="TextBox 18">
              <a:extLst>
                <a:ext uri="{FF2B5EF4-FFF2-40B4-BE49-F238E27FC236}">
                  <a16:creationId xmlns:a16="http://schemas.microsoft.com/office/drawing/2014/main" id="{37D65A64-3AEE-C3CB-C450-C02D9C531376}"/>
                </a:ext>
              </a:extLst>
            </p:cNvPr>
            <p:cNvSpPr txBox="1"/>
            <p:nvPr/>
          </p:nvSpPr>
          <p:spPr>
            <a:xfrm>
              <a:off x="15890258" y="26685989"/>
              <a:ext cx="6976970" cy="923330"/>
            </a:xfrm>
            <a:prstGeom prst="rect">
              <a:avLst/>
            </a:prstGeom>
            <a:noFill/>
          </p:spPr>
          <p:txBody>
            <a:bodyPr wrap="square" rtlCol="0">
              <a:spAutoFit/>
            </a:bodyPr>
            <a:lstStyle/>
            <a:p>
              <a:r>
                <a:rPr lang="en-AU" sz="5400" b="1" dirty="0">
                  <a:solidFill>
                    <a:schemeClr val="bg1"/>
                  </a:solidFill>
                </a:rPr>
                <a:t>5. Conclusion</a:t>
              </a:r>
            </a:p>
          </p:txBody>
        </p:sp>
      </p:grpSp>
      <p:sp>
        <p:nvSpPr>
          <p:cNvPr id="26" name="TextBox 25">
            <a:extLst>
              <a:ext uri="{FF2B5EF4-FFF2-40B4-BE49-F238E27FC236}">
                <a16:creationId xmlns:a16="http://schemas.microsoft.com/office/drawing/2014/main" id="{C60063E8-D4A1-3D0A-BBBF-FA5B2472CC8D}"/>
              </a:ext>
            </a:extLst>
          </p:cNvPr>
          <p:cNvSpPr txBox="1"/>
          <p:nvPr/>
        </p:nvSpPr>
        <p:spPr>
          <a:xfrm>
            <a:off x="15769396" y="7285624"/>
            <a:ext cx="6724780" cy="6986528"/>
          </a:xfrm>
          <a:prstGeom prst="rect">
            <a:avLst/>
          </a:prstGeom>
          <a:noFill/>
        </p:spPr>
        <p:txBody>
          <a:bodyPr wrap="square" rtlCol="0">
            <a:spAutoFit/>
          </a:bodyPr>
          <a:lstStyle/>
          <a:p>
            <a:r>
              <a:rPr lang="en-US" sz="3200" dirty="0">
                <a:effectLst/>
              </a:rPr>
              <a:t>While the model reproduces the observed enrichment fractions for a variety of parameters, it predicts no enrichment for the literature values. This indicates that for the accepted velocity and delay time distributions, on average, every NSM flies out of its halo. The parameter</a:t>
            </a:r>
            <a:r>
              <a:rPr lang="en-AU" sz="3200" dirty="0">
                <a:cs typeface="Calibri" panose="020F0502020204030204" pitchFamily="34" charset="0"/>
              </a:rPr>
              <a:t> combinations that return the correct enrichment fractions heavily favor low values for t</a:t>
            </a:r>
            <a:r>
              <a:rPr lang="en-AU" sz="3200" baseline="-25000" dirty="0">
                <a:cs typeface="Calibri" panose="020F0502020204030204" pitchFamily="34" charset="0"/>
              </a:rPr>
              <a:t>min</a:t>
            </a:r>
            <a:r>
              <a:rPr lang="en-AU" sz="3200" dirty="0">
                <a:cs typeface="Calibri" panose="020F0502020204030204" pitchFamily="34" charset="0"/>
              </a:rPr>
              <a:t> (~50 Myr) and</a:t>
            </a:r>
            <a:r>
              <a:rPr lang="el-GR" sz="3200" b="1" dirty="0">
                <a:effectLst/>
              </a:rPr>
              <a:t> </a:t>
            </a:r>
            <a:r>
              <a:rPr lang="el-GR" sz="3200" dirty="0">
                <a:effectLst/>
              </a:rPr>
              <a:t>σ</a:t>
            </a:r>
            <a:r>
              <a:rPr lang="en-US" sz="3200" dirty="0">
                <a:effectLst/>
              </a:rPr>
              <a:t> (~100 km/s)</a:t>
            </a:r>
            <a:r>
              <a:rPr lang="en-AU" sz="3200" dirty="0">
                <a:effectLst/>
                <a:cs typeface="Calibri" panose="020F0502020204030204" pitchFamily="34" charset="0"/>
              </a:rPr>
              <a:t>, </a:t>
            </a:r>
            <a:r>
              <a:rPr lang="en-AU" sz="3200" dirty="0">
                <a:cs typeface="Calibri" panose="020F0502020204030204" pitchFamily="34" charset="0"/>
              </a:rPr>
              <a:t>implying the need </a:t>
            </a:r>
            <a:r>
              <a:rPr lang="en-AU" sz="3200" dirty="0">
                <a:effectLst/>
                <a:cs typeface="Calibri" panose="020F0502020204030204" pitchFamily="34" charset="0"/>
              </a:rPr>
              <a:t>to determine the lowest realistic values for these parameters. </a:t>
            </a:r>
            <a:endParaRPr lang="en-US" sz="3200" dirty="0">
              <a:effectLst/>
            </a:endParaRPr>
          </a:p>
        </p:txBody>
      </p:sp>
      <p:grpSp>
        <p:nvGrpSpPr>
          <p:cNvPr id="78" name="Group 77">
            <a:extLst>
              <a:ext uri="{FF2B5EF4-FFF2-40B4-BE49-F238E27FC236}">
                <a16:creationId xmlns:a16="http://schemas.microsoft.com/office/drawing/2014/main" id="{56D5643B-9DF6-BE85-ABBF-D17B46746E34}"/>
              </a:ext>
            </a:extLst>
          </p:cNvPr>
          <p:cNvGrpSpPr/>
          <p:nvPr/>
        </p:nvGrpSpPr>
        <p:grpSpPr>
          <a:xfrm>
            <a:off x="15508146" y="35711112"/>
            <a:ext cx="13669384" cy="1124860"/>
            <a:chOff x="15526252" y="33100676"/>
            <a:chExt cx="13669384" cy="1124860"/>
          </a:xfrm>
        </p:grpSpPr>
        <p:sp>
          <p:nvSpPr>
            <p:cNvPr id="28" name="Rectangle 27">
              <a:extLst>
                <a:ext uri="{FF2B5EF4-FFF2-40B4-BE49-F238E27FC236}">
                  <a16:creationId xmlns:a16="http://schemas.microsoft.com/office/drawing/2014/main" id="{A4146B5D-4418-9811-8CA9-A0316F2AC816}"/>
                </a:ext>
              </a:extLst>
            </p:cNvPr>
            <p:cNvSpPr/>
            <p:nvPr/>
          </p:nvSpPr>
          <p:spPr>
            <a:xfrm>
              <a:off x="15526252" y="33100676"/>
              <a:ext cx="13669384" cy="112486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100" dirty="0"/>
            </a:p>
          </p:txBody>
        </p:sp>
        <p:sp>
          <p:nvSpPr>
            <p:cNvPr id="29" name="TextBox 28">
              <a:extLst>
                <a:ext uri="{FF2B5EF4-FFF2-40B4-BE49-F238E27FC236}">
                  <a16:creationId xmlns:a16="http://schemas.microsoft.com/office/drawing/2014/main" id="{F96BA379-2874-8737-6B88-CCE9B72258B5}"/>
                </a:ext>
              </a:extLst>
            </p:cNvPr>
            <p:cNvSpPr txBox="1"/>
            <p:nvPr/>
          </p:nvSpPr>
          <p:spPr>
            <a:xfrm>
              <a:off x="15886636" y="33209985"/>
              <a:ext cx="6976970" cy="923330"/>
            </a:xfrm>
            <a:prstGeom prst="rect">
              <a:avLst/>
            </a:prstGeom>
            <a:noFill/>
          </p:spPr>
          <p:txBody>
            <a:bodyPr wrap="square" rtlCol="0">
              <a:spAutoFit/>
            </a:bodyPr>
            <a:lstStyle/>
            <a:p>
              <a:r>
                <a:rPr lang="en-AU" sz="5400" b="1" dirty="0">
                  <a:solidFill>
                    <a:schemeClr val="bg1"/>
                  </a:solidFill>
                </a:rPr>
                <a:t>References</a:t>
              </a:r>
            </a:p>
          </p:txBody>
        </p:sp>
      </p:grpSp>
      <p:sp>
        <p:nvSpPr>
          <p:cNvPr id="34" name="TextBox 33">
            <a:extLst>
              <a:ext uri="{FF2B5EF4-FFF2-40B4-BE49-F238E27FC236}">
                <a16:creationId xmlns:a16="http://schemas.microsoft.com/office/drawing/2014/main" id="{FA902215-9A79-32FB-142A-AD93B7398F5C}"/>
              </a:ext>
            </a:extLst>
          </p:cNvPr>
          <p:cNvSpPr txBox="1"/>
          <p:nvPr/>
        </p:nvSpPr>
        <p:spPr>
          <a:xfrm>
            <a:off x="15701738" y="30000260"/>
            <a:ext cx="13324984" cy="5509200"/>
          </a:xfrm>
          <a:prstGeom prst="rect">
            <a:avLst/>
          </a:prstGeom>
          <a:noFill/>
        </p:spPr>
        <p:txBody>
          <a:bodyPr wrap="square" rtlCol="0">
            <a:spAutoFit/>
          </a:bodyPr>
          <a:lstStyle/>
          <a:p>
            <a:r>
              <a:rPr lang="en-US" sz="3200" b="1" dirty="0"/>
              <a:t>C</a:t>
            </a:r>
            <a:r>
              <a:rPr lang="en-US" sz="3200" b="1" dirty="0">
                <a:effectLst/>
              </a:rPr>
              <a:t>ertain </a:t>
            </a:r>
            <a:r>
              <a:rPr lang="en-US" sz="3200" b="1" dirty="0"/>
              <a:t>parameter combinations successfully reproduce heavy metal abundances in simulated UFDs, but the literature values for natal kick velocity and delay distributions </a:t>
            </a:r>
            <a:r>
              <a:rPr lang="en-US" sz="3200" b="1" i="1" dirty="0"/>
              <a:t>fail </a:t>
            </a:r>
            <a:r>
              <a:rPr lang="en-US" sz="3200" b="1" dirty="0"/>
              <a:t>to do so.</a:t>
            </a:r>
            <a:r>
              <a:rPr lang="en-US" sz="3200" b="1" dirty="0">
                <a:effectLst/>
              </a:rPr>
              <a:t> </a:t>
            </a:r>
            <a:r>
              <a:rPr lang="en-US" sz="3200" dirty="0">
                <a:effectLst/>
              </a:rPr>
              <a:t>For NSMs to have been the dominant source in these systems, either (or ideally, both) the natal kick velocity or delay time must be significantly lower than the currently accepted distributions. These results suggest a critical choice: either revise the literature values for natal kick velocities and delay times or turn to the other theorized source, core-collapse supernovae, to explain heavy element abundances in UFDs. Future extensions of this work include adapting thi</a:t>
            </a:r>
            <a:r>
              <a:rPr lang="en-US" sz="3200" dirty="0"/>
              <a:t>s model for higher-mass dwarf halos, for which this is still of concern, and contributing a similar model for collapsars.</a:t>
            </a:r>
          </a:p>
        </p:txBody>
      </p:sp>
      <p:sp>
        <p:nvSpPr>
          <p:cNvPr id="35" name="TextBox 34">
            <a:extLst>
              <a:ext uri="{FF2B5EF4-FFF2-40B4-BE49-F238E27FC236}">
                <a16:creationId xmlns:a16="http://schemas.microsoft.com/office/drawing/2014/main" id="{9D3BD6F3-7DB1-DAF4-15F6-DC54FF75E0E3}"/>
              </a:ext>
            </a:extLst>
          </p:cNvPr>
          <p:cNvSpPr txBox="1"/>
          <p:nvPr/>
        </p:nvSpPr>
        <p:spPr>
          <a:xfrm>
            <a:off x="15686324" y="37050735"/>
            <a:ext cx="13197878" cy="2677656"/>
          </a:xfrm>
          <a:prstGeom prst="rect">
            <a:avLst/>
          </a:prstGeom>
          <a:noFill/>
        </p:spPr>
        <p:txBody>
          <a:bodyPr wrap="square" rtlCol="0">
            <a:spAutoFit/>
          </a:bodyPr>
          <a:lstStyle/>
          <a:p>
            <a:r>
              <a:rPr lang="en-US" sz="2800" dirty="0">
                <a:effectLst/>
              </a:rPr>
              <a:t>[1] Hobbs, G., Lorimer, D. R., Lyne, A. G., &amp; Kramer, M. 2005, MNRAS, 360, 974, </a:t>
            </a:r>
            <a:r>
              <a:rPr lang="en-US" sz="2800" dirty="0" err="1">
                <a:effectLst/>
              </a:rPr>
              <a:t>doi</a:t>
            </a:r>
            <a:r>
              <a:rPr lang="en-US" sz="2800" dirty="0">
                <a:effectLst/>
              </a:rPr>
              <a:t>: 10.1111/j.1365-2966.2005.09087.x</a:t>
            </a:r>
            <a:endParaRPr lang="en-US" sz="2800" dirty="0"/>
          </a:p>
          <a:p>
            <a:r>
              <a:rPr lang="en-US" sz="2800" dirty="0">
                <a:effectLst/>
              </a:rPr>
              <a:t>[2] Zevin, M., Nugent, A. E., Adhikari, S., et al. 2022, </a:t>
            </a:r>
            <a:r>
              <a:rPr lang="en-US" sz="2800" dirty="0" err="1">
                <a:effectLst/>
              </a:rPr>
              <a:t>ApJL</a:t>
            </a:r>
            <a:r>
              <a:rPr lang="en-US" sz="2800" dirty="0">
                <a:effectLst/>
              </a:rPr>
              <a:t>, 940, L18, </a:t>
            </a:r>
            <a:r>
              <a:rPr lang="en-US" sz="2800" dirty="0" err="1">
                <a:effectLst/>
              </a:rPr>
              <a:t>doi</a:t>
            </a:r>
            <a:r>
              <a:rPr lang="en-US" sz="2800" dirty="0">
                <a:effectLst/>
              </a:rPr>
              <a:t>: 10.3847/2041-8213/ac91cd</a:t>
            </a:r>
          </a:p>
          <a:p>
            <a:r>
              <a:rPr lang="en-US" sz="2800" dirty="0">
                <a:cs typeface="Calibri" panose="020F0502020204030204" pitchFamily="34" charset="0"/>
              </a:rPr>
              <a:t>[3] </a:t>
            </a:r>
            <a:r>
              <a:rPr lang="en-US" sz="2800" dirty="0">
                <a:effectLst/>
              </a:rPr>
              <a:t>Tarumi, Y., Yoshida, N., &amp; Inoue, S. 2020, MNRAS, 494, 120, </a:t>
            </a:r>
            <a:r>
              <a:rPr lang="en-US" sz="2800" dirty="0" err="1">
                <a:effectLst/>
              </a:rPr>
              <a:t>doi</a:t>
            </a:r>
            <a:r>
              <a:rPr lang="en-US" sz="2800" dirty="0">
                <a:effectLst/>
              </a:rPr>
              <a:t>: 10.1093/</a:t>
            </a:r>
            <a:r>
              <a:rPr lang="en-US" sz="2800" dirty="0" err="1">
                <a:effectLst/>
              </a:rPr>
              <a:t>mnras</a:t>
            </a:r>
            <a:r>
              <a:rPr lang="en-US" sz="2800" dirty="0">
                <a:effectLst/>
              </a:rPr>
              <a:t>/staa720</a:t>
            </a:r>
          </a:p>
        </p:txBody>
      </p:sp>
      <p:sp>
        <p:nvSpPr>
          <p:cNvPr id="43" name="TextBox 42">
            <a:extLst>
              <a:ext uri="{FF2B5EF4-FFF2-40B4-BE49-F238E27FC236}">
                <a16:creationId xmlns:a16="http://schemas.microsoft.com/office/drawing/2014/main" id="{ADEE1255-327C-4C34-EAE3-867C917A518D}"/>
              </a:ext>
            </a:extLst>
          </p:cNvPr>
          <p:cNvSpPr txBox="1"/>
          <p:nvPr/>
        </p:nvSpPr>
        <p:spPr>
          <a:xfrm>
            <a:off x="8976932" y="41145008"/>
            <a:ext cx="12286419" cy="1200329"/>
          </a:xfrm>
          <a:prstGeom prst="rect">
            <a:avLst/>
          </a:prstGeom>
          <a:noFill/>
        </p:spPr>
        <p:txBody>
          <a:bodyPr wrap="square" rtlCol="0">
            <a:spAutoFit/>
          </a:bodyPr>
          <a:lstStyle/>
          <a:p>
            <a:pPr algn="ctr"/>
            <a:r>
              <a:rPr lang="en-AU" sz="4000" b="1" dirty="0">
                <a:solidFill>
                  <a:schemeClr val="bg1"/>
                </a:solidFill>
                <a:latin typeface="Calibri" panose="020F0502020204030204" pitchFamily="34" charset="0"/>
                <a:cs typeface="Calibri" panose="020F0502020204030204" pitchFamily="34" charset="0"/>
              </a:rPr>
              <a:t>Contact Information</a:t>
            </a:r>
          </a:p>
          <a:p>
            <a:pPr algn="ctr"/>
            <a:r>
              <a:rPr lang="en-AU" sz="3200" dirty="0">
                <a:solidFill>
                  <a:schemeClr val="bg1"/>
                </a:solidFill>
                <a:latin typeface="Calibri" panose="020F0502020204030204" pitchFamily="34" charset="0"/>
                <a:cs typeface="Calibri" panose="020F0502020204030204" pitchFamily="34" charset="0"/>
              </a:rPr>
              <a:t>Christine Gyure | </a:t>
            </a:r>
            <a:r>
              <a:rPr lang="en-AU" sz="3200" dirty="0">
                <a:solidFill>
                  <a:schemeClr val="bg1"/>
                </a:solidFill>
                <a:latin typeface="Calibri" panose="020F0502020204030204" pitchFamily="34" charset="0"/>
                <a:cs typeface="Calibri" panose="020F0502020204030204" pitchFamily="34" charset="0"/>
                <a:hlinkClick r:id="rId2"/>
              </a:rPr>
              <a:t>cegyure10@gmail.com</a:t>
            </a:r>
            <a:r>
              <a:rPr lang="en-AU" sz="3200" dirty="0">
                <a:solidFill>
                  <a:schemeClr val="bg1"/>
                </a:solidFill>
                <a:latin typeface="Calibri" panose="020F0502020204030204" pitchFamily="34" charset="0"/>
                <a:cs typeface="Calibri" panose="020F0502020204030204" pitchFamily="34" charset="0"/>
              </a:rPr>
              <a:t> | +1 (757)-818-5733</a:t>
            </a:r>
          </a:p>
        </p:txBody>
      </p:sp>
      <p:grpSp>
        <p:nvGrpSpPr>
          <p:cNvPr id="79" name="Group 78">
            <a:extLst>
              <a:ext uri="{FF2B5EF4-FFF2-40B4-BE49-F238E27FC236}">
                <a16:creationId xmlns:a16="http://schemas.microsoft.com/office/drawing/2014/main" id="{4EC4C981-FE7C-D7C3-5BEE-AFC7EAB03FDB}"/>
              </a:ext>
            </a:extLst>
          </p:cNvPr>
          <p:cNvGrpSpPr/>
          <p:nvPr/>
        </p:nvGrpSpPr>
        <p:grpSpPr>
          <a:xfrm>
            <a:off x="1056143" y="22663470"/>
            <a:ext cx="13653062" cy="5877386"/>
            <a:chOff x="1023064" y="22425323"/>
            <a:chExt cx="13653062" cy="5877386"/>
          </a:xfrm>
        </p:grpSpPr>
        <p:sp>
          <p:nvSpPr>
            <p:cNvPr id="30" name="TextBox 29">
              <a:extLst>
                <a:ext uri="{FF2B5EF4-FFF2-40B4-BE49-F238E27FC236}">
                  <a16:creationId xmlns:a16="http://schemas.microsoft.com/office/drawing/2014/main" id="{31C10BDF-3FA9-42EA-CCD9-77172EAF730A}"/>
                </a:ext>
              </a:extLst>
            </p:cNvPr>
            <p:cNvSpPr txBox="1"/>
            <p:nvPr/>
          </p:nvSpPr>
          <p:spPr>
            <a:xfrm>
              <a:off x="1190189" y="23778394"/>
              <a:ext cx="13279583" cy="4524315"/>
            </a:xfrm>
            <a:prstGeom prst="rect">
              <a:avLst/>
            </a:prstGeom>
            <a:noFill/>
          </p:spPr>
          <p:txBody>
            <a:bodyPr wrap="square" rtlCol="0">
              <a:spAutoFit/>
            </a:bodyPr>
            <a:lstStyle/>
            <a:p>
              <a:r>
                <a:rPr lang="en-US" sz="3200" dirty="0"/>
                <a:t>We implement a stochastic Monte Carlo model returning the level of enrichment (r-no, r-I, or r-II) of UFDs from the </a:t>
              </a:r>
              <a:r>
                <a:rPr lang="en-US" sz="3200" i="1" dirty="0"/>
                <a:t>Caterpillar </a:t>
              </a:r>
              <a:r>
                <a:rPr lang="en-US" sz="3200" dirty="0"/>
                <a:t>suite of dark matter halo simulations. The model assumes UFD enrichment derives entirely from NSMs and the level of enrichment in these systems is based on the merger offset from the galaxy’s rest-frame center. If a given UFD is massive enough to contain a NS binary, we assign it a sampled kick velocity and delay time from a Maxwellian and power law distribution, respectively. </a:t>
              </a:r>
              <a:r>
                <a:rPr lang="en-US" sz="3200" b="1" dirty="0"/>
                <a:t>The product of the kick velocity and delay time is the relevant information (offset) to determine the chemical enrichment.</a:t>
              </a:r>
            </a:p>
          </p:txBody>
        </p:sp>
        <p:grpSp>
          <p:nvGrpSpPr>
            <p:cNvPr id="22" name="Group 21">
              <a:extLst>
                <a:ext uri="{FF2B5EF4-FFF2-40B4-BE49-F238E27FC236}">
                  <a16:creationId xmlns:a16="http://schemas.microsoft.com/office/drawing/2014/main" id="{B665E632-F0A1-50E4-44E5-DBBA43905DDE}"/>
                </a:ext>
              </a:extLst>
            </p:cNvPr>
            <p:cNvGrpSpPr/>
            <p:nvPr/>
          </p:nvGrpSpPr>
          <p:grpSpPr>
            <a:xfrm>
              <a:off x="1023064" y="22425323"/>
              <a:ext cx="13653062" cy="1124860"/>
              <a:chOff x="1049527" y="18294320"/>
              <a:chExt cx="13653062" cy="1124860"/>
            </a:xfrm>
          </p:grpSpPr>
          <p:sp>
            <p:nvSpPr>
              <p:cNvPr id="44" name="Rectangle 43">
                <a:extLst>
                  <a:ext uri="{FF2B5EF4-FFF2-40B4-BE49-F238E27FC236}">
                    <a16:creationId xmlns:a16="http://schemas.microsoft.com/office/drawing/2014/main" id="{FE67FC92-2530-9B7B-EE6F-987F0781C58E}"/>
                  </a:ext>
                </a:extLst>
              </p:cNvPr>
              <p:cNvSpPr/>
              <p:nvPr/>
            </p:nvSpPr>
            <p:spPr>
              <a:xfrm>
                <a:off x="1049527" y="18294320"/>
                <a:ext cx="13653062" cy="112486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sz="1100" dirty="0"/>
              </a:p>
            </p:txBody>
          </p:sp>
          <p:sp>
            <p:nvSpPr>
              <p:cNvPr id="49" name="TextBox 48">
                <a:extLst>
                  <a:ext uri="{FF2B5EF4-FFF2-40B4-BE49-F238E27FC236}">
                    <a16:creationId xmlns:a16="http://schemas.microsoft.com/office/drawing/2014/main" id="{094A0A05-1DAA-F8C7-F59B-940584EB0B28}"/>
                  </a:ext>
                </a:extLst>
              </p:cNvPr>
              <p:cNvSpPr txBox="1"/>
              <p:nvPr/>
            </p:nvSpPr>
            <p:spPr>
              <a:xfrm>
                <a:off x="1468883" y="18395085"/>
                <a:ext cx="10345739" cy="923330"/>
              </a:xfrm>
              <a:prstGeom prst="rect">
                <a:avLst/>
              </a:prstGeom>
              <a:noFill/>
            </p:spPr>
            <p:txBody>
              <a:bodyPr wrap="square" rtlCol="0">
                <a:spAutoFit/>
              </a:bodyPr>
              <a:lstStyle/>
              <a:p>
                <a:r>
                  <a:rPr lang="en-AU" sz="5400" b="1" dirty="0">
                    <a:solidFill>
                      <a:schemeClr val="bg1"/>
                    </a:solidFill>
                  </a:rPr>
                  <a:t>3. Model</a:t>
                </a:r>
              </a:p>
            </p:txBody>
          </p:sp>
        </p:grpSp>
      </p:grpSp>
      <p:sp>
        <p:nvSpPr>
          <p:cNvPr id="67" name="TextBox 66">
            <a:extLst>
              <a:ext uri="{FF2B5EF4-FFF2-40B4-BE49-F238E27FC236}">
                <a16:creationId xmlns:a16="http://schemas.microsoft.com/office/drawing/2014/main" id="{C98C16C3-29F0-CF26-AD25-56F9E37FF982}"/>
              </a:ext>
            </a:extLst>
          </p:cNvPr>
          <p:cNvSpPr txBox="1"/>
          <p:nvPr/>
        </p:nvSpPr>
        <p:spPr>
          <a:xfrm>
            <a:off x="15686324" y="26306437"/>
            <a:ext cx="13324984" cy="2062103"/>
          </a:xfrm>
          <a:prstGeom prst="rect">
            <a:avLst/>
          </a:prstGeom>
          <a:noFill/>
        </p:spPr>
        <p:txBody>
          <a:bodyPr wrap="square">
            <a:spAutoFit/>
          </a:bodyPr>
          <a:lstStyle/>
          <a:p>
            <a:r>
              <a:rPr lang="en-AU" sz="3200" dirty="0">
                <a:effectLst/>
                <a:cs typeface="Calibri" panose="020F0502020204030204" pitchFamily="34" charset="0"/>
              </a:rPr>
              <a:t>The large error bars are consistent across all parameter combinations and derive from the natal kick and delay time distributions, the stellar abundance matching algorithm, the Poisson distribution for the number of NSMs, and the combined dark matter halo simulations.</a:t>
            </a:r>
            <a:endParaRPr lang="en-AU" sz="3200" dirty="0">
              <a:cs typeface="Calibri" panose="020F0502020204030204" pitchFamily="34" charset="0"/>
            </a:endParaRPr>
          </a:p>
        </p:txBody>
      </p:sp>
      <p:pic>
        <p:nvPicPr>
          <p:cNvPr id="27" name="Picture 26" descr="A logo of a university&#10;&#10;Description automatically generated">
            <a:extLst>
              <a:ext uri="{FF2B5EF4-FFF2-40B4-BE49-F238E27FC236}">
                <a16:creationId xmlns:a16="http://schemas.microsoft.com/office/drawing/2014/main" id="{66C6E6B7-FDA9-6AE5-52C2-DDDC17B611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9157" y="2605813"/>
            <a:ext cx="1778301" cy="2110251"/>
          </a:xfrm>
          <a:prstGeom prst="rect">
            <a:avLst/>
          </a:prstGeom>
        </p:spPr>
      </p:pic>
      <mc:AlternateContent xmlns:mc="http://schemas.openxmlformats.org/markup-compatibility/2006" xmlns:p14="http://schemas.microsoft.com/office/powerpoint/2010/main">
        <mc:Choice Requires="p14">
          <p:contentPart p14:bwMode="auto" r:id="rId4">
            <p14:nvContentPartPr>
              <p14:cNvPr id="40" name="Ink 39">
                <a:extLst>
                  <a:ext uri="{FF2B5EF4-FFF2-40B4-BE49-F238E27FC236}">
                    <a16:creationId xmlns:a16="http://schemas.microsoft.com/office/drawing/2014/main" id="{A69C6A63-6D06-5C1C-D40C-CD65D7A71A30}"/>
                  </a:ext>
                </a:extLst>
              </p14:cNvPr>
              <p14:cNvContentPartPr/>
              <p14:nvPr/>
            </p14:nvContentPartPr>
            <p14:xfrm>
              <a:off x="-224732" y="30053905"/>
              <a:ext cx="360" cy="360"/>
            </p14:xfrm>
          </p:contentPart>
        </mc:Choice>
        <mc:Fallback xmlns="">
          <p:pic>
            <p:nvPicPr>
              <p:cNvPr id="40" name="Ink 39">
                <a:extLst>
                  <a:ext uri="{FF2B5EF4-FFF2-40B4-BE49-F238E27FC236}">
                    <a16:creationId xmlns:a16="http://schemas.microsoft.com/office/drawing/2014/main" id="{A69C6A63-6D06-5C1C-D40C-CD65D7A71A30}"/>
                  </a:ext>
                </a:extLst>
              </p:cNvPr>
              <p:cNvPicPr/>
              <p:nvPr/>
            </p:nvPicPr>
            <p:blipFill>
              <a:blip r:embed="rId5"/>
              <a:stretch>
                <a:fillRect/>
              </a:stretch>
            </p:blipFill>
            <p:spPr>
              <a:xfrm>
                <a:off x="-242372" y="30035905"/>
                <a:ext cx="36000" cy="36000"/>
              </a:xfrm>
              <a:prstGeom prst="rect">
                <a:avLst/>
              </a:prstGeom>
            </p:spPr>
          </p:pic>
        </mc:Fallback>
      </mc:AlternateContent>
      <p:pic>
        <p:nvPicPr>
          <p:cNvPr id="81" name="Picture 80" descr="A graph of different types of fractions&#10;&#10;Description automatically generated">
            <a:extLst>
              <a:ext uri="{FF2B5EF4-FFF2-40B4-BE49-F238E27FC236}">
                <a16:creationId xmlns:a16="http://schemas.microsoft.com/office/drawing/2014/main" id="{68096140-1445-1E2B-FC10-F869EDB40CB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531083" y="16289516"/>
            <a:ext cx="13595693" cy="9082279"/>
          </a:xfrm>
          <a:prstGeom prst="rect">
            <a:avLst/>
          </a:prstGeom>
        </p:spPr>
      </p:pic>
      <p:graphicFrame>
        <p:nvGraphicFramePr>
          <p:cNvPr id="84" name="Table 83">
            <a:extLst>
              <a:ext uri="{FF2B5EF4-FFF2-40B4-BE49-F238E27FC236}">
                <a16:creationId xmlns:a16="http://schemas.microsoft.com/office/drawing/2014/main" id="{506254DC-538E-3BE8-53D6-6D756EAA003C}"/>
              </a:ext>
            </a:extLst>
          </p:cNvPr>
          <p:cNvGraphicFramePr>
            <a:graphicFrameLocks noGrp="1"/>
          </p:cNvGraphicFramePr>
          <p:nvPr>
            <p:extLst>
              <p:ext uri="{D42A27DB-BD31-4B8C-83A1-F6EECF244321}">
                <p14:modId xmlns:p14="http://schemas.microsoft.com/office/powerpoint/2010/main" val="2991978017"/>
              </p:ext>
            </p:extLst>
          </p:nvPr>
        </p:nvGraphicFramePr>
        <p:xfrm>
          <a:off x="2363544" y="28840011"/>
          <a:ext cx="10972799" cy="3535680"/>
        </p:xfrm>
        <a:graphic>
          <a:graphicData uri="http://schemas.openxmlformats.org/drawingml/2006/table">
            <a:tbl>
              <a:tblPr firstRow="1" bandRow="1">
                <a:tableStyleId>{EB344D84-9AFB-497E-A393-DC336BA19D2E}</a:tableStyleId>
              </a:tblPr>
              <a:tblGrid>
                <a:gridCol w="2491536">
                  <a:extLst>
                    <a:ext uri="{9D8B030D-6E8A-4147-A177-3AD203B41FA5}">
                      <a16:colId xmlns:a16="http://schemas.microsoft.com/office/drawing/2014/main" val="3452729292"/>
                    </a:ext>
                  </a:extLst>
                </a:gridCol>
                <a:gridCol w="4269798">
                  <a:extLst>
                    <a:ext uri="{9D8B030D-6E8A-4147-A177-3AD203B41FA5}">
                      <a16:colId xmlns:a16="http://schemas.microsoft.com/office/drawing/2014/main" val="2902953627"/>
                    </a:ext>
                  </a:extLst>
                </a:gridCol>
                <a:gridCol w="4211465">
                  <a:extLst>
                    <a:ext uri="{9D8B030D-6E8A-4147-A177-3AD203B41FA5}">
                      <a16:colId xmlns:a16="http://schemas.microsoft.com/office/drawing/2014/main" val="2547061398"/>
                    </a:ext>
                  </a:extLst>
                </a:gridCol>
              </a:tblGrid>
              <a:tr h="596240">
                <a:tc>
                  <a:txBody>
                    <a:bodyPr/>
                    <a:lstStyle/>
                    <a:p>
                      <a:r>
                        <a:rPr lang="en-US" sz="3600" b="0" dirty="0"/>
                        <a:t>Parameter</a:t>
                      </a:r>
                      <a:endParaRPr lang="en-US" sz="4000" b="0" dirty="0"/>
                    </a:p>
                  </a:txBody>
                  <a:tcPr/>
                </a:tc>
                <a:tc>
                  <a:txBody>
                    <a:bodyPr/>
                    <a:lstStyle/>
                    <a:p>
                      <a:r>
                        <a:rPr lang="en-US" sz="3600" b="0" dirty="0"/>
                        <a:t>Definition</a:t>
                      </a:r>
                      <a:endParaRPr lang="en-US" sz="4000" b="0" dirty="0"/>
                    </a:p>
                  </a:txBody>
                  <a:tcPr/>
                </a:tc>
                <a:tc>
                  <a:txBody>
                    <a:bodyPr/>
                    <a:lstStyle/>
                    <a:p>
                      <a:r>
                        <a:rPr lang="en-US" sz="3600" b="0" dirty="0"/>
                        <a:t>Literature Value</a:t>
                      </a:r>
                    </a:p>
                  </a:txBody>
                  <a:tcPr/>
                </a:tc>
                <a:extLst>
                  <a:ext uri="{0D108BD9-81ED-4DB2-BD59-A6C34878D82A}">
                    <a16:rowId xmlns:a16="http://schemas.microsoft.com/office/drawing/2014/main" val="520088755"/>
                  </a:ext>
                </a:extLst>
              </a:tr>
              <a:tr h="570180">
                <a:tc>
                  <a:txBody>
                    <a:bodyPr/>
                    <a:lstStyle/>
                    <a:p>
                      <a:r>
                        <a:rPr lang="el-GR" sz="3200" dirty="0">
                          <a:effectLst/>
                        </a:rPr>
                        <a:t>σ</a:t>
                      </a:r>
                      <a:endParaRPr lang="en-US" sz="3200" dirty="0"/>
                    </a:p>
                  </a:txBody>
                  <a:tcPr/>
                </a:tc>
                <a:tc>
                  <a:txBody>
                    <a:bodyPr/>
                    <a:lstStyle/>
                    <a:p>
                      <a:r>
                        <a:rPr lang="en-US" sz="3200" dirty="0"/>
                        <a:t>Maxwellian width</a:t>
                      </a:r>
                    </a:p>
                  </a:txBody>
                  <a:tcPr/>
                </a:tc>
                <a:tc>
                  <a:txBody>
                    <a:bodyPr/>
                    <a:lstStyle/>
                    <a:p>
                      <a:pPr marL="0" marR="0" lvl="0" indent="0" algn="l" defTabSz="3024012" rtl="0" eaLnBrk="1" fontAlgn="auto" latinLnBrk="0" hangingPunct="1">
                        <a:lnSpc>
                          <a:spcPct val="100000"/>
                        </a:lnSpc>
                        <a:spcBef>
                          <a:spcPts val="0"/>
                        </a:spcBef>
                        <a:spcAft>
                          <a:spcPts val="0"/>
                        </a:spcAft>
                        <a:buClrTx/>
                        <a:buSzTx/>
                        <a:buFontTx/>
                        <a:buNone/>
                        <a:tabLst/>
                        <a:defRPr/>
                      </a:pPr>
                      <a:r>
                        <a:rPr lang="el-GR" sz="3200" dirty="0">
                          <a:effectLst/>
                        </a:rPr>
                        <a:t>σ</a:t>
                      </a:r>
                      <a:r>
                        <a:rPr lang="en-US" sz="3200" dirty="0">
                          <a:effectLst/>
                        </a:rPr>
                        <a:t> = 265 km/s [1]</a:t>
                      </a:r>
                      <a:endParaRPr lang="en-US" sz="3200" dirty="0"/>
                    </a:p>
                  </a:txBody>
                  <a:tcPr/>
                </a:tc>
                <a:extLst>
                  <a:ext uri="{0D108BD9-81ED-4DB2-BD59-A6C34878D82A}">
                    <a16:rowId xmlns:a16="http://schemas.microsoft.com/office/drawing/2014/main" val="2063323145"/>
                  </a:ext>
                </a:extLst>
              </a:tr>
              <a:tr h="570180">
                <a:tc>
                  <a:txBody>
                    <a:bodyPr/>
                    <a:lstStyle/>
                    <a:p>
                      <a:r>
                        <a:rPr lang="el-GR" sz="3200" dirty="0">
                          <a:effectLst/>
                        </a:rPr>
                        <a:t>α</a:t>
                      </a:r>
                      <a:endParaRPr lang="en-US" sz="3200" dirty="0"/>
                    </a:p>
                  </a:txBody>
                  <a:tcPr/>
                </a:tc>
                <a:tc>
                  <a:txBody>
                    <a:bodyPr/>
                    <a:lstStyle/>
                    <a:p>
                      <a:r>
                        <a:rPr lang="en-US" sz="3200" dirty="0"/>
                        <a:t>Power law index</a:t>
                      </a:r>
                    </a:p>
                  </a:txBody>
                  <a:tcPr/>
                </a:tc>
                <a:tc>
                  <a:txBody>
                    <a:bodyPr/>
                    <a:lstStyle/>
                    <a:p>
                      <a:pPr marL="0" marR="0" lvl="0" indent="0" algn="l" defTabSz="3024012" rtl="0" eaLnBrk="1" fontAlgn="auto" latinLnBrk="0" hangingPunct="1">
                        <a:lnSpc>
                          <a:spcPct val="100000"/>
                        </a:lnSpc>
                        <a:spcBef>
                          <a:spcPts val="0"/>
                        </a:spcBef>
                        <a:spcAft>
                          <a:spcPts val="0"/>
                        </a:spcAft>
                        <a:buClrTx/>
                        <a:buSzTx/>
                        <a:buFontTx/>
                        <a:buNone/>
                        <a:tabLst/>
                        <a:defRPr/>
                      </a:pPr>
                      <a:r>
                        <a:rPr lang="el-GR" sz="3200" dirty="0">
                          <a:effectLst/>
                        </a:rPr>
                        <a:t>α</a:t>
                      </a:r>
                      <a:r>
                        <a:rPr lang="en-US" sz="3200" dirty="0">
                          <a:effectLst/>
                        </a:rPr>
                        <a:t> = 1.83 [2]</a:t>
                      </a:r>
                      <a:endParaRPr lang="en-US" sz="3200" dirty="0"/>
                    </a:p>
                  </a:txBody>
                  <a:tcPr/>
                </a:tc>
                <a:extLst>
                  <a:ext uri="{0D108BD9-81ED-4DB2-BD59-A6C34878D82A}">
                    <a16:rowId xmlns:a16="http://schemas.microsoft.com/office/drawing/2014/main" val="250212071"/>
                  </a:ext>
                </a:extLst>
              </a:tr>
              <a:tr h="570180">
                <a:tc>
                  <a:txBody>
                    <a:bodyPr/>
                    <a:lstStyle/>
                    <a:p>
                      <a:r>
                        <a:rPr lang="en-US" sz="3200" dirty="0">
                          <a:effectLst/>
                        </a:rPr>
                        <a:t>t</a:t>
                      </a:r>
                      <a:r>
                        <a:rPr lang="en-US" sz="3200" baseline="-25000" dirty="0">
                          <a:effectLst/>
                        </a:rPr>
                        <a:t>min</a:t>
                      </a:r>
                      <a:endParaRPr lang="en-US" sz="3200" dirty="0"/>
                    </a:p>
                  </a:txBody>
                  <a:tcPr/>
                </a:tc>
                <a:tc>
                  <a:txBody>
                    <a:bodyPr/>
                    <a:lstStyle/>
                    <a:p>
                      <a:r>
                        <a:rPr lang="en-US" sz="3200" dirty="0"/>
                        <a:t>Min. delay time</a:t>
                      </a:r>
                    </a:p>
                  </a:txBody>
                  <a:tcPr/>
                </a:tc>
                <a:tc>
                  <a:txBody>
                    <a:bodyPr/>
                    <a:lstStyle/>
                    <a:p>
                      <a:r>
                        <a:rPr lang="en-US" sz="3200" dirty="0">
                          <a:effectLst/>
                        </a:rPr>
                        <a:t>t</a:t>
                      </a:r>
                      <a:r>
                        <a:rPr lang="en-US" sz="3200" baseline="-25000" dirty="0">
                          <a:effectLst/>
                        </a:rPr>
                        <a:t>min</a:t>
                      </a:r>
                      <a:r>
                        <a:rPr lang="en-US" sz="3200" baseline="0" dirty="0">
                          <a:effectLst/>
                        </a:rPr>
                        <a:t> = 184 Myr [2]</a:t>
                      </a:r>
                      <a:endParaRPr lang="en-US" sz="3200" dirty="0"/>
                    </a:p>
                  </a:txBody>
                  <a:tcPr/>
                </a:tc>
                <a:extLst>
                  <a:ext uri="{0D108BD9-81ED-4DB2-BD59-A6C34878D82A}">
                    <a16:rowId xmlns:a16="http://schemas.microsoft.com/office/drawing/2014/main" val="2096451028"/>
                  </a:ext>
                </a:extLst>
              </a:tr>
              <a:tr h="570180">
                <a:tc>
                  <a:txBody>
                    <a:bodyPr/>
                    <a:lstStyle/>
                    <a:p>
                      <a:r>
                        <a:rPr lang="en-US" sz="3200" dirty="0"/>
                        <a:t>x</a:t>
                      </a:r>
                    </a:p>
                  </a:txBody>
                  <a:tcPr/>
                </a:tc>
                <a:tc>
                  <a:txBody>
                    <a:bodyPr/>
                    <a:lstStyle/>
                    <a:p>
                      <a:r>
                        <a:rPr lang="en-US" sz="3200" dirty="0"/>
                        <a:t>r-II/r-I boundary</a:t>
                      </a:r>
                    </a:p>
                  </a:txBody>
                  <a:tcPr/>
                </a:tc>
                <a:tc>
                  <a:txBody>
                    <a:bodyPr/>
                    <a:lstStyle/>
                    <a:p>
                      <a:r>
                        <a:rPr lang="en-US" sz="3200" dirty="0"/>
                        <a:t>x = 0.75 R</a:t>
                      </a:r>
                      <a:r>
                        <a:rPr lang="en-US" sz="3200" baseline="-25000" dirty="0"/>
                        <a:t>vir</a:t>
                      </a:r>
                      <a:r>
                        <a:rPr lang="en-US" sz="3200" baseline="0" dirty="0"/>
                        <a:t> [3]</a:t>
                      </a:r>
                      <a:endParaRPr lang="en-US" sz="3200" dirty="0"/>
                    </a:p>
                  </a:txBody>
                  <a:tcPr/>
                </a:tc>
                <a:extLst>
                  <a:ext uri="{0D108BD9-81ED-4DB2-BD59-A6C34878D82A}">
                    <a16:rowId xmlns:a16="http://schemas.microsoft.com/office/drawing/2014/main" val="1893127466"/>
                  </a:ext>
                </a:extLst>
              </a:tr>
              <a:tr h="570180">
                <a:tc>
                  <a:txBody>
                    <a:bodyPr/>
                    <a:lstStyle/>
                    <a:p>
                      <a:r>
                        <a:rPr lang="en-US" sz="3200" dirty="0"/>
                        <a:t>y</a:t>
                      </a:r>
                    </a:p>
                  </a:txBody>
                  <a:tcPr/>
                </a:tc>
                <a:tc>
                  <a:txBody>
                    <a:bodyPr/>
                    <a:lstStyle/>
                    <a:p>
                      <a:r>
                        <a:rPr lang="en-US" sz="3200" dirty="0"/>
                        <a:t>r-I/r-no boundary</a:t>
                      </a:r>
                    </a:p>
                  </a:txBody>
                  <a:tcPr/>
                </a:tc>
                <a:tc>
                  <a:txBody>
                    <a:bodyPr/>
                    <a:lstStyle/>
                    <a:p>
                      <a:r>
                        <a:rPr lang="en-US" sz="3200" dirty="0"/>
                        <a:t>y = 2 R</a:t>
                      </a:r>
                      <a:r>
                        <a:rPr lang="en-US" sz="3200" baseline="-25000" dirty="0"/>
                        <a:t>vir</a:t>
                      </a:r>
                      <a:r>
                        <a:rPr lang="en-US" sz="3200" baseline="0" dirty="0"/>
                        <a:t> [3]</a:t>
                      </a:r>
                      <a:endParaRPr lang="en-US" sz="3200" dirty="0"/>
                    </a:p>
                  </a:txBody>
                  <a:tcPr/>
                </a:tc>
                <a:extLst>
                  <a:ext uri="{0D108BD9-81ED-4DB2-BD59-A6C34878D82A}">
                    <a16:rowId xmlns:a16="http://schemas.microsoft.com/office/drawing/2014/main" val="2445825826"/>
                  </a:ext>
                </a:extLst>
              </a:tr>
            </a:tbl>
          </a:graphicData>
        </a:graphic>
      </p:graphicFrame>
      <p:sp>
        <p:nvSpPr>
          <p:cNvPr id="85" name="TextBox 84">
            <a:extLst>
              <a:ext uri="{FF2B5EF4-FFF2-40B4-BE49-F238E27FC236}">
                <a16:creationId xmlns:a16="http://schemas.microsoft.com/office/drawing/2014/main" id="{64E68B1F-E072-5BC9-7A6E-C1696FB349C0}"/>
              </a:ext>
            </a:extLst>
          </p:cNvPr>
          <p:cNvSpPr txBox="1"/>
          <p:nvPr/>
        </p:nvSpPr>
        <p:spPr>
          <a:xfrm>
            <a:off x="1249498" y="32803527"/>
            <a:ext cx="13279583" cy="1846659"/>
          </a:xfrm>
          <a:prstGeom prst="rect">
            <a:avLst/>
          </a:prstGeom>
          <a:noFill/>
        </p:spPr>
        <p:txBody>
          <a:bodyPr wrap="square" rtlCol="0">
            <a:spAutoFit/>
          </a:bodyPr>
          <a:lstStyle/>
          <a:p>
            <a:r>
              <a:rPr lang="en-US" sz="3200" dirty="0">
                <a:effectLst/>
              </a:rPr>
              <a:t>We run the model using the literature values and a broader range of plausible values to see which parameter combinations, if any, reproduce the observed Milky Way enrichment fractions (r-I ~10%, r-II ~5%).</a:t>
            </a:r>
            <a:endParaRPr lang="en-US" sz="3200" dirty="0"/>
          </a:p>
          <a:p>
            <a:endParaRPr lang="en-US" dirty="0"/>
          </a:p>
        </p:txBody>
      </p:sp>
      <p:sp>
        <p:nvSpPr>
          <p:cNvPr id="86" name="TextBox 85">
            <a:extLst>
              <a:ext uri="{FF2B5EF4-FFF2-40B4-BE49-F238E27FC236}">
                <a16:creationId xmlns:a16="http://schemas.microsoft.com/office/drawing/2014/main" id="{A181FBF7-4DE9-8027-051D-4E3AD80CC07C}"/>
              </a:ext>
            </a:extLst>
          </p:cNvPr>
          <p:cNvSpPr txBox="1"/>
          <p:nvPr/>
        </p:nvSpPr>
        <p:spPr>
          <a:xfrm>
            <a:off x="1223268" y="39079962"/>
            <a:ext cx="13253353" cy="830997"/>
          </a:xfrm>
          <a:prstGeom prst="rect">
            <a:avLst/>
          </a:prstGeom>
          <a:noFill/>
        </p:spPr>
        <p:txBody>
          <a:bodyPr wrap="square" rtlCol="0">
            <a:spAutoFit/>
          </a:bodyPr>
          <a:lstStyle/>
          <a:p>
            <a:pPr algn="ctr"/>
            <a:r>
              <a:rPr lang="en-US" sz="2400" dirty="0"/>
              <a:t>Fig. 1: Model schema demonstrating sampling from kick velocity and merger time distributions, creating the offset product distribution, and determining the level of chemical enrichment.</a:t>
            </a:r>
          </a:p>
        </p:txBody>
      </p:sp>
      <p:pic>
        <p:nvPicPr>
          <p:cNvPr id="88" name="Picture 87" descr="A graph of a function&#10;&#10;Description automatically generated with medium confidence">
            <a:extLst>
              <a:ext uri="{FF2B5EF4-FFF2-40B4-BE49-F238E27FC236}">
                <a16:creationId xmlns:a16="http://schemas.microsoft.com/office/drawing/2014/main" id="{5964CD9B-6CB0-CCDE-3894-CDDB4775C7CE}"/>
              </a:ext>
            </a:extLst>
          </p:cNvPr>
          <p:cNvPicPr>
            <a:picLocks noChangeAspect="1"/>
          </p:cNvPicPr>
          <p:nvPr/>
        </p:nvPicPr>
        <p:blipFill>
          <a:blip r:embed="rId7">
            <a:extLst>
              <a:ext uri="{28A0092B-C50C-407E-A947-70E740481C1C}">
                <a14:useLocalDpi xmlns:a14="http://schemas.microsoft.com/office/drawing/2010/main" val="0"/>
              </a:ext>
            </a:extLst>
          </a:blip>
          <a:srcRect t="1211" r="-1643" b="1221"/>
          <a:stretch/>
        </p:blipFill>
        <p:spPr>
          <a:xfrm>
            <a:off x="22725872" y="7219655"/>
            <a:ext cx="6285436" cy="5574689"/>
          </a:xfrm>
          <a:prstGeom prst="rect">
            <a:avLst/>
          </a:prstGeom>
        </p:spPr>
      </p:pic>
      <p:sp>
        <p:nvSpPr>
          <p:cNvPr id="89" name="TextBox 88">
            <a:extLst>
              <a:ext uri="{FF2B5EF4-FFF2-40B4-BE49-F238E27FC236}">
                <a16:creationId xmlns:a16="http://schemas.microsoft.com/office/drawing/2014/main" id="{084E6475-84C5-478C-8E23-6037917E28C9}"/>
              </a:ext>
            </a:extLst>
          </p:cNvPr>
          <p:cNvSpPr txBox="1"/>
          <p:nvPr/>
        </p:nvSpPr>
        <p:spPr>
          <a:xfrm>
            <a:off x="15868530" y="14483380"/>
            <a:ext cx="13225057" cy="2062103"/>
          </a:xfrm>
          <a:prstGeom prst="rect">
            <a:avLst/>
          </a:prstGeom>
          <a:noFill/>
        </p:spPr>
        <p:txBody>
          <a:bodyPr wrap="square" rtlCol="0">
            <a:spAutoFit/>
          </a:bodyPr>
          <a:lstStyle/>
          <a:p>
            <a:r>
              <a:rPr lang="en-US" sz="3200" dirty="0">
                <a:effectLst/>
              </a:rPr>
              <a:t>The plot below depicts the model's </a:t>
            </a:r>
            <a:r>
              <a:rPr lang="en-US" sz="3200" i="1" dirty="0">
                <a:effectLst/>
              </a:rPr>
              <a:t>r</a:t>
            </a:r>
            <a:r>
              <a:rPr lang="en-US" sz="3200" dirty="0">
                <a:effectLst/>
              </a:rPr>
              <a:t>-process prediction for an alternate parameter combination that correctly reproduced observed fractions: </a:t>
            </a:r>
          </a:p>
          <a:p>
            <a:r>
              <a:rPr lang="en-US" sz="3200" b="1" dirty="0">
                <a:effectLst/>
              </a:rPr>
              <a:t>t</a:t>
            </a:r>
            <a:r>
              <a:rPr lang="en-US" sz="3200" b="1" baseline="-25000" dirty="0">
                <a:effectLst/>
              </a:rPr>
              <a:t>min</a:t>
            </a:r>
            <a:r>
              <a:rPr lang="en-US" sz="3200" b="1" dirty="0">
                <a:effectLst/>
              </a:rPr>
              <a:t>= 50 Myr, </a:t>
            </a:r>
            <a:r>
              <a:rPr lang="el-GR" sz="3200" b="1" dirty="0">
                <a:effectLst/>
              </a:rPr>
              <a:t>α = 2.0, σ = 100 </a:t>
            </a:r>
            <a:r>
              <a:rPr lang="en-US" sz="3200" b="1" dirty="0">
                <a:effectLst/>
              </a:rPr>
              <a:t>km/s, x = 0.5 r</a:t>
            </a:r>
            <a:r>
              <a:rPr lang="en-US" sz="3200" b="1" baseline="-25000" dirty="0">
                <a:effectLst/>
              </a:rPr>
              <a:t>vir </a:t>
            </a:r>
            <a:r>
              <a:rPr lang="en-US" sz="3200" b="1" dirty="0">
                <a:effectLst/>
              </a:rPr>
              <a:t>, and y = 2.5 r</a:t>
            </a:r>
            <a:r>
              <a:rPr lang="en-US" sz="3200" b="1" baseline="-25000" dirty="0">
                <a:effectLst/>
              </a:rPr>
              <a:t>vir</a:t>
            </a:r>
            <a:r>
              <a:rPr lang="en-US" sz="3200" b="1" dirty="0">
                <a:effectLst/>
              </a:rPr>
              <a:t>.</a:t>
            </a:r>
            <a:endParaRPr lang="en-US" sz="3200" b="1" dirty="0"/>
          </a:p>
          <a:p>
            <a:endParaRPr lang="en-US" sz="3200" dirty="0"/>
          </a:p>
        </p:txBody>
      </p:sp>
      <p:sp>
        <p:nvSpPr>
          <p:cNvPr id="91" name="TextBox 90">
            <a:extLst>
              <a:ext uri="{FF2B5EF4-FFF2-40B4-BE49-F238E27FC236}">
                <a16:creationId xmlns:a16="http://schemas.microsoft.com/office/drawing/2014/main" id="{C3280214-F68B-018A-DEAB-9600AC9EDE16}"/>
              </a:ext>
            </a:extLst>
          </p:cNvPr>
          <p:cNvSpPr txBox="1"/>
          <p:nvPr/>
        </p:nvSpPr>
        <p:spPr>
          <a:xfrm>
            <a:off x="15868530" y="25470103"/>
            <a:ext cx="13015672" cy="830997"/>
          </a:xfrm>
          <a:prstGeom prst="rect">
            <a:avLst/>
          </a:prstGeom>
          <a:noFill/>
        </p:spPr>
        <p:txBody>
          <a:bodyPr wrap="square">
            <a:spAutoFit/>
          </a:bodyPr>
          <a:lstStyle/>
          <a:p>
            <a:pPr algn="ctr"/>
            <a:r>
              <a:rPr lang="en-US" sz="2400" dirty="0"/>
              <a:t>Fig. 3: Variation over each parameter with the others held constant for a parameter combination producing r-I = 10% and r-II = 5% enriched UFDs.</a:t>
            </a:r>
          </a:p>
        </p:txBody>
      </p:sp>
      <p:sp>
        <p:nvSpPr>
          <p:cNvPr id="92" name="TextBox 91">
            <a:extLst>
              <a:ext uri="{FF2B5EF4-FFF2-40B4-BE49-F238E27FC236}">
                <a16:creationId xmlns:a16="http://schemas.microsoft.com/office/drawing/2014/main" id="{BE5DF16E-B181-F5BF-7B34-CFDFE3AFD5C9}"/>
              </a:ext>
            </a:extLst>
          </p:cNvPr>
          <p:cNvSpPr txBox="1"/>
          <p:nvPr/>
        </p:nvSpPr>
        <p:spPr>
          <a:xfrm>
            <a:off x="23194787" y="13116310"/>
            <a:ext cx="5035545" cy="830997"/>
          </a:xfrm>
          <a:prstGeom prst="rect">
            <a:avLst/>
          </a:prstGeom>
          <a:noFill/>
        </p:spPr>
        <p:txBody>
          <a:bodyPr wrap="square" rtlCol="0">
            <a:spAutoFit/>
          </a:bodyPr>
          <a:lstStyle/>
          <a:p>
            <a:pPr algn="ctr"/>
            <a:r>
              <a:rPr lang="en-US" sz="2400" dirty="0"/>
              <a:t>Fig 2: Enrichment predictions using the literature parameter values.</a:t>
            </a:r>
          </a:p>
        </p:txBody>
      </p:sp>
      <p:pic>
        <p:nvPicPr>
          <p:cNvPr id="18" name="Picture 17" descr="A graph of a number of different colored lines&#10;&#10;Description automatically generated with medium confidence">
            <a:extLst>
              <a:ext uri="{FF2B5EF4-FFF2-40B4-BE49-F238E27FC236}">
                <a16:creationId xmlns:a16="http://schemas.microsoft.com/office/drawing/2014/main" id="{C0AB9B33-BCF2-2C14-8DF8-382E16F239B0}"/>
              </a:ext>
            </a:extLst>
          </p:cNvPr>
          <p:cNvPicPr>
            <a:picLocks noChangeAspect="1"/>
          </p:cNvPicPr>
          <p:nvPr/>
        </p:nvPicPr>
        <p:blipFill>
          <a:blip r:embed="rId8">
            <a:extLst>
              <a:ext uri="{28A0092B-C50C-407E-A947-70E740481C1C}">
                <a14:useLocalDpi xmlns:a14="http://schemas.microsoft.com/office/drawing/2010/main" val="0"/>
              </a:ext>
            </a:extLst>
          </a:blip>
          <a:srcRect l="1193" t="4051" r="1656" b="4778"/>
          <a:stretch/>
        </p:blipFill>
        <p:spPr>
          <a:xfrm>
            <a:off x="1062758" y="34650186"/>
            <a:ext cx="13584033" cy="4187130"/>
          </a:xfrm>
          <a:prstGeom prst="rect">
            <a:avLst/>
          </a:prstGeom>
        </p:spPr>
      </p:pic>
    </p:spTree>
    <p:extLst>
      <p:ext uri="{BB962C8B-B14F-4D97-AF65-F5344CB8AC3E}">
        <p14:creationId xmlns:p14="http://schemas.microsoft.com/office/powerpoint/2010/main" val="3443709984"/>
      </p:ext>
    </p:extLst>
  </p:cSld>
  <p:clrMapOvr>
    <a:masterClrMapping/>
  </p:clrMapOvr>
</p:sld>
</file>

<file path=ppt/theme/theme1.xml><?xml version="1.0" encoding="utf-8"?>
<a:theme xmlns:a="http://schemas.openxmlformats.org/drawingml/2006/main" name="Office Theme">
  <a:themeElements>
    <a:clrScheme name="Monash Health">
      <a:dk1>
        <a:sysClr val="windowText" lastClr="000000"/>
      </a:dk1>
      <a:lt1>
        <a:sysClr val="window" lastClr="FFFFFF"/>
      </a:lt1>
      <a:dk2>
        <a:srgbClr val="0E2841"/>
      </a:dk2>
      <a:lt2>
        <a:srgbClr val="E8E8E8"/>
      </a:lt2>
      <a:accent1>
        <a:srgbClr val="25215D"/>
      </a:accent1>
      <a:accent2>
        <a:srgbClr val="005CA9"/>
      </a:accent2>
      <a:accent3>
        <a:srgbClr val="00A39A"/>
      </a:accent3>
      <a:accent4>
        <a:srgbClr val="EFEEED"/>
      </a:accent4>
      <a:accent5>
        <a:srgbClr val="FFFFFF"/>
      </a:accent5>
      <a:accent6>
        <a:srgbClr val="FFFFFF"/>
      </a:accent6>
      <a:hlink>
        <a:srgbClr val="FFFFFF"/>
      </a:hlink>
      <a:folHlink>
        <a:srgbClr val="FFFFFF"/>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B61892C1072394FAEDD59C5DABA5D2E" ma:contentTypeVersion="19" ma:contentTypeDescription="Create a new document." ma:contentTypeScope="" ma:versionID="c3bf856597a6f272e62802464959c9ae">
  <xsd:schema xmlns:xsd="http://www.w3.org/2001/XMLSchema" xmlns:xs="http://www.w3.org/2001/XMLSchema" xmlns:p="http://schemas.microsoft.com/office/2006/metadata/properties" xmlns:ns2="b46b7a7a-60bd-463b-8784-40e0360947d8" xmlns:ns3="ffd4d2fb-1d99-4c9c-9b59-8928febbbb66" targetNamespace="http://schemas.microsoft.com/office/2006/metadata/properties" ma:root="true" ma:fieldsID="b9d1c54bc5708d77aa170e36336aab11" ns2:_="" ns3:_="">
    <xsd:import namespace="b46b7a7a-60bd-463b-8784-40e0360947d8"/>
    <xsd:import namespace="ffd4d2fb-1d99-4c9c-9b59-8928febbbb6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LengthInSeconds" minOccurs="0"/>
                <xsd:element ref="ns2:MediaServiceDateTaken" minOccurs="0"/>
                <xsd:element ref="ns3:SharedWithUsers" minOccurs="0"/>
                <xsd:element ref="ns3:SharedWithDetail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2:MediaServiceObjectDetectorVersions" minOccurs="0"/>
                <xsd:element ref="ns2:Note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6b7a7a-60bd-463b-8784-40e0360947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498763fd-94b5-4da1-826f-f7dcd53e6dd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Notes" ma:index="25" nillable="true" ma:displayName="Notes" ma:format="Dropdown" ma:internalName="Notes">
      <xsd:simpleType>
        <xsd:restriction base="dms:Text">
          <xsd:maxLength value="255"/>
        </xsd:restriction>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fd4d2fb-1d99-4c9c-9b59-8928febbbb66"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7499c900-8c54-4308-947d-3bc3a4fbdf7e}" ma:internalName="TaxCatchAll" ma:showField="CatchAllData" ma:web="ffd4d2fb-1d99-4c9c-9b59-8928febbbb6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46b7a7a-60bd-463b-8784-40e0360947d8">
      <Terms xmlns="http://schemas.microsoft.com/office/infopath/2007/PartnerControls"/>
    </lcf76f155ced4ddcb4097134ff3c332f>
    <Notes xmlns="b46b7a7a-60bd-463b-8784-40e0360947d8" xsi:nil="true"/>
    <TaxCatchAll xmlns="ffd4d2fb-1d99-4c9c-9b59-8928febbbb66" xsi:nil="true"/>
    <SharedWithUsers xmlns="ffd4d2fb-1d99-4c9c-9b59-8928febbbb66">
      <UserInfo>
        <DisplayName/>
        <AccountId xsi:nil="true"/>
        <AccountType/>
      </UserInfo>
    </SharedWithUsers>
    <MediaLengthInSeconds xmlns="b46b7a7a-60bd-463b-8784-40e0360947d8" xsi:nil="true"/>
  </documentManagement>
</p:properties>
</file>

<file path=customXml/itemProps1.xml><?xml version="1.0" encoding="utf-8"?>
<ds:datastoreItem xmlns:ds="http://schemas.openxmlformats.org/officeDocument/2006/customXml" ds:itemID="{65D0422E-2D7C-4C37-B135-B71141D37236}">
  <ds:schemaRefs>
    <ds:schemaRef ds:uri="http://schemas.microsoft.com/sharepoint/v3/contenttype/forms"/>
  </ds:schemaRefs>
</ds:datastoreItem>
</file>

<file path=customXml/itemProps2.xml><?xml version="1.0" encoding="utf-8"?>
<ds:datastoreItem xmlns:ds="http://schemas.openxmlformats.org/officeDocument/2006/customXml" ds:itemID="{D9DEC8D1-D206-44F2-B6F1-0E559B7402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6b7a7a-60bd-463b-8784-40e0360947d8"/>
    <ds:schemaRef ds:uri="ffd4d2fb-1d99-4c9c-9b59-8928febbbb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EA834B4-D88C-4218-91F6-E2A769CC28A2}">
  <ds:schemaRefs>
    <ds:schemaRef ds:uri="http://purl.org/dc/terms/"/>
    <ds:schemaRef ds:uri="b46b7a7a-60bd-463b-8784-40e0360947d8"/>
    <ds:schemaRef ds:uri="http://schemas.microsoft.com/office/2006/documentManagement/types"/>
    <ds:schemaRef ds:uri="ffd4d2fb-1d99-4c9c-9b59-8928febbbb66"/>
    <ds:schemaRef ds:uri="http://purl.org/dc/elements/1.1/"/>
    <ds:schemaRef ds:uri="http://schemas.openxmlformats.org/package/2006/metadata/core-properties"/>
    <ds:schemaRef ds:uri="http://www.w3.org/XML/1998/namespace"/>
    <ds:schemaRef ds:uri="http://schemas.microsoft.com/office/infopath/2007/PartnerControl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2729</TotalTime>
  <Words>1080</Words>
  <Application>Microsoft Macintosh PowerPoint</Application>
  <PresentationFormat>Custom</PresentationFormat>
  <Paragraphs>50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Gillian Kilby</dc:creator>
  <cp:lastModifiedBy>David Gyure</cp:lastModifiedBy>
  <cp:revision>154</cp:revision>
  <dcterms:created xsi:type="dcterms:W3CDTF">2024-02-26T05:45:39Z</dcterms:created>
  <dcterms:modified xsi:type="dcterms:W3CDTF">2025-03-08T19:25:48Z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0x0101008B61892C1072394FAEDD59C5DABA5D2E</vt:lpwstr>
  </property>
  <property fmtid="{D5CDD505-2E9C-101B-9397-08002B2CF9AE}" pid="3" name="Order">
    <vt:r8>232900</vt:r8>
  </property>
  <property fmtid="{D5CDD505-2E9C-101B-9397-08002B2CF9AE}" pid="4" name="ComplianceAssetId">
    <vt:lpwstr/>
  </property>
  <property fmtid="{D5CDD505-2E9C-101B-9397-08002B2CF9AE}" pid="5" name="_ExtendedDescription">
    <vt:lpwstr/>
  </property>
  <property fmtid="{D5CDD505-2E9C-101B-9397-08002B2CF9AE}" pid="6" name="TriggerFlowInfo">
    <vt:lpwstr/>
  </property>
  <property fmtid="{D5CDD505-2E9C-101B-9397-08002B2CF9AE}" pid="7" name="MediaServiceImageTags">
    <vt:lpwstr/>
  </property>
</Properties>
</file>