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7" r:id="rId2"/>
    <p:sldId id="284" r:id="rId3"/>
    <p:sldId id="374" r:id="rId4"/>
    <p:sldId id="376" r:id="rId5"/>
    <p:sldId id="329" r:id="rId6"/>
    <p:sldId id="375" r:id="rId7"/>
    <p:sldId id="283" r:id="rId8"/>
    <p:sldId id="306" r:id="rId9"/>
    <p:sldId id="317" r:id="rId10"/>
    <p:sldId id="309" r:id="rId11"/>
    <p:sldId id="307" r:id="rId12"/>
    <p:sldId id="308" r:id="rId13"/>
    <p:sldId id="259" r:id="rId14"/>
    <p:sldId id="262" r:id="rId15"/>
    <p:sldId id="330" r:id="rId16"/>
    <p:sldId id="264" r:id="rId17"/>
    <p:sldId id="311" r:id="rId18"/>
    <p:sldId id="267" r:id="rId19"/>
    <p:sldId id="272" r:id="rId20"/>
    <p:sldId id="378" r:id="rId21"/>
    <p:sldId id="379" r:id="rId22"/>
    <p:sldId id="269" r:id="rId23"/>
    <p:sldId id="298" r:id="rId24"/>
    <p:sldId id="271" r:id="rId25"/>
    <p:sldId id="305" r:id="rId26"/>
    <p:sldId id="273" r:id="rId27"/>
    <p:sldId id="322" r:id="rId28"/>
    <p:sldId id="277" r:id="rId29"/>
    <p:sldId id="325" r:id="rId30"/>
    <p:sldId id="282" r:id="rId31"/>
    <p:sldId id="278" r:id="rId32"/>
    <p:sldId id="331" r:id="rId33"/>
    <p:sldId id="386" r:id="rId34"/>
    <p:sldId id="390" r:id="rId35"/>
    <p:sldId id="301" r:id="rId36"/>
    <p:sldId id="319" r:id="rId37"/>
    <p:sldId id="321" r:id="rId38"/>
    <p:sldId id="367" r:id="rId39"/>
    <p:sldId id="274" r:id="rId40"/>
    <p:sldId id="297" r:id="rId41"/>
    <p:sldId id="291" r:id="rId42"/>
    <p:sldId id="320" r:id="rId43"/>
    <p:sldId id="344" r:id="rId44"/>
    <p:sldId id="350" r:id="rId45"/>
    <p:sldId id="348" r:id="rId46"/>
    <p:sldId id="351" r:id="rId47"/>
    <p:sldId id="352" r:id="rId48"/>
    <p:sldId id="343" r:id="rId49"/>
    <p:sldId id="380" r:id="rId50"/>
    <p:sldId id="345" r:id="rId51"/>
    <p:sldId id="270" r:id="rId52"/>
    <p:sldId id="342" r:id="rId53"/>
    <p:sldId id="341" r:id="rId54"/>
    <p:sldId id="287" r:id="rId55"/>
    <p:sldId id="288" r:id="rId56"/>
    <p:sldId id="290" r:id="rId57"/>
    <p:sldId id="294" r:id="rId58"/>
    <p:sldId id="353" r:id="rId59"/>
    <p:sldId id="358" r:id="rId60"/>
    <p:sldId id="356" r:id="rId61"/>
    <p:sldId id="388" r:id="rId62"/>
    <p:sldId id="296" r:id="rId63"/>
    <p:sldId id="324" r:id="rId64"/>
    <p:sldId id="357" r:id="rId65"/>
    <p:sldId id="383" r:id="rId66"/>
    <p:sldId id="384" r:id="rId67"/>
    <p:sldId id="359" r:id="rId68"/>
    <p:sldId id="355" r:id="rId69"/>
    <p:sldId id="382" r:id="rId70"/>
    <p:sldId id="360" r:id="rId71"/>
    <p:sldId id="328" r:id="rId72"/>
    <p:sldId id="361" r:id="rId73"/>
    <p:sldId id="337" r:id="rId74"/>
    <p:sldId id="281" r:id="rId75"/>
    <p:sldId id="339" r:id="rId76"/>
    <p:sldId id="340" r:id="rId77"/>
    <p:sldId id="370" r:id="rId78"/>
    <p:sldId id="299" r:id="rId79"/>
    <p:sldId id="302" r:id="rId80"/>
    <p:sldId id="364" r:id="rId81"/>
    <p:sldId id="362" r:id="rId82"/>
    <p:sldId id="385" r:id="rId83"/>
    <p:sldId id="363" r:id="rId84"/>
    <p:sldId id="366" r:id="rId85"/>
    <p:sldId id="303" r:id="rId86"/>
    <p:sldId id="368" r:id="rId87"/>
    <p:sldId id="369" r:id="rId88"/>
    <p:sldId id="371" r:id="rId89"/>
    <p:sldId id="313" r:id="rId90"/>
    <p:sldId id="389" r:id="rId91"/>
    <p:sldId id="335" r:id="rId92"/>
    <p:sldId id="304" r:id="rId93"/>
    <p:sldId id="365" r:id="rId94"/>
    <p:sldId id="387" r:id="rId95"/>
    <p:sldId id="372" r:id="rId96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16447"/>
    <a:srgbClr val="E7C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000" autoAdjust="0"/>
  </p:normalViewPr>
  <p:slideViewPr>
    <p:cSldViewPr snapToGrid="0">
      <p:cViewPr varScale="1">
        <p:scale>
          <a:sx n="52" d="100"/>
          <a:sy n="52" d="100"/>
        </p:scale>
        <p:origin x="1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A5703-82A4-496C-999B-4E10195C158F}" type="doc">
      <dgm:prSet loTypeId="urn:microsoft.com/office/officeart/2011/layout/Tab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ca-ES"/>
        </a:p>
      </dgm:t>
    </dgm:pt>
    <dgm:pt modelId="{F26FACB2-6EBA-4529-A77D-50D2AE4CA3A3}">
      <dgm:prSet phldrT="[Text]" custT="1"/>
      <dgm:spPr/>
      <dgm:t>
        <a:bodyPr/>
        <a:lstStyle/>
        <a:p>
          <a:r>
            <a:rPr lang="ca-ES" sz="2400" dirty="0"/>
            <a:t>Enhancement</a:t>
          </a:r>
        </a:p>
      </dgm:t>
    </dgm:pt>
    <dgm:pt modelId="{5777CFCE-12F0-463B-A9AE-C964363C4519}" type="parTrans" cxnId="{53141488-DFFC-4C57-BC1F-DA71372E321A}">
      <dgm:prSet/>
      <dgm:spPr/>
      <dgm:t>
        <a:bodyPr/>
        <a:lstStyle/>
        <a:p>
          <a:endParaRPr lang="ca-ES" sz="2400"/>
        </a:p>
      </dgm:t>
    </dgm:pt>
    <dgm:pt modelId="{EE60C3A8-E066-4F4D-AE3B-263FF6AA4FC9}" type="sibTrans" cxnId="{53141488-DFFC-4C57-BC1F-DA71372E321A}">
      <dgm:prSet/>
      <dgm:spPr/>
      <dgm:t>
        <a:bodyPr/>
        <a:lstStyle/>
        <a:p>
          <a:endParaRPr lang="ca-ES" sz="2400"/>
        </a:p>
      </dgm:t>
    </dgm:pt>
    <dgm:pt modelId="{9566E7CE-2C49-43AE-A9E5-A3272EBDE6BB}">
      <dgm:prSet phldrT="[Text]" custT="1"/>
      <dgm:spPr/>
      <dgm:t>
        <a:bodyPr/>
        <a:lstStyle/>
        <a:p>
          <a:r>
            <a:rPr lang="ca-ES" sz="2400" dirty="0"/>
            <a:t>Depletion</a:t>
          </a:r>
        </a:p>
      </dgm:t>
    </dgm:pt>
    <dgm:pt modelId="{2398B2BC-9733-4E74-9500-AC8B99E039DE}" type="parTrans" cxnId="{41530C9C-D932-458A-8CBD-DCBF7760107E}">
      <dgm:prSet/>
      <dgm:spPr/>
      <dgm:t>
        <a:bodyPr/>
        <a:lstStyle/>
        <a:p>
          <a:endParaRPr lang="ca-ES" sz="2400"/>
        </a:p>
      </dgm:t>
    </dgm:pt>
    <dgm:pt modelId="{368335EB-7DC9-4EAF-A3DB-B4B99448A23F}" type="sibTrans" cxnId="{41530C9C-D932-458A-8CBD-DCBF7760107E}">
      <dgm:prSet/>
      <dgm:spPr/>
      <dgm:t>
        <a:bodyPr/>
        <a:lstStyle/>
        <a:p>
          <a:endParaRPr lang="ca-ES" sz="2400"/>
        </a:p>
      </dgm:t>
    </dgm:pt>
    <dgm:pt modelId="{3AD0A475-356D-4960-8E15-2BD1674E15BB}">
      <dgm:prSet phldrT="[Text]" custT="1"/>
      <dgm:spPr/>
      <dgm:t>
        <a:bodyPr/>
        <a:lstStyle/>
        <a:p>
          <a:r>
            <a:rPr lang="ca-ES" sz="2400" dirty="0"/>
            <a:t>H, C</a:t>
          </a:r>
          <a:r>
            <a:rPr lang="ca-ES" sz="2400" baseline="30000" dirty="0"/>
            <a:t>13</a:t>
          </a:r>
          <a:r>
            <a:rPr lang="ca-ES" sz="2400" dirty="0"/>
            <a:t>, N</a:t>
          </a:r>
          <a:r>
            <a:rPr lang="ca-ES" sz="2400" baseline="30000" dirty="0"/>
            <a:t>15</a:t>
          </a:r>
          <a:r>
            <a:rPr lang="ca-ES" sz="2400" dirty="0"/>
            <a:t>, O</a:t>
          </a:r>
          <a:r>
            <a:rPr lang="ca-ES" sz="2400" baseline="30000" dirty="0"/>
            <a:t>16</a:t>
          </a:r>
          <a:endParaRPr lang="ca-ES" sz="2400" dirty="0"/>
        </a:p>
      </dgm:t>
    </dgm:pt>
    <dgm:pt modelId="{95C91E33-FA86-4A2B-8F8E-16D01E5062C4}" type="parTrans" cxnId="{7A206445-88EF-46BB-B95F-BB3CAAB2DE1A}">
      <dgm:prSet/>
      <dgm:spPr/>
      <dgm:t>
        <a:bodyPr/>
        <a:lstStyle/>
        <a:p>
          <a:endParaRPr lang="ca-ES" sz="2400"/>
        </a:p>
      </dgm:t>
    </dgm:pt>
    <dgm:pt modelId="{6E1941A1-CCB4-44EF-B29E-18E4C527F249}" type="sibTrans" cxnId="{7A206445-88EF-46BB-B95F-BB3CAAB2DE1A}">
      <dgm:prSet/>
      <dgm:spPr/>
      <dgm:t>
        <a:bodyPr/>
        <a:lstStyle/>
        <a:p>
          <a:endParaRPr lang="ca-ES" sz="2400"/>
        </a:p>
      </dgm:t>
    </dgm:pt>
    <dgm:pt modelId="{42253BBB-AFD8-4B6B-9359-11E204050F0D}">
      <dgm:prSet phldrT="[Text]" custT="1"/>
      <dgm:spPr/>
      <dgm:t>
        <a:bodyPr/>
        <a:lstStyle/>
        <a:p>
          <a:r>
            <a:rPr lang="ca-ES" sz="2400" dirty="0"/>
            <a:t>He</a:t>
          </a:r>
          <a:r>
            <a:rPr lang="ca-ES" sz="2400" baseline="30000" dirty="0"/>
            <a:t>4</a:t>
          </a:r>
          <a:r>
            <a:rPr lang="ca-ES" sz="2400" dirty="0"/>
            <a:t>, C</a:t>
          </a:r>
          <a:r>
            <a:rPr lang="ca-ES" sz="2400" baseline="30000" dirty="0"/>
            <a:t>13</a:t>
          </a:r>
          <a:r>
            <a:rPr lang="ca-ES" sz="2400" dirty="0"/>
            <a:t>, N</a:t>
          </a:r>
          <a:r>
            <a:rPr lang="ca-ES" sz="2400" baseline="30000" dirty="0"/>
            <a:t>14</a:t>
          </a:r>
          <a:r>
            <a:rPr lang="ca-ES" sz="2400" dirty="0"/>
            <a:t>, O</a:t>
          </a:r>
          <a:r>
            <a:rPr lang="ca-ES" sz="2400" baseline="30000" dirty="0"/>
            <a:t>18</a:t>
          </a:r>
          <a:endParaRPr lang="ca-ES" sz="2400" dirty="0"/>
        </a:p>
      </dgm:t>
    </dgm:pt>
    <dgm:pt modelId="{6E61313E-29A6-4536-BB30-37747D81EB42}" type="sibTrans" cxnId="{54DEA31F-F2DC-4A1E-AD66-E7E3B6DC5604}">
      <dgm:prSet/>
      <dgm:spPr/>
      <dgm:t>
        <a:bodyPr/>
        <a:lstStyle/>
        <a:p>
          <a:endParaRPr lang="ca-ES" sz="2400"/>
        </a:p>
      </dgm:t>
    </dgm:pt>
    <dgm:pt modelId="{D0BE12AA-4A37-48AF-BF58-A79888A2FD30}" type="parTrans" cxnId="{54DEA31F-F2DC-4A1E-AD66-E7E3B6DC5604}">
      <dgm:prSet/>
      <dgm:spPr/>
      <dgm:t>
        <a:bodyPr/>
        <a:lstStyle/>
        <a:p>
          <a:endParaRPr lang="ca-ES" sz="2400"/>
        </a:p>
      </dgm:t>
    </dgm:pt>
    <dgm:pt modelId="{6AD96C65-42F2-4992-BB27-433722B9A029}" type="pres">
      <dgm:prSet presAssocID="{554A5703-82A4-496C-999B-4E10195C158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ED8A18F-DF1A-4850-A199-2CC8CA8C52C5}" type="pres">
      <dgm:prSet presAssocID="{F26FACB2-6EBA-4529-A77D-50D2AE4CA3A3}" presName="composite" presStyleCnt="0"/>
      <dgm:spPr/>
    </dgm:pt>
    <dgm:pt modelId="{B2D7DE91-7FC6-4C40-9211-31D43B206F88}" type="pres">
      <dgm:prSet presAssocID="{F26FACB2-6EBA-4529-A77D-50D2AE4CA3A3}" presName="FirstChild" presStyleLbl="revTx" presStyleIdx="0" presStyleCnt="2" custScaleX="82263">
        <dgm:presLayoutVars>
          <dgm:chMax val="0"/>
          <dgm:chPref val="0"/>
          <dgm:bulletEnabled val="1"/>
        </dgm:presLayoutVars>
      </dgm:prSet>
      <dgm:spPr/>
    </dgm:pt>
    <dgm:pt modelId="{26238561-AB77-4BDC-A803-15B625BC2583}" type="pres">
      <dgm:prSet presAssocID="{F26FACB2-6EBA-4529-A77D-50D2AE4CA3A3}" presName="Parent" presStyleLbl="alignNode1" presStyleIdx="0" presStyleCnt="2" custScaleX="126956">
        <dgm:presLayoutVars>
          <dgm:chMax val="3"/>
          <dgm:chPref val="3"/>
          <dgm:bulletEnabled val="1"/>
        </dgm:presLayoutVars>
      </dgm:prSet>
      <dgm:spPr/>
    </dgm:pt>
    <dgm:pt modelId="{4DCCD9D2-A2CD-4FA9-824A-D1AF0659BEA6}" type="pres">
      <dgm:prSet presAssocID="{F26FACB2-6EBA-4529-A77D-50D2AE4CA3A3}" presName="Accent" presStyleLbl="parChTrans1D1" presStyleIdx="0" presStyleCnt="2"/>
      <dgm:spPr/>
    </dgm:pt>
    <dgm:pt modelId="{7426F44F-767E-45FE-A999-FE92B33B7977}" type="pres">
      <dgm:prSet presAssocID="{EE60C3A8-E066-4F4D-AE3B-263FF6AA4FC9}" presName="sibTrans" presStyleCnt="0"/>
      <dgm:spPr/>
    </dgm:pt>
    <dgm:pt modelId="{CFEC276C-3DDA-4601-84DF-D632FDD8F760}" type="pres">
      <dgm:prSet presAssocID="{9566E7CE-2C49-43AE-A9E5-A3272EBDE6BB}" presName="composite" presStyleCnt="0"/>
      <dgm:spPr/>
    </dgm:pt>
    <dgm:pt modelId="{AC0F9CBA-2E45-4C42-A3CD-864CD945DF9D}" type="pres">
      <dgm:prSet presAssocID="{9566E7CE-2C49-43AE-A9E5-A3272EBDE6BB}" presName="FirstChild" presStyleLbl="revTx" presStyleIdx="1" presStyleCnt="2" custScaleX="82974">
        <dgm:presLayoutVars>
          <dgm:chMax val="0"/>
          <dgm:chPref val="0"/>
          <dgm:bulletEnabled val="1"/>
        </dgm:presLayoutVars>
      </dgm:prSet>
      <dgm:spPr/>
    </dgm:pt>
    <dgm:pt modelId="{E5DD9162-7B93-42E3-A39F-3C6CDF732082}" type="pres">
      <dgm:prSet presAssocID="{9566E7CE-2C49-43AE-A9E5-A3272EBDE6BB}" presName="Parent" presStyleLbl="alignNode1" presStyleIdx="1" presStyleCnt="2" custScaleX="125262">
        <dgm:presLayoutVars>
          <dgm:chMax val="3"/>
          <dgm:chPref val="3"/>
          <dgm:bulletEnabled val="1"/>
        </dgm:presLayoutVars>
      </dgm:prSet>
      <dgm:spPr/>
    </dgm:pt>
    <dgm:pt modelId="{DFD1D125-E418-4A29-9BDB-00CD0F8B1489}" type="pres">
      <dgm:prSet presAssocID="{9566E7CE-2C49-43AE-A9E5-A3272EBDE6BB}" presName="Accent" presStyleLbl="parChTrans1D1" presStyleIdx="1" presStyleCnt="2"/>
      <dgm:spPr/>
    </dgm:pt>
  </dgm:ptLst>
  <dgm:cxnLst>
    <dgm:cxn modelId="{54DEA31F-F2DC-4A1E-AD66-E7E3B6DC5604}" srcId="{F26FACB2-6EBA-4529-A77D-50D2AE4CA3A3}" destId="{42253BBB-AFD8-4B6B-9359-11E204050F0D}" srcOrd="0" destOrd="0" parTransId="{D0BE12AA-4A37-48AF-BF58-A79888A2FD30}" sibTransId="{6E61313E-29A6-4536-BB30-37747D81EB42}"/>
    <dgm:cxn modelId="{F8345F2B-E39D-4487-9CDD-AE83A80C280C}" type="presOf" srcId="{3AD0A475-356D-4960-8E15-2BD1674E15BB}" destId="{AC0F9CBA-2E45-4C42-A3CD-864CD945DF9D}" srcOrd="0" destOrd="0" presId="urn:microsoft.com/office/officeart/2011/layout/TabList"/>
    <dgm:cxn modelId="{F939B561-A55F-4DAD-9715-75CAC14DC9D4}" type="presOf" srcId="{42253BBB-AFD8-4B6B-9359-11E204050F0D}" destId="{B2D7DE91-7FC6-4C40-9211-31D43B206F88}" srcOrd="0" destOrd="0" presId="urn:microsoft.com/office/officeart/2011/layout/TabList"/>
    <dgm:cxn modelId="{95248C42-7AD8-43C0-81DC-649EC34D1E12}" type="presOf" srcId="{554A5703-82A4-496C-999B-4E10195C158F}" destId="{6AD96C65-42F2-4992-BB27-433722B9A029}" srcOrd="0" destOrd="0" presId="urn:microsoft.com/office/officeart/2011/layout/TabList"/>
    <dgm:cxn modelId="{7A206445-88EF-46BB-B95F-BB3CAAB2DE1A}" srcId="{9566E7CE-2C49-43AE-A9E5-A3272EBDE6BB}" destId="{3AD0A475-356D-4960-8E15-2BD1674E15BB}" srcOrd="0" destOrd="0" parTransId="{95C91E33-FA86-4A2B-8F8E-16D01E5062C4}" sibTransId="{6E1941A1-CCB4-44EF-B29E-18E4C527F249}"/>
    <dgm:cxn modelId="{53141488-DFFC-4C57-BC1F-DA71372E321A}" srcId="{554A5703-82A4-496C-999B-4E10195C158F}" destId="{F26FACB2-6EBA-4529-A77D-50D2AE4CA3A3}" srcOrd="0" destOrd="0" parTransId="{5777CFCE-12F0-463B-A9AE-C964363C4519}" sibTransId="{EE60C3A8-E066-4F4D-AE3B-263FF6AA4FC9}"/>
    <dgm:cxn modelId="{8AB68F8A-FC62-44B9-8821-E55AAF2F6C53}" type="presOf" srcId="{F26FACB2-6EBA-4529-A77D-50D2AE4CA3A3}" destId="{26238561-AB77-4BDC-A803-15B625BC2583}" srcOrd="0" destOrd="0" presId="urn:microsoft.com/office/officeart/2011/layout/TabList"/>
    <dgm:cxn modelId="{41530C9C-D932-458A-8CBD-DCBF7760107E}" srcId="{554A5703-82A4-496C-999B-4E10195C158F}" destId="{9566E7CE-2C49-43AE-A9E5-A3272EBDE6BB}" srcOrd="1" destOrd="0" parTransId="{2398B2BC-9733-4E74-9500-AC8B99E039DE}" sibTransId="{368335EB-7DC9-4EAF-A3DB-B4B99448A23F}"/>
    <dgm:cxn modelId="{71D9E0FC-3F34-4BF1-9F67-83B77B41DC3E}" type="presOf" srcId="{9566E7CE-2C49-43AE-A9E5-A3272EBDE6BB}" destId="{E5DD9162-7B93-42E3-A39F-3C6CDF732082}" srcOrd="0" destOrd="0" presId="urn:microsoft.com/office/officeart/2011/layout/TabList"/>
    <dgm:cxn modelId="{A5E5E908-3F90-4609-A7BE-9CB05F034445}" type="presParOf" srcId="{6AD96C65-42F2-4992-BB27-433722B9A029}" destId="{6ED8A18F-DF1A-4850-A199-2CC8CA8C52C5}" srcOrd="0" destOrd="0" presId="urn:microsoft.com/office/officeart/2011/layout/TabList"/>
    <dgm:cxn modelId="{51CC46AE-A748-4FA9-BF73-E77E06F88A05}" type="presParOf" srcId="{6ED8A18F-DF1A-4850-A199-2CC8CA8C52C5}" destId="{B2D7DE91-7FC6-4C40-9211-31D43B206F88}" srcOrd="0" destOrd="0" presId="urn:microsoft.com/office/officeart/2011/layout/TabList"/>
    <dgm:cxn modelId="{88A33A5B-155F-47E5-AFBA-76EADC48CC9F}" type="presParOf" srcId="{6ED8A18F-DF1A-4850-A199-2CC8CA8C52C5}" destId="{26238561-AB77-4BDC-A803-15B625BC2583}" srcOrd="1" destOrd="0" presId="urn:microsoft.com/office/officeart/2011/layout/TabList"/>
    <dgm:cxn modelId="{4101047D-FF84-4AB5-A7C6-E230C642CF19}" type="presParOf" srcId="{6ED8A18F-DF1A-4850-A199-2CC8CA8C52C5}" destId="{4DCCD9D2-A2CD-4FA9-824A-D1AF0659BEA6}" srcOrd="2" destOrd="0" presId="urn:microsoft.com/office/officeart/2011/layout/TabList"/>
    <dgm:cxn modelId="{D45F622C-8B21-45DD-A594-BE43D6B134FF}" type="presParOf" srcId="{6AD96C65-42F2-4992-BB27-433722B9A029}" destId="{7426F44F-767E-45FE-A999-FE92B33B7977}" srcOrd="1" destOrd="0" presId="urn:microsoft.com/office/officeart/2011/layout/TabList"/>
    <dgm:cxn modelId="{5090D7D4-3489-4999-ACE7-06C4D803F5A3}" type="presParOf" srcId="{6AD96C65-42F2-4992-BB27-433722B9A029}" destId="{CFEC276C-3DDA-4601-84DF-D632FDD8F760}" srcOrd="2" destOrd="0" presId="urn:microsoft.com/office/officeart/2011/layout/TabList"/>
    <dgm:cxn modelId="{0D2207A5-54B3-44FC-8704-37471FCEBFB8}" type="presParOf" srcId="{CFEC276C-3DDA-4601-84DF-D632FDD8F760}" destId="{AC0F9CBA-2E45-4C42-A3CD-864CD945DF9D}" srcOrd="0" destOrd="0" presId="urn:microsoft.com/office/officeart/2011/layout/TabList"/>
    <dgm:cxn modelId="{14FC98E2-B67E-4024-ACE8-74FE7126F291}" type="presParOf" srcId="{CFEC276C-3DDA-4601-84DF-D632FDD8F760}" destId="{E5DD9162-7B93-42E3-A39F-3C6CDF732082}" srcOrd="1" destOrd="0" presId="urn:microsoft.com/office/officeart/2011/layout/TabList"/>
    <dgm:cxn modelId="{ADEE0E4C-8D81-412D-B470-1B46F5BFA42F}" type="presParOf" srcId="{CFEC276C-3DDA-4601-84DF-D632FDD8F760}" destId="{DFD1D125-E418-4A29-9BDB-00CD0F8B148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1D125-E418-4A29-9BDB-00CD0F8B1489}">
      <dsp:nvSpPr>
        <dsp:cNvPr id="0" name=""/>
        <dsp:cNvSpPr/>
      </dsp:nvSpPr>
      <dsp:spPr>
        <a:xfrm>
          <a:off x="104496" y="1736880"/>
          <a:ext cx="6363856" cy="0"/>
        </a:xfrm>
        <a:prstGeom prst="line">
          <a:avLst/>
        </a:pr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CD9D2-A2CD-4FA9-824A-D1AF0659BEA6}">
      <dsp:nvSpPr>
        <dsp:cNvPr id="0" name=""/>
        <dsp:cNvSpPr/>
      </dsp:nvSpPr>
      <dsp:spPr>
        <a:xfrm>
          <a:off x="111503" y="1015075"/>
          <a:ext cx="6363856" cy="0"/>
        </a:xfrm>
        <a:prstGeom prst="line">
          <a:avLst/>
        </a:pr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7DE91-7FC6-4C40-9211-31D43B206F88}">
      <dsp:nvSpPr>
        <dsp:cNvPr id="0" name=""/>
        <dsp:cNvSpPr/>
      </dsp:nvSpPr>
      <dsp:spPr>
        <a:xfrm>
          <a:off x="2183746" y="327641"/>
          <a:ext cx="3873973" cy="687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kern="1200" dirty="0"/>
            <a:t>He</a:t>
          </a:r>
          <a:r>
            <a:rPr lang="ca-ES" sz="2400" kern="1200" baseline="30000" dirty="0"/>
            <a:t>4</a:t>
          </a:r>
          <a:r>
            <a:rPr lang="ca-ES" sz="2400" kern="1200" dirty="0"/>
            <a:t>, C</a:t>
          </a:r>
          <a:r>
            <a:rPr lang="ca-ES" sz="2400" kern="1200" baseline="30000" dirty="0"/>
            <a:t>13</a:t>
          </a:r>
          <a:r>
            <a:rPr lang="ca-ES" sz="2400" kern="1200" dirty="0"/>
            <a:t>, N</a:t>
          </a:r>
          <a:r>
            <a:rPr lang="ca-ES" sz="2400" kern="1200" baseline="30000" dirty="0"/>
            <a:t>14</a:t>
          </a:r>
          <a:r>
            <a:rPr lang="ca-ES" sz="2400" kern="1200" dirty="0"/>
            <a:t>, O</a:t>
          </a:r>
          <a:r>
            <a:rPr lang="ca-ES" sz="2400" kern="1200" baseline="30000" dirty="0"/>
            <a:t>18</a:t>
          </a:r>
          <a:endParaRPr lang="ca-ES" sz="2400" kern="1200" dirty="0"/>
        </a:p>
      </dsp:txBody>
      <dsp:txXfrm>
        <a:off x="2183746" y="327641"/>
        <a:ext cx="3873973" cy="687433"/>
      </dsp:txXfrm>
    </dsp:sp>
    <dsp:sp modelId="{26238561-AB77-4BDC-A803-15B625BC2583}">
      <dsp:nvSpPr>
        <dsp:cNvPr id="0" name=""/>
        <dsp:cNvSpPr/>
      </dsp:nvSpPr>
      <dsp:spPr>
        <a:xfrm>
          <a:off x="-111503" y="327641"/>
          <a:ext cx="2100617" cy="6874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kern="1200" dirty="0"/>
            <a:t>Enhancement</a:t>
          </a:r>
        </a:p>
      </dsp:txBody>
      <dsp:txXfrm>
        <a:off x="-77939" y="361205"/>
        <a:ext cx="2033489" cy="653869"/>
      </dsp:txXfrm>
    </dsp:sp>
    <dsp:sp modelId="{AC0F9CBA-2E45-4C42-A3CD-864CD945DF9D}">
      <dsp:nvSpPr>
        <dsp:cNvPr id="0" name=""/>
        <dsp:cNvSpPr/>
      </dsp:nvSpPr>
      <dsp:spPr>
        <a:xfrm>
          <a:off x="2159997" y="1049446"/>
          <a:ext cx="3907455" cy="687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kern="1200" dirty="0"/>
            <a:t>H, C</a:t>
          </a:r>
          <a:r>
            <a:rPr lang="ca-ES" sz="2400" kern="1200" baseline="30000" dirty="0"/>
            <a:t>13</a:t>
          </a:r>
          <a:r>
            <a:rPr lang="ca-ES" sz="2400" kern="1200" dirty="0"/>
            <a:t>, N</a:t>
          </a:r>
          <a:r>
            <a:rPr lang="ca-ES" sz="2400" kern="1200" baseline="30000" dirty="0"/>
            <a:t>15</a:t>
          </a:r>
          <a:r>
            <a:rPr lang="ca-ES" sz="2400" kern="1200" dirty="0"/>
            <a:t>, O</a:t>
          </a:r>
          <a:r>
            <a:rPr lang="ca-ES" sz="2400" kern="1200" baseline="30000" dirty="0"/>
            <a:t>16</a:t>
          </a:r>
          <a:endParaRPr lang="ca-ES" sz="2400" kern="1200" dirty="0"/>
        </a:p>
      </dsp:txBody>
      <dsp:txXfrm>
        <a:off x="2159997" y="1049446"/>
        <a:ext cx="3907455" cy="687433"/>
      </dsp:txXfrm>
    </dsp:sp>
    <dsp:sp modelId="{E5DD9162-7B93-42E3-A39F-3C6CDF732082}">
      <dsp:nvSpPr>
        <dsp:cNvPr id="0" name=""/>
        <dsp:cNvSpPr/>
      </dsp:nvSpPr>
      <dsp:spPr>
        <a:xfrm>
          <a:off x="-104496" y="1049446"/>
          <a:ext cx="2072588" cy="68743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kern="1200" dirty="0"/>
            <a:t>Depletion</a:t>
          </a:r>
        </a:p>
      </dsp:txBody>
      <dsp:txXfrm>
        <a:off x="-70932" y="1083010"/>
        <a:ext cx="2005460" cy="653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539B0-0A4E-4DAB-890D-384A04F8AFA8}" type="datetimeFigureOut">
              <a:rPr lang="ca-ES" smtClean="0"/>
              <a:t>16/3/2025</a:t>
            </a:fld>
            <a:endParaRPr lang="ca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EFD04-D061-480B-AB96-695B08F3D921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909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863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6607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1490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44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8362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ECC37-15D0-EB78-8888-4CEDF7077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62591-E889-67C3-7EAC-FA0EEDD6F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E1B45-A4D9-1347-2D59-9C2AEAD3D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AFB06-E1AF-AA52-C6D6-64FCF3CBE8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52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220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93E9-9268-579C-C696-1160587E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CB14DB-474A-E6A9-A79E-6A3E169EB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C62B3-8E46-0FD0-4F93-76EDA98BC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69205-380E-D426-E8F4-B64305AF6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53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5709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6B303-81D6-136D-6096-F3E48AA5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A4FC8-F4F7-C75F-CF73-314F79C89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8D88C-FAF4-BF4A-B6B1-8C31EBA55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2C2A7-6060-9E3F-75CF-8E645635A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70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0318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71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0282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8D663-E247-504D-742E-A75ADCCA9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04504-D06E-38A6-778C-30674892D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245C1-C3BF-3F9F-55F5-7DF77F9B3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B17C4-2284-182D-EE29-276559A73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72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2081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983A7-0242-950C-8747-266FA6C36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B2DC5F-8EFF-1DA7-AB7A-91F62C26B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CF46F-6676-E881-18DA-04179BFA3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/>
          </a:p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C5A43-CDE7-B4F0-8667-5475A85E8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73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7694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74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977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5B60-6549-2479-6519-F47DF704B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A836A-CC06-6962-C342-DA4A7DBE5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208B2-A955-D055-2747-BF31A6EA0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3827A-7B71-A639-70EC-78DF526A7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3608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0BFAE-CB84-E9B8-7358-6585B74E0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7689D-1ABD-0037-5B73-BC74EDA2F3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63E1D-99CF-CFE1-7A67-D2D380A35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D6B7E-B44E-9022-9CA1-90AFD10DB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85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3037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1155-2309-496E-399E-F8F82BFB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0E2B5-374B-EA99-8765-6550B1B0E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F244B-457D-2D81-9E65-44DDA27AB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97A0B-DE0B-104E-7465-2B99E7B78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86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7628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372C9-7442-64A8-E311-204227F95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DB956-38D0-068F-611E-80E438C6F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D0DDA-5AD8-AF5B-A0B0-F6D2287B4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DC222-5150-5FB2-6F87-3DE0FC675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87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2925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0A971-B424-F967-9F18-C040D833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AF2AC-E206-F070-F009-8333730A6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1A4FAE-960A-5418-FCB3-79DC50210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21B82-CD14-42AA-D36F-6502E6837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88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48412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4977-C385-9247-5433-7472CE275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50556-69BC-6140-0E2A-4148811B9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0A4C9-7A47-39CB-B523-6EA883452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05ADE-1701-7610-4A39-2BCA71A3A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91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24851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EEF4-7732-EE1E-1B87-61C632B4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0F710-71B1-B591-6CE1-DBF62A6E5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CBD21-3FB8-5BF9-651E-1ADE19353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D1A41-211B-1E0F-99C5-C59FE9CB6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92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28666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93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2155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48282-3B87-1AD3-AC07-09B74DB1B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0DB4E-7C92-8721-08DE-3CE2640DE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8CAFFB-732F-E699-A492-8B524AA59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D71ED-4868-8BE5-6D21-20BFD1F93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94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2361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25826-9C4E-6369-E189-293088608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166E1-6228-E57D-5A98-BFF5A41BE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F670D8-DFE5-1821-443F-3E257359F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F03D5-D35F-361C-F4C6-DD042A44D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279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443A-018B-A773-458A-C50C1966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5EB4F-7205-33C5-EAB2-8BA600BE6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52091-C472-6BF9-8AAE-90210957B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E5057-B14B-9774-57D1-6108AD7C9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289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9828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0135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ED415-7ECC-3DCF-F416-3CC42F138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F8053-EE8F-E1F6-5FD7-3C494642C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C33AD-DBF4-A8E8-D366-168A60303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FC4FA-08B8-19C7-376E-A0EEEC9CC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446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D5256-5641-10E1-FD7B-3A2DB553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4CFE5-4FB4-A20B-E3EC-64090A0F3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8513E-CC9E-B336-F107-09B5A6EFA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5ED51-6CE1-4B18-B1C1-5535F29EA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4278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EFD04-D061-480B-AB96-695B08F3D921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720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BCDF-4892-9629-0E22-E19E49557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20857-9795-FC81-FC3D-654E95F80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9C757-5ABF-F43A-893D-08F02E8C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98C0-48CA-4FF1-8FDC-A614132FD08E}" type="datetime1">
              <a:rPr lang="ca-ES" smtClean="0"/>
              <a:t>17/3/2025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3E9B8-3B0C-D908-6F7D-33822E0C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5F3E0-9EDE-4F6A-FAF6-4C61891C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98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E045-CBAE-E877-5CA4-52035C78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1CA27-0DAF-91B3-5934-23EB036CE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E4266-B8BB-FCCE-BF63-B026DBFC4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8D9E-F277-4660-A169-5E683DCF6E1A}" type="datetime1">
              <a:rPr lang="ca-ES" smtClean="0"/>
              <a:t>17/3/2025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064F8-6D2B-BFFD-0B6A-34002519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B576-4CC8-886B-D275-067797FC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3327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9425F-ED73-310D-9DDF-4BB084EB9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88C76-A19A-0211-D682-61A77EF0E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270DC-357A-25D2-F738-2499AB86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D868-A613-4E1C-9128-5C9E6B72D348}" type="datetime1">
              <a:rPr lang="ca-ES" smtClean="0"/>
              <a:t>17/3/2025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F6DB8-5219-6695-016E-C00B6C11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2BA07-5A3E-FA91-CD49-8A4FD9C0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159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F8A8-D65B-16CA-79E4-DA60DE62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1B5D3-2D2C-03DF-5AAD-829B06045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94EF-D7F9-F878-7E29-04A69288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E8A3-AB47-4206-8B40-FD599F4C201D}" type="datetime1">
              <a:rPr lang="ca-ES" smtClean="0"/>
              <a:t>17/3/2025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CDD7-F164-EE35-F2B3-801B980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7717A-85B0-2102-D1F8-70701867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485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C4CF-442C-4344-B5D4-D3758132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E4FAC-1645-4223-E381-534B6ABDF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27866-3FDD-DD05-713A-B4B80E189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8E9F-4FF3-440A-85CE-9A32740D3B65}" type="datetime1">
              <a:rPr lang="ca-ES" smtClean="0"/>
              <a:t>17/3/2025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144A4-D83B-9C38-D755-F0E72F9F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E8CF6-5269-A9CE-F357-A810F514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1883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B106-31F6-374F-A3C7-0BEDD71AD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09D81-0032-3CDA-DD6D-2157AC848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2BB2D-394D-D1F9-1396-2AF7E70D7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D34A5-3E6F-520D-F30C-BF2BA46B0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5135-54D2-43BF-8493-47410CEBC684}" type="datetime1">
              <a:rPr lang="ca-ES" smtClean="0"/>
              <a:t>17/3/2025</a:t>
            </a:fld>
            <a:endParaRPr lang="ca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B1EB5-8AB9-CDDE-BD6C-7AFE21BBC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F27A8-C359-49E3-5647-DE21D74A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892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90ED-F2DB-5A6F-71FB-1D40BB12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CEDF2-90D4-1279-3208-C7790BD2C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273D0-27B6-1030-F293-FD94770D8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F1B8C7-280D-6A61-0282-943C955BD7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99B494-DB30-83FD-D72F-CA3402F51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4FF6B6-750C-0B8D-2B93-AB92A3C4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AA61-4784-4D6C-9B82-2A872FBFD8D0}" type="datetime1">
              <a:rPr lang="ca-ES" smtClean="0"/>
              <a:t>17/3/2025</a:t>
            </a:fld>
            <a:endParaRPr lang="ca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20C90-E78D-2DAA-3772-C5C4A83E8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4599F7-A2B5-49BD-7300-3BE3F04D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799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5513-E47E-FE21-50DA-C4F641CF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38A30A-71AA-629F-86B7-53839635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507AD-7DC5-47C8-ABA9-646E9F506C8B}" type="datetime1">
              <a:rPr lang="ca-ES" smtClean="0"/>
              <a:t>17/3/2025</a:t>
            </a:fld>
            <a:endParaRPr lang="ca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32D8F-0709-DE1B-44A4-F1ECC403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1CC7C-6231-FCD1-A109-F2985628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062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013B3B-06A1-A6B4-BEDD-7995330F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730E9-6D88-4FAD-9880-2C8AB6CE76C1}" type="datetime1">
              <a:rPr lang="ca-ES" smtClean="0"/>
              <a:t>17/3/2025</a:t>
            </a:fld>
            <a:endParaRPr lang="ca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7F321-AECB-C0EE-5B93-BE3D3FC8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79FAF-1E68-BAE4-EDBB-577A8EBF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24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A32D-2096-FB0D-CDF5-35B8B3A8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05A9-A154-E341-6483-FD4559645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1B0AF-FB45-C002-515B-B9A9C8792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9ABE7-1CC1-A646-78A6-99A8CD8C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3500C-7844-40C1-AFD2-1988317EA831}" type="datetime1">
              <a:rPr lang="ca-ES" smtClean="0"/>
              <a:t>17/3/2025</a:t>
            </a:fld>
            <a:endParaRPr lang="ca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882F5-40FD-B8F4-3C56-468D261D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72569-2933-FC94-8FB8-815D5372F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90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7DDEF-4B65-1B9E-7BFC-1DC1397D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16C4A-6C78-7580-7064-5EAF4DE01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609DF-C07F-0B41-E344-92CF287B0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141A4-A150-4597-3A1C-55E57078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2DA-CE69-4378-8BD1-FBFC2683B392}" type="datetime1">
              <a:rPr lang="ca-ES" smtClean="0"/>
              <a:t>17/3/2025</a:t>
            </a:fld>
            <a:endParaRPr lang="ca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77B17-2F5D-FE50-8750-74ABE4961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513BC-F072-5A6E-675A-8C341E858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4464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B5D03-1711-54B2-D1C0-60F975F6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a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2A5A7-892E-3816-7526-FDEF1F3E0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a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52378-DF60-EEC9-2CDE-5F6DAC091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07307D-990E-4730-8978-534A5DA4112D}" type="datetime1">
              <a:rPr lang="ca-ES" smtClean="0"/>
              <a:t>17/3/2025</a:t>
            </a:fld>
            <a:endParaRPr lang="ca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B806-076B-ACF1-6172-317070B7C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BDCC3-2C2A-A714-A6C7-6610ABD5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D37EAE-7B45-4750-943F-A881E05D7E0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459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co.global/news/a-new-type-of-supernova-illuminates-an-old-mystery/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n undulating, translucent star-forming region in the Carina Nebula is shown in this Webb image, hued in ambers and blues; foreground stars with diffraction spikes can be seen, as can a speckling of background points of light through the cloudy nebula">
            <a:extLst>
              <a:ext uri="{FF2B5EF4-FFF2-40B4-BE49-F238E27FC236}">
                <a16:creationId xmlns:a16="http://schemas.microsoft.com/office/drawing/2014/main" id="{166BAFD8-17B1-B87B-9B42-843E6E82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" y="-80525"/>
            <a:ext cx="12243831" cy="69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24BCE-D534-933F-941B-6E13D92F4C4B}"/>
              </a:ext>
            </a:extLst>
          </p:cNvPr>
          <p:cNvSpPr/>
          <p:nvPr/>
        </p:nvSpPr>
        <p:spPr>
          <a:xfrm>
            <a:off x="0" y="4793356"/>
            <a:ext cx="12242306" cy="20804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A8D1DE-7445-1EF0-C556-D79E4ABDBF22}"/>
              </a:ext>
            </a:extLst>
          </p:cNvPr>
          <p:cNvSpPr txBox="1">
            <a:spLocks/>
          </p:cNvSpPr>
          <p:nvPr/>
        </p:nvSpPr>
        <p:spPr>
          <a:xfrm>
            <a:off x="54878" y="4856205"/>
            <a:ext cx="12298708" cy="20804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b="1" dirty="0">
                <a:solidFill>
                  <a:srgbClr val="FFFFFF"/>
                </a:solidFill>
              </a:rPr>
              <a:t>The evolution of low and intermediate-mass stars</a:t>
            </a:r>
          </a:p>
          <a:p>
            <a:r>
              <a:rPr lang="ca-ES" sz="3500" dirty="0">
                <a:solidFill>
                  <a:srgbClr val="FFFFFF"/>
                </a:solidFill>
              </a:rPr>
              <a:t>XXth Russbach School on Nuclear Astrophysics </a:t>
            </a:r>
          </a:p>
          <a:p>
            <a:endParaRPr lang="ca-ES" sz="3500" dirty="0">
              <a:solidFill>
                <a:srgbClr val="FFFFFF"/>
              </a:solidFill>
            </a:endParaRPr>
          </a:p>
          <a:p>
            <a:r>
              <a:rPr lang="ca-ES" sz="3500" dirty="0">
                <a:solidFill>
                  <a:srgbClr val="FFFFFF"/>
                </a:solidFill>
              </a:rPr>
              <a:t>			        Pilar Gil-Pons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8BB5F-93C7-CD20-2A15-951BC2A1DF48}"/>
              </a:ext>
            </a:extLst>
          </p:cNvPr>
          <p:cNvSpPr/>
          <p:nvPr/>
        </p:nvSpPr>
        <p:spPr>
          <a:xfrm>
            <a:off x="6396263" y="5943598"/>
            <a:ext cx="5784357" cy="8486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AF89D44-1F9D-F87C-DD97-70E42642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64" y="5942403"/>
            <a:ext cx="3805881" cy="79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 up of a logo&#10;&#10;AI-generated content may be incorrect.">
            <a:extLst>
              <a:ext uri="{FF2B5EF4-FFF2-40B4-BE49-F238E27FC236}">
                <a16:creationId xmlns:a16="http://schemas.microsoft.com/office/drawing/2014/main" id="{9F6FA211-17DD-CE1A-D509-49406FA64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083" y="5932420"/>
            <a:ext cx="1585943" cy="805910"/>
          </a:xfrm>
          <a:prstGeom prst="rect">
            <a:avLst/>
          </a:prstGeom>
          <a:ln>
            <a:noFill/>
          </a:ln>
          <a:effectLst>
            <a:outerShdw blurRad="292100" dist="1651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5B0D1-7098-02CD-EA56-1A1C847E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0440" y="6211969"/>
            <a:ext cx="2743200" cy="365125"/>
          </a:xfrm>
        </p:spPr>
        <p:txBody>
          <a:bodyPr/>
          <a:lstStyle/>
          <a:p>
            <a:fld id="{54D37EAE-7B45-4750-943F-A881E05D7E0F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160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F556E-C70E-F7D4-1548-89C9786A8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46EC5F5-BD92-7FB2-B0AE-5CC0B3CF5FB9}"/>
              </a:ext>
            </a:extLst>
          </p:cNvPr>
          <p:cNvSpPr txBox="1"/>
          <p:nvPr/>
        </p:nvSpPr>
        <p:spPr>
          <a:xfrm>
            <a:off x="0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Tools: stellar evolution codes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CD9027-3441-C950-0739-EEE738C7A299}"/>
              </a:ext>
            </a:extLst>
          </p:cNvPr>
          <p:cNvSpPr txBox="1">
            <a:spLocks/>
          </p:cNvSpPr>
          <p:nvPr/>
        </p:nvSpPr>
        <p:spPr>
          <a:xfrm>
            <a:off x="292731" y="983443"/>
            <a:ext cx="4934177" cy="5584549"/>
          </a:xfrm>
          <a:prstGeom prst="rect">
            <a:avLst/>
          </a:prstGeom>
          <a:solidFill>
            <a:srgbClr val="E16447">
              <a:alpha val="30000"/>
            </a:srgb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b="1" dirty="0"/>
              <a:t>Stellar evolution codes (big clans &amp; families):</a:t>
            </a:r>
          </a:p>
          <a:p>
            <a:endParaRPr lang="ca-ES" sz="2800" b="1" dirty="0"/>
          </a:p>
          <a:p>
            <a:r>
              <a:rPr lang="ca-ES" sz="2800" b="1" dirty="0"/>
              <a:t>1DIM: </a:t>
            </a:r>
          </a:p>
          <a:p>
            <a:r>
              <a:rPr lang="ca-ES" sz="2800" dirty="0"/>
              <a:t>EVOLVE, EVOLN, FRANEC, GARGHING, GENEVA, LPCODE,  MESA, MONSTAR, PARSEC, STARS, TYCHO,...</a:t>
            </a:r>
          </a:p>
          <a:p>
            <a:endParaRPr lang="ca-ES" sz="2800" b="1" dirty="0"/>
          </a:p>
          <a:p>
            <a:endParaRPr lang="ca-ES" sz="2800" b="1" dirty="0"/>
          </a:p>
          <a:p>
            <a:r>
              <a:rPr lang="ca-ES" sz="2800" b="1" dirty="0"/>
              <a:t>Multi-DIM:</a:t>
            </a:r>
          </a:p>
          <a:p>
            <a:r>
              <a:rPr lang="ca-ES" sz="2800" dirty="0"/>
              <a:t>DJEHUTY, FLASH, MUSIC, PPMSTAR, SHIVA,...</a:t>
            </a:r>
          </a:p>
          <a:p>
            <a:endParaRPr lang="ca-ES" sz="2800" dirty="0"/>
          </a:p>
          <a:p>
            <a:endParaRPr lang="ca-E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2639DF-3D00-BAE7-59A3-6DD5F11A0BB7}"/>
              </a:ext>
            </a:extLst>
          </p:cNvPr>
          <p:cNvGrpSpPr/>
          <p:nvPr/>
        </p:nvGrpSpPr>
        <p:grpSpPr>
          <a:xfrm>
            <a:off x="6264875" y="819420"/>
            <a:ext cx="4934177" cy="4947037"/>
            <a:chOff x="981311" y="3954158"/>
            <a:chExt cx="4208523" cy="412301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2F77709-BEEA-B3E5-16DD-29607326DEB7}"/>
                </a:ext>
              </a:extLst>
            </p:cNvPr>
            <p:cNvSpPr/>
            <p:nvPr/>
          </p:nvSpPr>
          <p:spPr>
            <a:xfrm rot="206255">
              <a:off x="1359291" y="4199879"/>
              <a:ext cx="3480179" cy="3569565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78BB0A-9F96-6F1C-22DE-D52B6ABB05C2}"/>
                </a:ext>
              </a:extLst>
            </p:cNvPr>
            <p:cNvSpPr/>
            <p:nvPr/>
          </p:nvSpPr>
          <p:spPr>
            <a:xfrm rot="206255">
              <a:off x="1601242" y="4491851"/>
              <a:ext cx="2983732" cy="2955995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6E88B09-0BE8-AA11-370F-D060F9A002E9}"/>
                </a:ext>
              </a:extLst>
            </p:cNvPr>
            <p:cNvSpPr/>
            <p:nvPr/>
          </p:nvSpPr>
          <p:spPr>
            <a:xfrm rot="206255">
              <a:off x="1896334" y="4749882"/>
              <a:ext cx="2436511" cy="2373969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9B1815-0D1E-BD5C-0669-DD6CBAA9A6CE}"/>
                </a:ext>
              </a:extLst>
            </p:cNvPr>
            <p:cNvSpPr/>
            <p:nvPr/>
          </p:nvSpPr>
          <p:spPr>
            <a:xfrm rot="206255">
              <a:off x="2120890" y="4981882"/>
              <a:ext cx="2007760" cy="1917974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5DD1D5-02B8-169F-33B7-BA3CB468AAC8}"/>
                </a:ext>
              </a:extLst>
            </p:cNvPr>
            <p:cNvSpPr/>
            <p:nvPr/>
          </p:nvSpPr>
          <p:spPr>
            <a:xfrm rot="206255">
              <a:off x="2346548" y="5194354"/>
              <a:ext cx="1528236" cy="1505883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1D554E-C608-CEBE-DE96-ACD78243F34E}"/>
                </a:ext>
              </a:extLst>
            </p:cNvPr>
            <p:cNvSpPr/>
            <p:nvPr/>
          </p:nvSpPr>
          <p:spPr>
            <a:xfrm rot="206255">
              <a:off x="2589132" y="5458508"/>
              <a:ext cx="1031789" cy="976211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6B66F9-B285-BA20-B314-F5DBB2540DF5}"/>
                </a:ext>
              </a:extLst>
            </p:cNvPr>
            <p:cNvSpPr/>
            <p:nvPr/>
          </p:nvSpPr>
          <p:spPr>
            <a:xfrm rot="206255">
              <a:off x="2797866" y="5670979"/>
              <a:ext cx="603038" cy="557011"/>
            </a:xfrm>
            <a:prstGeom prst="ellipse">
              <a:avLst/>
            </a:prstGeom>
            <a:solidFill>
              <a:srgbClr val="E16447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2E4F636E-AA95-31DD-FDF1-73DE15107DAF}"/>
                </a:ext>
              </a:extLst>
            </p:cNvPr>
            <p:cNvSpPr/>
            <p:nvPr/>
          </p:nvSpPr>
          <p:spPr>
            <a:xfrm rot="17673281">
              <a:off x="1024067" y="3911402"/>
              <a:ext cx="4123011" cy="4208523"/>
            </a:xfrm>
            <a:prstGeom prst="pie">
              <a:avLst>
                <a:gd name="adj1" fmla="val 1964485"/>
                <a:gd name="adj2" fmla="val 1667635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 descr="A screen shot of a graph&#10;&#10;AI-generated content may be incorrect.">
            <a:extLst>
              <a:ext uri="{FF2B5EF4-FFF2-40B4-BE49-F238E27FC236}">
                <a16:creationId xmlns:a16="http://schemas.microsoft.com/office/drawing/2014/main" id="{10125056-84D4-392D-B54B-7A1E28796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82" y="3709467"/>
            <a:ext cx="5412256" cy="303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04D35E-5CD1-640A-0D89-0F1E6A09C21F}"/>
              </a:ext>
            </a:extLst>
          </p:cNvPr>
          <p:cNvSpPr txBox="1"/>
          <p:nvPr/>
        </p:nvSpPr>
        <p:spPr>
          <a:xfrm>
            <a:off x="9815838" y="5778442"/>
            <a:ext cx="1834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b="1" dirty="0"/>
              <a:t>Viallet+  2011</a:t>
            </a:r>
            <a:endParaRPr lang="ca-E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D5395-C5FC-024B-2563-6DDD9A1A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70532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9C7D487-607F-A499-240A-4353048E1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0" y="2362100"/>
            <a:ext cx="7868577" cy="356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838F4-F66B-58B0-9DA8-AB9359CC5D4F}"/>
              </a:ext>
            </a:extLst>
          </p:cNvPr>
          <p:cNvSpPr txBox="1"/>
          <p:nvPr/>
        </p:nvSpPr>
        <p:spPr>
          <a:xfrm>
            <a:off x="2022843" y="6293820"/>
            <a:ext cx="75165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Weigert, Iben, Paczynski, Eggleton (from </a:t>
            </a:r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1960’s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)</a:t>
            </a:r>
            <a:endParaRPr lang="ca-E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8C9261FA-AC8D-E612-D4C7-5C91BCAFD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47" y="838088"/>
            <a:ext cx="6251947" cy="156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FAF881-8339-9615-A61F-F5116127F8FB}"/>
              </a:ext>
            </a:extLst>
          </p:cNvPr>
          <p:cNvSpPr txBox="1"/>
          <p:nvPr/>
        </p:nvSpPr>
        <p:spPr>
          <a:xfrm>
            <a:off x="-12358" y="-12036"/>
            <a:ext cx="12204357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Tools: the earliest stellar evolution codes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5E5ACB-15AA-F560-9726-6EE66C5D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11</a:t>
            </a:fld>
            <a:endParaRPr lang="ca-E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B096B-6619-BAAC-F601-94C7C81A9B95}"/>
              </a:ext>
            </a:extLst>
          </p:cNvPr>
          <p:cNvSpPr txBox="1"/>
          <p:nvPr/>
        </p:nvSpPr>
        <p:spPr>
          <a:xfrm>
            <a:off x="2022843" y="1433963"/>
            <a:ext cx="6215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1955</a:t>
            </a:r>
            <a:endParaRPr lang="ca-E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AB1CC-3DC0-04D0-2F68-4480B769F0B5}"/>
              </a:ext>
            </a:extLst>
          </p:cNvPr>
          <p:cNvSpPr txBox="1"/>
          <p:nvPr/>
        </p:nvSpPr>
        <p:spPr>
          <a:xfrm>
            <a:off x="2673408" y="3331045"/>
            <a:ext cx="6215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1956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631930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6C77E-348A-6507-4EA1-DC92BB20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A82A1CDD-C861-36A8-C0E3-BFCE1F75EE20}"/>
              </a:ext>
            </a:extLst>
          </p:cNvPr>
          <p:cNvSpPr txBox="1"/>
          <p:nvPr/>
        </p:nvSpPr>
        <p:spPr>
          <a:xfrm>
            <a:off x="-12358" y="-12036"/>
            <a:ext cx="12204357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Tools: codes and observations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D364C02-BFE8-FC5C-555C-0C9DF8215AFA}"/>
              </a:ext>
            </a:extLst>
          </p:cNvPr>
          <p:cNvSpPr txBox="1">
            <a:spLocks/>
          </p:cNvSpPr>
          <p:nvPr/>
        </p:nvSpPr>
        <p:spPr>
          <a:xfrm>
            <a:off x="292731" y="983443"/>
            <a:ext cx="11680963" cy="2921291"/>
          </a:xfrm>
          <a:prstGeom prst="rect">
            <a:avLst/>
          </a:prstGeom>
          <a:solidFill>
            <a:srgbClr val="E16447">
              <a:alpha val="30000"/>
            </a:srgbClr>
          </a:solidFill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b="1" dirty="0"/>
              <a:t>Stellar evolution codes (big clans &amp; families):</a:t>
            </a:r>
          </a:p>
          <a:p>
            <a:endParaRPr lang="ca-ES" sz="2800" dirty="0"/>
          </a:p>
          <a:p>
            <a:r>
              <a:rPr lang="ca-ES" sz="2800" dirty="0"/>
              <a:t>1DIM: </a:t>
            </a:r>
          </a:p>
          <a:p>
            <a:r>
              <a:rPr lang="ca-ES" sz="2800" dirty="0"/>
              <a:t>EVOLVE, EVOLN, MONSTAR, FRANEC, STARS, LPCODE, GARGHING, GENEVA, MESA,...</a:t>
            </a:r>
          </a:p>
          <a:p>
            <a:endParaRPr lang="ca-ES" sz="2800" dirty="0"/>
          </a:p>
          <a:p>
            <a:r>
              <a:rPr lang="ca-ES" sz="2800" dirty="0"/>
              <a:t>Multi-dimensional:</a:t>
            </a:r>
          </a:p>
          <a:p>
            <a:r>
              <a:rPr lang="ca-ES" sz="2800" dirty="0"/>
              <a:t>DJEHUTY, MUSIC, FLASH, SHIVA,PPMSTAR,...</a:t>
            </a:r>
          </a:p>
          <a:p>
            <a:endParaRPr lang="ca-ES" sz="2800" dirty="0"/>
          </a:p>
          <a:p>
            <a:endParaRPr lang="ca-E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5C6017-0FF6-18D2-F005-3228FD9B4CFB}"/>
              </a:ext>
            </a:extLst>
          </p:cNvPr>
          <p:cNvSpPr txBox="1">
            <a:spLocks/>
          </p:cNvSpPr>
          <p:nvPr/>
        </p:nvSpPr>
        <p:spPr>
          <a:xfrm>
            <a:off x="247422" y="4179970"/>
            <a:ext cx="11726271" cy="1161533"/>
          </a:xfrm>
          <a:prstGeom prst="rect">
            <a:avLst/>
          </a:prstGeom>
          <a:solidFill>
            <a:srgbClr val="E16447">
              <a:alpha val="30000"/>
            </a:srgbClr>
          </a:solidFill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300" b="1" dirty="0"/>
              <a:t>Synthetic evolution:</a:t>
            </a:r>
          </a:p>
          <a:p>
            <a:endParaRPr lang="ca-ES" sz="2800" dirty="0"/>
          </a:p>
          <a:p>
            <a:r>
              <a:rPr lang="ca-ES" sz="2800" dirty="0"/>
              <a:t>Groenewegen &amp; de Jong, Marigo, Izzard... </a:t>
            </a:r>
          </a:p>
          <a:p>
            <a:endParaRPr lang="ca-ES" sz="2800" dirty="0"/>
          </a:p>
          <a:p>
            <a:endParaRPr lang="ca-ES" sz="2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C3604-6C74-5E19-D47D-14B07C683620}"/>
              </a:ext>
            </a:extLst>
          </p:cNvPr>
          <p:cNvSpPr txBox="1">
            <a:spLocks/>
          </p:cNvSpPr>
          <p:nvPr/>
        </p:nvSpPr>
        <p:spPr>
          <a:xfrm>
            <a:off x="292731" y="5586233"/>
            <a:ext cx="11726271" cy="576647"/>
          </a:xfrm>
          <a:prstGeom prst="rect">
            <a:avLst/>
          </a:prstGeom>
          <a:solidFill>
            <a:srgbClr val="E16447">
              <a:alpha val="3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/>
              <a:t>Observations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6B03A2-244C-A5CC-77FB-FAEE82DD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480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line of a person&#10;&#10;AI-generated content may be incorrect.">
            <a:extLst>
              <a:ext uri="{FF2B5EF4-FFF2-40B4-BE49-F238E27FC236}">
                <a16:creationId xmlns:a16="http://schemas.microsoft.com/office/drawing/2014/main" id="{3EF9A6C2-7882-7A0D-7225-207CD96FB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" y="1177347"/>
            <a:ext cx="6792987" cy="5533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622875-F90E-6D19-1DEA-ECC4FDA313F1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Observations: Color-Magnitude Diagram from GAIA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76912-DCB8-386F-2E92-6E1C40A842CA}"/>
              </a:ext>
            </a:extLst>
          </p:cNvPr>
          <p:cNvSpPr txBox="1"/>
          <p:nvPr/>
        </p:nvSpPr>
        <p:spPr>
          <a:xfrm>
            <a:off x="7069698" y="6338492"/>
            <a:ext cx="5005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b="1" dirty="0"/>
              <a:t>Álex Santos, priv. comm.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28369-45FB-26F6-A8BC-E27702AA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13</a:t>
            </a:fld>
            <a:endParaRPr lang="ca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BE42D-BA53-7D94-C64E-A90938C087DA}"/>
              </a:ext>
            </a:extLst>
          </p:cNvPr>
          <p:cNvSpPr txBox="1"/>
          <p:nvPr/>
        </p:nvSpPr>
        <p:spPr>
          <a:xfrm>
            <a:off x="6838238" y="2936230"/>
            <a:ext cx="5197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400" dirty="0"/>
              <a:t>Color-Magnitude Diagram from GAIA,</a:t>
            </a:r>
          </a:p>
          <a:p>
            <a:r>
              <a:rPr lang="ca-ES" sz="2400" dirty="0"/>
              <a:t>100 pc</a:t>
            </a:r>
          </a:p>
          <a:p>
            <a:r>
              <a:rPr lang="ca-ES" sz="2400" dirty="0"/>
              <a:t>Good signal-to-noise objects.</a:t>
            </a:r>
          </a:p>
        </p:txBody>
      </p:sp>
    </p:spTree>
    <p:extLst>
      <p:ext uri="{BB962C8B-B14F-4D97-AF65-F5344CB8AC3E}">
        <p14:creationId xmlns:p14="http://schemas.microsoft.com/office/powerpoint/2010/main" val="8725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6445-516A-AA12-2E74-D45902816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log&#10;&#10;AI-generated content may be incorrect.">
            <a:extLst>
              <a:ext uri="{FF2B5EF4-FFF2-40B4-BE49-F238E27FC236}">
                <a16:creationId xmlns:a16="http://schemas.microsoft.com/office/drawing/2014/main" id="{43A41B49-23CD-8F12-A0A9-7FC5DADE5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48" y="1177347"/>
            <a:ext cx="5519030" cy="5519030"/>
          </a:xfrm>
          <a:prstGeom prst="rect">
            <a:avLst/>
          </a:prstGeom>
        </p:spPr>
      </p:pic>
      <p:pic>
        <p:nvPicPr>
          <p:cNvPr id="3" name="Picture 2" descr="A graph of a line of a person&#10;&#10;AI-generated content may be incorrect.">
            <a:extLst>
              <a:ext uri="{FF2B5EF4-FFF2-40B4-BE49-F238E27FC236}">
                <a16:creationId xmlns:a16="http://schemas.microsoft.com/office/drawing/2014/main" id="{E421E00A-45FE-1BE6-50E8-0CAB16D63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" y="1177347"/>
            <a:ext cx="6792987" cy="5533898"/>
          </a:xfrm>
          <a:prstGeom prst="rect">
            <a:avLst/>
          </a:prstGeom>
        </p:spPr>
      </p:pic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9C53E0F5-87E3-3C53-8BCD-E3077796E2FA}"/>
              </a:ext>
            </a:extLst>
          </p:cNvPr>
          <p:cNvSpPr/>
          <p:nvPr/>
        </p:nvSpPr>
        <p:spPr>
          <a:xfrm rot="1675102">
            <a:off x="604657" y="4385117"/>
            <a:ext cx="3345932" cy="113660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2">
              <a:lumMod val="50000"/>
              <a:alpha val="3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9DC03-49F6-38E3-A11D-065B3575E210}"/>
              </a:ext>
            </a:extLst>
          </p:cNvPr>
          <p:cNvSpPr txBox="1"/>
          <p:nvPr/>
        </p:nvSpPr>
        <p:spPr>
          <a:xfrm>
            <a:off x="3212049" y="1943220"/>
            <a:ext cx="1696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Branch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C1069-D427-EA11-4146-AD979D2C4929}"/>
              </a:ext>
            </a:extLst>
          </p:cNvPr>
          <p:cNvSpPr txBox="1"/>
          <p:nvPr/>
        </p:nvSpPr>
        <p:spPr>
          <a:xfrm>
            <a:off x="4598765" y="3175103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5DA08-8447-6E6B-42BE-09DFF1A68EF4}"/>
              </a:ext>
            </a:extLst>
          </p:cNvPr>
          <p:cNvSpPr txBox="1"/>
          <p:nvPr/>
        </p:nvSpPr>
        <p:spPr>
          <a:xfrm>
            <a:off x="1001261" y="5135707"/>
            <a:ext cx="125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Dwarfs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4238E3-0BC0-A660-DB7A-5ED4431987E8}"/>
              </a:ext>
            </a:extLst>
          </p:cNvPr>
          <p:cNvSpPr txBox="1"/>
          <p:nvPr/>
        </p:nvSpPr>
        <p:spPr>
          <a:xfrm>
            <a:off x="9817451" y="4612609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Sequence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DD7DDD-28CF-C71D-F78F-430F13F9CD38}"/>
              </a:ext>
            </a:extLst>
          </p:cNvPr>
          <p:cNvSpPr txBox="1"/>
          <p:nvPr/>
        </p:nvSpPr>
        <p:spPr>
          <a:xfrm>
            <a:off x="9419274" y="2787606"/>
            <a:ext cx="1696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Branch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16A224-54C4-493C-072C-216CB9E4958A}"/>
              </a:ext>
            </a:extLst>
          </p:cNvPr>
          <p:cNvSpPr txBox="1"/>
          <p:nvPr/>
        </p:nvSpPr>
        <p:spPr>
          <a:xfrm>
            <a:off x="8110538" y="4583773"/>
            <a:ext cx="125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Dwarf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00F3CF-BC31-02C1-4A87-9F36F52B1AA4}"/>
              </a:ext>
            </a:extLst>
          </p:cNvPr>
          <p:cNvSpPr txBox="1"/>
          <p:nvPr/>
        </p:nvSpPr>
        <p:spPr>
          <a:xfrm>
            <a:off x="7018485" y="801851"/>
            <a:ext cx="517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/>
              <a:t>Hertzsprung-Russell Diagram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F533C-C7F7-5CC8-ED3D-EE04A5D244EB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>
                <a:solidFill>
                  <a:schemeClr val="bg1"/>
                </a:solidFill>
              </a:rPr>
              <a:t>Observations: Color-Magnitude Diagram from GAIA</a:t>
            </a:r>
            <a:endParaRPr lang="ca-ES" sz="4000" dirty="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61CA89-5303-EDD7-AA0C-E56B2236171A}"/>
              </a:ext>
            </a:extLst>
          </p:cNvPr>
          <p:cNvSpPr/>
          <p:nvPr/>
        </p:nvSpPr>
        <p:spPr>
          <a:xfrm>
            <a:off x="1263316" y="1540042"/>
            <a:ext cx="5594684" cy="4054642"/>
          </a:xfrm>
          <a:custGeom>
            <a:avLst/>
            <a:gdLst>
              <a:gd name="connsiteX0" fmla="*/ 1251284 w 5594684"/>
              <a:gd name="connsiteY0" fmla="*/ 866274 h 4054642"/>
              <a:gd name="connsiteX1" fmla="*/ 1251284 w 5594684"/>
              <a:gd name="connsiteY1" fmla="*/ 866274 h 4054642"/>
              <a:gd name="connsiteX2" fmla="*/ 1058779 w 5594684"/>
              <a:gd name="connsiteY2" fmla="*/ 673769 h 4054642"/>
              <a:gd name="connsiteX3" fmla="*/ 962526 w 5594684"/>
              <a:gd name="connsiteY3" fmla="*/ 589547 h 4054642"/>
              <a:gd name="connsiteX4" fmla="*/ 914400 w 5594684"/>
              <a:gd name="connsiteY4" fmla="*/ 529390 h 4054642"/>
              <a:gd name="connsiteX5" fmla="*/ 854242 w 5594684"/>
              <a:gd name="connsiteY5" fmla="*/ 469232 h 4054642"/>
              <a:gd name="connsiteX6" fmla="*/ 818147 w 5594684"/>
              <a:gd name="connsiteY6" fmla="*/ 421105 h 4054642"/>
              <a:gd name="connsiteX7" fmla="*/ 745958 w 5594684"/>
              <a:gd name="connsiteY7" fmla="*/ 360947 h 4054642"/>
              <a:gd name="connsiteX8" fmla="*/ 637673 w 5594684"/>
              <a:gd name="connsiteY8" fmla="*/ 252663 h 4054642"/>
              <a:gd name="connsiteX9" fmla="*/ 529389 w 5594684"/>
              <a:gd name="connsiteY9" fmla="*/ 180474 h 4054642"/>
              <a:gd name="connsiteX10" fmla="*/ 385010 w 5594684"/>
              <a:gd name="connsiteY10" fmla="*/ 72190 h 4054642"/>
              <a:gd name="connsiteX11" fmla="*/ 336884 w 5594684"/>
              <a:gd name="connsiteY11" fmla="*/ 36095 h 4054642"/>
              <a:gd name="connsiteX12" fmla="*/ 252663 w 5594684"/>
              <a:gd name="connsiteY12" fmla="*/ 0 h 4054642"/>
              <a:gd name="connsiteX13" fmla="*/ 108284 w 5594684"/>
              <a:gd name="connsiteY13" fmla="*/ 24063 h 4054642"/>
              <a:gd name="connsiteX14" fmla="*/ 72189 w 5594684"/>
              <a:gd name="connsiteY14" fmla="*/ 144379 h 4054642"/>
              <a:gd name="connsiteX15" fmla="*/ 36095 w 5594684"/>
              <a:gd name="connsiteY15" fmla="*/ 276726 h 4054642"/>
              <a:gd name="connsiteX16" fmla="*/ 0 w 5594684"/>
              <a:gd name="connsiteY16" fmla="*/ 397042 h 4054642"/>
              <a:gd name="connsiteX17" fmla="*/ 36095 w 5594684"/>
              <a:gd name="connsiteY17" fmla="*/ 565484 h 4054642"/>
              <a:gd name="connsiteX18" fmla="*/ 72189 w 5594684"/>
              <a:gd name="connsiteY18" fmla="*/ 637674 h 4054642"/>
              <a:gd name="connsiteX19" fmla="*/ 84221 w 5594684"/>
              <a:gd name="connsiteY19" fmla="*/ 673769 h 4054642"/>
              <a:gd name="connsiteX20" fmla="*/ 168442 w 5594684"/>
              <a:gd name="connsiteY20" fmla="*/ 830179 h 4054642"/>
              <a:gd name="connsiteX21" fmla="*/ 228600 w 5594684"/>
              <a:gd name="connsiteY21" fmla="*/ 986590 h 4054642"/>
              <a:gd name="connsiteX22" fmla="*/ 240631 w 5594684"/>
              <a:gd name="connsiteY22" fmla="*/ 1034716 h 4054642"/>
              <a:gd name="connsiteX23" fmla="*/ 324852 w 5594684"/>
              <a:gd name="connsiteY23" fmla="*/ 1179095 h 4054642"/>
              <a:gd name="connsiteX24" fmla="*/ 445168 w 5594684"/>
              <a:gd name="connsiteY24" fmla="*/ 1359569 h 4054642"/>
              <a:gd name="connsiteX25" fmla="*/ 577516 w 5594684"/>
              <a:gd name="connsiteY25" fmla="*/ 1443790 h 4054642"/>
              <a:gd name="connsiteX26" fmla="*/ 661737 w 5594684"/>
              <a:gd name="connsiteY26" fmla="*/ 1576137 h 4054642"/>
              <a:gd name="connsiteX27" fmla="*/ 854242 w 5594684"/>
              <a:gd name="connsiteY27" fmla="*/ 1744579 h 4054642"/>
              <a:gd name="connsiteX28" fmla="*/ 938463 w 5594684"/>
              <a:gd name="connsiteY28" fmla="*/ 1816769 h 4054642"/>
              <a:gd name="connsiteX29" fmla="*/ 1058779 w 5594684"/>
              <a:gd name="connsiteY29" fmla="*/ 1888958 h 4054642"/>
              <a:gd name="connsiteX30" fmla="*/ 1155031 w 5594684"/>
              <a:gd name="connsiteY30" fmla="*/ 1961147 h 4054642"/>
              <a:gd name="connsiteX31" fmla="*/ 1299410 w 5594684"/>
              <a:gd name="connsiteY31" fmla="*/ 2081463 h 4054642"/>
              <a:gd name="connsiteX32" fmla="*/ 1455821 w 5594684"/>
              <a:gd name="connsiteY32" fmla="*/ 2177716 h 4054642"/>
              <a:gd name="connsiteX33" fmla="*/ 1588168 w 5594684"/>
              <a:gd name="connsiteY33" fmla="*/ 2286000 h 4054642"/>
              <a:gd name="connsiteX34" fmla="*/ 1780673 w 5594684"/>
              <a:gd name="connsiteY34" fmla="*/ 2418347 h 4054642"/>
              <a:gd name="connsiteX35" fmla="*/ 1804737 w 5594684"/>
              <a:gd name="connsiteY35" fmla="*/ 2442411 h 4054642"/>
              <a:gd name="connsiteX36" fmla="*/ 1900989 w 5594684"/>
              <a:gd name="connsiteY36" fmla="*/ 2514600 h 4054642"/>
              <a:gd name="connsiteX37" fmla="*/ 2141621 w 5594684"/>
              <a:gd name="connsiteY37" fmla="*/ 2755232 h 4054642"/>
              <a:gd name="connsiteX38" fmla="*/ 2358189 w 5594684"/>
              <a:gd name="connsiteY38" fmla="*/ 2887579 h 4054642"/>
              <a:gd name="connsiteX39" fmla="*/ 2490537 w 5594684"/>
              <a:gd name="connsiteY39" fmla="*/ 2971800 h 4054642"/>
              <a:gd name="connsiteX40" fmla="*/ 2538663 w 5594684"/>
              <a:gd name="connsiteY40" fmla="*/ 3019926 h 4054642"/>
              <a:gd name="connsiteX41" fmla="*/ 2827421 w 5594684"/>
              <a:gd name="connsiteY41" fmla="*/ 3152274 h 4054642"/>
              <a:gd name="connsiteX42" fmla="*/ 3068052 w 5594684"/>
              <a:gd name="connsiteY42" fmla="*/ 3296653 h 4054642"/>
              <a:gd name="connsiteX43" fmla="*/ 3128210 w 5594684"/>
              <a:gd name="connsiteY43" fmla="*/ 3332747 h 4054642"/>
              <a:gd name="connsiteX44" fmla="*/ 3320716 w 5594684"/>
              <a:gd name="connsiteY44" fmla="*/ 3429000 h 4054642"/>
              <a:gd name="connsiteX45" fmla="*/ 3441031 w 5594684"/>
              <a:gd name="connsiteY45" fmla="*/ 3549316 h 4054642"/>
              <a:gd name="connsiteX46" fmla="*/ 3681663 w 5594684"/>
              <a:gd name="connsiteY46" fmla="*/ 3633537 h 4054642"/>
              <a:gd name="connsiteX47" fmla="*/ 3958389 w 5594684"/>
              <a:gd name="connsiteY47" fmla="*/ 3789947 h 4054642"/>
              <a:gd name="connsiteX48" fmla="*/ 4030579 w 5594684"/>
              <a:gd name="connsiteY48" fmla="*/ 3910263 h 4054642"/>
              <a:gd name="connsiteX49" fmla="*/ 4199021 w 5594684"/>
              <a:gd name="connsiteY49" fmla="*/ 3970421 h 4054642"/>
              <a:gd name="connsiteX50" fmla="*/ 4620126 w 5594684"/>
              <a:gd name="connsiteY50" fmla="*/ 4030579 h 4054642"/>
              <a:gd name="connsiteX51" fmla="*/ 4764505 w 5594684"/>
              <a:gd name="connsiteY51" fmla="*/ 4054642 h 4054642"/>
              <a:gd name="connsiteX52" fmla="*/ 5414210 w 5594684"/>
              <a:gd name="connsiteY52" fmla="*/ 4042611 h 4054642"/>
              <a:gd name="connsiteX53" fmla="*/ 5486400 w 5594684"/>
              <a:gd name="connsiteY53" fmla="*/ 4018547 h 4054642"/>
              <a:gd name="connsiteX54" fmla="*/ 5558589 w 5594684"/>
              <a:gd name="connsiteY54" fmla="*/ 4006516 h 4054642"/>
              <a:gd name="connsiteX55" fmla="*/ 5570621 w 5594684"/>
              <a:gd name="connsiteY55" fmla="*/ 3922295 h 4054642"/>
              <a:gd name="connsiteX56" fmla="*/ 5594684 w 5594684"/>
              <a:gd name="connsiteY56" fmla="*/ 3753853 h 4054642"/>
              <a:gd name="connsiteX57" fmla="*/ 5546558 w 5594684"/>
              <a:gd name="connsiteY57" fmla="*/ 3621505 h 4054642"/>
              <a:gd name="connsiteX58" fmla="*/ 5426242 w 5594684"/>
              <a:gd name="connsiteY58" fmla="*/ 3537284 h 4054642"/>
              <a:gd name="connsiteX59" fmla="*/ 5342021 w 5594684"/>
              <a:gd name="connsiteY59" fmla="*/ 3477126 h 4054642"/>
              <a:gd name="connsiteX60" fmla="*/ 5173579 w 5594684"/>
              <a:gd name="connsiteY60" fmla="*/ 3344779 h 4054642"/>
              <a:gd name="connsiteX61" fmla="*/ 5029200 w 5594684"/>
              <a:gd name="connsiteY61" fmla="*/ 3248526 h 4054642"/>
              <a:gd name="connsiteX62" fmla="*/ 4920916 w 5594684"/>
              <a:gd name="connsiteY62" fmla="*/ 3164305 h 4054642"/>
              <a:gd name="connsiteX63" fmla="*/ 4475747 w 5594684"/>
              <a:gd name="connsiteY63" fmla="*/ 2959769 h 4054642"/>
              <a:gd name="connsiteX64" fmla="*/ 4295273 w 5594684"/>
              <a:gd name="connsiteY64" fmla="*/ 2863516 h 4054642"/>
              <a:gd name="connsiteX65" fmla="*/ 4078705 w 5594684"/>
              <a:gd name="connsiteY65" fmla="*/ 2743200 h 4054642"/>
              <a:gd name="connsiteX66" fmla="*/ 3970421 w 5594684"/>
              <a:gd name="connsiteY66" fmla="*/ 2695074 h 4054642"/>
              <a:gd name="connsiteX67" fmla="*/ 3826042 w 5594684"/>
              <a:gd name="connsiteY67" fmla="*/ 2562726 h 4054642"/>
              <a:gd name="connsiteX68" fmla="*/ 3549316 w 5594684"/>
              <a:gd name="connsiteY68" fmla="*/ 2334126 h 4054642"/>
              <a:gd name="connsiteX69" fmla="*/ 3368842 w 5594684"/>
              <a:gd name="connsiteY69" fmla="*/ 2177716 h 4054642"/>
              <a:gd name="connsiteX70" fmla="*/ 3236495 w 5594684"/>
              <a:gd name="connsiteY70" fmla="*/ 2033337 h 4054642"/>
              <a:gd name="connsiteX71" fmla="*/ 3200400 w 5594684"/>
              <a:gd name="connsiteY71" fmla="*/ 2021305 h 4054642"/>
              <a:gd name="connsiteX72" fmla="*/ 2827421 w 5594684"/>
              <a:gd name="connsiteY72" fmla="*/ 1816769 h 4054642"/>
              <a:gd name="connsiteX73" fmla="*/ 2683042 w 5594684"/>
              <a:gd name="connsiteY73" fmla="*/ 1732547 h 4054642"/>
              <a:gd name="connsiteX74" fmla="*/ 2622884 w 5594684"/>
              <a:gd name="connsiteY74" fmla="*/ 1696453 h 4054642"/>
              <a:gd name="connsiteX75" fmla="*/ 2538663 w 5594684"/>
              <a:gd name="connsiteY75" fmla="*/ 1660358 h 4054642"/>
              <a:gd name="connsiteX76" fmla="*/ 2418347 w 5594684"/>
              <a:gd name="connsiteY76" fmla="*/ 1600200 h 4054642"/>
              <a:gd name="connsiteX77" fmla="*/ 2310063 w 5594684"/>
              <a:gd name="connsiteY77" fmla="*/ 1552074 h 4054642"/>
              <a:gd name="connsiteX78" fmla="*/ 2033337 w 5594684"/>
              <a:gd name="connsiteY78" fmla="*/ 1407695 h 4054642"/>
              <a:gd name="connsiteX79" fmla="*/ 1973179 w 5594684"/>
              <a:gd name="connsiteY79" fmla="*/ 1359569 h 4054642"/>
              <a:gd name="connsiteX80" fmla="*/ 1937084 w 5594684"/>
              <a:gd name="connsiteY80" fmla="*/ 1335505 h 4054642"/>
              <a:gd name="connsiteX81" fmla="*/ 1816768 w 5594684"/>
              <a:gd name="connsiteY81" fmla="*/ 1323474 h 4054642"/>
              <a:gd name="connsiteX82" fmla="*/ 1636295 w 5594684"/>
              <a:gd name="connsiteY82" fmla="*/ 1227221 h 4054642"/>
              <a:gd name="connsiteX83" fmla="*/ 1467852 w 5594684"/>
              <a:gd name="connsiteY83" fmla="*/ 1143000 h 4054642"/>
              <a:gd name="connsiteX84" fmla="*/ 1371600 w 5594684"/>
              <a:gd name="connsiteY84" fmla="*/ 1130969 h 4054642"/>
              <a:gd name="connsiteX85" fmla="*/ 1251284 w 5594684"/>
              <a:gd name="connsiteY85" fmla="*/ 1082842 h 4054642"/>
              <a:gd name="connsiteX86" fmla="*/ 1215189 w 5594684"/>
              <a:gd name="connsiteY86" fmla="*/ 1046747 h 4054642"/>
              <a:gd name="connsiteX87" fmla="*/ 1215189 w 5594684"/>
              <a:gd name="connsiteY87" fmla="*/ 962526 h 4054642"/>
              <a:gd name="connsiteX88" fmla="*/ 1251284 w 5594684"/>
              <a:gd name="connsiteY88" fmla="*/ 866274 h 40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594684" h="4054642">
                <a:moveTo>
                  <a:pt x="1251284" y="866274"/>
                </a:moveTo>
                <a:lnTo>
                  <a:pt x="1251284" y="866274"/>
                </a:lnTo>
                <a:cubicBezTo>
                  <a:pt x="1187116" y="802106"/>
                  <a:pt x="1124657" y="736180"/>
                  <a:pt x="1058779" y="673769"/>
                </a:cubicBezTo>
                <a:cubicBezTo>
                  <a:pt x="921116" y="543351"/>
                  <a:pt x="1185824" y="837655"/>
                  <a:pt x="962526" y="589547"/>
                </a:cubicBezTo>
                <a:cubicBezTo>
                  <a:pt x="945347" y="570460"/>
                  <a:pt x="931579" y="548477"/>
                  <a:pt x="914400" y="529390"/>
                </a:cubicBezTo>
                <a:cubicBezTo>
                  <a:pt x="895429" y="508311"/>
                  <a:pt x="873082" y="490428"/>
                  <a:pt x="854242" y="469232"/>
                </a:cubicBezTo>
                <a:cubicBezTo>
                  <a:pt x="840920" y="454244"/>
                  <a:pt x="832326" y="435285"/>
                  <a:pt x="818147" y="421105"/>
                </a:cubicBezTo>
                <a:cubicBezTo>
                  <a:pt x="795998" y="398956"/>
                  <a:pt x="768857" y="382319"/>
                  <a:pt x="745958" y="360947"/>
                </a:cubicBezTo>
                <a:cubicBezTo>
                  <a:pt x="708641" y="326118"/>
                  <a:pt x="680146" y="280978"/>
                  <a:pt x="637673" y="252663"/>
                </a:cubicBezTo>
                <a:cubicBezTo>
                  <a:pt x="601578" y="228600"/>
                  <a:pt x="564689" y="205688"/>
                  <a:pt x="529389" y="180474"/>
                </a:cubicBezTo>
                <a:cubicBezTo>
                  <a:pt x="480436" y="145508"/>
                  <a:pt x="433136" y="108285"/>
                  <a:pt x="385010" y="72190"/>
                </a:cubicBezTo>
                <a:cubicBezTo>
                  <a:pt x="368968" y="60158"/>
                  <a:pt x="355315" y="43994"/>
                  <a:pt x="336884" y="36095"/>
                </a:cubicBezTo>
                <a:lnTo>
                  <a:pt x="252663" y="0"/>
                </a:lnTo>
                <a:cubicBezTo>
                  <a:pt x="204537" y="8021"/>
                  <a:pt x="153129" y="4843"/>
                  <a:pt x="108284" y="24063"/>
                </a:cubicBezTo>
                <a:cubicBezTo>
                  <a:pt x="82925" y="34931"/>
                  <a:pt x="74094" y="134852"/>
                  <a:pt x="72189" y="144379"/>
                </a:cubicBezTo>
                <a:cubicBezTo>
                  <a:pt x="64086" y="184894"/>
                  <a:pt x="45262" y="240058"/>
                  <a:pt x="36095" y="276726"/>
                </a:cubicBezTo>
                <a:cubicBezTo>
                  <a:pt x="8983" y="385172"/>
                  <a:pt x="43110" y="289265"/>
                  <a:pt x="0" y="397042"/>
                </a:cubicBezTo>
                <a:cubicBezTo>
                  <a:pt x="12032" y="453189"/>
                  <a:pt x="19595" y="510484"/>
                  <a:pt x="36095" y="565484"/>
                </a:cubicBezTo>
                <a:cubicBezTo>
                  <a:pt x="43826" y="591253"/>
                  <a:pt x="61263" y="613089"/>
                  <a:pt x="72189" y="637674"/>
                </a:cubicBezTo>
                <a:cubicBezTo>
                  <a:pt x="77340" y="649263"/>
                  <a:pt x="78549" y="662425"/>
                  <a:pt x="84221" y="673769"/>
                </a:cubicBezTo>
                <a:cubicBezTo>
                  <a:pt x="125912" y="757151"/>
                  <a:pt x="134347" y="749203"/>
                  <a:pt x="168442" y="830179"/>
                </a:cubicBezTo>
                <a:cubicBezTo>
                  <a:pt x="190119" y="881662"/>
                  <a:pt x="215052" y="932397"/>
                  <a:pt x="228600" y="986590"/>
                </a:cubicBezTo>
                <a:cubicBezTo>
                  <a:pt x="232610" y="1002632"/>
                  <a:pt x="234825" y="1019233"/>
                  <a:pt x="240631" y="1034716"/>
                </a:cubicBezTo>
                <a:cubicBezTo>
                  <a:pt x="257478" y="1079640"/>
                  <a:pt x="306109" y="1145774"/>
                  <a:pt x="324852" y="1179095"/>
                </a:cubicBezTo>
                <a:cubicBezTo>
                  <a:pt x="371242" y="1261567"/>
                  <a:pt x="368470" y="1296406"/>
                  <a:pt x="445168" y="1359569"/>
                </a:cubicBezTo>
                <a:cubicBezTo>
                  <a:pt x="485533" y="1392811"/>
                  <a:pt x="533400" y="1415716"/>
                  <a:pt x="577516" y="1443790"/>
                </a:cubicBezTo>
                <a:cubicBezTo>
                  <a:pt x="605590" y="1487906"/>
                  <a:pt x="626333" y="1537655"/>
                  <a:pt x="661737" y="1576137"/>
                </a:cubicBezTo>
                <a:cubicBezTo>
                  <a:pt x="719466" y="1638886"/>
                  <a:pt x="789901" y="1688630"/>
                  <a:pt x="854242" y="1744579"/>
                </a:cubicBezTo>
                <a:cubicBezTo>
                  <a:pt x="882144" y="1768841"/>
                  <a:pt x="906757" y="1797745"/>
                  <a:pt x="938463" y="1816769"/>
                </a:cubicBezTo>
                <a:cubicBezTo>
                  <a:pt x="978568" y="1840832"/>
                  <a:pt x="1021363" y="1860896"/>
                  <a:pt x="1058779" y="1888958"/>
                </a:cubicBezTo>
                <a:cubicBezTo>
                  <a:pt x="1090863" y="1913021"/>
                  <a:pt x="1123714" y="1936094"/>
                  <a:pt x="1155031" y="1961147"/>
                </a:cubicBezTo>
                <a:cubicBezTo>
                  <a:pt x="1203950" y="2000282"/>
                  <a:pt x="1248570" y="2044858"/>
                  <a:pt x="1299410" y="2081463"/>
                </a:cubicBezTo>
                <a:cubicBezTo>
                  <a:pt x="1349091" y="2117233"/>
                  <a:pt x="1405865" y="2142331"/>
                  <a:pt x="1455821" y="2177716"/>
                </a:cubicBezTo>
                <a:cubicBezTo>
                  <a:pt x="1502335" y="2210663"/>
                  <a:pt x="1541197" y="2253708"/>
                  <a:pt x="1588168" y="2286000"/>
                </a:cubicBezTo>
                <a:cubicBezTo>
                  <a:pt x="1652336" y="2330116"/>
                  <a:pt x="1725610" y="2363284"/>
                  <a:pt x="1780673" y="2418347"/>
                </a:cubicBezTo>
                <a:cubicBezTo>
                  <a:pt x="1788694" y="2426368"/>
                  <a:pt x="1795879" y="2435325"/>
                  <a:pt x="1804737" y="2442411"/>
                </a:cubicBezTo>
                <a:cubicBezTo>
                  <a:pt x="1836054" y="2467464"/>
                  <a:pt x="1871731" y="2487171"/>
                  <a:pt x="1900989" y="2514600"/>
                </a:cubicBezTo>
                <a:cubicBezTo>
                  <a:pt x="2238387" y="2830910"/>
                  <a:pt x="1694280" y="2374991"/>
                  <a:pt x="2141621" y="2755232"/>
                </a:cubicBezTo>
                <a:cubicBezTo>
                  <a:pt x="2245346" y="2843399"/>
                  <a:pt x="2233752" y="2821701"/>
                  <a:pt x="2358189" y="2887579"/>
                </a:cubicBezTo>
                <a:cubicBezTo>
                  <a:pt x="2404309" y="2911996"/>
                  <a:pt x="2450970" y="2937179"/>
                  <a:pt x="2490537" y="2971800"/>
                </a:cubicBezTo>
                <a:cubicBezTo>
                  <a:pt x="2507611" y="2986739"/>
                  <a:pt x="2518665" y="3009213"/>
                  <a:pt x="2538663" y="3019926"/>
                </a:cubicBezTo>
                <a:cubicBezTo>
                  <a:pt x="2631995" y="3069925"/>
                  <a:pt x="2736629" y="3097799"/>
                  <a:pt x="2827421" y="3152274"/>
                </a:cubicBezTo>
                <a:lnTo>
                  <a:pt x="3068052" y="3296653"/>
                </a:lnTo>
                <a:cubicBezTo>
                  <a:pt x="3088105" y="3308685"/>
                  <a:pt x="3107294" y="3322289"/>
                  <a:pt x="3128210" y="3332747"/>
                </a:cubicBezTo>
                <a:lnTo>
                  <a:pt x="3320716" y="3429000"/>
                </a:lnTo>
                <a:cubicBezTo>
                  <a:pt x="3360821" y="3469105"/>
                  <a:pt x="3394878" y="3516350"/>
                  <a:pt x="3441031" y="3549316"/>
                </a:cubicBezTo>
                <a:cubicBezTo>
                  <a:pt x="3519410" y="3605301"/>
                  <a:pt x="3592936" y="3613820"/>
                  <a:pt x="3681663" y="3633537"/>
                </a:cubicBezTo>
                <a:cubicBezTo>
                  <a:pt x="3690712" y="3638061"/>
                  <a:pt x="3905709" y="3713854"/>
                  <a:pt x="3958389" y="3789947"/>
                </a:cubicBezTo>
                <a:cubicBezTo>
                  <a:pt x="3985011" y="3828401"/>
                  <a:pt x="3993163" y="3882201"/>
                  <a:pt x="4030579" y="3910263"/>
                </a:cubicBezTo>
                <a:cubicBezTo>
                  <a:pt x="4078276" y="3946035"/>
                  <a:pt x="4141180" y="3955961"/>
                  <a:pt x="4199021" y="3970421"/>
                </a:cubicBezTo>
                <a:cubicBezTo>
                  <a:pt x="4325409" y="4002018"/>
                  <a:pt x="4491015" y="4012771"/>
                  <a:pt x="4620126" y="4030579"/>
                </a:cubicBezTo>
                <a:cubicBezTo>
                  <a:pt x="4668459" y="4037246"/>
                  <a:pt x="4716379" y="4046621"/>
                  <a:pt x="4764505" y="4054642"/>
                </a:cubicBezTo>
                <a:cubicBezTo>
                  <a:pt x="4981073" y="4050632"/>
                  <a:pt x="5197875" y="4053428"/>
                  <a:pt x="5414210" y="4042611"/>
                </a:cubicBezTo>
                <a:cubicBezTo>
                  <a:pt x="5439543" y="4041344"/>
                  <a:pt x="5461792" y="4024699"/>
                  <a:pt x="5486400" y="4018547"/>
                </a:cubicBezTo>
                <a:cubicBezTo>
                  <a:pt x="5510067" y="4012630"/>
                  <a:pt x="5534526" y="4010526"/>
                  <a:pt x="5558589" y="4006516"/>
                </a:cubicBezTo>
                <a:cubicBezTo>
                  <a:pt x="5562600" y="3978442"/>
                  <a:pt x="5567308" y="3950459"/>
                  <a:pt x="5570621" y="3922295"/>
                </a:cubicBezTo>
                <a:cubicBezTo>
                  <a:pt x="5588857" y="3767287"/>
                  <a:pt x="5571005" y="3848563"/>
                  <a:pt x="5594684" y="3753853"/>
                </a:cubicBezTo>
                <a:cubicBezTo>
                  <a:pt x="5578642" y="3709737"/>
                  <a:pt x="5571437" y="3661312"/>
                  <a:pt x="5546558" y="3621505"/>
                </a:cubicBezTo>
                <a:cubicBezTo>
                  <a:pt x="5510169" y="3563282"/>
                  <a:pt x="5473996" y="3567673"/>
                  <a:pt x="5426242" y="3537284"/>
                </a:cubicBezTo>
                <a:cubicBezTo>
                  <a:pt x="5397136" y="3518762"/>
                  <a:pt x="5369463" y="3498034"/>
                  <a:pt x="5342021" y="3477126"/>
                </a:cubicBezTo>
                <a:cubicBezTo>
                  <a:pt x="5285223" y="3433851"/>
                  <a:pt x="5232992" y="3384388"/>
                  <a:pt x="5173579" y="3344779"/>
                </a:cubicBezTo>
                <a:cubicBezTo>
                  <a:pt x="5125453" y="3312695"/>
                  <a:pt x="5076267" y="3282145"/>
                  <a:pt x="5029200" y="3248526"/>
                </a:cubicBezTo>
                <a:cubicBezTo>
                  <a:pt x="4991990" y="3221948"/>
                  <a:pt x="4960684" y="3186876"/>
                  <a:pt x="4920916" y="3164305"/>
                </a:cubicBezTo>
                <a:cubicBezTo>
                  <a:pt x="4656994" y="3014512"/>
                  <a:pt x="4670714" y="3024757"/>
                  <a:pt x="4475747" y="2959769"/>
                </a:cubicBezTo>
                <a:cubicBezTo>
                  <a:pt x="4309638" y="2849027"/>
                  <a:pt x="4513375" y="2978981"/>
                  <a:pt x="4295273" y="2863516"/>
                </a:cubicBezTo>
                <a:cubicBezTo>
                  <a:pt x="3992088" y="2703007"/>
                  <a:pt x="4433040" y="2911043"/>
                  <a:pt x="4078705" y="2743200"/>
                </a:cubicBezTo>
                <a:cubicBezTo>
                  <a:pt x="4043008" y="2726291"/>
                  <a:pt x="4003583" y="2716532"/>
                  <a:pt x="3970421" y="2695074"/>
                </a:cubicBezTo>
                <a:cubicBezTo>
                  <a:pt x="3782473" y="2573461"/>
                  <a:pt x="3944023" y="2652947"/>
                  <a:pt x="3826042" y="2562726"/>
                </a:cubicBezTo>
                <a:cubicBezTo>
                  <a:pt x="3433200" y="2262317"/>
                  <a:pt x="3884230" y="2642247"/>
                  <a:pt x="3549316" y="2334126"/>
                </a:cubicBezTo>
                <a:cubicBezTo>
                  <a:pt x="3490731" y="2280228"/>
                  <a:pt x="3415112" y="2242495"/>
                  <a:pt x="3368842" y="2177716"/>
                </a:cubicBezTo>
                <a:cubicBezTo>
                  <a:pt x="3315183" y="2102594"/>
                  <a:pt x="3312757" y="2084179"/>
                  <a:pt x="3236495" y="2033337"/>
                </a:cubicBezTo>
                <a:cubicBezTo>
                  <a:pt x="3225943" y="2026302"/>
                  <a:pt x="3211609" y="2027239"/>
                  <a:pt x="3200400" y="2021305"/>
                </a:cubicBezTo>
                <a:cubicBezTo>
                  <a:pt x="3075085" y="1954962"/>
                  <a:pt x="2951235" y="1885874"/>
                  <a:pt x="2827421" y="1816769"/>
                </a:cubicBezTo>
                <a:cubicBezTo>
                  <a:pt x="2778770" y="1789615"/>
                  <a:pt x="2731066" y="1760796"/>
                  <a:pt x="2683042" y="1732547"/>
                </a:cubicBezTo>
                <a:cubicBezTo>
                  <a:pt x="2662886" y="1720690"/>
                  <a:pt x="2644378" y="1705665"/>
                  <a:pt x="2622884" y="1696453"/>
                </a:cubicBezTo>
                <a:cubicBezTo>
                  <a:pt x="2594810" y="1684421"/>
                  <a:pt x="2566299" y="1673363"/>
                  <a:pt x="2538663" y="1660358"/>
                </a:cubicBezTo>
                <a:cubicBezTo>
                  <a:pt x="2498092" y="1641266"/>
                  <a:pt x="2458870" y="1619395"/>
                  <a:pt x="2418347" y="1600200"/>
                </a:cubicBezTo>
                <a:cubicBezTo>
                  <a:pt x="2382650" y="1583291"/>
                  <a:pt x="2345392" y="1569738"/>
                  <a:pt x="2310063" y="1552074"/>
                </a:cubicBezTo>
                <a:cubicBezTo>
                  <a:pt x="2217005" y="1505545"/>
                  <a:pt x="2114580" y="1472689"/>
                  <a:pt x="2033337" y="1407695"/>
                </a:cubicBezTo>
                <a:cubicBezTo>
                  <a:pt x="2013284" y="1391653"/>
                  <a:pt x="1993723" y="1374977"/>
                  <a:pt x="1973179" y="1359569"/>
                </a:cubicBezTo>
                <a:cubicBezTo>
                  <a:pt x="1961611" y="1350893"/>
                  <a:pt x="1951174" y="1338757"/>
                  <a:pt x="1937084" y="1335505"/>
                </a:cubicBezTo>
                <a:cubicBezTo>
                  <a:pt x="1897811" y="1326442"/>
                  <a:pt x="1856873" y="1327484"/>
                  <a:pt x="1816768" y="1323474"/>
                </a:cubicBezTo>
                <a:cubicBezTo>
                  <a:pt x="1686784" y="1271481"/>
                  <a:pt x="1832301" y="1333391"/>
                  <a:pt x="1636295" y="1227221"/>
                </a:cubicBezTo>
                <a:cubicBezTo>
                  <a:pt x="1581098" y="1197322"/>
                  <a:pt x="1530142" y="1150786"/>
                  <a:pt x="1467852" y="1143000"/>
                </a:cubicBezTo>
                <a:lnTo>
                  <a:pt x="1371600" y="1130969"/>
                </a:lnTo>
                <a:cubicBezTo>
                  <a:pt x="1332123" y="1117810"/>
                  <a:pt x="1285525" y="1103387"/>
                  <a:pt x="1251284" y="1082842"/>
                </a:cubicBezTo>
                <a:cubicBezTo>
                  <a:pt x="1236693" y="1074088"/>
                  <a:pt x="1227221" y="1058779"/>
                  <a:pt x="1215189" y="1046747"/>
                </a:cubicBezTo>
                <a:cubicBezTo>
                  <a:pt x="1191114" y="974519"/>
                  <a:pt x="1208969" y="1049616"/>
                  <a:pt x="1215189" y="962526"/>
                </a:cubicBezTo>
                <a:cubicBezTo>
                  <a:pt x="1218046" y="922523"/>
                  <a:pt x="1245268" y="882316"/>
                  <a:pt x="1251284" y="866274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B4D1199-2E14-AEC8-A715-35568B0EC244}"/>
              </a:ext>
            </a:extLst>
          </p:cNvPr>
          <p:cNvSpPr/>
          <p:nvPr/>
        </p:nvSpPr>
        <p:spPr>
          <a:xfrm>
            <a:off x="2311837" y="1615044"/>
            <a:ext cx="819397" cy="1189940"/>
          </a:xfrm>
          <a:prstGeom prst="parallelogram">
            <a:avLst/>
          </a:prstGeom>
          <a:solidFill>
            <a:srgbClr val="E16447">
              <a:alpha val="24706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39DCFC-1FDD-6AFC-A0E8-4CB01FC1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971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35FA4-81AA-F078-8CE1-748CD20F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line of a person&#10;&#10;AI-generated content may be incorrect.">
            <a:extLst>
              <a:ext uri="{FF2B5EF4-FFF2-40B4-BE49-F238E27FC236}">
                <a16:creationId xmlns:a16="http://schemas.microsoft.com/office/drawing/2014/main" id="{AE6D9A57-6732-95C1-02A6-49AB67009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" y="1177347"/>
            <a:ext cx="6792987" cy="5533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E7BB40-208D-D6B6-1B87-ED9F8BF4BC1B}"/>
              </a:ext>
            </a:extLst>
          </p:cNvPr>
          <p:cNvSpPr txBox="1"/>
          <p:nvPr/>
        </p:nvSpPr>
        <p:spPr>
          <a:xfrm>
            <a:off x="3212049" y="1943220"/>
            <a:ext cx="1696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Branch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C574F-004B-91E8-D15A-D76BAC8502BD}"/>
              </a:ext>
            </a:extLst>
          </p:cNvPr>
          <p:cNvSpPr txBox="1"/>
          <p:nvPr/>
        </p:nvSpPr>
        <p:spPr>
          <a:xfrm>
            <a:off x="4598765" y="3175103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Sequence</a:t>
            </a:r>
          </a:p>
        </p:txBody>
      </p:sp>
      <p:pic>
        <p:nvPicPr>
          <p:cNvPr id="2" name="Picture 1" descr="A graph of colored lines&#10;&#10;AI-generated content may be incorrect.">
            <a:extLst>
              <a:ext uri="{FF2B5EF4-FFF2-40B4-BE49-F238E27FC236}">
                <a16:creationId xmlns:a16="http://schemas.microsoft.com/office/drawing/2014/main" id="{03AEA6F5-2CE6-58F7-B441-E18185C8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40" y="1533611"/>
            <a:ext cx="5005679" cy="487052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02A570EE-01FA-AFA4-C50F-22366C6F5FE5}"/>
              </a:ext>
            </a:extLst>
          </p:cNvPr>
          <p:cNvSpPr/>
          <p:nvPr/>
        </p:nvSpPr>
        <p:spPr>
          <a:xfrm rot="638762">
            <a:off x="10525102" y="1554759"/>
            <a:ext cx="1108364" cy="3800498"/>
          </a:xfrm>
          <a:prstGeom prst="parallelogram">
            <a:avLst/>
          </a:prstGeom>
          <a:solidFill>
            <a:srgbClr val="E16447">
              <a:alpha val="24706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CCBF4-36B4-0F80-25AE-FC3FF25CD145}"/>
              </a:ext>
            </a:extLst>
          </p:cNvPr>
          <p:cNvSpPr txBox="1"/>
          <p:nvPr/>
        </p:nvSpPr>
        <p:spPr>
          <a:xfrm>
            <a:off x="7018485" y="801851"/>
            <a:ext cx="517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/>
              <a:t>Hertzsprung-Russell Diagram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8476B-629F-9D1A-9FC0-F2D5B486D847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>
                <a:solidFill>
                  <a:schemeClr val="bg1"/>
                </a:solidFill>
              </a:rPr>
              <a:t>Observations: Color-Magnitude Diagram from GAIA</a:t>
            </a:r>
            <a:endParaRPr lang="ca-ES" sz="4000" dirty="0">
              <a:solidFill>
                <a:schemeClr val="bg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496620-09F8-7AED-C54A-8D8B57720A55}"/>
              </a:ext>
            </a:extLst>
          </p:cNvPr>
          <p:cNvSpPr/>
          <p:nvPr/>
        </p:nvSpPr>
        <p:spPr>
          <a:xfrm>
            <a:off x="1263316" y="1540042"/>
            <a:ext cx="5594684" cy="4054642"/>
          </a:xfrm>
          <a:custGeom>
            <a:avLst/>
            <a:gdLst>
              <a:gd name="connsiteX0" fmla="*/ 1251284 w 5594684"/>
              <a:gd name="connsiteY0" fmla="*/ 866274 h 4054642"/>
              <a:gd name="connsiteX1" fmla="*/ 1251284 w 5594684"/>
              <a:gd name="connsiteY1" fmla="*/ 866274 h 4054642"/>
              <a:gd name="connsiteX2" fmla="*/ 1058779 w 5594684"/>
              <a:gd name="connsiteY2" fmla="*/ 673769 h 4054642"/>
              <a:gd name="connsiteX3" fmla="*/ 962526 w 5594684"/>
              <a:gd name="connsiteY3" fmla="*/ 589547 h 4054642"/>
              <a:gd name="connsiteX4" fmla="*/ 914400 w 5594684"/>
              <a:gd name="connsiteY4" fmla="*/ 529390 h 4054642"/>
              <a:gd name="connsiteX5" fmla="*/ 854242 w 5594684"/>
              <a:gd name="connsiteY5" fmla="*/ 469232 h 4054642"/>
              <a:gd name="connsiteX6" fmla="*/ 818147 w 5594684"/>
              <a:gd name="connsiteY6" fmla="*/ 421105 h 4054642"/>
              <a:gd name="connsiteX7" fmla="*/ 745958 w 5594684"/>
              <a:gd name="connsiteY7" fmla="*/ 360947 h 4054642"/>
              <a:gd name="connsiteX8" fmla="*/ 637673 w 5594684"/>
              <a:gd name="connsiteY8" fmla="*/ 252663 h 4054642"/>
              <a:gd name="connsiteX9" fmla="*/ 529389 w 5594684"/>
              <a:gd name="connsiteY9" fmla="*/ 180474 h 4054642"/>
              <a:gd name="connsiteX10" fmla="*/ 385010 w 5594684"/>
              <a:gd name="connsiteY10" fmla="*/ 72190 h 4054642"/>
              <a:gd name="connsiteX11" fmla="*/ 336884 w 5594684"/>
              <a:gd name="connsiteY11" fmla="*/ 36095 h 4054642"/>
              <a:gd name="connsiteX12" fmla="*/ 252663 w 5594684"/>
              <a:gd name="connsiteY12" fmla="*/ 0 h 4054642"/>
              <a:gd name="connsiteX13" fmla="*/ 108284 w 5594684"/>
              <a:gd name="connsiteY13" fmla="*/ 24063 h 4054642"/>
              <a:gd name="connsiteX14" fmla="*/ 72189 w 5594684"/>
              <a:gd name="connsiteY14" fmla="*/ 144379 h 4054642"/>
              <a:gd name="connsiteX15" fmla="*/ 36095 w 5594684"/>
              <a:gd name="connsiteY15" fmla="*/ 276726 h 4054642"/>
              <a:gd name="connsiteX16" fmla="*/ 0 w 5594684"/>
              <a:gd name="connsiteY16" fmla="*/ 397042 h 4054642"/>
              <a:gd name="connsiteX17" fmla="*/ 36095 w 5594684"/>
              <a:gd name="connsiteY17" fmla="*/ 565484 h 4054642"/>
              <a:gd name="connsiteX18" fmla="*/ 72189 w 5594684"/>
              <a:gd name="connsiteY18" fmla="*/ 637674 h 4054642"/>
              <a:gd name="connsiteX19" fmla="*/ 84221 w 5594684"/>
              <a:gd name="connsiteY19" fmla="*/ 673769 h 4054642"/>
              <a:gd name="connsiteX20" fmla="*/ 168442 w 5594684"/>
              <a:gd name="connsiteY20" fmla="*/ 830179 h 4054642"/>
              <a:gd name="connsiteX21" fmla="*/ 228600 w 5594684"/>
              <a:gd name="connsiteY21" fmla="*/ 986590 h 4054642"/>
              <a:gd name="connsiteX22" fmla="*/ 240631 w 5594684"/>
              <a:gd name="connsiteY22" fmla="*/ 1034716 h 4054642"/>
              <a:gd name="connsiteX23" fmla="*/ 324852 w 5594684"/>
              <a:gd name="connsiteY23" fmla="*/ 1179095 h 4054642"/>
              <a:gd name="connsiteX24" fmla="*/ 445168 w 5594684"/>
              <a:gd name="connsiteY24" fmla="*/ 1359569 h 4054642"/>
              <a:gd name="connsiteX25" fmla="*/ 577516 w 5594684"/>
              <a:gd name="connsiteY25" fmla="*/ 1443790 h 4054642"/>
              <a:gd name="connsiteX26" fmla="*/ 661737 w 5594684"/>
              <a:gd name="connsiteY26" fmla="*/ 1576137 h 4054642"/>
              <a:gd name="connsiteX27" fmla="*/ 854242 w 5594684"/>
              <a:gd name="connsiteY27" fmla="*/ 1744579 h 4054642"/>
              <a:gd name="connsiteX28" fmla="*/ 938463 w 5594684"/>
              <a:gd name="connsiteY28" fmla="*/ 1816769 h 4054642"/>
              <a:gd name="connsiteX29" fmla="*/ 1058779 w 5594684"/>
              <a:gd name="connsiteY29" fmla="*/ 1888958 h 4054642"/>
              <a:gd name="connsiteX30" fmla="*/ 1155031 w 5594684"/>
              <a:gd name="connsiteY30" fmla="*/ 1961147 h 4054642"/>
              <a:gd name="connsiteX31" fmla="*/ 1299410 w 5594684"/>
              <a:gd name="connsiteY31" fmla="*/ 2081463 h 4054642"/>
              <a:gd name="connsiteX32" fmla="*/ 1455821 w 5594684"/>
              <a:gd name="connsiteY32" fmla="*/ 2177716 h 4054642"/>
              <a:gd name="connsiteX33" fmla="*/ 1588168 w 5594684"/>
              <a:gd name="connsiteY33" fmla="*/ 2286000 h 4054642"/>
              <a:gd name="connsiteX34" fmla="*/ 1780673 w 5594684"/>
              <a:gd name="connsiteY34" fmla="*/ 2418347 h 4054642"/>
              <a:gd name="connsiteX35" fmla="*/ 1804737 w 5594684"/>
              <a:gd name="connsiteY35" fmla="*/ 2442411 h 4054642"/>
              <a:gd name="connsiteX36" fmla="*/ 1900989 w 5594684"/>
              <a:gd name="connsiteY36" fmla="*/ 2514600 h 4054642"/>
              <a:gd name="connsiteX37" fmla="*/ 2141621 w 5594684"/>
              <a:gd name="connsiteY37" fmla="*/ 2755232 h 4054642"/>
              <a:gd name="connsiteX38" fmla="*/ 2358189 w 5594684"/>
              <a:gd name="connsiteY38" fmla="*/ 2887579 h 4054642"/>
              <a:gd name="connsiteX39" fmla="*/ 2490537 w 5594684"/>
              <a:gd name="connsiteY39" fmla="*/ 2971800 h 4054642"/>
              <a:gd name="connsiteX40" fmla="*/ 2538663 w 5594684"/>
              <a:gd name="connsiteY40" fmla="*/ 3019926 h 4054642"/>
              <a:gd name="connsiteX41" fmla="*/ 2827421 w 5594684"/>
              <a:gd name="connsiteY41" fmla="*/ 3152274 h 4054642"/>
              <a:gd name="connsiteX42" fmla="*/ 3068052 w 5594684"/>
              <a:gd name="connsiteY42" fmla="*/ 3296653 h 4054642"/>
              <a:gd name="connsiteX43" fmla="*/ 3128210 w 5594684"/>
              <a:gd name="connsiteY43" fmla="*/ 3332747 h 4054642"/>
              <a:gd name="connsiteX44" fmla="*/ 3320716 w 5594684"/>
              <a:gd name="connsiteY44" fmla="*/ 3429000 h 4054642"/>
              <a:gd name="connsiteX45" fmla="*/ 3441031 w 5594684"/>
              <a:gd name="connsiteY45" fmla="*/ 3549316 h 4054642"/>
              <a:gd name="connsiteX46" fmla="*/ 3681663 w 5594684"/>
              <a:gd name="connsiteY46" fmla="*/ 3633537 h 4054642"/>
              <a:gd name="connsiteX47" fmla="*/ 3958389 w 5594684"/>
              <a:gd name="connsiteY47" fmla="*/ 3789947 h 4054642"/>
              <a:gd name="connsiteX48" fmla="*/ 4030579 w 5594684"/>
              <a:gd name="connsiteY48" fmla="*/ 3910263 h 4054642"/>
              <a:gd name="connsiteX49" fmla="*/ 4199021 w 5594684"/>
              <a:gd name="connsiteY49" fmla="*/ 3970421 h 4054642"/>
              <a:gd name="connsiteX50" fmla="*/ 4620126 w 5594684"/>
              <a:gd name="connsiteY50" fmla="*/ 4030579 h 4054642"/>
              <a:gd name="connsiteX51" fmla="*/ 4764505 w 5594684"/>
              <a:gd name="connsiteY51" fmla="*/ 4054642 h 4054642"/>
              <a:gd name="connsiteX52" fmla="*/ 5414210 w 5594684"/>
              <a:gd name="connsiteY52" fmla="*/ 4042611 h 4054642"/>
              <a:gd name="connsiteX53" fmla="*/ 5486400 w 5594684"/>
              <a:gd name="connsiteY53" fmla="*/ 4018547 h 4054642"/>
              <a:gd name="connsiteX54" fmla="*/ 5558589 w 5594684"/>
              <a:gd name="connsiteY54" fmla="*/ 4006516 h 4054642"/>
              <a:gd name="connsiteX55" fmla="*/ 5570621 w 5594684"/>
              <a:gd name="connsiteY55" fmla="*/ 3922295 h 4054642"/>
              <a:gd name="connsiteX56" fmla="*/ 5594684 w 5594684"/>
              <a:gd name="connsiteY56" fmla="*/ 3753853 h 4054642"/>
              <a:gd name="connsiteX57" fmla="*/ 5546558 w 5594684"/>
              <a:gd name="connsiteY57" fmla="*/ 3621505 h 4054642"/>
              <a:gd name="connsiteX58" fmla="*/ 5426242 w 5594684"/>
              <a:gd name="connsiteY58" fmla="*/ 3537284 h 4054642"/>
              <a:gd name="connsiteX59" fmla="*/ 5342021 w 5594684"/>
              <a:gd name="connsiteY59" fmla="*/ 3477126 h 4054642"/>
              <a:gd name="connsiteX60" fmla="*/ 5173579 w 5594684"/>
              <a:gd name="connsiteY60" fmla="*/ 3344779 h 4054642"/>
              <a:gd name="connsiteX61" fmla="*/ 5029200 w 5594684"/>
              <a:gd name="connsiteY61" fmla="*/ 3248526 h 4054642"/>
              <a:gd name="connsiteX62" fmla="*/ 4920916 w 5594684"/>
              <a:gd name="connsiteY62" fmla="*/ 3164305 h 4054642"/>
              <a:gd name="connsiteX63" fmla="*/ 4475747 w 5594684"/>
              <a:gd name="connsiteY63" fmla="*/ 2959769 h 4054642"/>
              <a:gd name="connsiteX64" fmla="*/ 4295273 w 5594684"/>
              <a:gd name="connsiteY64" fmla="*/ 2863516 h 4054642"/>
              <a:gd name="connsiteX65" fmla="*/ 4078705 w 5594684"/>
              <a:gd name="connsiteY65" fmla="*/ 2743200 h 4054642"/>
              <a:gd name="connsiteX66" fmla="*/ 3970421 w 5594684"/>
              <a:gd name="connsiteY66" fmla="*/ 2695074 h 4054642"/>
              <a:gd name="connsiteX67" fmla="*/ 3826042 w 5594684"/>
              <a:gd name="connsiteY67" fmla="*/ 2562726 h 4054642"/>
              <a:gd name="connsiteX68" fmla="*/ 3549316 w 5594684"/>
              <a:gd name="connsiteY68" fmla="*/ 2334126 h 4054642"/>
              <a:gd name="connsiteX69" fmla="*/ 3368842 w 5594684"/>
              <a:gd name="connsiteY69" fmla="*/ 2177716 h 4054642"/>
              <a:gd name="connsiteX70" fmla="*/ 3236495 w 5594684"/>
              <a:gd name="connsiteY70" fmla="*/ 2033337 h 4054642"/>
              <a:gd name="connsiteX71" fmla="*/ 3200400 w 5594684"/>
              <a:gd name="connsiteY71" fmla="*/ 2021305 h 4054642"/>
              <a:gd name="connsiteX72" fmla="*/ 2827421 w 5594684"/>
              <a:gd name="connsiteY72" fmla="*/ 1816769 h 4054642"/>
              <a:gd name="connsiteX73" fmla="*/ 2683042 w 5594684"/>
              <a:gd name="connsiteY73" fmla="*/ 1732547 h 4054642"/>
              <a:gd name="connsiteX74" fmla="*/ 2622884 w 5594684"/>
              <a:gd name="connsiteY74" fmla="*/ 1696453 h 4054642"/>
              <a:gd name="connsiteX75" fmla="*/ 2538663 w 5594684"/>
              <a:gd name="connsiteY75" fmla="*/ 1660358 h 4054642"/>
              <a:gd name="connsiteX76" fmla="*/ 2418347 w 5594684"/>
              <a:gd name="connsiteY76" fmla="*/ 1600200 h 4054642"/>
              <a:gd name="connsiteX77" fmla="*/ 2310063 w 5594684"/>
              <a:gd name="connsiteY77" fmla="*/ 1552074 h 4054642"/>
              <a:gd name="connsiteX78" fmla="*/ 2033337 w 5594684"/>
              <a:gd name="connsiteY78" fmla="*/ 1407695 h 4054642"/>
              <a:gd name="connsiteX79" fmla="*/ 1973179 w 5594684"/>
              <a:gd name="connsiteY79" fmla="*/ 1359569 h 4054642"/>
              <a:gd name="connsiteX80" fmla="*/ 1937084 w 5594684"/>
              <a:gd name="connsiteY80" fmla="*/ 1335505 h 4054642"/>
              <a:gd name="connsiteX81" fmla="*/ 1816768 w 5594684"/>
              <a:gd name="connsiteY81" fmla="*/ 1323474 h 4054642"/>
              <a:gd name="connsiteX82" fmla="*/ 1636295 w 5594684"/>
              <a:gd name="connsiteY82" fmla="*/ 1227221 h 4054642"/>
              <a:gd name="connsiteX83" fmla="*/ 1467852 w 5594684"/>
              <a:gd name="connsiteY83" fmla="*/ 1143000 h 4054642"/>
              <a:gd name="connsiteX84" fmla="*/ 1371600 w 5594684"/>
              <a:gd name="connsiteY84" fmla="*/ 1130969 h 4054642"/>
              <a:gd name="connsiteX85" fmla="*/ 1251284 w 5594684"/>
              <a:gd name="connsiteY85" fmla="*/ 1082842 h 4054642"/>
              <a:gd name="connsiteX86" fmla="*/ 1215189 w 5594684"/>
              <a:gd name="connsiteY86" fmla="*/ 1046747 h 4054642"/>
              <a:gd name="connsiteX87" fmla="*/ 1215189 w 5594684"/>
              <a:gd name="connsiteY87" fmla="*/ 962526 h 4054642"/>
              <a:gd name="connsiteX88" fmla="*/ 1251284 w 5594684"/>
              <a:gd name="connsiteY88" fmla="*/ 866274 h 40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594684" h="4054642">
                <a:moveTo>
                  <a:pt x="1251284" y="866274"/>
                </a:moveTo>
                <a:lnTo>
                  <a:pt x="1251284" y="866274"/>
                </a:lnTo>
                <a:cubicBezTo>
                  <a:pt x="1187116" y="802106"/>
                  <a:pt x="1124657" y="736180"/>
                  <a:pt x="1058779" y="673769"/>
                </a:cubicBezTo>
                <a:cubicBezTo>
                  <a:pt x="921116" y="543351"/>
                  <a:pt x="1185824" y="837655"/>
                  <a:pt x="962526" y="589547"/>
                </a:cubicBezTo>
                <a:cubicBezTo>
                  <a:pt x="945347" y="570460"/>
                  <a:pt x="931579" y="548477"/>
                  <a:pt x="914400" y="529390"/>
                </a:cubicBezTo>
                <a:cubicBezTo>
                  <a:pt x="895429" y="508311"/>
                  <a:pt x="873082" y="490428"/>
                  <a:pt x="854242" y="469232"/>
                </a:cubicBezTo>
                <a:cubicBezTo>
                  <a:pt x="840920" y="454244"/>
                  <a:pt x="832326" y="435285"/>
                  <a:pt x="818147" y="421105"/>
                </a:cubicBezTo>
                <a:cubicBezTo>
                  <a:pt x="795998" y="398956"/>
                  <a:pt x="768857" y="382319"/>
                  <a:pt x="745958" y="360947"/>
                </a:cubicBezTo>
                <a:cubicBezTo>
                  <a:pt x="708641" y="326118"/>
                  <a:pt x="680146" y="280978"/>
                  <a:pt x="637673" y="252663"/>
                </a:cubicBezTo>
                <a:cubicBezTo>
                  <a:pt x="601578" y="228600"/>
                  <a:pt x="564689" y="205688"/>
                  <a:pt x="529389" y="180474"/>
                </a:cubicBezTo>
                <a:cubicBezTo>
                  <a:pt x="480436" y="145508"/>
                  <a:pt x="433136" y="108285"/>
                  <a:pt x="385010" y="72190"/>
                </a:cubicBezTo>
                <a:cubicBezTo>
                  <a:pt x="368968" y="60158"/>
                  <a:pt x="355315" y="43994"/>
                  <a:pt x="336884" y="36095"/>
                </a:cubicBezTo>
                <a:lnTo>
                  <a:pt x="252663" y="0"/>
                </a:lnTo>
                <a:cubicBezTo>
                  <a:pt x="204537" y="8021"/>
                  <a:pt x="153129" y="4843"/>
                  <a:pt x="108284" y="24063"/>
                </a:cubicBezTo>
                <a:cubicBezTo>
                  <a:pt x="82925" y="34931"/>
                  <a:pt x="74094" y="134852"/>
                  <a:pt x="72189" y="144379"/>
                </a:cubicBezTo>
                <a:cubicBezTo>
                  <a:pt x="64086" y="184894"/>
                  <a:pt x="45262" y="240058"/>
                  <a:pt x="36095" y="276726"/>
                </a:cubicBezTo>
                <a:cubicBezTo>
                  <a:pt x="8983" y="385172"/>
                  <a:pt x="43110" y="289265"/>
                  <a:pt x="0" y="397042"/>
                </a:cubicBezTo>
                <a:cubicBezTo>
                  <a:pt x="12032" y="453189"/>
                  <a:pt x="19595" y="510484"/>
                  <a:pt x="36095" y="565484"/>
                </a:cubicBezTo>
                <a:cubicBezTo>
                  <a:pt x="43826" y="591253"/>
                  <a:pt x="61263" y="613089"/>
                  <a:pt x="72189" y="637674"/>
                </a:cubicBezTo>
                <a:cubicBezTo>
                  <a:pt x="77340" y="649263"/>
                  <a:pt x="78549" y="662425"/>
                  <a:pt x="84221" y="673769"/>
                </a:cubicBezTo>
                <a:cubicBezTo>
                  <a:pt x="125912" y="757151"/>
                  <a:pt x="134347" y="749203"/>
                  <a:pt x="168442" y="830179"/>
                </a:cubicBezTo>
                <a:cubicBezTo>
                  <a:pt x="190119" y="881662"/>
                  <a:pt x="215052" y="932397"/>
                  <a:pt x="228600" y="986590"/>
                </a:cubicBezTo>
                <a:cubicBezTo>
                  <a:pt x="232610" y="1002632"/>
                  <a:pt x="234825" y="1019233"/>
                  <a:pt x="240631" y="1034716"/>
                </a:cubicBezTo>
                <a:cubicBezTo>
                  <a:pt x="257478" y="1079640"/>
                  <a:pt x="306109" y="1145774"/>
                  <a:pt x="324852" y="1179095"/>
                </a:cubicBezTo>
                <a:cubicBezTo>
                  <a:pt x="371242" y="1261567"/>
                  <a:pt x="368470" y="1296406"/>
                  <a:pt x="445168" y="1359569"/>
                </a:cubicBezTo>
                <a:cubicBezTo>
                  <a:pt x="485533" y="1392811"/>
                  <a:pt x="533400" y="1415716"/>
                  <a:pt x="577516" y="1443790"/>
                </a:cubicBezTo>
                <a:cubicBezTo>
                  <a:pt x="605590" y="1487906"/>
                  <a:pt x="626333" y="1537655"/>
                  <a:pt x="661737" y="1576137"/>
                </a:cubicBezTo>
                <a:cubicBezTo>
                  <a:pt x="719466" y="1638886"/>
                  <a:pt x="789901" y="1688630"/>
                  <a:pt x="854242" y="1744579"/>
                </a:cubicBezTo>
                <a:cubicBezTo>
                  <a:pt x="882144" y="1768841"/>
                  <a:pt x="906757" y="1797745"/>
                  <a:pt x="938463" y="1816769"/>
                </a:cubicBezTo>
                <a:cubicBezTo>
                  <a:pt x="978568" y="1840832"/>
                  <a:pt x="1021363" y="1860896"/>
                  <a:pt x="1058779" y="1888958"/>
                </a:cubicBezTo>
                <a:cubicBezTo>
                  <a:pt x="1090863" y="1913021"/>
                  <a:pt x="1123714" y="1936094"/>
                  <a:pt x="1155031" y="1961147"/>
                </a:cubicBezTo>
                <a:cubicBezTo>
                  <a:pt x="1203950" y="2000282"/>
                  <a:pt x="1248570" y="2044858"/>
                  <a:pt x="1299410" y="2081463"/>
                </a:cubicBezTo>
                <a:cubicBezTo>
                  <a:pt x="1349091" y="2117233"/>
                  <a:pt x="1405865" y="2142331"/>
                  <a:pt x="1455821" y="2177716"/>
                </a:cubicBezTo>
                <a:cubicBezTo>
                  <a:pt x="1502335" y="2210663"/>
                  <a:pt x="1541197" y="2253708"/>
                  <a:pt x="1588168" y="2286000"/>
                </a:cubicBezTo>
                <a:cubicBezTo>
                  <a:pt x="1652336" y="2330116"/>
                  <a:pt x="1725610" y="2363284"/>
                  <a:pt x="1780673" y="2418347"/>
                </a:cubicBezTo>
                <a:cubicBezTo>
                  <a:pt x="1788694" y="2426368"/>
                  <a:pt x="1795879" y="2435325"/>
                  <a:pt x="1804737" y="2442411"/>
                </a:cubicBezTo>
                <a:cubicBezTo>
                  <a:pt x="1836054" y="2467464"/>
                  <a:pt x="1871731" y="2487171"/>
                  <a:pt x="1900989" y="2514600"/>
                </a:cubicBezTo>
                <a:cubicBezTo>
                  <a:pt x="2238387" y="2830910"/>
                  <a:pt x="1694280" y="2374991"/>
                  <a:pt x="2141621" y="2755232"/>
                </a:cubicBezTo>
                <a:cubicBezTo>
                  <a:pt x="2245346" y="2843399"/>
                  <a:pt x="2233752" y="2821701"/>
                  <a:pt x="2358189" y="2887579"/>
                </a:cubicBezTo>
                <a:cubicBezTo>
                  <a:pt x="2404309" y="2911996"/>
                  <a:pt x="2450970" y="2937179"/>
                  <a:pt x="2490537" y="2971800"/>
                </a:cubicBezTo>
                <a:cubicBezTo>
                  <a:pt x="2507611" y="2986739"/>
                  <a:pt x="2518665" y="3009213"/>
                  <a:pt x="2538663" y="3019926"/>
                </a:cubicBezTo>
                <a:cubicBezTo>
                  <a:pt x="2631995" y="3069925"/>
                  <a:pt x="2736629" y="3097799"/>
                  <a:pt x="2827421" y="3152274"/>
                </a:cubicBezTo>
                <a:lnTo>
                  <a:pt x="3068052" y="3296653"/>
                </a:lnTo>
                <a:cubicBezTo>
                  <a:pt x="3088105" y="3308685"/>
                  <a:pt x="3107294" y="3322289"/>
                  <a:pt x="3128210" y="3332747"/>
                </a:cubicBezTo>
                <a:lnTo>
                  <a:pt x="3320716" y="3429000"/>
                </a:lnTo>
                <a:cubicBezTo>
                  <a:pt x="3360821" y="3469105"/>
                  <a:pt x="3394878" y="3516350"/>
                  <a:pt x="3441031" y="3549316"/>
                </a:cubicBezTo>
                <a:cubicBezTo>
                  <a:pt x="3519410" y="3605301"/>
                  <a:pt x="3592936" y="3613820"/>
                  <a:pt x="3681663" y="3633537"/>
                </a:cubicBezTo>
                <a:cubicBezTo>
                  <a:pt x="3690712" y="3638061"/>
                  <a:pt x="3905709" y="3713854"/>
                  <a:pt x="3958389" y="3789947"/>
                </a:cubicBezTo>
                <a:cubicBezTo>
                  <a:pt x="3985011" y="3828401"/>
                  <a:pt x="3993163" y="3882201"/>
                  <a:pt x="4030579" y="3910263"/>
                </a:cubicBezTo>
                <a:cubicBezTo>
                  <a:pt x="4078276" y="3946035"/>
                  <a:pt x="4141180" y="3955961"/>
                  <a:pt x="4199021" y="3970421"/>
                </a:cubicBezTo>
                <a:cubicBezTo>
                  <a:pt x="4325409" y="4002018"/>
                  <a:pt x="4491015" y="4012771"/>
                  <a:pt x="4620126" y="4030579"/>
                </a:cubicBezTo>
                <a:cubicBezTo>
                  <a:pt x="4668459" y="4037246"/>
                  <a:pt x="4716379" y="4046621"/>
                  <a:pt x="4764505" y="4054642"/>
                </a:cubicBezTo>
                <a:cubicBezTo>
                  <a:pt x="4981073" y="4050632"/>
                  <a:pt x="5197875" y="4053428"/>
                  <a:pt x="5414210" y="4042611"/>
                </a:cubicBezTo>
                <a:cubicBezTo>
                  <a:pt x="5439543" y="4041344"/>
                  <a:pt x="5461792" y="4024699"/>
                  <a:pt x="5486400" y="4018547"/>
                </a:cubicBezTo>
                <a:cubicBezTo>
                  <a:pt x="5510067" y="4012630"/>
                  <a:pt x="5534526" y="4010526"/>
                  <a:pt x="5558589" y="4006516"/>
                </a:cubicBezTo>
                <a:cubicBezTo>
                  <a:pt x="5562600" y="3978442"/>
                  <a:pt x="5567308" y="3950459"/>
                  <a:pt x="5570621" y="3922295"/>
                </a:cubicBezTo>
                <a:cubicBezTo>
                  <a:pt x="5588857" y="3767287"/>
                  <a:pt x="5571005" y="3848563"/>
                  <a:pt x="5594684" y="3753853"/>
                </a:cubicBezTo>
                <a:cubicBezTo>
                  <a:pt x="5578642" y="3709737"/>
                  <a:pt x="5571437" y="3661312"/>
                  <a:pt x="5546558" y="3621505"/>
                </a:cubicBezTo>
                <a:cubicBezTo>
                  <a:pt x="5510169" y="3563282"/>
                  <a:pt x="5473996" y="3567673"/>
                  <a:pt x="5426242" y="3537284"/>
                </a:cubicBezTo>
                <a:cubicBezTo>
                  <a:pt x="5397136" y="3518762"/>
                  <a:pt x="5369463" y="3498034"/>
                  <a:pt x="5342021" y="3477126"/>
                </a:cubicBezTo>
                <a:cubicBezTo>
                  <a:pt x="5285223" y="3433851"/>
                  <a:pt x="5232992" y="3384388"/>
                  <a:pt x="5173579" y="3344779"/>
                </a:cubicBezTo>
                <a:cubicBezTo>
                  <a:pt x="5125453" y="3312695"/>
                  <a:pt x="5076267" y="3282145"/>
                  <a:pt x="5029200" y="3248526"/>
                </a:cubicBezTo>
                <a:cubicBezTo>
                  <a:pt x="4991990" y="3221948"/>
                  <a:pt x="4960684" y="3186876"/>
                  <a:pt x="4920916" y="3164305"/>
                </a:cubicBezTo>
                <a:cubicBezTo>
                  <a:pt x="4656994" y="3014512"/>
                  <a:pt x="4670714" y="3024757"/>
                  <a:pt x="4475747" y="2959769"/>
                </a:cubicBezTo>
                <a:cubicBezTo>
                  <a:pt x="4309638" y="2849027"/>
                  <a:pt x="4513375" y="2978981"/>
                  <a:pt x="4295273" y="2863516"/>
                </a:cubicBezTo>
                <a:cubicBezTo>
                  <a:pt x="3992088" y="2703007"/>
                  <a:pt x="4433040" y="2911043"/>
                  <a:pt x="4078705" y="2743200"/>
                </a:cubicBezTo>
                <a:cubicBezTo>
                  <a:pt x="4043008" y="2726291"/>
                  <a:pt x="4003583" y="2716532"/>
                  <a:pt x="3970421" y="2695074"/>
                </a:cubicBezTo>
                <a:cubicBezTo>
                  <a:pt x="3782473" y="2573461"/>
                  <a:pt x="3944023" y="2652947"/>
                  <a:pt x="3826042" y="2562726"/>
                </a:cubicBezTo>
                <a:cubicBezTo>
                  <a:pt x="3433200" y="2262317"/>
                  <a:pt x="3884230" y="2642247"/>
                  <a:pt x="3549316" y="2334126"/>
                </a:cubicBezTo>
                <a:cubicBezTo>
                  <a:pt x="3490731" y="2280228"/>
                  <a:pt x="3415112" y="2242495"/>
                  <a:pt x="3368842" y="2177716"/>
                </a:cubicBezTo>
                <a:cubicBezTo>
                  <a:pt x="3315183" y="2102594"/>
                  <a:pt x="3312757" y="2084179"/>
                  <a:pt x="3236495" y="2033337"/>
                </a:cubicBezTo>
                <a:cubicBezTo>
                  <a:pt x="3225943" y="2026302"/>
                  <a:pt x="3211609" y="2027239"/>
                  <a:pt x="3200400" y="2021305"/>
                </a:cubicBezTo>
                <a:cubicBezTo>
                  <a:pt x="3075085" y="1954962"/>
                  <a:pt x="2951235" y="1885874"/>
                  <a:pt x="2827421" y="1816769"/>
                </a:cubicBezTo>
                <a:cubicBezTo>
                  <a:pt x="2778770" y="1789615"/>
                  <a:pt x="2731066" y="1760796"/>
                  <a:pt x="2683042" y="1732547"/>
                </a:cubicBezTo>
                <a:cubicBezTo>
                  <a:pt x="2662886" y="1720690"/>
                  <a:pt x="2644378" y="1705665"/>
                  <a:pt x="2622884" y="1696453"/>
                </a:cubicBezTo>
                <a:cubicBezTo>
                  <a:pt x="2594810" y="1684421"/>
                  <a:pt x="2566299" y="1673363"/>
                  <a:pt x="2538663" y="1660358"/>
                </a:cubicBezTo>
                <a:cubicBezTo>
                  <a:pt x="2498092" y="1641266"/>
                  <a:pt x="2458870" y="1619395"/>
                  <a:pt x="2418347" y="1600200"/>
                </a:cubicBezTo>
                <a:cubicBezTo>
                  <a:pt x="2382650" y="1583291"/>
                  <a:pt x="2345392" y="1569738"/>
                  <a:pt x="2310063" y="1552074"/>
                </a:cubicBezTo>
                <a:cubicBezTo>
                  <a:pt x="2217005" y="1505545"/>
                  <a:pt x="2114580" y="1472689"/>
                  <a:pt x="2033337" y="1407695"/>
                </a:cubicBezTo>
                <a:cubicBezTo>
                  <a:pt x="2013284" y="1391653"/>
                  <a:pt x="1993723" y="1374977"/>
                  <a:pt x="1973179" y="1359569"/>
                </a:cubicBezTo>
                <a:cubicBezTo>
                  <a:pt x="1961611" y="1350893"/>
                  <a:pt x="1951174" y="1338757"/>
                  <a:pt x="1937084" y="1335505"/>
                </a:cubicBezTo>
                <a:cubicBezTo>
                  <a:pt x="1897811" y="1326442"/>
                  <a:pt x="1856873" y="1327484"/>
                  <a:pt x="1816768" y="1323474"/>
                </a:cubicBezTo>
                <a:cubicBezTo>
                  <a:pt x="1686784" y="1271481"/>
                  <a:pt x="1832301" y="1333391"/>
                  <a:pt x="1636295" y="1227221"/>
                </a:cubicBezTo>
                <a:cubicBezTo>
                  <a:pt x="1581098" y="1197322"/>
                  <a:pt x="1530142" y="1150786"/>
                  <a:pt x="1467852" y="1143000"/>
                </a:cubicBezTo>
                <a:lnTo>
                  <a:pt x="1371600" y="1130969"/>
                </a:lnTo>
                <a:cubicBezTo>
                  <a:pt x="1332123" y="1117810"/>
                  <a:pt x="1285525" y="1103387"/>
                  <a:pt x="1251284" y="1082842"/>
                </a:cubicBezTo>
                <a:cubicBezTo>
                  <a:pt x="1236693" y="1074088"/>
                  <a:pt x="1227221" y="1058779"/>
                  <a:pt x="1215189" y="1046747"/>
                </a:cubicBezTo>
                <a:cubicBezTo>
                  <a:pt x="1191114" y="974519"/>
                  <a:pt x="1208969" y="1049616"/>
                  <a:pt x="1215189" y="962526"/>
                </a:cubicBezTo>
                <a:cubicBezTo>
                  <a:pt x="1218046" y="922523"/>
                  <a:pt x="1245268" y="882316"/>
                  <a:pt x="1251284" y="866274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AB5672-0D08-0567-B5E8-3CD7277F7310}"/>
              </a:ext>
            </a:extLst>
          </p:cNvPr>
          <p:cNvSpPr/>
          <p:nvPr/>
        </p:nvSpPr>
        <p:spPr>
          <a:xfrm rot="1188175">
            <a:off x="6784011" y="2506742"/>
            <a:ext cx="4784989" cy="2765399"/>
          </a:xfrm>
          <a:custGeom>
            <a:avLst/>
            <a:gdLst>
              <a:gd name="connsiteX0" fmla="*/ 1251284 w 5594684"/>
              <a:gd name="connsiteY0" fmla="*/ 866274 h 4054642"/>
              <a:gd name="connsiteX1" fmla="*/ 1251284 w 5594684"/>
              <a:gd name="connsiteY1" fmla="*/ 866274 h 4054642"/>
              <a:gd name="connsiteX2" fmla="*/ 1058779 w 5594684"/>
              <a:gd name="connsiteY2" fmla="*/ 673769 h 4054642"/>
              <a:gd name="connsiteX3" fmla="*/ 962526 w 5594684"/>
              <a:gd name="connsiteY3" fmla="*/ 589547 h 4054642"/>
              <a:gd name="connsiteX4" fmla="*/ 914400 w 5594684"/>
              <a:gd name="connsiteY4" fmla="*/ 529390 h 4054642"/>
              <a:gd name="connsiteX5" fmla="*/ 854242 w 5594684"/>
              <a:gd name="connsiteY5" fmla="*/ 469232 h 4054642"/>
              <a:gd name="connsiteX6" fmla="*/ 818147 w 5594684"/>
              <a:gd name="connsiteY6" fmla="*/ 421105 h 4054642"/>
              <a:gd name="connsiteX7" fmla="*/ 745958 w 5594684"/>
              <a:gd name="connsiteY7" fmla="*/ 360947 h 4054642"/>
              <a:gd name="connsiteX8" fmla="*/ 637673 w 5594684"/>
              <a:gd name="connsiteY8" fmla="*/ 252663 h 4054642"/>
              <a:gd name="connsiteX9" fmla="*/ 529389 w 5594684"/>
              <a:gd name="connsiteY9" fmla="*/ 180474 h 4054642"/>
              <a:gd name="connsiteX10" fmla="*/ 385010 w 5594684"/>
              <a:gd name="connsiteY10" fmla="*/ 72190 h 4054642"/>
              <a:gd name="connsiteX11" fmla="*/ 336884 w 5594684"/>
              <a:gd name="connsiteY11" fmla="*/ 36095 h 4054642"/>
              <a:gd name="connsiteX12" fmla="*/ 252663 w 5594684"/>
              <a:gd name="connsiteY12" fmla="*/ 0 h 4054642"/>
              <a:gd name="connsiteX13" fmla="*/ 108284 w 5594684"/>
              <a:gd name="connsiteY13" fmla="*/ 24063 h 4054642"/>
              <a:gd name="connsiteX14" fmla="*/ 72189 w 5594684"/>
              <a:gd name="connsiteY14" fmla="*/ 144379 h 4054642"/>
              <a:gd name="connsiteX15" fmla="*/ 36095 w 5594684"/>
              <a:gd name="connsiteY15" fmla="*/ 276726 h 4054642"/>
              <a:gd name="connsiteX16" fmla="*/ 0 w 5594684"/>
              <a:gd name="connsiteY16" fmla="*/ 397042 h 4054642"/>
              <a:gd name="connsiteX17" fmla="*/ 36095 w 5594684"/>
              <a:gd name="connsiteY17" fmla="*/ 565484 h 4054642"/>
              <a:gd name="connsiteX18" fmla="*/ 72189 w 5594684"/>
              <a:gd name="connsiteY18" fmla="*/ 637674 h 4054642"/>
              <a:gd name="connsiteX19" fmla="*/ 84221 w 5594684"/>
              <a:gd name="connsiteY19" fmla="*/ 673769 h 4054642"/>
              <a:gd name="connsiteX20" fmla="*/ 168442 w 5594684"/>
              <a:gd name="connsiteY20" fmla="*/ 830179 h 4054642"/>
              <a:gd name="connsiteX21" fmla="*/ 228600 w 5594684"/>
              <a:gd name="connsiteY21" fmla="*/ 986590 h 4054642"/>
              <a:gd name="connsiteX22" fmla="*/ 240631 w 5594684"/>
              <a:gd name="connsiteY22" fmla="*/ 1034716 h 4054642"/>
              <a:gd name="connsiteX23" fmla="*/ 324852 w 5594684"/>
              <a:gd name="connsiteY23" fmla="*/ 1179095 h 4054642"/>
              <a:gd name="connsiteX24" fmla="*/ 445168 w 5594684"/>
              <a:gd name="connsiteY24" fmla="*/ 1359569 h 4054642"/>
              <a:gd name="connsiteX25" fmla="*/ 577516 w 5594684"/>
              <a:gd name="connsiteY25" fmla="*/ 1443790 h 4054642"/>
              <a:gd name="connsiteX26" fmla="*/ 661737 w 5594684"/>
              <a:gd name="connsiteY26" fmla="*/ 1576137 h 4054642"/>
              <a:gd name="connsiteX27" fmla="*/ 854242 w 5594684"/>
              <a:gd name="connsiteY27" fmla="*/ 1744579 h 4054642"/>
              <a:gd name="connsiteX28" fmla="*/ 938463 w 5594684"/>
              <a:gd name="connsiteY28" fmla="*/ 1816769 h 4054642"/>
              <a:gd name="connsiteX29" fmla="*/ 1058779 w 5594684"/>
              <a:gd name="connsiteY29" fmla="*/ 1888958 h 4054642"/>
              <a:gd name="connsiteX30" fmla="*/ 1155031 w 5594684"/>
              <a:gd name="connsiteY30" fmla="*/ 1961147 h 4054642"/>
              <a:gd name="connsiteX31" fmla="*/ 1299410 w 5594684"/>
              <a:gd name="connsiteY31" fmla="*/ 2081463 h 4054642"/>
              <a:gd name="connsiteX32" fmla="*/ 1455821 w 5594684"/>
              <a:gd name="connsiteY32" fmla="*/ 2177716 h 4054642"/>
              <a:gd name="connsiteX33" fmla="*/ 1588168 w 5594684"/>
              <a:gd name="connsiteY33" fmla="*/ 2286000 h 4054642"/>
              <a:gd name="connsiteX34" fmla="*/ 1780673 w 5594684"/>
              <a:gd name="connsiteY34" fmla="*/ 2418347 h 4054642"/>
              <a:gd name="connsiteX35" fmla="*/ 1804737 w 5594684"/>
              <a:gd name="connsiteY35" fmla="*/ 2442411 h 4054642"/>
              <a:gd name="connsiteX36" fmla="*/ 1900989 w 5594684"/>
              <a:gd name="connsiteY36" fmla="*/ 2514600 h 4054642"/>
              <a:gd name="connsiteX37" fmla="*/ 2141621 w 5594684"/>
              <a:gd name="connsiteY37" fmla="*/ 2755232 h 4054642"/>
              <a:gd name="connsiteX38" fmla="*/ 2358189 w 5594684"/>
              <a:gd name="connsiteY38" fmla="*/ 2887579 h 4054642"/>
              <a:gd name="connsiteX39" fmla="*/ 2490537 w 5594684"/>
              <a:gd name="connsiteY39" fmla="*/ 2971800 h 4054642"/>
              <a:gd name="connsiteX40" fmla="*/ 2538663 w 5594684"/>
              <a:gd name="connsiteY40" fmla="*/ 3019926 h 4054642"/>
              <a:gd name="connsiteX41" fmla="*/ 2827421 w 5594684"/>
              <a:gd name="connsiteY41" fmla="*/ 3152274 h 4054642"/>
              <a:gd name="connsiteX42" fmla="*/ 3068052 w 5594684"/>
              <a:gd name="connsiteY42" fmla="*/ 3296653 h 4054642"/>
              <a:gd name="connsiteX43" fmla="*/ 3128210 w 5594684"/>
              <a:gd name="connsiteY43" fmla="*/ 3332747 h 4054642"/>
              <a:gd name="connsiteX44" fmla="*/ 3320716 w 5594684"/>
              <a:gd name="connsiteY44" fmla="*/ 3429000 h 4054642"/>
              <a:gd name="connsiteX45" fmla="*/ 3441031 w 5594684"/>
              <a:gd name="connsiteY45" fmla="*/ 3549316 h 4054642"/>
              <a:gd name="connsiteX46" fmla="*/ 3681663 w 5594684"/>
              <a:gd name="connsiteY46" fmla="*/ 3633537 h 4054642"/>
              <a:gd name="connsiteX47" fmla="*/ 3958389 w 5594684"/>
              <a:gd name="connsiteY47" fmla="*/ 3789947 h 4054642"/>
              <a:gd name="connsiteX48" fmla="*/ 4030579 w 5594684"/>
              <a:gd name="connsiteY48" fmla="*/ 3910263 h 4054642"/>
              <a:gd name="connsiteX49" fmla="*/ 4199021 w 5594684"/>
              <a:gd name="connsiteY49" fmla="*/ 3970421 h 4054642"/>
              <a:gd name="connsiteX50" fmla="*/ 4620126 w 5594684"/>
              <a:gd name="connsiteY50" fmla="*/ 4030579 h 4054642"/>
              <a:gd name="connsiteX51" fmla="*/ 4764505 w 5594684"/>
              <a:gd name="connsiteY51" fmla="*/ 4054642 h 4054642"/>
              <a:gd name="connsiteX52" fmla="*/ 5414210 w 5594684"/>
              <a:gd name="connsiteY52" fmla="*/ 4042611 h 4054642"/>
              <a:gd name="connsiteX53" fmla="*/ 5486400 w 5594684"/>
              <a:gd name="connsiteY53" fmla="*/ 4018547 h 4054642"/>
              <a:gd name="connsiteX54" fmla="*/ 5558589 w 5594684"/>
              <a:gd name="connsiteY54" fmla="*/ 4006516 h 4054642"/>
              <a:gd name="connsiteX55" fmla="*/ 5570621 w 5594684"/>
              <a:gd name="connsiteY55" fmla="*/ 3922295 h 4054642"/>
              <a:gd name="connsiteX56" fmla="*/ 5594684 w 5594684"/>
              <a:gd name="connsiteY56" fmla="*/ 3753853 h 4054642"/>
              <a:gd name="connsiteX57" fmla="*/ 5546558 w 5594684"/>
              <a:gd name="connsiteY57" fmla="*/ 3621505 h 4054642"/>
              <a:gd name="connsiteX58" fmla="*/ 5426242 w 5594684"/>
              <a:gd name="connsiteY58" fmla="*/ 3537284 h 4054642"/>
              <a:gd name="connsiteX59" fmla="*/ 5342021 w 5594684"/>
              <a:gd name="connsiteY59" fmla="*/ 3477126 h 4054642"/>
              <a:gd name="connsiteX60" fmla="*/ 5173579 w 5594684"/>
              <a:gd name="connsiteY60" fmla="*/ 3344779 h 4054642"/>
              <a:gd name="connsiteX61" fmla="*/ 5029200 w 5594684"/>
              <a:gd name="connsiteY61" fmla="*/ 3248526 h 4054642"/>
              <a:gd name="connsiteX62" fmla="*/ 4920916 w 5594684"/>
              <a:gd name="connsiteY62" fmla="*/ 3164305 h 4054642"/>
              <a:gd name="connsiteX63" fmla="*/ 4475747 w 5594684"/>
              <a:gd name="connsiteY63" fmla="*/ 2959769 h 4054642"/>
              <a:gd name="connsiteX64" fmla="*/ 4295273 w 5594684"/>
              <a:gd name="connsiteY64" fmla="*/ 2863516 h 4054642"/>
              <a:gd name="connsiteX65" fmla="*/ 4078705 w 5594684"/>
              <a:gd name="connsiteY65" fmla="*/ 2743200 h 4054642"/>
              <a:gd name="connsiteX66" fmla="*/ 3970421 w 5594684"/>
              <a:gd name="connsiteY66" fmla="*/ 2695074 h 4054642"/>
              <a:gd name="connsiteX67" fmla="*/ 3826042 w 5594684"/>
              <a:gd name="connsiteY67" fmla="*/ 2562726 h 4054642"/>
              <a:gd name="connsiteX68" fmla="*/ 3549316 w 5594684"/>
              <a:gd name="connsiteY68" fmla="*/ 2334126 h 4054642"/>
              <a:gd name="connsiteX69" fmla="*/ 3368842 w 5594684"/>
              <a:gd name="connsiteY69" fmla="*/ 2177716 h 4054642"/>
              <a:gd name="connsiteX70" fmla="*/ 3236495 w 5594684"/>
              <a:gd name="connsiteY70" fmla="*/ 2033337 h 4054642"/>
              <a:gd name="connsiteX71" fmla="*/ 3200400 w 5594684"/>
              <a:gd name="connsiteY71" fmla="*/ 2021305 h 4054642"/>
              <a:gd name="connsiteX72" fmla="*/ 2827421 w 5594684"/>
              <a:gd name="connsiteY72" fmla="*/ 1816769 h 4054642"/>
              <a:gd name="connsiteX73" fmla="*/ 2683042 w 5594684"/>
              <a:gd name="connsiteY73" fmla="*/ 1732547 h 4054642"/>
              <a:gd name="connsiteX74" fmla="*/ 2622884 w 5594684"/>
              <a:gd name="connsiteY74" fmla="*/ 1696453 h 4054642"/>
              <a:gd name="connsiteX75" fmla="*/ 2538663 w 5594684"/>
              <a:gd name="connsiteY75" fmla="*/ 1660358 h 4054642"/>
              <a:gd name="connsiteX76" fmla="*/ 2418347 w 5594684"/>
              <a:gd name="connsiteY76" fmla="*/ 1600200 h 4054642"/>
              <a:gd name="connsiteX77" fmla="*/ 2310063 w 5594684"/>
              <a:gd name="connsiteY77" fmla="*/ 1552074 h 4054642"/>
              <a:gd name="connsiteX78" fmla="*/ 2033337 w 5594684"/>
              <a:gd name="connsiteY78" fmla="*/ 1407695 h 4054642"/>
              <a:gd name="connsiteX79" fmla="*/ 1973179 w 5594684"/>
              <a:gd name="connsiteY79" fmla="*/ 1359569 h 4054642"/>
              <a:gd name="connsiteX80" fmla="*/ 1937084 w 5594684"/>
              <a:gd name="connsiteY80" fmla="*/ 1335505 h 4054642"/>
              <a:gd name="connsiteX81" fmla="*/ 1816768 w 5594684"/>
              <a:gd name="connsiteY81" fmla="*/ 1323474 h 4054642"/>
              <a:gd name="connsiteX82" fmla="*/ 1636295 w 5594684"/>
              <a:gd name="connsiteY82" fmla="*/ 1227221 h 4054642"/>
              <a:gd name="connsiteX83" fmla="*/ 1467852 w 5594684"/>
              <a:gd name="connsiteY83" fmla="*/ 1143000 h 4054642"/>
              <a:gd name="connsiteX84" fmla="*/ 1371600 w 5594684"/>
              <a:gd name="connsiteY84" fmla="*/ 1130969 h 4054642"/>
              <a:gd name="connsiteX85" fmla="*/ 1251284 w 5594684"/>
              <a:gd name="connsiteY85" fmla="*/ 1082842 h 4054642"/>
              <a:gd name="connsiteX86" fmla="*/ 1215189 w 5594684"/>
              <a:gd name="connsiteY86" fmla="*/ 1046747 h 4054642"/>
              <a:gd name="connsiteX87" fmla="*/ 1215189 w 5594684"/>
              <a:gd name="connsiteY87" fmla="*/ 962526 h 4054642"/>
              <a:gd name="connsiteX88" fmla="*/ 1251284 w 5594684"/>
              <a:gd name="connsiteY88" fmla="*/ 866274 h 40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594684" h="4054642">
                <a:moveTo>
                  <a:pt x="1251284" y="866274"/>
                </a:moveTo>
                <a:lnTo>
                  <a:pt x="1251284" y="866274"/>
                </a:lnTo>
                <a:cubicBezTo>
                  <a:pt x="1187116" y="802106"/>
                  <a:pt x="1124657" y="736180"/>
                  <a:pt x="1058779" y="673769"/>
                </a:cubicBezTo>
                <a:cubicBezTo>
                  <a:pt x="921116" y="543351"/>
                  <a:pt x="1185824" y="837655"/>
                  <a:pt x="962526" y="589547"/>
                </a:cubicBezTo>
                <a:cubicBezTo>
                  <a:pt x="945347" y="570460"/>
                  <a:pt x="931579" y="548477"/>
                  <a:pt x="914400" y="529390"/>
                </a:cubicBezTo>
                <a:cubicBezTo>
                  <a:pt x="895429" y="508311"/>
                  <a:pt x="873082" y="490428"/>
                  <a:pt x="854242" y="469232"/>
                </a:cubicBezTo>
                <a:cubicBezTo>
                  <a:pt x="840920" y="454244"/>
                  <a:pt x="832326" y="435285"/>
                  <a:pt x="818147" y="421105"/>
                </a:cubicBezTo>
                <a:cubicBezTo>
                  <a:pt x="795998" y="398956"/>
                  <a:pt x="768857" y="382319"/>
                  <a:pt x="745958" y="360947"/>
                </a:cubicBezTo>
                <a:cubicBezTo>
                  <a:pt x="708641" y="326118"/>
                  <a:pt x="680146" y="280978"/>
                  <a:pt x="637673" y="252663"/>
                </a:cubicBezTo>
                <a:cubicBezTo>
                  <a:pt x="601578" y="228600"/>
                  <a:pt x="564689" y="205688"/>
                  <a:pt x="529389" y="180474"/>
                </a:cubicBezTo>
                <a:cubicBezTo>
                  <a:pt x="480436" y="145508"/>
                  <a:pt x="433136" y="108285"/>
                  <a:pt x="385010" y="72190"/>
                </a:cubicBezTo>
                <a:cubicBezTo>
                  <a:pt x="368968" y="60158"/>
                  <a:pt x="355315" y="43994"/>
                  <a:pt x="336884" y="36095"/>
                </a:cubicBezTo>
                <a:lnTo>
                  <a:pt x="252663" y="0"/>
                </a:lnTo>
                <a:cubicBezTo>
                  <a:pt x="204537" y="8021"/>
                  <a:pt x="153129" y="4843"/>
                  <a:pt x="108284" y="24063"/>
                </a:cubicBezTo>
                <a:cubicBezTo>
                  <a:pt x="82925" y="34931"/>
                  <a:pt x="74094" y="134852"/>
                  <a:pt x="72189" y="144379"/>
                </a:cubicBezTo>
                <a:cubicBezTo>
                  <a:pt x="64086" y="184894"/>
                  <a:pt x="45262" y="240058"/>
                  <a:pt x="36095" y="276726"/>
                </a:cubicBezTo>
                <a:cubicBezTo>
                  <a:pt x="8983" y="385172"/>
                  <a:pt x="43110" y="289265"/>
                  <a:pt x="0" y="397042"/>
                </a:cubicBezTo>
                <a:cubicBezTo>
                  <a:pt x="12032" y="453189"/>
                  <a:pt x="19595" y="510484"/>
                  <a:pt x="36095" y="565484"/>
                </a:cubicBezTo>
                <a:cubicBezTo>
                  <a:pt x="43826" y="591253"/>
                  <a:pt x="61263" y="613089"/>
                  <a:pt x="72189" y="637674"/>
                </a:cubicBezTo>
                <a:cubicBezTo>
                  <a:pt x="77340" y="649263"/>
                  <a:pt x="78549" y="662425"/>
                  <a:pt x="84221" y="673769"/>
                </a:cubicBezTo>
                <a:cubicBezTo>
                  <a:pt x="125912" y="757151"/>
                  <a:pt x="134347" y="749203"/>
                  <a:pt x="168442" y="830179"/>
                </a:cubicBezTo>
                <a:cubicBezTo>
                  <a:pt x="190119" y="881662"/>
                  <a:pt x="215052" y="932397"/>
                  <a:pt x="228600" y="986590"/>
                </a:cubicBezTo>
                <a:cubicBezTo>
                  <a:pt x="232610" y="1002632"/>
                  <a:pt x="234825" y="1019233"/>
                  <a:pt x="240631" y="1034716"/>
                </a:cubicBezTo>
                <a:cubicBezTo>
                  <a:pt x="257478" y="1079640"/>
                  <a:pt x="306109" y="1145774"/>
                  <a:pt x="324852" y="1179095"/>
                </a:cubicBezTo>
                <a:cubicBezTo>
                  <a:pt x="371242" y="1261567"/>
                  <a:pt x="368470" y="1296406"/>
                  <a:pt x="445168" y="1359569"/>
                </a:cubicBezTo>
                <a:cubicBezTo>
                  <a:pt x="485533" y="1392811"/>
                  <a:pt x="533400" y="1415716"/>
                  <a:pt x="577516" y="1443790"/>
                </a:cubicBezTo>
                <a:cubicBezTo>
                  <a:pt x="605590" y="1487906"/>
                  <a:pt x="626333" y="1537655"/>
                  <a:pt x="661737" y="1576137"/>
                </a:cubicBezTo>
                <a:cubicBezTo>
                  <a:pt x="719466" y="1638886"/>
                  <a:pt x="789901" y="1688630"/>
                  <a:pt x="854242" y="1744579"/>
                </a:cubicBezTo>
                <a:cubicBezTo>
                  <a:pt x="882144" y="1768841"/>
                  <a:pt x="906757" y="1797745"/>
                  <a:pt x="938463" y="1816769"/>
                </a:cubicBezTo>
                <a:cubicBezTo>
                  <a:pt x="978568" y="1840832"/>
                  <a:pt x="1021363" y="1860896"/>
                  <a:pt x="1058779" y="1888958"/>
                </a:cubicBezTo>
                <a:cubicBezTo>
                  <a:pt x="1090863" y="1913021"/>
                  <a:pt x="1123714" y="1936094"/>
                  <a:pt x="1155031" y="1961147"/>
                </a:cubicBezTo>
                <a:cubicBezTo>
                  <a:pt x="1203950" y="2000282"/>
                  <a:pt x="1248570" y="2044858"/>
                  <a:pt x="1299410" y="2081463"/>
                </a:cubicBezTo>
                <a:cubicBezTo>
                  <a:pt x="1349091" y="2117233"/>
                  <a:pt x="1405865" y="2142331"/>
                  <a:pt x="1455821" y="2177716"/>
                </a:cubicBezTo>
                <a:cubicBezTo>
                  <a:pt x="1502335" y="2210663"/>
                  <a:pt x="1541197" y="2253708"/>
                  <a:pt x="1588168" y="2286000"/>
                </a:cubicBezTo>
                <a:cubicBezTo>
                  <a:pt x="1652336" y="2330116"/>
                  <a:pt x="1725610" y="2363284"/>
                  <a:pt x="1780673" y="2418347"/>
                </a:cubicBezTo>
                <a:cubicBezTo>
                  <a:pt x="1788694" y="2426368"/>
                  <a:pt x="1795879" y="2435325"/>
                  <a:pt x="1804737" y="2442411"/>
                </a:cubicBezTo>
                <a:cubicBezTo>
                  <a:pt x="1836054" y="2467464"/>
                  <a:pt x="1871731" y="2487171"/>
                  <a:pt x="1900989" y="2514600"/>
                </a:cubicBezTo>
                <a:cubicBezTo>
                  <a:pt x="2238387" y="2830910"/>
                  <a:pt x="1694280" y="2374991"/>
                  <a:pt x="2141621" y="2755232"/>
                </a:cubicBezTo>
                <a:cubicBezTo>
                  <a:pt x="2245346" y="2843399"/>
                  <a:pt x="2233752" y="2821701"/>
                  <a:pt x="2358189" y="2887579"/>
                </a:cubicBezTo>
                <a:cubicBezTo>
                  <a:pt x="2404309" y="2911996"/>
                  <a:pt x="2450970" y="2937179"/>
                  <a:pt x="2490537" y="2971800"/>
                </a:cubicBezTo>
                <a:cubicBezTo>
                  <a:pt x="2507611" y="2986739"/>
                  <a:pt x="2518665" y="3009213"/>
                  <a:pt x="2538663" y="3019926"/>
                </a:cubicBezTo>
                <a:cubicBezTo>
                  <a:pt x="2631995" y="3069925"/>
                  <a:pt x="2736629" y="3097799"/>
                  <a:pt x="2827421" y="3152274"/>
                </a:cubicBezTo>
                <a:lnTo>
                  <a:pt x="3068052" y="3296653"/>
                </a:lnTo>
                <a:cubicBezTo>
                  <a:pt x="3088105" y="3308685"/>
                  <a:pt x="3107294" y="3322289"/>
                  <a:pt x="3128210" y="3332747"/>
                </a:cubicBezTo>
                <a:lnTo>
                  <a:pt x="3320716" y="3429000"/>
                </a:lnTo>
                <a:cubicBezTo>
                  <a:pt x="3360821" y="3469105"/>
                  <a:pt x="3394878" y="3516350"/>
                  <a:pt x="3441031" y="3549316"/>
                </a:cubicBezTo>
                <a:cubicBezTo>
                  <a:pt x="3519410" y="3605301"/>
                  <a:pt x="3592936" y="3613820"/>
                  <a:pt x="3681663" y="3633537"/>
                </a:cubicBezTo>
                <a:cubicBezTo>
                  <a:pt x="3690712" y="3638061"/>
                  <a:pt x="3905709" y="3713854"/>
                  <a:pt x="3958389" y="3789947"/>
                </a:cubicBezTo>
                <a:cubicBezTo>
                  <a:pt x="3985011" y="3828401"/>
                  <a:pt x="3993163" y="3882201"/>
                  <a:pt x="4030579" y="3910263"/>
                </a:cubicBezTo>
                <a:cubicBezTo>
                  <a:pt x="4078276" y="3946035"/>
                  <a:pt x="4141180" y="3955961"/>
                  <a:pt x="4199021" y="3970421"/>
                </a:cubicBezTo>
                <a:cubicBezTo>
                  <a:pt x="4325409" y="4002018"/>
                  <a:pt x="4491015" y="4012771"/>
                  <a:pt x="4620126" y="4030579"/>
                </a:cubicBezTo>
                <a:cubicBezTo>
                  <a:pt x="4668459" y="4037246"/>
                  <a:pt x="4716379" y="4046621"/>
                  <a:pt x="4764505" y="4054642"/>
                </a:cubicBezTo>
                <a:cubicBezTo>
                  <a:pt x="4981073" y="4050632"/>
                  <a:pt x="5197875" y="4053428"/>
                  <a:pt x="5414210" y="4042611"/>
                </a:cubicBezTo>
                <a:cubicBezTo>
                  <a:pt x="5439543" y="4041344"/>
                  <a:pt x="5461792" y="4024699"/>
                  <a:pt x="5486400" y="4018547"/>
                </a:cubicBezTo>
                <a:cubicBezTo>
                  <a:pt x="5510067" y="4012630"/>
                  <a:pt x="5534526" y="4010526"/>
                  <a:pt x="5558589" y="4006516"/>
                </a:cubicBezTo>
                <a:cubicBezTo>
                  <a:pt x="5562600" y="3978442"/>
                  <a:pt x="5567308" y="3950459"/>
                  <a:pt x="5570621" y="3922295"/>
                </a:cubicBezTo>
                <a:cubicBezTo>
                  <a:pt x="5588857" y="3767287"/>
                  <a:pt x="5571005" y="3848563"/>
                  <a:pt x="5594684" y="3753853"/>
                </a:cubicBezTo>
                <a:cubicBezTo>
                  <a:pt x="5578642" y="3709737"/>
                  <a:pt x="5571437" y="3661312"/>
                  <a:pt x="5546558" y="3621505"/>
                </a:cubicBezTo>
                <a:cubicBezTo>
                  <a:pt x="5510169" y="3563282"/>
                  <a:pt x="5473996" y="3567673"/>
                  <a:pt x="5426242" y="3537284"/>
                </a:cubicBezTo>
                <a:cubicBezTo>
                  <a:pt x="5397136" y="3518762"/>
                  <a:pt x="5369463" y="3498034"/>
                  <a:pt x="5342021" y="3477126"/>
                </a:cubicBezTo>
                <a:cubicBezTo>
                  <a:pt x="5285223" y="3433851"/>
                  <a:pt x="5232992" y="3384388"/>
                  <a:pt x="5173579" y="3344779"/>
                </a:cubicBezTo>
                <a:cubicBezTo>
                  <a:pt x="5125453" y="3312695"/>
                  <a:pt x="5076267" y="3282145"/>
                  <a:pt x="5029200" y="3248526"/>
                </a:cubicBezTo>
                <a:cubicBezTo>
                  <a:pt x="4991990" y="3221948"/>
                  <a:pt x="4960684" y="3186876"/>
                  <a:pt x="4920916" y="3164305"/>
                </a:cubicBezTo>
                <a:cubicBezTo>
                  <a:pt x="4656994" y="3014512"/>
                  <a:pt x="4670714" y="3024757"/>
                  <a:pt x="4475747" y="2959769"/>
                </a:cubicBezTo>
                <a:cubicBezTo>
                  <a:pt x="4309638" y="2849027"/>
                  <a:pt x="4513375" y="2978981"/>
                  <a:pt x="4295273" y="2863516"/>
                </a:cubicBezTo>
                <a:cubicBezTo>
                  <a:pt x="3992088" y="2703007"/>
                  <a:pt x="4433040" y="2911043"/>
                  <a:pt x="4078705" y="2743200"/>
                </a:cubicBezTo>
                <a:cubicBezTo>
                  <a:pt x="4043008" y="2726291"/>
                  <a:pt x="4003583" y="2716532"/>
                  <a:pt x="3970421" y="2695074"/>
                </a:cubicBezTo>
                <a:cubicBezTo>
                  <a:pt x="3782473" y="2573461"/>
                  <a:pt x="3944023" y="2652947"/>
                  <a:pt x="3826042" y="2562726"/>
                </a:cubicBezTo>
                <a:cubicBezTo>
                  <a:pt x="3433200" y="2262317"/>
                  <a:pt x="3884230" y="2642247"/>
                  <a:pt x="3549316" y="2334126"/>
                </a:cubicBezTo>
                <a:cubicBezTo>
                  <a:pt x="3490731" y="2280228"/>
                  <a:pt x="3415112" y="2242495"/>
                  <a:pt x="3368842" y="2177716"/>
                </a:cubicBezTo>
                <a:cubicBezTo>
                  <a:pt x="3315183" y="2102594"/>
                  <a:pt x="3312757" y="2084179"/>
                  <a:pt x="3236495" y="2033337"/>
                </a:cubicBezTo>
                <a:cubicBezTo>
                  <a:pt x="3225943" y="2026302"/>
                  <a:pt x="3211609" y="2027239"/>
                  <a:pt x="3200400" y="2021305"/>
                </a:cubicBezTo>
                <a:cubicBezTo>
                  <a:pt x="3075085" y="1954962"/>
                  <a:pt x="2951235" y="1885874"/>
                  <a:pt x="2827421" y="1816769"/>
                </a:cubicBezTo>
                <a:cubicBezTo>
                  <a:pt x="2778770" y="1789615"/>
                  <a:pt x="2731066" y="1760796"/>
                  <a:pt x="2683042" y="1732547"/>
                </a:cubicBezTo>
                <a:cubicBezTo>
                  <a:pt x="2662886" y="1720690"/>
                  <a:pt x="2644378" y="1705665"/>
                  <a:pt x="2622884" y="1696453"/>
                </a:cubicBezTo>
                <a:cubicBezTo>
                  <a:pt x="2594810" y="1684421"/>
                  <a:pt x="2566299" y="1673363"/>
                  <a:pt x="2538663" y="1660358"/>
                </a:cubicBezTo>
                <a:cubicBezTo>
                  <a:pt x="2498092" y="1641266"/>
                  <a:pt x="2458870" y="1619395"/>
                  <a:pt x="2418347" y="1600200"/>
                </a:cubicBezTo>
                <a:cubicBezTo>
                  <a:pt x="2382650" y="1583291"/>
                  <a:pt x="2345392" y="1569738"/>
                  <a:pt x="2310063" y="1552074"/>
                </a:cubicBezTo>
                <a:cubicBezTo>
                  <a:pt x="2217005" y="1505545"/>
                  <a:pt x="2114580" y="1472689"/>
                  <a:pt x="2033337" y="1407695"/>
                </a:cubicBezTo>
                <a:cubicBezTo>
                  <a:pt x="2013284" y="1391653"/>
                  <a:pt x="1993723" y="1374977"/>
                  <a:pt x="1973179" y="1359569"/>
                </a:cubicBezTo>
                <a:cubicBezTo>
                  <a:pt x="1961611" y="1350893"/>
                  <a:pt x="1951174" y="1338757"/>
                  <a:pt x="1937084" y="1335505"/>
                </a:cubicBezTo>
                <a:cubicBezTo>
                  <a:pt x="1897811" y="1326442"/>
                  <a:pt x="1856873" y="1327484"/>
                  <a:pt x="1816768" y="1323474"/>
                </a:cubicBezTo>
                <a:cubicBezTo>
                  <a:pt x="1686784" y="1271481"/>
                  <a:pt x="1832301" y="1333391"/>
                  <a:pt x="1636295" y="1227221"/>
                </a:cubicBezTo>
                <a:cubicBezTo>
                  <a:pt x="1581098" y="1197322"/>
                  <a:pt x="1530142" y="1150786"/>
                  <a:pt x="1467852" y="1143000"/>
                </a:cubicBezTo>
                <a:lnTo>
                  <a:pt x="1371600" y="1130969"/>
                </a:lnTo>
                <a:cubicBezTo>
                  <a:pt x="1332123" y="1117810"/>
                  <a:pt x="1285525" y="1103387"/>
                  <a:pt x="1251284" y="1082842"/>
                </a:cubicBezTo>
                <a:cubicBezTo>
                  <a:pt x="1236693" y="1074088"/>
                  <a:pt x="1227221" y="1058779"/>
                  <a:pt x="1215189" y="1046747"/>
                </a:cubicBezTo>
                <a:cubicBezTo>
                  <a:pt x="1191114" y="974519"/>
                  <a:pt x="1208969" y="1049616"/>
                  <a:pt x="1215189" y="962526"/>
                </a:cubicBezTo>
                <a:cubicBezTo>
                  <a:pt x="1218046" y="922523"/>
                  <a:pt x="1245268" y="882316"/>
                  <a:pt x="1251284" y="866274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E6593384-3FB3-D4ED-0450-BFA667CE543E}"/>
              </a:ext>
            </a:extLst>
          </p:cNvPr>
          <p:cNvSpPr/>
          <p:nvPr/>
        </p:nvSpPr>
        <p:spPr>
          <a:xfrm rot="1675102">
            <a:off x="604657" y="4385117"/>
            <a:ext cx="3345932" cy="113660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2">
              <a:lumMod val="50000"/>
              <a:alpha val="3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DFEB2-5C5E-6B0A-A6AD-D1141AB90294}"/>
              </a:ext>
            </a:extLst>
          </p:cNvPr>
          <p:cNvSpPr txBox="1"/>
          <p:nvPr/>
        </p:nvSpPr>
        <p:spPr>
          <a:xfrm>
            <a:off x="1001261" y="5135707"/>
            <a:ext cx="125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Dwarfs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88AD4ACE-3608-C3E3-4178-8D8898AB77E2}"/>
              </a:ext>
            </a:extLst>
          </p:cNvPr>
          <p:cNvSpPr/>
          <p:nvPr/>
        </p:nvSpPr>
        <p:spPr>
          <a:xfrm>
            <a:off x="2311837" y="1615044"/>
            <a:ext cx="819397" cy="1189940"/>
          </a:xfrm>
          <a:prstGeom prst="parallelogram">
            <a:avLst/>
          </a:prstGeom>
          <a:solidFill>
            <a:srgbClr val="E16447">
              <a:alpha val="24706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70F3F1-4BEE-0B26-D437-25ABEFE0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6426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B5FAA-793B-6D2D-0F80-B7E63125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ine of a person&#10;&#10;AI-generated content may be incorrect.">
            <a:extLst>
              <a:ext uri="{FF2B5EF4-FFF2-40B4-BE49-F238E27FC236}">
                <a16:creationId xmlns:a16="http://schemas.microsoft.com/office/drawing/2014/main" id="{4A3CD76B-5F1B-C37E-8374-AABE19F80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" y="1177347"/>
            <a:ext cx="6792987" cy="553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C263-0277-0CEA-25F4-66D6A2F305D5}"/>
              </a:ext>
            </a:extLst>
          </p:cNvPr>
          <p:cNvSpPr txBox="1"/>
          <p:nvPr/>
        </p:nvSpPr>
        <p:spPr>
          <a:xfrm>
            <a:off x="4598765" y="3175103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Sequence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ABB3C7-C2A0-A794-39F1-959C89122E7D}"/>
              </a:ext>
            </a:extLst>
          </p:cNvPr>
          <p:cNvSpPr txBox="1"/>
          <p:nvPr/>
        </p:nvSpPr>
        <p:spPr>
          <a:xfrm>
            <a:off x="6918911" y="1426814"/>
            <a:ext cx="515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Main sequence lifetimes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E1C3A-A979-F547-BA82-925127843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04" y="2324552"/>
            <a:ext cx="5743699" cy="890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0B6267-FB7D-8EAB-BB39-64BD493C8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012" y="3587973"/>
            <a:ext cx="1886047" cy="831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A7D2E7-8A9E-036E-0E15-2CBBA3291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65" y="4792691"/>
            <a:ext cx="5156465" cy="8763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CFCA4-34DA-9C51-7F2F-5518F1F2203E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>
                <a:solidFill>
                  <a:schemeClr val="bg1"/>
                </a:solidFill>
              </a:rPr>
              <a:t>Observations: Color-Magnitude Diagram from GAIA</a:t>
            </a:r>
            <a:endParaRPr lang="ca-ES" sz="4000" dirty="0">
              <a:solidFill>
                <a:schemeClr val="bg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FA723DE-1FDB-9B8C-67BE-B6A8E28C10A4}"/>
              </a:ext>
            </a:extLst>
          </p:cNvPr>
          <p:cNvSpPr/>
          <p:nvPr/>
        </p:nvSpPr>
        <p:spPr>
          <a:xfrm>
            <a:off x="1263316" y="1540042"/>
            <a:ext cx="5594684" cy="4054642"/>
          </a:xfrm>
          <a:custGeom>
            <a:avLst/>
            <a:gdLst>
              <a:gd name="connsiteX0" fmla="*/ 1251284 w 5594684"/>
              <a:gd name="connsiteY0" fmla="*/ 866274 h 4054642"/>
              <a:gd name="connsiteX1" fmla="*/ 1251284 w 5594684"/>
              <a:gd name="connsiteY1" fmla="*/ 866274 h 4054642"/>
              <a:gd name="connsiteX2" fmla="*/ 1058779 w 5594684"/>
              <a:gd name="connsiteY2" fmla="*/ 673769 h 4054642"/>
              <a:gd name="connsiteX3" fmla="*/ 962526 w 5594684"/>
              <a:gd name="connsiteY3" fmla="*/ 589547 h 4054642"/>
              <a:gd name="connsiteX4" fmla="*/ 914400 w 5594684"/>
              <a:gd name="connsiteY4" fmla="*/ 529390 h 4054642"/>
              <a:gd name="connsiteX5" fmla="*/ 854242 w 5594684"/>
              <a:gd name="connsiteY5" fmla="*/ 469232 h 4054642"/>
              <a:gd name="connsiteX6" fmla="*/ 818147 w 5594684"/>
              <a:gd name="connsiteY6" fmla="*/ 421105 h 4054642"/>
              <a:gd name="connsiteX7" fmla="*/ 745958 w 5594684"/>
              <a:gd name="connsiteY7" fmla="*/ 360947 h 4054642"/>
              <a:gd name="connsiteX8" fmla="*/ 637673 w 5594684"/>
              <a:gd name="connsiteY8" fmla="*/ 252663 h 4054642"/>
              <a:gd name="connsiteX9" fmla="*/ 529389 w 5594684"/>
              <a:gd name="connsiteY9" fmla="*/ 180474 h 4054642"/>
              <a:gd name="connsiteX10" fmla="*/ 385010 w 5594684"/>
              <a:gd name="connsiteY10" fmla="*/ 72190 h 4054642"/>
              <a:gd name="connsiteX11" fmla="*/ 336884 w 5594684"/>
              <a:gd name="connsiteY11" fmla="*/ 36095 h 4054642"/>
              <a:gd name="connsiteX12" fmla="*/ 252663 w 5594684"/>
              <a:gd name="connsiteY12" fmla="*/ 0 h 4054642"/>
              <a:gd name="connsiteX13" fmla="*/ 108284 w 5594684"/>
              <a:gd name="connsiteY13" fmla="*/ 24063 h 4054642"/>
              <a:gd name="connsiteX14" fmla="*/ 72189 w 5594684"/>
              <a:gd name="connsiteY14" fmla="*/ 144379 h 4054642"/>
              <a:gd name="connsiteX15" fmla="*/ 36095 w 5594684"/>
              <a:gd name="connsiteY15" fmla="*/ 276726 h 4054642"/>
              <a:gd name="connsiteX16" fmla="*/ 0 w 5594684"/>
              <a:gd name="connsiteY16" fmla="*/ 397042 h 4054642"/>
              <a:gd name="connsiteX17" fmla="*/ 36095 w 5594684"/>
              <a:gd name="connsiteY17" fmla="*/ 565484 h 4054642"/>
              <a:gd name="connsiteX18" fmla="*/ 72189 w 5594684"/>
              <a:gd name="connsiteY18" fmla="*/ 637674 h 4054642"/>
              <a:gd name="connsiteX19" fmla="*/ 84221 w 5594684"/>
              <a:gd name="connsiteY19" fmla="*/ 673769 h 4054642"/>
              <a:gd name="connsiteX20" fmla="*/ 168442 w 5594684"/>
              <a:gd name="connsiteY20" fmla="*/ 830179 h 4054642"/>
              <a:gd name="connsiteX21" fmla="*/ 228600 w 5594684"/>
              <a:gd name="connsiteY21" fmla="*/ 986590 h 4054642"/>
              <a:gd name="connsiteX22" fmla="*/ 240631 w 5594684"/>
              <a:gd name="connsiteY22" fmla="*/ 1034716 h 4054642"/>
              <a:gd name="connsiteX23" fmla="*/ 324852 w 5594684"/>
              <a:gd name="connsiteY23" fmla="*/ 1179095 h 4054642"/>
              <a:gd name="connsiteX24" fmla="*/ 445168 w 5594684"/>
              <a:gd name="connsiteY24" fmla="*/ 1359569 h 4054642"/>
              <a:gd name="connsiteX25" fmla="*/ 577516 w 5594684"/>
              <a:gd name="connsiteY25" fmla="*/ 1443790 h 4054642"/>
              <a:gd name="connsiteX26" fmla="*/ 661737 w 5594684"/>
              <a:gd name="connsiteY26" fmla="*/ 1576137 h 4054642"/>
              <a:gd name="connsiteX27" fmla="*/ 854242 w 5594684"/>
              <a:gd name="connsiteY27" fmla="*/ 1744579 h 4054642"/>
              <a:gd name="connsiteX28" fmla="*/ 938463 w 5594684"/>
              <a:gd name="connsiteY28" fmla="*/ 1816769 h 4054642"/>
              <a:gd name="connsiteX29" fmla="*/ 1058779 w 5594684"/>
              <a:gd name="connsiteY29" fmla="*/ 1888958 h 4054642"/>
              <a:gd name="connsiteX30" fmla="*/ 1155031 w 5594684"/>
              <a:gd name="connsiteY30" fmla="*/ 1961147 h 4054642"/>
              <a:gd name="connsiteX31" fmla="*/ 1299410 w 5594684"/>
              <a:gd name="connsiteY31" fmla="*/ 2081463 h 4054642"/>
              <a:gd name="connsiteX32" fmla="*/ 1455821 w 5594684"/>
              <a:gd name="connsiteY32" fmla="*/ 2177716 h 4054642"/>
              <a:gd name="connsiteX33" fmla="*/ 1588168 w 5594684"/>
              <a:gd name="connsiteY33" fmla="*/ 2286000 h 4054642"/>
              <a:gd name="connsiteX34" fmla="*/ 1780673 w 5594684"/>
              <a:gd name="connsiteY34" fmla="*/ 2418347 h 4054642"/>
              <a:gd name="connsiteX35" fmla="*/ 1804737 w 5594684"/>
              <a:gd name="connsiteY35" fmla="*/ 2442411 h 4054642"/>
              <a:gd name="connsiteX36" fmla="*/ 1900989 w 5594684"/>
              <a:gd name="connsiteY36" fmla="*/ 2514600 h 4054642"/>
              <a:gd name="connsiteX37" fmla="*/ 2141621 w 5594684"/>
              <a:gd name="connsiteY37" fmla="*/ 2755232 h 4054642"/>
              <a:gd name="connsiteX38" fmla="*/ 2358189 w 5594684"/>
              <a:gd name="connsiteY38" fmla="*/ 2887579 h 4054642"/>
              <a:gd name="connsiteX39" fmla="*/ 2490537 w 5594684"/>
              <a:gd name="connsiteY39" fmla="*/ 2971800 h 4054642"/>
              <a:gd name="connsiteX40" fmla="*/ 2538663 w 5594684"/>
              <a:gd name="connsiteY40" fmla="*/ 3019926 h 4054642"/>
              <a:gd name="connsiteX41" fmla="*/ 2827421 w 5594684"/>
              <a:gd name="connsiteY41" fmla="*/ 3152274 h 4054642"/>
              <a:gd name="connsiteX42" fmla="*/ 3068052 w 5594684"/>
              <a:gd name="connsiteY42" fmla="*/ 3296653 h 4054642"/>
              <a:gd name="connsiteX43" fmla="*/ 3128210 w 5594684"/>
              <a:gd name="connsiteY43" fmla="*/ 3332747 h 4054642"/>
              <a:gd name="connsiteX44" fmla="*/ 3320716 w 5594684"/>
              <a:gd name="connsiteY44" fmla="*/ 3429000 h 4054642"/>
              <a:gd name="connsiteX45" fmla="*/ 3441031 w 5594684"/>
              <a:gd name="connsiteY45" fmla="*/ 3549316 h 4054642"/>
              <a:gd name="connsiteX46" fmla="*/ 3681663 w 5594684"/>
              <a:gd name="connsiteY46" fmla="*/ 3633537 h 4054642"/>
              <a:gd name="connsiteX47" fmla="*/ 3958389 w 5594684"/>
              <a:gd name="connsiteY47" fmla="*/ 3789947 h 4054642"/>
              <a:gd name="connsiteX48" fmla="*/ 4030579 w 5594684"/>
              <a:gd name="connsiteY48" fmla="*/ 3910263 h 4054642"/>
              <a:gd name="connsiteX49" fmla="*/ 4199021 w 5594684"/>
              <a:gd name="connsiteY49" fmla="*/ 3970421 h 4054642"/>
              <a:gd name="connsiteX50" fmla="*/ 4620126 w 5594684"/>
              <a:gd name="connsiteY50" fmla="*/ 4030579 h 4054642"/>
              <a:gd name="connsiteX51" fmla="*/ 4764505 w 5594684"/>
              <a:gd name="connsiteY51" fmla="*/ 4054642 h 4054642"/>
              <a:gd name="connsiteX52" fmla="*/ 5414210 w 5594684"/>
              <a:gd name="connsiteY52" fmla="*/ 4042611 h 4054642"/>
              <a:gd name="connsiteX53" fmla="*/ 5486400 w 5594684"/>
              <a:gd name="connsiteY53" fmla="*/ 4018547 h 4054642"/>
              <a:gd name="connsiteX54" fmla="*/ 5558589 w 5594684"/>
              <a:gd name="connsiteY54" fmla="*/ 4006516 h 4054642"/>
              <a:gd name="connsiteX55" fmla="*/ 5570621 w 5594684"/>
              <a:gd name="connsiteY55" fmla="*/ 3922295 h 4054642"/>
              <a:gd name="connsiteX56" fmla="*/ 5594684 w 5594684"/>
              <a:gd name="connsiteY56" fmla="*/ 3753853 h 4054642"/>
              <a:gd name="connsiteX57" fmla="*/ 5546558 w 5594684"/>
              <a:gd name="connsiteY57" fmla="*/ 3621505 h 4054642"/>
              <a:gd name="connsiteX58" fmla="*/ 5426242 w 5594684"/>
              <a:gd name="connsiteY58" fmla="*/ 3537284 h 4054642"/>
              <a:gd name="connsiteX59" fmla="*/ 5342021 w 5594684"/>
              <a:gd name="connsiteY59" fmla="*/ 3477126 h 4054642"/>
              <a:gd name="connsiteX60" fmla="*/ 5173579 w 5594684"/>
              <a:gd name="connsiteY60" fmla="*/ 3344779 h 4054642"/>
              <a:gd name="connsiteX61" fmla="*/ 5029200 w 5594684"/>
              <a:gd name="connsiteY61" fmla="*/ 3248526 h 4054642"/>
              <a:gd name="connsiteX62" fmla="*/ 4920916 w 5594684"/>
              <a:gd name="connsiteY62" fmla="*/ 3164305 h 4054642"/>
              <a:gd name="connsiteX63" fmla="*/ 4475747 w 5594684"/>
              <a:gd name="connsiteY63" fmla="*/ 2959769 h 4054642"/>
              <a:gd name="connsiteX64" fmla="*/ 4295273 w 5594684"/>
              <a:gd name="connsiteY64" fmla="*/ 2863516 h 4054642"/>
              <a:gd name="connsiteX65" fmla="*/ 4078705 w 5594684"/>
              <a:gd name="connsiteY65" fmla="*/ 2743200 h 4054642"/>
              <a:gd name="connsiteX66" fmla="*/ 3970421 w 5594684"/>
              <a:gd name="connsiteY66" fmla="*/ 2695074 h 4054642"/>
              <a:gd name="connsiteX67" fmla="*/ 3826042 w 5594684"/>
              <a:gd name="connsiteY67" fmla="*/ 2562726 h 4054642"/>
              <a:gd name="connsiteX68" fmla="*/ 3549316 w 5594684"/>
              <a:gd name="connsiteY68" fmla="*/ 2334126 h 4054642"/>
              <a:gd name="connsiteX69" fmla="*/ 3368842 w 5594684"/>
              <a:gd name="connsiteY69" fmla="*/ 2177716 h 4054642"/>
              <a:gd name="connsiteX70" fmla="*/ 3236495 w 5594684"/>
              <a:gd name="connsiteY70" fmla="*/ 2033337 h 4054642"/>
              <a:gd name="connsiteX71" fmla="*/ 3200400 w 5594684"/>
              <a:gd name="connsiteY71" fmla="*/ 2021305 h 4054642"/>
              <a:gd name="connsiteX72" fmla="*/ 2827421 w 5594684"/>
              <a:gd name="connsiteY72" fmla="*/ 1816769 h 4054642"/>
              <a:gd name="connsiteX73" fmla="*/ 2683042 w 5594684"/>
              <a:gd name="connsiteY73" fmla="*/ 1732547 h 4054642"/>
              <a:gd name="connsiteX74" fmla="*/ 2622884 w 5594684"/>
              <a:gd name="connsiteY74" fmla="*/ 1696453 h 4054642"/>
              <a:gd name="connsiteX75" fmla="*/ 2538663 w 5594684"/>
              <a:gd name="connsiteY75" fmla="*/ 1660358 h 4054642"/>
              <a:gd name="connsiteX76" fmla="*/ 2418347 w 5594684"/>
              <a:gd name="connsiteY76" fmla="*/ 1600200 h 4054642"/>
              <a:gd name="connsiteX77" fmla="*/ 2310063 w 5594684"/>
              <a:gd name="connsiteY77" fmla="*/ 1552074 h 4054642"/>
              <a:gd name="connsiteX78" fmla="*/ 2033337 w 5594684"/>
              <a:gd name="connsiteY78" fmla="*/ 1407695 h 4054642"/>
              <a:gd name="connsiteX79" fmla="*/ 1973179 w 5594684"/>
              <a:gd name="connsiteY79" fmla="*/ 1359569 h 4054642"/>
              <a:gd name="connsiteX80" fmla="*/ 1937084 w 5594684"/>
              <a:gd name="connsiteY80" fmla="*/ 1335505 h 4054642"/>
              <a:gd name="connsiteX81" fmla="*/ 1816768 w 5594684"/>
              <a:gd name="connsiteY81" fmla="*/ 1323474 h 4054642"/>
              <a:gd name="connsiteX82" fmla="*/ 1636295 w 5594684"/>
              <a:gd name="connsiteY82" fmla="*/ 1227221 h 4054642"/>
              <a:gd name="connsiteX83" fmla="*/ 1467852 w 5594684"/>
              <a:gd name="connsiteY83" fmla="*/ 1143000 h 4054642"/>
              <a:gd name="connsiteX84" fmla="*/ 1371600 w 5594684"/>
              <a:gd name="connsiteY84" fmla="*/ 1130969 h 4054642"/>
              <a:gd name="connsiteX85" fmla="*/ 1251284 w 5594684"/>
              <a:gd name="connsiteY85" fmla="*/ 1082842 h 4054642"/>
              <a:gd name="connsiteX86" fmla="*/ 1215189 w 5594684"/>
              <a:gd name="connsiteY86" fmla="*/ 1046747 h 4054642"/>
              <a:gd name="connsiteX87" fmla="*/ 1215189 w 5594684"/>
              <a:gd name="connsiteY87" fmla="*/ 962526 h 4054642"/>
              <a:gd name="connsiteX88" fmla="*/ 1251284 w 5594684"/>
              <a:gd name="connsiteY88" fmla="*/ 866274 h 40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594684" h="4054642">
                <a:moveTo>
                  <a:pt x="1251284" y="866274"/>
                </a:moveTo>
                <a:lnTo>
                  <a:pt x="1251284" y="866274"/>
                </a:lnTo>
                <a:cubicBezTo>
                  <a:pt x="1187116" y="802106"/>
                  <a:pt x="1124657" y="736180"/>
                  <a:pt x="1058779" y="673769"/>
                </a:cubicBezTo>
                <a:cubicBezTo>
                  <a:pt x="921116" y="543351"/>
                  <a:pt x="1185824" y="837655"/>
                  <a:pt x="962526" y="589547"/>
                </a:cubicBezTo>
                <a:cubicBezTo>
                  <a:pt x="945347" y="570460"/>
                  <a:pt x="931579" y="548477"/>
                  <a:pt x="914400" y="529390"/>
                </a:cubicBezTo>
                <a:cubicBezTo>
                  <a:pt x="895429" y="508311"/>
                  <a:pt x="873082" y="490428"/>
                  <a:pt x="854242" y="469232"/>
                </a:cubicBezTo>
                <a:cubicBezTo>
                  <a:pt x="840920" y="454244"/>
                  <a:pt x="832326" y="435285"/>
                  <a:pt x="818147" y="421105"/>
                </a:cubicBezTo>
                <a:cubicBezTo>
                  <a:pt x="795998" y="398956"/>
                  <a:pt x="768857" y="382319"/>
                  <a:pt x="745958" y="360947"/>
                </a:cubicBezTo>
                <a:cubicBezTo>
                  <a:pt x="708641" y="326118"/>
                  <a:pt x="680146" y="280978"/>
                  <a:pt x="637673" y="252663"/>
                </a:cubicBezTo>
                <a:cubicBezTo>
                  <a:pt x="601578" y="228600"/>
                  <a:pt x="564689" y="205688"/>
                  <a:pt x="529389" y="180474"/>
                </a:cubicBezTo>
                <a:cubicBezTo>
                  <a:pt x="480436" y="145508"/>
                  <a:pt x="433136" y="108285"/>
                  <a:pt x="385010" y="72190"/>
                </a:cubicBezTo>
                <a:cubicBezTo>
                  <a:pt x="368968" y="60158"/>
                  <a:pt x="355315" y="43994"/>
                  <a:pt x="336884" y="36095"/>
                </a:cubicBezTo>
                <a:lnTo>
                  <a:pt x="252663" y="0"/>
                </a:lnTo>
                <a:cubicBezTo>
                  <a:pt x="204537" y="8021"/>
                  <a:pt x="153129" y="4843"/>
                  <a:pt x="108284" y="24063"/>
                </a:cubicBezTo>
                <a:cubicBezTo>
                  <a:pt x="82925" y="34931"/>
                  <a:pt x="74094" y="134852"/>
                  <a:pt x="72189" y="144379"/>
                </a:cubicBezTo>
                <a:cubicBezTo>
                  <a:pt x="64086" y="184894"/>
                  <a:pt x="45262" y="240058"/>
                  <a:pt x="36095" y="276726"/>
                </a:cubicBezTo>
                <a:cubicBezTo>
                  <a:pt x="8983" y="385172"/>
                  <a:pt x="43110" y="289265"/>
                  <a:pt x="0" y="397042"/>
                </a:cubicBezTo>
                <a:cubicBezTo>
                  <a:pt x="12032" y="453189"/>
                  <a:pt x="19595" y="510484"/>
                  <a:pt x="36095" y="565484"/>
                </a:cubicBezTo>
                <a:cubicBezTo>
                  <a:pt x="43826" y="591253"/>
                  <a:pt x="61263" y="613089"/>
                  <a:pt x="72189" y="637674"/>
                </a:cubicBezTo>
                <a:cubicBezTo>
                  <a:pt x="77340" y="649263"/>
                  <a:pt x="78549" y="662425"/>
                  <a:pt x="84221" y="673769"/>
                </a:cubicBezTo>
                <a:cubicBezTo>
                  <a:pt x="125912" y="757151"/>
                  <a:pt x="134347" y="749203"/>
                  <a:pt x="168442" y="830179"/>
                </a:cubicBezTo>
                <a:cubicBezTo>
                  <a:pt x="190119" y="881662"/>
                  <a:pt x="215052" y="932397"/>
                  <a:pt x="228600" y="986590"/>
                </a:cubicBezTo>
                <a:cubicBezTo>
                  <a:pt x="232610" y="1002632"/>
                  <a:pt x="234825" y="1019233"/>
                  <a:pt x="240631" y="1034716"/>
                </a:cubicBezTo>
                <a:cubicBezTo>
                  <a:pt x="257478" y="1079640"/>
                  <a:pt x="306109" y="1145774"/>
                  <a:pt x="324852" y="1179095"/>
                </a:cubicBezTo>
                <a:cubicBezTo>
                  <a:pt x="371242" y="1261567"/>
                  <a:pt x="368470" y="1296406"/>
                  <a:pt x="445168" y="1359569"/>
                </a:cubicBezTo>
                <a:cubicBezTo>
                  <a:pt x="485533" y="1392811"/>
                  <a:pt x="533400" y="1415716"/>
                  <a:pt x="577516" y="1443790"/>
                </a:cubicBezTo>
                <a:cubicBezTo>
                  <a:pt x="605590" y="1487906"/>
                  <a:pt x="626333" y="1537655"/>
                  <a:pt x="661737" y="1576137"/>
                </a:cubicBezTo>
                <a:cubicBezTo>
                  <a:pt x="719466" y="1638886"/>
                  <a:pt x="789901" y="1688630"/>
                  <a:pt x="854242" y="1744579"/>
                </a:cubicBezTo>
                <a:cubicBezTo>
                  <a:pt x="882144" y="1768841"/>
                  <a:pt x="906757" y="1797745"/>
                  <a:pt x="938463" y="1816769"/>
                </a:cubicBezTo>
                <a:cubicBezTo>
                  <a:pt x="978568" y="1840832"/>
                  <a:pt x="1021363" y="1860896"/>
                  <a:pt x="1058779" y="1888958"/>
                </a:cubicBezTo>
                <a:cubicBezTo>
                  <a:pt x="1090863" y="1913021"/>
                  <a:pt x="1123714" y="1936094"/>
                  <a:pt x="1155031" y="1961147"/>
                </a:cubicBezTo>
                <a:cubicBezTo>
                  <a:pt x="1203950" y="2000282"/>
                  <a:pt x="1248570" y="2044858"/>
                  <a:pt x="1299410" y="2081463"/>
                </a:cubicBezTo>
                <a:cubicBezTo>
                  <a:pt x="1349091" y="2117233"/>
                  <a:pt x="1405865" y="2142331"/>
                  <a:pt x="1455821" y="2177716"/>
                </a:cubicBezTo>
                <a:cubicBezTo>
                  <a:pt x="1502335" y="2210663"/>
                  <a:pt x="1541197" y="2253708"/>
                  <a:pt x="1588168" y="2286000"/>
                </a:cubicBezTo>
                <a:cubicBezTo>
                  <a:pt x="1652336" y="2330116"/>
                  <a:pt x="1725610" y="2363284"/>
                  <a:pt x="1780673" y="2418347"/>
                </a:cubicBezTo>
                <a:cubicBezTo>
                  <a:pt x="1788694" y="2426368"/>
                  <a:pt x="1795879" y="2435325"/>
                  <a:pt x="1804737" y="2442411"/>
                </a:cubicBezTo>
                <a:cubicBezTo>
                  <a:pt x="1836054" y="2467464"/>
                  <a:pt x="1871731" y="2487171"/>
                  <a:pt x="1900989" y="2514600"/>
                </a:cubicBezTo>
                <a:cubicBezTo>
                  <a:pt x="2238387" y="2830910"/>
                  <a:pt x="1694280" y="2374991"/>
                  <a:pt x="2141621" y="2755232"/>
                </a:cubicBezTo>
                <a:cubicBezTo>
                  <a:pt x="2245346" y="2843399"/>
                  <a:pt x="2233752" y="2821701"/>
                  <a:pt x="2358189" y="2887579"/>
                </a:cubicBezTo>
                <a:cubicBezTo>
                  <a:pt x="2404309" y="2911996"/>
                  <a:pt x="2450970" y="2937179"/>
                  <a:pt x="2490537" y="2971800"/>
                </a:cubicBezTo>
                <a:cubicBezTo>
                  <a:pt x="2507611" y="2986739"/>
                  <a:pt x="2518665" y="3009213"/>
                  <a:pt x="2538663" y="3019926"/>
                </a:cubicBezTo>
                <a:cubicBezTo>
                  <a:pt x="2631995" y="3069925"/>
                  <a:pt x="2736629" y="3097799"/>
                  <a:pt x="2827421" y="3152274"/>
                </a:cubicBezTo>
                <a:lnTo>
                  <a:pt x="3068052" y="3296653"/>
                </a:lnTo>
                <a:cubicBezTo>
                  <a:pt x="3088105" y="3308685"/>
                  <a:pt x="3107294" y="3322289"/>
                  <a:pt x="3128210" y="3332747"/>
                </a:cubicBezTo>
                <a:lnTo>
                  <a:pt x="3320716" y="3429000"/>
                </a:lnTo>
                <a:cubicBezTo>
                  <a:pt x="3360821" y="3469105"/>
                  <a:pt x="3394878" y="3516350"/>
                  <a:pt x="3441031" y="3549316"/>
                </a:cubicBezTo>
                <a:cubicBezTo>
                  <a:pt x="3519410" y="3605301"/>
                  <a:pt x="3592936" y="3613820"/>
                  <a:pt x="3681663" y="3633537"/>
                </a:cubicBezTo>
                <a:cubicBezTo>
                  <a:pt x="3690712" y="3638061"/>
                  <a:pt x="3905709" y="3713854"/>
                  <a:pt x="3958389" y="3789947"/>
                </a:cubicBezTo>
                <a:cubicBezTo>
                  <a:pt x="3985011" y="3828401"/>
                  <a:pt x="3993163" y="3882201"/>
                  <a:pt x="4030579" y="3910263"/>
                </a:cubicBezTo>
                <a:cubicBezTo>
                  <a:pt x="4078276" y="3946035"/>
                  <a:pt x="4141180" y="3955961"/>
                  <a:pt x="4199021" y="3970421"/>
                </a:cubicBezTo>
                <a:cubicBezTo>
                  <a:pt x="4325409" y="4002018"/>
                  <a:pt x="4491015" y="4012771"/>
                  <a:pt x="4620126" y="4030579"/>
                </a:cubicBezTo>
                <a:cubicBezTo>
                  <a:pt x="4668459" y="4037246"/>
                  <a:pt x="4716379" y="4046621"/>
                  <a:pt x="4764505" y="4054642"/>
                </a:cubicBezTo>
                <a:cubicBezTo>
                  <a:pt x="4981073" y="4050632"/>
                  <a:pt x="5197875" y="4053428"/>
                  <a:pt x="5414210" y="4042611"/>
                </a:cubicBezTo>
                <a:cubicBezTo>
                  <a:pt x="5439543" y="4041344"/>
                  <a:pt x="5461792" y="4024699"/>
                  <a:pt x="5486400" y="4018547"/>
                </a:cubicBezTo>
                <a:cubicBezTo>
                  <a:pt x="5510067" y="4012630"/>
                  <a:pt x="5534526" y="4010526"/>
                  <a:pt x="5558589" y="4006516"/>
                </a:cubicBezTo>
                <a:cubicBezTo>
                  <a:pt x="5562600" y="3978442"/>
                  <a:pt x="5567308" y="3950459"/>
                  <a:pt x="5570621" y="3922295"/>
                </a:cubicBezTo>
                <a:cubicBezTo>
                  <a:pt x="5588857" y="3767287"/>
                  <a:pt x="5571005" y="3848563"/>
                  <a:pt x="5594684" y="3753853"/>
                </a:cubicBezTo>
                <a:cubicBezTo>
                  <a:pt x="5578642" y="3709737"/>
                  <a:pt x="5571437" y="3661312"/>
                  <a:pt x="5546558" y="3621505"/>
                </a:cubicBezTo>
                <a:cubicBezTo>
                  <a:pt x="5510169" y="3563282"/>
                  <a:pt x="5473996" y="3567673"/>
                  <a:pt x="5426242" y="3537284"/>
                </a:cubicBezTo>
                <a:cubicBezTo>
                  <a:pt x="5397136" y="3518762"/>
                  <a:pt x="5369463" y="3498034"/>
                  <a:pt x="5342021" y="3477126"/>
                </a:cubicBezTo>
                <a:cubicBezTo>
                  <a:pt x="5285223" y="3433851"/>
                  <a:pt x="5232992" y="3384388"/>
                  <a:pt x="5173579" y="3344779"/>
                </a:cubicBezTo>
                <a:cubicBezTo>
                  <a:pt x="5125453" y="3312695"/>
                  <a:pt x="5076267" y="3282145"/>
                  <a:pt x="5029200" y="3248526"/>
                </a:cubicBezTo>
                <a:cubicBezTo>
                  <a:pt x="4991990" y="3221948"/>
                  <a:pt x="4960684" y="3186876"/>
                  <a:pt x="4920916" y="3164305"/>
                </a:cubicBezTo>
                <a:cubicBezTo>
                  <a:pt x="4656994" y="3014512"/>
                  <a:pt x="4670714" y="3024757"/>
                  <a:pt x="4475747" y="2959769"/>
                </a:cubicBezTo>
                <a:cubicBezTo>
                  <a:pt x="4309638" y="2849027"/>
                  <a:pt x="4513375" y="2978981"/>
                  <a:pt x="4295273" y="2863516"/>
                </a:cubicBezTo>
                <a:cubicBezTo>
                  <a:pt x="3992088" y="2703007"/>
                  <a:pt x="4433040" y="2911043"/>
                  <a:pt x="4078705" y="2743200"/>
                </a:cubicBezTo>
                <a:cubicBezTo>
                  <a:pt x="4043008" y="2726291"/>
                  <a:pt x="4003583" y="2716532"/>
                  <a:pt x="3970421" y="2695074"/>
                </a:cubicBezTo>
                <a:cubicBezTo>
                  <a:pt x="3782473" y="2573461"/>
                  <a:pt x="3944023" y="2652947"/>
                  <a:pt x="3826042" y="2562726"/>
                </a:cubicBezTo>
                <a:cubicBezTo>
                  <a:pt x="3433200" y="2262317"/>
                  <a:pt x="3884230" y="2642247"/>
                  <a:pt x="3549316" y="2334126"/>
                </a:cubicBezTo>
                <a:cubicBezTo>
                  <a:pt x="3490731" y="2280228"/>
                  <a:pt x="3415112" y="2242495"/>
                  <a:pt x="3368842" y="2177716"/>
                </a:cubicBezTo>
                <a:cubicBezTo>
                  <a:pt x="3315183" y="2102594"/>
                  <a:pt x="3312757" y="2084179"/>
                  <a:pt x="3236495" y="2033337"/>
                </a:cubicBezTo>
                <a:cubicBezTo>
                  <a:pt x="3225943" y="2026302"/>
                  <a:pt x="3211609" y="2027239"/>
                  <a:pt x="3200400" y="2021305"/>
                </a:cubicBezTo>
                <a:cubicBezTo>
                  <a:pt x="3075085" y="1954962"/>
                  <a:pt x="2951235" y="1885874"/>
                  <a:pt x="2827421" y="1816769"/>
                </a:cubicBezTo>
                <a:cubicBezTo>
                  <a:pt x="2778770" y="1789615"/>
                  <a:pt x="2731066" y="1760796"/>
                  <a:pt x="2683042" y="1732547"/>
                </a:cubicBezTo>
                <a:cubicBezTo>
                  <a:pt x="2662886" y="1720690"/>
                  <a:pt x="2644378" y="1705665"/>
                  <a:pt x="2622884" y="1696453"/>
                </a:cubicBezTo>
                <a:cubicBezTo>
                  <a:pt x="2594810" y="1684421"/>
                  <a:pt x="2566299" y="1673363"/>
                  <a:pt x="2538663" y="1660358"/>
                </a:cubicBezTo>
                <a:cubicBezTo>
                  <a:pt x="2498092" y="1641266"/>
                  <a:pt x="2458870" y="1619395"/>
                  <a:pt x="2418347" y="1600200"/>
                </a:cubicBezTo>
                <a:cubicBezTo>
                  <a:pt x="2382650" y="1583291"/>
                  <a:pt x="2345392" y="1569738"/>
                  <a:pt x="2310063" y="1552074"/>
                </a:cubicBezTo>
                <a:cubicBezTo>
                  <a:pt x="2217005" y="1505545"/>
                  <a:pt x="2114580" y="1472689"/>
                  <a:pt x="2033337" y="1407695"/>
                </a:cubicBezTo>
                <a:cubicBezTo>
                  <a:pt x="2013284" y="1391653"/>
                  <a:pt x="1993723" y="1374977"/>
                  <a:pt x="1973179" y="1359569"/>
                </a:cubicBezTo>
                <a:cubicBezTo>
                  <a:pt x="1961611" y="1350893"/>
                  <a:pt x="1951174" y="1338757"/>
                  <a:pt x="1937084" y="1335505"/>
                </a:cubicBezTo>
                <a:cubicBezTo>
                  <a:pt x="1897811" y="1326442"/>
                  <a:pt x="1856873" y="1327484"/>
                  <a:pt x="1816768" y="1323474"/>
                </a:cubicBezTo>
                <a:cubicBezTo>
                  <a:pt x="1686784" y="1271481"/>
                  <a:pt x="1832301" y="1333391"/>
                  <a:pt x="1636295" y="1227221"/>
                </a:cubicBezTo>
                <a:cubicBezTo>
                  <a:pt x="1581098" y="1197322"/>
                  <a:pt x="1530142" y="1150786"/>
                  <a:pt x="1467852" y="1143000"/>
                </a:cubicBezTo>
                <a:lnTo>
                  <a:pt x="1371600" y="1130969"/>
                </a:lnTo>
                <a:cubicBezTo>
                  <a:pt x="1332123" y="1117810"/>
                  <a:pt x="1285525" y="1103387"/>
                  <a:pt x="1251284" y="1082842"/>
                </a:cubicBezTo>
                <a:cubicBezTo>
                  <a:pt x="1236693" y="1074088"/>
                  <a:pt x="1227221" y="1058779"/>
                  <a:pt x="1215189" y="1046747"/>
                </a:cubicBezTo>
                <a:cubicBezTo>
                  <a:pt x="1191114" y="974519"/>
                  <a:pt x="1208969" y="1049616"/>
                  <a:pt x="1215189" y="962526"/>
                </a:cubicBezTo>
                <a:cubicBezTo>
                  <a:pt x="1218046" y="922523"/>
                  <a:pt x="1245268" y="882316"/>
                  <a:pt x="1251284" y="866274"/>
                </a:cubicBezTo>
                <a:close/>
              </a:path>
            </a:pathLst>
          </a:custGeom>
          <a:solidFill>
            <a:schemeClr val="accent1">
              <a:alpha val="22000"/>
            </a:schemeClr>
          </a:solidFill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06A06-6F36-8FC1-39D8-B38D49DF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1323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2D8CD-654E-FB3C-5659-F8D570CC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thematical equation with black text&#10;&#10;AI-generated content may be incorrect.">
            <a:extLst>
              <a:ext uri="{FF2B5EF4-FFF2-40B4-BE49-F238E27FC236}">
                <a16:creationId xmlns:a16="http://schemas.microsoft.com/office/drawing/2014/main" id="{549D924F-2CC1-A325-4CD9-A87A326CB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8" y="1961242"/>
            <a:ext cx="1708238" cy="914447"/>
          </a:xfrm>
          <a:prstGeom prst="rect">
            <a:avLst/>
          </a:prstGeom>
        </p:spPr>
      </p:pic>
      <p:pic>
        <p:nvPicPr>
          <p:cNvPr id="14" name="Picture 13" descr="A square and square equation&#10;&#10;AI-generated content may be incorrect.">
            <a:extLst>
              <a:ext uri="{FF2B5EF4-FFF2-40B4-BE49-F238E27FC236}">
                <a16:creationId xmlns:a16="http://schemas.microsoft.com/office/drawing/2014/main" id="{2EB8271B-54E0-1443-3F13-7158E9A33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30" y="1850226"/>
            <a:ext cx="4381725" cy="1155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D1B2CC-25BC-42EA-9E45-56337AE2EF70}"/>
                  </a:ext>
                </a:extLst>
              </p:cNvPr>
              <p:cNvSpPr txBox="1"/>
              <p:nvPr/>
            </p:nvSpPr>
            <p:spPr>
              <a:xfrm>
                <a:off x="2228920" y="2225680"/>
                <a:ext cx="3847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8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ca-ES" sz="2800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D1B2CC-25BC-42EA-9E45-56337AE2E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920" y="2225680"/>
                <a:ext cx="38472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6A0948-97FC-3553-98CF-F03CF7A7CCF5}"/>
              </a:ext>
            </a:extLst>
          </p:cNvPr>
          <p:cNvSpPr txBox="1"/>
          <p:nvPr/>
        </p:nvSpPr>
        <p:spPr>
          <a:xfrm>
            <a:off x="7598223" y="2673861"/>
            <a:ext cx="4226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/>
              <a:t>Main sequence lifetimes</a:t>
            </a:r>
          </a:p>
          <a:p>
            <a:pPr algn="ctr"/>
            <a:r>
              <a:rPr lang="ca-ES" sz="2800" b="1" dirty="0"/>
              <a:t>(nuclear)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ADAEA3-4DB5-DD71-E04C-1EC7639E1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416658"/>
              </p:ext>
            </p:extLst>
          </p:nvPr>
        </p:nvGraphicFramePr>
        <p:xfrm>
          <a:off x="8089505" y="3691869"/>
          <a:ext cx="3244320" cy="28326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22160">
                  <a:extLst>
                    <a:ext uri="{9D8B030D-6E8A-4147-A177-3AD203B41FA5}">
                      <a16:colId xmlns:a16="http://schemas.microsoft.com/office/drawing/2014/main" val="1119611295"/>
                    </a:ext>
                  </a:extLst>
                </a:gridCol>
                <a:gridCol w="1622160">
                  <a:extLst>
                    <a:ext uri="{9D8B030D-6E8A-4147-A177-3AD203B41FA5}">
                      <a16:colId xmlns:a16="http://schemas.microsoft.com/office/drawing/2014/main" val="2560154716"/>
                    </a:ext>
                  </a:extLst>
                </a:gridCol>
              </a:tblGrid>
              <a:tr h="546636"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M</a:t>
                      </a:r>
                      <a:r>
                        <a:rPr lang="ca-ES" sz="2400" baseline="-25000" dirty="0"/>
                        <a:t>ini</a:t>
                      </a:r>
                      <a:r>
                        <a:rPr lang="ca-ES" sz="2400" baseline="0" dirty="0"/>
                        <a:t>(M</a:t>
                      </a:r>
                      <a:r>
                        <a:rPr lang="ca-ES" sz="2400" baseline="-25000" dirty="0"/>
                        <a:t>sun</a:t>
                      </a:r>
                      <a:r>
                        <a:rPr lang="ca-ES" sz="2400" baseline="0" dirty="0"/>
                        <a:t>)</a:t>
                      </a:r>
                      <a:endParaRPr lang="ca-ES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T</a:t>
                      </a:r>
                      <a:r>
                        <a:rPr lang="ca-ES" sz="2400" baseline="-25000" dirty="0"/>
                        <a:t>nuc</a:t>
                      </a:r>
                      <a:r>
                        <a:rPr lang="ca-ES" sz="2400" baseline="0" dirty="0"/>
                        <a:t>(yr)</a:t>
                      </a:r>
                      <a:endParaRPr lang="ca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235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10</a:t>
                      </a:r>
                      <a:r>
                        <a:rPr lang="ca-ES" sz="2400" baseline="30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370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10</a:t>
                      </a:r>
                      <a:r>
                        <a:rPr lang="ca-ES" sz="2400" baseline="30000" dirty="0"/>
                        <a:t>10</a:t>
                      </a:r>
                      <a:endParaRPr lang="ca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29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10</a:t>
                      </a:r>
                      <a:r>
                        <a:rPr lang="ca-ES" sz="2400" baseline="30000" dirty="0"/>
                        <a:t>8</a:t>
                      </a:r>
                      <a:endParaRPr lang="ca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88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10</a:t>
                      </a:r>
                      <a:r>
                        <a:rPr lang="ca-ES" sz="2400" baseline="30000" dirty="0"/>
                        <a:t>7</a:t>
                      </a:r>
                      <a:endParaRPr lang="ca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193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50.0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a-ES" sz="2400" dirty="0"/>
                        <a:t>10</a:t>
                      </a:r>
                      <a:r>
                        <a:rPr lang="ca-ES" sz="2400" baseline="30000" dirty="0"/>
                        <a:t>6</a:t>
                      </a:r>
                      <a:endParaRPr lang="ca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1583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D1EBBAE-95F7-6B14-A1D4-6A334B2FA117}"/>
              </a:ext>
            </a:extLst>
          </p:cNvPr>
          <p:cNvSpPr txBox="1"/>
          <p:nvPr/>
        </p:nvSpPr>
        <p:spPr>
          <a:xfrm>
            <a:off x="343209" y="5129653"/>
            <a:ext cx="720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Nuclear timescale: </a:t>
            </a:r>
            <a:r>
              <a:rPr lang="ca-ES" sz="3200" b="1" dirty="0">
                <a:latin typeface="Aptos" panose="020B0004020202020204" pitchFamily="34" charset="0"/>
              </a:rPr>
              <a:t>≈ </a:t>
            </a:r>
            <a:r>
              <a:rPr lang="ca-ES" sz="2400" b="1" dirty="0"/>
              <a:t>10</a:t>
            </a:r>
            <a:r>
              <a:rPr lang="ca-ES" sz="2400" b="1" baseline="30000" dirty="0"/>
              <a:t>10</a:t>
            </a:r>
            <a:r>
              <a:rPr lang="ca-ES" sz="2400" b="1" dirty="0"/>
              <a:t> yr for the Sun</a:t>
            </a:r>
            <a:endParaRPr lang="ca-E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53CC8-0EBC-525C-1C54-425C7616B36F}"/>
              </a:ext>
            </a:extLst>
          </p:cNvPr>
          <p:cNvSpPr txBox="1"/>
          <p:nvPr/>
        </p:nvSpPr>
        <p:spPr>
          <a:xfrm>
            <a:off x="0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Relevant timescales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BF7A7-0BBC-6343-DBB0-BA0CA530309C}"/>
              </a:ext>
            </a:extLst>
          </p:cNvPr>
          <p:cNvSpPr txBox="1"/>
          <p:nvPr/>
        </p:nvSpPr>
        <p:spPr>
          <a:xfrm>
            <a:off x="351451" y="1117825"/>
            <a:ext cx="8656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Dynamical timescale </a:t>
            </a:r>
          </a:p>
          <a:p>
            <a:r>
              <a:rPr lang="ca-ES" sz="2400" b="1" dirty="0"/>
              <a:t>&lt; 30 min for the Sun</a:t>
            </a:r>
          </a:p>
        </p:txBody>
      </p:sp>
      <p:pic>
        <p:nvPicPr>
          <p:cNvPr id="19" name="Picture 18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32CBAC94-6F9E-5A50-73DB-136CA8E1D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0" y="3832084"/>
            <a:ext cx="1600282" cy="10287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CF6AD0-91FA-5E65-5169-5C23A69E223B}"/>
                  </a:ext>
                </a:extLst>
              </p:cNvPr>
              <p:cNvSpPr txBox="1"/>
              <p:nvPr/>
            </p:nvSpPr>
            <p:spPr>
              <a:xfrm>
                <a:off x="2208324" y="4157453"/>
                <a:ext cx="3847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8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ca-ES" sz="2800" b="1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CF6AD0-91FA-5E65-5169-5C23A69E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324" y="4157453"/>
                <a:ext cx="38472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E7BCBE-DF31-D4CF-D2CD-C9341EFD14E3}"/>
                  </a:ext>
                </a:extLst>
              </p:cNvPr>
              <p:cNvSpPr txBox="1"/>
              <p:nvPr/>
            </p:nvSpPr>
            <p:spPr>
              <a:xfrm>
                <a:off x="2430747" y="6023325"/>
                <a:ext cx="38472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2800" b="1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ca-ES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E7BCBE-DF31-D4CF-D2CD-C9341EFD1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747" y="6023325"/>
                <a:ext cx="38472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A number of numbers and symbols&#10;&#10;AI-generated content may be incorrect.">
            <a:extLst>
              <a:ext uri="{FF2B5EF4-FFF2-40B4-BE49-F238E27FC236}">
                <a16:creationId xmlns:a16="http://schemas.microsoft.com/office/drawing/2014/main" id="{D5A6B80D-4CD6-22A2-CF3F-5EE9234A7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49" y="3848994"/>
            <a:ext cx="4838949" cy="1047804"/>
          </a:xfrm>
          <a:prstGeom prst="rect">
            <a:avLst/>
          </a:prstGeom>
        </p:spPr>
      </p:pic>
      <p:pic>
        <p:nvPicPr>
          <p:cNvPr id="27" name="Picture 26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E922E0E5-5F4E-702D-5CFE-DA16C4F899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" y="5751551"/>
            <a:ext cx="1943200" cy="908097"/>
          </a:xfrm>
          <a:prstGeom prst="rect">
            <a:avLst/>
          </a:prstGeom>
        </p:spPr>
      </p:pic>
      <p:pic>
        <p:nvPicPr>
          <p:cNvPr id="29" name="Picture 28" descr="A mathematical equation with numbers and symbols&#10;&#10;AI-generated content may be incorrect.">
            <a:extLst>
              <a:ext uri="{FF2B5EF4-FFF2-40B4-BE49-F238E27FC236}">
                <a16:creationId xmlns:a16="http://schemas.microsoft.com/office/drawing/2014/main" id="{C0DB83BC-8248-7FFA-DD08-6F3B2F1CE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03" y="5717472"/>
            <a:ext cx="4127712" cy="958899"/>
          </a:xfrm>
          <a:prstGeom prst="rect">
            <a:avLst/>
          </a:prstGeom>
        </p:spPr>
      </p:pic>
      <p:pic>
        <p:nvPicPr>
          <p:cNvPr id="31" name="Picture 30" descr="A black and white text&#10;&#10;AI-generated content may be incorrect.">
            <a:extLst>
              <a:ext uri="{FF2B5EF4-FFF2-40B4-BE49-F238E27FC236}">
                <a16:creationId xmlns:a16="http://schemas.microsoft.com/office/drawing/2014/main" id="{CC6E0CFF-3400-E4A8-519F-B491507E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83" y="507688"/>
            <a:ext cx="6653910" cy="93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B795B-E538-6565-7189-BEB8682D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17</a:t>
            </a:fld>
            <a:endParaRPr lang="ca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3F44C-B733-49A9-0F9C-91F9BA684DED}"/>
              </a:ext>
            </a:extLst>
          </p:cNvPr>
          <p:cNvSpPr txBox="1"/>
          <p:nvPr/>
        </p:nvSpPr>
        <p:spPr>
          <a:xfrm>
            <a:off x="343210" y="3086668"/>
            <a:ext cx="7726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Thermal (Kelvin-Helmholtz) timescale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>
                <a:solidFill>
                  <a:prstClr val="black"/>
                </a:solidFill>
                <a:latin typeface="Aptos" panose="02110004020202020204"/>
              </a:rPr>
              <a:t>Approx. </a:t>
            </a:r>
            <a:r>
              <a:rPr kumimoji="0" lang="ca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 Myr for the Sun</a:t>
            </a:r>
          </a:p>
          <a:p>
            <a:endParaRPr lang="ca-ES" sz="3200" b="1" dirty="0"/>
          </a:p>
        </p:txBody>
      </p:sp>
    </p:spTree>
    <p:extLst>
      <p:ext uri="{BB962C8B-B14F-4D97-AF65-F5344CB8AC3E}">
        <p14:creationId xmlns:p14="http://schemas.microsoft.com/office/powerpoint/2010/main" val="270843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low-mass end of the main sequence in the HRD diagram showing the transition from the stellar M-dwarf to the substellar brown dwarf regime (Dieterich et al 2013). ">
            <a:extLst>
              <a:ext uri="{FF2B5EF4-FFF2-40B4-BE49-F238E27FC236}">
                <a16:creationId xmlns:a16="http://schemas.microsoft.com/office/drawing/2014/main" id="{9824FED4-72CA-D49B-ED60-6CBFFE014B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64" y="1065027"/>
            <a:ext cx="6784348" cy="526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484979-5011-7AC7-EEF7-A4D0DDDB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3" y="3152475"/>
            <a:ext cx="3803800" cy="924993"/>
          </a:xfrm>
        </p:spPr>
        <p:txBody>
          <a:bodyPr>
            <a:normAutofit fontScale="90000"/>
          </a:bodyPr>
          <a:lstStyle/>
          <a:p>
            <a:br>
              <a:rPr lang="ca-ES" dirty="0"/>
            </a:br>
            <a:r>
              <a:rPr lang="ca-ES" sz="3100" dirty="0"/>
              <a:t>Just some mild deuterium burning + lithium (most massive)</a:t>
            </a:r>
            <a:br>
              <a:rPr lang="ca-ES" sz="3100" dirty="0"/>
            </a:br>
            <a:br>
              <a:rPr lang="ca-ES" sz="3100" dirty="0"/>
            </a:br>
            <a:r>
              <a:rPr lang="ca-ES" sz="3100" dirty="0"/>
              <a:t>R ≈ R</a:t>
            </a:r>
            <a:r>
              <a:rPr lang="ca-ES" sz="3100" baseline="-25000" dirty="0"/>
              <a:t>Jup</a:t>
            </a:r>
            <a:br>
              <a:rPr lang="ca-ES" sz="3100" dirty="0"/>
            </a:br>
            <a:endParaRPr lang="ca-ES" sz="3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1BE91-0698-8CE9-CDD7-6C4415A35AE0}"/>
              </a:ext>
            </a:extLst>
          </p:cNvPr>
          <p:cNvSpPr txBox="1"/>
          <p:nvPr/>
        </p:nvSpPr>
        <p:spPr>
          <a:xfrm>
            <a:off x="1000427" y="5956275"/>
            <a:ext cx="3633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200" b="1" dirty="0"/>
              <a:t>Helling and Casewell,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8F174-A9CA-7DB0-185B-E6F8708027F2}"/>
              </a:ext>
            </a:extLst>
          </p:cNvPr>
          <p:cNvSpPr txBox="1"/>
          <p:nvPr/>
        </p:nvSpPr>
        <p:spPr>
          <a:xfrm>
            <a:off x="296563" y="1801468"/>
            <a:ext cx="3592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M/M</a:t>
            </a:r>
            <a:r>
              <a:rPr kumimoji="0" lang="ca-ES" sz="4000" b="1" i="0" u="none" strike="noStrike" kern="1200" cap="none" spc="0" normalizeH="0" baseline="-2500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ptos" panose="02110004020202020204"/>
                <a:ea typeface="Cambria Math" panose="02040503050406030204" pitchFamily="18" charset="0"/>
                <a:cs typeface="+mn-cs"/>
              </a:rPr>
              <a:t>⊙</a:t>
            </a:r>
            <a:r>
              <a:rPr kumimoji="0" lang="ca-E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≲ 0.08</a:t>
            </a:r>
            <a:endParaRPr lang="ca-E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F443B-CED5-7AD0-34E0-90409F05B9A5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Brown dwarfs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70692-D7C1-BAA8-5BA1-A038A986F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6428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A62AD-BE8C-D6CA-F51C-4BF8473FC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A6DB256-D697-7B3E-A071-976EBFE07BF1}"/>
              </a:ext>
            </a:extLst>
          </p:cNvPr>
          <p:cNvSpPr txBox="1">
            <a:spLocks/>
          </p:cNvSpPr>
          <p:nvPr/>
        </p:nvSpPr>
        <p:spPr>
          <a:xfrm>
            <a:off x="292982" y="1016278"/>
            <a:ext cx="5497088" cy="798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0.08 ≲ M/M</a:t>
            </a:r>
            <a:r>
              <a:rPr lang="ca-ES" sz="4000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ea typeface="Cambria Math" panose="02040503050406030204" pitchFamily="18" charset="0"/>
              </a:rPr>
              <a:t>⊙</a:t>
            </a: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≲ 0.3</a:t>
            </a:r>
            <a:r>
              <a:rPr lang="ca-ES" sz="4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A061C-5043-7280-1C5A-0C3E11EDF19C}"/>
              </a:ext>
            </a:extLst>
          </p:cNvPr>
          <p:cNvSpPr txBox="1"/>
          <p:nvPr/>
        </p:nvSpPr>
        <p:spPr>
          <a:xfrm>
            <a:off x="2749731" y="6104830"/>
            <a:ext cx="28918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>
                <a:solidFill>
                  <a:srgbClr val="002060"/>
                </a:solidFill>
              </a:rPr>
              <a:t>Casagrande+2008</a:t>
            </a:r>
          </a:p>
        </p:txBody>
      </p:sp>
      <p:pic>
        <p:nvPicPr>
          <p:cNvPr id="6148" name="Picture 4" descr="Comparison between the MOITE effective temperatures and those determined in other recent studies. A typical error bar of ±100 K is shown in the lower right-hand corner. Dotted line with slope 1 is intended to guide the eye.">
            <a:extLst>
              <a:ext uri="{FF2B5EF4-FFF2-40B4-BE49-F238E27FC236}">
                <a16:creationId xmlns:a16="http://schemas.microsoft.com/office/drawing/2014/main" id="{20D5DA06-A602-C5BD-EAAE-C7A334F6F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92" y="1016278"/>
            <a:ext cx="5924626" cy="556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25CE4B-3A8C-E315-801D-624360425CD6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Red dwarfs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E04DD-FDD8-C2AB-F2EE-8E26FC1D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19</a:t>
            </a:fld>
            <a:endParaRPr lang="ca-E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0AA2EC4-58BF-4F54-C6C1-A2D2C0214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67" y="2279658"/>
            <a:ext cx="5188329" cy="356206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Tx/>
              <a:buChar char="-"/>
            </a:pPr>
            <a:r>
              <a:rPr lang="ca-ES" sz="2800" dirty="0"/>
              <a:t>Core H-burning.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Type M, effective temperatur-es approx. 2000-3500 K.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Very long lives &gt; trillions years.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They </a:t>
            </a:r>
            <a:r>
              <a:rPr lang="ca-ES" sz="2800" b="1" dirty="0"/>
              <a:t>will develop a helium core</a:t>
            </a:r>
            <a:r>
              <a:rPr lang="ca-ES" sz="2800" dirty="0"/>
              <a:t>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Important to assess the IMF at lowest masses (</a:t>
            </a:r>
            <a:r>
              <a:rPr lang="ca-ES" sz="2800" b="1" dirty="0">
                <a:latin typeface="Helvetica Neue"/>
              </a:rPr>
              <a:t>Li+ 2023, Nature</a:t>
            </a:r>
            <a:r>
              <a:rPr lang="ca-ES" sz="2800" dirty="0"/>
              <a:t>) + great labs for convection and magnetic fields (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Bice and Toomre, 2022)</a:t>
            </a:r>
            <a:r>
              <a:rPr lang="ca-ES" sz="2800" dirty="0"/>
              <a:t>.</a:t>
            </a:r>
          </a:p>
          <a:p>
            <a:endParaRPr lang="ca-ES" sz="2800" dirty="0"/>
          </a:p>
          <a:p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392241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B8F4-9A82-522C-D434-F7E1E00E2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Questions we will try to answer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49DC3B-9467-CB6A-9507-ECEACE0C09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20905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714F892-127B-C5AC-BB8D-1EC6877EEC18}"/>
              </a:ext>
            </a:extLst>
          </p:cNvPr>
          <p:cNvSpPr txBox="1">
            <a:spLocks/>
          </p:cNvSpPr>
          <p:nvPr/>
        </p:nvSpPr>
        <p:spPr>
          <a:xfrm>
            <a:off x="6670164" y="2491407"/>
            <a:ext cx="4786799" cy="3876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200" dirty="0"/>
              <a:t>Why are non-massive stars important?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How do they live?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How do they end their lives?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Why are they important for element formation?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Why the embarrassing uncertain mass-limits in the definition of different types?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What do we still have to understand?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7AB5B-1AD5-60E7-8F12-30B9AD0B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1883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38B0-4494-9AF3-4CB8-5DB962A15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1D8C9-9940-F58A-35CE-50DA6FA4D4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67" y="2279658"/>
            <a:ext cx="5188329" cy="356206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Tx/>
              <a:buChar char="-"/>
            </a:pPr>
            <a:r>
              <a:rPr lang="ca-ES" sz="2800" dirty="0"/>
              <a:t>Core H-burning.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Type M, effective temperatures approx. 2000-3500 K.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Very long lives &gt; trillions years.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They </a:t>
            </a:r>
            <a:r>
              <a:rPr lang="ca-ES" sz="2800" b="1" dirty="0"/>
              <a:t>will develop a helium core</a:t>
            </a:r>
            <a:r>
              <a:rPr lang="ca-ES" sz="2800" dirty="0"/>
              <a:t>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Important to assess the IMF at lowest masses (</a:t>
            </a:r>
            <a:r>
              <a:rPr lang="ca-ES" sz="2800" b="1" dirty="0">
                <a:latin typeface="Helvetica Neue"/>
              </a:rPr>
              <a:t>Li+ 2023, Nature</a:t>
            </a:r>
            <a:r>
              <a:rPr lang="ca-ES" sz="2800" dirty="0"/>
              <a:t>) + great labs for convection and magnetic fields (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Bice and Toomre, 2022)</a:t>
            </a:r>
            <a:r>
              <a:rPr lang="ca-ES" sz="2800" dirty="0"/>
              <a:t>.</a:t>
            </a:r>
          </a:p>
          <a:p>
            <a:endParaRPr lang="ca-ES" sz="2800" dirty="0"/>
          </a:p>
          <a:p>
            <a:endParaRPr lang="ca-ES" sz="2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9AEA2E-D5E3-C723-ED60-2B622A0F6F98}"/>
              </a:ext>
            </a:extLst>
          </p:cNvPr>
          <p:cNvSpPr txBox="1">
            <a:spLocks/>
          </p:cNvSpPr>
          <p:nvPr/>
        </p:nvSpPr>
        <p:spPr>
          <a:xfrm>
            <a:off x="292982" y="1016278"/>
            <a:ext cx="5497088" cy="798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0.08 ≲ M/M</a:t>
            </a:r>
            <a:r>
              <a:rPr lang="ca-ES" sz="4000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ea typeface="Cambria Math" panose="02040503050406030204" pitchFamily="18" charset="0"/>
              </a:rPr>
              <a:t>⊙</a:t>
            </a: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≲ 0.3</a:t>
            </a:r>
            <a:r>
              <a:rPr lang="ca-ES" sz="4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D412D8-E504-C9C0-94EF-4847EEB57A95}"/>
              </a:ext>
            </a:extLst>
          </p:cNvPr>
          <p:cNvSpPr txBox="1"/>
          <p:nvPr/>
        </p:nvSpPr>
        <p:spPr>
          <a:xfrm>
            <a:off x="2749731" y="6104830"/>
            <a:ext cx="28918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>
                <a:solidFill>
                  <a:srgbClr val="002060"/>
                </a:solidFill>
              </a:rPr>
              <a:t>Casagrande+2008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872A8-797C-5159-0620-2B2239B6213B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Red dwarfs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03618-0F2E-1069-5C90-819BC19F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20</a:t>
            </a:fld>
            <a:endParaRPr lang="ca-E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1176926-E98D-4F2C-60EA-73EB5E86DB97}"/>
              </a:ext>
            </a:extLst>
          </p:cNvPr>
          <p:cNvSpPr txBox="1">
            <a:spLocks/>
          </p:cNvSpPr>
          <p:nvPr/>
        </p:nvSpPr>
        <p:spPr>
          <a:xfrm>
            <a:off x="6313351" y="935523"/>
            <a:ext cx="5188329" cy="2041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2800" b="1" dirty="0"/>
              <a:t>Question:</a:t>
            </a:r>
          </a:p>
          <a:p>
            <a:r>
              <a:rPr lang="ca-ES" sz="2800" dirty="0"/>
              <a:t>Given the extremely lowng lifetimes of red dwarfs, how can we observe He white dwarfs?</a:t>
            </a:r>
          </a:p>
        </p:txBody>
      </p:sp>
    </p:spTree>
    <p:extLst>
      <p:ext uri="{BB962C8B-B14F-4D97-AF65-F5344CB8AC3E}">
        <p14:creationId xmlns:p14="http://schemas.microsoft.com/office/powerpoint/2010/main" val="409921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909B-8DFD-EF82-A654-A5C07E6E9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F5C84-44CA-7C86-D409-419BAF84EE71}"/>
              </a:ext>
            </a:extLst>
          </p:cNvPr>
          <p:cNvSpPr txBox="1">
            <a:spLocks/>
          </p:cNvSpPr>
          <p:nvPr/>
        </p:nvSpPr>
        <p:spPr>
          <a:xfrm>
            <a:off x="292982" y="1016278"/>
            <a:ext cx="5497088" cy="798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0.08 ≲ M/M</a:t>
            </a:r>
            <a:r>
              <a:rPr lang="ca-ES" sz="4000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ea typeface="Cambria Math" panose="02040503050406030204" pitchFamily="18" charset="0"/>
              </a:rPr>
              <a:t>⊙</a:t>
            </a: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≲ 0.3</a:t>
            </a:r>
            <a:r>
              <a:rPr lang="ca-ES" sz="4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AFBC-2D04-FCEA-9F18-5D62CEDEB0E5}"/>
              </a:ext>
            </a:extLst>
          </p:cNvPr>
          <p:cNvSpPr txBox="1"/>
          <p:nvPr/>
        </p:nvSpPr>
        <p:spPr>
          <a:xfrm>
            <a:off x="2749731" y="6104830"/>
            <a:ext cx="28918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>
                <a:solidFill>
                  <a:srgbClr val="002060"/>
                </a:solidFill>
              </a:rPr>
              <a:t>Casagrande+2008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B92C4-3CDB-C01D-59B3-FA4A08115442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Red dwarfs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D8BA13-8E83-0AB3-FE62-7D32C24FD5E9}"/>
              </a:ext>
            </a:extLst>
          </p:cNvPr>
          <p:cNvSpPr txBox="1">
            <a:spLocks/>
          </p:cNvSpPr>
          <p:nvPr/>
        </p:nvSpPr>
        <p:spPr>
          <a:xfrm>
            <a:off x="6313351" y="935523"/>
            <a:ext cx="5188329" cy="2041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2800" b="1" dirty="0"/>
              <a:t>Question:</a:t>
            </a:r>
          </a:p>
          <a:p>
            <a:r>
              <a:rPr lang="ca-ES" sz="2800" dirty="0"/>
              <a:t>Given the extremely lowng lifetimes of red dwarfs, how can we observe He white dwarfs?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A538B5-5BB6-977D-4CC1-F4D6BD0C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80" y="300887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788EA-EECC-6ABC-4EC5-89662BF5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21</a:t>
            </a:fld>
            <a:endParaRPr lang="ca-E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0E03C7F-C80C-41A1-D7D4-825CCB6F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67" y="2279658"/>
            <a:ext cx="5188329" cy="356206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Tx/>
              <a:buChar char="-"/>
            </a:pPr>
            <a:r>
              <a:rPr lang="ca-ES" sz="2800" dirty="0"/>
              <a:t>Core H-burning.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Type M, effective temperatur-es approx. 2000-3500 K.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Very long lives &gt; trillions years.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They </a:t>
            </a:r>
            <a:r>
              <a:rPr lang="ca-ES" sz="2800" b="1" dirty="0"/>
              <a:t>will develop a helium core</a:t>
            </a:r>
            <a:r>
              <a:rPr lang="ca-ES" sz="2800" dirty="0"/>
              <a:t>.</a:t>
            </a:r>
          </a:p>
          <a:p>
            <a:pPr marL="457200" indent="-457200">
              <a:buFontTx/>
              <a:buChar char="-"/>
            </a:pPr>
            <a:r>
              <a:rPr lang="ca-ES" sz="2800" dirty="0"/>
              <a:t>Important to assess the IMF at lowest masses (</a:t>
            </a:r>
            <a:r>
              <a:rPr lang="ca-ES" sz="2800" b="1" dirty="0">
                <a:latin typeface="Helvetica Neue"/>
              </a:rPr>
              <a:t>Li+ 2023, Nature</a:t>
            </a:r>
            <a:r>
              <a:rPr lang="ca-ES" sz="2800" dirty="0"/>
              <a:t>) + great labs for convection and magnetic fields (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Bice and Toomre, 2022)</a:t>
            </a:r>
            <a:r>
              <a:rPr lang="ca-ES" sz="2800" dirty="0"/>
              <a:t>.</a:t>
            </a:r>
          </a:p>
          <a:p>
            <a:endParaRPr lang="ca-ES" sz="2800" dirty="0"/>
          </a:p>
          <a:p>
            <a:endParaRPr lang="ca-ES" sz="2800" dirty="0"/>
          </a:p>
        </p:txBody>
      </p:sp>
    </p:spTree>
    <p:extLst>
      <p:ext uri="{BB962C8B-B14F-4D97-AF65-F5344CB8AC3E}">
        <p14:creationId xmlns:p14="http://schemas.microsoft.com/office/powerpoint/2010/main" val="949472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55B08-A103-F4F8-BBD1-9724D2E83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64" y="2250630"/>
            <a:ext cx="5157252" cy="707886"/>
          </a:xfrm>
        </p:spPr>
        <p:txBody>
          <a:bodyPr>
            <a:noAutofit/>
          </a:bodyPr>
          <a:lstStyle/>
          <a:p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0.3 </a:t>
            </a:r>
            <a:r>
              <a:rPr lang="ca-ES" sz="40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≲</a:t>
            </a: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M/M</a:t>
            </a:r>
            <a:r>
              <a:rPr lang="ca-ES" sz="4000" b="1" baseline="-25000" dirty="0">
                <a:solidFill>
                  <a:schemeClr val="tx2">
                    <a:lumMod val="90000"/>
                    <a:lumOff val="10000"/>
                  </a:schemeClr>
                </a:solidFill>
                <a:ea typeface="Cambria Math" panose="02040503050406030204" pitchFamily="18" charset="0"/>
              </a:rPr>
              <a:t>⊙</a:t>
            </a: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ca-ES" sz="40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≲</a:t>
            </a:r>
            <a:r>
              <a:rPr lang="ca-E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2-2.25</a:t>
            </a:r>
            <a:r>
              <a:rPr lang="ca-E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07784-7F8F-F68E-5037-9672E0B7DE4E}"/>
              </a:ext>
            </a:extLst>
          </p:cNvPr>
          <p:cNvSpPr txBox="1"/>
          <p:nvPr/>
        </p:nvSpPr>
        <p:spPr>
          <a:xfrm>
            <a:off x="1848402" y="5429158"/>
            <a:ext cx="5262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+mn-cs"/>
              </a:rPr>
              <a:t>Iben (</a:t>
            </a:r>
            <a:r>
              <a:rPr lang="en-US" sz="2400" b="1" dirty="0">
                <a:latin typeface="Helvetica Neue"/>
              </a:rPr>
              <a:t>1967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Neue"/>
                <a:ea typeface="+mn-ea"/>
                <a:cs typeface="+mn-cs"/>
              </a:rPr>
              <a:t>)</a:t>
            </a:r>
          </a:p>
          <a:p>
            <a:r>
              <a:rPr lang="en-US" sz="2400" b="1" dirty="0">
                <a:latin typeface="Helvetica Neue"/>
              </a:rPr>
              <a:t>Charbonnel and Lagarde (2010)</a:t>
            </a:r>
          </a:p>
          <a:p>
            <a:r>
              <a:rPr lang="en-US" sz="2400" b="1" dirty="0">
                <a:latin typeface="Helvetica Neue"/>
              </a:rPr>
              <a:t>Cantiello and Langer (2010)</a:t>
            </a:r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993A9724-9DA9-799B-B17E-F5DD001B2893}"/>
              </a:ext>
            </a:extLst>
          </p:cNvPr>
          <p:cNvSpPr/>
          <p:nvPr/>
        </p:nvSpPr>
        <p:spPr>
          <a:xfrm>
            <a:off x="2693772" y="3415416"/>
            <a:ext cx="3969015" cy="1531216"/>
          </a:xfrm>
          <a:prstGeom prst="rightArrowCallout">
            <a:avLst>
              <a:gd name="adj1" fmla="val 6853"/>
              <a:gd name="adj2" fmla="val 11954"/>
              <a:gd name="adj3" fmla="val 25000"/>
              <a:gd name="adj4" fmla="val 76298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sz="2400" dirty="0">
                <a:solidFill>
                  <a:schemeClr val="tx1"/>
                </a:solidFill>
              </a:rPr>
              <a:t>Early comparisons between theoretical sequence results and observations.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22F455-D565-FDC9-65DD-0005E46B7CA9}"/>
              </a:ext>
            </a:extLst>
          </p:cNvPr>
          <p:cNvSpPr/>
          <p:nvPr/>
        </p:nvSpPr>
        <p:spPr>
          <a:xfrm>
            <a:off x="444841" y="1204106"/>
            <a:ext cx="2060734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200" dirty="0"/>
              <a:t>Does it avoid </a:t>
            </a:r>
          </a:p>
          <a:p>
            <a:pPr algn="ctr"/>
            <a:r>
              <a:rPr lang="ca-ES" sz="2200" dirty="0"/>
              <a:t>core He-flash?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7A0109-2B33-F820-798B-574E85FF6814}"/>
              </a:ext>
            </a:extLst>
          </p:cNvPr>
          <p:cNvSpPr/>
          <p:nvPr/>
        </p:nvSpPr>
        <p:spPr>
          <a:xfrm>
            <a:off x="3947810" y="1192231"/>
            <a:ext cx="2205853" cy="713516"/>
          </a:xfrm>
          <a:prstGeom prst="roundRect">
            <a:avLst/>
          </a:prstGeom>
          <a:solidFill>
            <a:srgbClr val="E164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>
                <a:latin typeface="+mj-lt"/>
              </a:rPr>
              <a:t>Low-mass star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2EAF6C-39AF-C670-FF3C-5F8D5365FFF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505575" y="1548989"/>
            <a:ext cx="1442235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B87C3B2-AE1C-EF23-D145-3B99F75303A3}"/>
              </a:ext>
            </a:extLst>
          </p:cNvPr>
          <p:cNvSpPr/>
          <p:nvPr/>
        </p:nvSpPr>
        <p:spPr>
          <a:xfrm flipH="1">
            <a:off x="2901240" y="1358306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2F04EF-DC6A-1BFD-C8B3-173F185B650E}"/>
              </a:ext>
            </a:extLst>
          </p:cNvPr>
          <p:cNvSpPr/>
          <p:nvPr/>
        </p:nvSpPr>
        <p:spPr>
          <a:xfrm>
            <a:off x="7594923" y="3403059"/>
            <a:ext cx="668820" cy="52939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942E0-8752-D9FB-B8C9-A4EF9CBDE9F8}"/>
              </a:ext>
            </a:extLst>
          </p:cNvPr>
          <p:cNvSpPr/>
          <p:nvPr/>
        </p:nvSpPr>
        <p:spPr>
          <a:xfrm>
            <a:off x="8377522" y="5668468"/>
            <a:ext cx="668820" cy="52939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03C69-DF23-89F7-C195-5F6344BE1EC6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</a:rPr>
              <a:t>Low-mass stars</a:t>
            </a:r>
          </a:p>
        </p:txBody>
      </p:sp>
      <p:pic>
        <p:nvPicPr>
          <p:cNvPr id="9" name="Picture 8" descr="A graph of a number of tracks&#10;&#10;AI-generated content may be incorrect.">
            <a:extLst>
              <a:ext uri="{FF2B5EF4-FFF2-40B4-BE49-F238E27FC236}">
                <a16:creationId xmlns:a16="http://schemas.microsoft.com/office/drawing/2014/main" id="{46BC445A-7DA1-FE5B-157C-8F751B4F6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t="401" r="17918" b="15907"/>
          <a:stretch/>
        </p:blipFill>
        <p:spPr>
          <a:xfrm>
            <a:off x="6767022" y="228513"/>
            <a:ext cx="5157251" cy="645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0C90E-EF29-2489-8E22-0B22C73F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66883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DA551-9535-16B9-C68E-4916E43E3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diagram&#10;&#10;AI-generated content may be incorrect.">
            <a:extLst>
              <a:ext uri="{FF2B5EF4-FFF2-40B4-BE49-F238E27FC236}">
                <a16:creationId xmlns:a16="http://schemas.microsoft.com/office/drawing/2014/main" id="{022BF256-5210-0855-AFBE-B2CF6DB47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6" y="1470858"/>
            <a:ext cx="5181037" cy="5041149"/>
          </a:xfrm>
          <a:prstGeom prst="rect">
            <a:avLst/>
          </a:prstGeom>
        </p:spPr>
      </p:pic>
      <p:pic>
        <p:nvPicPr>
          <p:cNvPr id="5" name="Picture 4" descr="A graph of a diagram&#10;&#10;AI-generated content may be incorrect.">
            <a:extLst>
              <a:ext uri="{FF2B5EF4-FFF2-40B4-BE49-F238E27FC236}">
                <a16:creationId xmlns:a16="http://schemas.microsoft.com/office/drawing/2014/main" id="{C27FC0CC-E1C4-DF43-0B10-B0B0CBFCC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76" y="1470857"/>
            <a:ext cx="5181037" cy="5041149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A064446-E748-FCDB-A14B-FBA904A6A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76" y="1470857"/>
            <a:ext cx="5181037" cy="5041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6DFBA7-C7DD-1ED8-5790-E8AD0E828497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overall evolution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C7E8E-BD17-CB73-674F-7537A1C03485}"/>
              </a:ext>
            </a:extLst>
          </p:cNvPr>
          <p:cNvSpPr txBox="1"/>
          <p:nvPr/>
        </p:nvSpPr>
        <p:spPr>
          <a:xfrm>
            <a:off x="840089" y="1024277"/>
            <a:ext cx="486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/>
              <a:t>HR-diagram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41FF9-6804-5D19-64A1-FAE87376AA91}"/>
              </a:ext>
            </a:extLst>
          </p:cNvPr>
          <p:cNvSpPr txBox="1"/>
          <p:nvPr/>
        </p:nvSpPr>
        <p:spPr>
          <a:xfrm>
            <a:off x="6911394" y="1040752"/>
            <a:ext cx="486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/>
              <a:t>Log </a:t>
            </a:r>
            <a:r>
              <a:rPr lang="el-GR" sz="2800" b="1" dirty="0"/>
              <a:t>ρ</a:t>
            </a:r>
            <a:r>
              <a:rPr lang="ca-ES" sz="2800" b="1" baseline="-25000" dirty="0"/>
              <a:t>c</a:t>
            </a:r>
            <a:r>
              <a:rPr lang="ca-ES" sz="2800" b="1" dirty="0"/>
              <a:t>-Log T</a:t>
            </a:r>
            <a:r>
              <a:rPr lang="ca-ES" sz="2800" b="1" baseline="-25000" dirty="0"/>
              <a:t>c</a:t>
            </a:r>
            <a:endParaRPr lang="ca-ES" sz="28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7334-B447-93E2-A82D-60F3421C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6324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of a log&#10;&#10;AI-generated content may be incorrect.">
            <a:extLst>
              <a:ext uri="{FF2B5EF4-FFF2-40B4-BE49-F238E27FC236}">
                <a16:creationId xmlns:a16="http://schemas.microsoft.com/office/drawing/2014/main" id="{DEB041F4-8B36-3C0C-5ED3-92E67580A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" y="1073232"/>
            <a:ext cx="5780066" cy="5780066"/>
          </a:xfrm>
          <a:prstGeom prst="rect">
            <a:avLst/>
          </a:prstGeom>
        </p:spPr>
      </p:pic>
      <p:pic>
        <p:nvPicPr>
          <p:cNvPr id="19" name="Picture 18" descr="A graph with colored lines&#10;&#10;AI-generated content may be incorrect.">
            <a:extLst>
              <a:ext uri="{FF2B5EF4-FFF2-40B4-BE49-F238E27FC236}">
                <a16:creationId xmlns:a16="http://schemas.microsoft.com/office/drawing/2014/main" id="{F2310F86-B408-E8E2-9C0F-563FCDB23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98" y="1077934"/>
            <a:ext cx="5792423" cy="5792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2386E-FCF2-D492-D277-18EEDDEAF657}"/>
              </a:ext>
            </a:extLst>
          </p:cNvPr>
          <p:cNvSpPr txBox="1"/>
          <p:nvPr/>
        </p:nvSpPr>
        <p:spPr>
          <a:xfrm>
            <a:off x="3847607" y="4812010"/>
            <a:ext cx="206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1: Pre- and</a:t>
            </a:r>
          </a:p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main sequence/</a:t>
            </a:r>
          </a:p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D7094-8C45-A26A-F92A-336A80018D1F}"/>
              </a:ext>
            </a:extLst>
          </p:cNvPr>
          <p:cNvSpPr txBox="1"/>
          <p:nvPr/>
        </p:nvSpPr>
        <p:spPr>
          <a:xfrm>
            <a:off x="3336914" y="3886097"/>
            <a:ext cx="16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FFC000"/>
                </a:solidFill>
              </a:rPr>
              <a:t>2: Hertzprung gap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36C5E-793D-5E61-8DE1-B8A80412CCA0}"/>
              </a:ext>
            </a:extLst>
          </p:cNvPr>
          <p:cNvSpPr txBox="1"/>
          <p:nvPr/>
        </p:nvSpPr>
        <p:spPr>
          <a:xfrm>
            <a:off x="3633265" y="3059441"/>
            <a:ext cx="171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C00000"/>
                </a:solidFill>
              </a:rPr>
              <a:t>3:Red Giant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81099-E3D2-3331-16B7-819B93113F68}"/>
              </a:ext>
            </a:extLst>
          </p:cNvPr>
          <p:cNvSpPr txBox="1"/>
          <p:nvPr/>
        </p:nvSpPr>
        <p:spPr>
          <a:xfrm>
            <a:off x="4224946" y="1480875"/>
            <a:ext cx="158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4: Core He-flash/</a:t>
            </a:r>
          </a:p>
          <a:p>
            <a:pPr algn="ctr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E76F5-D349-2F72-6A2C-656245B83C2C}"/>
              </a:ext>
            </a:extLst>
          </p:cNvPr>
          <p:cNvSpPr txBox="1"/>
          <p:nvPr/>
        </p:nvSpPr>
        <p:spPr>
          <a:xfrm>
            <a:off x="1878230" y="4954878"/>
            <a:ext cx="8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7030A0"/>
                </a:solidFill>
              </a:rPr>
              <a:t>7:WD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53313-8757-5574-40E9-ED5C050CACAE}"/>
              </a:ext>
            </a:extLst>
          </p:cNvPr>
          <p:cNvSpPr txBox="1"/>
          <p:nvPr/>
        </p:nvSpPr>
        <p:spPr>
          <a:xfrm>
            <a:off x="7420099" y="4821908"/>
            <a:ext cx="171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Pre- and main sequence/</a:t>
            </a:r>
          </a:p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7E47F-42BA-6D38-4AFB-35BC7B239F88}"/>
              </a:ext>
            </a:extLst>
          </p:cNvPr>
          <p:cNvSpPr txBox="1"/>
          <p:nvPr/>
        </p:nvSpPr>
        <p:spPr>
          <a:xfrm>
            <a:off x="8592328" y="2782442"/>
            <a:ext cx="16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FFC000"/>
                </a:solidFill>
              </a:rPr>
              <a:t>Hertzprung gap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8DB1C-B787-8204-197A-A8D752BF1F81}"/>
              </a:ext>
            </a:extLst>
          </p:cNvPr>
          <p:cNvSpPr txBox="1"/>
          <p:nvPr/>
        </p:nvSpPr>
        <p:spPr>
          <a:xfrm>
            <a:off x="10304576" y="1976204"/>
            <a:ext cx="83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C00000"/>
                </a:solidFill>
              </a:rPr>
              <a:t>Red Giant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6C5A4-E0EF-CA82-48F0-B448014F72F9}"/>
              </a:ext>
            </a:extLst>
          </p:cNvPr>
          <p:cNvSpPr txBox="1"/>
          <p:nvPr/>
        </p:nvSpPr>
        <p:spPr>
          <a:xfrm>
            <a:off x="10478532" y="4917278"/>
            <a:ext cx="122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E16447"/>
                </a:solidFill>
              </a:rPr>
              <a:t>WD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C5F68-6483-7AA7-81B1-4B7D599EB0FD}"/>
              </a:ext>
            </a:extLst>
          </p:cNvPr>
          <p:cNvSpPr txBox="1"/>
          <p:nvPr/>
        </p:nvSpPr>
        <p:spPr>
          <a:xfrm>
            <a:off x="8779882" y="1472741"/>
            <a:ext cx="158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Core He-flash/</a:t>
            </a:r>
          </a:p>
          <a:p>
            <a:pPr algn="ctr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04C23D-60A4-C234-5E77-CA4B5BBB5031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overall evolution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94BA0-B721-968F-71F6-FAC98B3CC837}"/>
              </a:ext>
            </a:extLst>
          </p:cNvPr>
          <p:cNvSpPr txBox="1"/>
          <p:nvPr/>
        </p:nvSpPr>
        <p:spPr>
          <a:xfrm>
            <a:off x="1136654" y="676837"/>
            <a:ext cx="486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/>
              <a:t>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55716-742F-3DB0-1F4A-BC402F4D7926}"/>
              </a:ext>
            </a:extLst>
          </p:cNvPr>
          <p:cNvSpPr txBox="1"/>
          <p:nvPr/>
        </p:nvSpPr>
        <p:spPr>
          <a:xfrm>
            <a:off x="6911394" y="694759"/>
            <a:ext cx="486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/>
              <a:t>Centre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820A1-E8FD-5DDA-502C-2996333134FC}"/>
              </a:ext>
            </a:extLst>
          </p:cNvPr>
          <p:cNvSpPr txBox="1"/>
          <p:nvPr/>
        </p:nvSpPr>
        <p:spPr>
          <a:xfrm>
            <a:off x="5202892" y="2272725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C00000"/>
                </a:solidFill>
              </a:rPr>
              <a:t>5: AGB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9FC24-AF67-E604-7DA0-ED68BDDDA2FB}"/>
              </a:ext>
            </a:extLst>
          </p:cNvPr>
          <p:cNvSpPr txBox="1"/>
          <p:nvPr/>
        </p:nvSpPr>
        <p:spPr>
          <a:xfrm>
            <a:off x="2239707" y="1881466"/>
            <a:ext cx="112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E16447"/>
                </a:solidFill>
              </a:rPr>
              <a:t>6: Late thermal pulse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F6D8D-1548-5CAA-7C16-F2CADBB8D35B}"/>
              </a:ext>
            </a:extLst>
          </p:cNvPr>
          <p:cNvSpPr txBox="1"/>
          <p:nvPr/>
        </p:nvSpPr>
        <p:spPr>
          <a:xfrm>
            <a:off x="11051777" y="1869064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rgbClr val="C00000"/>
                </a:solidFill>
              </a:rPr>
              <a:t>AGB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937DF-08D4-BBDE-1059-D5665759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7694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7F54E-66C6-D8A8-40DC-220E4D69C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1DF2103-AA96-D03B-2143-FE9B07D691D9}"/>
              </a:ext>
            </a:extLst>
          </p:cNvPr>
          <p:cNvSpPr txBox="1"/>
          <p:nvPr/>
        </p:nvSpPr>
        <p:spPr>
          <a:xfrm>
            <a:off x="12357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Main sequence/ core H-burning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F7B252-A303-15E2-0A91-EA7F3C681D61}"/>
              </a:ext>
            </a:extLst>
          </p:cNvPr>
          <p:cNvSpPr/>
          <p:nvPr/>
        </p:nvSpPr>
        <p:spPr>
          <a:xfrm>
            <a:off x="1997185" y="3909455"/>
            <a:ext cx="3007305" cy="2890870"/>
          </a:xfrm>
          <a:prstGeom prst="ellipse">
            <a:avLst/>
          </a:prstGeom>
          <a:solidFill>
            <a:srgbClr val="0070C0">
              <a:alpha val="43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8BAA79-8245-FA05-30DA-F8B89316053A}"/>
              </a:ext>
            </a:extLst>
          </p:cNvPr>
          <p:cNvSpPr/>
          <p:nvPr/>
        </p:nvSpPr>
        <p:spPr>
          <a:xfrm>
            <a:off x="3058811" y="4552316"/>
            <a:ext cx="1104655" cy="1178296"/>
          </a:xfrm>
          <a:prstGeom prst="ellipse">
            <a:avLst/>
          </a:prstGeom>
          <a:gradFill>
            <a:gsLst>
              <a:gs pos="0">
                <a:srgbClr val="FFFF00"/>
              </a:gs>
              <a:gs pos="20000">
                <a:srgbClr val="FFFF00"/>
              </a:gs>
              <a:gs pos="68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F82129-56F9-6D84-3545-E1FBB3D46BB4}"/>
              </a:ext>
            </a:extLst>
          </p:cNvPr>
          <p:cNvGrpSpPr/>
          <p:nvPr/>
        </p:nvGrpSpPr>
        <p:grpSpPr>
          <a:xfrm>
            <a:off x="2231019" y="4026455"/>
            <a:ext cx="2657544" cy="2595857"/>
            <a:chOff x="363278" y="872942"/>
            <a:chExt cx="5530121" cy="5453001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BDC3198-518A-E1BC-E28C-BD87399D9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515" y="469763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E21A074-26F3-1701-A41E-941474CEB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75" y="872942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B64DE786-9F14-6733-FB78-D2F70BE85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478828" y="2710924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2536FD0-5D4A-72A0-54F4-EA373E79D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7011" y="280823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4E4F595B-3011-0BC6-FB8F-32C95CC6D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7634">
              <a:off x="3834341" y="1408905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D6D661F4-0419-3696-C113-FCF9E2F98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7634">
              <a:off x="1144391" y="417229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D4F20C93-1DED-7D66-7148-064D148FF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33132">
              <a:off x="1186622" y="143827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8DBD52D0-CC9F-DC36-8897-6455594C8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33132">
              <a:off x="3850874" y="4091513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EDCF79C-7F49-F103-7719-686BBD635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89996"/>
              </p:ext>
            </p:extLst>
          </p:nvPr>
        </p:nvGraphicFramePr>
        <p:xfrm>
          <a:off x="1214990" y="1180775"/>
          <a:ext cx="4357908" cy="20396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78954">
                  <a:extLst>
                    <a:ext uri="{9D8B030D-6E8A-4147-A177-3AD203B41FA5}">
                      <a16:colId xmlns:a16="http://schemas.microsoft.com/office/drawing/2014/main" val="3526517145"/>
                    </a:ext>
                  </a:extLst>
                </a:gridCol>
                <a:gridCol w="2178954">
                  <a:extLst>
                    <a:ext uri="{9D8B030D-6E8A-4147-A177-3AD203B41FA5}">
                      <a16:colId xmlns:a16="http://schemas.microsoft.com/office/drawing/2014/main" val="524351960"/>
                    </a:ext>
                  </a:extLst>
                </a:gridCol>
              </a:tblGrid>
              <a:tr h="407924">
                <a:tc>
                  <a:txBody>
                    <a:bodyPr/>
                    <a:lstStyle/>
                    <a:p>
                      <a:r>
                        <a:rPr lang="ca-ES" sz="2000" dirty="0"/>
                        <a:t>Mini (Msun)</a:t>
                      </a: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r>
                        <a:rPr lang="ca-ES" sz="2000" dirty="0"/>
                        <a:t>T</a:t>
                      </a:r>
                      <a:r>
                        <a:rPr lang="ca-ES" sz="2000" baseline="-25000" dirty="0"/>
                        <a:t>CHeB </a:t>
                      </a:r>
                      <a:r>
                        <a:rPr lang="ca-ES" sz="2000" baseline="0" dirty="0"/>
                        <a:t>(yr)</a:t>
                      </a:r>
                      <a:endParaRPr lang="ca-ES" sz="2000" baseline="-25000" dirty="0"/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868508485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r>
                        <a:rPr lang="ca-ES" sz="2000" dirty="0"/>
                        <a:t>0.08</a:t>
                      </a: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2000" baseline="0" dirty="0">
                          <a:solidFill>
                            <a:srgbClr val="C00000"/>
                          </a:solidFill>
                        </a:rPr>
                        <a:t>15x10</a:t>
                      </a:r>
                      <a:r>
                        <a:rPr lang="ca-ES" sz="2000" baseline="30000" dirty="0">
                          <a:solidFill>
                            <a:srgbClr val="C00000"/>
                          </a:solidFill>
                        </a:rPr>
                        <a:t>9  </a:t>
                      </a:r>
                      <a:r>
                        <a:rPr lang="ca-ES" sz="2000" baseline="0" dirty="0">
                          <a:solidFill>
                            <a:srgbClr val="C00000"/>
                          </a:solidFill>
                        </a:rPr>
                        <a:t>yr &gt; </a:t>
                      </a:r>
                      <a:r>
                        <a:rPr lang="el-GR" sz="2000" baseline="0" dirty="0">
                          <a:solidFill>
                            <a:srgbClr val="C00000"/>
                          </a:solidFill>
                        </a:rPr>
                        <a:t>τ</a:t>
                      </a:r>
                      <a:r>
                        <a:rPr lang="ca-ES" sz="2000" baseline="-25000" dirty="0">
                          <a:solidFill>
                            <a:srgbClr val="C00000"/>
                          </a:solidFill>
                        </a:rPr>
                        <a:t>Hubble</a:t>
                      </a: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638491136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r>
                        <a:rPr lang="ca-ES" sz="2000" dirty="0"/>
                        <a:t>1.00</a:t>
                      </a: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r>
                        <a:rPr lang="ca-ES" sz="2000" baseline="0" dirty="0"/>
                        <a:t>10x10</a:t>
                      </a:r>
                      <a:r>
                        <a:rPr lang="ca-ES" sz="2000" baseline="30000" dirty="0"/>
                        <a:t>9  </a:t>
                      </a:r>
                      <a:r>
                        <a:rPr lang="ca-ES" sz="2000" baseline="0" dirty="0"/>
                        <a:t>yr</a:t>
                      </a: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81520288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r>
                        <a:rPr lang="ca-ES" sz="2000" dirty="0"/>
                        <a:t>1.50</a:t>
                      </a: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2000" baseline="0" dirty="0"/>
                        <a:t>4x10</a:t>
                      </a:r>
                      <a:r>
                        <a:rPr lang="ca-ES" sz="2000" baseline="30000" dirty="0"/>
                        <a:t>9  </a:t>
                      </a:r>
                      <a:r>
                        <a:rPr lang="ca-ES" sz="2000" baseline="0" dirty="0"/>
                        <a:t>yr</a:t>
                      </a:r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1077085583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r>
                        <a:rPr lang="ca-ES" sz="2000" dirty="0"/>
                        <a:t>2.00</a:t>
                      </a:r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r>
                        <a:rPr lang="ca-ES" sz="2000" baseline="0" dirty="0"/>
                        <a:t>2x10</a:t>
                      </a:r>
                      <a:r>
                        <a:rPr lang="ca-ES" sz="2000" baseline="30000" dirty="0"/>
                        <a:t>9  </a:t>
                      </a:r>
                      <a:r>
                        <a:rPr lang="ca-ES" sz="2000" baseline="0" dirty="0"/>
                        <a:t>yr</a:t>
                      </a:r>
                      <a:endParaRPr lang="ca-ES" sz="2000" dirty="0"/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1525157238"/>
                  </a:ext>
                </a:extLst>
              </a:tr>
            </a:tbl>
          </a:graphicData>
        </a:graphic>
      </p:graphicFrame>
      <p:sp>
        <p:nvSpPr>
          <p:cNvPr id="28" name="Oval 27">
            <a:extLst>
              <a:ext uri="{FF2B5EF4-FFF2-40B4-BE49-F238E27FC236}">
                <a16:creationId xmlns:a16="http://schemas.microsoft.com/office/drawing/2014/main" id="{CC742434-4C9C-0C6E-D5B9-E58FA55C7560}"/>
              </a:ext>
            </a:extLst>
          </p:cNvPr>
          <p:cNvSpPr/>
          <p:nvPr/>
        </p:nvSpPr>
        <p:spPr>
          <a:xfrm>
            <a:off x="2842054" y="4595424"/>
            <a:ext cx="1420495" cy="1435783"/>
          </a:xfrm>
          <a:prstGeom prst="ellipse">
            <a:avLst/>
          </a:prstGeom>
          <a:gradFill flip="none" rotWithShape="1">
            <a:gsLst>
              <a:gs pos="3000">
                <a:schemeClr val="tx2">
                  <a:lumMod val="50000"/>
                  <a:lumOff val="50000"/>
                </a:schemeClr>
              </a:gs>
              <a:gs pos="33000">
                <a:srgbClr val="0070C0"/>
              </a:gs>
              <a:gs pos="59000">
                <a:schemeClr val="tx2">
                  <a:lumMod val="75000"/>
                  <a:lumOff val="25000"/>
                </a:schemeClr>
              </a:gs>
              <a:gs pos="92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Picture 5" descr="A graph with colored lines&#10;&#10;AI-generated content may be incorrect.">
            <a:extLst>
              <a:ext uri="{FF2B5EF4-FFF2-40B4-BE49-F238E27FC236}">
                <a16:creationId xmlns:a16="http://schemas.microsoft.com/office/drawing/2014/main" id="{9D57D088-F3D0-6019-CA1F-4B6688CDB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98" y="1077934"/>
            <a:ext cx="5792423" cy="5792423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BEECD6ED-BC37-EA56-2E5E-CC34FF9817E0}"/>
              </a:ext>
            </a:extLst>
          </p:cNvPr>
          <p:cNvSpPr/>
          <p:nvPr/>
        </p:nvSpPr>
        <p:spPr>
          <a:xfrm>
            <a:off x="4679894" y="4697578"/>
            <a:ext cx="2727848" cy="17623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28A82-7131-E1BC-BC2A-7A77A1DEAB29}"/>
              </a:ext>
            </a:extLst>
          </p:cNvPr>
          <p:cNvSpPr txBox="1"/>
          <p:nvPr/>
        </p:nvSpPr>
        <p:spPr>
          <a:xfrm>
            <a:off x="7567002" y="4626656"/>
            <a:ext cx="171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1: Main sequence/</a:t>
            </a:r>
          </a:p>
          <a:p>
            <a:pPr algn="ctr"/>
            <a:r>
              <a:rPr lang="ca-ES" b="1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191212-23B6-B3DA-D75C-CA83D937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3872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p and CNO solar fusion cycles. Among neutrinos produced in the pp cycle, the pep , 7 Be, and 8 B neutrinos have been ">
            <a:extLst>
              <a:ext uri="{FF2B5EF4-FFF2-40B4-BE49-F238E27FC236}">
                <a16:creationId xmlns:a16="http://schemas.microsoft.com/office/drawing/2014/main" id="{D3B2FA3C-C2A3-1859-2489-B1B0EBD5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5" y="1155491"/>
            <a:ext cx="10800049" cy="481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D0BAC-1C76-9CC9-29F2-21169B77AD38}"/>
              </a:ext>
            </a:extLst>
          </p:cNvPr>
          <p:cNvSpPr txBox="1"/>
          <p:nvPr/>
        </p:nvSpPr>
        <p:spPr>
          <a:xfrm>
            <a:off x="-113179" y="5970407"/>
            <a:ext cx="926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H-burning: pp-chains and CNO-cycle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BF236-996E-2D7B-0925-4A13C65FCB4C}"/>
              </a:ext>
            </a:extLst>
          </p:cNvPr>
          <p:cNvSpPr txBox="1"/>
          <p:nvPr/>
        </p:nvSpPr>
        <p:spPr>
          <a:xfrm>
            <a:off x="9034153" y="5592782"/>
            <a:ext cx="26637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a-E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Calaprice,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B471B-0388-AA97-4F25-BF5DE0D35C39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Main sequence/ core H-burning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5C614-621B-3733-BF9D-07DE1BCF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0912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B5052-C982-FD7A-95F0-AE9230CD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2AE3B0-BEE8-4C3B-A0B4-099AA173FFFC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Main sequence/ core H-burning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956D7036-8D4C-7B7C-6FCC-040CA051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4" y="697723"/>
            <a:ext cx="8768621" cy="61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FB7B017-1728-083B-7B29-E35C3AE58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5" r="48836" b="44643"/>
          <a:stretch/>
        </p:blipFill>
        <p:spPr bwMode="auto">
          <a:xfrm>
            <a:off x="2817343" y="3259229"/>
            <a:ext cx="8887787" cy="322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355C3-77C1-E628-5738-99971448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27</a:t>
            </a:fld>
            <a:endParaRPr lang="ca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33F09-A780-7936-F487-3D85703D43DC}"/>
              </a:ext>
            </a:extLst>
          </p:cNvPr>
          <p:cNvSpPr txBox="1"/>
          <p:nvPr/>
        </p:nvSpPr>
        <p:spPr>
          <a:xfrm>
            <a:off x="6578143" y="1285042"/>
            <a:ext cx="1602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1939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287670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2B08C-298D-E62F-E52B-6B4B4EA6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black and blue letters&#10;&#10;AI-generated content may be incorrect.">
            <a:extLst>
              <a:ext uri="{FF2B5EF4-FFF2-40B4-BE49-F238E27FC236}">
                <a16:creationId xmlns:a16="http://schemas.microsoft.com/office/drawing/2014/main" id="{BDA86875-D7F7-85EE-02DD-CFE8967AF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40" y="2968134"/>
            <a:ext cx="2076557" cy="80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The respective weights of the p − p chain and CNO cycle in the global stellar luminosity for different central temperatures. [From Adelberger et al. (2011).]">
            <a:extLst>
              <a:ext uri="{FF2B5EF4-FFF2-40B4-BE49-F238E27FC236}">
                <a16:creationId xmlns:a16="http://schemas.microsoft.com/office/drawing/2014/main" id="{907D4666-5F89-DE74-2373-5A9BE264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9" y="1191722"/>
            <a:ext cx="6416633" cy="50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A5254C-0081-7C0D-5B10-4A0EC0C009F1}"/>
              </a:ext>
            </a:extLst>
          </p:cNvPr>
          <p:cNvSpPr txBox="1"/>
          <p:nvPr/>
        </p:nvSpPr>
        <p:spPr>
          <a:xfrm>
            <a:off x="257299" y="6225914"/>
            <a:ext cx="4028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8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Alderberger+, 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DDA83-E87A-F495-17B4-885A1CA13C22}"/>
              </a:ext>
            </a:extLst>
          </p:cNvPr>
          <p:cNvSpPr txBox="1"/>
          <p:nvPr/>
        </p:nvSpPr>
        <p:spPr>
          <a:xfrm>
            <a:off x="7142726" y="3895572"/>
            <a:ext cx="494218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C00000"/>
                </a:solidFill>
                <a:effectLst/>
                <a:latin typeface="+mj-lt"/>
              </a:rPr>
              <a:t>pp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Some activity starting at 4 MK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r>
              <a:rPr lang="en-US" sz="2200" b="1" dirty="0">
                <a:solidFill>
                  <a:srgbClr val="C00000"/>
                </a:solidFill>
                <a:latin typeface="+mj-lt"/>
              </a:rPr>
              <a:t>E</a:t>
            </a:r>
            <a:r>
              <a:rPr lang="en-US" sz="2200" b="1" i="0" dirty="0">
                <a:solidFill>
                  <a:srgbClr val="C00000"/>
                </a:solidFill>
                <a:effectLst/>
                <a:latin typeface="+mj-lt"/>
              </a:rPr>
              <a:t>fficient at 10 MK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</a:p>
          <a:p>
            <a:r>
              <a:rPr lang="ca-ES" sz="2200" dirty="0">
                <a:latin typeface="+mj-lt"/>
              </a:rPr>
              <a:t>Mild temperature dependance: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08E9E-4217-505F-D5D1-3E67E2A56125}"/>
              </a:ext>
            </a:extLst>
          </p:cNvPr>
          <p:cNvSpPr txBox="1"/>
          <p:nvPr/>
        </p:nvSpPr>
        <p:spPr>
          <a:xfrm>
            <a:off x="7142725" y="1181904"/>
            <a:ext cx="49421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6"/>
                </a:solidFill>
                <a:effectLst/>
                <a:latin typeface="+mj-lt"/>
              </a:rPr>
              <a:t>CNO</a:t>
            </a:r>
            <a:endParaRPr lang="en-US" sz="2200" b="0" i="0" dirty="0">
              <a:solidFill>
                <a:schemeClr val="accent6"/>
              </a:solidFill>
              <a:effectLst/>
              <a:latin typeface="+mj-lt"/>
            </a:endParaRP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Some activity starting at 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15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 M.</a:t>
            </a:r>
          </a:p>
          <a:p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</a:t>
            </a:r>
            <a:r>
              <a:rPr lang="en-US" sz="2200" b="1" i="0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rPr>
              <a:t>ominant at 17 MK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</a:p>
          <a:p>
            <a:r>
              <a:rPr lang="en-US" sz="2200" dirty="0">
                <a:solidFill>
                  <a:srgbClr val="202122"/>
                </a:solidFill>
                <a:latin typeface="+mj-lt"/>
              </a:rPr>
              <a:t>Characteristics of stars </a:t>
            </a:r>
            <a:r>
              <a:rPr lang="ca-ES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M/M</a:t>
            </a:r>
            <a:r>
              <a:rPr lang="ca-ES" sz="2200" b="1" baseline="-25000" dirty="0">
                <a:solidFill>
                  <a:schemeClr val="accent6">
                    <a:lumMod val="75000"/>
                  </a:schemeClr>
                </a:solidFill>
                <a:latin typeface="+mj-lt"/>
                <a:ea typeface="Cambria Math" panose="02040503050406030204" pitchFamily="18" charset="0"/>
              </a:rPr>
              <a:t>⊙</a:t>
            </a:r>
            <a:r>
              <a:rPr lang="ca-ES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≥ 1.1-1.2</a:t>
            </a:r>
            <a:r>
              <a:rPr lang="ca-ES" sz="2200" dirty="0">
                <a:latin typeface="+mj-lt"/>
              </a:rPr>
              <a:t>. </a:t>
            </a:r>
          </a:p>
          <a:p>
            <a:r>
              <a:rPr lang="ca-ES" sz="2200" dirty="0">
                <a:latin typeface="+mj-lt"/>
              </a:rPr>
              <a:t>Strong temperature dependance.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BAD3A-6FA6-DA02-B28E-EFAC64D01E80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Main sequence/ core H-burning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9" name="Picture 8" descr="A group of black and white symbols&#10;&#10;AI-generated content may be incorrect.">
            <a:extLst>
              <a:ext uri="{FF2B5EF4-FFF2-40B4-BE49-F238E27FC236}">
                <a16:creationId xmlns:a16="http://schemas.microsoft.com/office/drawing/2014/main" id="{2B0BF279-EB69-A626-9882-F54813011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99" y="5518637"/>
            <a:ext cx="1708238" cy="67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889350-7558-DAB9-4FAA-F4AC8542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9574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7E54B-E086-8867-588A-C6BB72B0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500E158-30A9-5386-8C7E-EE5232219815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Overall evolution of a 1 M</a:t>
            </a:r>
            <a:r>
              <a:rPr lang="ca-ES" sz="4000" b="1" baseline="-25000" dirty="0">
                <a:solidFill>
                  <a:schemeClr val="bg1"/>
                </a:solidFill>
                <a:ea typeface="Cambria Math" panose="02040503050406030204" pitchFamily="18" charset="0"/>
              </a:rPr>
              <a:t>⊙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star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87D0D5E7-AF9C-9BB3-4618-78F967B55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8" y="832095"/>
            <a:ext cx="4954231" cy="6025583"/>
          </a:xfrm>
          <a:prstGeom prst="rect">
            <a:avLst/>
          </a:prstGeom>
        </p:spPr>
      </p:pic>
      <p:pic>
        <p:nvPicPr>
          <p:cNvPr id="5" name="Picture 4" descr="A graph of a log diagram&#10;&#10;AI-generated content may be incorrect.">
            <a:extLst>
              <a:ext uri="{FF2B5EF4-FFF2-40B4-BE49-F238E27FC236}">
                <a16:creationId xmlns:a16="http://schemas.microsoft.com/office/drawing/2014/main" id="{37BB3526-2539-61BD-F051-99F36362C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62" y="832096"/>
            <a:ext cx="4954496" cy="60259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5A6079-94B4-6344-5D54-713001F4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536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79AA7B-7731-BC56-7882-20659D200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C209-AACC-25E0-55FA-BAB5DE6C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Motivation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9E7A5D9-7679-F360-E66F-17D944F7C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20905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B530F-A3EE-DA8A-260F-B4673623B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37585" y="2336207"/>
            <a:ext cx="5171811" cy="343834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en-US" sz="2200" dirty="0"/>
              <a:t>The Sun.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They are very abundant.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They have an important role in nucleosynthesis. 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They are relevant for the understanding of the history of the Galaxy structure and Galactic chemical evolution.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Explosion sites.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Great nuclear physics laboratories.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Challenging objects.</a:t>
            </a:r>
          </a:p>
          <a:p>
            <a:pPr marL="342900" indent="-342900">
              <a:buFontTx/>
              <a:buChar char="-"/>
            </a:pPr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096244-5116-58D4-66DD-8F40BB00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049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E3B6763A-E0E3-3E08-532D-35A7E6F97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5" y="1977079"/>
            <a:ext cx="6442903" cy="47719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3AE6A1-754E-FCFD-41F2-90F2ED5777DC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Overall evolution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C53B7-264A-DFBE-153A-197823E86F30}"/>
              </a:ext>
            </a:extLst>
          </p:cNvPr>
          <p:cNvSpPr txBox="1"/>
          <p:nvPr/>
        </p:nvSpPr>
        <p:spPr>
          <a:xfrm>
            <a:off x="95347" y="856174"/>
            <a:ext cx="7887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/>
              <a:t>A 2 M</a:t>
            </a:r>
            <a:r>
              <a:rPr lang="ca-ES" sz="2800" b="1" baseline="-25000" dirty="0">
                <a:ea typeface="Cambria Math" panose="02040503050406030204" pitchFamily="18" charset="0"/>
              </a:rPr>
              <a:t>⊙</a:t>
            </a:r>
            <a:r>
              <a:rPr lang="ca-ES" sz="2800" b="1" dirty="0"/>
              <a:t> star behaves in a very similar way</a:t>
            </a:r>
          </a:p>
          <a:p>
            <a:r>
              <a:rPr lang="ca-ES" sz="2800" b="1" dirty="0"/>
              <a:t>(although CNO-cycle and convection in core)</a:t>
            </a:r>
            <a:endParaRPr lang="ca-ES" sz="3200" b="1" dirty="0"/>
          </a:p>
        </p:txBody>
      </p:sp>
      <p:pic>
        <p:nvPicPr>
          <p:cNvPr id="2" name="Picture 1" descr="A screenshot of a graph&#10;&#10;AI-generated content may be incorrect.">
            <a:extLst>
              <a:ext uri="{FF2B5EF4-FFF2-40B4-BE49-F238E27FC236}">
                <a16:creationId xmlns:a16="http://schemas.microsoft.com/office/drawing/2014/main" id="{CD7471F3-14D4-577A-512A-D4C2CCA23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10" y="14835"/>
            <a:ext cx="4219833" cy="684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3038CE-B8E5-0651-4D50-8AD2E7C0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4786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B2E53-F5F3-22D6-1466-EB77410D5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12D4682-3DF1-6DFA-F130-9F14E8E24C4E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Red giant branch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B2723-4A0C-E46E-AC19-A0A4C785E32B}"/>
              </a:ext>
            </a:extLst>
          </p:cNvPr>
          <p:cNvSpPr txBox="1"/>
          <p:nvPr/>
        </p:nvSpPr>
        <p:spPr>
          <a:xfrm>
            <a:off x="6108357" y="1490823"/>
            <a:ext cx="6138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202122"/>
                </a:solidFill>
                <a:effectLst/>
                <a:latin typeface="+mj-lt"/>
              </a:rPr>
              <a:t>Core exhausts H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 →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  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Gravity temporarily takes over: 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contraction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H-burning develops in a shell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 around the core.</a:t>
            </a:r>
          </a:p>
          <a:p>
            <a:r>
              <a:rPr lang="en-US" sz="2200" dirty="0">
                <a:solidFill>
                  <a:srgbClr val="202122"/>
                </a:solidFill>
                <a:latin typeface="+mj-lt"/>
              </a:rPr>
              <a:t>	</a:t>
            </a:r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 H-burning shell through </a:t>
            </a:r>
            <a:r>
              <a:rPr lang="en-US" sz="2200" b="1" i="0" dirty="0">
                <a:solidFill>
                  <a:srgbClr val="202122"/>
                </a:solidFill>
                <a:effectLst/>
                <a:latin typeface="+mj-lt"/>
              </a:rPr>
              <a:t>efficient CNO</a:t>
            </a:r>
            <a:endParaRPr lang="en-US" sz="2200" b="1" dirty="0">
              <a:solidFill>
                <a:srgbClr val="202122"/>
              </a:solidFill>
              <a:latin typeface="+mj-lt"/>
            </a:endParaRP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	→ The He-core grows.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 The </a:t>
            </a:r>
            <a:r>
              <a:rPr lang="en-US" sz="2200" b="1" i="0" dirty="0">
                <a:solidFill>
                  <a:srgbClr val="202122"/>
                </a:solidFill>
                <a:effectLst/>
                <a:latin typeface="+mj-lt"/>
              </a:rPr>
              <a:t>He core reaches its maximum stable mass.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 Schonberg-Chandrasekhar instability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Faster contraction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r>
              <a:rPr lang="en-US" sz="2200" b="0" i="0" dirty="0">
                <a:solidFill>
                  <a:srgbClr val="202122"/>
                </a:solidFill>
                <a:effectLst/>
                <a:latin typeface="+mj-lt"/>
              </a:rPr>
              <a:t>→ Envelope expansion: 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+mj-lt"/>
              </a:rPr>
              <a:t>Red Giant Branch.</a:t>
            </a:r>
            <a:endParaRPr lang="en-US" sz="2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58995-01DD-3D12-33A9-2DCAF8EDA67F}"/>
              </a:ext>
            </a:extLst>
          </p:cNvPr>
          <p:cNvSpPr txBox="1"/>
          <p:nvPr/>
        </p:nvSpPr>
        <p:spPr>
          <a:xfrm>
            <a:off x="6349467" y="5175464"/>
            <a:ext cx="5513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02122"/>
                </a:solidFill>
                <a:effectLst/>
                <a:latin typeface="+mj-lt"/>
              </a:rPr>
              <a:t>MS =&gt; RG transition is very fast (</a:t>
            </a:r>
            <a:r>
              <a:rPr lang="el-GR" sz="2800" b="0" i="0" dirty="0">
                <a:solidFill>
                  <a:srgbClr val="202122"/>
                </a:solidFill>
                <a:effectLst/>
                <a:latin typeface="+mj-lt"/>
              </a:rPr>
              <a:t>τ</a:t>
            </a:r>
            <a:r>
              <a:rPr lang="en-US" sz="2800" b="0" i="0" baseline="-25000" dirty="0" err="1">
                <a:solidFill>
                  <a:srgbClr val="202122"/>
                </a:solidFill>
                <a:effectLst/>
                <a:latin typeface="+mj-lt"/>
              </a:rPr>
              <a:t>ther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+mj-lt"/>
              </a:rPr>
              <a:t>).</a:t>
            </a:r>
          </a:p>
          <a:p>
            <a:r>
              <a:rPr lang="en-US" sz="28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+mj-lt"/>
              </a:rPr>
              <a:t>Hertzspring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+mj-lt"/>
              </a:rPr>
              <a:t> gap.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 descr="A graph of a log&#10;&#10;AI-generated content may be incorrect.">
            <a:extLst>
              <a:ext uri="{FF2B5EF4-FFF2-40B4-BE49-F238E27FC236}">
                <a16:creationId xmlns:a16="http://schemas.microsoft.com/office/drawing/2014/main" id="{7CC835E4-F678-E463-35BC-6CFFBFA1D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" y="1073232"/>
            <a:ext cx="5780066" cy="5780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AC6929-3988-7E3C-21ED-4DA49EE62663}"/>
              </a:ext>
            </a:extLst>
          </p:cNvPr>
          <p:cNvSpPr txBox="1"/>
          <p:nvPr/>
        </p:nvSpPr>
        <p:spPr>
          <a:xfrm>
            <a:off x="3847607" y="4812010"/>
            <a:ext cx="171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Main sequence/</a:t>
            </a:r>
          </a:p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35809-9B24-3E28-5B3B-5EA144C90188}"/>
              </a:ext>
            </a:extLst>
          </p:cNvPr>
          <p:cNvSpPr txBox="1"/>
          <p:nvPr/>
        </p:nvSpPr>
        <p:spPr>
          <a:xfrm>
            <a:off x="3336914" y="3886097"/>
            <a:ext cx="16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FFC000"/>
                </a:solidFill>
              </a:rPr>
              <a:t>Hertzprung gap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8A24B-5BE9-C80B-D1E6-CFAD3CA27616}"/>
              </a:ext>
            </a:extLst>
          </p:cNvPr>
          <p:cNvSpPr txBox="1"/>
          <p:nvPr/>
        </p:nvSpPr>
        <p:spPr>
          <a:xfrm>
            <a:off x="4049592" y="305944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Red Giant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EC956-12B9-8F19-DCBB-83712A9BD1A6}"/>
              </a:ext>
            </a:extLst>
          </p:cNvPr>
          <p:cNvSpPr txBox="1"/>
          <p:nvPr/>
        </p:nvSpPr>
        <p:spPr>
          <a:xfrm>
            <a:off x="4360873" y="1184311"/>
            <a:ext cx="158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Core He-flash/</a:t>
            </a:r>
          </a:p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839E2-49DD-FA10-1B90-5791D52AED39}"/>
              </a:ext>
            </a:extLst>
          </p:cNvPr>
          <p:cNvSpPr txBox="1"/>
          <p:nvPr/>
        </p:nvSpPr>
        <p:spPr>
          <a:xfrm>
            <a:off x="1890587" y="4954878"/>
            <a:ext cx="8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7030A0"/>
                </a:solidFill>
              </a:rPr>
              <a:t>WD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C82FE-10B4-2456-9005-A4F001AA6EF5}"/>
              </a:ext>
            </a:extLst>
          </p:cNvPr>
          <p:cNvSpPr txBox="1"/>
          <p:nvPr/>
        </p:nvSpPr>
        <p:spPr>
          <a:xfrm>
            <a:off x="5066968" y="224801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AGB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FE429-D4A2-71C1-6525-E3BC03362627}"/>
              </a:ext>
            </a:extLst>
          </p:cNvPr>
          <p:cNvSpPr txBox="1"/>
          <p:nvPr/>
        </p:nvSpPr>
        <p:spPr>
          <a:xfrm>
            <a:off x="2153208" y="1881466"/>
            <a:ext cx="112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E16447"/>
                </a:solidFill>
              </a:rPr>
              <a:t>Late thermal pulse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74562-C638-37CA-35FF-72F2142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5890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39EF1-D459-7A89-5CBB-325D13F0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DE65905-3CC4-B385-A380-A90F25765008}"/>
              </a:ext>
            </a:extLst>
          </p:cNvPr>
          <p:cNvSpPr txBox="1"/>
          <p:nvPr/>
        </p:nvSpPr>
        <p:spPr>
          <a:xfrm>
            <a:off x="-12357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Red giant branch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930AC-6A34-A849-B62B-46EF2C739AD9}"/>
              </a:ext>
            </a:extLst>
          </p:cNvPr>
          <p:cNvSpPr txBox="1"/>
          <p:nvPr/>
        </p:nvSpPr>
        <p:spPr>
          <a:xfrm>
            <a:off x="6376091" y="989283"/>
            <a:ext cx="551301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800" b="0" i="0" dirty="0">
                <a:solidFill>
                  <a:srgbClr val="202122"/>
                </a:solidFill>
                <a:effectLst/>
                <a:latin typeface="+mj-lt"/>
              </a:rPr>
              <a:t>Do we really understand the ascent of the RGB?</a:t>
            </a:r>
          </a:p>
          <a:p>
            <a:r>
              <a:rPr lang="ca-ES" sz="2400" dirty="0">
                <a:solidFill>
                  <a:srgbClr val="202122"/>
                </a:solidFill>
                <a:latin typeface="+mj-lt"/>
              </a:rPr>
              <a:t>D. Prialnik’s book</a:t>
            </a:r>
          </a:p>
          <a:p>
            <a:r>
              <a:rPr lang="ca-ES" sz="2400" dirty="0">
                <a:solidFill>
                  <a:srgbClr val="202122"/>
                </a:solidFill>
                <a:latin typeface="+mj-lt"/>
              </a:rPr>
              <a:t>Stancliffe+ 2009.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DCC5BB8-6AB4-A4E3-34AD-2B9055BE3A61}"/>
              </a:ext>
            </a:extLst>
          </p:cNvPr>
          <p:cNvSpPr/>
          <p:nvPr/>
        </p:nvSpPr>
        <p:spPr>
          <a:xfrm>
            <a:off x="6437873" y="2829695"/>
            <a:ext cx="3546384" cy="370081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FFC000"/>
              </a:gs>
              <a:gs pos="68000">
                <a:srgbClr val="E1644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DC1CD511-880C-C523-E4AA-E9D66E1B4C99}"/>
              </a:ext>
            </a:extLst>
          </p:cNvPr>
          <p:cNvSpPr/>
          <p:nvPr/>
        </p:nvSpPr>
        <p:spPr>
          <a:xfrm>
            <a:off x="7660924" y="4098384"/>
            <a:ext cx="1096967" cy="1124821"/>
          </a:xfrm>
          <a:prstGeom prst="donut">
            <a:avLst>
              <a:gd name="adj" fmla="val 22426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C000"/>
              </a:gs>
              <a:gs pos="44000">
                <a:srgbClr val="FF6600"/>
              </a:gs>
            </a:gsLst>
            <a:lin ang="27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A0458-BF42-30BB-84DA-A1A4009D00FD}"/>
              </a:ext>
            </a:extLst>
          </p:cNvPr>
          <p:cNvGrpSpPr/>
          <p:nvPr/>
        </p:nvGrpSpPr>
        <p:grpSpPr>
          <a:xfrm>
            <a:off x="6759148" y="3167641"/>
            <a:ext cx="2815042" cy="3022959"/>
            <a:chOff x="363278" y="872942"/>
            <a:chExt cx="5530121" cy="545300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C4AD1C0-FEFC-D56B-7F4C-6502F2C59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515" y="469763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7340E46-9A54-A1A3-39E9-4756F60A8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75" y="872942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7EC3705-3513-C7C6-D949-5D829A147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478828" y="2710924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98B7B8F-C8A4-9C67-A0D1-7F6EEBA21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7011" y="280823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CEF4396-C457-3343-8A2C-0A5352EC5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7634">
              <a:off x="3834341" y="1408905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7BA7D91-9993-1831-1DE2-F138422E1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7634">
              <a:off x="1144391" y="417229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B8ED402-33CA-E74F-5137-278D32427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33132">
              <a:off x="1186622" y="143827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992F91A-FCB3-64D6-D7EE-4A5ED7C0F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33132">
              <a:off x="3850874" y="4091513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A graph of a log&#10;&#10;AI-generated content may be incorrect.">
            <a:extLst>
              <a:ext uri="{FF2B5EF4-FFF2-40B4-BE49-F238E27FC236}">
                <a16:creationId xmlns:a16="http://schemas.microsoft.com/office/drawing/2014/main" id="{520443E2-85E1-C4DA-CC94-44966ECD4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" y="1073232"/>
            <a:ext cx="5780066" cy="57800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4F5C6C-C2A5-6232-227B-41D362FFEBCA}"/>
              </a:ext>
            </a:extLst>
          </p:cNvPr>
          <p:cNvSpPr txBox="1"/>
          <p:nvPr/>
        </p:nvSpPr>
        <p:spPr>
          <a:xfrm>
            <a:off x="3847607" y="4812010"/>
            <a:ext cx="171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Main sequence/</a:t>
            </a:r>
          </a:p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2FB71-5EAA-9D22-2145-A0409CEBF450}"/>
              </a:ext>
            </a:extLst>
          </p:cNvPr>
          <p:cNvSpPr txBox="1"/>
          <p:nvPr/>
        </p:nvSpPr>
        <p:spPr>
          <a:xfrm>
            <a:off x="3336914" y="3886097"/>
            <a:ext cx="16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FFC000"/>
                </a:solidFill>
              </a:rPr>
              <a:t>Hertzprung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A763C8-EF02-4BA5-D435-C8E51E89F6EC}"/>
              </a:ext>
            </a:extLst>
          </p:cNvPr>
          <p:cNvSpPr txBox="1"/>
          <p:nvPr/>
        </p:nvSpPr>
        <p:spPr>
          <a:xfrm>
            <a:off x="4049592" y="305944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Red Giant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50884-C9BA-154F-E5A8-DC5343F74DD6}"/>
              </a:ext>
            </a:extLst>
          </p:cNvPr>
          <p:cNvSpPr txBox="1"/>
          <p:nvPr/>
        </p:nvSpPr>
        <p:spPr>
          <a:xfrm>
            <a:off x="4360873" y="1184311"/>
            <a:ext cx="158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Core He-flash/</a:t>
            </a:r>
          </a:p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793286-56B5-DCA5-2DD9-99CE78C0DF24}"/>
              </a:ext>
            </a:extLst>
          </p:cNvPr>
          <p:cNvSpPr txBox="1"/>
          <p:nvPr/>
        </p:nvSpPr>
        <p:spPr>
          <a:xfrm>
            <a:off x="1890587" y="4954878"/>
            <a:ext cx="8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7030A0"/>
                </a:solidFill>
              </a:rPr>
              <a:t>WD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3E5E1-C008-5694-346F-5A20F99A5207}"/>
              </a:ext>
            </a:extLst>
          </p:cNvPr>
          <p:cNvSpPr txBox="1"/>
          <p:nvPr/>
        </p:nvSpPr>
        <p:spPr>
          <a:xfrm>
            <a:off x="5066968" y="224801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AGB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9CA7-3CF0-E4D2-5581-6FC6C33642FD}"/>
              </a:ext>
            </a:extLst>
          </p:cNvPr>
          <p:cNvSpPr txBox="1"/>
          <p:nvPr/>
        </p:nvSpPr>
        <p:spPr>
          <a:xfrm>
            <a:off x="2153208" y="1881466"/>
            <a:ext cx="112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E16447"/>
                </a:solidFill>
              </a:rPr>
              <a:t>Late thermal pulse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3CA1140-C2B1-82EA-174B-C6D83FBF6C05}"/>
              </a:ext>
            </a:extLst>
          </p:cNvPr>
          <p:cNvSpPr/>
          <p:nvPr/>
        </p:nvSpPr>
        <p:spPr>
          <a:xfrm rot="10800000">
            <a:off x="5232672" y="3480454"/>
            <a:ext cx="1621578" cy="320633"/>
          </a:xfrm>
          <a:prstGeom prst="rightArrow">
            <a:avLst>
              <a:gd name="adj1" fmla="val 34584"/>
              <a:gd name="adj2" fmla="val 50000"/>
            </a:avLst>
          </a:prstGeom>
          <a:solidFill>
            <a:srgbClr val="E164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F974C6-0F4E-9805-8B0F-C273FAF9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9268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F4205-62DA-6C45-780A-DED72E83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E31186F-54EB-53A1-8FAB-85C860778B61}"/>
              </a:ext>
            </a:extLst>
          </p:cNvPr>
          <p:cNvSpPr txBox="1"/>
          <p:nvPr/>
        </p:nvSpPr>
        <p:spPr>
          <a:xfrm>
            <a:off x="-12357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Red giant branch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57C0DC-7426-0984-0361-2F0710E8B111}"/>
              </a:ext>
            </a:extLst>
          </p:cNvPr>
          <p:cNvSpPr/>
          <p:nvPr/>
        </p:nvSpPr>
        <p:spPr>
          <a:xfrm>
            <a:off x="6437873" y="2829695"/>
            <a:ext cx="3546384" cy="370081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rgbClr val="FFC000"/>
              </a:gs>
              <a:gs pos="68000">
                <a:srgbClr val="E1644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0F09A734-D9C3-2324-2553-DED2CCF8A962}"/>
              </a:ext>
            </a:extLst>
          </p:cNvPr>
          <p:cNvSpPr/>
          <p:nvPr/>
        </p:nvSpPr>
        <p:spPr>
          <a:xfrm>
            <a:off x="7660924" y="4098384"/>
            <a:ext cx="1096967" cy="1124821"/>
          </a:xfrm>
          <a:prstGeom prst="donut">
            <a:avLst>
              <a:gd name="adj" fmla="val 22426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FFC000"/>
              </a:gs>
              <a:gs pos="44000">
                <a:srgbClr val="FF6600"/>
              </a:gs>
            </a:gsLst>
            <a:lin ang="27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521FB6-6A67-EB6E-14F3-2F3ADC8F57C2}"/>
              </a:ext>
            </a:extLst>
          </p:cNvPr>
          <p:cNvGrpSpPr/>
          <p:nvPr/>
        </p:nvGrpSpPr>
        <p:grpSpPr>
          <a:xfrm>
            <a:off x="6759148" y="3167641"/>
            <a:ext cx="2815042" cy="3022959"/>
            <a:chOff x="363278" y="872942"/>
            <a:chExt cx="5530121" cy="545300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D7437A3-A3AB-1CB0-040C-14E097913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515" y="469763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77F7347-6E21-D9E6-2976-485481961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575" y="872942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5215456-9DE8-1CA2-01CE-D93172AEC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478828" y="2710924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EF7A3C6-EA8E-EB21-0658-AF484B6B1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7011" y="280823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75539922-DBD5-4EED-3AC3-1EF241269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7634">
              <a:off x="3834341" y="1408905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C2A1651-EADE-BF81-49DC-4E5ECDFB2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7634">
              <a:off x="1144391" y="417229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8635ED8-557A-071B-9697-54A801849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33132">
              <a:off x="1186622" y="1438279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6FFEF35-C55B-0F52-DD7C-A978F3829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33132">
              <a:off x="3850874" y="4091513"/>
              <a:ext cx="1200838" cy="162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A graph of a log&#10;&#10;AI-generated content may be incorrect.">
            <a:extLst>
              <a:ext uri="{FF2B5EF4-FFF2-40B4-BE49-F238E27FC236}">
                <a16:creationId xmlns:a16="http://schemas.microsoft.com/office/drawing/2014/main" id="{37424BAF-82A6-2379-7E39-01634D2EE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" y="1073232"/>
            <a:ext cx="5780066" cy="57800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B5D183-73D4-5902-236E-5899840268AE}"/>
              </a:ext>
            </a:extLst>
          </p:cNvPr>
          <p:cNvSpPr txBox="1"/>
          <p:nvPr/>
        </p:nvSpPr>
        <p:spPr>
          <a:xfrm>
            <a:off x="3847607" y="4812010"/>
            <a:ext cx="171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Main sequence/</a:t>
            </a:r>
          </a:p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FE92C-7E5A-BC0E-2D42-D157BBA33C11}"/>
              </a:ext>
            </a:extLst>
          </p:cNvPr>
          <p:cNvSpPr txBox="1"/>
          <p:nvPr/>
        </p:nvSpPr>
        <p:spPr>
          <a:xfrm>
            <a:off x="3336914" y="3886097"/>
            <a:ext cx="16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FFC000"/>
                </a:solidFill>
              </a:rPr>
              <a:t>Hertzprung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FE186-22C5-1FD2-5E2B-3712EFA66FBF}"/>
              </a:ext>
            </a:extLst>
          </p:cNvPr>
          <p:cNvSpPr txBox="1"/>
          <p:nvPr/>
        </p:nvSpPr>
        <p:spPr>
          <a:xfrm>
            <a:off x="4049592" y="305944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Red Giant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60F2BB-8922-C185-DC77-855979843E4D}"/>
              </a:ext>
            </a:extLst>
          </p:cNvPr>
          <p:cNvSpPr txBox="1"/>
          <p:nvPr/>
        </p:nvSpPr>
        <p:spPr>
          <a:xfrm>
            <a:off x="4360873" y="1184311"/>
            <a:ext cx="158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Core He-flash/</a:t>
            </a:r>
          </a:p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23BDC-2D78-BE4D-8C7D-7E9C1D098448}"/>
              </a:ext>
            </a:extLst>
          </p:cNvPr>
          <p:cNvSpPr txBox="1"/>
          <p:nvPr/>
        </p:nvSpPr>
        <p:spPr>
          <a:xfrm>
            <a:off x="1890587" y="4954878"/>
            <a:ext cx="8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7030A0"/>
                </a:solidFill>
              </a:rPr>
              <a:t>WD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598021-C236-29F8-F240-E7E07E034F62}"/>
              </a:ext>
            </a:extLst>
          </p:cNvPr>
          <p:cNvSpPr txBox="1"/>
          <p:nvPr/>
        </p:nvSpPr>
        <p:spPr>
          <a:xfrm>
            <a:off x="5066968" y="224801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AGB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B0FB07-2745-3C35-CC7E-33AB741E00DD}"/>
              </a:ext>
            </a:extLst>
          </p:cNvPr>
          <p:cNvSpPr txBox="1"/>
          <p:nvPr/>
        </p:nvSpPr>
        <p:spPr>
          <a:xfrm>
            <a:off x="2153208" y="1881466"/>
            <a:ext cx="112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E16447"/>
                </a:solidFill>
              </a:rPr>
              <a:t>Late thermal pulse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41B77146-2494-2F2C-0CF4-9DA02C3F3C52}"/>
              </a:ext>
            </a:extLst>
          </p:cNvPr>
          <p:cNvSpPr/>
          <p:nvPr/>
        </p:nvSpPr>
        <p:spPr>
          <a:xfrm rot="10800000">
            <a:off x="5232672" y="3480454"/>
            <a:ext cx="1621578" cy="320633"/>
          </a:xfrm>
          <a:prstGeom prst="rightArrow">
            <a:avLst>
              <a:gd name="adj1" fmla="val 34584"/>
              <a:gd name="adj2" fmla="val 50000"/>
            </a:avLst>
          </a:prstGeom>
          <a:solidFill>
            <a:srgbClr val="E164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96B59E-75B1-326B-9191-1FFEA3C3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33</a:t>
            </a:fld>
            <a:endParaRPr lang="ca-E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65543-5DE5-156F-B478-26DC6D52FB5E}"/>
              </a:ext>
            </a:extLst>
          </p:cNvPr>
          <p:cNvSpPr txBox="1"/>
          <p:nvPr/>
        </p:nvSpPr>
        <p:spPr>
          <a:xfrm>
            <a:off x="6502396" y="988533"/>
            <a:ext cx="5483655" cy="18158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ca-ES" sz="2800" b="1" i="0" dirty="0">
                <a:solidFill>
                  <a:srgbClr val="202122"/>
                </a:solidFill>
                <a:effectLst/>
                <a:latin typeface="+mj-lt"/>
              </a:rPr>
              <a:t>Question: </a:t>
            </a:r>
          </a:p>
          <a:p>
            <a:endParaRPr lang="ca-ES" sz="2800" b="0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ca-ES" sz="2800" b="0" i="0" dirty="0">
                <a:solidFill>
                  <a:srgbClr val="202122"/>
                </a:solidFill>
                <a:effectLst/>
                <a:latin typeface="+mj-lt"/>
              </a:rPr>
              <a:t>Do all low- and intermediate-mass stars go through the RG phase?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2429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5A3E6-78D3-6A2B-42C3-BB1DD707E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0C4281F-23EA-2CC3-0556-8BF21539B65C}"/>
              </a:ext>
            </a:extLst>
          </p:cNvPr>
          <p:cNvSpPr txBox="1"/>
          <p:nvPr/>
        </p:nvSpPr>
        <p:spPr>
          <a:xfrm>
            <a:off x="-12357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Red giant branch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15" name="Picture 14" descr="A graph of a log&#10;&#10;AI-generated content may be incorrect.">
            <a:extLst>
              <a:ext uri="{FF2B5EF4-FFF2-40B4-BE49-F238E27FC236}">
                <a16:creationId xmlns:a16="http://schemas.microsoft.com/office/drawing/2014/main" id="{82245552-9428-4708-4934-5F6351ACD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4" y="1073232"/>
            <a:ext cx="5780066" cy="57800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78831E-1CF0-181B-ED2B-B0931727D214}"/>
              </a:ext>
            </a:extLst>
          </p:cNvPr>
          <p:cNvSpPr txBox="1"/>
          <p:nvPr/>
        </p:nvSpPr>
        <p:spPr>
          <a:xfrm>
            <a:off x="3847607" y="4812010"/>
            <a:ext cx="1719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Main sequence/</a:t>
            </a:r>
          </a:p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386AF-4986-82DE-6B6C-362158642348}"/>
              </a:ext>
            </a:extLst>
          </p:cNvPr>
          <p:cNvSpPr txBox="1"/>
          <p:nvPr/>
        </p:nvSpPr>
        <p:spPr>
          <a:xfrm>
            <a:off x="3336914" y="3886097"/>
            <a:ext cx="164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FFC000"/>
                </a:solidFill>
              </a:rPr>
              <a:t>Hertzprung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3B7AB3-F997-703B-AB1E-EB4E09D4B104}"/>
              </a:ext>
            </a:extLst>
          </p:cNvPr>
          <p:cNvSpPr txBox="1"/>
          <p:nvPr/>
        </p:nvSpPr>
        <p:spPr>
          <a:xfrm>
            <a:off x="4049592" y="305944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Red Giant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CDEC1F-9612-4C2E-D3A0-E4AE00BE5213}"/>
              </a:ext>
            </a:extLst>
          </p:cNvPr>
          <p:cNvSpPr txBox="1"/>
          <p:nvPr/>
        </p:nvSpPr>
        <p:spPr>
          <a:xfrm>
            <a:off x="4360873" y="1184311"/>
            <a:ext cx="1589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Core He-flash/</a:t>
            </a:r>
          </a:p>
          <a:p>
            <a:pPr algn="ctr"/>
            <a:r>
              <a:rPr lang="ca-ES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7504B-627E-892E-B376-D5268A9BAFE3}"/>
              </a:ext>
            </a:extLst>
          </p:cNvPr>
          <p:cNvSpPr txBox="1"/>
          <p:nvPr/>
        </p:nvSpPr>
        <p:spPr>
          <a:xfrm>
            <a:off x="1890587" y="4954878"/>
            <a:ext cx="897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7030A0"/>
                </a:solidFill>
              </a:rPr>
              <a:t>WD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5D3CE7-E42E-7FFD-E1FE-8F81F0D9BADB}"/>
              </a:ext>
            </a:extLst>
          </p:cNvPr>
          <p:cNvSpPr txBox="1"/>
          <p:nvPr/>
        </p:nvSpPr>
        <p:spPr>
          <a:xfrm>
            <a:off x="5066968" y="2248011"/>
            <a:ext cx="131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AGB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1E6CE-7E8E-2240-2BC3-D608CAF0D91C}"/>
              </a:ext>
            </a:extLst>
          </p:cNvPr>
          <p:cNvSpPr txBox="1"/>
          <p:nvPr/>
        </p:nvSpPr>
        <p:spPr>
          <a:xfrm>
            <a:off x="2153208" y="1881466"/>
            <a:ext cx="1124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E16447"/>
                </a:solidFill>
              </a:rPr>
              <a:t>Late thermal pulse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1868F0-5C3E-9373-B337-CD8AB6FF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34</a:t>
            </a:fld>
            <a:endParaRPr lang="ca-E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3112B-C400-7316-F180-2AF096819226}"/>
              </a:ext>
            </a:extLst>
          </p:cNvPr>
          <p:cNvSpPr txBox="1"/>
          <p:nvPr/>
        </p:nvSpPr>
        <p:spPr>
          <a:xfrm>
            <a:off x="6502396" y="988533"/>
            <a:ext cx="5483655" cy="18158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ca-ES" sz="2800" b="1" i="0" dirty="0">
                <a:solidFill>
                  <a:srgbClr val="202122"/>
                </a:solidFill>
                <a:effectLst/>
                <a:latin typeface="+mj-lt"/>
              </a:rPr>
              <a:t>Question: </a:t>
            </a:r>
          </a:p>
          <a:p>
            <a:endParaRPr lang="ca-ES" sz="2800" b="0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ca-ES" sz="2800" b="0" i="0" dirty="0">
                <a:solidFill>
                  <a:srgbClr val="202122"/>
                </a:solidFill>
                <a:effectLst/>
                <a:latin typeface="+mj-lt"/>
              </a:rPr>
              <a:t>Do all low- and intermediate-mass stars go through the RG phase?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5" name="Picture 2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30B8BCB-78AE-CA0D-6935-1B328C41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78" y="2944785"/>
            <a:ext cx="3975304" cy="383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A6E795D-EC6D-5236-43E8-7A10A663A37A}"/>
              </a:ext>
            </a:extLst>
          </p:cNvPr>
          <p:cNvSpPr txBox="1"/>
          <p:nvPr/>
        </p:nvSpPr>
        <p:spPr>
          <a:xfrm>
            <a:off x="7670653" y="4121896"/>
            <a:ext cx="4187254" cy="22467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ca-ES" sz="2800" dirty="0">
                <a:solidFill>
                  <a:srgbClr val="202122"/>
                </a:solidFill>
                <a:latin typeface="+mj-lt"/>
              </a:rPr>
              <a:t>Intermediate-mass very metal-poor stars (Z</a:t>
            </a:r>
            <a:r>
              <a:rPr lang="ca-ES" sz="28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≲</a:t>
            </a:r>
            <a:r>
              <a:rPr lang="ca-ES" sz="2800" i="0" dirty="0">
                <a:effectLst/>
              </a:rPr>
              <a:t>10</a:t>
            </a:r>
            <a:r>
              <a:rPr lang="ca-ES" sz="2800" i="0" baseline="30000" dirty="0">
                <a:effectLst/>
              </a:rPr>
              <a:t>-4</a:t>
            </a:r>
            <a:r>
              <a:rPr lang="ca-ES" sz="2800" dirty="0">
                <a:solidFill>
                  <a:srgbClr val="202122"/>
                </a:solidFill>
                <a:latin typeface="+mj-lt"/>
              </a:rPr>
              <a:t>) avoid the first giant and burn central He very shortly after core H-burning.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4097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F9381-0F7B-6CA6-A727-7667CD1F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1ED9681-A7EF-654B-52B1-D63C94D3C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980280"/>
              </p:ext>
            </p:extLst>
          </p:nvPr>
        </p:nvGraphicFramePr>
        <p:xfrm>
          <a:off x="5394038" y="679317"/>
          <a:ext cx="6363856" cy="2064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98D4C932-25DE-31EF-2F78-28DF461FE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" y="708207"/>
            <a:ext cx="4375161" cy="614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FB87B-3ACC-B86D-DD36-27F2FD88877B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Red giant branch and the 1st dredge-up</a:t>
            </a:r>
            <a:endParaRPr lang="ca-E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10BE0A-97BA-DE90-0D5F-E2FEA9DA3EC0}"/>
              </a:ext>
            </a:extLst>
          </p:cNvPr>
          <p:cNvGrpSpPr/>
          <p:nvPr/>
        </p:nvGrpSpPr>
        <p:grpSpPr>
          <a:xfrm>
            <a:off x="4767649" y="3065117"/>
            <a:ext cx="7201062" cy="3620530"/>
            <a:chOff x="4767649" y="3065117"/>
            <a:chExt cx="7201062" cy="36205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4A9D0-7E5A-6A26-FE62-AAD30B2B4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7207"/>
            <a:stretch/>
          </p:blipFill>
          <p:spPr>
            <a:xfrm>
              <a:off x="4767649" y="3065117"/>
              <a:ext cx="6858000" cy="36205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96FD8F-2F94-E887-1520-49C0C39D8C52}"/>
                </a:ext>
              </a:extLst>
            </p:cNvPr>
            <p:cNvSpPr txBox="1"/>
            <p:nvPr/>
          </p:nvSpPr>
          <p:spPr>
            <a:xfrm>
              <a:off x="11282586" y="6223982"/>
              <a:ext cx="6861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a-ES" sz="2400" dirty="0"/>
                <a:t>1e9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83F211-CF9B-B770-CB2B-10802FC08D1A}"/>
              </a:ext>
            </a:extLst>
          </p:cNvPr>
          <p:cNvSpPr txBox="1"/>
          <p:nvPr/>
        </p:nvSpPr>
        <p:spPr>
          <a:xfrm>
            <a:off x="9706313" y="2699562"/>
            <a:ext cx="1968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b="1" dirty="0"/>
              <a:t>2 M</a:t>
            </a:r>
            <a:r>
              <a:rPr lang="ca-ES" sz="3200" b="1" baseline="-25000" dirty="0">
                <a:ea typeface="Cambria Math" panose="02040503050406030204" pitchFamily="18" charset="0"/>
              </a:rPr>
              <a:t>⊙</a:t>
            </a:r>
            <a:r>
              <a:rPr lang="ca-ES" sz="3200" b="1" dirty="0"/>
              <a:t> star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EBD66-FEE0-1827-36DC-989B18EF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3315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A2CAA-8780-FBDE-9D22-47A700D0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: A temperature-density log-log plot shows the regions where different equations of state apply. The boundaries between the several regions are lines of equal pressures. Our research is limited to the upper-left quadrant of the plot which is governed by nondegenerate matter. (H. Bradt, Asrophysics Processes, Cambridge University Press 2008)">
            <a:extLst>
              <a:ext uri="{FF2B5EF4-FFF2-40B4-BE49-F238E27FC236}">
                <a16:creationId xmlns:a16="http://schemas.microsoft.com/office/drawing/2014/main" id="{8AF9CA15-5227-790D-D3FF-30CCC0E84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02" y="2614471"/>
            <a:ext cx="6145984" cy="409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AF110-267D-9941-B33A-14595D04283C}"/>
              </a:ext>
            </a:extLst>
          </p:cNvPr>
          <p:cNvSpPr txBox="1"/>
          <p:nvPr/>
        </p:nvSpPr>
        <p:spPr>
          <a:xfrm>
            <a:off x="5936784" y="956722"/>
            <a:ext cx="63705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As the core contracts, it enters the degeneracy regime.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density increases while temperature barely altered.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rho-T conditions for He- burning are reached off center =&gt; flash(es).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4BC50-36BA-2FB9-8A3F-AABC74589532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Core Helium flash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graph with colored lines&#10;&#10;AI-generated content may be incorrect.">
            <a:extLst>
              <a:ext uri="{FF2B5EF4-FFF2-40B4-BE49-F238E27FC236}">
                <a16:creationId xmlns:a16="http://schemas.microsoft.com/office/drawing/2014/main" id="{65E3FB05-E7DF-0D12-C7AB-903D053E8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" y="819420"/>
            <a:ext cx="5998839" cy="5998839"/>
          </a:xfrm>
          <a:prstGeom prst="rect">
            <a:avLst/>
          </a:prstGeom>
        </p:spPr>
      </p:pic>
      <p:sp>
        <p:nvSpPr>
          <p:cNvPr id="5" name="Star: 7 Points 4">
            <a:extLst>
              <a:ext uri="{FF2B5EF4-FFF2-40B4-BE49-F238E27FC236}">
                <a16:creationId xmlns:a16="http://schemas.microsoft.com/office/drawing/2014/main" id="{66113240-1F9B-0BBC-B17F-3C62CA7E877F}"/>
              </a:ext>
            </a:extLst>
          </p:cNvPr>
          <p:cNvSpPr/>
          <p:nvPr/>
        </p:nvSpPr>
        <p:spPr>
          <a:xfrm>
            <a:off x="4895233" y="1807009"/>
            <a:ext cx="433136" cy="397042"/>
          </a:xfrm>
          <a:prstGeom prst="star7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76256BB3-D405-FFD2-2CBF-C7C6BA5E2F7E}"/>
              </a:ext>
            </a:extLst>
          </p:cNvPr>
          <p:cNvSpPr/>
          <p:nvPr/>
        </p:nvSpPr>
        <p:spPr>
          <a:xfrm>
            <a:off x="10188059" y="3479287"/>
            <a:ext cx="433136" cy="397042"/>
          </a:xfrm>
          <a:prstGeom prst="star7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91AB3-E33B-E39D-6767-802169643F9D}"/>
              </a:ext>
            </a:extLst>
          </p:cNvPr>
          <p:cNvSpPr txBox="1"/>
          <p:nvPr/>
        </p:nvSpPr>
        <p:spPr>
          <a:xfrm>
            <a:off x="1192270" y="4725526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Main sequence/</a:t>
            </a:r>
          </a:p>
          <a:p>
            <a:pPr algn="ctr"/>
            <a:r>
              <a:rPr lang="ca-ES" dirty="0">
                <a:solidFill>
                  <a:schemeClr val="accent5">
                    <a:lumMod val="50000"/>
                  </a:schemeClr>
                </a:solidFill>
              </a:rPr>
              <a:t>CHB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3F54A-813F-643C-C9CD-4BEB5F3420A4}"/>
              </a:ext>
            </a:extLst>
          </p:cNvPr>
          <p:cNvSpPr txBox="1"/>
          <p:nvPr/>
        </p:nvSpPr>
        <p:spPr>
          <a:xfrm>
            <a:off x="2339787" y="2794445"/>
            <a:ext cx="17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dirty="0">
                <a:solidFill>
                  <a:srgbClr val="FFC000"/>
                </a:solidFill>
              </a:rPr>
              <a:t>Hertzprung gap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6979B-1FCE-4047-57BB-DF1DD0D1D51B}"/>
              </a:ext>
            </a:extLst>
          </p:cNvPr>
          <p:cNvSpPr txBox="1"/>
          <p:nvPr/>
        </p:nvSpPr>
        <p:spPr>
          <a:xfrm>
            <a:off x="4126178" y="2028106"/>
            <a:ext cx="86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solidFill>
                  <a:srgbClr val="C00000"/>
                </a:solidFill>
              </a:rPr>
              <a:t>Red Giant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F600BC-93E4-61C4-37AE-3700A649697F}"/>
              </a:ext>
            </a:extLst>
          </p:cNvPr>
          <p:cNvSpPr txBox="1"/>
          <p:nvPr/>
        </p:nvSpPr>
        <p:spPr>
          <a:xfrm>
            <a:off x="2338691" y="1660568"/>
            <a:ext cx="17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Core He-flash/</a:t>
            </a:r>
          </a:p>
          <a:p>
            <a:pPr algn="ctr"/>
            <a:r>
              <a:rPr lang="ca-ES" b="1" dirty="0">
                <a:solidFill>
                  <a:schemeClr val="accent6">
                    <a:lumMod val="75000"/>
                  </a:schemeClr>
                </a:solidFill>
              </a:rPr>
              <a:t>CHeB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9DF8E-E0C0-531A-4A28-F720A531D4C3}"/>
              </a:ext>
            </a:extLst>
          </p:cNvPr>
          <p:cNvSpPr txBox="1"/>
          <p:nvPr/>
        </p:nvSpPr>
        <p:spPr>
          <a:xfrm>
            <a:off x="1081267" y="993351"/>
            <a:ext cx="1907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b="1" dirty="0"/>
              <a:t>1 M</a:t>
            </a:r>
            <a:r>
              <a:rPr lang="ca-ES" sz="3200" b="1" baseline="-25000" dirty="0">
                <a:ea typeface="Cambria Math" panose="02040503050406030204" pitchFamily="18" charset="0"/>
              </a:rPr>
              <a:t>⊙</a:t>
            </a:r>
            <a:r>
              <a:rPr lang="ca-ES" sz="3200" b="1" dirty="0"/>
              <a:t> star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2A4414-4732-BDCE-8040-4D4C5CD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9134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E8C5B-D631-AF58-3E09-00952DA71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of a reaction&#10;&#10;AI-generated content may be incorrect.">
            <a:extLst>
              <a:ext uri="{FF2B5EF4-FFF2-40B4-BE49-F238E27FC236}">
                <a16:creationId xmlns:a16="http://schemas.microsoft.com/office/drawing/2014/main" id="{7F0561BC-2919-D1A9-B5E2-D2EFFD618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1"/>
          <a:stretch/>
        </p:blipFill>
        <p:spPr>
          <a:xfrm>
            <a:off x="6177356" y="1279452"/>
            <a:ext cx="5870943" cy="429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C83CF4-0C13-34FB-6C55-39B4639D89C6}"/>
              </a:ext>
            </a:extLst>
          </p:cNvPr>
          <p:cNvSpPr txBox="1"/>
          <p:nvPr/>
        </p:nvSpPr>
        <p:spPr>
          <a:xfrm>
            <a:off x="610094" y="981144"/>
            <a:ext cx="5273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Helium-burning develops through the triple-alpha reaction.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The product is </a:t>
            </a:r>
            <a:r>
              <a:rPr lang="en-US" sz="2000" baseline="30000" dirty="0">
                <a:latin typeface="Helvetica Neue"/>
              </a:rPr>
              <a:t>12</a:t>
            </a:r>
            <a:r>
              <a:rPr lang="en-US" sz="2000" dirty="0">
                <a:latin typeface="Helvetica Neue"/>
              </a:rPr>
              <a:t>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8D9F5-3E2E-F4AE-D3FC-34C01101B144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Helium burning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14492A-D5BB-E19C-3184-517E47161001}"/>
              </a:ext>
            </a:extLst>
          </p:cNvPr>
          <p:cNvSpPr txBox="1"/>
          <p:nvPr/>
        </p:nvSpPr>
        <p:spPr>
          <a:xfrm>
            <a:off x="601853" y="3184766"/>
            <a:ext cx="527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The temperature dependance is very strong:</a:t>
            </a:r>
          </a:p>
        </p:txBody>
      </p:sp>
      <p:pic>
        <p:nvPicPr>
          <p:cNvPr id="16" name="Picture 15" descr="A black and white image of symbols&#10;&#10;AI-generated content may be incorrect.">
            <a:extLst>
              <a:ext uri="{FF2B5EF4-FFF2-40B4-BE49-F238E27FC236}">
                <a16:creationId xmlns:a16="http://schemas.microsoft.com/office/drawing/2014/main" id="{3A7F2C59-9FEE-B9B2-9F29-79345336B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69" y="3626203"/>
            <a:ext cx="1974951" cy="711237"/>
          </a:xfrm>
          <a:prstGeom prst="rect">
            <a:avLst/>
          </a:prstGeom>
        </p:spPr>
      </p:pic>
      <p:pic>
        <p:nvPicPr>
          <p:cNvPr id="18" name="Picture 17" descr="A black text with black letters&#10;&#10;AI-generated content may be incorrect.">
            <a:extLst>
              <a:ext uri="{FF2B5EF4-FFF2-40B4-BE49-F238E27FC236}">
                <a16:creationId xmlns:a16="http://schemas.microsoft.com/office/drawing/2014/main" id="{0DCFE2D5-7811-B8DC-AB72-C7D8BF7C7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81" y="1996807"/>
            <a:ext cx="3537132" cy="908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344D1E-2D02-D8D8-406F-2DF4EF6A44A8}"/>
              </a:ext>
            </a:extLst>
          </p:cNvPr>
          <p:cNvSpPr txBox="1"/>
          <p:nvPr/>
        </p:nvSpPr>
        <p:spPr>
          <a:xfrm>
            <a:off x="581256" y="4523414"/>
            <a:ext cx="5273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At the last stages:</a:t>
            </a:r>
          </a:p>
        </p:txBody>
      </p:sp>
      <p:pic>
        <p:nvPicPr>
          <p:cNvPr id="21" name="Picture 20" descr="A black arrow pointing to one side&#10;&#10;AI-generated content may be incorrect.">
            <a:extLst>
              <a:ext uri="{FF2B5EF4-FFF2-40B4-BE49-F238E27FC236}">
                <a16:creationId xmlns:a16="http://schemas.microsoft.com/office/drawing/2014/main" id="{9CB1F965-4AAA-0AD0-10AD-801A1BE27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99" y="4375317"/>
            <a:ext cx="3035456" cy="66678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45B677-8330-1EBB-4F41-98A2EDA6773B}"/>
              </a:ext>
            </a:extLst>
          </p:cNvPr>
          <p:cNvSpPr/>
          <p:nvPr/>
        </p:nvSpPr>
        <p:spPr>
          <a:xfrm>
            <a:off x="3292572" y="4375317"/>
            <a:ext cx="3344779" cy="752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BB6EBE-F1CB-0B12-B4F4-F337BF04384E}"/>
              </a:ext>
            </a:extLst>
          </p:cNvPr>
          <p:cNvSpPr txBox="1"/>
          <p:nvPr/>
        </p:nvSpPr>
        <p:spPr>
          <a:xfrm>
            <a:off x="903450" y="5098457"/>
            <a:ext cx="527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 Neue"/>
              </a:rPr>
              <a:t>Very important and very challenging to determine experimentally and theoretically.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6EFC9-86C3-6584-F1DD-5DB2C97DAC01}"/>
              </a:ext>
            </a:extLst>
          </p:cNvPr>
          <p:cNvSpPr txBox="1"/>
          <p:nvPr/>
        </p:nvSpPr>
        <p:spPr>
          <a:xfrm>
            <a:off x="8689888" y="772636"/>
            <a:ext cx="33584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Helvetica Neue"/>
              </a:rPr>
              <a:t>De Boer+ 2017, 2020.</a:t>
            </a:r>
          </a:p>
          <a:p>
            <a:r>
              <a:rPr lang="en-US" sz="2200" b="1" dirty="0">
                <a:latin typeface="Helvetica Neue"/>
              </a:rPr>
              <a:t>Smith+ 2021 (Nature).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F53C8-4D16-C4EA-5A03-51B6D1E86AA1}"/>
              </a:ext>
            </a:extLst>
          </p:cNvPr>
          <p:cNvSpPr txBox="1"/>
          <p:nvPr/>
        </p:nvSpPr>
        <p:spPr>
          <a:xfrm>
            <a:off x="585372" y="6022703"/>
            <a:ext cx="6927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>
                <a:latin typeface="Helvetica Neue"/>
              </a:rPr>
              <a:t>Additional alpha-captures  on </a:t>
            </a:r>
            <a:r>
              <a:rPr lang="en-US" sz="2000" b="1" baseline="30000" dirty="0">
                <a:latin typeface="Helvetica Neue"/>
              </a:rPr>
              <a:t>16</a:t>
            </a:r>
            <a:r>
              <a:rPr lang="en-US" sz="2000" b="1" dirty="0">
                <a:latin typeface="Helvetica Neue"/>
              </a:rPr>
              <a:t>O, </a:t>
            </a:r>
            <a:r>
              <a:rPr lang="en-US" sz="2000" b="1" baseline="30000" dirty="0">
                <a:latin typeface="Helvetica Neue"/>
              </a:rPr>
              <a:t>20</a:t>
            </a:r>
            <a:r>
              <a:rPr lang="en-US" sz="2000" b="1" dirty="0">
                <a:latin typeface="Helvetica Neue"/>
              </a:rPr>
              <a:t>Ne, </a:t>
            </a:r>
            <a:r>
              <a:rPr lang="en-US" sz="2000" b="1" baseline="30000" dirty="0">
                <a:latin typeface="Helvetica Neue"/>
              </a:rPr>
              <a:t>24</a:t>
            </a:r>
            <a:r>
              <a:rPr lang="en-US" sz="2000" b="1" dirty="0">
                <a:latin typeface="Helvetica Neue"/>
              </a:rPr>
              <a:t>Mg,…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910E7-CF64-11D5-FB73-55713FBC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2275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EF3E9-1FD7-B1E6-40FE-4D67046FE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7E927FC-01B2-C710-9314-00F8802266DE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Helium burning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2F31D4-4CB6-977C-2904-089456AA9846}"/>
              </a:ext>
            </a:extLst>
          </p:cNvPr>
          <p:cNvSpPr txBox="1"/>
          <p:nvPr/>
        </p:nvSpPr>
        <p:spPr>
          <a:xfrm>
            <a:off x="238172" y="4394120"/>
            <a:ext cx="117897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 Neue"/>
              </a:rPr>
              <a:t>There is a feedback between stellar evolution and nuclear physics. </a:t>
            </a:r>
          </a:p>
          <a:p>
            <a:r>
              <a:rPr lang="en-US" sz="2800" dirty="0">
                <a:solidFill>
                  <a:srgbClr val="FF0000"/>
                </a:solidFill>
                <a:latin typeface="Helvetica Neue"/>
              </a:rPr>
              <a:t>Nuclear physics is crucial for stellar evolution, but stellar evolution can also help to constrain rates.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998CA9-20F9-216B-E30E-91D51499D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5" y="1355225"/>
            <a:ext cx="8656110" cy="26730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E293C3-A014-FEC0-E012-09AD817E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66371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BBB62-5415-2A1E-510D-0D769147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log&#10;&#10;AI-generated content may be incorrect.">
            <a:extLst>
              <a:ext uri="{FF2B5EF4-FFF2-40B4-BE49-F238E27FC236}">
                <a16:creationId xmlns:a16="http://schemas.microsoft.com/office/drawing/2014/main" id="{B67AB04C-06A8-DD4B-A64C-84C5E969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33" y="2840732"/>
            <a:ext cx="3671281" cy="3671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69B2B-6E86-9B05-36D0-A9DA2FA85A8F}"/>
              </a:ext>
            </a:extLst>
          </p:cNvPr>
          <p:cNvSpPr/>
          <p:nvPr/>
        </p:nvSpPr>
        <p:spPr>
          <a:xfrm rot="903036">
            <a:off x="10186645" y="2644022"/>
            <a:ext cx="735843" cy="1817109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D0D39-DD33-8FE8-B6B9-A7BE8339DD02}"/>
              </a:ext>
            </a:extLst>
          </p:cNvPr>
          <p:cNvSpPr txBox="1"/>
          <p:nvPr/>
        </p:nvSpPr>
        <p:spPr>
          <a:xfrm>
            <a:off x="6548334" y="789842"/>
            <a:ext cx="51024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err="1">
                <a:latin typeface="Helvetica Neue"/>
              </a:rPr>
              <a:t>Mocak</a:t>
            </a:r>
            <a:r>
              <a:rPr lang="en-US" dirty="0">
                <a:latin typeface="Helvetica Neue"/>
              </a:rPr>
              <a:t>+ (2008, 2009, 2010).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Helvetica Neue"/>
              </a:rPr>
              <a:t>Dearborn+ (2006).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Helvetica Neue"/>
              </a:rPr>
              <a:t>Deupree (1981, 1983, 1984, 1986, 1987).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Helvetica Neue"/>
              </a:rPr>
              <a:t>Cole and Deupree (1980).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latin typeface="Helvetica Neue"/>
              </a:rPr>
              <a:t>Paczynsky</a:t>
            </a:r>
            <a:r>
              <a:rPr lang="en-US" dirty="0">
                <a:latin typeface="Helvetica Neue"/>
              </a:rPr>
              <a:t> and Tremaine (1977).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Helvetica Neue"/>
              </a:rPr>
              <a:t>Iben (1967).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3E58B-9F0D-D5C5-AC10-FAA1405EACFB}"/>
              </a:ext>
            </a:extLst>
          </p:cNvPr>
          <p:cNvSpPr txBox="1"/>
          <p:nvPr/>
        </p:nvSpPr>
        <p:spPr>
          <a:xfrm>
            <a:off x="0" y="-24393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Core Helium flash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20" name="Picture 19" descr="A screenshot of a graph&#10;&#10;AI-generated content may be incorrect.">
            <a:extLst>
              <a:ext uri="{FF2B5EF4-FFF2-40B4-BE49-F238E27FC236}">
                <a16:creationId xmlns:a16="http://schemas.microsoft.com/office/drawing/2014/main" id="{FDC5AE00-F1FB-9561-A9CC-792C6D1B2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/>
          <a:stretch/>
        </p:blipFill>
        <p:spPr>
          <a:xfrm>
            <a:off x="382215" y="761662"/>
            <a:ext cx="5261453" cy="6110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F91DE-C1A8-269A-2678-8CA1F4339A67}"/>
              </a:ext>
            </a:extLst>
          </p:cNvPr>
          <p:cNvSpPr txBox="1"/>
          <p:nvPr/>
        </p:nvSpPr>
        <p:spPr>
          <a:xfrm>
            <a:off x="3476592" y="2840732"/>
            <a:ext cx="15824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1 M</a:t>
            </a:r>
            <a:r>
              <a:rPr lang="ca-ES" sz="2600" b="1" baseline="-25000" dirty="0">
                <a:ea typeface="Cambria Math" panose="02040503050406030204" pitchFamily="18" charset="0"/>
              </a:rPr>
              <a:t>⊙</a:t>
            </a:r>
            <a:r>
              <a:rPr lang="ca-ES" sz="2600" b="1" dirty="0"/>
              <a:t> star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34743-CF65-CC4A-2770-AB71E217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39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765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color-coded periodic table, where colors indicate the elements' origins.">
            <a:extLst>
              <a:ext uri="{FF2B5EF4-FFF2-40B4-BE49-F238E27FC236}">
                <a16:creationId xmlns:a16="http://schemas.microsoft.com/office/drawing/2014/main" id="{8C98308F-6FB9-8B80-8B39-3B2C84186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93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93C58-BD18-B818-BE3A-68C0AA593D68}"/>
              </a:ext>
            </a:extLst>
          </p:cNvPr>
          <p:cNvSpPr txBox="1"/>
          <p:nvPr/>
        </p:nvSpPr>
        <p:spPr>
          <a:xfrm>
            <a:off x="1069885" y="6042796"/>
            <a:ext cx="9878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333333"/>
                </a:solidFill>
                <a:effectLst/>
                <a:latin typeface="Overlock"/>
              </a:rPr>
              <a:t>Periodic table showing origin of elements in the Solar System, based on data by Jennifer Johnson at Ohio State University. ©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Overlock"/>
              </a:rPr>
              <a:t>Cmglee</a:t>
            </a:r>
            <a:r>
              <a:rPr lang="en-US" b="0" i="1" dirty="0">
                <a:solidFill>
                  <a:srgbClr val="333333"/>
                </a:solidFill>
                <a:effectLst/>
                <a:latin typeface="Overlock"/>
              </a:rPr>
              <a:t>, CC BY-SA 3.0, https://commons.wikimedia.org/w/index.php?curid=31761437</a:t>
            </a:r>
            <a:endParaRPr lang="ca-E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3EB284-02C7-6B29-2E4E-76B629AB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8571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6C0E9-F021-6FB7-75DE-7EC6D4EAC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shot of a graph&#10;&#10;AI-generated content may be incorrect.">
            <a:extLst>
              <a:ext uri="{FF2B5EF4-FFF2-40B4-BE49-F238E27FC236}">
                <a16:creationId xmlns:a16="http://schemas.microsoft.com/office/drawing/2014/main" id="{52540948-625E-C993-4B4C-7C00D517C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/>
          <a:stretch/>
        </p:blipFill>
        <p:spPr>
          <a:xfrm>
            <a:off x="92212" y="614728"/>
            <a:ext cx="5261453" cy="6110986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528F464A-C619-63EF-B109-544AD72F0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5170"/>
          <a:stretch/>
        </p:blipFill>
        <p:spPr>
          <a:xfrm>
            <a:off x="5607585" y="1412517"/>
            <a:ext cx="2791135" cy="3656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E9357F-99FD-6CF2-7E6E-C960DA84C60E}"/>
              </a:ext>
            </a:extLst>
          </p:cNvPr>
          <p:cNvSpPr/>
          <p:nvPr/>
        </p:nvSpPr>
        <p:spPr>
          <a:xfrm>
            <a:off x="1606376" y="755715"/>
            <a:ext cx="247137" cy="548755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5D9B62-AF4D-3720-C678-37EA8D1C070C}"/>
              </a:ext>
            </a:extLst>
          </p:cNvPr>
          <p:cNvCxnSpPr/>
          <p:nvPr/>
        </p:nvCxnSpPr>
        <p:spPr>
          <a:xfrm>
            <a:off x="6023264" y="5079272"/>
            <a:ext cx="2286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49BF6A-9B15-E0F4-3A88-7C6704A7708A}"/>
              </a:ext>
            </a:extLst>
          </p:cNvPr>
          <p:cNvSpPr txBox="1"/>
          <p:nvPr/>
        </p:nvSpPr>
        <p:spPr>
          <a:xfrm>
            <a:off x="6674535" y="5118582"/>
            <a:ext cx="1167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"/>
              </a:rPr>
              <a:t>≈ 2000 yr</a:t>
            </a:r>
            <a:endParaRPr lang="ca-E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501D6-4D56-3691-8552-00A387EE2F03}"/>
              </a:ext>
            </a:extLst>
          </p:cNvPr>
          <p:cNvSpPr txBox="1"/>
          <p:nvPr/>
        </p:nvSpPr>
        <p:spPr>
          <a:xfrm>
            <a:off x="0" y="-36750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Core Helium flash</a:t>
            </a:r>
            <a:endParaRPr lang="ca-E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A43B56-0567-3532-7086-70A4A154022F}"/>
              </a:ext>
            </a:extLst>
          </p:cNvPr>
          <p:cNvCxnSpPr>
            <a:cxnSpLocks/>
          </p:cNvCxnSpPr>
          <p:nvPr/>
        </p:nvCxnSpPr>
        <p:spPr>
          <a:xfrm>
            <a:off x="6901763" y="4666564"/>
            <a:ext cx="3619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E30B0BA-8098-C38A-2AA5-DB0080D73DDF}"/>
              </a:ext>
            </a:extLst>
          </p:cNvPr>
          <p:cNvSpPr/>
          <p:nvPr/>
        </p:nvSpPr>
        <p:spPr>
          <a:xfrm>
            <a:off x="6901763" y="4895187"/>
            <a:ext cx="419100" cy="14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F240F-469C-F0B1-908A-BF3D45BB1E7B}"/>
              </a:ext>
            </a:extLst>
          </p:cNvPr>
          <p:cNvSpPr txBox="1"/>
          <p:nvPr/>
        </p:nvSpPr>
        <p:spPr>
          <a:xfrm>
            <a:off x="7304365" y="4506612"/>
            <a:ext cx="1167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"/>
              </a:rPr>
              <a:t>≈ 400 yr</a:t>
            </a:r>
            <a:endParaRPr lang="ca-E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F3A3D9-FB8D-DFA6-98DC-72AEBE3485DD}"/>
              </a:ext>
            </a:extLst>
          </p:cNvPr>
          <p:cNvSpPr txBox="1"/>
          <p:nvPr/>
        </p:nvSpPr>
        <p:spPr>
          <a:xfrm>
            <a:off x="7285197" y="954779"/>
            <a:ext cx="1167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"/>
              </a:rPr>
              <a:t>≈ 10s yr</a:t>
            </a:r>
            <a:endParaRPr lang="ca-ES" dirty="0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D2CE8BCC-9239-AF2D-7BC8-7552C4830A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71617" y="1139445"/>
            <a:ext cx="240471" cy="30756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74B69A2-8BC3-0E90-95BA-9C3B582BBBA8}"/>
              </a:ext>
            </a:extLst>
          </p:cNvPr>
          <p:cNvSpPr txBox="1"/>
          <p:nvPr/>
        </p:nvSpPr>
        <p:spPr>
          <a:xfrm>
            <a:off x="8594844" y="1293227"/>
            <a:ext cx="3514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Evolution on </a:t>
            </a:r>
            <a:r>
              <a:rPr lang="ca-ES" sz="2400" b="1" dirty="0"/>
              <a:t>dynamical timescales.</a:t>
            </a:r>
          </a:p>
          <a:p>
            <a:endParaRPr lang="ca-ES" sz="2400" dirty="0"/>
          </a:p>
          <a:p>
            <a:r>
              <a:rPr lang="ca-ES" sz="2400" dirty="0"/>
              <a:t>Limitation of 1-dimensional codes?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37E3F3-EB08-A565-3771-9463DE23C855}"/>
              </a:ext>
            </a:extLst>
          </p:cNvPr>
          <p:cNvSpPr txBox="1"/>
          <p:nvPr/>
        </p:nvSpPr>
        <p:spPr>
          <a:xfrm>
            <a:off x="9891684" y="4578298"/>
            <a:ext cx="208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Mocak+ 2008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F6D0D4-8499-79A7-5287-38371B60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49669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4DA2CCC-9430-4EDD-CF4C-AF5379553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978809"/>
            <a:ext cx="10155381" cy="576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D305F-01CE-2D2D-77C2-5B8D6D2FCA0D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Core Helium flash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86E7D-864D-4CD3-A3FA-12E7D6B240A5}"/>
              </a:ext>
            </a:extLst>
          </p:cNvPr>
          <p:cNvSpPr txBox="1"/>
          <p:nvPr/>
        </p:nvSpPr>
        <p:spPr>
          <a:xfrm>
            <a:off x="766120" y="6025225"/>
            <a:ext cx="106281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 sz="2000" dirty="0"/>
              <a:t>3D hydro results showed nn-explosive behaviour, but core of convective envelope on dynamical timescales and variations in temperature gradients with respect to the mixing-length recipes.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72646-CCB4-0A73-1608-DF6B920A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3185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C4DB-2608-9A24-2CB5-D5B11579A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log&#10;&#10;AI-generated content may be incorrect.">
            <a:extLst>
              <a:ext uri="{FF2B5EF4-FFF2-40B4-BE49-F238E27FC236}">
                <a16:creationId xmlns:a16="http://schemas.microsoft.com/office/drawing/2014/main" id="{63ECC305-8BE5-6A4B-DE1B-D7DFD507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13" y="2874423"/>
            <a:ext cx="3978875" cy="3978875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64A8AA5C-65D1-AC56-1844-44DF70672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9" y="985652"/>
            <a:ext cx="4574379" cy="55635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FF7A3A-F8D8-1EC6-666C-FC72C137173F}"/>
              </a:ext>
            </a:extLst>
          </p:cNvPr>
          <p:cNvSpPr/>
          <p:nvPr/>
        </p:nvSpPr>
        <p:spPr>
          <a:xfrm rot="5400000">
            <a:off x="10023424" y="3704930"/>
            <a:ext cx="617840" cy="720885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416BF1-CB04-5364-01EB-094C76B46A11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Quiescent He-burning</a:t>
            </a:r>
            <a:endParaRPr lang="ca-E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59BF2-BFBA-75E6-ADCB-89B0EF349C34}"/>
              </a:ext>
            </a:extLst>
          </p:cNvPr>
          <p:cNvSpPr txBox="1"/>
          <p:nvPr/>
        </p:nvSpPr>
        <p:spPr>
          <a:xfrm>
            <a:off x="5569285" y="846274"/>
            <a:ext cx="63879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The last helium flash drives a flame that advances towards the center.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Central He is then burnt quiescently.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The core expands and the surface radius expands. The star’s luminosity remains approximately constant =&gt; T</a:t>
            </a:r>
            <a:r>
              <a:rPr lang="en-US" sz="2000" baseline="-25000" dirty="0">
                <a:latin typeface="Helvetica Neue"/>
              </a:rPr>
              <a:t>eff</a:t>
            </a:r>
            <a:r>
              <a:rPr lang="en-US" sz="2000" dirty="0">
                <a:latin typeface="Helvetica Neue"/>
              </a:rPr>
              <a:t> increases.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Helvetica Neu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09DF9-F876-73E1-0081-AC2DAC5B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8096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73658-FFAE-3587-7A41-3E44A9B10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log&#10;&#10;AI-generated content may be incorrect.">
            <a:extLst>
              <a:ext uri="{FF2B5EF4-FFF2-40B4-BE49-F238E27FC236}">
                <a16:creationId xmlns:a16="http://schemas.microsoft.com/office/drawing/2014/main" id="{2F61CB06-B2AF-69CF-5BA9-3859E50CD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53" y="3312983"/>
            <a:ext cx="3545017" cy="3545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A9269E-A86F-BB05-3BCC-725C6F508935}"/>
              </a:ext>
            </a:extLst>
          </p:cNvPr>
          <p:cNvSpPr/>
          <p:nvPr/>
        </p:nvSpPr>
        <p:spPr>
          <a:xfrm rot="903036">
            <a:off x="11245345" y="3864493"/>
            <a:ext cx="493077" cy="862216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CB6C7-ED21-A816-B347-EE58DB25575E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6" name="Picture 5" descr="A white egg with a red center&#10;&#10;AI-generated content may be incorrect.">
            <a:extLst>
              <a:ext uri="{FF2B5EF4-FFF2-40B4-BE49-F238E27FC236}">
                <a16:creationId xmlns:a16="http://schemas.microsoft.com/office/drawing/2014/main" id="{10FFA3AC-1D23-6286-CEA4-42DACEFC7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2" t="30814" r="38671" b="31945"/>
          <a:stretch/>
        </p:blipFill>
        <p:spPr>
          <a:xfrm>
            <a:off x="6898224" y="-36988"/>
            <a:ext cx="3911081" cy="3507288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BAFB5F-6B51-A498-B8AA-594137BC9FAA}"/>
              </a:ext>
            </a:extLst>
          </p:cNvPr>
          <p:cNvSpPr txBox="1"/>
          <p:nvPr/>
        </p:nvSpPr>
        <p:spPr>
          <a:xfrm>
            <a:off x="172866" y="741404"/>
            <a:ext cx="855100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Central He exhaustion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 →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 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Gravity temporarily takes over: 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contraction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He-burning develops in a shell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 around the core.</a:t>
            </a:r>
          </a:p>
          <a:p>
            <a:endParaRPr lang="en-US" sz="2000" dirty="0">
              <a:solidFill>
                <a:srgbClr val="202122"/>
              </a:solidFill>
              <a:latin typeface="+mj-lt"/>
            </a:endParaRPr>
          </a:p>
          <a:p>
            <a:r>
              <a:rPr lang="en-US" sz="2000" dirty="0">
                <a:solidFill>
                  <a:srgbClr val="202122"/>
                </a:solidFill>
                <a:latin typeface="+mj-lt"/>
              </a:rPr>
              <a:t>Eventually the He-burning shell thins , 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H-burning shell takes over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endParaRPr lang="en-US" sz="2000" b="0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en-US" sz="2000" b="1" dirty="0">
                <a:solidFill>
                  <a:srgbClr val="202122"/>
                </a:solidFill>
                <a:latin typeface="+mj-lt"/>
              </a:rPr>
              <a:t>H-burning piles up He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 + thin-shell instability 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expansion accompanied by rise in temperature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: He-flash/pulse.</a:t>
            </a:r>
          </a:p>
          <a:p>
            <a:endParaRPr lang="en-US" sz="2000" b="1" dirty="0">
              <a:solidFill>
                <a:srgbClr val="202122"/>
              </a:solidFill>
              <a:latin typeface="+mj-lt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Very high release of energy →  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	→ Local energy transport by convection (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pulse-driven convective zone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)</a:t>
            </a:r>
            <a:endParaRPr lang="en-US" sz="2000" b="1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	→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 Expansion and cooling of outer layers: H-burning shell 	temporarily switches off.</a:t>
            </a:r>
          </a:p>
          <a:p>
            <a:r>
              <a:rPr lang="en-US" sz="2000" dirty="0">
                <a:solidFill>
                  <a:srgbClr val="202122"/>
                </a:solidFill>
                <a:latin typeface="+mj-lt"/>
              </a:rPr>
              <a:t>		Convective envelope advances downwards to 			                   dredge-up He-burning processed matter: </a:t>
            </a:r>
          </a:p>
          <a:p>
            <a:r>
              <a:rPr lang="en-US" sz="2000" dirty="0">
                <a:solidFill>
                  <a:srgbClr val="202122"/>
                </a:solidFill>
                <a:latin typeface="+mj-lt"/>
              </a:rPr>
              <a:t>		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Third dredge-up (TDU).</a:t>
            </a:r>
          </a:p>
          <a:p>
            <a:endParaRPr lang="en-US" sz="2000" b="0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H-burning shell recovers and the process repeats: 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Thermally-pulsing  Asymptotic Giant Branch (TP-AGB)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603F5-B4CE-A075-5A61-A626E916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9527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84648-F36A-DFF3-77A1-82C9FAC60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DD5B53-BF28-E40E-2E34-8C27712EECEE}"/>
              </a:ext>
            </a:extLst>
          </p:cNvPr>
          <p:cNvSpPr/>
          <p:nvPr/>
        </p:nvSpPr>
        <p:spPr>
          <a:xfrm rot="903036">
            <a:off x="11245345" y="3864493"/>
            <a:ext cx="493077" cy="862216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7D942-58CA-C973-E2CC-4A8BBF25813B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F699EA3F-CB80-5C1D-CF51-B6BFEFD7E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r="6015"/>
          <a:stretch/>
        </p:blipFill>
        <p:spPr>
          <a:xfrm>
            <a:off x="7100859" y="1062679"/>
            <a:ext cx="4996409" cy="5548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8436D8-063F-2E42-E818-CB89154DC458}"/>
              </a:ext>
            </a:extLst>
          </p:cNvPr>
          <p:cNvSpPr txBox="1"/>
          <p:nvPr/>
        </p:nvSpPr>
        <p:spPr>
          <a:xfrm>
            <a:off x="8841340" y="695850"/>
            <a:ext cx="1907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b="1" dirty="0"/>
              <a:t>2 M</a:t>
            </a:r>
            <a:r>
              <a:rPr lang="ca-ES" sz="3200" b="1" baseline="-25000" dirty="0">
                <a:ea typeface="Cambria Math" panose="02040503050406030204" pitchFamily="18" charset="0"/>
              </a:rPr>
              <a:t>⊙</a:t>
            </a:r>
            <a:r>
              <a:rPr lang="ca-ES" sz="3200" b="1" dirty="0"/>
              <a:t> star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D7255-7620-5A2F-E25E-2C31BBC6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44</a:t>
            </a:fld>
            <a:endParaRPr lang="ca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A6202-2224-164B-DDE2-A39BFA27EB05}"/>
              </a:ext>
            </a:extLst>
          </p:cNvPr>
          <p:cNvSpPr txBox="1"/>
          <p:nvPr/>
        </p:nvSpPr>
        <p:spPr>
          <a:xfrm>
            <a:off x="172866" y="741404"/>
            <a:ext cx="855100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Central He exhaustion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 →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 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Gravity temporarily takes over: 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contraction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He-burning develops in a shell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 around the core.</a:t>
            </a:r>
          </a:p>
          <a:p>
            <a:endParaRPr lang="en-US" sz="2000" dirty="0">
              <a:solidFill>
                <a:srgbClr val="202122"/>
              </a:solidFill>
              <a:latin typeface="+mj-lt"/>
            </a:endParaRPr>
          </a:p>
          <a:p>
            <a:r>
              <a:rPr lang="en-US" sz="2000" dirty="0">
                <a:solidFill>
                  <a:srgbClr val="202122"/>
                </a:solidFill>
                <a:latin typeface="+mj-lt"/>
              </a:rPr>
              <a:t>Eventually the He-burning shell thins , 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H-burning shell takes over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endParaRPr lang="en-US" sz="2000" b="0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en-US" sz="2000" b="1" dirty="0">
                <a:solidFill>
                  <a:srgbClr val="202122"/>
                </a:solidFill>
                <a:latin typeface="+mj-lt"/>
              </a:rPr>
              <a:t>H-burning piles up He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 + thin-shell instability 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expansion accompanied by rise in temperature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: He-flash/pulse.</a:t>
            </a:r>
          </a:p>
          <a:p>
            <a:endParaRPr lang="en-US" sz="2000" b="1" dirty="0">
              <a:solidFill>
                <a:srgbClr val="202122"/>
              </a:solidFill>
              <a:latin typeface="+mj-lt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Very high release of energy →  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	→ Local energy transport by convection (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PDCZ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)</a:t>
            </a:r>
            <a:endParaRPr lang="en-US" sz="2000" b="1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	→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 Expansion and cooling of outer layers: H-burning shell 	temporarily switches off.</a:t>
            </a:r>
          </a:p>
          <a:p>
            <a:r>
              <a:rPr lang="en-US" sz="2000" dirty="0">
                <a:solidFill>
                  <a:srgbClr val="202122"/>
                </a:solidFill>
                <a:latin typeface="+mj-lt"/>
              </a:rPr>
              <a:t>		Convective envelope advances downwards to 			                   dredge-up He-burning processed matter: </a:t>
            </a:r>
          </a:p>
          <a:p>
            <a:r>
              <a:rPr lang="en-US" sz="2000" dirty="0">
                <a:solidFill>
                  <a:srgbClr val="202122"/>
                </a:solidFill>
                <a:latin typeface="+mj-lt"/>
              </a:rPr>
              <a:t>		</a:t>
            </a:r>
            <a:r>
              <a:rPr lang="en-US" sz="2000" b="1" dirty="0">
                <a:solidFill>
                  <a:srgbClr val="202122"/>
                </a:solidFill>
                <a:latin typeface="+mj-lt"/>
              </a:rPr>
              <a:t>Third dredge-up (TDU).</a:t>
            </a:r>
          </a:p>
          <a:p>
            <a:endParaRPr lang="en-US" sz="2000" b="0" i="0" dirty="0">
              <a:solidFill>
                <a:srgbClr val="202122"/>
              </a:solidFill>
              <a:effectLst/>
              <a:latin typeface="+mj-lt"/>
            </a:endParaRP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H-burning shell recovers and the process repeats: </a:t>
            </a:r>
          </a:p>
          <a:p>
            <a:r>
              <a:rPr lang="en-US" sz="2000" b="0" i="0" dirty="0">
                <a:solidFill>
                  <a:srgbClr val="202122"/>
                </a:solidFill>
                <a:effectLst/>
                <a:latin typeface="+mj-lt"/>
              </a:rPr>
              <a:t>→ </a:t>
            </a:r>
            <a:r>
              <a:rPr lang="en-US" sz="2000" b="1" i="0" dirty="0">
                <a:solidFill>
                  <a:srgbClr val="202122"/>
                </a:solidFill>
                <a:effectLst/>
                <a:latin typeface="+mj-lt"/>
              </a:rPr>
              <a:t>Thermally-pulsing  Asymptotic Giant Branch (TP-AGB)</a:t>
            </a:r>
            <a:r>
              <a:rPr lang="en-US" sz="2000" dirty="0">
                <a:solidFill>
                  <a:srgbClr val="20212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695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CC4CF-2E3D-F58A-9937-3AC94C066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213F044E-77F9-51A5-5B01-60E18CBF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r="7637"/>
          <a:stretch/>
        </p:blipFill>
        <p:spPr>
          <a:xfrm>
            <a:off x="3592965" y="928434"/>
            <a:ext cx="5242111" cy="5858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2AC7E6-8942-1F84-01D7-8E31F01F0564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9F62E2-6E5B-9FAA-8770-61E337E31F19}"/>
              </a:ext>
            </a:extLst>
          </p:cNvPr>
          <p:cNvSpPr txBox="1"/>
          <p:nvPr/>
        </p:nvSpPr>
        <p:spPr>
          <a:xfrm>
            <a:off x="308791" y="916402"/>
            <a:ext cx="395144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02122"/>
                </a:solidFill>
                <a:effectLst/>
                <a:latin typeface="+mj-lt"/>
              </a:rPr>
              <a:t>A closer look at a thermal pulse</a:t>
            </a:r>
            <a:endParaRPr lang="en-US" sz="3200" dirty="0">
              <a:solidFill>
                <a:srgbClr val="202122"/>
              </a:solidFill>
              <a:latin typeface="+mj-lt"/>
            </a:endParaRPr>
          </a:p>
          <a:p>
            <a:endParaRPr lang="en-US" sz="2200" b="0" i="0" dirty="0">
              <a:solidFill>
                <a:srgbClr val="202122"/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443F9-C5A5-5390-06EE-4EDEE543D8C8}"/>
              </a:ext>
            </a:extLst>
          </p:cNvPr>
          <p:cNvSpPr txBox="1"/>
          <p:nvPr/>
        </p:nvSpPr>
        <p:spPr>
          <a:xfrm>
            <a:off x="543697" y="2703680"/>
            <a:ext cx="2514660" cy="892552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600" b="1" dirty="0">
                <a:solidFill>
                  <a:srgbClr val="202122"/>
                </a:solidFill>
                <a:latin typeface="+mj-lt"/>
              </a:rPr>
              <a:t>i</a:t>
            </a:r>
            <a:r>
              <a:rPr lang="en-US" sz="2600" b="1" i="0" dirty="0">
                <a:solidFill>
                  <a:srgbClr val="202122"/>
                </a:solidFill>
                <a:effectLst/>
                <a:latin typeface="+mj-lt"/>
              </a:rPr>
              <a:t>nner convective shell</a:t>
            </a:r>
            <a:endParaRPr lang="en-US" sz="2600" dirty="0">
              <a:solidFill>
                <a:srgbClr val="202122"/>
              </a:solidFill>
              <a:latin typeface="+mj-lt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DF848374-0B6D-4FB3-8893-E218C83F16BB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212332" y="1184926"/>
            <a:ext cx="172579" cy="499518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6F71C1-422C-AB34-401F-58B7808924F5}"/>
              </a:ext>
            </a:extLst>
          </p:cNvPr>
          <p:cNvSpPr txBox="1"/>
          <p:nvPr/>
        </p:nvSpPr>
        <p:spPr>
          <a:xfrm>
            <a:off x="9259356" y="2382016"/>
            <a:ext cx="2765495" cy="892552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202122"/>
                </a:solidFill>
                <a:latin typeface="+mj-lt"/>
              </a:rPr>
              <a:t>Third Dredge-Up episode</a:t>
            </a:r>
            <a:endParaRPr lang="en-US" sz="2600" dirty="0">
              <a:solidFill>
                <a:srgbClr val="202122"/>
              </a:solidFill>
              <a:latin typeface="+mj-lt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CB534C0-CBD2-9867-B059-C0363D5C3D3E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9166131" y="1953027"/>
            <a:ext cx="154433" cy="279751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666D4D-7C07-2EFE-80E0-543A46FDA648}"/>
              </a:ext>
            </a:extLst>
          </p:cNvPr>
          <p:cNvSpPr/>
          <p:nvPr/>
        </p:nvSpPr>
        <p:spPr>
          <a:xfrm>
            <a:off x="7303168" y="3149956"/>
            <a:ext cx="541421" cy="297411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694A0E-2563-FAB4-FC50-BB2984A7E61A}"/>
              </a:ext>
            </a:extLst>
          </p:cNvPr>
          <p:cNvCxnSpPr/>
          <p:nvPr/>
        </p:nvCxnSpPr>
        <p:spPr>
          <a:xfrm>
            <a:off x="6484695" y="4162926"/>
            <a:ext cx="57751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ED73FC-27F5-753E-FAA4-A3421686A082}"/>
              </a:ext>
            </a:extLst>
          </p:cNvPr>
          <p:cNvSpPr txBox="1"/>
          <p:nvPr/>
        </p:nvSpPr>
        <p:spPr>
          <a:xfrm>
            <a:off x="4439663" y="3924243"/>
            <a:ext cx="1941463" cy="492443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l-GR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Δ</a:t>
            </a:r>
            <a:r>
              <a:rPr lang="ca-ES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t </a:t>
            </a:r>
            <a:r>
              <a:rPr lang="el-GR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≈</a:t>
            </a:r>
            <a:r>
              <a:rPr lang="ca-ES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 1000 yr</a:t>
            </a:r>
            <a:endParaRPr lang="en-US" sz="2600" dirty="0">
              <a:solidFill>
                <a:srgbClr val="202122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9630C6-9637-5FAD-257B-F82FD4427E06}"/>
              </a:ext>
            </a:extLst>
          </p:cNvPr>
          <p:cNvSpPr txBox="1"/>
          <p:nvPr/>
        </p:nvSpPr>
        <p:spPr>
          <a:xfrm>
            <a:off x="9259356" y="3601663"/>
            <a:ext cx="2765495" cy="3139321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02122"/>
                </a:solidFill>
                <a:latin typeface="+mj-lt"/>
              </a:rPr>
              <a:t>Transport to the surface of H and He-burning products </a:t>
            </a:r>
          </a:p>
          <a:p>
            <a:r>
              <a:rPr lang="en-US" sz="2200" dirty="0">
                <a:solidFill>
                  <a:srgbClr val="202122"/>
                </a:solidFill>
                <a:latin typeface="+mj-lt"/>
              </a:rPr>
              <a:t>(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C/</a:t>
            </a:r>
            <a:r>
              <a:rPr lang="en-US" sz="2200" b="1" baseline="30000" dirty="0">
                <a:solidFill>
                  <a:srgbClr val="202122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O ↑, </a:t>
            </a:r>
            <a:r>
              <a:rPr lang="en-US" sz="2200" b="1" baseline="30000" dirty="0">
                <a:solidFill>
                  <a:srgbClr val="202122"/>
                </a:solidFill>
                <a:latin typeface="+mj-lt"/>
              </a:rPr>
              <a:t>12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C/</a:t>
            </a:r>
            <a:r>
              <a:rPr lang="en-US" sz="2200" b="1" baseline="30000" dirty="0">
                <a:solidFill>
                  <a:srgbClr val="202122"/>
                </a:solidFill>
                <a:latin typeface="+mj-lt"/>
              </a:rPr>
              <a:t> 13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C ↑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) </a:t>
            </a:r>
          </a:p>
          <a:p>
            <a:r>
              <a:rPr lang="en-US" sz="2200" dirty="0">
                <a:solidFill>
                  <a:srgbClr val="202122"/>
                </a:solidFill>
                <a:latin typeface="+mj-lt"/>
              </a:rPr>
              <a:t>+ </a:t>
            </a:r>
            <a:r>
              <a:rPr lang="en-US" sz="2200" b="1" dirty="0">
                <a:solidFill>
                  <a:srgbClr val="202122"/>
                </a:solidFill>
                <a:latin typeface="+mj-lt"/>
              </a:rPr>
              <a:t>s-process elements</a:t>
            </a:r>
            <a:r>
              <a:rPr lang="en-US" sz="2200" dirty="0">
                <a:solidFill>
                  <a:srgbClr val="202122"/>
                </a:solidFill>
                <a:latin typeface="+mj-lt"/>
              </a:rPr>
              <a:t>.</a:t>
            </a:r>
          </a:p>
          <a:p>
            <a:endParaRPr lang="en-US" sz="2200" dirty="0">
              <a:solidFill>
                <a:srgbClr val="202122"/>
              </a:solidFill>
              <a:latin typeface="+mj-lt"/>
            </a:endParaRPr>
          </a:p>
          <a:p>
            <a:r>
              <a:rPr lang="en-US" sz="2200" dirty="0">
                <a:solidFill>
                  <a:srgbClr val="202122"/>
                </a:solidFill>
                <a:latin typeface="+mj-lt"/>
              </a:rPr>
              <a:t>C/O ↑ star may become a C-star.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1725F6-A196-2503-2839-22B66DAD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6531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7AD78-7783-AC48-6653-19AB776C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8F5A192-5C21-9BEC-01CE-5405B4F372F1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3F93D-22BD-99BB-E491-ED3694602C16}"/>
              </a:ext>
            </a:extLst>
          </p:cNvPr>
          <p:cNvSpPr txBox="1"/>
          <p:nvPr/>
        </p:nvSpPr>
        <p:spPr>
          <a:xfrm>
            <a:off x="308791" y="916402"/>
            <a:ext cx="395144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02122"/>
                </a:solidFill>
                <a:effectLst/>
                <a:latin typeface="+mj-lt"/>
              </a:rPr>
              <a:t>A closer look at an </a:t>
            </a:r>
            <a:r>
              <a:rPr lang="en-US" sz="3200" b="1" i="0" dirty="0" err="1">
                <a:solidFill>
                  <a:srgbClr val="202122"/>
                </a:solidFill>
                <a:effectLst/>
                <a:latin typeface="+mj-lt"/>
              </a:rPr>
              <a:t>interpulse</a:t>
            </a:r>
            <a:endParaRPr lang="en-US" sz="3200" dirty="0">
              <a:solidFill>
                <a:srgbClr val="202122"/>
              </a:solidFill>
              <a:latin typeface="+mj-lt"/>
            </a:endParaRPr>
          </a:p>
          <a:p>
            <a:endParaRPr lang="en-US" sz="2200" b="0" i="0" dirty="0">
              <a:solidFill>
                <a:srgbClr val="202122"/>
              </a:solidFill>
              <a:effectLst/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2EDD67-80CC-332A-E5FF-804339FC3D35}"/>
              </a:ext>
            </a:extLst>
          </p:cNvPr>
          <p:cNvSpPr/>
          <p:nvPr/>
        </p:nvSpPr>
        <p:spPr>
          <a:xfrm>
            <a:off x="7303168" y="3149956"/>
            <a:ext cx="541421" cy="297411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68F31F9B-EF86-F088-146C-8CCF58C5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/>
          <a:stretch/>
        </p:blipFill>
        <p:spPr>
          <a:xfrm>
            <a:off x="3051132" y="695850"/>
            <a:ext cx="6089735" cy="61621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9DFD5BF-6A06-DC38-9FE7-A061E760909B}"/>
              </a:ext>
            </a:extLst>
          </p:cNvPr>
          <p:cNvCxnSpPr>
            <a:cxnSpLocks/>
          </p:cNvCxnSpPr>
          <p:nvPr/>
        </p:nvCxnSpPr>
        <p:spPr>
          <a:xfrm>
            <a:off x="4583704" y="3850104"/>
            <a:ext cx="328494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BF9EE9-0319-58D5-BF86-8F54CC802A8B}"/>
              </a:ext>
            </a:extLst>
          </p:cNvPr>
          <p:cNvSpPr txBox="1"/>
          <p:nvPr/>
        </p:nvSpPr>
        <p:spPr>
          <a:xfrm>
            <a:off x="7941261" y="3603882"/>
            <a:ext cx="1941463" cy="492443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l-GR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Δ</a:t>
            </a:r>
            <a:r>
              <a:rPr lang="ca-ES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t </a:t>
            </a:r>
            <a:r>
              <a:rPr lang="el-GR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≈</a:t>
            </a:r>
            <a:r>
              <a:rPr lang="ca-ES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 10</a:t>
            </a:r>
            <a:r>
              <a:rPr lang="ca-ES" sz="2600" b="1" baseline="30000" dirty="0">
                <a:solidFill>
                  <a:srgbClr val="202122"/>
                </a:solidFill>
                <a:latin typeface="Aptos Display" panose="020B0004020202020204" pitchFamily="34" charset="0"/>
              </a:rPr>
              <a:t>5</a:t>
            </a:r>
            <a:r>
              <a:rPr lang="ca-ES" sz="2600" b="1" dirty="0">
                <a:solidFill>
                  <a:srgbClr val="202122"/>
                </a:solidFill>
                <a:latin typeface="Aptos Display" panose="020B0004020202020204" pitchFamily="34" charset="0"/>
              </a:rPr>
              <a:t> yr</a:t>
            </a:r>
            <a:endParaRPr lang="en-US" sz="2600" dirty="0">
              <a:solidFill>
                <a:srgbClr val="202122"/>
              </a:solidFill>
              <a:latin typeface="+mj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2183D1-5BB4-46CA-EE9D-AC6844D41A11}"/>
              </a:ext>
            </a:extLst>
          </p:cNvPr>
          <p:cNvSpPr/>
          <p:nvPr/>
        </p:nvSpPr>
        <p:spPr>
          <a:xfrm flipH="1">
            <a:off x="4501570" y="3480311"/>
            <a:ext cx="45719" cy="52951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C8FD1F-F3CD-F148-502D-AE1B0C703614}"/>
              </a:ext>
            </a:extLst>
          </p:cNvPr>
          <p:cNvSpPr/>
          <p:nvPr/>
        </p:nvSpPr>
        <p:spPr>
          <a:xfrm flipH="1">
            <a:off x="7891450" y="3286717"/>
            <a:ext cx="45719" cy="52951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B00071-9AAF-E123-073E-0B87DD1F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2559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B863F-F0F0-9F0C-4973-FA290BDA5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95211A-867F-6997-C045-9516194AA185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DAD59-1522-1945-B39C-1D6843DCF693}"/>
              </a:ext>
            </a:extLst>
          </p:cNvPr>
          <p:cNvSpPr txBox="1"/>
          <p:nvPr/>
        </p:nvSpPr>
        <p:spPr>
          <a:xfrm>
            <a:off x="220300" y="866145"/>
            <a:ext cx="10467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02122"/>
                </a:solidFill>
                <a:effectLst/>
                <a:latin typeface="+mj-lt"/>
              </a:rPr>
              <a:t>The dredge-up efficiency parameter </a:t>
            </a:r>
            <a:r>
              <a:rPr lang="el-GR" sz="3200" b="1" i="0" dirty="0">
                <a:solidFill>
                  <a:srgbClr val="202122"/>
                </a:solidFill>
                <a:effectLst/>
                <a:latin typeface="+mj-lt"/>
              </a:rPr>
              <a:t>λ</a:t>
            </a:r>
            <a:r>
              <a:rPr lang="ca-ES" sz="3200" b="1" i="0" dirty="0">
                <a:solidFill>
                  <a:srgbClr val="202122"/>
                </a:solidFill>
                <a:effectLst/>
                <a:latin typeface="+mj-lt"/>
              </a:rPr>
              <a:t>.</a:t>
            </a:r>
          </a:p>
          <a:p>
            <a:r>
              <a:rPr lang="ca-ES" sz="2600" dirty="0">
                <a:solidFill>
                  <a:srgbClr val="202122"/>
                </a:solidFill>
                <a:latin typeface="+mj-lt"/>
              </a:rPr>
              <a:t>Dredge-up efficiency strongly depends on the treatment of convective boundaries, that is not well understood.</a:t>
            </a:r>
            <a:endParaRPr lang="en-US" sz="2600" dirty="0">
              <a:solidFill>
                <a:srgbClr val="202122"/>
              </a:solidFill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6A5CBF-A059-CDF9-33D6-D14FC4B75752}"/>
              </a:ext>
            </a:extLst>
          </p:cNvPr>
          <p:cNvGrpSpPr/>
          <p:nvPr/>
        </p:nvGrpSpPr>
        <p:grpSpPr>
          <a:xfrm>
            <a:off x="1692875" y="2318254"/>
            <a:ext cx="9168707" cy="4045476"/>
            <a:chOff x="361969" y="2293540"/>
            <a:chExt cx="9807639" cy="3240724"/>
          </a:xfrm>
        </p:grpSpPr>
        <p:pic>
          <p:nvPicPr>
            <p:cNvPr id="3" name="Picture 2" descr="A screenshot of a graph&#10;&#10;AI-generated content may be incorrect.">
              <a:extLst>
                <a:ext uri="{FF2B5EF4-FFF2-40B4-BE49-F238E27FC236}">
                  <a16:creationId xmlns:a16="http://schemas.microsoft.com/office/drawing/2014/main" id="{4CA2B532-EAE5-8A5B-6839-4E7325A6A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07" r="6167" b="36867"/>
            <a:stretch/>
          </p:blipFill>
          <p:spPr>
            <a:xfrm>
              <a:off x="361969" y="2293540"/>
              <a:ext cx="9807639" cy="324072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F8767B-758E-5D1A-1F62-8E8A934FCD30}"/>
                </a:ext>
              </a:extLst>
            </p:cNvPr>
            <p:cNvSpPr/>
            <p:nvPr/>
          </p:nvSpPr>
          <p:spPr>
            <a:xfrm flipH="1">
              <a:off x="2851437" y="4003844"/>
              <a:ext cx="78471" cy="9540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F5ADDD-A5B5-DCC0-994A-FE39BAFCA7E0}"/>
                </a:ext>
              </a:extLst>
            </p:cNvPr>
            <p:cNvSpPr/>
            <p:nvPr/>
          </p:nvSpPr>
          <p:spPr>
            <a:xfrm flipH="1">
              <a:off x="8669677" y="3655023"/>
              <a:ext cx="78471" cy="9540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2C795E-0034-1438-11E2-ED18BFD3C162}"/>
              </a:ext>
            </a:extLst>
          </p:cNvPr>
          <p:cNvCxnSpPr>
            <a:cxnSpLocks/>
          </p:cNvCxnSpPr>
          <p:nvPr/>
        </p:nvCxnSpPr>
        <p:spPr>
          <a:xfrm flipH="1">
            <a:off x="1359243" y="4250761"/>
            <a:ext cx="3855308" cy="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DF5675-0544-D510-B10D-FDD4FEBFE96F}"/>
              </a:ext>
            </a:extLst>
          </p:cNvPr>
          <p:cNvCxnSpPr>
            <a:cxnSpLocks/>
          </p:cNvCxnSpPr>
          <p:nvPr/>
        </p:nvCxnSpPr>
        <p:spPr>
          <a:xfrm flipH="1">
            <a:off x="1359243" y="3760605"/>
            <a:ext cx="8112480" cy="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3E60AAD-19C2-36D2-4C05-7FFFD5707DE5}"/>
              </a:ext>
            </a:extLst>
          </p:cNvPr>
          <p:cNvCxnSpPr/>
          <p:nvPr/>
        </p:nvCxnSpPr>
        <p:spPr>
          <a:xfrm>
            <a:off x="1359243" y="3760605"/>
            <a:ext cx="0" cy="49015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F62B0DD-55D5-D460-4FDF-4B0EE268ED90}"/>
              </a:ext>
            </a:extLst>
          </p:cNvPr>
          <p:cNvSpPr txBox="1"/>
          <p:nvPr/>
        </p:nvSpPr>
        <p:spPr>
          <a:xfrm>
            <a:off x="376375" y="3753176"/>
            <a:ext cx="788603" cy="505014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l-GR" sz="2600" b="1" dirty="0">
                <a:solidFill>
                  <a:srgbClr val="C00000"/>
                </a:solidFill>
                <a:latin typeface="Aptos Display" panose="020B0004020202020204" pitchFamily="34" charset="0"/>
              </a:rPr>
              <a:t>Δ</a:t>
            </a:r>
            <a:r>
              <a:rPr lang="ca-ES" sz="2600" b="1" dirty="0">
                <a:solidFill>
                  <a:srgbClr val="C00000"/>
                </a:solidFill>
                <a:latin typeface="Aptos Display" panose="020B0004020202020204" pitchFamily="34" charset="0"/>
              </a:rPr>
              <a:t>M</a:t>
            </a:r>
            <a:r>
              <a:rPr lang="ca-ES" sz="2600" b="1" baseline="-25000" dirty="0">
                <a:solidFill>
                  <a:srgbClr val="C00000"/>
                </a:solidFill>
                <a:latin typeface="Aptos Display" panose="020B0004020202020204" pitchFamily="34" charset="0"/>
              </a:rPr>
              <a:t>c</a:t>
            </a:r>
            <a:endParaRPr lang="en-US" sz="2600" baseline="-25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5E99038-6A13-75B4-A1C3-439B97FB6F00}"/>
              </a:ext>
            </a:extLst>
          </p:cNvPr>
          <p:cNvCxnSpPr>
            <a:cxnSpLocks/>
          </p:cNvCxnSpPr>
          <p:nvPr/>
        </p:nvCxnSpPr>
        <p:spPr>
          <a:xfrm>
            <a:off x="11091351" y="3686175"/>
            <a:ext cx="0" cy="322683"/>
          </a:xfrm>
          <a:prstGeom prst="straightConnector1">
            <a:avLst/>
          </a:prstGeom>
          <a:ln w="57150">
            <a:headEnd type="triangle" w="sm" len="sm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2DF5B0D-7F69-3DEA-9AC8-FCEA6947B149}"/>
              </a:ext>
            </a:extLst>
          </p:cNvPr>
          <p:cNvSpPr txBox="1"/>
          <p:nvPr/>
        </p:nvSpPr>
        <p:spPr>
          <a:xfrm>
            <a:off x="11104864" y="3601294"/>
            <a:ext cx="788603" cy="492443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ca-ES" sz="2600" b="1" dirty="0">
                <a:solidFill>
                  <a:srgbClr val="002060"/>
                </a:solidFill>
                <a:latin typeface="Aptos Display" panose="020B0004020202020204" pitchFamily="34" charset="0"/>
              </a:rPr>
              <a:t>M</a:t>
            </a:r>
            <a:r>
              <a:rPr lang="ca-ES" sz="2600" b="1" baseline="-25000" dirty="0">
                <a:solidFill>
                  <a:srgbClr val="002060"/>
                </a:solidFill>
                <a:latin typeface="Aptos Display" panose="020B0004020202020204" pitchFamily="34" charset="0"/>
              </a:rPr>
              <a:t>DU</a:t>
            </a:r>
            <a:endParaRPr lang="en-US" sz="2600" baseline="-2500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6430414-4781-68C1-968E-9185463B6635}"/>
              </a:ext>
            </a:extLst>
          </p:cNvPr>
          <p:cNvCxnSpPr>
            <a:cxnSpLocks/>
          </p:cNvCxnSpPr>
          <p:nvPr/>
        </p:nvCxnSpPr>
        <p:spPr>
          <a:xfrm flipH="1">
            <a:off x="9471723" y="4000040"/>
            <a:ext cx="1617622" cy="5643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233EC6-DFA3-C5AA-0341-41EBC0F065C9}"/>
              </a:ext>
            </a:extLst>
          </p:cNvPr>
          <p:cNvCxnSpPr>
            <a:cxnSpLocks/>
          </p:cNvCxnSpPr>
          <p:nvPr/>
        </p:nvCxnSpPr>
        <p:spPr>
          <a:xfrm flipH="1">
            <a:off x="9940414" y="3690325"/>
            <a:ext cx="1104688" cy="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1E13476-5CF5-BB89-825E-1039643F52A9}"/>
                  </a:ext>
                </a:extLst>
              </p:cNvPr>
              <p:cNvSpPr txBox="1"/>
              <p:nvPr/>
            </p:nvSpPr>
            <p:spPr>
              <a:xfrm>
                <a:off x="8647304" y="2113940"/>
                <a:ext cx="2226635" cy="113056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a-ES" sz="36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ca-E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a-E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a-E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ca-ES" sz="3600" b="0" i="1" smtClean="0">
                                  <a:latin typeface="Cambria Math" panose="02040503050406030204" pitchFamily="18" charset="0"/>
                                </a:rPr>
                                <m:t>𝐷𝑈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a-E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a-ES" sz="3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ca-E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a-ES" sz="3600" b="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1E13476-5CF5-BB89-825E-1039643F5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304" y="2113940"/>
                <a:ext cx="2226635" cy="1130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604419-3B7E-2947-E918-849B4770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5822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57827-35EC-3F7F-54F4-3A2635B2F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AADE42-FDE1-ADA9-5094-C2CA3CD241B4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with lines and points&#10;&#10;AI-generated content may be incorrect.">
            <a:extLst>
              <a:ext uri="{FF2B5EF4-FFF2-40B4-BE49-F238E27FC236}">
                <a16:creationId xmlns:a16="http://schemas.microsoft.com/office/drawing/2014/main" id="{9C054A3C-EC1F-5787-8CD2-A1CED2ED4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1"/>
          <a:stretch/>
        </p:blipFill>
        <p:spPr>
          <a:xfrm>
            <a:off x="125402" y="1321379"/>
            <a:ext cx="7265438" cy="4000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24B4F-DCD0-89C8-F975-18AF83028AFB}"/>
              </a:ext>
            </a:extLst>
          </p:cNvPr>
          <p:cNvSpPr txBox="1"/>
          <p:nvPr/>
        </p:nvSpPr>
        <p:spPr>
          <a:xfrm>
            <a:off x="1261978" y="859714"/>
            <a:ext cx="2875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Stancliffe+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(200</a:t>
            </a:r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)</a:t>
            </a:r>
            <a:endParaRPr lang="ca-ES" dirty="0"/>
          </a:p>
        </p:txBody>
      </p:sp>
      <p:pic>
        <p:nvPicPr>
          <p:cNvPr id="8" name="Picture 7" descr="A close-up of a text&#10;&#10;AI-generated content may be incorrect.">
            <a:extLst>
              <a:ext uri="{FF2B5EF4-FFF2-40B4-BE49-F238E27FC236}">
                <a16:creationId xmlns:a16="http://schemas.microsoft.com/office/drawing/2014/main" id="{CED62F84-7E0F-AACE-D63F-6E14AAA50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77" y="790218"/>
            <a:ext cx="6814086" cy="181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06CF11C5-E7AF-6C9C-20B0-CC5E43B64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32" y="5085772"/>
            <a:ext cx="7053880" cy="148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6CC00A-3E0F-ECFB-DE8F-62CFEB52C6DD}"/>
              </a:ext>
            </a:extLst>
          </p:cNvPr>
          <p:cNvSpPr txBox="1"/>
          <p:nvPr/>
        </p:nvSpPr>
        <p:spPr>
          <a:xfrm>
            <a:off x="1702054" y="2234501"/>
            <a:ext cx="2875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for LMC</a:t>
            </a:r>
            <a:endParaRPr lang="ca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FC860-9053-F6B4-E13E-1D2760EF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88021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539E7-0581-F5BB-3964-099CA3D84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mass&#10;&#10;AI-generated content may be incorrect.">
            <a:extLst>
              <a:ext uri="{FF2B5EF4-FFF2-40B4-BE49-F238E27FC236}">
                <a16:creationId xmlns:a16="http://schemas.microsoft.com/office/drawing/2014/main" id="{B5C2887C-E672-3AF2-DF2C-7FF9C9FE4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76" y="2355228"/>
            <a:ext cx="6192494" cy="411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10240-67E1-B76D-6238-D6F6183FB125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B8B7D-5BCA-6DEA-2932-457BECAE964F}"/>
              </a:ext>
            </a:extLst>
          </p:cNvPr>
          <p:cNvSpPr txBox="1"/>
          <p:nvPr/>
        </p:nvSpPr>
        <p:spPr>
          <a:xfrm>
            <a:off x="149867" y="785568"/>
            <a:ext cx="118922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A proper understanding of the the Third Dredge-Up (TDU) is crucial to understand the evolution of surface abundances, stellar yields and how Low and Intermediate-Mass stars contribute to Galactic Chemical Evolution.</a:t>
            </a:r>
          </a:p>
          <a:p>
            <a:endParaRPr lang="en-US" sz="2400" b="1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C981F-E1AC-AE0A-7B27-F07999EB68D7}"/>
              </a:ext>
            </a:extLst>
          </p:cNvPr>
          <p:cNvSpPr txBox="1"/>
          <p:nvPr/>
        </p:nvSpPr>
        <p:spPr>
          <a:xfrm>
            <a:off x="149867" y="1950851"/>
            <a:ext cx="56578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But its efficiency is not completely well understood.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It depends strongly on the  determination of convective boundaries, and even on numerical code issues.</a:t>
            </a:r>
          </a:p>
          <a:p>
            <a:endParaRPr 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And convection has many limitations in 1D </a:t>
            </a:r>
            <a:r>
              <a:rPr lang="en-US" sz="2400" dirty="0">
                <a:solidFill>
                  <a:srgbClr val="333333"/>
                </a:solidFill>
                <a:latin typeface="Helvetica Neue"/>
                <a:sym typeface="Wingdings" panose="05000000000000000000" pitchFamily="2" charset="2"/>
              </a:rPr>
              <a:t>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 .</a:t>
            </a:r>
          </a:p>
          <a:p>
            <a:endParaRPr 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Karakas (2006) presented a parametrization of the TDU. We know it depends on initial mass and metallicity.</a:t>
            </a:r>
            <a:endParaRPr lang="ca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935FF-7989-55F6-80AA-35C559E0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49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797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F8AC4-8E12-7F9B-5E17-59CFB0116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E731-4B11-71DE-43E2-2A3687B8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8"/>
            <a:ext cx="5291663" cy="7698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Outline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E7F756-D92B-6609-E733-5BF663D6AF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20905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8D89C2-8D21-7CFC-A89C-1FA82E979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3886" y="2609930"/>
            <a:ext cx="4824743" cy="2394560"/>
          </a:xfrm>
        </p:spPr>
        <p:txBody>
          <a:bodyPr>
            <a:normAutofit/>
          </a:bodyPr>
          <a:lstStyle/>
          <a:p>
            <a:r>
              <a:rPr lang="ca-ES" sz="2400" dirty="0"/>
              <a:t>Fundamentals</a:t>
            </a:r>
          </a:p>
          <a:p>
            <a:endParaRPr lang="ca-ES" dirty="0"/>
          </a:p>
          <a:p>
            <a:r>
              <a:rPr lang="ca-ES" sz="2400" dirty="0"/>
              <a:t>Low-mass stars</a:t>
            </a:r>
          </a:p>
          <a:p>
            <a:endParaRPr lang="ca-ES" dirty="0"/>
          </a:p>
          <a:p>
            <a:r>
              <a:rPr lang="ca-ES" sz="2400" dirty="0"/>
              <a:t>Intermediate-mass stars (subgroups here)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228CC-ECFC-363B-C927-81788108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4214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686E2-D696-BB3E-56B4-86F70E58B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E1594D38-96F6-C928-12AD-A564926F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9" y="985652"/>
            <a:ext cx="4574379" cy="5563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23FCA9-FF19-9D12-547D-92CA7193A76B}"/>
              </a:ext>
            </a:extLst>
          </p:cNvPr>
          <p:cNvSpPr txBox="1"/>
          <p:nvPr/>
        </p:nvSpPr>
        <p:spPr>
          <a:xfrm>
            <a:off x="-12357" y="-24393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winds during the RGB and the AGB</a:t>
            </a:r>
            <a:endParaRPr lang="ca-ES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B4E212-286D-7E96-C9AA-AD34FFE26CCF}"/>
              </a:ext>
            </a:extLst>
          </p:cNvPr>
          <p:cNvSpPr txBox="1"/>
          <p:nvPr/>
        </p:nvSpPr>
        <p:spPr>
          <a:xfrm>
            <a:off x="5766996" y="1714704"/>
            <a:ext cx="638793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As the stellar radius increases vastly during the RGB and the AGB, the outermost parts of the envelope become very loosely bond.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Helvetica Neue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Radiation pressure on dust grains and pulsations drive very efficient winds.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Helvetica Neue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Helvetica Neue"/>
              </a:rPr>
              <a:t>We do not completely understand stellar winds on first principles, and rely on ‘recipes’, e.g.: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Helvetica Neue"/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Reimers (1975),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Vassiliadis and Wood (1993),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Blocker (2005),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Schröder and </a:t>
            </a:r>
            <a:r>
              <a:rPr lang="en-US" sz="2000" dirty="0" err="1">
                <a:latin typeface="Helvetica Neue"/>
              </a:rPr>
              <a:t>Cuntz</a:t>
            </a:r>
            <a:r>
              <a:rPr lang="en-US" sz="2000" dirty="0">
                <a:latin typeface="Helvetica Neue"/>
              </a:rPr>
              <a:t> (2006),…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Helvetica Neu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F28A0B-98EC-F6A7-1401-D1164748065B}"/>
              </a:ext>
            </a:extLst>
          </p:cNvPr>
          <p:cNvSpPr/>
          <p:nvPr/>
        </p:nvSpPr>
        <p:spPr>
          <a:xfrm>
            <a:off x="1779372" y="3706703"/>
            <a:ext cx="344036" cy="890336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4C67E-7D2F-24B0-113D-39DF75FB3950}"/>
              </a:ext>
            </a:extLst>
          </p:cNvPr>
          <p:cNvSpPr/>
          <p:nvPr/>
        </p:nvSpPr>
        <p:spPr>
          <a:xfrm>
            <a:off x="4773835" y="4056812"/>
            <a:ext cx="344036" cy="890336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48E07-DC0F-0256-C5AA-BBB07AB600D1}"/>
              </a:ext>
            </a:extLst>
          </p:cNvPr>
          <p:cNvSpPr txBox="1"/>
          <p:nvPr/>
        </p:nvSpPr>
        <p:spPr>
          <a:xfrm>
            <a:off x="5774720" y="1014432"/>
            <a:ext cx="44690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Helvetica Neue"/>
              </a:rPr>
              <a:t>Stellar winds</a:t>
            </a:r>
            <a:endParaRPr lang="ca-E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C335E-ECF1-D0F1-5BEE-C3E815E6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96060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E592A0A2-4F3C-0DB2-777F-750D9842F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52" y="889776"/>
            <a:ext cx="4716301" cy="5736201"/>
          </a:xfrm>
          <a:prstGeom prst="rect">
            <a:avLst/>
          </a:prstGeom>
        </p:spPr>
      </p:pic>
      <p:pic>
        <p:nvPicPr>
          <p:cNvPr id="9" name="Picture 8" descr="A graph of a solar energy&#10;&#10;AI-generated content may be incorrect.">
            <a:extLst>
              <a:ext uri="{FF2B5EF4-FFF2-40B4-BE49-F238E27FC236}">
                <a16:creationId xmlns:a16="http://schemas.microsoft.com/office/drawing/2014/main" id="{8B854E6B-5A33-0BC3-D39B-31AC8DD36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55" y="2553399"/>
            <a:ext cx="4201227" cy="40877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453353-22EB-CBCF-3824-A6FEB450C76B}"/>
              </a:ext>
            </a:extLst>
          </p:cNvPr>
          <p:cNvSpPr/>
          <p:nvPr/>
        </p:nvSpPr>
        <p:spPr>
          <a:xfrm rot="5400000">
            <a:off x="8140585" y="2642311"/>
            <a:ext cx="712417" cy="1104406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70EB8-1BFD-C0CA-1364-3C18504624A1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Late-He flash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653970-64B0-F3FB-EDE7-A2E0012E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25087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5E9E3-0D28-77CE-10E8-76E98DEF0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DBCC633-3382-679E-225E-2DBC2560AB31}"/>
              </a:ext>
            </a:extLst>
          </p:cNvPr>
          <p:cNvSpPr/>
          <p:nvPr/>
        </p:nvSpPr>
        <p:spPr>
          <a:xfrm rot="20368643">
            <a:off x="854146" y="2351536"/>
            <a:ext cx="3478040" cy="34220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72000">
                <a:srgbClr val="E16447"/>
              </a:gs>
              <a:gs pos="100000">
                <a:srgbClr val="E16447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32C82-7A93-DF12-03A4-1BE17466324F}"/>
              </a:ext>
            </a:extLst>
          </p:cNvPr>
          <p:cNvSpPr txBox="1"/>
          <p:nvPr/>
        </p:nvSpPr>
        <p:spPr>
          <a:xfrm>
            <a:off x="679002" y="1090445"/>
            <a:ext cx="4722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Stellar winds.</a:t>
            </a:r>
          </a:p>
          <a:p>
            <a:r>
              <a:rPr lang="ca-ES" sz="2800" dirty="0"/>
              <a:t>Practically bare CO core at the end of the AGB.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2C056-D138-05DD-72F2-7EC823F2BFC1}"/>
              </a:ext>
            </a:extLst>
          </p:cNvPr>
          <p:cNvSpPr txBox="1"/>
          <p:nvPr/>
        </p:nvSpPr>
        <p:spPr>
          <a:xfrm>
            <a:off x="7414162" y="534390"/>
            <a:ext cx="3178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Planetary nebula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395242-88C0-41B9-EBBE-816EA55CB0AC}"/>
              </a:ext>
            </a:extLst>
          </p:cNvPr>
          <p:cNvSpPr/>
          <p:nvPr/>
        </p:nvSpPr>
        <p:spPr>
          <a:xfrm>
            <a:off x="2470068" y="3949430"/>
            <a:ext cx="261257" cy="28797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75D1D1-A9C8-15EA-C572-A06DA6872D2D}"/>
              </a:ext>
            </a:extLst>
          </p:cNvPr>
          <p:cNvCxnSpPr>
            <a:cxnSpLocks/>
          </p:cNvCxnSpPr>
          <p:nvPr/>
        </p:nvCxnSpPr>
        <p:spPr>
          <a:xfrm flipV="1">
            <a:off x="1530025" y="4174347"/>
            <a:ext cx="1019850" cy="194529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D17356-49D0-40A3-B036-77C71071CAFC}"/>
              </a:ext>
            </a:extLst>
          </p:cNvPr>
          <p:cNvSpPr txBox="1"/>
          <p:nvPr/>
        </p:nvSpPr>
        <p:spPr>
          <a:xfrm flipH="1">
            <a:off x="648881" y="5743289"/>
            <a:ext cx="983901" cy="36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 WD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0C35E1-B226-24BD-ACD3-15BA542AA5EC}"/>
              </a:ext>
            </a:extLst>
          </p:cNvPr>
          <p:cNvCxnSpPr/>
          <p:nvPr/>
        </p:nvCxnSpPr>
        <p:spPr>
          <a:xfrm flipH="1">
            <a:off x="703716" y="6119644"/>
            <a:ext cx="81291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A55C84EE-7DF5-2B68-1D36-368E96EA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37" y="946399"/>
            <a:ext cx="5961346" cy="5800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4800F1-6402-5065-1E2A-3373F0F432E3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progress to WD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E4D7D-354D-581F-FF8F-CF9CEB50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1693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DC347-956E-212E-9E25-813DC30DC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ubble Nebula - NGC 7635 From GBO">
            <a:extLst>
              <a:ext uri="{FF2B5EF4-FFF2-40B4-BE49-F238E27FC236}">
                <a16:creationId xmlns:a16="http://schemas.microsoft.com/office/drawing/2014/main" id="{0645F6E3-5658-B184-E8CC-CBCCCE981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7"/>
          <a:stretch/>
        </p:blipFill>
        <p:spPr bwMode="auto">
          <a:xfrm>
            <a:off x="5401281" y="506631"/>
            <a:ext cx="6840537" cy="635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7A1BF-9020-03F3-8586-28D0F268460A}"/>
              </a:ext>
            </a:extLst>
          </p:cNvPr>
          <p:cNvSpPr txBox="1"/>
          <p:nvPr/>
        </p:nvSpPr>
        <p:spPr>
          <a:xfrm>
            <a:off x="7611577" y="1057847"/>
            <a:ext cx="2830281" cy="523220"/>
          </a:xfrm>
          <a:prstGeom prst="rect">
            <a:avLst/>
          </a:prstGeom>
          <a:solidFill>
            <a:srgbClr val="C00000">
              <a:alpha val="4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Planetary nebula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C76356-594E-1878-A152-E45815311E07}"/>
              </a:ext>
            </a:extLst>
          </p:cNvPr>
          <p:cNvSpPr/>
          <p:nvPr/>
        </p:nvSpPr>
        <p:spPr>
          <a:xfrm rot="20368643">
            <a:off x="854146" y="2351536"/>
            <a:ext cx="3478040" cy="34220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72000">
                <a:srgbClr val="E16447"/>
              </a:gs>
              <a:gs pos="100000">
                <a:srgbClr val="E16447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3A5FC2-C822-E8AD-249B-E58ADD44CEAE}"/>
              </a:ext>
            </a:extLst>
          </p:cNvPr>
          <p:cNvSpPr txBox="1"/>
          <p:nvPr/>
        </p:nvSpPr>
        <p:spPr>
          <a:xfrm>
            <a:off x="679002" y="1090445"/>
            <a:ext cx="4722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Stellar winds.</a:t>
            </a:r>
          </a:p>
          <a:p>
            <a:r>
              <a:rPr lang="ca-ES" sz="2800" dirty="0"/>
              <a:t>Practically bare CO core at the end of the AGB.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792522-16F2-FE6C-B063-062B5837CBB1}"/>
              </a:ext>
            </a:extLst>
          </p:cNvPr>
          <p:cNvSpPr/>
          <p:nvPr/>
        </p:nvSpPr>
        <p:spPr>
          <a:xfrm>
            <a:off x="2470068" y="3949430"/>
            <a:ext cx="261257" cy="28797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7E12C6-D163-A6EF-7DDC-8C1431FB87D9}"/>
              </a:ext>
            </a:extLst>
          </p:cNvPr>
          <p:cNvCxnSpPr>
            <a:cxnSpLocks/>
          </p:cNvCxnSpPr>
          <p:nvPr/>
        </p:nvCxnSpPr>
        <p:spPr>
          <a:xfrm flipV="1">
            <a:off x="1530025" y="4174347"/>
            <a:ext cx="1019850" cy="194529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E6ED98-F6D4-7D5C-9385-7C2BD1E08CEF}"/>
              </a:ext>
            </a:extLst>
          </p:cNvPr>
          <p:cNvSpPr txBox="1"/>
          <p:nvPr/>
        </p:nvSpPr>
        <p:spPr>
          <a:xfrm flipH="1">
            <a:off x="648881" y="5743289"/>
            <a:ext cx="983901" cy="36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 WD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F23F7-BBF6-2AA7-74E9-61AFDCD85AFA}"/>
              </a:ext>
            </a:extLst>
          </p:cNvPr>
          <p:cNvCxnSpPr/>
          <p:nvPr/>
        </p:nvCxnSpPr>
        <p:spPr>
          <a:xfrm flipH="1">
            <a:off x="703716" y="6119644"/>
            <a:ext cx="81291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0246955-147C-B5CA-E0C1-F1D7A4E7B782}"/>
              </a:ext>
            </a:extLst>
          </p:cNvPr>
          <p:cNvSpPr txBox="1"/>
          <p:nvPr/>
        </p:nvSpPr>
        <p:spPr>
          <a:xfrm>
            <a:off x="2524" y="-9511"/>
            <a:ext cx="12239293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Low-mass stars: progress to WD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56668-2D86-CA7E-D0A1-27F751E1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1237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AEF31-C5EB-87AD-A80A-F1354713D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37407F2C-0BFD-083D-F9A5-A272995E4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67" y="973091"/>
            <a:ext cx="6147116" cy="471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710C2-D0B8-DAFC-DC6B-F1BF69FB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0" y="2694220"/>
            <a:ext cx="6413103" cy="1258785"/>
          </a:xfrm>
        </p:spPr>
        <p:txBody>
          <a:bodyPr>
            <a:noAutofit/>
          </a:bodyPr>
          <a:lstStyle/>
          <a:p>
            <a:r>
              <a:rPr lang="ca-ES" sz="4000" dirty="0"/>
              <a:t>Intermediate-mass stars:</a:t>
            </a:r>
            <a:br>
              <a:rPr lang="ca-ES" sz="4000" dirty="0"/>
            </a:br>
            <a:r>
              <a:rPr lang="ca-ES" sz="4000" dirty="0"/>
              <a:t>2 </a:t>
            </a:r>
            <a:r>
              <a:rPr lang="ca-ES" sz="4000" i="0" dirty="0">
                <a:solidFill>
                  <a:srgbClr val="333333"/>
                </a:solidFill>
                <a:effectLst/>
              </a:rPr>
              <a:t>≲</a:t>
            </a:r>
            <a:r>
              <a:rPr lang="ca-ES" sz="4000" dirty="0"/>
              <a:t> M/M</a:t>
            </a:r>
            <a:r>
              <a:rPr lang="ca-ES" sz="4000" baseline="-25000" dirty="0">
                <a:ea typeface="Cambria Math" panose="02040503050406030204" pitchFamily="18" charset="0"/>
              </a:rPr>
              <a:t>⊙</a:t>
            </a:r>
            <a:r>
              <a:rPr lang="ca-ES" sz="4000" dirty="0"/>
              <a:t> </a:t>
            </a:r>
            <a:r>
              <a:rPr lang="ca-ES" sz="4000" i="0" dirty="0">
                <a:solidFill>
                  <a:srgbClr val="333333"/>
                </a:solidFill>
                <a:effectLst/>
              </a:rPr>
              <a:t>≲</a:t>
            </a:r>
            <a:r>
              <a:rPr lang="ca-ES" sz="4000" dirty="0">
                <a:solidFill>
                  <a:srgbClr val="333333"/>
                </a:solidFill>
              </a:rPr>
              <a:t> 8-10</a:t>
            </a:r>
            <a:r>
              <a:rPr lang="ca-ES" sz="36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4CC3C-B16A-59E0-25B5-A1A8D99DED97}"/>
              </a:ext>
            </a:extLst>
          </p:cNvPr>
          <p:cNvSpPr txBox="1"/>
          <p:nvPr/>
        </p:nvSpPr>
        <p:spPr>
          <a:xfrm>
            <a:off x="3994563" y="5200820"/>
            <a:ext cx="2017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Iben (</a:t>
            </a:r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1965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)</a:t>
            </a:r>
            <a:endParaRPr lang="ca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70944-B47A-15BA-89ED-1AB4F37CB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81" y="5913807"/>
            <a:ext cx="8223673" cy="5397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96B4A-1FFC-E697-5CF4-6EB2B76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71986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AD8D-22B0-D9D9-51A4-8BE07F599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7EBF-D2B2-D2C7-E6D3-4278514F0448}"/>
              </a:ext>
            </a:extLst>
          </p:cNvPr>
          <p:cNvSpPr txBox="1">
            <a:spLocks/>
          </p:cNvSpPr>
          <p:nvPr/>
        </p:nvSpPr>
        <p:spPr>
          <a:xfrm>
            <a:off x="-1585528" y="704783"/>
            <a:ext cx="11508004" cy="7038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b="1" dirty="0"/>
              <a:t> </a:t>
            </a:r>
          </a:p>
        </p:txBody>
      </p:sp>
      <p:pic>
        <p:nvPicPr>
          <p:cNvPr id="15" name="Picture 1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A2D44D7-7748-1840-65DC-82C65834C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94" y="951471"/>
            <a:ext cx="5815977" cy="5658946"/>
          </a:xfrm>
          <a:prstGeom prst="rect">
            <a:avLst/>
          </a:prstGeom>
        </p:spPr>
      </p:pic>
      <p:pic>
        <p:nvPicPr>
          <p:cNvPr id="18" name="Picture 17" descr="A graph of colored lines&#10;&#10;AI-generated content may be incorrect.">
            <a:extLst>
              <a:ext uri="{FF2B5EF4-FFF2-40B4-BE49-F238E27FC236}">
                <a16:creationId xmlns:a16="http://schemas.microsoft.com/office/drawing/2014/main" id="{C8E8C159-24D6-2A07-3210-DFF50A85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3" y="951471"/>
            <a:ext cx="5815977" cy="5658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2629F4-18DF-EA95-3648-D85E6F00E3EF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2 ≲ M/M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Cambria Math" panose="02040503050406030204" pitchFamily="18" charset="0"/>
                <a:cs typeface="+mn-cs"/>
              </a:rPr>
              <a:t>⊙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≲ 8-10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AABE0-8828-D533-BE38-46B21C70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9656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8AAC-2D12-A9BF-ED0E-7C18BE3F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962A9519-6E59-B963-E893-7CC40310B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" y="753171"/>
            <a:ext cx="6236133" cy="606775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88174B4-B328-6F77-325E-476E7F29FB2E}"/>
              </a:ext>
            </a:extLst>
          </p:cNvPr>
          <p:cNvSpPr/>
          <p:nvPr/>
        </p:nvSpPr>
        <p:spPr>
          <a:xfrm>
            <a:off x="6856667" y="3175687"/>
            <a:ext cx="4009847" cy="4077727"/>
          </a:xfrm>
          <a:prstGeom prst="ellipse">
            <a:avLst/>
          </a:prstGeom>
          <a:gradFill flip="none" rotWithShape="1">
            <a:gsLst>
              <a:gs pos="17825">
                <a:srgbClr val="6FCBF0"/>
              </a:gs>
              <a:gs pos="0">
                <a:schemeClr val="accent1">
                  <a:lumMod val="40000"/>
                  <a:lumOff val="60000"/>
                  <a:alpha val="60000"/>
                </a:schemeClr>
              </a:gs>
              <a:gs pos="31000">
                <a:schemeClr val="accent4">
                  <a:lumMod val="60000"/>
                  <a:lumOff val="40000"/>
                  <a:alpha val="50000"/>
                </a:schemeClr>
              </a:gs>
              <a:gs pos="60000">
                <a:schemeClr val="accent4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D3350B-8EAD-466C-905E-700D3BE54911}"/>
              </a:ext>
            </a:extLst>
          </p:cNvPr>
          <p:cNvSpPr/>
          <p:nvPr/>
        </p:nvSpPr>
        <p:spPr>
          <a:xfrm>
            <a:off x="8439627" y="4735872"/>
            <a:ext cx="876471" cy="896389"/>
          </a:xfrm>
          <a:prstGeom prst="ellipse">
            <a:avLst/>
          </a:prstGeom>
          <a:gradFill>
            <a:gsLst>
              <a:gs pos="0">
                <a:schemeClr val="bg1"/>
              </a:gs>
              <a:gs pos="20000">
                <a:schemeClr val="accent1">
                  <a:lumMod val="20000"/>
                  <a:lumOff val="80000"/>
                </a:schemeClr>
              </a:gs>
              <a:gs pos="68000">
                <a:srgbClr val="0070C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33FD8DB-C02F-9FE7-8A1A-6D2A070F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3132" flipH="1">
            <a:off x="8822938" y="4778371"/>
            <a:ext cx="517416" cy="51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A127CA-1CDC-0B55-C2B5-8879C0A1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3132" flipH="1">
            <a:off x="8413476" y="4787550"/>
            <a:ext cx="517416" cy="51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BA4109C-D167-465C-9B99-84E2D2D3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3132" flipH="1">
            <a:off x="8609944" y="5204357"/>
            <a:ext cx="517416" cy="51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21B7F87-3D94-1BAF-4C7C-01C1B06BC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519718"/>
              </p:ext>
            </p:extLst>
          </p:nvPr>
        </p:nvGraphicFramePr>
        <p:xfrm>
          <a:off x="6448978" y="830516"/>
          <a:ext cx="2447315" cy="29616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528768">
                  <a:extLst>
                    <a:ext uri="{9D8B030D-6E8A-4147-A177-3AD203B41FA5}">
                      <a16:colId xmlns:a16="http://schemas.microsoft.com/office/drawing/2014/main" val="3526517145"/>
                    </a:ext>
                  </a:extLst>
                </a:gridCol>
                <a:gridCol w="918547">
                  <a:extLst>
                    <a:ext uri="{9D8B030D-6E8A-4147-A177-3AD203B41FA5}">
                      <a16:colId xmlns:a16="http://schemas.microsoft.com/office/drawing/2014/main" val="5243519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Mini (Msun)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T</a:t>
                      </a:r>
                      <a:r>
                        <a:rPr lang="ca-ES" baseline="-25000" dirty="0"/>
                        <a:t>MS </a:t>
                      </a:r>
                      <a:r>
                        <a:rPr lang="ca-ES" baseline="0" dirty="0"/>
                        <a:t>(yr)</a:t>
                      </a:r>
                      <a:endParaRPr lang="ca-E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508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a-ES" dirty="0"/>
                        <a:t>5x10</a:t>
                      </a:r>
                      <a:r>
                        <a:rPr lang="ca-ES" baseline="300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491136"/>
                  </a:ext>
                </a:extLst>
              </a:tr>
              <a:tr h="126097">
                <a:tc>
                  <a:txBody>
                    <a:bodyPr/>
                    <a:lstStyle/>
                    <a:p>
                      <a:r>
                        <a:rPr lang="ca-E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2x10</a:t>
                      </a:r>
                      <a:r>
                        <a:rPr kumimoji="0" lang="ca-E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</a:t>
                      </a:r>
                      <a:endParaRPr lang="ca-E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0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1x10</a:t>
                      </a:r>
                      <a:r>
                        <a:rPr kumimoji="0" lang="ca-E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</a:t>
                      </a:r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90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8x10</a:t>
                      </a:r>
                      <a:r>
                        <a:rPr kumimoji="0" lang="ca-E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7</a:t>
                      </a:r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085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5x10</a:t>
                      </a:r>
                      <a:r>
                        <a:rPr kumimoji="0" lang="ca-E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7</a:t>
                      </a:r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15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4x10</a:t>
                      </a:r>
                      <a:r>
                        <a:rPr kumimoji="0" lang="ca-E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7</a:t>
                      </a:r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769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dirty="0"/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ca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3x10</a:t>
                      </a:r>
                      <a:r>
                        <a:rPr kumimoji="0" lang="ca-ES" sz="18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7</a:t>
                      </a:r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2911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39828A1-C1AE-899D-5793-3C1331D53F6F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Main sequence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73B2D9A-CE94-D5BD-65EB-1FFF43843659}"/>
              </a:ext>
            </a:extLst>
          </p:cNvPr>
          <p:cNvSpPr/>
          <p:nvPr/>
        </p:nvSpPr>
        <p:spPr>
          <a:xfrm rot="11513163">
            <a:off x="922203" y="4704922"/>
            <a:ext cx="936507" cy="1065692"/>
          </a:xfrm>
          <a:custGeom>
            <a:avLst/>
            <a:gdLst>
              <a:gd name="connsiteX0" fmla="*/ 84221 w 1600200"/>
              <a:gd name="connsiteY0" fmla="*/ 1111542 h 1460458"/>
              <a:gd name="connsiteX1" fmla="*/ 84221 w 1600200"/>
              <a:gd name="connsiteY1" fmla="*/ 1111542 h 1460458"/>
              <a:gd name="connsiteX2" fmla="*/ 517358 w 1600200"/>
              <a:gd name="connsiteY2" fmla="*/ 534027 h 1460458"/>
              <a:gd name="connsiteX3" fmla="*/ 757990 w 1600200"/>
              <a:gd name="connsiteY3" fmla="*/ 341521 h 1460458"/>
              <a:gd name="connsiteX4" fmla="*/ 974558 w 1600200"/>
              <a:gd name="connsiteY4" fmla="*/ 209174 h 1460458"/>
              <a:gd name="connsiteX5" fmla="*/ 1251284 w 1600200"/>
              <a:gd name="connsiteY5" fmla="*/ 4637 h 1460458"/>
              <a:gd name="connsiteX6" fmla="*/ 1443790 w 1600200"/>
              <a:gd name="connsiteY6" fmla="*/ 16669 h 1460458"/>
              <a:gd name="connsiteX7" fmla="*/ 1552074 w 1600200"/>
              <a:gd name="connsiteY7" fmla="*/ 173079 h 1460458"/>
              <a:gd name="connsiteX8" fmla="*/ 1600200 w 1600200"/>
              <a:gd name="connsiteY8" fmla="*/ 365584 h 1460458"/>
              <a:gd name="connsiteX9" fmla="*/ 1576137 w 1600200"/>
              <a:gd name="connsiteY9" fmla="*/ 654342 h 1460458"/>
              <a:gd name="connsiteX10" fmla="*/ 1528011 w 1600200"/>
              <a:gd name="connsiteY10" fmla="*/ 786690 h 1460458"/>
              <a:gd name="connsiteX11" fmla="*/ 1395663 w 1600200"/>
              <a:gd name="connsiteY11" fmla="*/ 1039353 h 1460458"/>
              <a:gd name="connsiteX12" fmla="*/ 1335505 w 1600200"/>
              <a:gd name="connsiteY12" fmla="*/ 1111542 h 1460458"/>
              <a:gd name="connsiteX13" fmla="*/ 1239253 w 1600200"/>
              <a:gd name="connsiteY13" fmla="*/ 1195763 h 1460458"/>
              <a:gd name="connsiteX14" fmla="*/ 1106905 w 1600200"/>
              <a:gd name="connsiteY14" fmla="*/ 1255921 h 1460458"/>
              <a:gd name="connsiteX15" fmla="*/ 998621 w 1600200"/>
              <a:gd name="connsiteY15" fmla="*/ 1316079 h 1460458"/>
              <a:gd name="connsiteX16" fmla="*/ 914400 w 1600200"/>
              <a:gd name="connsiteY16" fmla="*/ 1376237 h 1460458"/>
              <a:gd name="connsiteX17" fmla="*/ 818147 w 1600200"/>
              <a:gd name="connsiteY17" fmla="*/ 1400300 h 1460458"/>
              <a:gd name="connsiteX18" fmla="*/ 733926 w 1600200"/>
              <a:gd name="connsiteY18" fmla="*/ 1424363 h 1460458"/>
              <a:gd name="connsiteX19" fmla="*/ 385011 w 1600200"/>
              <a:gd name="connsiteY19" fmla="*/ 1460458 h 1460458"/>
              <a:gd name="connsiteX20" fmla="*/ 180474 w 1600200"/>
              <a:gd name="connsiteY20" fmla="*/ 1448427 h 1460458"/>
              <a:gd name="connsiteX21" fmla="*/ 144379 w 1600200"/>
              <a:gd name="connsiteY21" fmla="*/ 1400300 h 1460458"/>
              <a:gd name="connsiteX22" fmla="*/ 96253 w 1600200"/>
              <a:gd name="connsiteY22" fmla="*/ 1352174 h 1460458"/>
              <a:gd name="connsiteX23" fmla="*/ 60158 w 1600200"/>
              <a:gd name="connsiteY23" fmla="*/ 1231858 h 1460458"/>
              <a:gd name="connsiteX24" fmla="*/ 24063 w 1600200"/>
              <a:gd name="connsiteY24" fmla="*/ 1195763 h 1460458"/>
              <a:gd name="connsiteX25" fmla="*/ 0 w 1600200"/>
              <a:gd name="connsiteY25" fmla="*/ 1159669 h 1460458"/>
              <a:gd name="connsiteX26" fmla="*/ 84221 w 1600200"/>
              <a:gd name="connsiteY26" fmla="*/ 1111542 h 14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1460458">
                <a:moveTo>
                  <a:pt x="84221" y="1111542"/>
                </a:moveTo>
                <a:lnTo>
                  <a:pt x="84221" y="1111542"/>
                </a:lnTo>
                <a:cubicBezTo>
                  <a:pt x="232101" y="871238"/>
                  <a:pt x="267276" y="799739"/>
                  <a:pt x="517358" y="534027"/>
                </a:cubicBezTo>
                <a:cubicBezTo>
                  <a:pt x="587759" y="459226"/>
                  <a:pt x="674255" y="401017"/>
                  <a:pt x="757990" y="341521"/>
                </a:cubicBezTo>
                <a:cubicBezTo>
                  <a:pt x="826956" y="292519"/>
                  <a:pt x="904694" y="256886"/>
                  <a:pt x="974558" y="209174"/>
                </a:cubicBezTo>
                <a:cubicBezTo>
                  <a:pt x="1069280" y="144485"/>
                  <a:pt x="1251284" y="4637"/>
                  <a:pt x="1251284" y="4637"/>
                </a:cubicBezTo>
                <a:cubicBezTo>
                  <a:pt x="1315453" y="8648"/>
                  <a:pt x="1387693" y="-14745"/>
                  <a:pt x="1443790" y="16669"/>
                </a:cubicBezTo>
                <a:cubicBezTo>
                  <a:pt x="1499117" y="47652"/>
                  <a:pt x="1522742" y="116859"/>
                  <a:pt x="1552074" y="173079"/>
                </a:cubicBezTo>
                <a:cubicBezTo>
                  <a:pt x="1580225" y="227035"/>
                  <a:pt x="1589998" y="304369"/>
                  <a:pt x="1600200" y="365584"/>
                </a:cubicBezTo>
                <a:cubicBezTo>
                  <a:pt x="1592179" y="461837"/>
                  <a:pt x="1592456" y="559144"/>
                  <a:pt x="1576137" y="654342"/>
                </a:cubicBezTo>
                <a:cubicBezTo>
                  <a:pt x="1568206" y="700609"/>
                  <a:pt x="1545785" y="743243"/>
                  <a:pt x="1528011" y="786690"/>
                </a:cubicBezTo>
                <a:cubicBezTo>
                  <a:pt x="1489698" y="880345"/>
                  <a:pt x="1453022" y="955922"/>
                  <a:pt x="1395663" y="1039353"/>
                </a:cubicBezTo>
                <a:cubicBezTo>
                  <a:pt x="1377917" y="1065165"/>
                  <a:pt x="1357654" y="1089393"/>
                  <a:pt x="1335505" y="1111542"/>
                </a:cubicBezTo>
                <a:cubicBezTo>
                  <a:pt x="1305359" y="1141688"/>
                  <a:pt x="1275298" y="1172998"/>
                  <a:pt x="1239253" y="1195763"/>
                </a:cubicBezTo>
                <a:cubicBezTo>
                  <a:pt x="1198281" y="1221640"/>
                  <a:pt x="1150249" y="1234249"/>
                  <a:pt x="1106905" y="1255921"/>
                </a:cubicBezTo>
                <a:cubicBezTo>
                  <a:pt x="1069973" y="1274387"/>
                  <a:pt x="1033636" y="1294195"/>
                  <a:pt x="998621" y="1316079"/>
                </a:cubicBezTo>
                <a:cubicBezTo>
                  <a:pt x="969365" y="1334364"/>
                  <a:pt x="945663" y="1361648"/>
                  <a:pt x="914400" y="1376237"/>
                </a:cubicBezTo>
                <a:cubicBezTo>
                  <a:pt x="884431" y="1390223"/>
                  <a:pt x="850102" y="1391779"/>
                  <a:pt x="818147" y="1400300"/>
                </a:cubicBezTo>
                <a:cubicBezTo>
                  <a:pt x="789936" y="1407823"/>
                  <a:pt x="762845" y="1420346"/>
                  <a:pt x="733926" y="1424363"/>
                </a:cubicBezTo>
                <a:cubicBezTo>
                  <a:pt x="618112" y="1440448"/>
                  <a:pt x="385011" y="1460458"/>
                  <a:pt x="385011" y="1460458"/>
                </a:cubicBezTo>
                <a:cubicBezTo>
                  <a:pt x="316832" y="1456448"/>
                  <a:pt x="246732" y="1464991"/>
                  <a:pt x="180474" y="1448427"/>
                </a:cubicBezTo>
                <a:cubicBezTo>
                  <a:pt x="161020" y="1443563"/>
                  <a:pt x="157584" y="1415391"/>
                  <a:pt x="144379" y="1400300"/>
                </a:cubicBezTo>
                <a:cubicBezTo>
                  <a:pt x="129440" y="1383226"/>
                  <a:pt x="112295" y="1368216"/>
                  <a:pt x="96253" y="1352174"/>
                </a:cubicBezTo>
                <a:cubicBezTo>
                  <a:pt x="88486" y="1321107"/>
                  <a:pt x="73471" y="1255821"/>
                  <a:pt x="60158" y="1231858"/>
                </a:cubicBezTo>
                <a:cubicBezTo>
                  <a:pt x="51895" y="1216984"/>
                  <a:pt x="34956" y="1208835"/>
                  <a:pt x="24063" y="1195763"/>
                </a:cubicBezTo>
                <a:cubicBezTo>
                  <a:pt x="14806" y="1184655"/>
                  <a:pt x="8021" y="1171700"/>
                  <a:pt x="0" y="1159669"/>
                </a:cubicBezTo>
                <a:lnTo>
                  <a:pt x="84221" y="1111542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4" descr="The pp and CNO solar fusion cycles. Among neutrinos produced in the pp cycle, the pep , 7 Be, and 8 B neutrinos have been ">
            <a:extLst>
              <a:ext uri="{FF2B5EF4-FFF2-40B4-BE49-F238E27FC236}">
                <a16:creationId xmlns:a16="http://schemas.microsoft.com/office/drawing/2014/main" id="{E8615F09-007B-4ADD-6A7C-25125EF9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3" t="23592" b="22172"/>
          <a:stretch/>
        </p:blipFill>
        <p:spPr bwMode="auto">
          <a:xfrm>
            <a:off x="8795165" y="3132451"/>
            <a:ext cx="3162056" cy="15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E0E2BF7-636F-C6E9-8D4A-04D6ADFEC7B7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 rot="5400000">
            <a:off x="9589763" y="4397637"/>
            <a:ext cx="512766" cy="1060095"/>
          </a:xfrm>
          <a:prstGeom prst="bent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B3EA8A7-F43A-88FF-D09E-56992C4A471D}"/>
              </a:ext>
            </a:extLst>
          </p:cNvPr>
          <p:cNvSpPr txBox="1"/>
          <p:nvPr/>
        </p:nvSpPr>
        <p:spPr>
          <a:xfrm>
            <a:off x="1090707" y="3750460"/>
            <a:ext cx="2088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Main 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00A91-59D3-4984-471D-0E0CE628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79787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4B13C143-E2D1-01C6-80F2-6B503DDF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6"/>
          <a:stretch/>
        </p:blipFill>
        <p:spPr>
          <a:xfrm>
            <a:off x="5975483" y="3574473"/>
            <a:ext cx="5959215" cy="3187213"/>
          </a:xfrm>
          <a:prstGeom prst="rect">
            <a:avLst/>
          </a:prstGeom>
        </p:spPr>
      </p:pic>
      <p:pic>
        <p:nvPicPr>
          <p:cNvPr id="7" name="Picture 4" descr="The pp and CNO solar fusion cycles. Among neutrinos produced in the pp cycle, the pep , 7 Be, and 8 B neutrinos have been ">
            <a:extLst>
              <a:ext uri="{FF2B5EF4-FFF2-40B4-BE49-F238E27FC236}">
                <a16:creationId xmlns:a16="http://schemas.microsoft.com/office/drawing/2014/main" id="{39B8B121-41C8-7E56-D618-7685FF854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3" t="23592" b="22172"/>
          <a:stretch/>
        </p:blipFill>
        <p:spPr bwMode="auto">
          <a:xfrm>
            <a:off x="6949401" y="967265"/>
            <a:ext cx="4709923" cy="22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0CE93-1525-B564-72AC-CFDE05025441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RGB and First dredge-up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2" name="Picture 1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41371E98-365D-E9C4-7DCA-4F28940D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" y="753171"/>
            <a:ext cx="6236133" cy="606775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054F3A9-9216-AB81-748B-07370893560A}"/>
              </a:ext>
            </a:extLst>
          </p:cNvPr>
          <p:cNvSpPr/>
          <p:nvPr/>
        </p:nvSpPr>
        <p:spPr>
          <a:xfrm>
            <a:off x="4720278" y="4424041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22C82-9D83-CB22-0C7D-1FA66C173133}"/>
              </a:ext>
            </a:extLst>
          </p:cNvPr>
          <p:cNvSpPr txBox="1"/>
          <p:nvPr/>
        </p:nvSpPr>
        <p:spPr>
          <a:xfrm>
            <a:off x="5214560" y="5271395"/>
            <a:ext cx="208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RGB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EEE58B-DDEA-55A7-0718-BF4ACF9AF8B5}"/>
              </a:ext>
            </a:extLst>
          </p:cNvPr>
          <p:cNvSpPr/>
          <p:nvPr/>
        </p:nvSpPr>
        <p:spPr>
          <a:xfrm rot="11513163">
            <a:off x="922203" y="4704922"/>
            <a:ext cx="936507" cy="1065692"/>
          </a:xfrm>
          <a:custGeom>
            <a:avLst/>
            <a:gdLst>
              <a:gd name="connsiteX0" fmla="*/ 84221 w 1600200"/>
              <a:gd name="connsiteY0" fmla="*/ 1111542 h 1460458"/>
              <a:gd name="connsiteX1" fmla="*/ 84221 w 1600200"/>
              <a:gd name="connsiteY1" fmla="*/ 1111542 h 1460458"/>
              <a:gd name="connsiteX2" fmla="*/ 517358 w 1600200"/>
              <a:gd name="connsiteY2" fmla="*/ 534027 h 1460458"/>
              <a:gd name="connsiteX3" fmla="*/ 757990 w 1600200"/>
              <a:gd name="connsiteY3" fmla="*/ 341521 h 1460458"/>
              <a:gd name="connsiteX4" fmla="*/ 974558 w 1600200"/>
              <a:gd name="connsiteY4" fmla="*/ 209174 h 1460458"/>
              <a:gd name="connsiteX5" fmla="*/ 1251284 w 1600200"/>
              <a:gd name="connsiteY5" fmla="*/ 4637 h 1460458"/>
              <a:gd name="connsiteX6" fmla="*/ 1443790 w 1600200"/>
              <a:gd name="connsiteY6" fmla="*/ 16669 h 1460458"/>
              <a:gd name="connsiteX7" fmla="*/ 1552074 w 1600200"/>
              <a:gd name="connsiteY7" fmla="*/ 173079 h 1460458"/>
              <a:gd name="connsiteX8" fmla="*/ 1600200 w 1600200"/>
              <a:gd name="connsiteY8" fmla="*/ 365584 h 1460458"/>
              <a:gd name="connsiteX9" fmla="*/ 1576137 w 1600200"/>
              <a:gd name="connsiteY9" fmla="*/ 654342 h 1460458"/>
              <a:gd name="connsiteX10" fmla="*/ 1528011 w 1600200"/>
              <a:gd name="connsiteY10" fmla="*/ 786690 h 1460458"/>
              <a:gd name="connsiteX11" fmla="*/ 1395663 w 1600200"/>
              <a:gd name="connsiteY11" fmla="*/ 1039353 h 1460458"/>
              <a:gd name="connsiteX12" fmla="*/ 1335505 w 1600200"/>
              <a:gd name="connsiteY12" fmla="*/ 1111542 h 1460458"/>
              <a:gd name="connsiteX13" fmla="*/ 1239253 w 1600200"/>
              <a:gd name="connsiteY13" fmla="*/ 1195763 h 1460458"/>
              <a:gd name="connsiteX14" fmla="*/ 1106905 w 1600200"/>
              <a:gd name="connsiteY14" fmla="*/ 1255921 h 1460458"/>
              <a:gd name="connsiteX15" fmla="*/ 998621 w 1600200"/>
              <a:gd name="connsiteY15" fmla="*/ 1316079 h 1460458"/>
              <a:gd name="connsiteX16" fmla="*/ 914400 w 1600200"/>
              <a:gd name="connsiteY16" fmla="*/ 1376237 h 1460458"/>
              <a:gd name="connsiteX17" fmla="*/ 818147 w 1600200"/>
              <a:gd name="connsiteY17" fmla="*/ 1400300 h 1460458"/>
              <a:gd name="connsiteX18" fmla="*/ 733926 w 1600200"/>
              <a:gd name="connsiteY18" fmla="*/ 1424363 h 1460458"/>
              <a:gd name="connsiteX19" fmla="*/ 385011 w 1600200"/>
              <a:gd name="connsiteY19" fmla="*/ 1460458 h 1460458"/>
              <a:gd name="connsiteX20" fmla="*/ 180474 w 1600200"/>
              <a:gd name="connsiteY20" fmla="*/ 1448427 h 1460458"/>
              <a:gd name="connsiteX21" fmla="*/ 144379 w 1600200"/>
              <a:gd name="connsiteY21" fmla="*/ 1400300 h 1460458"/>
              <a:gd name="connsiteX22" fmla="*/ 96253 w 1600200"/>
              <a:gd name="connsiteY22" fmla="*/ 1352174 h 1460458"/>
              <a:gd name="connsiteX23" fmla="*/ 60158 w 1600200"/>
              <a:gd name="connsiteY23" fmla="*/ 1231858 h 1460458"/>
              <a:gd name="connsiteX24" fmla="*/ 24063 w 1600200"/>
              <a:gd name="connsiteY24" fmla="*/ 1195763 h 1460458"/>
              <a:gd name="connsiteX25" fmla="*/ 0 w 1600200"/>
              <a:gd name="connsiteY25" fmla="*/ 1159669 h 1460458"/>
              <a:gd name="connsiteX26" fmla="*/ 84221 w 1600200"/>
              <a:gd name="connsiteY26" fmla="*/ 1111542 h 14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1460458">
                <a:moveTo>
                  <a:pt x="84221" y="1111542"/>
                </a:moveTo>
                <a:lnTo>
                  <a:pt x="84221" y="1111542"/>
                </a:lnTo>
                <a:cubicBezTo>
                  <a:pt x="232101" y="871238"/>
                  <a:pt x="267276" y="799739"/>
                  <a:pt x="517358" y="534027"/>
                </a:cubicBezTo>
                <a:cubicBezTo>
                  <a:pt x="587759" y="459226"/>
                  <a:pt x="674255" y="401017"/>
                  <a:pt x="757990" y="341521"/>
                </a:cubicBezTo>
                <a:cubicBezTo>
                  <a:pt x="826956" y="292519"/>
                  <a:pt x="904694" y="256886"/>
                  <a:pt x="974558" y="209174"/>
                </a:cubicBezTo>
                <a:cubicBezTo>
                  <a:pt x="1069280" y="144485"/>
                  <a:pt x="1251284" y="4637"/>
                  <a:pt x="1251284" y="4637"/>
                </a:cubicBezTo>
                <a:cubicBezTo>
                  <a:pt x="1315453" y="8648"/>
                  <a:pt x="1387693" y="-14745"/>
                  <a:pt x="1443790" y="16669"/>
                </a:cubicBezTo>
                <a:cubicBezTo>
                  <a:pt x="1499117" y="47652"/>
                  <a:pt x="1522742" y="116859"/>
                  <a:pt x="1552074" y="173079"/>
                </a:cubicBezTo>
                <a:cubicBezTo>
                  <a:pt x="1580225" y="227035"/>
                  <a:pt x="1589998" y="304369"/>
                  <a:pt x="1600200" y="365584"/>
                </a:cubicBezTo>
                <a:cubicBezTo>
                  <a:pt x="1592179" y="461837"/>
                  <a:pt x="1592456" y="559144"/>
                  <a:pt x="1576137" y="654342"/>
                </a:cubicBezTo>
                <a:cubicBezTo>
                  <a:pt x="1568206" y="700609"/>
                  <a:pt x="1545785" y="743243"/>
                  <a:pt x="1528011" y="786690"/>
                </a:cubicBezTo>
                <a:cubicBezTo>
                  <a:pt x="1489698" y="880345"/>
                  <a:pt x="1453022" y="955922"/>
                  <a:pt x="1395663" y="1039353"/>
                </a:cubicBezTo>
                <a:cubicBezTo>
                  <a:pt x="1377917" y="1065165"/>
                  <a:pt x="1357654" y="1089393"/>
                  <a:pt x="1335505" y="1111542"/>
                </a:cubicBezTo>
                <a:cubicBezTo>
                  <a:pt x="1305359" y="1141688"/>
                  <a:pt x="1275298" y="1172998"/>
                  <a:pt x="1239253" y="1195763"/>
                </a:cubicBezTo>
                <a:cubicBezTo>
                  <a:pt x="1198281" y="1221640"/>
                  <a:pt x="1150249" y="1234249"/>
                  <a:pt x="1106905" y="1255921"/>
                </a:cubicBezTo>
                <a:cubicBezTo>
                  <a:pt x="1069973" y="1274387"/>
                  <a:pt x="1033636" y="1294195"/>
                  <a:pt x="998621" y="1316079"/>
                </a:cubicBezTo>
                <a:cubicBezTo>
                  <a:pt x="969365" y="1334364"/>
                  <a:pt x="945663" y="1361648"/>
                  <a:pt x="914400" y="1376237"/>
                </a:cubicBezTo>
                <a:cubicBezTo>
                  <a:pt x="884431" y="1390223"/>
                  <a:pt x="850102" y="1391779"/>
                  <a:pt x="818147" y="1400300"/>
                </a:cubicBezTo>
                <a:cubicBezTo>
                  <a:pt x="789936" y="1407823"/>
                  <a:pt x="762845" y="1420346"/>
                  <a:pt x="733926" y="1424363"/>
                </a:cubicBezTo>
                <a:cubicBezTo>
                  <a:pt x="618112" y="1440448"/>
                  <a:pt x="385011" y="1460458"/>
                  <a:pt x="385011" y="1460458"/>
                </a:cubicBezTo>
                <a:cubicBezTo>
                  <a:pt x="316832" y="1456448"/>
                  <a:pt x="246732" y="1464991"/>
                  <a:pt x="180474" y="1448427"/>
                </a:cubicBezTo>
                <a:cubicBezTo>
                  <a:pt x="161020" y="1443563"/>
                  <a:pt x="157584" y="1415391"/>
                  <a:pt x="144379" y="1400300"/>
                </a:cubicBezTo>
                <a:cubicBezTo>
                  <a:pt x="129440" y="1383226"/>
                  <a:pt x="112295" y="1368216"/>
                  <a:pt x="96253" y="1352174"/>
                </a:cubicBezTo>
                <a:cubicBezTo>
                  <a:pt x="88486" y="1321107"/>
                  <a:pt x="73471" y="1255821"/>
                  <a:pt x="60158" y="1231858"/>
                </a:cubicBezTo>
                <a:cubicBezTo>
                  <a:pt x="51895" y="1216984"/>
                  <a:pt x="34956" y="1208835"/>
                  <a:pt x="24063" y="1195763"/>
                </a:cubicBezTo>
                <a:cubicBezTo>
                  <a:pt x="14806" y="1184655"/>
                  <a:pt x="8021" y="1171700"/>
                  <a:pt x="0" y="1159669"/>
                </a:cubicBezTo>
                <a:lnTo>
                  <a:pt x="84221" y="1111542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2812E-D5C8-33DF-9759-60AEB60D0546}"/>
              </a:ext>
            </a:extLst>
          </p:cNvPr>
          <p:cNvSpPr txBox="1"/>
          <p:nvPr/>
        </p:nvSpPr>
        <p:spPr>
          <a:xfrm>
            <a:off x="1090707" y="3750460"/>
            <a:ext cx="2088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Main 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sequence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19414-849C-9354-BAE8-54E2612F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73602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2CFBF-A29E-C268-2B0C-C54830699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F0146C9E-1F7C-B63F-AAA2-9D46A9C0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6"/>
          <a:stretch/>
        </p:blipFill>
        <p:spPr>
          <a:xfrm>
            <a:off x="5975483" y="3574473"/>
            <a:ext cx="5959215" cy="3187213"/>
          </a:xfrm>
          <a:prstGeom prst="rect">
            <a:avLst/>
          </a:prstGeom>
        </p:spPr>
      </p:pic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2469E484-C164-71AA-0A1A-F1DBCA8C8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>
          <a:xfrm>
            <a:off x="96284" y="718007"/>
            <a:ext cx="5529375" cy="6201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7A75E-311D-CE1F-E7D4-ED6D65696142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RGB and First dredge-up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2" name="Picture 4" descr="The pp and CNO solar fusion cycles. Among neutrinos produced in the pp cycle, the pep , 7 Be, and 8 B neutrinos have been ">
            <a:extLst>
              <a:ext uri="{FF2B5EF4-FFF2-40B4-BE49-F238E27FC236}">
                <a16:creationId xmlns:a16="http://schemas.microsoft.com/office/drawing/2014/main" id="{E3F08EAF-499A-EE1E-2FC1-2ECB4E486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3" t="23592" b="22172"/>
          <a:stretch/>
        </p:blipFill>
        <p:spPr bwMode="auto">
          <a:xfrm>
            <a:off x="6949401" y="967265"/>
            <a:ext cx="4709923" cy="22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FC8C1-E8AB-093F-FBD5-D6E06470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8946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57678-F28C-9354-D24B-4717DEC1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741F6F72-809B-199C-58D8-9F25E4A1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>
          <a:xfrm>
            <a:off x="6884057" y="1204726"/>
            <a:ext cx="4717951" cy="5291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455E6-1D70-E605-6292-AD4A4E89203C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Core He-burning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01ED982E-1786-7FD6-445A-4FDE97210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" y="753171"/>
            <a:ext cx="6236133" cy="606775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4A86961-D158-3746-5E55-E2A99FF24BF4}"/>
              </a:ext>
            </a:extLst>
          </p:cNvPr>
          <p:cNvSpPr/>
          <p:nvPr/>
        </p:nvSpPr>
        <p:spPr>
          <a:xfrm rot="18725412">
            <a:off x="4485498" y="4115120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00B0F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32ACA-8169-0B53-1B3A-F2F7A6D65059}"/>
              </a:ext>
            </a:extLst>
          </p:cNvPr>
          <p:cNvSpPr txBox="1"/>
          <p:nvPr/>
        </p:nvSpPr>
        <p:spPr>
          <a:xfrm>
            <a:off x="2780271" y="3850361"/>
            <a:ext cx="208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Blue loop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84B235-B1CF-9C59-64D2-96D8051CE4F2}"/>
              </a:ext>
            </a:extLst>
          </p:cNvPr>
          <p:cNvSpPr/>
          <p:nvPr/>
        </p:nvSpPr>
        <p:spPr>
          <a:xfrm rot="11513163">
            <a:off x="922203" y="4704922"/>
            <a:ext cx="936507" cy="1065692"/>
          </a:xfrm>
          <a:custGeom>
            <a:avLst/>
            <a:gdLst>
              <a:gd name="connsiteX0" fmla="*/ 84221 w 1600200"/>
              <a:gd name="connsiteY0" fmla="*/ 1111542 h 1460458"/>
              <a:gd name="connsiteX1" fmla="*/ 84221 w 1600200"/>
              <a:gd name="connsiteY1" fmla="*/ 1111542 h 1460458"/>
              <a:gd name="connsiteX2" fmla="*/ 517358 w 1600200"/>
              <a:gd name="connsiteY2" fmla="*/ 534027 h 1460458"/>
              <a:gd name="connsiteX3" fmla="*/ 757990 w 1600200"/>
              <a:gd name="connsiteY3" fmla="*/ 341521 h 1460458"/>
              <a:gd name="connsiteX4" fmla="*/ 974558 w 1600200"/>
              <a:gd name="connsiteY4" fmla="*/ 209174 h 1460458"/>
              <a:gd name="connsiteX5" fmla="*/ 1251284 w 1600200"/>
              <a:gd name="connsiteY5" fmla="*/ 4637 h 1460458"/>
              <a:gd name="connsiteX6" fmla="*/ 1443790 w 1600200"/>
              <a:gd name="connsiteY6" fmla="*/ 16669 h 1460458"/>
              <a:gd name="connsiteX7" fmla="*/ 1552074 w 1600200"/>
              <a:gd name="connsiteY7" fmla="*/ 173079 h 1460458"/>
              <a:gd name="connsiteX8" fmla="*/ 1600200 w 1600200"/>
              <a:gd name="connsiteY8" fmla="*/ 365584 h 1460458"/>
              <a:gd name="connsiteX9" fmla="*/ 1576137 w 1600200"/>
              <a:gd name="connsiteY9" fmla="*/ 654342 h 1460458"/>
              <a:gd name="connsiteX10" fmla="*/ 1528011 w 1600200"/>
              <a:gd name="connsiteY10" fmla="*/ 786690 h 1460458"/>
              <a:gd name="connsiteX11" fmla="*/ 1395663 w 1600200"/>
              <a:gd name="connsiteY11" fmla="*/ 1039353 h 1460458"/>
              <a:gd name="connsiteX12" fmla="*/ 1335505 w 1600200"/>
              <a:gd name="connsiteY12" fmla="*/ 1111542 h 1460458"/>
              <a:gd name="connsiteX13" fmla="*/ 1239253 w 1600200"/>
              <a:gd name="connsiteY13" fmla="*/ 1195763 h 1460458"/>
              <a:gd name="connsiteX14" fmla="*/ 1106905 w 1600200"/>
              <a:gd name="connsiteY14" fmla="*/ 1255921 h 1460458"/>
              <a:gd name="connsiteX15" fmla="*/ 998621 w 1600200"/>
              <a:gd name="connsiteY15" fmla="*/ 1316079 h 1460458"/>
              <a:gd name="connsiteX16" fmla="*/ 914400 w 1600200"/>
              <a:gd name="connsiteY16" fmla="*/ 1376237 h 1460458"/>
              <a:gd name="connsiteX17" fmla="*/ 818147 w 1600200"/>
              <a:gd name="connsiteY17" fmla="*/ 1400300 h 1460458"/>
              <a:gd name="connsiteX18" fmla="*/ 733926 w 1600200"/>
              <a:gd name="connsiteY18" fmla="*/ 1424363 h 1460458"/>
              <a:gd name="connsiteX19" fmla="*/ 385011 w 1600200"/>
              <a:gd name="connsiteY19" fmla="*/ 1460458 h 1460458"/>
              <a:gd name="connsiteX20" fmla="*/ 180474 w 1600200"/>
              <a:gd name="connsiteY20" fmla="*/ 1448427 h 1460458"/>
              <a:gd name="connsiteX21" fmla="*/ 144379 w 1600200"/>
              <a:gd name="connsiteY21" fmla="*/ 1400300 h 1460458"/>
              <a:gd name="connsiteX22" fmla="*/ 96253 w 1600200"/>
              <a:gd name="connsiteY22" fmla="*/ 1352174 h 1460458"/>
              <a:gd name="connsiteX23" fmla="*/ 60158 w 1600200"/>
              <a:gd name="connsiteY23" fmla="*/ 1231858 h 1460458"/>
              <a:gd name="connsiteX24" fmla="*/ 24063 w 1600200"/>
              <a:gd name="connsiteY24" fmla="*/ 1195763 h 1460458"/>
              <a:gd name="connsiteX25" fmla="*/ 0 w 1600200"/>
              <a:gd name="connsiteY25" fmla="*/ 1159669 h 1460458"/>
              <a:gd name="connsiteX26" fmla="*/ 84221 w 1600200"/>
              <a:gd name="connsiteY26" fmla="*/ 1111542 h 14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1460458">
                <a:moveTo>
                  <a:pt x="84221" y="1111542"/>
                </a:moveTo>
                <a:lnTo>
                  <a:pt x="84221" y="1111542"/>
                </a:lnTo>
                <a:cubicBezTo>
                  <a:pt x="232101" y="871238"/>
                  <a:pt x="267276" y="799739"/>
                  <a:pt x="517358" y="534027"/>
                </a:cubicBezTo>
                <a:cubicBezTo>
                  <a:pt x="587759" y="459226"/>
                  <a:pt x="674255" y="401017"/>
                  <a:pt x="757990" y="341521"/>
                </a:cubicBezTo>
                <a:cubicBezTo>
                  <a:pt x="826956" y="292519"/>
                  <a:pt x="904694" y="256886"/>
                  <a:pt x="974558" y="209174"/>
                </a:cubicBezTo>
                <a:cubicBezTo>
                  <a:pt x="1069280" y="144485"/>
                  <a:pt x="1251284" y="4637"/>
                  <a:pt x="1251284" y="4637"/>
                </a:cubicBezTo>
                <a:cubicBezTo>
                  <a:pt x="1315453" y="8648"/>
                  <a:pt x="1387693" y="-14745"/>
                  <a:pt x="1443790" y="16669"/>
                </a:cubicBezTo>
                <a:cubicBezTo>
                  <a:pt x="1499117" y="47652"/>
                  <a:pt x="1522742" y="116859"/>
                  <a:pt x="1552074" y="173079"/>
                </a:cubicBezTo>
                <a:cubicBezTo>
                  <a:pt x="1580225" y="227035"/>
                  <a:pt x="1589998" y="304369"/>
                  <a:pt x="1600200" y="365584"/>
                </a:cubicBezTo>
                <a:cubicBezTo>
                  <a:pt x="1592179" y="461837"/>
                  <a:pt x="1592456" y="559144"/>
                  <a:pt x="1576137" y="654342"/>
                </a:cubicBezTo>
                <a:cubicBezTo>
                  <a:pt x="1568206" y="700609"/>
                  <a:pt x="1545785" y="743243"/>
                  <a:pt x="1528011" y="786690"/>
                </a:cubicBezTo>
                <a:cubicBezTo>
                  <a:pt x="1489698" y="880345"/>
                  <a:pt x="1453022" y="955922"/>
                  <a:pt x="1395663" y="1039353"/>
                </a:cubicBezTo>
                <a:cubicBezTo>
                  <a:pt x="1377917" y="1065165"/>
                  <a:pt x="1357654" y="1089393"/>
                  <a:pt x="1335505" y="1111542"/>
                </a:cubicBezTo>
                <a:cubicBezTo>
                  <a:pt x="1305359" y="1141688"/>
                  <a:pt x="1275298" y="1172998"/>
                  <a:pt x="1239253" y="1195763"/>
                </a:cubicBezTo>
                <a:cubicBezTo>
                  <a:pt x="1198281" y="1221640"/>
                  <a:pt x="1150249" y="1234249"/>
                  <a:pt x="1106905" y="1255921"/>
                </a:cubicBezTo>
                <a:cubicBezTo>
                  <a:pt x="1069973" y="1274387"/>
                  <a:pt x="1033636" y="1294195"/>
                  <a:pt x="998621" y="1316079"/>
                </a:cubicBezTo>
                <a:cubicBezTo>
                  <a:pt x="969365" y="1334364"/>
                  <a:pt x="945663" y="1361648"/>
                  <a:pt x="914400" y="1376237"/>
                </a:cubicBezTo>
                <a:cubicBezTo>
                  <a:pt x="884431" y="1390223"/>
                  <a:pt x="850102" y="1391779"/>
                  <a:pt x="818147" y="1400300"/>
                </a:cubicBezTo>
                <a:cubicBezTo>
                  <a:pt x="789936" y="1407823"/>
                  <a:pt x="762845" y="1420346"/>
                  <a:pt x="733926" y="1424363"/>
                </a:cubicBezTo>
                <a:cubicBezTo>
                  <a:pt x="618112" y="1440448"/>
                  <a:pt x="385011" y="1460458"/>
                  <a:pt x="385011" y="1460458"/>
                </a:cubicBezTo>
                <a:cubicBezTo>
                  <a:pt x="316832" y="1456448"/>
                  <a:pt x="246732" y="1464991"/>
                  <a:pt x="180474" y="1448427"/>
                </a:cubicBezTo>
                <a:cubicBezTo>
                  <a:pt x="161020" y="1443563"/>
                  <a:pt x="157584" y="1415391"/>
                  <a:pt x="144379" y="1400300"/>
                </a:cubicBezTo>
                <a:cubicBezTo>
                  <a:pt x="129440" y="1383226"/>
                  <a:pt x="112295" y="1368216"/>
                  <a:pt x="96253" y="1352174"/>
                </a:cubicBezTo>
                <a:cubicBezTo>
                  <a:pt x="88486" y="1321107"/>
                  <a:pt x="73471" y="1255821"/>
                  <a:pt x="60158" y="1231858"/>
                </a:cubicBezTo>
                <a:cubicBezTo>
                  <a:pt x="51895" y="1216984"/>
                  <a:pt x="34956" y="1208835"/>
                  <a:pt x="24063" y="1195763"/>
                </a:cubicBezTo>
                <a:cubicBezTo>
                  <a:pt x="14806" y="1184655"/>
                  <a:pt x="8021" y="1171700"/>
                  <a:pt x="0" y="1159669"/>
                </a:cubicBezTo>
                <a:lnTo>
                  <a:pt x="84221" y="1111542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AD4F0C6-9E9A-2D4D-22C9-20C74ED63D6D}"/>
              </a:ext>
            </a:extLst>
          </p:cNvPr>
          <p:cNvSpPr/>
          <p:nvPr/>
        </p:nvSpPr>
        <p:spPr>
          <a:xfrm>
            <a:off x="4720278" y="4424041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FC5E62-4FA4-ECEC-B60B-F3197E477B47}"/>
              </a:ext>
            </a:extLst>
          </p:cNvPr>
          <p:cNvSpPr txBox="1"/>
          <p:nvPr/>
        </p:nvSpPr>
        <p:spPr>
          <a:xfrm>
            <a:off x="967137" y="3688675"/>
            <a:ext cx="2088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Main 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sequence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1B3E66-648A-0885-B67B-EFC1EFA37EAD}"/>
              </a:ext>
            </a:extLst>
          </p:cNvPr>
          <p:cNvSpPr/>
          <p:nvPr/>
        </p:nvSpPr>
        <p:spPr>
          <a:xfrm>
            <a:off x="9914021" y="3212432"/>
            <a:ext cx="1687987" cy="216568"/>
          </a:xfrm>
          <a:prstGeom prst="rect">
            <a:avLst/>
          </a:prstGeom>
          <a:solidFill>
            <a:schemeClr val="accent1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6469F5-F8A3-51DC-C8AA-345B8BDF0F7D}"/>
              </a:ext>
            </a:extLst>
          </p:cNvPr>
          <p:cNvGrpSpPr/>
          <p:nvPr/>
        </p:nvGrpSpPr>
        <p:grpSpPr>
          <a:xfrm>
            <a:off x="770733" y="1080000"/>
            <a:ext cx="5273906" cy="2347128"/>
            <a:chOff x="610094" y="944073"/>
            <a:chExt cx="5273906" cy="23471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C5D5C0-115C-15D3-F9B2-963F370A7F82}"/>
                </a:ext>
              </a:extLst>
            </p:cNvPr>
            <p:cNvSpPr/>
            <p:nvPr/>
          </p:nvSpPr>
          <p:spPr>
            <a:xfrm>
              <a:off x="991851" y="944073"/>
              <a:ext cx="3901426" cy="23471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6C52D8-1AE1-52A8-9569-2EBDF16362C5}"/>
                </a:ext>
              </a:extLst>
            </p:cNvPr>
            <p:cNvSpPr txBox="1"/>
            <p:nvPr/>
          </p:nvSpPr>
          <p:spPr>
            <a:xfrm>
              <a:off x="610094" y="981144"/>
              <a:ext cx="527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 Neue"/>
                </a:rPr>
                <a:t>     Triple-alpha reaction</a:t>
              </a:r>
            </a:p>
          </p:txBody>
        </p:sp>
        <p:pic>
          <p:nvPicPr>
            <p:cNvPr id="19" name="Picture 18" descr="A black text with black letters&#10;&#10;AI-generated content may be incorrect.">
              <a:extLst>
                <a:ext uri="{FF2B5EF4-FFF2-40B4-BE49-F238E27FC236}">
                  <a16:creationId xmlns:a16="http://schemas.microsoft.com/office/drawing/2014/main" id="{D2AC00FD-F67E-BCFF-74DD-7BEB74A7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232" y="1307488"/>
              <a:ext cx="3537132" cy="908097"/>
            </a:xfrm>
            <a:prstGeom prst="rect">
              <a:avLst/>
            </a:prstGeom>
          </p:spPr>
        </p:pic>
        <p:pic>
          <p:nvPicPr>
            <p:cNvPr id="21" name="Picture 20" descr="A black arrow pointing to one side&#10;&#10;AI-generated content may be incorrect.">
              <a:extLst>
                <a:ext uri="{FF2B5EF4-FFF2-40B4-BE49-F238E27FC236}">
                  <a16:creationId xmlns:a16="http://schemas.microsoft.com/office/drawing/2014/main" id="{AD483A71-D933-552A-4CD8-29518E2C1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74" y="2549327"/>
              <a:ext cx="3035456" cy="66678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227E94-923E-F3A6-242B-DE3EB4DC8C80}"/>
                </a:ext>
              </a:extLst>
            </p:cNvPr>
            <p:cNvSpPr txBox="1"/>
            <p:nvPr/>
          </p:nvSpPr>
          <p:spPr>
            <a:xfrm>
              <a:off x="995492" y="2286027"/>
              <a:ext cx="37247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Helvetica Neue"/>
                </a:rPr>
                <a:t>At the last stages: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81F27-2392-44A9-FBA8-B0CD85A9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59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2046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068F9-F65D-2827-4F81-853874464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00C-0495-1F54-1421-D0D9615E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8"/>
            <a:ext cx="5291663" cy="7698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What do I intend to convey?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3CF489-EB2F-7468-5262-B9591658D5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20905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FCA670-4C72-5E1D-586E-5D4330FE4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7733" y="2251583"/>
            <a:ext cx="4847833" cy="3605519"/>
          </a:xfrm>
        </p:spPr>
        <p:txBody>
          <a:bodyPr>
            <a:normAutofit fontScale="85000" lnSpcReduction="10000"/>
          </a:bodyPr>
          <a:lstStyle/>
          <a:p>
            <a:r>
              <a:rPr lang="ca-ES" sz="3400" dirty="0"/>
              <a:t>It does matter how long they live and what elements they are able to form.</a:t>
            </a:r>
          </a:p>
          <a:p>
            <a:endParaRPr lang="ca-ES" sz="3400" dirty="0"/>
          </a:p>
          <a:p>
            <a:r>
              <a:rPr lang="ca-ES" sz="3400" dirty="0"/>
              <a:t>But also how these elements that are formed inside stars are transported inside the stars and then ejected to the interstellar medium.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9D5674-0F1D-8651-483B-25592EAF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06096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41A9B-0DC8-E0E5-1B12-47B5C7F4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32BD9F71-D825-DCD5-E685-BCAD54E48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" y="753171"/>
            <a:ext cx="6236133" cy="606775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18C72AE-EDA0-BC18-7B0E-7454E7652335}"/>
              </a:ext>
            </a:extLst>
          </p:cNvPr>
          <p:cNvSpPr/>
          <p:nvPr/>
        </p:nvSpPr>
        <p:spPr>
          <a:xfrm rot="18725412">
            <a:off x="4485498" y="4115120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00B0F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B762E-D151-857F-80E8-1C86DB2B4230}"/>
              </a:ext>
            </a:extLst>
          </p:cNvPr>
          <p:cNvSpPr txBox="1"/>
          <p:nvPr/>
        </p:nvSpPr>
        <p:spPr>
          <a:xfrm>
            <a:off x="2780271" y="3850361"/>
            <a:ext cx="208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Blue loop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A6BFA7F-EE0E-5C45-ED5D-F6851D9F1796}"/>
              </a:ext>
            </a:extLst>
          </p:cNvPr>
          <p:cNvSpPr/>
          <p:nvPr/>
        </p:nvSpPr>
        <p:spPr>
          <a:xfrm rot="629547">
            <a:off x="5147608" y="699866"/>
            <a:ext cx="756551" cy="4579180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C0000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D29534-7630-9E09-10E4-4926771F3019}"/>
              </a:ext>
            </a:extLst>
          </p:cNvPr>
          <p:cNvSpPr txBox="1"/>
          <p:nvPr/>
        </p:nvSpPr>
        <p:spPr>
          <a:xfrm>
            <a:off x="4489625" y="1827967"/>
            <a:ext cx="996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AGB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D4D14D6-5C79-63F3-5BC1-6FA3BFD67D92}"/>
              </a:ext>
            </a:extLst>
          </p:cNvPr>
          <p:cNvSpPr/>
          <p:nvPr/>
        </p:nvSpPr>
        <p:spPr>
          <a:xfrm rot="11513163">
            <a:off x="922203" y="4704922"/>
            <a:ext cx="936507" cy="1065692"/>
          </a:xfrm>
          <a:custGeom>
            <a:avLst/>
            <a:gdLst>
              <a:gd name="connsiteX0" fmla="*/ 84221 w 1600200"/>
              <a:gd name="connsiteY0" fmla="*/ 1111542 h 1460458"/>
              <a:gd name="connsiteX1" fmla="*/ 84221 w 1600200"/>
              <a:gd name="connsiteY1" fmla="*/ 1111542 h 1460458"/>
              <a:gd name="connsiteX2" fmla="*/ 517358 w 1600200"/>
              <a:gd name="connsiteY2" fmla="*/ 534027 h 1460458"/>
              <a:gd name="connsiteX3" fmla="*/ 757990 w 1600200"/>
              <a:gd name="connsiteY3" fmla="*/ 341521 h 1460458"/>
              <a:gd name="connsiteX4" fmla="*/ 974558 w 1600200"/>
              <a:gd name="connsiteY4" fmla="*/ 209174 h 1460458"/>
              <a:gd name="connsiteX5" fmla="*/ 1251284 w 1600200"/>
              <a:gd name="connsiteY5" fmla="*/ 4637 h 1460458"/>
              <a:gd name="connsiteX6" fmla="*/ 1443790 w 1600200"/>
              <a:gd name="connsiteY6" fmla="*/ 16669 h 1460458"/>
              <a:gd name="connsiteX7" fmla="*/ 1552074 w 1600200"/>
              <a:gd name="connsiteY7" fmla="*/ 173079 h 1460458"/>
              <a:gd name="connsiteX8" fmla="*/ 1600200 w 1600200"/>
              <a:gd name="connsiteY8" fmla="*/ 365584 h 1460458"/>
              <a:gd name="connsiteX9" fmla="*/ 1576137 w 1600200"/>
              <a:gd name="connsiteY9" fmla="*/ 654342 h 1460458"/>
              <a:gd name="connsiteX10" fmla="*/ 1528011 w 1600200"/>
              <a:gd name="connsiteY10" fmla="*/ 786690 h 1460458"/>
              <a:gd name="connsiteX11" fmla="*/ 1395663 w 1600200"/>
              <a:gd name="connsiteY11" fmla="*/ 1039353 h 1460458"/>
              <a:gd name="connsiteX12" fmla="*/ 1335505 w 1600200"/>
              <a:gd name="connsiteY12" fmla="*/ 1111542 h 1460458"/>
              <a:gd name="connsiteX13" fmla="*/ 1239253 w 1600200"/>
              <a:gd name="connsiteY13" fmla="*/ 1195763 h 1460458"/>
              <a:gd name="connsiteX14" fmla="*/ 1106905 w 1600200"/>
              <a:gd name="connsiteY14" fmla="*/ 1255921 h 1460458"/>
              <a:gd name="connsiteX15" fmla="*/ 998621 w 1600200"/>
              <a:gd name="connsiteY15" fmla="*/ 1316079 h 1460458"/>
              <a:gd name="connsiteX16" fmla="*/ 914400 w 1600200"/>
              <a:gd name="connsiteY16" fmla="*/ 1376237 h 1460458"/>
              <a:gd name="connsiteX17" fmla="*/ 818147 w 1600200"/>
              <a:gd name="connsiteY17" fmla="*/ 1400300 h 1460458"/>
              <a:gd name="connsiteX18" fmla="*/ 733926 w 1600200"/>
              <a:gd name="connsiteY18" fmla="*/ 1424363 h 1460458"/>
              <a:gd name="connsiteX19" fmla="*/ 385011 w 1600200"/>
              <a:gd name="connsiteY19" fmla="*/ 1460458 h 1460458"/>
              <a:gd name="connsiteX20" fmla="*/ 180474 w 1600200"/>
              <a:gd name="connsiteY20" fmla="*/ 1448427 h 1460458"/>
              <a:gd name="connsiteX21" fmla="*/ 144379 w 1600200"/>
              <a:gd name="connsiteY21" fmla="*/ 1400300 h 1460458"/>
              <a:gd name="connsiteX22" fmla="*/ 96253 w 1600200"/>
              <a:gd name="connsiteY22" fmla="*/ 1352174 h 1460458"/>
              <a:gd name="connsiteX23" fmla="*/ 60158 w 1600200"/>
              <a:gd name="connsiteY23" fmla="*/ 1231858 h 1460458"/>
              <a:gd name="connsiteX24" fmla="*/ 24063 w 1600200"/>
              <a:gd name="connsiteY24" fmla="*/ 1195763 h 1460458"/>
              <a:gd name="connsiteX25" fmla="*/ 0 w 1600200"/>
              <a:gd name="connsiteY25" fmla="*/ 1159669 h 1460458"/>
              <a:gd name="connsiteX26" fmla="*/ 84221 w 1600200"/>
              <a:gd name="connsiteY26" fmla="*/ 1111542 h 14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1460458">
                <a:moveTo>
                  <a:pt x="84221" y="1111542"/>
                </a:moveTo>
                <a:lnTo>
                  <a:pt x="84221" y="1111542"/>
                </a:lnTo>
                <a:cubicBezTo>
                  <a:pt x="232101" y="871238"/>
                  <a:pt x="267276" y="799739"/>
                  <a:pt x="517358" y="534027"/>
                </a:cubicBezTo>
                <a:cubicBezTo>
                  <a:pt x="587759" y="459226"/>
                  <a:pt x="674255" y="401017"/>
                  <a:pt x="757990" y="341521"/>
                </a:cubicBezTo>
                <a:cubicBezTo>
                  <a:pt x="826956" y="292519"/>
                  <a:pt x="904694" y="256886"/>
                  <a:pt x="974558" y="209174"/>
                </a:cubicBezTo>
                <a:cubicBezTo>
                  <a:pt x="1069280" y="144485"/>
                  <a:pt x="1251284" y="4637"/>
                  <a:pt x="1251284" y="4637"/>
                </a:cubicBezTo>
                <a:cubicBezTo>
                  <a:pt x="1315453" y="8648"/>
                  <a:pt x="1387693" y="-14745"/>
                  <a:pt x="1443790" y="16669"/>
                </a:cubicBezTo>
                <a:cubicBezTo>
                  <a:pt x="1499117" y="47652"/>
                  <a:pt x="1522742" y="116859"/>
                  <a:pt x="1552074" y="173079"/>
                </a:cubicBezTo>
                <a:cubicBezTo>
                  <a:pt x="1580225" y="227035"/>
                  <a:pt x="1589998" y="304369"/>
                  <a:pt x="1600200" y="365584"/>
                </a:cubicBezTo>
                <a:cubicBezTo>
                  <a:pt x="1592179" y="461837"/>
                  <a:pt x="1592456" y="559144"/>
                  <a:pt x="1576137" y="654342"/>
                </a:cubicBezTo>
                <a:cubicBezTo>
                  <a:pt x="1568206" y="700609"/>
                  <a:pt x="1545785" y="743243"/>
                  <a:pt x="1528011" y="786690"/>
                </a:cubicBezTo>
                <a:cubicBezTo>
                  <a:pt x="1489698" y="880345"/>
                  <a:pt x="1453022" y="955922"/>
                  <a:pt x="1395663" y="1039353"/>
                </a:cubicBezTo>
                <a:cubicBezTo>
                  <a:pt x="1377917" y="1065165"/>
                  <a:pt x="1357654" y="1089393"/>
                  <a:pt x="1335505" y="1111542"/>
                </a:cubicBezTo>
                <a:cubicBezTo>
                  <a:pt x="1305359" y="1141688"/>
                  <a:pt x="1275298" y="1172998"/>
                  <a:pt x="1239253" y="1195763"/>
                </a:cubicBezTo>
                <a:cubicBezTo>
                  <a:pt x="1198281" y="1221640"/>
                  <a:pt x="1150249" y="1234249"/>
                  <a:pt x="1106905" y="1255921"/>
                </a:cubicBezTo>
                <a:cubicBezTo>
                  <a:pt x="1069973" y="1274387"/>
                  <a:pt x="1033636" y="1294195"/>
                  <a:pt x="998621" y="1316079"/>
                </a:cubicBezTo>
                <a:cubicBezTo>
                  <a:pt x="969365" y="1334364"/>
                  <a:pt x="945663" y="1361648"/>
                  <a:pt x="914400" y="1376237"/>
                </a:cubicBezTo>
                <a:cubicBezTo>
                  <a:pt x="884431" y="1390223"/>
                  <a:pt x="850102" y="1391779"/>
                  <a:pt x="818147" y="1400300"/>
                </a:cubicBezTo>
                <a:cubicBezTo>
                  <a:pt x="789936" y="1407823"/>
                  <a:pt x="762845" y="1420346"/>
                  <a:pt x="733926" y="1424363"/>
                </a:cubicBezTo>
                <a:cubicBezTo>
                  <a:pt x="618112" y="1440448"/>
                  <a:pt x="385011" y="1460458"/>
                  <a:pt x="385011" y="1460458"/>
                </a:cubicBezTo>
                <a:cubicBezTo>
                  <a:pt x="316832" y="1456448"/>
                  <a:pt x="246732" y="1464991"/>
                  <a:pt x="180474" y="1448427"/>
                </a:cubicBezTo>
                <a:cubicBezTo>
                  <a:pt x="161020" y="1443563"/>
                  <a:pt x="157584" y="1415391"/>
                  <a:pt x="144379" y="1400300"/>
                </a:cubicBezTo>
                <a:cubicBezTo>
                  <a:pt x="129440" y="1383226"/>
                  <a:pt x="112295" y="1368216"/>
                  <a:pt x="96253" y="1352174"/>
                </a:cubicBezTo>
                <a:cubicBezTo>
                  <a:pt x="88486" y="1321107"/>
                  <a:pt x="73471" y="1255821"/>
                  <a:pt x="60158" y="1231858"/>
                </a:cubicBezTo>
                <a:cubicBezTo>
                  <a:pt x="51895" y="1216984"/>
                  <a:pt x="34956" y="1208835"/>
                  <a:pt x="24063" y="1195763"/>
                </a:cubicBezTo>
                <a:cubicBezTo>
                  <a:pt x="14806" y="1184655"/>
                  <a:pt x="8021" y="1171700"/>
                  <a:pt x="0" y="1159669"/>
                </a:cubicBezTo>
                <a:lnTo>
                  <a:pt x="84221" y="1111542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7FFA526-D97F-2FDB-2407-CE16A3E149A9}"/>
              </a:ext>
            </a:extLst>
          </p:cNvPr>
          <p:cNvSpPr/>
          <p:nvPr/>
        </p:nvSpPr>
        <p:spPr>
          <a:xfrm>
            <a:off x="4720278" y="4424041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BA792E-91F6-1B9A-2DE9-C32EF2CA90CB}"/>
              </a:ext>
            </a:extLst>
          </p:cNvPr>
          <p:cNvSpPr txBox="1"/>
          <p:nvPr/>
        </p:nvSpPr>
        <p:spPr>
          <a:xfrm>
            <a:off x="5214560" y="5271395"/>
            <a:ext cx="208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RGB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4D2FF1-84C8-ABD7-996F-3F6144FA0B0E}"/>
              </a:ext>
            </a:extLst>
          </p:cNvPr>
          <p:cNvSpPr txBox="1"/>
          <p:nvPr/>
        </p:nvSpPr>
        <p:spPr>
          <a:xfrm>
            <a:off x="967137" y="3688675"/>
            <a:ext cx="2088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Main 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70D94-FB78-4C1E-FE9C-C97959C74DEE}"/>
              </a:ext>
            </a:extLst>
          </p:cNvPr>
          <p:cNvSpPr txBox="1"/>
          <p:nvPr/>
        </p:nvSpPr>
        <p:spPr>
          <a:xfrm>
            <a:off x="0" y="-12036"/>
            <a:ext cx="12192000" cy="67710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EAGB and Second Dredge-Up</a:t>
            </a:r>
            <a:endParaRPr lang="ca-ES" sz="3800" dirty="0">
              <a:solidFill>
                <a:schemeClr val="bg1"/>
              </a:solidFill>
            </a:endParaRPr>
          </a:p>
        </p:txBody>
      </p:sp>
      <p:pic>
        <p:nvPicPr>
          <p:cNvPr id="11" name="Picture 10" descr="A white egg with a red center&#10;&#10;AI-generated content may be incorrect.">
            <a:extLst>
              <a:ext uri="{FF2B5EF4-FFF2-40B4-BE49-F238E27FC236}">
                <a16:creationId xmlns:a16="http://schemas.microsoft.com/office/drawing/2014/main" id="{FC4AEC30-A6C2-F1DD-C1FD-AFB66DD14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2" t="30814" r="38671" b="31945"/>
          <a:stretch/>
        </p:blipFill>
        <p:spPr>
          <a:xfrm>
            <a:off x="447976" y="395501"/>
            <a:ext cx="3603051" cy="3231060"/>
          </a:xfrm>
          <a:prstGeom prst="ellipse">
            <a:avLst/>
          </a:prstGeom>
          <a:effectLst>
            <a:softEdge rad="317500"/>
          </a:effectLst>
        </p:spPr>
      </p:pic>
      <p:pic>
        <p:nvPicPr>
          <p:cNvPr id="6" name="Picture 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9BE1D997-F82D-53D3-32A4-195E96B81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7"/>
          <a:stretch/>
        </p:blipFill>
        <p:spPr>
          <a:xfrm>
            <a:off x="6788237" y="2065241"/>
            <a:ext cx="4743284" cy="4345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2C38FA-2D86-6633-E4DB-5753E948ABFD}"/>
              </a:ext>
            </a:extLst>
          </p:cNvPr>
          <p:cNvSpPr txBox="1"/>
          <p:nvPr/>
        </p:nvSpPr>
        <p:spPr>
          <a:xfrm>
            <a:off x="7488373" y="6238446"/>
            <a:ext cx="3785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Doherty, Gil-Pons+ 2015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E3BDE-AAA1-7DC9-F8E6-E750CF9308FA}"/>
              </a:ext>
            </a:extLst>
          </p:cNvPr>
          <p:cNvSpPr txBox="1"/>
          <p:nvPr/>
        </p:nvSpPr>
        <p:spPr>
          <a:xfrm>
            <a:off x="6562142" y="1051514"/>
            <a:ext cx="5399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"/>
              </a:rPr>
              <a:t>Second Giant Branch after core He-burning.</a:t>
            </a:r>
          </a:p>
          <a:p>
            <a:r>
              <a:rPr lang="en-US" sz="2000" dirty="0">
                <a:latin typeface="Helvetica Neue"/>
              </a:rPr>
              <a:t>Second dredge-up =&gt; typical CNO product enhancement + importance of its extent.</a:t>
            </a:r>
          </a:p>
        </p:txBody>
      </p:sp>
    </p:spTree>
    <p:extLst>
      <p:ext uri="{BB962C8B-B14F-4D97-AF65-F5344CB8AC3E}">
        <p14:creationId xmlns:p14="http://schemas.microsoft.com/office/powerpoint/2010/main" val="18906223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5B6F-95EB-F9AB-BAE8-C6152C56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a line drawn on it&#10;&#10;AI-generated content may be incorrect.">
            <a:extLst>
              <a:ext uri="{FF2B5EF4-FFF2-40B4-BE49-F238E27FC236}">
                <a16:creationId xmlns:a16="http://schemas.microsoft.com/office/drawing/2014/main" id="{D4DD3D30-4BE6-66CB-F257-0ECF1A438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" y="753171"/>
            <a:ext cx="6236133" cy="606775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A055A3F-7087-25FF-4FA0-9B30DAFF5C4F}"/>
              </a:ext>
            </a:extLst>
          </p:cNvPr>
          <p:cNvSpPr/>
          <p:nvPr/>
        </p:nvSpPr>
        <p:spPr>
          <a:xfrm rot="18725412">
            <a:off x="4485498" y="4115120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00B0F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D1BEC-3B41-4D22-A5A5-9B23EAA29901}"/>
              </a:ext>
            </a:extLst>
          </p:cNvPr>
          <p:cNvSpPr txBox="1"/>
          <p:nvPr/>
        </p:nvSpPr>
        <p:spPr>
          <a:xfrm>
            <a:off x="2780271" y="3850361"/>
            <a:ext cx="208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Blue loop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5DBFDFC-5FCB-EF5A-FFA9-686C5B115090}"/>
              </a:ext>
            </a:extLst>
          </p:cNvPr>
          <p:cNvSpPr/>
          <p:nvPr/>
        </p:nvSpPr>
        <p:spPr>
          <a:xfrm rot="629547">
            <a:off x="5147608" y="699866"/>
            <a:ext cx="756551" cy="4579180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C0000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A20E8D-CF14-C7F6-6B98-E61EE5BAA7CF}"/>
              </a:ext>
            </a:extLst>
          </p:cNvPr>
          <p:cNvSpPr txBox="1"/>
          <p:nvPr/>
        </p:nvSpPr>
        <p:spPr>
          <a:xfrm>
            <a:off x="4489625" y="1827967"/>
            <a:ext cx="996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AGB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43720B-2660-C3AA-B9B0-FB6A14372740}"/>
              </a:ext>
            </a:extLst>
          </p:cNvPr>
          <p:cNvSpPr/>
          <p:nvPr/>
        </p:nvSpPr>
        <p:spPr>
          <a:xfrm rot="11513163">
            <a:off x="922203" y="4704922"/>
            <a:ext cx="936507" cy="1065692"/>
          </a:xfrm>
          <a:custGeom>
            <a:avLst/>
            <a:gdLst>
              <a:gd name="connsiteX0" fmla="*/ 84221 w 1600200"/>
              <a:gd name="connsiteY0" fmla="*/ 1111542 h 1460458"/>
              <a:gd name="connsiteX1" fmla="*/ 84221 w 1600200"/>
              <a:gd name="connsiteY1" fmla="*/ 1111542 h 1460458"/>
              <a:gd name="connsiteX2" fmla="*/ 517358 w 1600200"/>
              <a:gd name="connsiteY2" fmla="*/ 534027 h 1460458"/>
              <a:gd name="connsiteX3" fmla="*/ 757990 w 1600200"/>
              <a:gd name="connsiteY3" fmla="*/ 341521 h 1460458"/>
              <a:gd name="connsiteX4" fmla="*/ 974558 w 1600200"/>
              <a:gd name="connsiteY4" fmla="*/ 209174 h 1460458"/>
              <a:gd name="connsiteX5" fmla="*/ 1251284 w 1600200"/>
              <a:gd name="connsiteY5" fmla="*/ 4637 h 1460458"/>
              <a:gd name="connsiteX6" fmla="*/ 1443790 w 1600200"/>
              <a:gd name="connsiteY6" fmla="*/ 16669 h 1460458"/>
              <a:gd name="connsiteX7" fmla="*/ 1552074 w 1600200"/>
              <a:gd name="connsiteY7" fmla="*/ 173079 h 1460458"/>
              <a:gd name="connsiteX8" fmla="*/ 1600200 w 1600200"/>
              <a:gd name="connsiteY8" fmla="*/ 365584 h 1460458"/>
              <a:gd name="connsiteX9" fmla="*/ 1576137 w 1600200"/>
              <a:gd name="connsiteY9" fmla="*/ 654342 h 1460458"/>
              <a:gd name="connsiteX10" fmla="*/ 1528011 w 1600200"/>
              <a:gd name="connsiteY10" fmla="*/ 786690 h 1460458"/>
              <a:gd name="connsiteX11" fmla="*/ 1395663 w 1600200"/>
              <a:gd name="connsiteY11" fmla="*/ 1039353 h 1460458"/>
              <a:gd name="connsiteX12" fmla="*/ 1335505 w 1600200"/>
              <a:gd name="connsiteY12" fmla="*/ 1111542 h 1460458"/>
              <a:gd name="connsiteX13" fmla="*/ 1239253 w 1600200"/>
              <a:gd name="connsiteY13" fmla="*/ 1195763 h 1460458"/>
              <a:gd name="connsiteX14" fmla="*/ 1106905 w 1600200"/>
              <a:gd name="connsiteY14" fmla="*/ 1255921 h 1460458"/>
              <a:gd name="connsiteX15" fmla="*/ 998621 w 1600200"/>
              <a:gd name="connsiteY15" fmla="*/ 1316079 h 1460458"/>
              <a:gd name="connsiteX16" fmla="*/ 914400 w 1600200"/>
              <a:gd name="connsiteY16" fmla="*/ 1376237 h 1460458"/>
              <a:gd name="connsiteX17" fmla="*/ 818147 w 1600200"/>
              <a:gd name="connsiteY17" fmla="*/ 1400300 h 1460458"/>
              <a:gd name="connsiteX18" fmla="*/ 733926 w 1600200"/>
              <a:gd name="connsiteY18" fmla="*/ 1424363 h 1460458"/>
              <a:gd name="connsiteX19" fmla="*/ 385011 w 1600200"/>
              <a:gd name="connsiteY19" fmla="*/ 1460458 h 1460458"/>
              <a:gd name="connsiteX20" fmla="*/ 180474 w 1600200"/>
              <a:gd name="connsiteY20" fmla="*/ 1448427 h 1460458"/>
              <a:gd name="connsiteX21" fmla="*/ 144379 w 1600200"/>
              <a:gd name="connsiteY21" fmla="*/ 1400300 h 1460458"/>
              <a:gd name="connsiteX22" fmla="*/ 96253 w 1600200"/>
              <a:gd name="connsiteY22" fmla="*/ 1352174 h 1460458"/>
              <a:gd name="connsiteX23" fmla="*/ 60158 w 1600200"/>
              <a:gd name="connsiteY23" fmla="*/ 1231858 h 1460458"/>
              <a:gd name="connsiteX24" fmla="*/ 24063 w 1600200"/>
              <a:gd name="connsiteY24" fmla="*/ 1195763 h 1460458"/>
              <a:gd name="connsiteX25" fmla="*/ 0 w 1600200"/>
              <a:gd name="connsiteY25" fmla="*/ 1159669 h 1460458"/>
              <a:gd name="connsiteX26" fmla="*/ 84221 w 1600200"/>
              <a:gd name="connsiteY26" fmla="*/ 1111542 h 146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00200" h="1460458">
                <a:moveTo>
                  <a:pt x="84221" y="1111542"/>
                </a:moveTo>
                <a:lnTo>
                  <a:pt x="84221" y="1111542"/>
                </a:lnTo>
                <a:cubicBezTo>
                  <a:pt x="232101" y="871238"/>
                  <a:pt x="267276" y="799739"/>
                  <a:pt x="517358" y="534027"/>
                </a:cubicBezTo>
                <a:cubicBezTo>
                  <a:pt x="587759" y="459226"/>
                  <a:pt x="674255" y="401017"/>
                  <a:pt x="757990" y="341521"/>
                </a:cubicBezTo>
                <a:cubicBezTo>
                  <a:pt x="826956" y="292519"/>
                  <a:pt x="904694" y="256886"/>
                  <a:pt x="974558" y="209174"/>
                </a:cubicBezTo>
                <a:cubicBezTo>
                  <a:pt x="1069280" y="144485"/>
                  <a:pt x="1251284" y="4637"/>
                  <a:pt x="1251284" y="4637"/>
                </a:cubicBezTo>
                <a:cubicBezTo>
                  <a:pt x="1315453" y="8648"/>
                  <a:pt x="1387693" y="-14745"/>
                  <a:pt x="1443790" y="16669"/>
                </a:cubicBezTo>
                <a:cubicBezTo>
                  <a:pt x="1499117" y="47652"/>
                  <a:pt x="1522742" y="116859"/>
                  <a:pt x="1552074" y="173079"/>
                </a:cubicBezTo>
                <a:cubicBezTo>
                  <a:pt x="1580225" y="227035"/>
                  <a:pt x="1589998" y="304369"/>
                  <a:pt x="1600200" y="365584"/>
                </a:cubicBezTo>
                <a:cubicBezTo>
                  <a:pt x="1592179" y="461837"/>
                  <a:pt x="1592456" y="559144"/>
                  <a:pt x="1576137" y="654342"/>
                </a:cubicBezTo>
                <a:cubicBezTo>
                  <a:pt x="1568206" y="700609"/>
                  <a:pt x="1545785" y="743243"/>
                  <a:pt x="1528011" y="786690"/>
                </a:cubicBezTo>
                <a:cubicBezTo>
                  <a:pt x="1489698" y="880345"/>
                  <a:pt x="1453022" y="955922"/>
                  <a:pt x="1395663" y="1039353"/>
                </a:cubicBezTo>
                <a:cubicBezTo>
                  <a:pt x="1377917" y="1065165"/>
                  <a:pt x="1357654" y="1089393"/>
                  <a:pt x="1335505" y="1111542"/>
                </a:cubicBezTo>
                <a:cubicBezTo>
                  <a:pt x="1305359" y="1141688"/>
                  <a:pt x="1275298" y="1172998"/>
                  <a:pt x="1239253" y="1195763"/>
                </a:cubicBezTo>
                <a:cubicBezTo>
                  <a:pt x="1198281" y="1221640"/>
                  <a:pt x="1150249" y="1234249"/>
                  <a:pt x="1106905" y="1255921"/>
                </a:cubicBezTo>
                <a:cubicBezTo>
                  <a:pt x="1069973" y="1274387"/>
                  <a:pt x="1033636" y="1294195"/>
                  <a:pt x="998621" y="1316079"/>
                </a:cubicBezTo>
                <a:cubicBezTo>
                  <a:pt x="969365" y="1334364"/>
                  <a:pt x="945663" y="1361648"/>
                  <a:pt x="914400" y="1376237"/>
                </a:cubicBezTo>
                <a:cubicBezTo>
                  <a:pt x="884431" y="1390223"/>
                  <a:pt x="850102" y="1391779"/>
                  <a:pt x="818147" y="1400300"/>
                </a:cubicBezTo>
                <a:cubicBezTo>
                  <a:pt x="789936" y="1407823"/>
                  <a:pt x="762845" y="1420346"/>
                  <a:pt x="733926" y="1424363"/>
                </a:cubicBezTo>
                <a:cubicBezTo>
                  <a:pt x="618112" y="1440448"/>
                  <a:pt x="385011" y="1460458"/>
                  <a:pt x="385011" y="1460458"/>
                </a:cubicBezTo>
                <a:cubicBezTo>
                  <a:pt x="316832" y="1456448"/>
                  <a:pt x="246732" y="1464991"/>
                  <a:pt x="180474" y="1448427"/>
                </a:cubicBezTo>
                <a:cubicBezTo>
                  <a:pt x="161020" y="1443563"/>
                  <a:pt x="157584" y="1415391"/>
                  <a:pt x="144379" y="1400300"/>
                </a:cubicBezTo>
                <a:cubicBezTo>
                  <a:pt x="129440" y="1383226"/>
                  <a:pt x="112295" y="1368216"/>
                  <a:pt x="96253" y="1352174"/>
                </a:cubicBezTo>
                <a:cubicBezTo>
                  <a:pt x="88486" y="1321107"/>
                  <a:pt x="73471" y="1255821"/>
                  <a:pt x="60158" y="1231858"/>
                </a:cubicBezTo>
                <a:cubicBezTo>
                  <a:pt x="51895" y="1216984"/>
                  <a:pt x="34956" y="1208835"/>
                  <a:pt x="24063" y="1195763"/>
                </a:cubicBezTo>
                <a:cubicBezTo>
                  <a:pt x="14806" y="1184655"/>
                  <a:pt x="8021" y="1171700"/>
                  <a:pt x="0" y="1159669"/>
                </a:cubicBezTo>
                <a:lnTo>
                  <a:pt x="84221" y="1111542"/>
                </a:lnTo>
                <a:close/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91F557-9E2E-AE55-852F-6E371F6DE934}"/>
              </a:ext>
            </a:extLst>
          </p:cNvPr>
          <p:cNvSpPr/>
          <p:nvPr/>
        </p:nvSpPr>
        <p:spPr>
          <a:xfrm>
            <a:off x="4720278" y="4424041"/>
            <a:ext cx="620305" cy="1708485"/>
          </a:xfrm>
          <a:custGeom>
            <a:avLst/>
            <a:gdLst>
              <a:gd name="connsiteX0" fmla="*/ 541421 w 831996"/>
              <a:gd name="connsiteY0" fmla="*/ 36095 h 1708485"/>
              <a:gd name="connsiteX1" fmla="*/ 541421 w 831996"/>
              <a:gd name="connsiteY1" fmla="*/ 36095 h 1708485"/>
              <a:gd name="connsiteX2" fmla="*/ 372979 w 831996"/>
              <a:gd name="connsiteY2" fmla="*/ 108285 h 1708485"/>
              <a:gd name="connsiteX3" fmla="*/ 336884 w 831996"/>
              <a:gd name="connsiteY3" fmla="*/ 156411 h 1708485"/>
              <a:gd name="connsiteX4" fmla="*/ 288758 w 831996"/>
              <a:gd name="connsiteY4" fmla="*/ 252664 h 1708485"/>
              <a:gd name="connsiteX5" fmla="*/ 276726 w 831996"/>
              <a:gd name="connsiteY5" fmla="*/ 300790 h 1708485"/>
              <a:gd name="connsiteX6" fmla="*/ 240631 w 831996"/>
              <a:gd name="connsiteY6" fmla="*/ 372979 h 1708485"/>
              <a:gd name="connsiteX7" fmla="*/ 204537 w 831996"/>
              <a:gd name="connsiteY7" fmla="*/ 457200 h 1708485"/>
              <a:gd name="connsiteX8" fmla="*/ 168442 w 831996"/>
              <a:gd name="connsiteY8" fmla="*/ 565485 h 1708485"/>
              <a:gd name="connsiteX9" fmla="*/ 156410 w 831996"/>
              <a:gd name="connsiteY9" fmla="*/ 601579 h 1708485"/>
              <a:gd name="connsiteX10" fmla="*/ 144379 w 831996"/>
              <a:gd name="connsiteY10" fmla="*/ 649706 h 1708485"/>
              <a:gd name="connsiteX11" fmla="*/ 108284 w 831996"/>
              <a:gd name="connsiteY11" fmla="*/ 709864 h 1708485"/>
              <a:gd name="connsiteX12" fmla="*/ 96253 w 831996"/>
              <a:gd name="connsiteY12" fmla="*/ 854243 h 1708485"/>
              <a:gd name="connsiteX13" fmla="*/ 36095 w 831996"/>
              <a:gd name="connsiteY13" fmla="*/ 998621 h 1708485"/>
              <a:gd name="connsiteX14" fmla="*/ 0 w 831996"/>
              <a:gd name="connsiteY14" fmla="*/ 1130969 h 1708485"/>
              <a:gd name="connsiteX15" fmla="*/ 12031 w 831996"/>
              <a:gd name="connsiteY15" fmla="*/ 1335506 h 1708485"/>
              <a:gd name="connsiteX16" fmla="*/ 24063 w 831996"/>
              <a:gd name="connsiteY16" fmla="*/ 1371600 h 1708485"/>
              <a:gd name="connsiteX17" fmla="*/ 36095 w 831996"/>
              <a:gd name="connsiteY17" fmla="*/ 1419727 h 1708485"/>
              <a:gd name="connsiteX18" fmla="*/ 132347 w 831996"/>
              <a:gd name="connsiteY18" fmla="*/ 1708485 h 1708485"/>
              <a:gd name="connsiteX19" fmla="*/ 324853 w 831996"/>
              <a:gd name="connsiteY19" fmla="*/ 1684421 h 1708485"/>
              <a:gd name="connsiteX20" fmla="*/ 457200 w 831996"/>
              <a:gd name="connsiteY20" fmla="*/ 1624264 h 1708485"/>
              <a:gd name="connsiteX21" fmla="*/ 481263 w 831996"/>
              <a:gd name="connsiteY21" fmla="*/ 1588169 h 1708485"/>
              <a:gd name="connsiteX22" fmla="*/ 577516 w 831996"/>
              <a:gd name="connsiteY22" fmla="*/ 1467853 h 1708485"/>
              <a:gd name="connsiteX23" fmla="*/ 625642 w 831996"/>
              <a:gd name="connsiteY23" fmla="*/ 1335506 h 1708485"/>
              <a:gd name="connsiteX24" fmla="*/ 661737 w 831996"/>
              <a:gd name="connsiteY24" fmla="*/ 1239253 h 1708485"/>
              <a:gd name="connsiteX25" fmla="*/ 673768 w 831996"/>
              <a:gd name="connsiteY25" fmla="*/ 1191127 h 1708485"/>
              <a:gd name="connsiteX26" fmla="*/ 697831 w 831996"/>
              <a:gd name="connsiteY26" fmla="*/ 1155032 h 1708485"/>
              <a:gd name="connsiteX27" fmla="*/ 733926 w 831996"/>
              <a:gd name="connsiteY27" fmla="*/ 1058779 h 1708485"/>
              <a:gd name="connsiteX28" fmla="*/ 782053 w 831996"/>
              <a:gd name="connsiteY28" fmla="*/ 842211 h 1708485"/>
              <a:gd name="connsiteX29" fmla="*/ 806116 w 831996"/>
              <a:gd name="connsiteY29" fmla="*/ 757990 h 1708485"/>
              <a:gd name="connsiteX30" fmla="*/ 818147 w 831996"/>
              <a:gd name="connsiteY30" fmla="*/ 613611 h 1708485"/>
              <a:gd name="connsiteX31" fmla="*/ 818147 w 831996"/>
              <a:gd name="connsiteY31" fmla="*/ 385011 h 1708485"/>
              <a:gd name="connsiteX32" fmla="*/ 806116 w 831996"/>
              <a:gd name="connsiteY32" fmla="*/ 336885 h 1708485"/>
              <a:gd name="connsiteX33" fmla="*/ 770021 w 831996"/>
              <a:gd name="connsiteY33" fmla="*/ 288758 h 1708485"/>
              <a:gd name="connsiteX34" fmla="*/ 745958 w 831996"/>
              <a:gd name="connsiteY34" fmla="*/ 204537 h 1708485"/>
              <a:gd name="connsiteX35" fmla="*/ 709863 w 831996"/>
              <a:gd name="connsiteY35" fmla="*/ 156411 h 1708485"/>
              <a:gd name="connsiteX36" fmla="*/ 685800 w 831996"/>
              <a:gd name="connsiteY36" fmla="*/ 108285 h 1708485"/>
              <a:gd name="connsiteX37" fmla="*/ 673768 w 831996"/>
              <a:gd name="connsiteY37" fmla="*/ 48127 h 1708485"/>
              <a:gd name="connsiteX38" fmla="*/ 637674 w 831996"/>
              <a:gd name="connsiteY38" fmla="*/ 0 h 1708485"/>
              <a:gd name="connsiteX39" fmla="*/ 481263 w 831996"/>
              <a:gd name="connsiteY39" fmla="*/ 72190 h 1708485"/>
              <a:gd name="connsiteX40" fmla="*/ 481263 w 831996"/>
              <a:gd name="connsiteY40" fmla="*/ 72190 h 1708485"/>
              <a:gd name="connsiteX41" fmla="*/ 541421 w 831996"/>
              <a:gd name="connsiteY41" fmla="*/ 36095 h 17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1996" h="1708485">
                <a:moveTo>
                  <a:pt x="541421" y="36095"/>
                </a:moveTo>
                <a:lnTo>
                  <a:pt x="541421" y="36095"/>
                </a:lnTo>
                <a:cubicBezTo>
                  <a:pt x="485274" y="60158"/>
                  <a:pt x="425632" y="77313"/>
                  <a:pt x="372979" y="108285"/>
                </a:cubicBezTo>
                <a:cubicBezTo>
                  <a:pt x="355695" y="118452"/>
                  <a:pt x="348539" y="140094"/>
                  <a:pt x="336884" y="156411"/>
                </a:cubicBezTo>
                <a:cubicBezTo>
                  <a:pt x="309252" y="195095"/>
                  <a:pt x="305629" y="202052"/>
                  <a:pt x="288758" y="252664"/>
                </a:cubicBezTo>
                <a:cubicBezTo>
                  <a:pt x="283529" y="268351"/>
                  <a:pt x="282867" y="285437"/>
                  <a:pt x="276726" y="300790"/>
                </a:cubicBezTo>
                <a:cubicBezTo>
                  <a:pt x="266734" y="325769"/>
                  <a:pt x="252663" y="348916"/>
                  <a:pt x="240631" y="372979"/>
                </a:cubicBezTo>
                <a:cubicBezTo>
                  <a:pt x="203717" y="520644"/>
                  <a:pt x="256465" y="332573"/>
                  <a:pt x="204537" y="457200"/>
                </a:cubicBezTo>
                <a:cubicBezTo>
                  <a:pt x="189903" y="492321"/>
                  <a:pt x="180474" y="529390"/>
                  <a:pt x="168442" y="565485"/>
                </a:cubicBezTo>
                <a:cubicBezTo>
                  <a:pt x="164431" y="577516"/>
                  <a:pt x="159486" y="589275"/>
                  <a:pt x="156410" y="601579"/>
                </a:cubicBezTo>
                <a:cubicBezTo>
                  <a:pt x="152400" y="617621"/>
                  <a:pt x="151095" y="634595"/>
                  <a:pt x="144379" y="649706"/>
                </a:cubicBezTo>
                <a:cubicBezTo>
                  <a:pt x="134881" y="671076"/>
                  <a:pt x="120316" y="689811"/>
                  <a:pt x="108284" y="709864"/>
                </a:cubicBezTo>
                <a:cubicBezTo>
                  <a:pt x="104274" y="757990"/>
                  <a:pt x="107966" y="807392"/>
                  <a:pt x="96253" y="854243"/>
                </a:cubicBezTo>
                <a:cubicBezTo>
                  <a:pt x="83608" y="904823"/>
                  <a:pt x="52582" y="949160"/>
                  <a:pt x="36095" y="998621"/>
                </a:cubicBezTo>
                <a:cubicBezTo>
                  <a:pt x="5564" y="1090211"/>
                  <a:pt x="17005" y="1045938"/>
                  <a:pt x="0" y="1130969"/>
                </a:cubicBezTo>
                <a:cubicBezTo>
                  <a:pt x="4010" y="1199148"/>
                  <a:pt x="5235" y="1267548"/>
                  <a:pt x="12031" y="1335506"/>
                </a:cubicBezTo>
                <a:cubicBezTo>
                  <a:pt x="13293" y="1348125"/>
                  <a:pt x="20579" y="1359406"/>
                  <a:pt x="24063" y="1371600"/>
                </a:cubicBezTo>
                <a:cubicBezTo>
                  <a:pt x="28606" y="1387500"/>
                  <a:pt x="31744" y="1403774"/>
                  <a:pt x="36095" y="1419727"/>
                </a:cubicBezTo>
                <a:cubicBezTo>
                  <a:pt x="100760" y="1656829"/>
                  <a:pt x="63715" y="1571217"/>
                  <a:pt x="132347" y="1708485"/>
                </a:cubicBezTo>
                <a:cubicBezTo>
                  <a:pt x="163369" y="1705383"/>
                  <a:pt x="281644" y="1696205"/>
                  <a:pt x="324853" y="1684421"/>
                </a:cubicBezTo>
                <a:cubicBezTo>
                  <a:pt x="362309" y="1674206"/>
                  <a:pt x="425088" y="1640320"/>
                  <a:pt x="457200" y="1624264"/>
                </a:cubicBezTo>
                <a:cubicBezTo>
                  <a:pt x="465221" y="1612232"/>
                  <a:pt x="472385" y="1599583"/>
                  <a:pt x="481263" y="1588169"/>
                </a:cubicBezTo>
                <a:cubicBezTo>
                  <a:pt x="501412" y="1562263"/>
                  <a:pt x="556458" y="1501546"/>
                  <a:pt x="577516" y="1467853"/>
                </a:cubicBezTo>
                <a:cubicBezTo>
                  <a:pt x="610391" y="1415254"/>
                  <a:pt x="603563" y="1401742"/>
                  <a:pt x="625642" y="1335506"/>
                </a:cubicBezTo>
                <a:cubicBezTo>
                  <a:pt x="636478" y="1302998"/>
                  <a:pt x="650901" y="1271761"/>
                  <a:pt x="661737" y="1239253"/>
                </a:cubicBezTo>
                <a:cubicBezTo>
                  <a:pt x="666966" y="1223566"/>
                  <a:pt x="667254" y="1206326"/>
                  <a:pt x="673768" y="1191127"/>
                </a:cubicBezTo>
                <a:cubicBezTo>
                  <a:pt x="679464" y="1177836"/>
                  <a:pt x="691847" y="1168196"/>
                  <a:pt x="697831" y="1155032"/>
                </a:cubicBezTo>
                <a:cubicBezTo>
                  <a:pt x="712010" y="1123837"/>
                  <a:pt x="723607" y="1091455"/>
                  <a:pt x="733926" y="1058779"/>
                </a:cubicBezTo>
                <a:cubicBezTo>
                  <a:pt x="809360" y="819905"/>
                  <a:pt x="743784" y="1020797"/>
                  <a:pt x="782053" y="842211"/>
                </a:cubicBezTo>
                <a:cubicBezTo>
                  <a:pt x="788171" y="813662"/>
                  <a:pt x="798095" y="786064"/>
                  <a:pt x="806116" y="757990"/>
                </a:cubicBezTo>
                <a:cubicBezTo>
                  <a:pt x="810126" y="709864"/>
                  <a:pt x="813091" y="661639"/>
                  <a:pt x="818147" y="613611"/>
                </a:cubicBezTo>
                <a:cubicBezTo>
                  <a:pt x="832383" y="478366"/>
                  <a:pt x="840411" y="563128"/>
                  <a:pt x="818147" y="385011"/>
                </a:cubicBezTo>
                <a:cubicBezTo>
                  <a:pt x="816096" y="368603"/>
                  <a:pt x="813511" y="351675"/>
                  <a:pt x="806116" y="336885"/>
                </a:cubicBezTo>
                <a:cubicBezTo>
                  <a:pt x="797148" y="318949"/>
                  <a:pt x="782053" y="304800"/>
                  <a:pt x="770021" y="288758"/>
                </a:cubicBezTo>
                <a:cubicBezTo>
                  <a:pt x="762000" y="260684"/>
                  <a:pt x="758040" y="231117"/>
                  <a:pt x="745958" y="204537"/>
                </a:cubicBezTo>
                <a:cubicBezTo>
                  <a:pt x="737660" y="186282"/>
                  <a:pt x="720491" y="173416"/>
                  <a:pt x="709863" y="156411"/>
                </a:cubicBezTo>
                <a:cubicBezTo>
                  <a:pt x="700357" y="141202"/>
                  <a:pt x="693821" y="124327"/>
                  <a:pt x="685800" y="108285"/>
                </a:cubicBezTo>
                <a:cubicBezTo>
                  <a:pt x="681789" y="88232"/>
                  <a:pt x="685111" y="65142"/>
                  <a:pt x="673768" y="48127"/>
                </a:cubicBezTo>
                <a:cubicBezTo>
                  <a:pt x="626260" y="-23136"/>
                  <a:pt x="637674" y="101360"/>
                  <a:pt x="637674" y="0"/>
                </a:cubicBezTo>
                <a:lnTo>
                  <a:pt x="481263" y="72190"/>
                </a:lnTo>
                <a:lnTo>
                  <a:pt x="481263" y="72190"/>
                </a:lnTo>
                <a:lnTo>
                  <a:pt x="541421" y="36095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80F2BC-A764-3AEF-F604-C3854F5ED773}"/>
              </a:ext>
            </a:extLst>
          </p:cNvPr>
          <p:cNvSpPr txBox="1"/>
          <p:nvPr/>
        </p:nvSpPr>
        <p:spPr>
          <a:xfrm>
            <a:off x="5214560" y="5271395"/>
            <a:ext cx="2088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RGB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387BB9-ABA3-9D5B-87BF-7677760588DC}"/>
              </a:ext>
            </a:extLst>
          </p:cNvPr>
          <p:cNvSpPr txBox="1"/>
          <p:nvPr/>
        </p:nvSpPr>
        <p:spPr>
          <a:xfrm>
            <a:off x="967137" y="3688675"/>
            <a:ext cx="2088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Main 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 Neue"/>
              </a:rPr>
              <a:t>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C5A2A-4654-FAF6-105D-80587DA13206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5E57E47C-E48F-5EB2-7DAF-AEDCDC95E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4053"/>
          <a:stretch/>
        </p:blipFill>
        <p:spPr>
          <a:xfrm>
            <a:off x="6906993" y="1211439"/>
            <a:ext cx="4898618" cy="5337644"/>
          </a:xfrm>
          <a:prstGeom prst="rect">
            <a:avLst/>
          </a:prstGeom>
        </p:spPr>
      </p:pic>
      <p:pic>
        <p:nvPicPr>
          <p:cNvPr id="11" name="Picture 10" descr="A white egg with a red center&#10;&#10;AI-generated content may be incorrect.">
            <a:extLst>
              <a:ext uri="{FF2B5EF4-FFF2-40B4-BE49-F238E27FC236}">
                <a16:creationId xmlns:a16="http://schemas.microsoft.com/office/drawing/2014/main" id="{63FEE34D-DA88-376F-E32C-21BD5F6D6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2" t="30814" r="38671" b="31945"/>
          <a:stretch/>
        </p:blipFill>
        <p:spPr>
          <a:xfrm>
            <a:off x="447976" y="395501"/>
            <a:ext cx="3603051" cy="323106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E13C1-3C2F-D750-2298-D23E0E23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40023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6ABDB-0487-E52E-1D29-DDED243A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72B6658C-BF22-F893-ACD7-FF8FB2A80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6" y="704334"/>
            <a:ext cx="3794654" cy="6153665"/>
          </a:xfrm>
          <a:prstGeom prst="rect">
            <a:avLst/>
          </a:prstGeom>
        </p:spPr>
      </p:pic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54A1042D-BA4D-0D74-06EC-2BAF7226B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704334"/>
            <a:ext cx="3794654" cy="6153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52653-CD25-B4F0-D06A-1F965ED9BF6F}"/>
              </a:ext>
            </a:extLst>
          </p:cNvPr>
          <p:cNvSpPr txBox="1"/>
          <p:nvPr/>
        </p:nvSpPr>
        <p:spPr>
          <a:xfrm>
            <a:off x="2525" y="-95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 and Third dredge-up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349CE-73FE-4167-804E-E8A94395FFE1}"/>
              </a:ext>
            </a:extLst>
          </p:cNvPr>
          <p:cNvSpPr txBox="1"/>
          <p:nvPr/>
        </p:nvSpPr>
        <p:spPr>
          <a:xfrm>
            <a:off x="7563231" y="909140"/>
            <a:ext cx="4310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Similar to low-mass stars. But</a:t>
            </a:r>
            <a:r>
              <a:rPr lang="en-US" sz="2400" b="1" dirty="0">
                <a:solidFill>
                  <a:srgbClr val="333333"/>
                </a:solidFill>
                <a:latin typeface="Helvetica Neue"/>
              </a:rPr>
              <a:t> dredge-up efficiency depends on initial mass and metallicity (Karakas 2002):</a:t>
            </a:r>
            <a:endParaRPr lang="ca-ES" dirty="0"/>
          </a:p>
        </p:txBody>
      </p:sp>
      <p:pic>
        <p:nvPicPr>
          <p:cNvPr id="5" name="Picture 4" descr="A graph of a mass&#10;&#10;AI-generated content may be incorrect.">
            <a:extLst>
              <a:ext uri="{FF2B5EF4-FFF2-40B4-BE49-F238E27FC236}">
                <a16:creationId xmlns:a16="http://schemas.microsoft.com/office/drawing/2014/main" id="{921339AA-9258-4C76-C3FE-002354739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08" y="2703298"/>
            <a:ext cx="5316111" cy="353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60C9B-9F4F-9502-7243-22A77995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37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8066F-41F4-9C71-6AFF-209BE2E1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4D5115-9B80-1B3E-7BB0-153D9BFA3119}"/>
              </a:ext>
            </a:extLst>
          </p:cNvPr>
          <p:cNvSpPr/>
          <p:nvPr/>
        </p:nvSpPr>
        <p:spPr>
          <a:xfrm>
            <a:off x="286042" y="910014"/>
            <a:ext cx="3404937" cy="2612012"/>
          </a:xfrm>
          <a:prstGeom prst="rect">
            <a:avLst/>
          </a:prstGeom>
          <a:gradFill flip="none" rotWithShape="1">
            <a:gsLst>
              <a:gs pos="17825">
                <a:srgbClr val="E16447">
                  <a:alpha val="82000"/>
                </a:srgbClr>
              </a:gs>
              <a:gs pos="0">
                <a:srgbClr val="E16447"/>
              </a:gs>
              <a:gs pos="31000">
                <a:srgbClr val="E7C78D">
                  <a:alpha val="49804"/>
                </a:srgbClr>
              </a:gs>
              <a:gs pos="6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10743-CA40-0E6C-303B-CE9E71CFE443}"/>
              </a:ext>
            </a:extLst>
          </p:cNvPr>
          <p:cNvSpPr txBox="1"/>
          <p:nvPr/>
        </p:nvSpPr>
        <p:spPr>
          <a:xfrm>
            <a:off x="12357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 nucleosynthesis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35921E-BF65-11F8-7CA9-AB60CA047866}"/>
              </a:ext>
            </a:extLst>
          </p:cNvPr>
          <p:cNvSpPr/>
          <p:nvPr/>
        </p:nvSpPr>
        <p:spPr>
          <a:xfrm>
            <a:off x="281925" y="4024530"/>
            <a:ext cx="3404937" cy="914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A399B-751F-7074-2ED6-348B147B8930}"/>
              </a:ext>
            </a:extLst>
          </p:cNvPr>
          <p:cNvSpPr/>
          <p:nvPr/>
        </p:nvSpPr>
        <p:spPr>
          <a:xfrm>
            <a:off x="281925" y="4942703"/>
            <a:ext cx="3404937" cy="2845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2F5975-B9C5-E17A-606D-14E2F2E39F48}"/>
              </a:ext>
            </a:extLst>
          </p:cNvPr>
          <p:cNvSpPr/>
          <p:nvPr/>
        </p:nvSpPr>
        <p:spPr>
          <a:xfrm>
            <a:off x="286042" y="5231352"/>
            <a:ext cx="3404937" cy="13427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567674-512A-7763-E1D8-7D6DC3C6C30B}"/>
              </a:ext>
            </a:extLst>
          </p:cNvPr>
          <p:cNvSpPr/>
          <p:nvPr/>
        </p:nvSpPr>
        <p:spPr>
          <a:xfrm>
            <a:off x="286041" y="3312517"/>
            <a:ext cx="3404937" cy="707887"/>
          </a:xfrm>
          <a:prstGeom prst="rect">
            <a:avLst/>
          </a:prstGeom>
          <a:solidFill>
            <a:srgbClr val="FF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2" name="Graphic 21" descr="Line arrow: Rotate right with solid fill">
            <a:extLst>
              <a:ext uri="{FF2B5EF4-FFF2-40B4-BE49-F238E27FC236}">
                <a16:creationId xmlns:a16="http://schemas.microsoft.com/office/drawing/2014/main" id="{326946E1-8D7C-D5DC-1CB2-294D2AD3F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167" y="1349660"/>
            <a:ext cx="569495" cy="569495"/>
          </a:xfrm>
          <a:prstGeom prst="rect">
            <a:avLst/>
          </a:prstGeom>
        </p:spPr>
      </p:pic>
      <p:pic>
        <p:nvPicPr>
          <p:cNvPr id="23" name="Graphic 22" descr="Line arrow: Rotate right with solid fill">
            <a:extLst>
              <a:ext uri="{FF2B5EF4-FFF2-40B4-BE49-F238E27FC236}">
                <a16:creationId xmlns:a16="http://schemas.microsoft.com/office/drawing/2014/main" id="{65CA98FC-6129-A39A-64A6-6647BA64E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346" y="1749195"/>
            <a:ext cx="569495" cy="569495"/>
          </a:xfrm>
          <a:prstGeom prst="rect">
            <a:avLst/>
          </a:prstGeom>
        </p:spPr>
      </p:pic>
      <p:pic>
        <p:nvPicPr>
          <p:cNvPr id="24" name="Graphic 23" descr="Line arrow: Rotate right with solid fill">
            <a:extLst>
              <a:ext uri="{FF2B5EF4-FFF2-40B4-BE49-F238E27FC236}">
                <a16:creationId xmlns:a16="http://schemas.microsoft.com/office/drawing/2014/main" id="{23C3828A-0ECC-C36A-8B48-C104525AF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6955" y="1345540"/>
            <a:ext cx="569495" cy="569495"/>
          </a:xfrm>
          <a:prstGeom prst="rect">
            <a:avLst/>
          </a:prstGeom>
        </p:spPr>
      </p:pic>
      <p:pic>
        <p:nvPicPr>
          <p:cNvPr id="25" name="Graphic 24" descr="Line arrow: Rotate right with solid fill">
            <a:extLst>
              <a:ext uri="{FF2B5EF4-FFF2-40B4-BE49-F238E27FC236}">
                <a16:creationId xmlns:a16="http://schemas.microsoft.com/office/drawing/2014/main" id="{ECE74354-E78E-726A-E0C6-EF2A6ECA4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5257" y="1761552"/>
            <a:ext cx="569495" cy="569495"/>
          </a:xfrm>
          <a:prstGeom prst="rect">
            <a:avLst/>
          </a:prstGeom>
        </p:spPr>
      </p:pic>
      <p:pic>
        <p:nvPicPr>
          <p:cNvPr id="26" name="Graphic 25" descr="Line arrow: Rotate right with solid fill">
            <a:extLst>
              <a:ext uri="{FF2B5EF4-FFF2-40B4-BE49-F238E27FC236}">
                <a16:creationId xmlns:a16="http://schemas.microsoft.com/office/drawing/2014/main" id="{15C245C7-042A-E19C-0A9E-17E70C4C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2436" y="2161087"/>
            <a:ext cx="569495" cy="569495"/>
          </a:xfrm>
          <a:prstGeom prst="rect">
            <a:avLst/>
          </a:prstGeom>
        </p:spPr>
      </p:pic>
      <p:pic>
        <p:nvPicPr>
          <p:cNvPr id="27" name="Graphic 26" descr="Line arrow: Rotate right with solid fill">
            <a:extLst>
              <a:ext uri="{FF2B5EF4-FFF2-40B4-BE49-F238E27FC236}">
                <a16:creationId xmlns:a16="http://schemas.microsoft.com/office/drawing/2014/main" id="{C4A8CAB4-8323-29EE-9B86-473DB5DAA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9045" y="1757432"/>
            <a:ext cx="569495" cy="569495"/>
          </a:xfrm>
          <a:prstGeom prst="rect">
            <a:avLst/>
          </a:prstGeom>
        </p:spPr>
      </p:pic>
      <p:pic>
        <p:nvPicPr>
          <p:cNvPr id="28" name="Graphic 27" descr="Line arrow: Rotate right with solid fill">
            <a:extLst>
              <a:ext uri="{FF2B5EF4-FFF2-40B4-BE49-F238E27FC236}">
                <a16:creationId xmlns:a16="http://schemas.microsoft.com/office/drawing/2014/main" id="{0983137C-7271-74CC-7DDA-24BA74A4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644" y="2181685"/>
            <a:ext cx="569495" cy="569495"/>
          </a:xfrm>
          <a:prstGeom prst="rect">
            <a:avLst/>
          </a:prstGeom>
        </p:spPr>
      </p:pic>
      <p:pic>
        <p:nvPicPr>
          <p:cNvPr id="29" name="Graphic 28" descr="Line arrow: Rotate right with solid fill">
            <a:extLst>
              <a:ext uri="{FF2B5EF4-FFF2-40B4-BE49-F238E27FC236}">
                <a16:creationId xmlns:a16="http://schemas.microsoft.com/office/drawing/2014/main" id="{ECE9428C-8258-C42C-26B7-EBAC4345C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823" y="2581220"/>
            <a:ext cx="569495" cy="569495"/>
          </a:xfrm>
          <a:prstGeom prst="rect">
            <a:avLst/>
          </a:prstGeom>
        </p:spPr>
      </p:pic>
      <p:pic>
        <p:nvPicPr>
          <p:cNvPr id="30" name="Graphic 29" descr="Line arrow: Rotate right with solid fill">
            <a:extLst>
              <a:ext uri="{FF2B5EF4-FFF2-40B4-BE49-F238E27FC236}">
                <a16:creationId xmlns:a16="http://schemas.microsoft.com/office/drawing/2014/main" id="{F9EBBEAB-4D1E-19EF-9615-71775012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0432" y="2177565"/>
            <a:ext cx="569495" cy="569495"/>
          </a:xfrm>
          <a:prstGeom prst="rect">
            <a:avLst/>
          </a:prstGeom>
        </p:spPr>
      </p:pic>
      <p:pic>
        <p:nvPicPr>
          <p:cNvPr id="31" name="Graphic 30" descr="Line arrow: Rotate right with solid fill">
            <a:extLst>
              <a:ext uri="{FF2B5EF4-FFF2-40B4-BE49-F238E27FC236}">
                <a16:creationId xmlns:a16="http://schemas.microsoft.com/office/drawing/2014/main" id="{F5F8C0AE-985A-C41B-5BDD-892034C64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2479" y="2597692"/>
            <a:ext cx="569495" cy="569495"/>
          </a:xfrm>
          <a:prstGeom prst="rect">
            <a:avLst/>
          </a:prstGeom>
        </p:spPr>
      </p:pic>
      <p:pic>
        <p:nvPicPr>
          <p:cNvPr id="32" name="Graphic 31" descr="Line arrow: Rotate right with solid fill">
            <a:extLst>
              <a:ext uri="{FF2B5EF4-FFF2-40B4-BE49-F238E27FC236}">
                <a16:creationId xmlns:a16="http://schemas.microsoft.com/office/drawing/2014/main" id="{73F3F807-137F-4912-BD19-67E67DAFC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2260" y="2577099"/>
            <a:ext cx="569495" cy="569495"/>
          </a:xfrm>
          <a:prstGeom prst="rect">
            <a:avLst/>
          </a:prstGeom>
        </p:spPr>
      </p:pic>
      <p:pic>
        <p:nvPicPr>
          <p:cNvPr id="33" name="Graphic 32" descr="Line arrow: Rotate right with solid fill">
            <a:extLst>
              <a:ext uri="{FF2B5EF4-FFF2-40B4-BE49-F238E27FC236}">
                <a16:creationId xmlns:a16="http://schemas.microsoft.com/office/drawing/2014/main" id="{52CDE55A-E7F4-28E5-712F-ACD7C5807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2677" y="1324943"/>
            <a:ext cx="569495" cy="569495"/>
          </a:xfrm>
          <a:prstGeom prst="rect">
            <a:avLst/>
          </a:prstGeom>
        </p:spPr>
      </p:pic>
      <p:pic>
        <p:nvPicPr>
          <p:cNvPr id="34" name="Graphic 33" descr="Line arrow: Rotate right with solid fill">
            <a:extLst>
              <a:ext uri="{FF2B5EF4-FFF2-40B4-BE49-F238E27FC236}">
                <a16:creationId xmlns:a16="http://schemas.microsoft.com/office/drawing/2014/main" id="{E845399C-4241-0EEB-6C51-F6FD9328D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0673" y="1341421"/>
            <a:ext cx="569495" cy="569495"/>
          </a:xfrm>
          <a:prstGeom prst="rect">
            <a:avLst/>
          </a:prstGeom>
        </p:spPr>
      </p:pic>
      <p:pic>
        <p:nvPicPr>
          <p:cNvPr id="35" name="Graphic 34" descr="Line arrow: Rotate right with solid fill">
            <a:extLst>
              <a:ext uri="{FF2B5EF4-FFF2-40B4-BE49-F238E27FC236}">
                <a16:creationId xmlns:a16="http://schemas.microsoft.com/office/drawing/2014/main" id="{7EAD8D9E-FDDB-54BF-BC4A-B562E67C4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6798" y="2589454"/>
            <a:ext cx="569495" cy="569495"/>
          </a:xfrm>
          <a:prstGeom prst="rect">
            <a:avLst/>
          </a:prstGeom>
        </p:spPr>
      </p:pic>
      <p:pic>
        <p:nvPicPr>
          <p:cNvPr id="36" name="Graphic 35" descr="Line arrow: Rotate right with solid fill">
            <a:extLst>
              <a:ext uri="{FF2B5EF4-FFF2-40B4-BE49-F238E27FC236}">
                <a16:creationId xmlns:a16="http://schemas.microsoft.com/office/drawing/2014/main" id="{1C9D9E06-FE77-FD90-0368-22D155798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4417" y="2161083"/>
            <a:ext cx="569495" cy="5694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BCA71B8-FF67-ACF7-0E52-E07F2D84724B}"/>
              </a:ext>
            </a:extLst>
          </p:cNvPr>
          <p:cNvSpPr txBox="1"/>
          <p:nvPr/>
        </p:nvSpPr>
        <p:spPr>
          <a:xfrm>
            <a:off x="7667806" y="913572"/>
            <a:ext cx="4310012" cy="24314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Helvetica Neue"/>
              </a:rPr>
              <a:t>Hot-bottom burning:</a:t>
            </a: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In stars of initial mass ≳ 4 M</a:t>
            </a:r>
            <a:r>
              <a:rPr lang="ca-ES" sz="2400" baseline="-25000" dirty="0">
                <a:ea typeface="Cambria Math" panose="02040503050406030204" pitchFamily="18" charset="0"/>
              </a:rPr>
              <a:t> ⊙ ,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the base of the convective envelope is so hot (T ≥ 40 MK) that the CNO-cycle operates.  </a:t>
            </a:r>
            <a:endParaRPr lang="ca-E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F112E9-540C-AB53-7D94-EA76C861975A}"/>
              </a:ext>
            </a:extLst>
          </p:cNvPr>
          <p:cNvCxnSpPr>
            <a:cxnSpLocks/>
          </p:cNvCxnSpPr>
          <p:nvPr/>
        </p:nvCxnSpPr>
        <p:spPr>
          <a:xfrm>
            <a:off x="3937738" y="3951865"/>
            <a:ext cx="0" cy="104885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3CF329-D3F1-891E-7BD4-FD28246ECBD6}"/>
              </a:ext>
            </a:extLst>
          </p:cNvPr>
          <p:cNvCxnSpPr>
            <a:cxnSpLocks/>
          </p:cNvCxnSpPr>
          <p:nvPr/>
        </p:nvCxnSpPr>
        <p:spPr>
          <a:xfrm>
            <a:off x="3937738" y="1894438"/>
            <a:ext cx="0" cy="1546919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406B45D-E8DE-660A-77D6-AF553862939A}"/>
              </a:ext>
            </a:extLst>
          </p:cNvPr>
          <p:cNvCxnSpPr>
            <a:cxnSpLocks/>
          </p:cNvCxnSpPr>
          <p:nvPr/>
        </p:nvCxnSpPr>
        <p:spPr>
          <a:xfrm>
            <a:off x="4110733" y="4946566"/>
            <a:ext cx="0" cy="322683"/>
          </a:xfrm>
          <a:prstGeom prst="straightConnector1">
            <a:avLst/>
          </a:prstGeom>
          <a:ln w="57150">
            <a:headEnd type="triangle" w="sm" len="sm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5A61C72-A3B3-27D5-EED1-102F31FEB325}"/>
              </a:ext>
            </a:extLst>
          </p:cNvPr>
          <p:cNvSpPr txBox="1"/>
          <p:nvPr/>
        </p:nvSpPr>
        <p:spPr>
          <a:xfrm>
            <a:off x="4234302" y="4863468"/>
            <a:ext cx="4118255" cy="492443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a-ES" sz="2600" b="1" dirty="0">
                <a:latin typeface="Aptos Display" panose="020B0004020202020204" pitchFamily="34" charset="0"/>
              </a:rPr>
              <a:t>He-burning shell (inactive)</a:t>
            </a:r>
            <a:endParaRPr lang="en-US" sz="2600" baseline="-25000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FF11B77-5F05-2E93-A299-17F894CBDA94}"/>
              </a:ext>
            </a:extLst>
          </p:cNvPr>
          <p:cNvSpPr txBox="1"/>
          <p:nvPr/>
        </p:nvSpPr>
        <p:spPr>
          <a:xfrm>
            <a:off x="4234302" y="3395805"/>
            <a:ext cx="2446940" cy="492443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a-ES" sz="2600" b="1" dirty="0">
                <a:latin typeface="Aptos Display" panose="020B0004020202020204" pitchFamily="34" charset="0"/>
              </a:rPr>
              <a:t>H-burning shell</a:t>
            </a:r>
            <a:endParaRPr lang="en-US" sz="2600" baseline="-25000" dirty="0">
              <a:latin typeface="+mj-lt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11C515-5932-5E11-0204-BCC291335CDD}"/>
              </a:ext>
            </a:extLst>
          </p:cNvPr>
          <p:cNvCxnSpPr>
            <a:cxnSpLocks/>
          </p:cNvCxnSpPr>
          <p:nvPr/>
        </p:nvCxnSpPr>
        <p:spPr>
          <a:xfrm>
            <a:off x="4135449" y="3288715"/>
            <a:ext cx="0" cy="73168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10EFA3D-2C1A-B8E4-CDBD-595A478ADBD6}"/>
              </a:ext>
            </a:extLst>
          </p:cNvPr>
          <p:cNvSpPr txBox="1"/>
          <p:nvPr/>
        </p:nvSpPr>
        <p:spPr>
          <a:xfrm>
            <a:off x="4234302" y="2278856"/>
            <a:ext cx="2446940" cy="892552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a-ES" sz="2600" b="1" dirty="0">
                <a:latin typeface="Aptos Display" panose="020B0004020202020204" pitchFamily="34" charset="0"/>
              </a:rPr>
              <a:t>Convective envelope</a:t>
            </a:r>
            <a:endParaRPr lang="en-US" sz="2600" baseline="-25000" dirty="0">
              <a:latin typeface="+mj-lt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40EAD7E-92DE-FE21-D0CF-2E3295EE669C}"/>
              </a:ext>
            </a:extLst>
          </p:cNvPr>
          <p:cNvCxnSpPr>
            <a:cxnSpLocks/>
          </p:cNvCxnSpPr>
          <p:nvPr/>
        </p:nvCxnSpPr>
        <p:spPr>
          <a:xfrm>
            <a:off x="3945975" y="910014"/>
            <a:ext cx="0" cy="1546919"/>
          </a:xfrm>
          <a:prstGeom prst="straightConnector1">
            <a:avLst/>
          </a:prstGeom>
          <a:ln w="57150">
            <a:prstDash val="sysDash"/>
            <a:headEnd type="non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0FB4CCA-FB63-F163-EDC6-111071922ED4}"/>
              </a:ext>
            </a:extLst>
          </p:cNvPr>
          <p:cNvCxnSpPr>
            <a:cxnSpLocks/>
          </p:cNvCxnSpPr>
          <p:nvPr/>
        </p:nvCxnSpPr>
        <p:spPr>
          <a:xfrm>
            <a:off x="3937738" y="5337864"/>
            <a:ext cx="0" cy="1546919"/>
          </a:xfrm>
          <a:prstGeom prst="straightConnector1">
            <a:avLst/>
          </a:prstGeom>
          <a:ln w="57150">
            <a:prstDash val="sysDash"/>
            <a:headEnd type="non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D08759E-2B84-B7DA-926A-E220A337E482}"/>
              </a:ext>
            </a:extLst>
          </p:cNvPr>
          <p:cNvCxnSpPr>
            <a:cxnSpLocks/>
          </p:cNvCxnSpPr>
          <p:nvPr/>
        </p:nvCxnSpPr>
        <p:spPr>
          <a:xfrm flipV="1">
            <a:off x="3937738" y="5185466"/>
            <a:ext cx="8235" cy="1215334"/>
          </a:xfrm>
          <a:prstGeom prst="straightConnector1">
            <a:avLst/>
          </a:prstGeom>
          <a:ln w="57150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20A9297-BA90-D034-BCE5-A9CA52C21A14}"/>
              </a:ext>
            </a:extLst>
          </p:cNvPr>
          <p:cNvSpPr txBox="1"/>
          <p:nvPr/>
        </p:nvSpPr>
        <p:spPr>
          <a:xfrm>
            <a:off x="4234302" y="5718164"/>
            <a:ext cx="2508423" cy="492443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a-ES" sz="2600" b="1" dirty="0">
                <a:latin typeface="Aptos Display" panose="020B0004020202020204" pitchFamily="34" charset="0"/>
              </a:rPr>
              <a:t>Inert CO-core</a:t>
            </a:r>
            <a:endParaRPr lang="en-US" sz="2600" baseline="-25000" dirty="0">
              <a:latin typeface="+mj-lt"/>
            </a:endParaRPr>
          </a:p>
        </p:txBody>
      </p:sp>
      <p:pic>
        <p:nvPicPr>
          <p:cNvPr id="58" name="Graphic 57" descr="Line arrow: Rotate right with solid fill">
            <a:extLst>
              <a:ext uri="{FF2B5EF4-FFF2-40B4-BE49-F238E27FC236}">
                <a16:creationId xmlns:a16="http://schemas.microsoft.com/office/drawing/2014/main" id="{F4919B7A-D3E0-DE61-510F-E6593E21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360" y="896575"/>
            <a:ext cx="569495" cy="569495"/>
          </a:xfrm>
          <a:prstGeom prst="rect">
            <a:avLst/>
          </a:prstGeom>
        </p:spPr>
      </p:pic>
      <p:pic>
        <p:nvPicPr>
          <p:cNvPr id="59" name="Graphic 58" descr="Line arrow: Rotate right with solid fill">
            <a:extLst>
              <a:ext uri="{FF2B5EF4-FFF2-40B4-BE49-F238E27FC236}">
                <a16:creationId xmlns:a16="http://schemas.microsoft.com/office/drawing/2014/main" id="{A09A451C-19F4-74D9-FDFA-474241232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5148" y="892455"/>
            <a:ext cx="569495" cy="569495"/>
          </a:xfrm>
          <a:prstGeom prst="rect">
            <a:avLst/>
          </a:prstGeom>
        </p:spPr>
      </p:pic>
      <p:pic>
        <p:nvPicPr>
          <p:cNvPr id="60" name="Graphic 59" descr="Line arrow: Rotate right with solid fill">
            <a:extLst>
              <a:ext uri="{FF2B5EF4-FFF2-40B4-BE49-F238E27FC236}">
                <a16:creationId xmlns:a16="http://schemas.microsoft.com/office/drawing/2014/main" id="{391D4743-3369-9763-8181-40A3C4EB6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0870" y="871858"/>
            <a:ext cx="569495" cy="569495"/>
          </a:xfrm>
          <a:prstGeom prst="rect">
            <a:avLst/>
          </a:prstGeom>
        </p:spPr>
      </p:pic>
      <p:pic>
        <p:nvPicPr>
          <p:cNvPr id="61" name="Graphic 60" descr="Line arrow: Rotate right with solid fill">
            <a:extLst>
              <a:ext uri="{FF2B5EF4-FFF2-40B4-BE49-F238E27FC236}">
                <a16:creationId xmlns:a16="http://schemas.microsoft.com/office/drawing/2014/main" id="{1945EA54-D41C-587D-B1FF-E5C4014CC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8866" y="888336"/>
            <a:ext cx="569495" cy="56949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341E718-E576-0C2A-A5AE-D196A6F9C6A6}"/>
              </a:ext>
            </a:extLst>
          </p:cNvPr>
          <p:cNvSpPr txBox="1"/>
          <p:nvPr/>
        </p:nvSpPr>
        <p:spPr>
          <a:xfrm>
            <a:off x="4238418" y="4240186"/>
            <a:ext cx="2446940" cy="492443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a-ES" sz="2600" b="1" dirty="0">
                <a:latin typeface="Aptos Display" panose="020B0004020202020204" pitchFamily="34" charset="0"/>
              </a:rPr>
              <a:t>Intershell</a:t>
            </a:r>
            <a:endParaRPr lang="en-US" sz="2600" baseline="-25000" dirty="0">
              <a:latin typeface="+mj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6B77AFF-0773-859C-DE5A-D0FD4157CF65}"/>
              </a:ext>
            </a:extLst>
          </p:cNvPr>
          <p:cNvSpPr txBox="1"/>
          <p:nvPr/>
        </p:nvSpPr>
        <p:spPr>
          <a:xfrm>
            <a:off x="8554950" y="3632354"/>
            <a:ext cx="3422868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CNO-processed matter is quickly transported to the star’s surface by convection.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9EA29C-932F-3204-DBCE-84B52178AA60}"/>
              </a:ext>
            </a:extLst>
          </p:cNvPr>
          <p:cNvSpPr txBox="1"/>
          <p:nvPr/>
        </p:nvSpPr>
        <p:spPr>
          <a:xfrm>
            <a:off x="7574697" y="5452924"/>
            <a:ext cx="439488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4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He,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13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C,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14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N,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17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O,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18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O 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↑</a:t>
            </a: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H,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12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C,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15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N, (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16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O) 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↓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785B5-439E-F93C-4B7A-6E3AF9A30CEF}"/>
              </a:ext>
            </a:extLst>
          </p:cNvPr>
          <p:cNvSpPr txBox="1"/>
          <p:nvPr/>
        </p:nvSpPr>
        <p:spPr>
          <a:xfrm>
            <a:off x="4028356" y="824269"/>
            <a:ext cx="3404936" cy="584775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a-ES" sz="3200" b="1" dirty="0">
                <a:solidFill>
                  <a:srgbClr val="FF0000"/>
                </a:solidFill>
                <a:latin typeface="Aptos Display" panose="020B0004020202020204" pitchFamily="34" charset="0"/>
              </a:rPr>
              <a:t>TP-AGB structure</a:t>
            </a:r>
            <a:endParaRPr lang="en-US" sz="3200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E2B15-E669-998F-E27E-8F1F2769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84859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07BD-E3F5-789E-FA51-2F021773D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616DF95-C7D4-0233-4370-CEF4C224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" y="627656"/>
            <a:ext cx="6790423" cy="618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9192CC-95AB-AA15-6244-600B41807650}"/>
              </a:ext>
            </a:extLst>
          </p:cNvPr>
          <p:cNvSpPr txBox="1"/>
          <p:nvPr/>
        </p:nvSpPr>
        <p:spPr>
          <a:xfrm>
            <a:off x="12357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Hot-bottom burning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18179-2DA4-63AF-B42F-796A0070009C}"/>
              </a:ext>
            </a:extLst>
          </p:cNvPr>
          <p:cNvSpPr txBox="1"/>
          <p:nvPr/>
        </p:nvSpPr>
        <p:spPr>
          <a:xfrm>
            <a:off x="7488373" y="6114141"/>
            <a:ext cx="23199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Ventura+ 2022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57EBB8-DDAD-E35B-A4AF-D2A8AC149EE3}"/>
              </a:ext>
            </a:extLst>
          </p:cNvPr>
          <p:cNvSpPr txBox="1"/>
          <p:nvPr/>
        </p:nvSpPr>
        <p:spPr>
          <a:xfrm>
            <a:off x="1520750" y="4067716"/>
            <a:ext cx="788603" cy="430887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ca-ES" sz="2200" b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rPr>
              <a:t>14</a:t>
            </a:r>
            <a:r>
              <a:rPr lang="ca-ES" sz="2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ptos Display" panose="020B0004020202020204" pitchFamily="34" charset="0"/>
              </a:rPr>
              <a:t>N</a:t>
            </a:r>
            <a:endParaRPr lang="en-US" sz="2200" baseline="-250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F72AF-1BF3-BF5F-A1E7-C7AB26BCCDBD}"/>
              </a:ext>
            </a:extLst>
          </p:cNvPr>
          <p:cNvSpPr txBox="1"/>
          <p:nvPr/>
        </p:nvSpPr>
        <p:spPr>
          <a:xfrm>
            <a:off x="2051223" y="4850313"/>
            <a:ext cx="645312" cy="430887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ca-ES" sz="2200" b="1" baseline="30000" dirty="0">
                <a:solidFill>
                  <a:srgbClr val="FF0000"/>
                </a:solidFill>
                <a:latin typeface="Aptos Display" panose="020B0004020202020204" pitchFamily="34" charset="0"/>
              </a:rPr>
              <a:t>16</a:t>
            </a:r>
            <a:r>
              <a:rPr lang="ca-ES" sz="2200" b="1" dirty="0">
                <a:solidFill>
                  <a:srgbClr val="FF0000"/>
                </a:solidFill>
                <a:latin typeface="Aptos Display" panose="020B0004020202020204" pitchFamily="34" charset="0"/>
              </a:rPr>
              <a:t>O</a:t>
            </a:r>
            <a:endParaRPr lang="en-US" sz="2200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4587D-FA32-AC6B-DB95-E95B584B5DAF}"/>
              </a:ext>
            </a:extLst>
          </p:cNvPr>
          <p:cNvSpPr txBox="1"/>
          <p:nvPr/>
        </p:nvSpPr>
        <p:spPr>
          <a:xfrm>
            <a:off x="930874" y="5929476"/>
            <a:ext cx="645312" cy="430887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ca-ES" sz="2200" b="1" baseline="30000" dirty="0">
                <a:latin typeface="Aptos Display" panose="020B0004020202020204" pitchFamily="34" charset="0"/>
              </a:rPr>
              <a:t>12</a:t>
            </a:r>
            <a:r>
              <a:rPr lang="ca-ES" sz="2200" b="1" dirty="0">
                <a:latin typeface="Aptos Display" panose="020B0004020202020204" pitchFamily="34" charset="0"/>
              </a:rPr>
              <a:t>C</a:t>
            </a:r>
            <a:endParaRPr lang="en-US" sz="2200" baseline="-25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65ADE-E6C6-F415-CAAA-41FD55619BAE}"/>
              </a:ext>
            </a:extLst>
          </p:cNvPr>
          <p:cNvSpPr txBox="1"/>
          <p:nvPr/>
        </p:nvSpPr>
        <p:spPr>
          <a:xfrm>
            <a:off x="967945" y="3779392"/>
            <a:ext cx="645312" cy="430887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ca-ES" sz="22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ptos Display" panose="020B0004020202020204" pitchFamily="34" charset="0"/>
              </a:rPr>
              <a:t>7</a:t>
            </a:r>
            <a:r>
              <a:rPr lang="ca-E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ptos Display" panose="020B0004020202020204" pitchFamily="34" charset="0"/>
              </a:rPr>
              <a:t>Li</a:t>
            </a:r>
            <a:endParaRPr lang="en-US" sz="2200" baseline="-250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8398F2-9C4B-016F-B833-F9794F9E2B62}"/>
              </a:ext>
            </a:extLst>
          </p:cNvPr>
          <p:cNvSpPr txBox="1"/>
          <p:nvPr/>
        </p:nvSpPr>
        <p:spPr>
          <a:xfrm>
            <a:off x="7914115" y="1996700"/>
            <a:ext cx="37883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See HBB switching-off at the end of the TP-AGB and TDU taking over.</a:t>
            </a:r>
          </a:p>
          <a:p>
            <a:endParaRPr 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Lithium is formed during the early TPs and quickly depleted during the advanced TP-AGB.</a:t>
            </a:r>
          </a:p>
        </p:txBody>
      </p:sp>
    </p:spTree>
    <p:extLst>
      <p:ext uri="{BB962C8B-B14F-4D97-AF65-F5344CB8AC3E}">
        <p14:creationId xmlns:p14="http://schemas.microsoft.com/office/powerpoint/2010/main" val="8455874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7001-3923-94ED-DE3B-84D86F9D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rmohaline Mixing — Matteo Cantiello | Stellar Physics">
            <a:extLst>
              <a:ext uri="{FF2B5EF4-FFF2-40B4-BE49-F238E27FC236}">
                <a16:creationId xmlns:a16="http://schemas.microsoft.com/office/drawing/2014/main" id="{4F5809E0-3AAE-BFC6-B62D-A7204EDFA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63" y="564098"/>
            <a:ext cx="4687564" cy="62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566BF9-8652-23F0-3D2A-5A800DAE697B}"/>
              </a:ext>
            </a:extLst>
          </p:cNvPr>
          <p:cNvSpPr txBox="1"/>
          <p:nvPr/>
        </p:nvSpPr>
        <p:spPr>
          <a:xfrm>
            <a:off x="12357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Some words on lithium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BE4F1-82D9-448A-1CE1-ACA70865381F}"/>
              </a:ext>
            </a:extLst>
          </p:cNvPr>
          <p:cNvSpPr txBox="1"/>
          <p:nvPr/>
        </p:nvSpPr>
        <p:spPr>
          <a:xfrm>
            <a:off x="605657" y="6201157"/>
            <a:ext cx="2841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b="1" dirty="0"/>
              <a:t>Lattanzio+ 2014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2E596C-1A0C-734B-1F08-5D0E1550FAE8}"/>
              </a:ext>
            </a:extLst>
          </p:cNvPr>
          <p:cNvSpPr txBox="1"/>
          <p:nvPr/>
        </p:nvSpPr>
        <p:spPr>
          <a:xfrm>
            <a:off x="185351" y="847674"/>
            <a:ext cx="723526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33333"/>
                </a:solidFill>
                <a:latin typeface="Helvetica Neue"/>
              </a:rPr>
              <a:t>It is a very fragile and interesting isotope. </a:t>
            </a:r>
          </a:p>
          <a:p>
            <a:r>
              <a:rPr lang="en-US" sz="2200" dirty="0">
                <a:solidFill>
                  <a:srgbClr val="333333"/>
                </a:solidFill>
                <a:latin typeface="Helvetica Neue"/>
              </a:rPr>
              <a:t>There is a discrepancy between Big-Bang predictions and metal-poor stars (Spite plateau).</a:t>
            </a:r>
          </a:p>
          <a:p>
            <a:r>
              <a:rPr lang="en-US" sz="2200" dirty="0">
                <a:solidFill>
                  <a:srgbClr val="333333"/>
                </a:solidFill>
                <a:latin typeface="Helvetica Neue"/>
              </a:rPr>
              <a:t>Stars should destroy it during FDU, but Li-rich giants exist.</a:t>
            </a:r>
          </a:p>
          <a:p>
            <a:r>
              <a:rPr lang="en-US" sz="2200" dirty="0">
                <a:solidFill>
                  <a:srgbClr val="333333"/>
                </a:solidFill>
                <a:latin typeface="Helvetica Neue"/>
              </a:rPr>
              <a:t>Cameron-Fowler (1971) mechanism:</a:t>
            </a:r>
          </a:p>
          <a:p>
            <a:endParaRPr lang="en-US" sz="22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1069B-DA84-DF8F-3EA5-0BD87304C1EA}"/>
              </a:ext>
            </a:extLst>
          </p:cNvPr>
          <p:cNvSpPr txBox="1"/>
          <p:nvPr/>
        </p:nvSpPr>
        <p:spPr>
          <a:xfrm>
            <a:off x="281754" y="5139447"/>
            <a:ext cx="70210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33333"/>
                </a:solidFill>
                <a:latin typeface="Helvetica Neue"/>
              </a:rPr>
              <a:t>Its destruction/formation depends strongly on code details and timesteps to treat thermohaline mixing in the RG.</a:t>
            </a:r>
          </a:p>
          <a:p>
            <a:endParaRPr lang="en-US" sz="2200" dirty="0">
              <a:solidFill>
                <a:srgbClr val="333333"/>
              </a:solidFill>
              <a:latin typeface="Helvetica Neue"/>
            </a:endParaRPr>
          </a:p>
        </p:txBody>
      </p:sp>
      <p:pic>
        <p:nvPicPr>
          <p:cNvPr id="14" name="Picture 13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6AF0E973-6549-B496-6574-B9C9545EC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1" y="3076833"/>
            <a:ext cx="6671012" cy="1733876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DA395D-7FBB-152E-8924-9902AAFF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25220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3B65-9B39-A14E-D8F3-A93BC6F1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A72BCC-5D46-EC17-E1D9-3FC670509A6E}"/>
              </a:ext>
            </a:extLst>
          </p:cNvPr>
          <p:cNvSpPr txBox="1"/>
          <p:nvPr/>
        </p:nvSpPr>
        <p:spPr>
          <a:xfrm>
            <a:off x="12357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Some words on lithium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CF497-9D60-8D77-FFB2-E1C49AFC68CE}"/>
              </a:ext>
            </a:extLst>
          </p:cNvPr>
          <p:cNvSpPr txBox="1"/>
          <p:nvPr/>
        </p:nvSpPr>
        <p:spPr>
          <a:xfrm>
            <a:off x="7513086" y="4767254"/>
            <a:ext cx="441060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b="1" dirty="0"/>
              <a:t>Sayeed+ 2024</a:t>
            </a:r>
          </a:p>
          <a:p>
            <a:r>
              <a:rPr lang="ca-ES" sz="2400" dirty="0"/>
              <a:t>Li-enhancement associated to rotation, belonging to red clump, and effects of binarity... But under certain conditions.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4C0EC-DBF2-86D4-27A3-CC49132F09BC}"/>
              </a:ext>
            </a:extLst>
          </p:cNvPr>
          <p:cNvSpPr txBox="1"/>
          <p:nvPr/>
        </p:nvSpPr>
        <p:spPr>
          <a:xfrm>
            <a:off x="472647" y="1344064"/>
            <a:ext cx="61598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2400" dirty="0"/>
              <a:t>Potential sites for Li-enricment: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AGBs (e.g. Cameron &amp; Fowler, 1971),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Novae (e.g., Starrfield et al. 1978; 2020)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Rotationally induced mixing (Denissenkov &amp; Herwig 2004);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Magnetic buoyancy (e.g., Busso et al. 2007; Nordhaus et al. 2008, Guandalini+2009;</a:t>
            </a:r>
          </a:p>
          <a:p>
            <a:pPr marL="342900" indent="-342900">
              <a:buFontTx/>
              <a:buChar char="-"/>
            </a:pPr>
            <a:r>
              <a:rPr lang="ca-ES" sz="2400" dirty="0"/>
              <a:t>planetary engulfment or interaction with substellar companions (e.g., Alexander 1967; Siess &amp; Livio 1999a, 1999b; King et al. 1997).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B57C0489-2797-EDCA-EAC2-D04872987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35" y="961004"/>
            <a:ext cx="4932857" cy="36699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3DF04-EBB2-755B-8332-3E8BEBA0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88746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5131-024D-25C7-A13F-4C5563070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DBC0FB-5BA4-5BB7-D5A8-E8D9B3AAB9B8}"/>
              </a:ext>
            </a:extLst>
          </p:cNvPr>
          <p:cNvSpPr txBox="1"/>
          <p:nvPr/>
        </p:nvSpPr>
        <p:spPr>
          <a:xfrm>
            <a:off x="12357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 nucleosynthesis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chart of different colored lines&#10;&#10;AI-generated content may be incorrect.">
            <a:extLst>
              <a:ext uri="{FF2B5EF4-FFF2-40B4-BE49-F238E27FC236}">
                <a16:creationId xmlns:a16="http://schemas.microsoft.com/office/drawing/2014/main" id="{D3D2BC2B-295D-58BC-609E-0244DD17D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23" b="73416"/>
          <a:stretch/>
        </p:blipFill>
        <p:spPr>
          <a:xfrm>
            <a:off x="-24714" y="2831207"/>
            <a:ext cx="1223319" cy="2400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7E169-43EC-7B6E-FC47-E03FCDDED48B}"/>
              </a:ext>
            </a:extLst>
          </p:cNvPr>
          <p:cNvSpPr txBox="1"/>
          <p:nvPr/>
        </p:nvSpPr>
        <p:spPr>
          <a:xfrm>
            <a:off x="586945" y="6011487"/>
            <a:ext cx="59387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Adapted from Gil-Pons, Doherty+ 2013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DFDD-EDF6-4F54-E40F-6D4480203937}"/>
              </a:ext>
            </a:extLst>
          </p:cNvPr>
          <p:cNvSpPr txBox="1"/>
          <p:nvPr/>
        </p:nvSpPr>
        <p:spPr>
          <a:xfrm>
            <a:off x="197229" y="743678"/>
            <a:ext cx="1190003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Hot-bottom burning (throughout </a:t>
            </a:r>
            <a:r>
              <a:rPr lang="en-US" sz="2800" dirty="0" err="1">
                <a:solidFill>
                  <a:srgbClr val="333333"/>
                </a:solidFill>
                <a:latin typeface="Helvetica Neue"/>
              </a:rPr>
              <a:t>interpulses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) and third dredge-up may happen in consecutive episodes. </a:t>
            </a:r>
          </a:p>
          <a:p>
            <a:endParaRPr lang="en-US" sz="28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800" dirty="0">
                <a:solidFill>
                  <a:srgbClr val="333333"/>
                </a:solidFill>
                <a:latin typeface="Helvetica Neue"/>
              </a:rPr>
              <a:t>Remember: TDU: C</a:t>
            </a:r>
            <a:r>
              <a:rPr lang="en-US" sz="2800" dirty="0">
                <a:solidFill>
                  <a:srgbClr val="333333"/>
                </a:solidFill>
                <a:latin typeface="Aptos" panose="020B0004020202020204" pitchFamily="34" charset="0"/>
              </a:rPr>
              <a:t>↑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, HBB: C</a:t>
            </a:r>
            <a:r>
              <a:rPr lang="en-US" sz="2800" dirty="0">
                <a:solidFill>
                  <a:srgbClr val="333333"/>
                </a:solidFill>
                <a:latin typeface="Aptos" panose="020B0004020202020204" pitchFamily="34" charset="0"/>
              </a:rPr>
              <a:t>↓</a:t>
            </a:r>
            <a:r>
              <a:rPr lang="en-US" sz="2800" dirty="0">
                <a:solidFill>
                  <a:srgbClr val="333333"/>
                </a:solidFill>
                <a:latin typeface="Helvetica Neue"/>
              </a:rPr>
              <a:t>, N</a:t>
            </a:r>
            <a:r>
              <a:rPr lang="en-US" sz="2800" dirty="0">
                <a:solidFill>
                  <a:srgbClr val="333333"/>
                </a:solidFill>
                <a:latin typeface="Aptos" panose="020B0004020202020204" pitchFamily="34" charset="0"/>
              </a:rPr>
              <a:t>↑</a:t>
            </a:r>
            <a:endParaRPr lang="en-US" sz="2800" dirty="0">
              <a:solidFill>
                <a:srgbClr val="333333"/>
              </a:solidFill>
              <a:latin typeface="Helvetica Neue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7AD4DE-F97E-E25B-FADA-637C4D3ADD48}"/>
              </a:ext>
            </a:extLst>
          </p:cNvPr>
          <p:cNvGrpSpPr/>
          <p:nvPr/>
        </p:nvGrpSpPr>
        <p:grpSpPr>
          <a:xfrm>
            <a:off x="1013253" y="2877892"/>
            <a:ext cx="6228643" cy="3121238"/>
            <a:chOff x="2181694" y="2718399"/>
            <a:chExt cx="7956401" cy="4782781"/>
          </a:xfrm>
        </p:grpSpPr>
        <p:pic>
          <p:nvPicPr>
            <p:cNvPr id="17" name="Picture 16" descr="A chart of different colored lines&#10;&#10;AI-generated content may be incorrect.">
              <a:extLst>
                <a:ext uri="{FF2B5EF4-FFF2-40B4-BE49-F238E27FC236}">
                  <a16:creationId xmlns:a16="http://schemas.microsoft.com/office/drawing/2014/main" id="{A4977847-E05E-FCDC-E8E6-CF56F59F6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8" b="73416"/>
            <a:stretch/>
          </p:blipFill>
          <p:spPr>
            <a:xfrm>
              <a:off x="2181694" y="2718399"/>
              <a:ext cx="7852679" cy="3678234"/>
            </a:xfrm>
            <a:prstGeom prst="rect">
              <a:avLst/>
            </a:prstGeom>
          </p:spPr>
        </p:pic>
        <p:pic>
          <p:nvPicPr>
            <p:cNvPr id="18" name="Picture 17" descr="A chart of different colored lines&#10;&#10;AI-generated content may be incorrect.">
              <a:extLst>
                <a:ext uri="{FF2B5EF4-FFF2-40B4-BE49-F238E27FC236}">
                  <a16:creationId xmlns:a16="http://schemas.microsoft.com/office/drawing/2014/main" id="{B3B492BE-B23C-D9E3-CD82-5FA12C0E7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33" t="92530" b="85"/>
            <a:stretch/>
          </p:blipFill>
          <p:spPr>
            <a:xfrm>
              <a:off x="2402678" y="6474942"/>
              <a:ext cx="7735417" cy="102623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AAF8C2-A8AC-B974-8D13-CB231D2A4E99}"/>
              </a:ext>
            </a:extLst>
          </p:cNvPr>
          <p:cNvGrpSpPr/>
          <p:nvPr/>
        </p:nvGrpSpPr>
        <p:grpSpPr>
          <a:xfrm>
            <a:off x="6771503" y="3096998"/>
            <a:ext cx="5271442" cy="2576487"/>
            <a:chOff x="4536352" y="602367"/>
            <a:chExt cx="7308880" cy="4161265"/>
          </a:xfrm>
        </p:grpSpPr>
        <p:pic>
          <p:nvPicPr>
            <p:cNvPr id="20" name="Picture 19" descr="A chart of different colored lines">
              <a:extLst>
                <a:ext uri="{FF2B5EF4-FFF2-40B4-BE49-F238E27FC236}">
                  <a16:creationId xmlns:a16="http://schemas.microsoft.com/office/drawing/2014/main" id="{C9B9EA39-56EE-8684-2F84-2989A4C528D4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723"/>
            <a:stretch/>
          </p:blipFill>
          <p:spPr>
            <a:xfrm>
              <a:off x="4669222" y="602367"/>
              <a:ext cx="7176010" cy="3538114"/>
            </a:xfrm>
            <a:prstGeom prst="rect">
              <a:avLst/>
            </a:prstGeom>
          </p:spPr>
        </p:pic>
        <p:pic>
          <p:nvPicPr>
            <p:cNvPr id="21" name="Picture 20" descr="A chart of different colored lines&#10;&#10;AI-generated content may be incorrect.">
              <a:extLst>
                <a:ext uri="{FF2B5EF4-FFF2-40B4-BE49-F238E27FC236}">
                  <a16:creationId xmlns:a16="http://schemas.microsoft.com/office/drawing/2014/main" id="{327480FC-D634-2722-9DFD-858B156DAEE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42"/>
            <a:stretch/>
          </p:blipFill>
          <p:spPr>
            <a:xfrm>
              <a:off x="4536352" y="4055746"/>
              <a:ext cx="7176010" cy="707886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8091148-1568-7721-ED1A-28FBBEDC08D8}"/>
              </a:ext>
            </a:extLst>
          </p:cNvPr>
          <p:cNvSpPr txBox="1"/>
          <p:nvPr/>
        </p:nvSpPr>
        <p:spPr>
          <a:xfrm>
            <a:off x="7819916" y="5986773"/>
            <a:ext cx="3785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Doherty, Gil-Pons+ 2014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94724-2602-8A88-692A-54309E25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4795"/>
            <a:ext cx="2743200" cy="365125"/>
          </a:xfrm>
        </p:spPr>
        <p:txBody>
          <a:bodyPr/>
          <a:lstStyle/>
          <a:p>
            <a:fld id="{54D37EAE-7B45-4750-943F-A881E05D7E0F}" type="slidenum">
              <a:rPr lang="ca-ES" smtClean="0"/>
              <a:t>67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39610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6DD8-26A7-1CBA-43F9-27C13ACB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rt of different colored lines&#10;&#10;AI-generated content may be incorrect.">
            <a:extLst>
              <a:ext uri="{FF2B5EF4-FFF2-40B4-BE49-F238E27FC236}">
                <a16:creationId xmlns:a16="http://schemas.microsoft.com/office/drawing/2014/main" id="{90FD8615-2A61-8E05-4475-6E8031DB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03" y="709248"/>
            <a:ext cx="4302135" cy="6012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A4CA3-A175-E602-0593-9B91C6F9E6AB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 nucleosynthesis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diagram of different types of minerals&#10;&#10;AI-generated content may be incorrect.">
            <a:extLst>
              <a:ext uri="{FF2B5EF4-FFF2-40B4-BE49-F238E27FC236}">
                <a16:creationId xmlns:a16="http://schemas.microsoft.com/office/drawing/2014/main" id="{BEA9F51B-BC16-398F-B26E-BF131A52D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2" y="2091009"/>
            <a:ext cx="6518909" cy="420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C17319-98EF-CB4F-5F63-BAF723A7C55A}"/>
              </a:ext>
            </a:extLst>
          </p:cNvPr>
          <p:cNvSpPr txBox="1"/>
          <p:nvPr/>
        </p:nvSpPr>
        <p:spPr>
          <a:xfrm>
            <a:off x="2786338" y="6329450"/>
            <a:ext cx="46635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Doherty, Gil-Pons+ 2014,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8DED0-E19E-4265-14D4-B87165478EF0}"/>
              </a:ext>
            </a:extLst>
          </p:cNvPr>
          <p:cNvSpPr txBox="1"/>
          <p:nvPr/>
        </p:nvSpPr>
        <p:spPr>
          <a:xfrm>
            <a:off x="96505" y="716703"/>
            <a:ext cx="80218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HBB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≥ 40 MK 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NeNa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cycle: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20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Ne 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↑ 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21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Ne,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22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Ne,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23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Na 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↓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HBB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≥ 80 MK 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MgAl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chains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Al,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Al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Si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↑</a:t>
            </a:r>
            <a:r>
              <a:rPr lang="en-US" sz="2200" b="1" dirty="0">
                <a:solidFill>
                  <a:srgbClr val="333333"/>
                </a:solidFill>
                <a:latin typeface="Helvetica Neue"/>
              </a:rPr>
              <a:t>,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 </a:t>
            </a:r>
          </a:p>
          <a:p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24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Mg,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25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Mg, </a:t>
            </a:r>
            <a:r>
              <a:rPr lang="en-US" sz="2400" baseline="30000" dirty="0">
                <a:solidFill>
                  <a:srgbClr val="333333"/>
                </a:solidFill>
                <a:latin typeface="Helvetica Neue"/>
              </a:rPr>
              <a:t>26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Mg </a:t>
            </a:r>
            <a:r>
              <a:rPr lang="en-US" sz="2800" b="1" dirty="0">
                <a:solidFill>
                  <a:srgbClr val="333333"/>
                </a:solidFill>
                <a:latin typeface="Helvetica Neue"/>
              </a:rPr>
              <a:t>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9AFB-853F-7AE0-69BC-1B92FD7B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20515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olor-coded periodic table, where colors indicate the elements' origins.">
            <a:extLst>
              <a:ext uri="{FF2B5EF4-FFF2-40B4-BE49-F238E27FC236}">
                <a16:creationId xmlns:a16="http://schemas.microsoft.com/office/drawing/2014/main" id="{4685C48E-DCF8-A785-DD05-525EB561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415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44ED7-A66E-4493-D7B8-E6ACFC08A138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We know a bit about Li (?), C, N, the rest?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B748A-5CBC-760D-7746-EDE1360A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69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523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4C3A25-03AD-C3F7-3CD5-D3FEFCA41F2C}"/>
              </a:ext>
            </a:extLst>
          </p:cNvPr>
          <p:cNvSpPr/>
          <p:nvPr/>
        </p:nvSpPr>
        <p:spPr>
          <a:xfrm>
            <a:off x="1131103" y="499408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200" dirty="0"/>
              <a:t>Can it burn H significantly?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EAC14D-31C6-DA5D-BE60-18CA5BBBEC04}"/>
              </a:ext>
            </a:extLst>
          </p:cNvPr>
          <p:cNvSpPr/>
          <p:nvPr/>
        </p:nvSpPr>
        <p:spPr>
          <a:xfrm>
            <a:off x="5162729" y="487533"/>
            <a:ext cx="5935735" cy="71351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Brown dwarf (M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≲</a:t>
            </a:r>
            <a:r>
              <a:rPr lang="ca-ES" sz="2200" b="1" dirty="0">
                <a:solidFill>
                  <a:schemeClr val="bg1"/>
                </a:solidFill>
              </a:rPr>
              <a:t> </a:t>
            </a:r>
            <a:r>
              <a:rPr lang="ca-ES" sz="2200" b="1" dirty="0"/>
              <a:t>0.08 M</a:t>
            </a:r>
            <a:r>
              <a:rPr lang="ca-ES" sz="2200" b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⊙</a:t>
            </a:r>
            <a:r>
              <a:rPr lang="ca-ES" sz="2200" b="1" dirty="0"/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E725BBD-194D-7CB9-B361-84D78126D6C1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4078133" y="844291"/>
            <a:ext cx="1084596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91E1B4-C7C5-4050-91C6-F853F4263F9B}"/>
              </a:ext>
            </a:extLst>
          </p:cNvPr>
          <p:cNvSpPr/>
          <p:nvPr/>
        </p:nvSpPr>
        <p:spPr>
          <a:xfrm>
            <a:off x="1117248" y="1815582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200" dirty="0"/>
              <a:t>Can it burn He?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8C56CB-5179-60DA-E276-65C489FC27A2}"/>
              </a:ext>
            </a:extLst>
          </p:cNvPr>
          <p:cNvSpPr/>
          <p:nvPr/>
        </p:nvSpPr>
        <p:spPr>
          <a:xfrm>
            <a:off x="5160752" y="1803707"/>
            <a:ext cx="5937712" cy="7135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Red dwarf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0.08</a:t>
            </a:r>
            <a:r>
              <a:rPr lang="ca-ES" sz="2200" b="1" dirty="0">
                <a:latin typeface="+mj-lt"/>
              </a:rPr>
              <a:t> </a:t>
            </a:r>
            <a:r>
              <a:rPr lang="ca-ES" sz="2200" b="1" baseline="-25000" dirty="0">
                <a:latin typeface="+mj-lt"/>
                <a:ea typeface="Cambria Math" panose="02040503050406030204" pitchFamily="18" charset="0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≲ 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M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/</a:t>
            </a:r>
            <a:r>
              <a:rPr lang="ca-ES" sz="2200" b="1" dirty="0">
                <a:latin typeface="+mj-lt"/>
              </a:rPr>
              <a:t>M</a:t>
            </a:r>
            <a:r>
              <a:rPr lang="ca-ES" sz="2200" b="1" baseline="-25000" dirty="0">
                <a:latin typeface="+mj-lt"/>
                <a:ea typeface="Cambria Math" panose="02040503050406030204" pitchFamily="18" charset="0"/>
              </a:rPr>
              <a:t>⊙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ca-ES" sz="2200" b="1" dirty="0">
                <a:latin typeface="+mj-lt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≲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 0.5</a:t>
            </a:r>
            <a:endParaRPr lang="ca-ES" sz="22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282662-4804-DC9D-732B-E120CF34280E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4064278" y="2160465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EC0529-F06C-9262-8A29-9F9BEB91E18D}"/>
              </a:ext>
            </a:extLst>
          </p:cNvPr>
          <p:cNvCxnSpPr>
            <a:stCxn id="2" idx="2"/>
            <a:endCxn id="6" idx="0"/>
          </p:cNvCxnSpPr>
          <p:nvPr/>
        </p:nvCxnSpPr>
        <p:spPr>
          <a:xfrm flipH="1">
            <a:off x="2590763" y="1212924"/>
            <a:ext cx="13855" cy="60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C3CB7C1-90CB-D74E-D254-8189B1A408D8}"/>
              </a:ext>
            </a:extLst>
          </p:cNvPr>
          <p:cNvSpPr/>
          <p:nvPr/>
        </p:nvSpPr>
        <p:spPr>
          <a:xfrm flipH="1">
            <a:off x="4235776" y="653600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CF369B-4C0A-67DF-A6F4-37E07114439C}"/>
              </a:ext>
            </a:extLst>
          </p:cNvPr>
          <p:cNvSpPr/>
          <p:nvPr/>
        </p:nvSpPr>
        <p:spPr>
          <a:xfrm flipH="1">
            <a:off x="4235776" y="1957907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117A49-3E2B-8BAD-7C6C-367C10250076}"/>
              </a:ext>
            </a:extLst>
          </p:cNvPr>
          <p:cNvSpPr/>
          <p:nvPr/>
        </p:nvSpPr>
        <p:spPr>
          <a:xfrm>
            <a:off x="1115272" y="3131764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200" dirty="0"/>
              <a:t>Does it avoid </a:t>
            </a:r>
          </a:p>
          <a:p>
            <a:pPr algn="ctr"/>
            <a:r>
              <a:rPr lang="ca-ES" sz="2200" dirty="0"/>
              <a:t>core He-flash?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50BD6A-5C69-61CD-64AB-26A8F0E81A52}"/>
              </a:ext>
            </a:extLst>
          </p:cNvPr>
          <p:cNvSpPr/>
          <p:nvPr/>
        </p:nvSpPr>
        <p:spPr>
          <a:xfrm>
            <a:off x="5158776" y="3119889"/>
            <a:ext cx="5939688" cy="713516"/>
          </a:xfrm>
          <a:prstGeom prst="roundRect">
            <a:avLst/>
          </a:prstGeom>
          <a:solidFill>
            <a:srgbClr val="E164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>
                <a:latin typeface="+mj-lt"/>
              </a:rPr>
              <a:t>Low-mass star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 0.5</a:t>
            </a:r>
            <a:r>
              <a:rPr lang="ca-ES" sz="2200" b="1" dirty="0">
                <a:latin typeface="+mj-lt"/>
              </a:rPr>
              <a:t> </a:t>
            </a:r>
            <a:r>
              <a:rPr lang="ca-ES" sz="2200" b="1" baseline="-25000" dirty="0">
                <a:latin typeface="+mj-lt"/>
                <a:ea typeface="Cambria Math" panose="02040503050406030204" pitchFamily="18" charset="0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≲ 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M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/</a:t>
            </a:r>
            <a:r>
              <a:rPr lang="ca-ES" sz="2200" b="1" dirty="0">
                <a:latin typeface="+mj-lt"/>
              </a:rPr>
              <a:t>M</a:t>
            </a:r>
            <a:r>
              <a:rPr lang="ca-ES" sz="2200" b="1" baseline="-25000" dirty="0">
                <a:latin typeface="+mj-lt"/>
                <a:ea typeface="Cambria Math" panose="02040503050406030204" pitchFamily="18" charset="0"/>
              </a:rPr>
              <a:t>⊙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ca-ES" sz="2200" b="1" dirty="0">
                <a:latin typeface="+mj-lt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≲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 2-2.25</a:t>
            </a:r>
            <a:endParaRPr lang="ca-ES" sz="2200" b="1" dirty="0">
              <a:latin typeface="+mj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537764-93E2-13F4-B8E9-F2F8D87F6515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4062302" y="3476647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CFEBD5-7D29-E0FD-A9C3-23E4F17C948B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flipH="1">
            <a:off x="2588787" y="2529098"/>
            <a:ext cx="1976" cy="602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1C0C9F6-A8A9-9784-764A-10553B0788E0}"/>
              </a:ext>
            </a:extLst>
          </p:cNvPr>
          <p:cNvSpPr/>
          <p:nvPr/>
        </p:nvSpPr>
        <p:spPr>
          <a:xfrm flipH="1">
            <a:off x="4235776" y="3285964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60892-245A-A460-5A5D-F9F67ABA483E}"/>
              </a:ext>
            </a:extLst>
          </p:cNvPr>
          <p:cNvSpPr/>
          <p:nvPr/>
        </p:nvSpPr>
        <p:spPr>
          <a:xfrm>
            <a:off x="1113292" y="4483573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100" dirty="0"/>
              <a:t>Does it avoid advanced central burning?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74FA5A8-BC1C-7F2D-F783-9CBC57CB4C6D}"/>
              </a:ext>
            </a:extLst>
          </p:cNvPr>
          <p:cNvSpPr/>
          <p:nvPr/>
        </p:nvSpPr>
        <p:spPr>
          <a:xfrm>
            <a:off x="5156796" y="4471698"/>
            <a:ext cx="5947596" cy="713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Intermediate-mass star 2-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2.5</a:t>
            </a:r>
            <a:r>
              <a:rPr lang="ca-ES" sz="2200" b="1" baseline="-25000" dirty="0">
                <a:latin typeface="+mj-lt"/>
                <a:ea typeface="Cambria Math" panose="02040503050406030204" pitchFamily="18" charset="0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≲ 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M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/</a:t>
            </a:r>
            <a:r>
              <a:rPr lang="ca-ES" sz="2200" b="1" dirty="0">
                <a:latin typeface="+mj-lt"/>
              </a:rPr>
              <a:t>M</a:t>
            </a:r>
            <a:r>
              <a:rPr lang="ca-ES" sz="2200" b="1" baseline="-25000" dirty="0">
                <a:latin typeface="+mj-lt"/>
                <a:ea typeface="Cambria Math" panose="02040503050406030204" pitchFamily="18" charset="0"/>
              </a:rPr>
              <a:t>⊙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ca-ES" sz="2200" b="1" dirty="0">
                <a:latin typeface="+mj-lt"/>
              </a:rPr>
              <a:t> </a:t>
            </a:r>
            <a:r>
              <a:rPr lang="ca-ES" sz="2200" b="1" i="0" dirty="0">
                <a:solidFill>
                  <a:schemeClr val="bg1"/>
                </a:solidFill>
                <a:effectLst/>
                <a:latin typeface="+mj-lt"/>
              </a:rPr>
              <a:t>≲</a:t>
            </a:r>
            <a:r>
              <a:rPr lang="ca-ES" sz="2200" b="1" dirty="0">
                <a:solidFill>
                  <a:schemeClr val="bg1"/>
                </a:solidFill>
                <a:latin typeface="+mj-lt"/>
              </a:rPr>
              <a:t> 8-10</a:t>
            </a:r>
            <a:endParaRPr lang="ca-ES" sz="2200" b="1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1FBFC7-B8D6-25FD-9169-1F1ED8D36E0C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 flipV="1">
            <a:off x="4060322" y="4828456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F87A67B-5432-4F44-8157-C09939B7F2E4}"/>
              </a:ext>
            </a:extLst>
          </p:cNvPr>
          <p:cNvCxnSpPr>
            <a:cxnSpLocks/>
            <a:stCxn id="17" idx="2"/>
            <a:endCxn id="35" idx="0"/>
          </p:cNvCxnSpPr>
          <p:nvPr/>
        </p:nvCxnSpPr>
        <p:spPr>
          <a:xfrm flipH="1">
            <a:off x="2586807" y="3845280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7B02808D-9FCB-0195-CE24-68D702F38991}"/>
              </a:ext>
            </a:extLst>
          </p:cNvPr>
          <p:cNvSpPr/>
          <p:nvPr/>
        </p:nvSpPr>
        <p:spPr>
          <a:xfrm flipH="1">
            <a:off x="4233796" y="4637773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B49914-4A0F-F1A3-22D9-56EB39BDA7A2}"/>
              </a:ext>
            </a:extLst>
          </p:cNvPr>
          <p:cNvCxnSpPr>
            <a:cxnSpLocks/>
          </p:cNvCxnSpPr>
          <p:nvPr/>
        </p:nvCxnSpPr>
        <p:spPr>
          <a:xfrm flipH="1">
            <a:off x="2584827" y="5208961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54E5C12-4F77-F65C-2DF4-2252648F51B6}"/>
              </a:ext>
            </a:extLst>
          </p:cNvPr>
          <p:cNvSpPr/>
          <p:nvPr/>
        </p:nvSpPr>
        <p:spPr>
          <a:xfrm>
            <a:off x="1467528" y="5848246"/>
            <a:ext cx="2224681" cy="71351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Massive star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89B9122-6A73-F528-CCD7-56C37E646E5E}"/>
              </a:ext>
            </a:extLst>
          </p:cNvPr>
          <p:cNvSpPr/>
          <p:nvPr/>
        </p:nvSpPr>
        <p:spPr>
          <a:xfrm flipH="1">
            <a:off x="2085228" y="5313086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6BCC31B-4533-3F94-392F-46A3E83686A8}"/>
              </a:ext>
            </a:extLst>
          </p:cNvPr>
          <p:cNvSpPr/>
          <p:nvPr/>
        </p:nvSpPr>
        <p:spPr>
          <a:xfrm flipH="1">
            <a:off x="2051583" y="3996903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91C7785-77DF-4835-F139-A061932775E4}"/>
              </a:ext>
            </a:extLst>
          </p:cNvPr>
          <p:cNvSpPr/>
          <p:nvPr/>
        </p:nvSpPr>
        <p:spPr>
          <a:xfrm flipH="1">
            <a:off x="2065438" y="2645094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410F45B-5F23-49CD-FD9B-2B99203862B0}"/>
              </a:ext>
            </a:extLst>
          </p:cNvPr>
          <p:cNvSpPr/>
          <p:nvPr/>
        </p:nvSpPr>
        <p:spPr>
          <a:xfrm flipH="1">
            <a:off x="2029809" y="1340784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C8DC5-9E4C-7715-0978-E3D58FD1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4664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42D8B-D4F2-59BE-66E3-0EBD39BC4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8C4032-C2F9-73E5-A094-1407BB09BCFB}"/>
              </a:ext>
            </a:extLst>
          </p:cNvPr>
          <p:cNvSpPr txBox="1"/>
          <p:nvPr/>
        </p:nvSpPr>
        <p:spPr>
          <a:xfrm>
            <a:off x="12357" y="321"/>
            <a:ext cx="12192000" cy="67710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s-process, </a:t>
            </a:r>
            <a:r>
              <a:rPr kumimoji="0" lang="ca-ES" sz="3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 neutron source</a:t>
            </a:r>
            <a:endParaRPr lang="ca-E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A diagram of a wave graph&#10;&#10;AI-generated content may be incorrect.">
            <a:extLst>
              <a:ext uri="{FF2B5EF4-FFF2-40B4-BE49-F238E27FC236}">
                <a16:creationId xmlns:a16="http://schemas.microsoft.com/office/drawing/2014/main" id="{C9FDA03E-F41B-947A-B3FE-70437454B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8"/>
          <a:stretch/>
        </p:blipFill>
        <p:spPr>
          <a:xfrm>
            <a:off x="1958191" y="1687657"/>
            <a:ext cx="9076395" cy="481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6506C-E2CC-BA06-2F42-E2744D90DE9E}"/>
              </a:ext>
            </a:extLst>
          </p:cNvPr>
          <p:cNvSpPr txBox="1"/>
          <p:nvPr/>
        </p:nvSpPr>
        <p:spPr>
          <a:xfrm>
            <a:off x="729049" y="683213"/>
            <a:ext cx="10157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 Neue"/>
              </a:rPr>
              <a:t>Low-mass AGBs</a:t>
            </a:r>
          </a:p>
          <a:p>
            <a:r>
              <a:rPr lang="en-US" sz="2800" b="1" dirty="0">
                <a:latin typeface="Helvetica Neue"/>
              </a:rPr>
              <a:t>Neutron-source: </a:t>
            </a:r>
            <a:r>
              <a:rPr lang="en-US" sz="2800" b="1" baseline="30000" dirty="0">
                <a:latin typeface="Helvetica Neue"/>
              </a:rPr>
              <a:t>13</a:t>
            </a:r>
            <a:r>
              <a:rPr lang="en-US" sz="2800" b="1" dirty="0">
                <a:latin typeface="Helvetica Neue"/>
              </a:rPr>
              <a:t>C =&gt;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C4779-E5AA-20E2-F5DB-488B8E232FF4}"/>
              </a:ext>
            </a:extLst>
          </p:cNvPr>
          <p:cNvSpPr txBox="1"/>
          <p:nvPr/>
        </p:nvSpPr>
        <p:spPr>
          <a:xfrm>
            <a:off x="4890358" y="1126457"/>
            <a:ext cx="380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baseline="30000" dirty="0">
                <a:latin typeface="Helvetica Neue"/>
              </a:rPr>
              <a:t>13</a:t>
            </a:r>
            <a:r>
              <a:rPr lang="en-US" sz="2800" b="1" dirty="0">
                <a:latin typeface="Helvetica Neue"/>
              </a:rPr>
              <a:t>C(</a:t>
            </a:r>
            <a:r>
              <a:rPr lang="el-GR" sz="2800" b="1" dirty="0">
                <a:latin typeface="Aptos Display" panose="020B0004020202020204" pitchFamily="34" charset="0"/>
              </a:rPr>
              <a:t>α</a:t>
            </a:r>
            <a:r>
              <a:rPr lang="ca-ES" sz="2800" b="1" dirty="0">
                <a:latin typeface="Aptos Display" panose="020B0004020202020204" pitchFamily="34" charset="0"/>
              </a:rPr>
              <a:t>, n</a:t>
            </a:r>
            <a:r>
              <a:rPr lang="en-US" sz="2800" b="1" dirty="0">
                <a:latin typeface="Helvetica Neue"/>
              </a:rPr>
              <a:t>)</a:t>
            </a:r>
            <a:r>
              <a:rPr lang="en-US" sz="2800" b="1" baseline="30000" dirty="0">
                <a:latin typeface="Helvetica Neue"/>
              </a:rPr>
              <a:t> 16</a:t>
            </a:r>
            <a:r>
              <a:rPr lang="en-US" sz="2800" b="1" dirty="0">
                <a:latin typeface="Helvetica Neue"/>
              </a:rPr>
              <a:t>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3ACF5-4386-C376-97B5-E47240E09045}"/>
              </a:ext>
            </a:extLst>
          </p:cNvPr>
          <p:cNvSpPr txBox="1"/>
          <p:nvPr/>
        </p:nvSpPr>
        <p:spPr>
          <a:xfrm>
            <a:off x="729049" y="6174787"/>
            <a:ext cx="61536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Helvetica Neue"/>
              </a:rPr>
              <a:t>Herwig, 2005</a:t>
            </a:r>
            <a:endParaRPr lang="ca-ES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C214F-4482-6B2F-137F-DB897BDEECFF}"/>
              </a:ext>
            </a:extLst>
          </p:cNvPr>
          <p:cNvSpPr/>
          <p:nvPr/>
        </p:nvSpPr>
        <p:spPr>
          <a:xfrm>
            <a:off x="3805881" y="2896682"/>
            <a:ext cx="4580130" cy="1552073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DAD9A-33CB-1F54-F6CE-66693DC4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08072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A89DA-2386-82FB-D77D-AAA7C6AD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B0A7FB1-7391-8B8D-89A3-E318315673D8}"/>
              </a:ext>
            </a:extLst>
          </p:cNvPr>
          <p:cNvSpPr txBox="1"/>
          <p:nvPr/>
        </p:nvSpPr>
        <p:spPr>
          <a:xfrm>
            <a:off x="12357" y="321"/>
            <a:ext cx="12192000" cy="67710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s-process, </a:t>
            </a:r>
            <a:r>
              <a:rPr kumimoji="0" lang="ca-ES" sz="3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 neutron source</a:t>
            </a:r>
            <a:endParaRPr lang="ca-ES" sz="38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962F1F7-550B-A2FD-251A-CD335FDF6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71" y="2114373"/>
            <a:ext cx="8011458" cy="447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87FD1-9E9B-B9E2-E3C6-07609578A101}"/>
              </a:ext>
            </a:extLst>
          </p:cNvPr>
          <p:cNvSpPr txBox="1"/>
          <p:nvPr/>
        </p:nvSpPr>
        <p:spPr>
          <a:xfrm>
            <a:off x="148279" y="683213"/>
            <a:ext cx="10157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 Neue"/>
              </a:rPr>
              <a:t>Low-mass AGBs: neutron-source: </a:t>
            </a:r>
            <a:r>
              <a:rPr lang="en-US" sz="2800" b="1" baseline="30000" dirty="0">
                <a:latin typeface="Helvetica Neue"/>
              </a:rPr>
              <a:t>13</a:t>
            </a:r>
            <a:r>
              <a:rPr lang="en-US" sz="2800" b="1" dirty="0">
                <a:latin typeface="Helvetica Neue"/>
              </a:rPr>
              <a:t>C via </a:t>
            </a:r>
            <a:r>
              <a:rPr lang="en-US" sz="2800" b="1" baseline="30000" dirty="0">
                <a:latin typeface="Helvetica Neue"/>
              </a:rPr>
              <a:t>13</a:t>
            </a:r>
            <a:r>
              <a:rPr lang="en-US" sz="2800" b="1" dirty="0">
                <a:latin typeface="Helvetica Neue"/>
              </a:rPr>
              <a:t>C(</a:t>
            </a:r>
            <a:r>
              <a:rPr lang="el-GR" sz="2800" b="1" dirty="0">
                <a:latin typeface="Aptos Display" panose="020B0004020202020204" pitchFamily="34" charset="0"/>
              </a:rPr>
              <a:t>α</a:t>
            </a:r>
            <a:r>
              <a:rPr lang="ca-ES" sz="2800" b="1" dirty="0">
                <a:latin typeface="Aptos Display" panose="020B0004020202020204" pitchFamily="34" charset="0"/>
              </a:rPr>
              <a:t>, n</a:t>
            </a:r>
            <a:r>
              <a:rPr lang="en-US" sz="2800" b="1" dirty="0">
                <a:latin typeface="Helvetica Neue"/>
              </a:rPr>
              <a:t>)</a:t>
            </a:r>
            <a:r>
              <a:rPr lang="en-US" sz="2800" b="1" baseline="30000" dirty="0">
                <a:latin typeface="Helvetica Neue"/>
              </a:rPr>
              <a:t> 16</a:t>
            </a:r>
            <a:r>
              <a:rPr lang="en-US" sz="2800" b="1" dirty="0">
                <a:latin typeface="Helvetica Neue"/>
              </a:rPr>
              <a:t>O </a:t>
            </a:r>
          </a:p>
          <a:p>
            <a:endParaRPr lang="en-US" sz="2800" b="1" dirty="0">
              <a:latin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86E09-3AAF-669F-1382-C79A553D3717}"/>
              </a:ext>
            </a:extLst>
          </p:cNvPr>
          <p:cNvSpPr txBox="1"/>
          <p:nvPr/>
        </p:nvSpPr>
        <p:spPr>
          <a:xfrm>
            <a:off x="49424" y="1160266"/>
            <a:ext cx="112817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 pockets: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some codes/models need an artificially formed pocket. Others do not. Both cases are quite successful at reproducing s-process patterns.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DF8195-1F43-B6F4-82A9-09D34A16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366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C8A8F-7EF6-5250-E1E9-E463CA8E1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2AF98C6-07B4-8A62-2958-A59AC059BCA1}"/>
              </a:ext>
            </a:extLst>
          </p:cNvPr>
          <p:cNvSpPr txBox="1"/>
          <p:nvPr/>
        </p:nvSpPr>
        <p:spPr>
          <a:xfrm>
            <a:off x="0" y="-12036"/>
            <a:ext cx="12192000" cy="67710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s-process, </a:t>
            </a:r>
            <a:r>
              <a:rPr kumimoji="0" lang="ca-ES" sz="38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 neutron source</a:t>
            </a:r>
            <a:endParaRPr lang="ca-ES" sz="3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A9BB1-D48F-4C85-C89C-0B7767BDE0FE}"/>
              </a:ext>
            </a:extLst>
          </p:cNvPr>
          <p:cNvSpPr txBox="1"/>
          <p:nvPr/>
        </p:nvSpPr>
        <p:spPr>
          <a:xfrm>
            <a:off x="5802812" y="1361129"/>
            <a:ext cx="380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baseline="30000" dirty="0">
                <a:latin typeface="Helvetica Neue"/>
              </a:rPr>
              <a:t>22</a:t>
            </a:r>
            <a:r>
              <a:rPr lang="en-US" sz="2800" b="1" dirty="0">
                <a:latin typeface="Helvetica Neue"/>
              </a:rPr>
              <a:t>Ne(</a:t>
            </a:r>
            <a:r>
              <a:rPr lang="el-GR" sz="2800" b="1" dirty="0">
                <a:latin typeface="Aptos Display" panose="020B0004020202020204" pitchFamily="34" charset="0"/>
              </a:rPr>
              <a:t>α</a:t>
            </a:r>
            <a:r>
              <a:rPr lang="ca-ES" sz="2800" b="1" dirty="0">
                <a:latin typeface="Aptos Display" panose="020B0004020202020204" pitchFamily="34" charset="0"/>
              </a:rPr>
              <a:t>, n</a:t>
            </a:r>
            <a:r>
              <a:rPr lang="en-US" sz="2800" b="1" dirty="0">
                <a:latin typeface="Helvetica Neue"/>
              </a:rPr>
              <a:t>)</a:t>
            </a:r>
            <a:r>
              <a:rPr lang="en-US" sz="2800" b="1" baseline="30000" dirty="0">
                <a:latin typeface="Helvetica Neue"/>
              </a:rPr>
              <a:t> 25</a:t>
            </a:r>
            <a:r>
              <a:rPr lang="en-US" sz="2800" b="1" dirty="0">
                <a:latin typeface="Helvetica Neue"/>
              </a:rPr>
              <a:t>Mg</a:t>
            </a:r>
          </a:p>
        </p:txBody>
      </p:sp>
      <p:pic>
        <p:nvPicPr>
          <p:cNvPr id="17" name="Picture 16" descr="A close-up of a document&#10;&#10;AI-generated content may be incorrect.">
            <a:extLst>
              <a:ext uri="{FF2B5EF4-FFF2-40B4-BE49-F238E27FC236}">
                <a16:creationId xmlns:a16="http://schemas.microsoft.com/office/drawing/2014/main" id="{F8954A47-254D-B606-69D7-8948912A6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70" y="2628472"/>
            <a:ext cx="7363530" cy="2637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C75BDD-E495-1CAA-3AA1-BFEA8B84611B}"/>
              </a:ext>
            </a:extLst>
          </p:cNvPr>
          <p:cNvSpPr txBox="1"/>
          <p:nvPr/>
        </p:nvSpPr>
        <p:spPr>
          <a:xfrm>
            <a:off x="148279" y="917993"/>
            <a:ext cx="10157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 Neue"/>
              </a:rPr>
              <a:t>Massive AGBs (&gt;5-6 </a:t>
            </a:r>
            <a:r>
              <a:rPr lang="en-US" sz="2800" b="1" dirty="0" err="1">
                <a:latin typeface="Helvetica Neue"/>
              </a:rPr>
              <a:t>Msun</a:t>
            </a:r>
            <a:r>
              <a:rPr lang="en-US" sz="2800" b="1" dirty="0">
                <a:latin typeface="Helvetica Neue"/>
              </a:rPr>
              <a:t>):</a:t>
            </a:r>
          </a:p>
          <a:p>
            <a:r>
              <a:rPr lang="en-US" sz="2800" b="1" dirty="0">
                <a:latin typeface="Helvetica Neue"/>
              </a:rPr>
              <a:t>During pulse,  neutron-source: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96C19-D393-4E69-C66B-164B7E8A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72</a:t>
            </a:fld>
            <a:endParaRPr lang="ca-ES"/>
          </a:p>
        </p:txBody>
      </p:sp>
      <p:pic>
        <p:nvPicPr>
          <p:cNvPr id="5" name="Picture 4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3D7573CC-4FD7-15C5-EEB2-DA39747E7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r="7637"/>
          <a:stretch/>
        </p:blipFill>
        <p:spPr>
          <a:xfrm>
            <a:off x="476634" y="2077624"/>
            <a:ext cx="4155372" cy="46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793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9A4AC-ED1A-29D6-0995-2BBD946A1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5E2711-7C42-9C88-2D24-3390C4C39B07}"/>
              </a:ext>
            </a:extLst>
          </p:cNvPr>
          <p:cNvSpPr txBox="1"/>
          <p:nvPr/>
        </p:nvSpPr>
        <p:spPr>
          <a:xfrm>
            <a:off x="0" y="-12036"/>
            <a:ext cx="12192000" cy="677108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s-process, neutron sources</a:t>
            </a:r>
            <a:endParaRPr lang="ca-ES" sz="3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17103-1C47-DC84-128B-22C6ABE8E832}"/>
              </a:ext>
            </a:extLst>
          </p:cNvPr>
          <p:cNvSpPr txBox="1"/>
          <p:nvPr/>
        </p:nvSpPr>
        <p:spPr>
          <a:xfrm>
            <a:off x="7736964" y="5612751"/>
            <a:ext cx="29235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Gil-Pons+ in prep. </a:t>
            </a:r>
          </a:p>
          <a:p>
            <a:r>
              <a:rPr lang="ca-ES" sz="2600" b="1" dirty="0"/>
              <a:t>[Fe/H] = -5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265CE-8572-0DBD-8BEC-3EF8A55252F9}"/>
              </a:ext>
            </a:extLst>
          </p:cNvPr>
          <p:cNvSpPr txBox="1"/>
          <p:nvPr/>
        </p:nvSpPr>
        <p:spPr>
          <a:xfrm>
            <a:off x="941275" y="1132175"/>
            <a:ext cx="380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Neutron-source: </a:t>
            </a:r>
            <a:r>
              <a:rPr lang="en-US" sz="2800" b="1" baseline="30000" dirty="0">
                <a:solidFill>
                  <a:srgbClr val="C00000"/>
                </a:solidFill>
                <a:latin typeface="Helvetica Neue"/>
              </a:rPr>
              <a:t>22</a:t>
            </a: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Ne</a:t>
            </a:r>
          </a:p>
        </p:txBody>
      </p:sp>
      <p:pic>
        <p:nvPicPr>
          <p:cNvPr id="11" name="Picture 10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D056774-83DE-7085-3803-6BE43C86F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2" y="1665384"/>
            <a:ext cx="4908802" cy="4540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EC6B6-D579-EAA4-BF59-4986B7AF2EC9}"/>
              </a:ext>
            </a:extLst>
          </p:cNvPr>
          <p:cNvSpPr txBox="1"/>
          <p:nvPr/>
        </p:nvSpPr>
        <p:spPr>
          <a:xfrm>
            <a:off x="941274" y="771286"/>
            <a:ext cx="380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 Neue"/>
              </a:rPr>
              <a:t>Neutron-source: </a:t>
            </a:r>
            <a:r>
              <a:rPr lang="en-US" sz="2800" b="1" baseline="30000" dirty="0">
                <a:latin typeface="Helvetica Neue"/>
              </a:rPr>
              <a:t>13</a:t>
            </a:r>
            <a:r>
              <a:rPr lang="en-US" sz="2800" b="1" dirty="0">
                <a:latin typeface="Helvetica Neue"/>
              </a:rPr>
              <a:t>C</a:t>
            </a:r>
          </a:p>
        </p:txBody>
      </p:sp>
      <p:pic>
        <p:nvPicPr>
          <p:cNvPr id="10" name="Picture 9" descr="A graph of atomic number&#10;&#10;AI-generated content may be incorrect.">
            <a:extLst>
              <a:ext uri="{FF2B5EF4-FFF2-40B4-BE49-F238E27FC236}">
                <a16:creationId xmlns:a16="http://schemas.microsoft.com/office/drawing/2014/main" id="{6370244B-3F46-5033-93C6-F7B64554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24" y="1245249"/>
            <a:ext cx="6521785" cy="4089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BE0597-43F9-56C5-A85A-B83712853B1C}"/>
              </a:ext>
            </a:extLst>
          </p:cNvPr>
          <p:cNvSpPr txBox="1"/>
          <p:nvPr/>
        </p:nvSpPr>
        <p:spPr>
          <a:xfrm>
            <a:off x="92250" y="6332969"/>
            <a:ext cx="64444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Karakas and Lattanzio 2014, Lugaro+ 2012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35BEA-1DEB-9CD8-550A-B5393A138758}"/>
              </a:ext>
            </a:extLst>
          </p:cNvPr>
          <p:cNvSpPr txBox="1"/>
          <p:nvPr/>
        </p:nvSpPr>
        <p:spPr>
          <a:xfrm>
            <a:off x="1777419" y="2671336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Sr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195697-C96E-507A-9713-1C5650CA402D}"/>
              </a:ext>
            </a:extLst>
          </p:cNvPr>
          <p:cNvSpPr txBox="1"/>
          <p:nvPr/>
        </p:nvSpPr>
        <p:spPr>
          <a:xfrm>
            <a:off x="2844225" y="224296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Ba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5D6EDD-8AC9-8B70-2A6B-F9F7C43AE1C3}"/>
              </a:ext>
            </a:extLst>
          </p:cNvPr>
          <p:cNvSpPr txBox="1"/>
          <p:nvPr/>
        </p:nvSpPr>
        <p:spPr>
          <a:xfrm>
            <a:off x="4364107" y="172397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/>
              <a:t>Pb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12C8CB8-60FA-B074-9245-7CFD86E0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98078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D4F5-54DE-3FD0-48D2-0FEA76BD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6E3B7D1-CCD9-FD5B-ED5F-ADAB0CD8D671}"/>
              </a:ext>
            </a:extLst>
          </p:cNvPr>
          <p:cNvSpPr/>
          <p:nvPr/>
        </p:nvSpPr>
        <p:spPr>
          <a:xfrm rot="20368643">
            <a:off x="854146" y="2660460"/>
            <a:ext cx="3478040" cy="3422019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9000">
                <a:schemeClr val="accent1">
                  <a:lumMod val="45000"/>
                  <a:lumOff val="55000"/>
                </a:schemeClr>
              </a:gs>
              <a:gs pos="72000">
                <a:srgbClr val="E16447"/>
              </a:gs>
              <a:gs pos="100000">
                <a:srgbClr val="E16447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D7DCE7-67AA-4D44-9D5C-97093D2F304F}"/>
              </a:ext>
            </a:extLst>
          </p:cNvPr>
          <p:cNvSpPr txBox="1"/>
          <p:nvPr/>
        </p:nvSpPr>
        <p:spPr>
          <a:xfrm>
            <a:off x="679002" y="1399369"/>
            <a:ext cx="4722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Stellar winds.</a:t>
            </a:r>
          </a:p>
          <a:p>
            <a:r>
              <a:rPr lang="ca-ES" sz="2800" dirty="0"/>
              <a:t>Practically bare CO core at the end of the AGB.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B701A-E59C-CF9E-3B5B-6C6592A7A19B}"/>
              </a:ext>
            </a:extLst>
          </p:cNvPr>
          <p:cNvSpPr txBox="1"/>
          <p:nvPr/>
        </p:nvSpPr>
        <p:spPr>
          <a:xfrm>
            <a:off x="7414162" y="534390"/>
            <a:ext cx="3178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Planetary nebula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898BF6-D36A-CD4D-769A-32AB82179FAB}"/>
              </a:ext>
            </a:extLst>
          </p:cNvPr>
          <p:cNvSpPr/>
          <p:nvPr/>
        </p:nvSpPr>
        <p:spPr>
          <a:xfrm>
            <a:off x="2470068" y="4258354"/>
            <a:ext cx="261257" cy="28797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9F463-AAA4-FC6A-43A7-2A163076D119}"/>
              </a:ext>
            </a:extLst>
          </p:cNvPr>
          <p:cNvCxnSpPr>
            <a:cxnSpLocks/>
          </p:cNvCxnSpPr>
          <p:nvPr/>
        </p:nvCxnSpPr>
        <p:spPr>
          <a:xfrm flipV="1">
            <a:off x="1530025" y="4483271"/>
            <a:ext cx="1019850" cy="194529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DC3ED2-B15C-649C-95A0-7BCDA396EBED}"/>
              </a:ext>
            </a:extLst>
          </p:cNvPr>
          <p:cNvSpPr txBox="1"/>
          <p:nvPr/>
        </p:nvSpPr>
        <p:spPr>
          <a:xfrm flipH="1">
            <a:off x="648881" y="6052213"/>
            <a:ext cx="983901" cy="36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 WD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B0AE9D-1621-F9D0-0B36-4B0CB905A855}"/>
              </a:ext>
            </a:extLst>
          </p:cNvPr>
          <p:cNvCxnSpPr/>
          <p:nvPr/>
        </p:nvCxnSpPr>
        <p:spPr>
          <a:xfrm flipH="1">
            <a:off x="703716" y="6428568"/>
            <a:ext cx="812914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812903-2F59-8E5B-889D-DFDC37D4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28" y="1528822"/>
            <a:ext cx="4722279" cy="46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E3CBA-55C6-48BB-F351-BBD412C11FA8}"/>
              </a:ext>
            </a:extLst>
          </p:cNvPr>
          <p:cNvSpPr txBox="1"/>
          <p:nvPr/>
        </p:nvSpPr>
        <p:spPr>
          <a:xfrm>
            <a:off x="7414162" y="6208510"/>
            <a:ext cx="24291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Gil-Pons+ 2007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EC7E4-A0ED-138D-011D-B0C3C14A13BF}"/>
              </a:ext>
            </a:extLst>
          </p:cNvPr>
          <p:cNvSpPr txBox="1"/>
          <p:nvPr/>
        </p:nvSpPr>
        <p:spPr>
          <a:xfrm>
            <a:off x="-12357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Fates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80B7B2-2D25-840C-3597-6E77913A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421721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1472-2E15-B8DE-3792-E899A587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EED48D7-9FA2-08EA-AFD3-F01A4B366D7E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TP-AGB, uncertainties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16F00-D6C8-BE89-659A-1BD2355FED72}"/>
              </a:ext>
            </a:extLst>
          </p:cNvPr>
          <p:cNvSpPr txBox="1"/>
          <p:nvPr/>
        </p:nvSpPr>
        <p:spPr>
          <a:xfrm>
            <a:off x="253198" y="2585822"/>
            <a:ext cx="24889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>
                <a:solidFill>
                  <a:srgbClr val="002060"/>
                </a:solidFill>
              </a:rPr>
              <a:t>Wagstaff+ 2020</a:t>
            </a:r>
          </a:p>
        </p:txBody>
      </p:sp>
      <p:pic>
        <p:nvPicPr>
          <p:cNvPr id="6" name="Picture 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C14947F1-EB9B-398B-04F5-38F793614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" y="3213573"/>
            <a:ext cx="5353325" cy="1765391"/>
          </a:xfrm>
          <a:prstGeom prst="rect">
            <a:avLst/>
          </a:prstGeom>
        </p:spPr>
      </p:pic>
      <p:pic>
        <p:nvPicPr>
          <p:cNvPr id="11" name="Picture 10" descr="A graph of a graph with numbers and a chart of a graph&#10;&#10;AI-generated content may be incorrect.">
            <a:extLst>
              <a:ext uri="{FF2B5EF4-FFF2-40B4-BE49-F238E27FC236}">
                <a16:creationId xmlns:a16="http://schemas.microsoft.com/office/drawing/2014/main" id="{191153B6-1100-59CA-E816-C34C28BA7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88" y="1298883"/>
            <a:ext cx="6421394" cy="486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BCA12-5768-0D2E-1C63-EC0320CD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75</a:t>
            </a:fld>
            <a:endParaRPr lang="ca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0D49C-1C03-8BB2-62E9-9F1178EA0BD7}"/>
              </a:ext>
            </a:extLst>
          </p:cNvPr>
          <p:cNvSpPr txBox="1"/>
          <p:nvPr/>
        </p:nvSpPr>
        <p:spPr>
          <a:xfrm>
            <a:off x="244957" y="1230691"/>
            <a:ext cx="4524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b="1" dirty="0"/>
              <a:t>Overshooting/convective boundary mixing.</a:t>
            </a:r>
          </a:p>
        </p:txBody>
      </p:sp>
    </p:spTree>
    <p:extLst>
      <p:ext uri="{BB962C8B-B14F-4D97-AF65-F5344CB8AC3E}">
        <p14:creationId xmlns:p14="http://schemas.microsoft.com/office/powerpoint/2010/main" val="4118993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BCDF1-120C-E49F-344F-5B60BCF7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D5ACCA6-1152-D91B-C161-522919F04EF0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TP-AGB, uncertainties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4" name="Picture 3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D9CAB7FA-453E-405E-6899-A796AF9D4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20" y="1033815"/>
            <a:ext cx="5770095" cy="5589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E7A1F1-6873-888B-5148-FCA0DB76460A}"/>
              </a:ext>
            </a:extLst>
          </p:cNvPr>
          <p:cNvSpPr txBox="1"/>
          <p:nvPr/>
        </p:nvSpPr>
        <p:spPr>
          <a:xfrm>
            <a:off x="4359950" y="6192620"/>
            <a:ext cx="3785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Doherty, Gil-Pons+ 2014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150E6-4D37-46AD-88EF-46B876385DC8}"/>
              </a:ext>
            </a:extLst>
          </p:cNvPr>
          <p:cNvSpPr txBox="1"/>
          <p:nvPr/>
        </p:nvSpPr>
        <p:spPr>
          <a:xfrm>
            <a:off x="373792" y="1095597"/>
            <a:ext cx="61598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"/>
              </a:rPr>
              <a:t>Remember: We do not completely understand stellar winds on first principles, and rely on ‘recipes’, e.g.: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Helvetica Neue"/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Vassiliadis and Wood (1993),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Blocker (2005),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Helvetica Neue"/>
              </a:rPr>
              <a:t>Schröder and </a:t>
            </a:r>
            <a:r>
              <a:rPr lang="en-US" sz="2000" dirty="0" err="1">
                <a:latin typeface="Helvetica Neue"/>
              </a:rPr>
              <a:t>Cuntz</a:t>
            </a:r>
            <a:r>
              <a:rPr lang="en-US" sz="2000" dirty="0">
                <a:latin typeface="Helvetica Neue"/>
              </a:rPr>
              <a:t> (2006),…</a:t>
            </a:r>
          </a:p>
          <a:p>
            <a:pPr lvl="1"/>
            <a:endParaRPr lang="en-US" sz="2000" dirty="0">
              <a:latin typeface="Helvetica Neue"/>
            </a:endParaRPr>
          </a:p>
          <a:p>
            <a:r>
              <a:rPr lang="en-US" sz="2000" dirty="0">
                <a:latin typeface="Helvetica Neue"/>
              </a:rPr>
              <a:t>Some calibration is possible for solar or nearly-solar metallicity models, but wind rates at very low metallicities are very uncertain.</a:t>
            </a:r>
          </a:p>
          <a:p>
            <a:endParaRPr lang="en-US" sz="2000" dirty="0">
              <a:latin typeface="Helvetica Neue"/>
            </a:endParaRPr>
          </a:p>
          <a:p>
            <a:r>
              <a:rPr lang="en-US" sz="2000" dirty="0">
                <a:latin typeface="Helvetica Neue"/>
              </a:rPr>
              <a:t>Uncertain to the point that it is difficult to assess the fates of the most metal-poor intermediate-mass stars.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CA281-29DE-D99C-0491-4F148FEC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6987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CEE97-C363-D6F2-27EB-B4E3BCD25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773D53B-2287-FD8C-8434-46A1B22A5FFF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TP-AGB, uncertainties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C3CFFA-54F1-F127-9A79-B9F2A0950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1" y="1895055"/>
            <a:ext cx="6382502" cy="1918666"/>
          </a:xfrm>
          <a:prstGeom prst="rect">
            <a:avLst/>
          </a:prstGeom>
        </p:spPr>
      </p:pic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FD3AE3D3-BDD7-C3DB-B7BE-0F8528BF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72" y="864972"/>
            <a:ext cx="5993027" cy="59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49C5C-BE8F-4220-87D0-7BBAD5325C2C}"/>
              </a:ext>
            </a:extLst>
          </p:cNvPr>
          <p:cNvSpPr txBox="1"/>
          <p:nvPr/>
        </p:nvSpPr>
        <p:spPr>
          <a:xfrm>
            <a:off x="220438" y="1003065"/>
            <a:ext cx="4029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3200" dirty="0"/>
              <a:t>The effects of rotation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9987A-E5D8-1326-8E2A-337E5314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77</a:t>
            </a:fld>
            <a:endParaRPr lang="ca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7FD32-EA3A-368A-C105-3EA631C11CFA}"/>
              </a:ext>
            </a:extLst>
          </p:cNvPr>
          <p:cNvSpPr txBox="1"/>
          <p:nvPr/>
        </p:nvSpPr>
        <p:spPr>
          <a:xfrm>
            <a:off x="746592" y="4777717"/>
            <a:ext cx="4816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/>
              <a:t>And uncertainty effects are entangled!</a:t>
            </a:r>
          </a:p>
        </p:txBody>
      </p:sp>
    </p:spTree>
    <p:extLst>
      <p:ext uri="{BB962C8B-B14F-4D97-AF65-F5344CB8AC3E}">
        <p14:creationId xmlns:p14="http://schemas.microsoft.com/office/powerpoint/2010/main" val="15125596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EE2A3-F23F-1C33-95C9-0EA2AA76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248F48C-38A4-6F64-C499-702824033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20" y="945819"/>
            <a:ext cx="6076239" cy="5912181"/>
          </a:xfrm>
          <a:prstGeom prst="rect">
            <a:avLst/>
          </a:prstGeom>
        </p:spPr>
      </p:pic>
      <p:pic>
        <p:nvPicPr>
          <p:cNvPr id="6" name="Picture 5" descr="A graph of colored lines&#10;&#10;AI-generated content may be incorrect.">
            <a:extLst>
              <a:ext uri="{FF2B5EF4-FFF2-40B4-BE49-F238E27FC236}">
                <a16:creationId xmlns:a16="http://schemas.microsoft.com/office/drawing/2014/main" id="{867C0020-8821-B2C2-B59B-A373678AF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4" y="945819"/>
            <a:ext cx="6076239" cy="5912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958D6-3C68-307D-8671-F85FE31340CB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lang="ca-ES" sz="4000" dirty="0">
                <a:solidFill>
                  <a:schemeClr val="bg1"/>
                </a:solidFill>
              </a:rPr>
              <a:t>Massive intermediate-mass stars: 8 ≲ M/M</a:t>
            </a:r>
            <a:r>
              <a:rPr lang="ca-ES" sz="4000" baseline="-25000" dirty="0">
                <a:solidFill>
                  <a:schemeClr val="bg1"/>
                </a:solidFill>
                <a:ea typeface="Cambria Math" panose="02040503050406030204" pitchFamily="18" charset="0"/>
              </a:rPr>
              <a:t>⊙</a:t>
            </a:r>
            <a:r>
              <a:rPr lang="ca-ES" sz="4000" dirty="0">
                <a:solidFill>
                  <a:schemeClr val="bg1"/>
                </a:solidFill>
              </a:rPr>
              <a:t> ≲ 10</a:t>
            </a:r>
            <a:r>
              <a:rPr lang="ca-E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BE59C0-8716-D942-31FD-DD924991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37458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54EE-D965-167A-A25E-A29C966E1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person with a line drawn on&#10;&#10;AI-generated content may be incorrect.">
            <a:extLst>
              <a:ext uri="{FF2B5EF4-FFF2-40B4-BE49-F238E27FC236}">
                <a16:creationId xmlns:a16="http://schemas.microsoft.com/office/drawing/2014/main" id="{84654BF5-899C-FFB2-5D2A-A5F57865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7" y="1545042"/>
            <a:ext cx="4736968" cy="460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6B1641-76D5-DDA9-C213-ECD857B01BCD}"/>
              </a:ext>
            </a:extLst>
          </p:cNvPr>
          <p:cNvSpPr/>
          <p:nvPr/>
        </p:nvSpPr>
        <p:spPr>
          <a:xfrm>
            <a:off x="4113674" y="1599551"/>
            <a:ext cx="1026739" cy="2261937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BD493E-B4E2-C347-4D88-E201B2D1D600}"/>
              </a:ext>
            </a:extLst>
          </p:cNvPr>
          <p:cNvSpPr txBox="1"/>
          <p:nvPr/>
        </p:nvSpPr>
        <p:spPr>
          <a:xfrm>
            <a:off x="325" y="-117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Carbon burnin</a:t>
            </a:r>
            <a:r>
              <a:rPr lang="ca-ES" sz="4000" dirty="0">
                <a:solidFill>
                  <a:schemeClr val="bg1"/>
                </a:solidFill>
                <a:latin typeface="Aptos" panose="02110004020202020204"/>
              </a:rPr>
              <a:t>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606DC4BF-78D6-C5A7-65F7-F1CC2BF20757}"/>
              </a:ext>
            </a:extLst>
          </p:cNvPr>
          <p:cNvSpPr/>
          <p:nvPr/>
        </p:nvSpPr>
        <p:spPr>
          <a:xfrm>
            <a:off x="3594519" y="2158530"/>
            <a:ext cx="1322348" cy="998621"/>
          </a:xfrm>
          <a:prstGeom prst="arc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DD73C-6260-E256-3A0B-ABD40E40FD35}"/>
              </a:ext>
            </a:extLst>
          </p:cNvPr>
          <p:cNvSpPr txBox="1"/>
          <p:nvPr/>
        </p:nvSpPr>
        <p:spPr>
          <a:xfrm>
            <a:off x="2334861" y="1891233"/>
            <a:ext cx="16963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>
                <a:solidFill>
                  <a:srgbClr val="FF0000"/>
                </a:solidFill>
              </a:rPr>
              <a:t>C-burning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B3335-B681-05ED-2621-A90C5C0CB717}"/>
              </a:ext>
            </a:extLst>
          </p:cNvPr>
          <p:cNvSpPr txBox="1"/>
          <p:nvPr/>
        </p:nvSpPr>
        <p:spPr>
          <a:xfrm>
            <a:off x="6922021" y="1314209"/>
            <a:ext cx="431001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Stars of initial masses ≳ 7.5-8-8.5 M</a:t>
            </a:r>
            <a:r>
              <a:rPr lang="ca-ES" sz="2400" baseline="-25000" dirty="0">
                <a:ea typeface="Cambria Math" panose="02040503050406030204" pitchFamily="18" charset="0"/>
              </a:rPr>
              <a:t>⊙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 develop degenerate CO cores of masses ≥ 1.05 M</a:t>
            </a:r>
            <a:r>
              <a:rPr lang="ca-ES" sz="2400" baseline="-25000" dirty="0">
                <a:ea typeface="Cambria Math" panose="02040503050406030204" pitchFamily="18" charset="0"/>
              </a:rPr>
              <a:t>⊙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. </a:t>
            </a:r>
          </a:p>
          <a:p>
            <a:endParaRPr 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Conditions for C-burning are reached off-center (due to neutrino cooling).</a:t>
            </a:r>
          </a:p>
          <a:p>
            <a:endParaRPr 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C-burning occurs in flashes, similarly to He-burning in low-mass stars, followed by a flame that advances towards the core.</a:t>
            </a:r>
            <a:endParaRPr lang="ca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4E656-F462-F846-DECE-E8D6B94D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79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9909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2475A297-165B-91DE-9223-5B2715E80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8" y="1474659"/>
            <a:ext cx="4516057" cy="32600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A black and white math symbol&#10;&#10;AI-generated content may be incorrect.">
            <a:extLst>
              <a:ext uri="{FF2B5EF4-FFF2-40B4-BE49-F238E27FC236}">
                <a16:creationId xmlns:a16="http://schemas.microsoft.com/office/drawing/2014/main" id="{4B03D132-55C1-F5B2-6307-6613CCA2C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77" y="3832681"/>
            <a:ext cx="4504556" cy="85701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E6CA06D-7F17-A9C1-D8FB-5369FB10B9CF}"/>
              </a:ext>
            </a:extLst>
          </p:cNvPr>
          <p:cNvGrpSpPr/>
          <p:nvPr/>
        </p:nvGrpSpPr>
        <p:grpSpPr>
          <a:xfrm>
            <a:off x="5206539" y="1544969"/>
            <a:ext cx="6599831" cy="1159414"/>
            <a:chOff x="5443011" y="1439347"/>
            <a:chExt cx="6599831" cy="1159414"/>
          </a:xfrm>
        </p:grpSpPr>
        <p:pic>
          <p:nvPicPr>
            <p:cNvPr id="13" name="Picture 12" descr="A black and white image of a math equation&#10;&#10;AI-generated content may be incorrect.">
              <a:extLst>
                <a:ext uri="{FF2B5EF4-FFF2-40B4-BE49-F238E27FC236}">
                  <a16:creationId xmlns:a16="http://schemas.microsoft.com/office/drawing/2014/main" id="{491E78BF-9914-6D84-7F57-CF2A3D1BA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011" y="1668537"/>
              <a:ext cx="3600635" cy="67948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F6CA07-77EC-E40D-AD65-9451B3A4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978" y="1439347"/>
              <a:ext cx="1636187" cy="4889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 descr="A black triangle with a black text&#10;&#10;AI-generated content may be incorrect.">
              <a:extLst>
                <a:ext uri="{FF2B5EF4-FFF2-40B4-BE49-F238E27FC236}">
                  <a16:creationId xmlns:a16="http://schemas.microsoft.com/office/drawing/2014/main" id="{F854D1BF-1B14-3BF6-7765-F577DFA3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2858" y="2109786"/>
              <a:ext cx="2609984" cy="4889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751FDBF8-F420-E537-7F8C-0DBDB5E1453A}"/>
                </a:ext>
              </a:extLst>
            </p:cNvPr>
            <p:cNvSpPr/>
            <p:nvPr/>
          </p:nvSpPr>
          <p:spPr>
            <a:xfrm>
              <a:off x="9086248" y="1506626"/>
              <a:ext cx="202230" cy="1044010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354045B-2D85-22F9-41D4-3431E3AB17A2}"/>
              </a:ext>
            </a:extLst>
          </p:cNvPr>
          <p:cNvSpPr txBox="1"/>
          <p:nvPr/>
        </p:nvSpPr>
        <p:spPr>
          <a:xfrm>
            <a:off x="-12357" y="-12036"/>
            <a:ext cx="12204357" cy="707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Fundamentals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87E1D0C-4445-CE5D-1BD5-D94FE13A83AD}"/>
              </a:ext>
            </a:extLst>
          </p:cNvPr>
          <p:cNvSpPr txBox="1">
            <a:spLocks/>
          </p:cNvSpPr>
          <p:nvPr/>
        </p:nvSpPr>
        <p:spPr>
          <a:xfrm>
            <a:off x="346573" y="974637"/>
            <a:ext cx="3803800" cy="4889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 dirty="0"/>
              <a:t>Stellar structure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81C10BC-5EDE-5DCA-C54E-BD2E15D97E4E}"/>
              </a:ext>
            </a:extLst>
          </p:cNvPr>
          <p:cNvSpPr txBox="1">
            <a:spLocks/>
          </p:cNvSpPr>
          <p:nvPr/>
        </p:nvSpPr>
        <p:spPr>
          <a:xfrm>
            <a:off x="5123273" y="1032738"/>
            <a:ext cx="4400271" cy="4889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 dirty="0"/>
              <a:t>Stability against convection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7E84A62-7611-5377-97ED-DE13C67A9ACF}"/>
              </a:ext>
            </a:extLst>
          </p:cNvPr>
          <p:cNvSpPr txBox="1">
            <a:spLocks/>
          </p:cNvSpPr>
          <p:nvPr/>
        </p:nvSpPr>
        <p:spPr>
          <a:xfrm>
            <a:off x="5161777" y="3398466"/>
            <a:ext cx="5133399" cy="4889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100" dirty="0"/>
              <a:t>Chemical composition evolution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24CFCB7-A842-D247-F49B-A87FEE7B8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05" y="5400619"/>
            <a:ext cx="2044639" cy="4801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00057C5-F88A-2123-A369-7F3B7D0F5AB5}"/>
              </a:ext>
            </a:extLst>
          </p:cNvPr>
          <p:cNvSpPr/>
          <p:nvPr/>
        </p:nvSpPr>
        <p:spPr>
          <a:xfrm>
            <a:off x="5077586" y="932141"/>
            <a:ext cx="6938903" cy="1997674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8F3994-55E6-B0A3-AC05-7B84F4CBE6F3}"/>
              </a:ext>
            </a:extLst>
          </p:cNvPr>
          <p:cNvSpPr/>
          <p:nvPr/>
        </p:nvSpPr>
        <p:spPr>
          <a:xfrm>
            <a:off x="3287804" y="5037710"/>
            <a:ext cx="2647693" cy="79698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39A888-67E3-D9C1-EE5A-691AB54CF1E1}"/>
              </a:ext>
            </a:extLst>
          </p:cNvPr>
          <p:cNvSpPr/>
          <p:nvPr/>
        </p:nvSpPr>
        <p:spPr>
          <a:xfrm>
            <a:off x="5072416" y="3181284"/>
            <a:ext cx="6938903" cy="1612763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C79DFC-0486-84D3-8C24-E32EBDABF017}"/>
              </a:ext>
            </a:extLst>
          </p:cNvPr>
          <p:cNvSpPr/>
          <p:nvPr/>
        </p:nvSpPr>
        <p:spPr>
          <a:xfrm>
            <a:off x="258288" y="923115"/>
            <a:ext cx="4506918" cy="386637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7" name="Picture 3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DD7548A-C089-6A89-4CFF-AE2ADE5134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61" y="5239192"/>
            <a:ext cx="2159111" cy="742988"/>
          </a:xfrm>
          <a:prstGeom prst="rect">
            <a:avLst/>
          </a:prstGeom>
        </p:spPr>
      </p:pic>
      <p:pic>
        <p:nvPicPr>
          <p:cNvPr id="39" name="Picture 38" descr="A close-up of a mathematical equation&#10;&#10;AI-generated content may be incorrect.">
            <a:extLst>
              <a:ext uri="{FF2B5EF4-FFF2-40B4-BE49-F238E27FC236}">
                <a16:creationId xmlns:a16="http://schemas.microsoft.com/office/drawing/2014/main" id="{AF20EF83-3D59-32F8-9C6A-6E7FB01511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29" y="5321746"/>
            <a:ext cx="2178162" cy="5778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5449FAA-33E2-7B07-06AA-7DCF2A2C7D73}"/>
              </a:ext>
            </a:extLst>
          </p:cNvPr>
          <p:cNvSpPr/>
          <p:nvPr/>
        </p:nvSpPr>
        <p:spPr>
          <a:xfrm>
            <a:off x="6302724" y="5037710"/>
            <a:ext cx="2647693" cy="79698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9F1040-5584-8F9B-3BE6-B39D58BB32F0}"/>
              </a:ext>
            </a:extLst>
          </p:cNvPr>
          <p:cNvSpPr/>
          <p:nvPr/>
        </p:nvSpPr>
        <p:spPr>
          <a:xfrm>
            <a:off x="9358971" y="5044540"/>
            <a:ext cx="2647693" cy="781916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546050-B837-4E20-A731-30A6E7E2CCA7}"/>
              </a:ext>
            </a:extLst>
          </p:cNvPr>
          <p:cNvSpPr txBox="1">
            <a:spLocks/>
          </p:cNvSpPr>
          <p:nvPr/>
        </p:nvSpPr>
        <p:spPr>
          <a:xfrm>
            <a:off x="6058929" y="6171305"/>
            <a:ext cx="3831654" cy="57788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800" dirty="0"/>
              <a:t>Constitutive relations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EC8F94-6B65-5857-F8AE-2922972C262F}"/>
              </a:ext>
            </a:extLst>
          </p:cNvPr>
          <p:cNvCxnSpPr/>
          <p:nvPr/>
        </p:nvCxnSpPr>
        <p:spPr>
          <a:xfrm>
            <a:off x="3287804" y="6050583"/>
            <a:ext cx="872868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437B1-FA43-282D-0541-789EF7DA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30989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0455-1D24-8A00-5A16-8BC120CF3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person with a line drawn on&#10;&#10;AI-generated content may be incorrect.">
            <a:extLst>
              <a:ext uri="{FF2B5EF4-FFF2-40B4-BE49-F238E27FC236}">
                <a16:creationId xmlns:a16="http://schemas.microsoft.com/office/drawing/2014/main" id="{D787F57B-381F-7DA3-2C97-BDD8A921E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7" y="1545042"/>
            <a:ext cx="4736968" cy="4609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D8AF2D-02FF-6469-66D4-73454F047437}"/>
              </a:ext>
            </a:extLst>
          </p:cNvPr>
          <p:cNvSpPr/>
          <p:nvPr/>
        </p:nvSpPr>
        <p:spPr>
          <a:xfrm>
            <a:off x="4113674" y="1599551"/>
            <a:ext cx="1026739" cy="2261937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446A1A-9395-7D02-7031-D74CB315455F}"/>
              </a:ext>
            </a:extLst>
          </p:cNvPr>
          <p:cNvSpPr txBox="1"/>
          <p:nvPr/>
        </p:nvSpPr>
        <p:spPr>
          <a:xfrm>
            <a:off x="325" y="-117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Carbon burnin</a:t>
            </a:r>
            <a:r>
              <a:rPr lang="ca-ES" sz="4000" dirty="0">
                <a:solidFill>
                  <a:schemeClr val="bg1"/>
                </a:solidFill>
                <a:latin typeface="Aptos" panose="02110004020202020204"/>
              </a:rPr>
              <a:t>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ECA2B3F0-25DC-5104-4A95-62DB5435CC31}"/>
              </a:ext>
            </a:extLst>
          </p:cNvPr>
          <p:cNvSpPr/>
          <p:nvPr/>
        </p:nvSpPr>
        <p:spPr>
          <a:xfrm>
            <a:off x="3594519" y="2158530"/>
            <a:ext cx="1322348" cy="998621"/>
          </a:xfrm>
          <a:prstGeom prst="arc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4E495B-D921-04E1-3F6D-D2B0DB19AFC3}"/>
              </a:ext>
            </a:extLst>
          </p:cNvPr>
          <p:cNvSpPr txBox="1"/>
          <p:nvPr/>
        </p:nvSpPr>
        <p:spPr>
          <a:xfrm>
            <a:off x="2334861" y="1891233"/>
            <a:ext cx="16963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>
                <a:solidFill>
                  <a:srgbClr val="FF0000"/>
                </a:solidFill>
              </a:rPr>
              <a:t>C-burning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74945-C6A5-4982-0E44-313B195115A9}"/>
              </a:ext>
            </a:extLst>
          </p:cNvPr>
          <p:cNvSpPr txBox="1"/>
          <p:nvPr/>
        </p:nvSpPr>
        <p:spPr>
          <a:xfrm>
            <a:off x="6665775" y="1229998"/>
            <a:ext cx="508874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Nomoto, 1984.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García-Berro, Iben and Ritossa (1994, 1995, 1996, 1999).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Siess (2006, 2007, 2008, 2009, 2010).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Gil-Pons and García-Berro (2001, 2002, 2003, 2005, 2007).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Poelarends+ (2006, 2008).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Doherty, Gil-Pons and Lattanzio (2010, 2014a,b, 2015, 2017).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Ventura+, 2010, 2012,...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Jones+ (2013, 2015).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Heger and Woosley, 2013.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a-ES" sz="2400" dirty="0">
                <a:solidFill>
                  <a:srgbClr val="333333"/>
                </a:solidFill>
                <a:latin typeface="Helvetica Neue"/>
              </a:rPr>
              <a:t>Limongi+, 2024.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ABDE-9CF4-3341-98B0-AA8EE38F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33663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9C91A-A153-450E-31DF-F6D6A438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A3DFC2D8-1AE6-B816-F677-1CAC3D4A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1982"/>
          <a:stretch/>
        </p:blipFill>
        <p:spPr>
          <a:xfrm>
            <a:off x="6704779" y="1082957"/>
            <a:ext cx="4910572" cy="5775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05A08D-08D5-EC9B-6477-365122EB3EBB}"/>
              </a:ext>
            </a:extLst>
          </p:cNvPr>
          <p:cNvSpPr txBox="1"/>
          <p:nvPr/>
        </p:nvSpPr>
        <p:spPr>
          <a:xfrm>
            <a:off x="325" y="-117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Carbon burnin</a:t>
            </a:r>
            <a:r>
              <a:rPr lang="ca-ES" sz="4000" dirty="0">
                <a:solidFill>
                  <a:schemeClr val="bg1"/>
                </a:solidFill>
                <a:latin typeface="Aptos" panose="02110004020202020204"/>
              </a:rPr>
              <a:t>g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953BBB-6156-4B75-0D32-200F5203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0" y="2777313"/>
            <a:ext cx="46767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7DED2-9824-C655-063F-495081A0B87F}"/>
              </a:ext>
            </a:extLst>
          </p:cNvPr>
          <p:cNvSpPr txBox="1"/>
          <p:nvPr/>
        </p:nvSpPr>
        <p:spPr>
          <a:xfrm>
            <a:off x="1005449" y="1689912"/>
            <a:ext cx="268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/>
              <a:t>T ≥ 6x10</a:t>
            </a:r>
            <a:r>
              <a:rPr lang="ca-ES" sz="2800" baseline="30000" dirty="0"/>
              <a:t>8</a:t>
            </a:r>
            <a:r>
              <a:rPr lang="ca-ES" sz="2800" dirty="0"/>
              <a:t> K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5840B-BD55-78CC-2963-EA77A61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5775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D875D-B057-790B-9787-4B09CE005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graphs&#10;&#10;AI-generated content may be incorrect.">
            <a:extLst>
              <a:ext uri="{FF2B5EF4-FFF2-40B4-BE49-F238E27FC236}">
                <a16:creationId xmlns:a16="http://schemas.microsoft.com/office/drawing/2014/main" id="{D7723F79-9EBD-6C15-B799-359AB145D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3" y="554450"/>
            <a:ext cx="7797113" cy="6192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E7EBD-05A5-11D4-0B85-B99C84E84497}"/>
              </a:ext>
            </a:extLst>
          </p:cNvPr>
          <p:cNvSpPr txBox="1"/>
          <p:nvPr/>
        </p:nvSpPr>
        <p:spPr>
          <a:xfrm>
            <a:off x="325" y="-117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Carbon burnin</a:t>
            </a:r>
            <a:r>
              <a:rPr lang="ca-ES" sz="4000" dirty="0">
                <a:solidFill>
                  <a:schemeClr val="bg1"/>
                </a:solidFill>
                <a:latin typeface="Aptos" panose="02110004020202020204"/>
              </a:rPr>
              <a:t>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55C9C-AB9C-0869-4240-CB3DFA31567C}"/>
              </a:ext>
            </a:extLst>
          </p:cNvPr>
          <p:cNvSpPr txBox="1"/>
          <p:nvPr/>
        </p:nvSpPr>
        <p:spPr>
          <a:xfrm>
            <a:off x="8526270" y="6266703"/>
            <a:ext cx="24291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Gil-Pons+ 2018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65C03-275A-9A09-7DE3-8D20026BD17A}"/>
              </a:ext>
            </a:extLst>
          </p:cNvPr>
          <p:cNvSpPr txBox="1"/>
          <p:nvPr/>
        </p:nvSpPr>
        <p:spPr>
          <a:xfrm>
            <a:off x="8402704" y="1166080"/>
            <a:ext cx="34350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dirty="0"/>
              <a:t>C-burning behaves pretty consistently at different metallicities.</a:t>
            </a:r>
          </a:p>
          <a:p>
            <a:r>
              <a:rPr lang="ca-ES" sz="2600" dirty="0">
                <a:latin typeface="Aptos" panose="020B0004020202020204" pitchFamily="34" charset="0"/>
              </a:rPr>
              <a:t>← </a:t>
            </a:r>
            <a:r>
              <a:rPr lang="ca-ES" sz="2600" dirty="0"/>
              <a:t>Z=0</a:t>
            </a:r>
          </a:p>
          <a:p>
            <a:endParaRPr lang="ca-ES" sz="2600" dirty="0"/>
          </a:p>
          <a:p>
            <a:r>
              <a:rPr lang="ca-ES" sz="2600" dirty="0"/>
              <a:t>Look at the different times at which the SDU is happening.</a:t>
            </a:r>
          </a:p>
          <a:p>
            <a:endParaRPr lang="ca-ES" sz="2600" dirty="0"/>
          </a:p>
          <a:p>
            <a:r>
              <a:rPr lang="ca-ES" sz="2600" dirty="0"/>
              <a:t>And there is a dredge-out at the highest mass case.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4CB75C-CAAC-60F1-8BA7-F53D7BC8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081003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C249-A967-B76D-C12E-0AF9BBB30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2A3C99-0E5D-84F8-1335-31DE5E87DBEE}"/>
              </a:ext>
            </a:extLst>
          </p:cNvPr>
          <p:cNvSpPr txBox="1"/>
          <p:nvPr/>
        </p:nvSpPr>
        <p:spPr>
          <a:xfrm>
            <a:off x="325" y="-117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Carbon burnin</a:t>
            </a:r>
            <a:r>
              <a:rPr lang="ca-ES" sz="4000" dirty="0">
                <a:solidFill>
                  <a:schemeClr val="bg1"/>
                </a:solidFill>
                <a:latin typeface="Aptos" panose="02110004020202020204"/>
              </a:rPr>
              <a:t>g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11" name="Picture 10" descr="A graph of a periodic table&#10;&#10;AI-generated content may be incorrect.">
            <a:extLst>
              <a:ext uri="{FF2B5EF4-FFF2-40B4-BE49-F238E27FC236}">
                <a16:creationId xmlns:a16="http://schemas.microsoft.com/office/drawing/2014/main" id="{17646111-EE18-4CBA-BB3C-E567E714D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27" y="1270518"/>
            <a:ext cx="4734279" cy="44753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9FDFCC-89F3-215F-5FF1-F241EB7C9A1A}"/>
              </a:ext>
            </a:extLst>
          </p:cNvPr>
          <p:cNvGrpSpPr/>
          <p:nvPr/>
        </p:nvGrpSpPr>
        <p:grpSpPr>
          <a:xfrm>
            <a:off x="497447" y="1307590"/>
            <a:ext cx="4778888" cy="4583641"/>
            <a:chOff x="497447" y="1270519"/>
            <a:chExt cx="4778888" cy="4583641"/>
          </a:xfrm>
        </p:grpSpPr>
        <p:pic>
          <p:nvPicPr>
            <p:cNvPr id="7" name="Picture 6" descr="A graph of a graph of a number of numbers&#10;&#10;AI-generated content may be incorrect.">
              <a:extLst>
                <a:ext uri="{FF2B5EF4-FFF2-40B4-BE49-F238E27FC236}">
                  <a16:creationId xmlns:a16="http://schemas.microsoft.com/office/drawing/2014/main" id="{F06E2EF1-024A-A56C-0578-1E18FF843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447" y="1270519"/>
              <a:ext cx="4778888" cy="45836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C5B934-89C6-CD54-0B30-C7754F3821A8}"/>
                </a:ext>
              </a:extLst>
            </p:cNvPr>
            <p:cNvSpPr/>
            <p:nvPr/>
          </p:nvSpPr>
          <p:spPr>
            <a:xfrm>
              <a:off x="1552074" y="1528011"/>
              <a:ext cx="1864894" cy="6376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EFF4443-296F-7C6C-1E28-E896F4F9D4B3}"/>
              </a:ext>
            </a:extLst>
          </p:cNvPr>
          <p:cNvSpPr txBox="1"/>
          <p:nvPr/>
        </p:nvSpPr>
        <p:spPr>
          <a:xfrm>
            <a:off x="1195674" y="855068"/>
            <a:ext cx="42013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CO-core prior to C-burning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A00AD2-FBC3-07E6-43B5-B45024C91D51}"/>
              </a:ext>
            </a:extLst>
          </p:cNvPr>
          <p:cNvSpPr txBox="1"/>
          <p:nvPr/>
        </p:nvSpPr>
        <p:spPr>
          <a:xfrm>
            <a:off x="4359950" y="6192620"/>
            <a:ext cx="3785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Doherty, Gil-Pons+ 2014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697CE8-F82D-F89F-276E-F30CA4612675}"/>
              </a:ext>
            </a:extLst>
          </p:cNvPr>
          <p:cNvSpPr txBox="1"/>
          <p:nvPr/>
        </p:nvSpPr>
        <p:spPr>
          <a:xfrm>
            <a:off x="7501756" y="859184"/>
            <a:ext cx="32170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Resulting ONe- core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DC3B7-739A-D8C3-1A85-3D9B7815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4813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6B786-00FB-C23F-6706-BE0C9F8B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1A4E97-9AB6-F783-C87B-EE85D9FA468F}"/>
              </a:ext>
            </a:extLst>
          </p:cNvPr>
          <p:cNvSpPr txBox="1"/>
          <p:nvPr/>
        </p:nvSpPr>
        <p:spPr>
          <a:xfrm>
            <a:off x="325" y="-1171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stars: Carbon burnin</a:t>
            </a:r>
            <a:r>
              <a:rPr lang="ca-ES" sz="4000" dirty="0">
                <a:solidFill>
                  <a:schemeClr val="bg1"/>
                </a:solidFill>
                <a:latin typeface="Aptos" panose="02110004020202020204"/>
              </a:rPr>
              <a:t>g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E13F1B-4A99-95FF-245D-0C6D5F5870AC}"/>
              </a:ext>
            </a:extLst>
          </p:cNvPr>
          <p:cNvSpPr txBox="1"/>
          <p:nvPr/>
        </p:nvSpPr>
        <p:spPr>
          <a:xfrm>
            <a:off x="939113" y="1815635"/>
            <a:ext cx="41155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dirty="0"/>
              <a:t>TP-Super-AGB ensues after C-burning.</a:t>
            </a:r>
          </a:p>
          <a:p>
            <a:endParaRPr lang="ca-ES" sz="2600" dirty="0"/>
          </a:p>
          <a:p>
            <a:r>
              <a:rPr lang="ca-ES" sz="2600" dirty="0"/>
              <a:t>Stars may go through (many) hundreds of thermal pulses.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DE13D-11CE-7A9A-9579-F3C5ED984465}"/>
              </a:ext>
            </a:extLst>
          </p:cNvPr>
          <p:cNvSpPr txBox="1"/>
          <p:nvPr/>
        </p:nvSpPr>
        <p:spPr>
          <a:xfrm>
            <a:off x="1854664" y="6201450"/>
            <a:ext cx="18769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Siess, 2010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8A39AF-8F7B-DC8D-DCD5-3D03BD2D2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62" y="855068"/>
            <a:ext cx="5962650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26A7C-2627-72E7-153B-7967EBB4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69442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21E57-2818-EE88-749F-0F7CDFA0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59AAE9-52AF-8B43-E5D8-061C71BBA589}"/>
              </a:ext>
            </a:extLst>
          </p:cNvPr>
          <p:cNvCxnSpPr>
            <a:cxnSpLocks/>
          </p:cNvCxnSpPr>
          <p:nvPr/>
        </p:nvCxnSpPr>
        <p:spPr>
          <a:xfrm>
            <a:off x="2355591" y="878305"/>
            <a:ext cx="0" cy="2033058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6721630-A241-ACFA-09F3-FC72D034ABDF}"/>
              </a:ext>
            </a:extLst>
          </p:cNvPr>
          <p:cNvSpPr txBox="1"/>
          <p:nvPr/>
        </p:nvSpPr>
        <p:spPr>
          <a:xfrm>
            <a:off x="138362" y="5333364"/>
            <a:ext cx="119152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600" b="1" dirty="0"/>
              <a:t>M</a:t>
            </a:r>
            <a:r>
              <a:rPr lang="ca-ES" sz="2600" b="1" baseline="-25000" dirty="0"/>
              <a:t>up </a:t>
            </a:r>
            <a:r>
              <a:rPr lang="ca-ES" sz="2600" b="1" dirty="0"/>
              <a:t>: </a:t>
            </a:r>
            <a:r>
              <a:rPr lang="ca-ES" sz="2600" dirty="0"/>
              <a:t>Minumum mass for carbon-burning.</a:t>
            </a:r>
          </a:p>
          <a:p>
            <a:r>
              <a:rPr lang="ca-ES" sz="2600" b="1" dirty="0"/>
              <a:t>M</a:t>
            </a:r>
            <a:r>
              <a:rPr lang="ca-ES" sz="2600" b="1" baseline="-25000" dirty="0"/>
              <a:t>n </a:t>
            </a:r>
            <a:r>
              <a:rPr lang="ca-ES" sz="2600" b="1" dirty="0"/>
              <a:t>: </a:t>
            </a:r>
            <a:r>
              <a:rPr lang="ca-ES" sz="2600" dirty="0"/>
              <a:t>Minimum mass to undergo electron-capture supernova.</a:t>
            </a:r>
          </a:p>
          <a:p>
            <a:r>
              <a:rPr lang="ca-ES" sz="2600" b="1" dirty="0"/>
              <a:t>M</a:t>
            </a:r>
            <a:r>
              <a:rPr lang="ca-ES" sz="2600" b="1" baseline="-25000" dirty="0"/>
              <a:t>mass </a:t>
            </a:r>
            <a:r>
              <a:rPr lang="ca-ES" sz="2600" b="1" dirty="0"/>
              <a:t>: </a:t>
            </a:r>
            <a:r>
              <a:rPr lang="ca-ES" sz="2600" dirty="0"/>
              <a:t>Minimum mass to go through all central burning to Fe and explode as SN.</a:t>
            </a:r>
            <a:r>
              <a:rPr lang="ca-ES" sz="2600" b="1" dirty="0"/>
              <a:t>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2C35433-9CAF-35FB-988B-84A0F32135C9}"/>
              </a:ext>
            </a:extLst>
          </p:cNvPr>
          <p:cNvSpPr/>
          <p:nvPr/>
        </p:nvSpPr>
        <p:spPr>
          <a:xfrm>
            <a:off x="398018" y="2018373"/>
            <a:ext cx="11377972" cy="3911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89AB3A-5A39-B2DF-98C3-F692C2E18A41}"/>
              </a:ext>
            </a:extLst>
          </p:cNvPr>
          <p:cNvSpPr txBox="1"/>
          <p:nvPr/>
        </p:nvSpPr>
        <p:spPr>
          <a:xfrm>
            <a:off x="8420200" y="2969032"/>
            <a:ext cx="1207874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ca-ES" sz="2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mass</a:t>
            </a:r>
            <a:endParaRPr lang="ca-E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9E65F0-174E-5A52-E067-D3961A288CA1}"/>
              </a:ext>
            </a:extLst>
          </p:cNvPr>
          <p:cNvSpPr txBox="1"/>
          <p:nvPr/>
        </p:nvSpPr>
        <p:spPr>
          <a:xfrm>
            <a:off x="6076527" y="2997863"/>
            <a:ext cx="12078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ca-ES" sz="2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endParaRPr lang="ca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C12E02-1B3F-24E2-30B1-411C039158BE}"/>
              </a:ext>
            </a:extLst>
          </p:cNvPr>
          <p:cNvSpPr txBox="1"/>
          <p:nvPr/>
        </p:nvSpPr>
        <p:spPr>
          <a:xfrm>
            <a:off x="2101761" y="2977267"/>
            <a:ext cx="12078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a-E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ca-ES" sz="2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</a:t>
            </a:r>
            <a:endParaRPr lang="ca-E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7D4F8F-DC9D-E83E-018B-63B1070DA6F7}"/>
              </a:ext>
            </a:extLst>
          </p:cNvPr>
          <p:cNvSpPr txBox="1"/>
          <p:nvPr/>
        </p:nvSpPr>
        <p:spPr>
          <a:xfrm>
            <a:off x="-86497" y="1310594"/>
            <a:ext cx="24420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C-</a:t>
            </a:r>
            <a:r>
              <a:rPr lang="ca-ES" sz="2600" dirty="0">
                <a:solidFill>
                  <a:prstClr val="black"/>
                </a:solidFill>
                <a:latin typeface="Aptos" panose="02110004020202020204"/>
              </a:rPr>
              <a:t>b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urning</a:t>
            </a:r>
            <a:endParaRPr lang="ca-E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0B6AF3-BFBB-6505-28E6-D99B80F2E574}"/>
              </a:ext>
            </a:extLst>
          </p:cNvPr>
          <p:cNvCxnSpPr>
            <a:cxnSpLocks/>
          </p:cNvCxnSpPr>
          <p:nvPr/>
        </p:nvCxnSpPr>
        <p:spPr>
          <a:xfrm>
            <a:off x="6276815" y="2224216"/>
            <a:ext cx="0" cy="66655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746536-24AF-0C28-0878-4CC9D57FFB85}"/>
              </a:ext>
            </a:extLst>
          </p:cNvPr>
          <p:cNvCxnSpPr>
            <a:cxnSpLocks/>
          </p:cNvCxnSpPr>
          <p:nvPr/>
        </p:nvCxnSpPr>
        <p:spPr>
          <a:xfrm>
            <a:off x="8641069" y="2224216"/>
            <a:ext cx="13" cy="64595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80E0F6B-C374-6D93-220F-8FEB12D6A91A}"/>
              </a:ext>
            </a:extLst>
          </p:cNvPr>
          <p:cNvSpPr txBox="1"/>
          <p:nvPr/>
        </p:nvSpPr>
        <p:spPr>
          <a:xfrm>
            <a:off x="8660130" y="4501077"/>
            <a:ext cx="29593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Massive stars</a:t>
            </a:r>
            <a:endParaRPr lang="ca-E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1656B6-0057-E89D-E703-E55B649939BA}"/>
              </a:ext>
            </a:extLst>
          </p:cNvPr>
          <p:cNvCxnSpPr>
            <a:cxnSpLocks/>
          </p:cNvCxnSpPr>
          <p:nvPr/>
        </p:nvCxnSpPr>
        <p:spPr>
          <a:xfrm>
            <a:off x="8641069" y="4348669"/>
            <a:ext cx="4118" cy="72512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56B508-D0A4-6527-A446-CB062256FAB1}"/>
              </a:ext>
            </a:extLst>
          </p:cNvPr>
          <p:cNvSpPr txBox="1"/>
          <p:nvPr/>
        </p:nvSpPr>
        <p:spPr>
          <a:xfrm>
            <a:off x="3039771" y="4492840"/>
            <a:ext cx="5572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2600" dirty="0">
                <a:solidFill>
                  <a:prstClr val="black"/>
                </a:solidFill>
                <a:latin typeface="Aptos" panose="02110004020202020204"/>
              </a:rPr>
              <a:t>Low and intermediate-mass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stars</a:t>
            </a:r>
            <a:endParaRPr lang="ca-E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D6AD65-D5CC-7C23-E003-0F6A6360D4F2}"/>
              </a:ext>
            </a:extLst>
          </p:cNvPr>
          <p:cNvCxnSpPr>
            <a:cxnSpLocks/>
          </p:cNvCxnSpPr>
          <p:nvPr/>
        </p:nvCxnSpPr>
        <p:spPr>
          <a:xfrm>
            <a:off x="6285041" y="3549598"/>
            <a:ext cx="4118" cy="725121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C2E28BE-F74B-7581-0B3B-89B75D46CBBC}"/>
              </a:ext>
            </a:extLst>
          </p:cNvPr>
          <p:cNvSpPr txBox="1"/>
          <p:nvPr/>
        </p:nvSpPr>
        <p:spPr>
          <a:xfrm>
            <a:off x="6279388" y="3627860"/>
            <a:ext cx="29593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Explosive end</a:t>
            </a:r>
            <a:endParaRPr lang="ca-E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D4C29A-FE2C-DDA3-7E89-2AC02FA9755C}"/>
              </a:ext>
            </a:extLst>
          </p:cNvPr>
          <p:cNvSpPr txBox="1"/>
          <p:nvPr/>
        </p:nvSpPr>
        <p:spPr>
          <a:xfrm>
            <a:off x="2540947" y="3621466"/>
            <a:ext cx="37547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explosion (single)</a:t>
            </a:r>
            <a:endParaRPr lang="ca-E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88B92B-7CF4-028E-26EC-7929068661B0}"/>
              </a:ext>
            </a:extLst>
          </p:cNvPr>
          <p:cNvSpPr txBox="1"/>
          <p:nvPr/>
        </p:nvSpPr>
        <p:spPr>
          <a:xfrm>
            <a:off x="1777392" y="1340126"/>
            <a:ext cx="31405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C-</a:t>
            </a:r>
            <a:r>
              <a:rPr lang="ca-ES" sz="2600" dirty="0">
                <a:solidFill>
                  <a:prstClr val="black"/>
                </a:solidFill>
                <a:latin typeface="Aptos" panose="02110004020202020204"/>
              </a:rPr>
              <a:t>b</a:t>
            </a:r>
            <a:r>
              <a:rPr kumimoji="0" lang="ca-E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urning</a:t>
            </a:r>
            <a:endParaRPr lang="ca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48DD0-F98D-C6E0-0A6E-11DF3337F25F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F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ates of low and intermediate-mass stars: 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up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lang="ca-ES" sz="4000" baseline="-25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ass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ACD771-C76E-C632-8BAC-D6F52CC5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69650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151D-92BA-CA69-EF2B-2DDED8E1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2B85F366-2088-518C-ABF0-1017EA752758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F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ates of low and intermediate-mass stars: 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up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lang="ca-ES" sz="4000" baseline="-25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ass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 descr="A graph of a mass of water&#10;&#10;AI-generated content may be incorrect.">
            <a:extLst>
              <a:ext uri="{FF2B5EF4-FFF2-40B4-BE49-F238E27FC236}">
                <a16:creationId xmlns:a16="http://schemas.microsoft.com/office/drawing/2014/main" id="{D336082F-0720-2D02-0BBE-63310067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8"/>
          <a:stretch/>
        </p:blipFill>
        <p:spPr>
          <a:xfrm>
            <a:off x="374692" y="952497"/>
            <a:ext cx="5640341" cy="5114667"/>
          </a:xfrm>
          <a:prstGeom prst="rect">
            <a:avLst/>
          </a:prstGeom>
        </p:spPr>
      </p:pic>
      <p:pic>
        <p:nvPicPr>
          <p:cNvPr id="5" name="Picture 4" descr="A graph of a mass of water&#10;&#10;AI-generated content may be incorrect.">
            <a:extLst>
              <a:ext uri="{FF2B5EF4-FFF2-40B4-BE49-F238E27FC236}">
                <a16:creationId xmlns:a16="http://schemas.microsoft.com/office/drawing/2014/main" id="{63C023C0-80FF-A4BC-ECD7-1EFEE648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8"/>
          <a:stretch/>
        </p:blipFill>
        <p:spPr>
          <a:xfrm>
            <a:off x="6176967" y="915426"/>
            <a:ext cx="5640341" cy="5114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55737-1043-4A52-3DD2-B05D3B00AFA9}"/>
              </a:ext>
            </a:extLst>
          </p:cNvPr>
          <p:cNvSpPr txBox="1"/>
          <p:nvPr/>
        </p:nvSpPr>
        <p:spPr>
          <a:xfrm>
            <a:off x="7276155" y="6192620"/>
            <a:ext cx="37851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Doherty, Gil-Pons+ 2015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0CD8D-CCC6-6006-3AE0-F0972397AE0A}"/>
              </a:ext>
            </a:extLst>
          </p:cNvPr>
          <p:cNvSpPr txBox="1"/>
          <p:nvPr/>
        </p:nvSpPr>
        <p:spPr>
          <a:xfrm>
            <a:off x="1793855" y="6196736"/>
            <a:ext cx="28582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Poelarends+ 2007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52D03D-8AB6-CD7A-1088-4640B203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4498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2DFE6-8460-D56A-AAD1-D2B6A7F9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46DD88-D3FB-ED9E-C68C-4D7AAEBA646D}"/>
              </a:ext>
            </a:extLst>
          </p:cNvPr>
          <p:cNvSpPr txBox="1"/>
          <p:nvPr/>
        </p:nvSpPr>
        <p:spPr>
          <a:xfrm>
            <a:off x="3544402" y="6192620"/>
            <a:ext cx="58883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Straniero, Piersanti and Cristallo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ABCAC-9067-215A-DB9E-48A7D39E2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0" y="5063507"/>
            <a:ext cx="10277217" cy="1040731"/>
          </a:xfrm>
          <a:prstGeom prst="rect">
            <a:avLst/>
          </a:prstGeom>
        </p:spPr>
      </p:pic>
      <p:pic>
        <p:nvPicPr>
          <p:cNvPr id="9" name="Picture 8" descr="A graph of a function&#10;&#10;AI-generated content may be incorrect.">
            <a:extLst>
              <a:ext uri="{FF2B5EF4-FFF2-40B4-BE49-F238E27FC236}">
                <a16:creationId xmlns:a16="http://schemas.microsoft.com/office/drawing/2014/main" id="{C487A0D1-9BCC-45EA-E53D-C9A3966F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96" y="1409348"/>
            <a:ext cx="5802207" cy="35657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A18F4A-2F83-4327-F282-F76B7BEB36AD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F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ates of low and intermediate-mass stars: 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up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lang="ca-ES" sz="4000" baseline="-25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ass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E8C25D-3171-71F6-D4A7-415B1C51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398576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9F573-5DDF-55A5-AF87-B2C289685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544A7F-DB2B-EB3F-1D62-9859AEF0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" y="846523"/>
            <a:ext cx="10536854" cy="5912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D42F4-642B-66B8-7176-ADE8127FEA57}"/>
              </a:ext>
            </a:extLst>
          </p:cNvPr>
          <p:cNvSpPr txBox="1"/>
          <p:nvPr/>
        </p:nvSpPr>
        <p:spPr>
          <a:xfrm>
            <a:off x="10497785" y="2279822"/>
            <a:ext cx="16289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600" b="1" dirty="0"/>
              <a:t>Limongi+ </a:t>
            </a:r>
          </a:p>
          <a:p>
            <a:r>
              <a:rPr lang="ca-ES" sz="2600" b="1" dirty="0"/>
              <a:t>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58ED3-26D2-7F0E-8215-8A3FCBE60897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F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ates of low and intermediate-mass stars: 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up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,M</a:t>
            </a:r>
            <a:r>
              <a:rPr lang="ca-ES" sz="4000" baseline="-25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m</a:t>
            </a:r>
            <a:r>
              <a:rPr kumimoji="0" lang="ca-ES" sz="4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ass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CF797-62EE-4EFC-9E2A-EEDBAE22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90774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46C32-BA1E-F310-5A26-DC161D0D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8EDCBD-8426-42E9-0449-FA044E3FA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095862"/>
              </p:ext>
            </p:extLst>
          </p:nvPr>
        </p:nvGraphicFramePr>
        <p:xfrm>
          <a:off x="580769" y="1553846"/>
          <a:ext cx="11104621" cy="4442292"/>
        </p:xfrm>
        <a:graphic>
          <a:graphicData uri="http://schemas.openxmlformats.org/drawingml/2006/table">
            <a:tbl>
              <a:tblPr firstRow="1" bandRow="1"/>
              <a:tblGrid>
                <a:gridCol w="2247743">
                  <a:extLst>
                    <a:ext uri="{9D8B030D-6E8A-4147-A177-3AD203B41FA5}">
                      <a16:colId xmlns:a16="http://schemas.microsoft.com/office/drawing/2014/main" val="2586309097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393727305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2811687018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3091817796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1807737559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3107425513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731748867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346554794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113152580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655090412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535002165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820642761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926789222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004533543"/>
                    </a:ext>
                  </a:extLst>
                </a:gridCol>
                <a:gridCol w="208433">
                  <a:extLst>
                    <a:ext uri="{9D8B030D-6E8A-4147-A177-3AD203B41FA5}">
                      <a16:colId xmlns:a16="http://schemas.microsoft.com/office/drawing/2014/main" val="882368110"/>
                    </a:ext>
                  </a:extLst>
                </a:gridCol>
              </a:tblGrid>
              <a:tr h="493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2200" b="1" dirty="0"/>
                        <a:t>s-process (</a:t>
                      </a:r>
                      <a:r>
                        <a:rPr lang="ca-ES" sz="2200" b="1" baseline="30000" dirty="0"/>
                        <a:t>22</a:t>
                      </a:r>
                      <a:r>
                        <a:rPr lang="ca-ES" sz="2200" b="1" dirty="0"/>
                        <a:t>Ne)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715366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s-process (</a:t>
                      </a:r>
                      <a:r>
                        <a:rPr lang="ca-ES" sz="2200" b="1" baseline="30000" dirty="0"/>
                        <a:t>13</a:t>
                      </a:r>
                      <a:r>
                        <a:rPr lang="ca-ES" sz="2200" b="1" dirty="0"/>
                        <a:t>C)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027782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HBB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501954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TDU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56873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DO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11938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C-burn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71004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SDU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99219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FDU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133613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1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2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3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4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5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6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7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8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9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200" b="1" dirty="0"/>
                        <a:t>10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5477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DC8A02-FDA2-189B-CDBE-244A470F4F12}"/>
              </a:ext>
            </a:extLst>
          </p:cNvPr>
          <p:cNvSpPr txBox="1"/>
          <p:nvPr/>
        </p:nvSpPr>
        <p:spPr>
          <a:xfrm>
            <a:off x="-12357" y="-24393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 are an inhomogeneous group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FCA9D-B071-1CDC-AF4E-E048B774D0CF}"/>
              </a:ext>
            </a:extLst>
          </p:cNvPr>
          <p:cNvSpPr txBox="1"/>
          <p:nvPr/>
        </p:nvSpPr>
        <p:spPr>
          <a:xfrm>
            <a:off x="6594403" y="6224378"/>
            <a:ext cx="1556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2400" b="1" dirty="0"/>
              <a:t>M</a:t>
            </a:r>
            <a:r>
              <a:rPr lang="ca-ES" sz="2400" b="1" baseline="-25000" dirty="0"/>
              <a:t>ini</a:t>
            </a:r>
            <a:r>
              <a:rPr lang="ca-ES" sz="2400" b="1" dirty="0"/>
              <a:t>/M</a:t>
            </a:r>
            <a:r>
              <a:rPr lang="ca-ES" sz="2400" b="1" baseline="-25000" dirty="0"/>
              <a:t>sun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41FED-5840-792F-3FC2-C681B45C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89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7426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: A temperature-density log-log plot shows the regions where different equations of state apply. The boundaries between the several regions are lines of equal pressures. Our research is limited to the upper-left quadrant of the plot which is governed by nondegenerate matter. (H. Bradt, Asrophysics Processes, Cambridge University Press 2008)">
            <a:extLst>
              <a:ext uri="{FF2B5EF4-FFF2-40B4-BE49-F238E27FC236}">
                <a16:creationId xmlns:a16="http://schemas.microsoft.com/office/drawing/2014/main" id="{DAEB670D-D61A-1B20-40CB-78A6AF2B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8" y="782847"/>
            <a:ext cx="8896093" cy="592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606CF-5503-0799-64F4-50DAC71FA80F}"/>
              </a:ext>
            </a:extLst>
          </p:cNvPr>
          <p:cNvSpPr txBox="1"/>
          <p:nvPr/>
        </p:nvSpPr>
        <p:spPr>
          <a:xfrm>
            <a:off x="0" y="321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Fundamentals: Equation of state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39B1E-9B10-37B9-7858-FA1EA40C37EA}"/>
              </a:ext>
            </a:extLst>
          </p:cNvPr>
          <p:cNvSpPr txBox="1"/>
          <p:nvPr/>
        </p:nvSpPr>
        <p:spPr>
          <a:xfrm>
            <a:off x="10407473" y="6222427"/>
            <a:ext cx="16897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Helvetica Neue"/>
              </a:rPr>
              <a:t>West, 2011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FAE2-B978-6831-712F-4EA11C0B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53831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A6849-775E-C4EA-3AF8-4ECFE6F86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30896F-D471-2D94-0602-8E37EC5BBF98}"/>
              </a:ext>
            </a:extLst>
          </p:cNvPr>
          <p:cNvGraphicFramePr>
            <a:graphicFrameLocks noGrp="1"/>
          </p:cNvGraphicFramePr>
          <p:nvPr/>
        </p:nvGraphicFramePr>
        <p:xfrm>
          <a:off x="580769" y="1553846"/>
          <a:ext cx="11104621" cy="4442292"/>
        </p:xfrm>
        <a:graphic>
          <a:graphicData uri="http://schemas.openxmlformats.org/drawingml/2006/table">
            <a:tbl>
              <a:tblPr firstRow="1" bandRow="1"/>
              <a:tblGrid>
                <a:gridCol w="2247743">
                  <a:extLst>
                    <a:ext uri="{9D8B030D-6E8A-4147-A177-3AD203B41FA5}">
                      <a16:colId xmlns:a16="http://schemas.microsoft.com/office/drawing/2014/main" val="2586309097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393727305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2811687018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3091817796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1807737559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3107425513"/>
                    </a:ext>
                  </a:extLst>
                </a:gridCol>
                <a:gridCol w="910363">
                  <a:extLst>
                    <a:ext uri="{9D8B030D-6E8A-4147-A177-3AD203B41FA5}">
                      <a16:colId xmlns:a16="http://schemas.microsoft.com/office/drawing/2014/main" val="731748867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346554794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113152580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655090412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535002165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820642761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926789222"/>
                    </a:ext>
                  </a:extLst>
                </a:gridCol>
                <a:gridCol w="455181">
                  <a:extLst>
                    <a:ext uri="{9D8B030D-6E8A-4147-A177-3AD203B41FA5}">
                      <a16:colId xmlns:a16="http://schemas.microsoft.com/office/drawing/2014/main" val="1004533543"/>
                    </a:ext>
                  </a:extLst>
                </a:gridCol>
                <a:gridCol w="208433">
                  <a:extLst>
                    <a:ext uri="{9D8B030D-6E8A-4147-A177-3AD203B41FA5}">
                      <a16:colId xmlns:a16="http://schemas.microsoft.com/office/drawing/2014/main" val="882368110"/>
                    </a:ext>
                  </a:extLst>
                </a:gridCol>
              </a:tblGrid>
              <a:tr h="493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2200" b="1" dirty="0"/>
                        <a:t>s-process (</a:t>
                      </a:r>
                      <a:r>
                        <a:rPr lang="ca-ES" sz="2200" b="1" baseline="30000" dirty="0"/>
                        <a:t>22</a:t>
                      </a:r>
                      <a:r>
                        <a:rPr lang="ca-ES" sz="2200" b="1" dirty="0"/>
                        <a:t>Ne)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715366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s-process (</a:t>
                      </a:r>
                      <a:r>
                        <a:rPr lang="ca-ES" sz="2200" b="1" baseline="30000" dirty="0"/>
                        <a:t>13</a:t>
                      </a:r>
                      <a:r>
                        <a:rPr lang="ca-ES" sz="2200" b="1" dirty="0"/>
                        <a:t>C)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027782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HBB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501954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TDU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56873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DO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11938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C-burn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71004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SDU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99219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r>
                        <a:rPr lang="ca-ES" sz="2200" b="1" dirty="0"/>
                        <a:t>FDU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6447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sz="2400" dirty="0"/>
                    </a:p>
                  </a:txBody>
                  <a:tcPr marL="68700" marR="68700" marT="60853" marB="60853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133613"/>
                  </a:ext>
                </a:extLst>
              </a:tr>
              <a:tr h="493588"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1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2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3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4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5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6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7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8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400" b="1" dirty="0"/>
                        <a:t>9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200" b="1" dirty="0"/>
                        <a:t>10</a:t>
                      </a:r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sz="2400" b="1" dirty="0"/>
                    </a:p>
                  </a:txBody>
                  <a:tcPr marL="68700" marR="68700" marT="60853" marB="6085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5477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D404220-F90A-24B3-FAE8-8568B9B7FF0D}"/>
              </a:ext>
            </a:extLst>
          </p:cNvPr>
          <p:cNvSpPr txBox="1"/>
          <p:nvPr/>
        </p:nvSpPr>
        <p:spPr>
          <a:xfrm>
            <a:off x="-12357" y="-24393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Intermediate-mass stars are an inhomogeneous group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A2A3D-1C97-AFB6-65E2-F5F708450673}"/>
              </a:ext>
            </a:extLst>
          </p:cNvPr>
          <p:cNvSpPr txBox="1"/>
          <p:nvPr/>
        </p:nvSpPr>
        <p:spPr>
          <a:xfrm>
            <a:off x="6594403" y="6224378"/>
            <a:ext cx="15569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2400" b="1" dirty="0"/>
              <a:t>M</a:t>
            </a:r>
            <a:r>
              <a:rPr lang="ca-ES" sz="2400" b="1" baseline="-25000" dirty="0"/>
              <a:t>ini</a:t>
            </a:r>
            <a:r>
              <a:rPr lang="ca-ES" sz="2400" b="1" dirty="0"/>
              <a:t>/M</a:t>
            </a:r>
            <a:r>
              <a:rPr lang="ca-ES" sz="2400" b="1" baseline="-25000" dirty="0"/>
              <a:t>sun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2BE78-C164-157F-8364-FEE7E2D9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90</a:t>
            </a:fld>
            <a:endParaRPr lang="ca-E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105D0-196E-7A54-5FF1-1C224EE247F4}"/>
              </a:ext>
            </a:extLst>
          </p:cNvPr>
          <p:cNvSpPr/>
          <p:nvPr/>
        </p:nvSpPr>
        <p:spPr>
          <a:xfrm>
            <a:off x="5538318" y="1437503"/>
            <a:ext cx="3646869" cy="4800275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l" rtl="0" eaLnBrk="1" fontAlgn="t" latinLnBrk="0" hangingPunct="1"/>
            <a:endParaRPr lang="ca-ES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2620C-6135-C435-1158-78042E9AEA55}"/>
              </a:ext>
            </a:extLst>
          </p:cNvPr>
          <p:cNvSpPr/>
          <p:nvPr/>
        </p:nvSpPr>
        <p:spPr>
          <a:xfrm>
            <a:off x="4652746" y="1441619"/>
            <a:ext cx="885573" cy="4800275"/>
          </a:xfrm>
          <a:prstGeom prst="rect">
            <a:avLst/>
          </a:prstGeom>
          <a:solidFill>
            <a:srgbClr val="FFC000">
              <a:alpha val="33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8A1C16-1BDE-6B7F-8E9A-2DF0C8BA526E}"/>
              </a:ext>
            </a:extLst>
          </p:cNvPr>
          <p:cNvSpPr/>
          <p:nvPr/>
        </p:nvSpPr>
        <p:spPr>
          <a:xfrm>
            <a:off x="9185186" y="1441621"/>
            <a:ext cx="1828801" cy="4800275"/>
          </a:xfrm>
          <a:prstGeom prst="rect">
            <a:avLst/>
          </a:prstGeom>
          <a:solidFill>
            <a:srgbClr val="FFFF99">
              <a:alpha val="32941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9E1BB-F0E9-D253-C3E5-5BAAFDD82417}"/>
              </a:ext>
            </a:extLst>
          </p:cNvPr>
          <p:cNvSpPr txBox="1"/>
          <p:nvPr/>
        </p:nvSpPr>
        <p:spPr>
          <a:xfrm>
            <a:off x="4415484" y="894481"/>
            <a:ext cx="1556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Low-mass IMS</a:t>
            </a:r>
            <a:endParaRPr lang="ca-ES" sz="1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A9F789-19E2-6903-8C3B-C5ABE045E575}"/>
              </a:ext>
            </a:extLst>
          </p:cNvPr>
          <p:cNvSpPr txBox="1"/>
          <p:nvPr/>
        </p:nvSpPr>
        <p:spPr>
          <a:xfrm>
            <a:off x="6483185" y="898597"/>
            <a:ext cx="2232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Intermediate-mass IMS</a:t>
            </a:r>
            <a:endParaRPr lang="ca-ES" sz="1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2E28B-37CC-855E-BB4A-BF128BFE3739}"/>
              </a:ext>
            </a:extLst>
          </p:cNvPr>
          <p:cNvSpPr txBox="1"/>
          <p:nvPr/>
        </p:nvSpPr>
        <p:spPr>
          <a:xfrm>
            <a:off x="9547674" y="910956"/>
            <a:ext cx="1556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b="1" dirty="0"/>
              <a:t>Massive</a:t>
            </a:r>
          </a:p>
          <a:p>
            <a:pPr algn="ctr"/>
            <a:r>
              <a:rPr lang="ca-ES" b="1" dirty="0"/>
              <a:t> IMS</a:t>
            </a:r>
            <a:endParaRPr lang="ca-ES" sz="1800" b="1" dirty="0"/>
          </a:p>
        </p:txBody>
      </p:sp>
    </p:spTree>
    <p:extLst>
      <p:ext uri="{BB962C8B-B14F-4D97-AF65-F5344CB8AC3E}">
        <p14:creationId xmlns:p14="http://schemas.microsoft.com/office/powerpoint/2010/main" val="22666138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CF29F-2832-28E6-1EC8-D8D1D2503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523C83-8A8A-6E74-D295-90F89D14C7CC}"/>
              </a:ext>
            </a:extLst>
          </p:cNvPr>
          <p:cNvCxnSpPr>
            <a:cxnSpLocks/>
          </p:cNvCxnSpPr>
          <p:nvPr/>
        </p:nvCxnSpPr>
        <p:spPr>
          <a:xfrm flipH="1">
            <a:off x="6221850" y="4731160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A19D8F-FD54-E6A5-3DB7-CFC2BE74B930}"/>
              </a:ext>
            </a:extLst>
          </p:cNvPr>
          <p:cNvCxnSpPr>
            <a:cxnSpLocks/>
          </p:cNvCxnSpPr>
          <p:nvPr/>
        </p:nvCxnSpPr>
        <p:spPr>
          <a:xfrm flipV="1">
            <a:off x="8310901" y="6110517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BE336C-3EDC-A4D3-6D1D-D420F92EB99F}"/>
              </a:ext>
            </a:extLst>
          </p:cNvPr>
          <p:cNvCxnSpPr>
            <a:cxnSpLocks/>
          </p:cNvCxnSpPr>
          <p:nvPr/>
        </p:nvCxnSpPr>
        <p:spPr>
          <a:xfrm flipV="1">
            <a:off x="8319139" y="5352634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663081-680F-00D0-33AD-7A0D6C3BBC7F}"/>
              </a:ext>
            </a:extLst>
          </p:cNvPr>
          <p:cNvSpPr/>
          <p:nvPr/>
        </p:nvSpPr>
        <p:spPr>
          <a:xfrm>
            <a:off x="1203753" y="1481947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/>
              <a:t>Can it burn He?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0B779D-6C90-9FF8-C13D-308139B63CC0}"/>
              </a:ext>
            </a:extLst>
          </p:cNvPr>
          <p:cNvSpPr/>
          <p:nvPr/>
        </p:nvSpPr>
        <p:spPr>
          <a:xfrm>
            <a:off x="5247257" y="1470072"/>
            <a:ext cx="5937712" cy="71351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Red dwarf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8E00D3-17BC-2372-8CDE-63E1739CEAA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4150783" y="1826830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AE5EB6E-4CDE-FFF6-BFEC-28577F12CEBB}"/>
              </a:ext>
            </a:extLst>
          </p:cNvPr>
          <p:cNvSpPr/>
          <p:nvPr/>
        </p:nvSpPr>
        <p:spPr>
          <a:xfrm flipH="1">
            <a:off x="4322281" y="1624272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935FFA-4779-5880-3236-C5E5CD64F1D2}"/>
              </a:ext>
            </a:extLst>
          </p:cNvPr>
          <p:cNvSpPr/>
          <p:nvPr/>
        </p:nvSpPr>
        <p:spPr>
          <a:xfrm>
            <a:off x="1201777" y="2798129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/>
              <a:t>Does it avoid </a:t>
            </a:r>
          </a:p>
          <a:p>
            <a:pPr algn="ctr"/>
            <a:r>
              <a:rPr lang="ca-ES" dirty="0"/>
              <a:t>core He-flash?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74B97D-6200-356E-43F1-9B1E9B4523FA}"/>
              </a:ext>
            </a:extLst>
          </p:cNvPr>
          <p:cNvSpPr/>
          <p:nvPr/>
        </p:nvSpPr>
        <p:spPr>
          <a:xfrm>
            <a:off x="5245281" y="2786254"/>
            <a:ext cx="5939688" cy="713516"/>
          </a:xfrm>
          <a:prstGeom prst="roundRect">
            <a:avLst/>
          </a:prstGeom>
          <a:solidFill>
            <a:srgbClr val="E164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+mj-lt"/>
              </a:rPr>
              <a:t>Low-mass star</a:t>
            </a:r>
            <a:r>
              <a:rPr lang="ca-ES" b="1" i="0" dirty="0">
                <a:solidFill>
                  <a:schemeClr val="bg1"/>
                </a:solidFill>
                <a:effectLst/>
                <a:latin typeface="+mj-lt"/>
              </a:rPr>
              <a:t>: CO WD</a:t>
            </a:r>
            <a:endParaRPr lang="ca-ES" b="1" dirty="0">
              <a:latin typeface="+mj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CA98D7-7265-5251-5C06-D58A6AB4B9A2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 flipV="1">
            <a:off x="4148807" y="3143012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96873E-013E-A6C6-EF98-909A4467ACF4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flipH="1">
            <a:off x="2675292" y="2195463"/>
            <a:ext cx="1976" cy="602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A877961-1814-16F6-74CA-A12A8B1F2B62}"/>
              </a:ext>
            </a:extLst>
          </p:cNvPr>
          <p:cNvSpPr/>
          <p:nvPr/>
        </p:nvSpPr>
        <p:spPr>
          <a:xfrm flipH="1">
            <a:off x="4322281" y="2952329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9B92336-08ED-8291-8756-92DC8750142D}"/>
              </a:ext>
            </a:extLst>
          </p:cNvPr>
          <p:cNvSpPr/>
          <p:nvPr/>
        </p:nvSpPr>
        <p:spPr>
          <a:xfrm>
            <a:off x="1199797" y="4149938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/>
              <a:t>Does it avoid advanced central burning?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76F1BE8-7F52-A880-BF03-25A8B3F46A21}"/>
              </a:ext>
            </a:extLst>
          </p:cNvPr>
          <p:cNvSpPr/>
          <p:nvPr/>
        </p:nvSpPr>
        <p:spPr>
          <a:xfrm>
            <a:off x="5243301" y="4138063"/>
            <a:ext cx="5947596" cy="713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Intermediate-mass star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6F5FC9-EEDD-7BB6-6AC6-3A0ACC7491A2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 flipV="1">
            <a:off x="4146827" y="4494821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D25A1E4-BD37-2754-2ECB-BE95BC85D7B0}"/>
              </a:ext>
            </a:extLst>
          </p:cNvPr>
          <p:cNvCxnSpPr>
            <a:cxnSpLocks/>
            <a:stCxn id="17" idx="2"/>
            <a:endCxn id="35" idx="0"/>
          </p:cNvCxnSpPr>
          <p:nvPr/>
        </p:nvCxnSpPr>
        <p:spPr>
          <a:xfrm flipH="1">
            <a:off x="2673312" y="3511645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C88A24B-F4F2-B2C2-FD37-4B9D1A491561}"/>
              </a:ext>
            </a:extLst>
          </p:cNvPr>
          <p:cNvSpPr/>
          <p:nvPr/>
        </p:nvSpPr>
        <p:spPr>
          <a:xfrm flipH="1">
            <a:off x="4320301" y="4304138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2177D1A-A9AD-7584-AFEE-249E7C830E74}"/>
              </a:ext>
            </a:extLst>
          </p:cNvPr>
          <p:cNvCxnSpPr>
            <a:cxnSpLocks/>
          </p:cNvCxnSpPr>
          <p:nvPr/>
        </p:nvCxnSpPr>
        <p:spPr>
          <a:xfrm flipH="1">
            <a:off x="2671332" y="4875326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5373901-7922-CA0A-938B-56057B008F43}"/>
              </a:ext>
            </a:extLst>
          </p:cNvPr>
          <p:cNvSpPr/>
          <p:nvPr/>
        </p:nvSpPr>
        <p:spPr>
          <a:xfrm>
            <a:off x="1554033" y="5514611"/>
            <a:ext cx="2224681" cy="71351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Massive star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0533485-99C7-D166-9F9F-8E937A2A53D3}"/>
              </a:ext>
            </a:extLst>
          </p:cNvPr>
          <p:cNvSpPr/>
          <p:nvPr/>
        </p:nvSpPr>
        <p:spPr>
          <a:xfrm flipH="1">
            <a:off x="2171733" y="4979451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CB3349B-EE25-A0C5-25E6-3A9325D7176C}"/>
              </a:ext>
            </a:extLst>
          </p:cNvPr>
          <p:cNvSpPr/>
          <p:nvPr/>
        </p:nvSpPr>
        <p:spPr>
          <a:xfrm flipH="1">
            <a:off x="2138088" y="3663268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6896D2E-933D-BDB6-F073-573F0BD799E0}"/>
              </a:ext>
            </a:extLst>
          </p:cNvPr>
          <p:cNvSpPr/>
          <p:nvPr/>
        </p:nvSpPr>
        <p:spPr>
          <a:xfrm flipH="1">
            <a:off x="2151943" y="2311459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666D83-8A68-2FD5-C7A6-43D2B256B8C0}"/>
              </a:ext>
            </a:extLst>
          </p:cNvPr>
          <p:cNvSpPr/>
          <p:nvPr/>
        </p:nvSpPr>
        <p:spPr>
          <a:xfrm>
            <a:off x="4775014" y="5392132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/>
              <a:t>Does it avoid degenerate C-burning?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EDDFF9-E7E2-D8BD-8EC4-EBA05EE19FA9}"/>
              </a:ext>
            </a:extLst>
          </p:cNvPr>
          <p:cNvSpPr/>
          <p:nvPr/>
        </p:nvSpPr>
        <p:spPr>
          <a:xfrm flipH="1">
            <a:off x="8107111" y="5181279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A4C49D-BEAB-E29D-99AF-3E4EE45B8930}"/>
              </a:ext>
            </a:extLst>
          </p:cNvPr>
          <p:cNvSpPr/>
          <p:nvPr/>
        </p:nvSpPr>
        <p:spPr>
          <a:xfrm flipH="1">
            <a:off x="8111227" y="5926809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1C47DB8-ADBF-DD52-850A-8A5F635883C1}"/>
              </a:ext>
            </a:extLst>
          </p:cNvPr>
          <p:cNvCxnSpPr>
            <a:stCxn id="4" idx="3"/>
            <a:endCxn id="9" idx="6"/>
          </p:cNvCxnSpPr>
          <p:nvPr/>
        </p:nvCxnSpPr>
        <p:spPr>
          <a:xfrm flipV="1">
            <a:off x="7722044" y="5366616"/>
            <a:ext cx="385067" cy="38227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AD0F8CA-B7B2-2430-8CEF-EEEEB0DE41F8}"/>
              </a:ext>
            </a:extLst>
          </p:cNvPr>
          <p:cNvCxnSpPr>
            <a:cxnSpLocks/>
          </p:cNvCxnSpPr>
          <p:nvPr/>
        </p:nvCxnSpPr>
        <p:spPr>
          <a:xfrm>
            <a:off x="7726160" y="5741440"/>
            <a:ext cx="385067" cy="38227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3A592C-2F44-7B33-D5D5-B5E8F4BF2968}"/>
              </a:ext>
            </a:extLst>
          </p:cNvPr>
          <p:cNvSpPr/>
          <p:nvPr/>
        </p:nvSpPr>
        <p:spPr>
          <a:xfrm>
            <a:off x="9444748" y="5127734"/>
            <a:ext cx="1303654" cy="425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CO WD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013D141-2A93-20FD-507E-14E2FE7C261A}"/>
              </a:ext>
            </a:extLst>
          </p:cNvPr>
          <p:cNvSpPr/>
          <p:nvPr/>
        </p:nvSpPr>
        <p:spPr>
          <a:xfrm>
            <a:off x="9436510" y="5873261"/>
            <a:ext cx="1313873" cy="41665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ONe WD?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0C7E0C-6307-304C-7109-4E5DE023AE60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F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ates of low and intermediate-mass stars</a:t>
            </a:r>
            <a:endParaRPr lang="ca-E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CF31C-DB3A-AE5A-841A-92E2265C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13556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3F278-DFA3-EF87-8E49-39FA1C17C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D89020-EC41-B94E-373B-B7833271B616}"/>
              </a:ext>
            </a:extLst>
          </p:cNvPr>
          <p:cNvCxnSpPr>
            <a:cxnSpLocks/>
          </p:cNvCxnSpPr>
          <p:nvPr/>
        </p:nvCxnSpPr>
        <p:spPr>
          <a:xfrm flipH="1">
            <a:off x="5431008" y="1926166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9B9D7E-A6A3-5EF1-DD84-BCBB5FBF89DD}"/>
              </a:ext>
            </a:extLst>
          </p:cNvPr>
          <p:cNvCxnSpPr>
            <a:cxnSpLocks/>
          </p:cNvCxnSpPr>
          <p:nvPr/>
        </p:nvCxnSpPr>
        <p:spPr>
          <a:xfrm flipV="1">
            <a:off x="7520059" y="3305523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23E6C9-BE5F-0F1A-7359-E310EC73A1B5}"/>
              </a:ext>
            </a:extLst>
          </p:cNvPr>
          <p:cNvCxnSpPr>
            <a:cxnSpLocks/>
          </p:cNvCxnSpPr>
          <p:nvPr/>
        </p:nvCxnSpPr>
        <p:spPr>
          <a:xfrm flipV="1">
            <a:off x="7528297" y="2547640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1DBFE4-6E15-147A-459E-F09602FE7688}"/>
              </a:ext>
            </a:extLst>
          </p:cNvPr>
          <p:cNvSpPr/>
          <p:nvPr/>
        </p:nvSpPr>
        <p:spPr>
          <a:xfrm>
            <a:off x="408955" y="1344944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100" dirty="0"/>
              <a:t>Does it avoid advanced central burning?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CDF9A85-A602-A8DC-9133-AFBB4A222B26}"/>
              </a:ext>
            </a:extLst>
          </p:cNvPr>
          <p:cNvSpPr/>
          <p:nvPr/>
        </p:nvSpPr>
        <p:spPr>
          <a:xfrm>
            <a:off x="4452459" y="1333069"/>
            <a:ext cx="5947596" cy="713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Intermediate-mass star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773370-A0CB-77A5-D064-9F4C6983B0B6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 flipV="1">
            <a:off x="3355985" y="1689827"/>
            <a:ext cx="1096474" cy="11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1AF55A4-800B-C60A-6DDA-68BBB72F5A02}"/>
              </a:ext>
            </a:extLst>
          </p:cNvPr>
          <p:cNvSpPr/>
          <p:nvPr/>
        </p:nvSpPr>
        <p:spPr>
          <a:xfrm flipH="1">
            <a:off x="3529459" y="1499144"/>
            <a:ext cx="671675" cy="381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369A690-4E7A-90C9-11A4-535E087BED90}"/>
              </a:ext>
            </a:extLst>
          </p:cNvPr>
          <p:cNvCxnSpPr>
            <a:cxnSpLocks/>
          </p:cNvCxnSpPr>
          <p:nvPr/>
        </p:nvCxnSpPr>
        <p:spPr>
          <a:xfrm flipH="1">
            <a:off x="1880490" y="2070332"/>
            <a:ext cx="1980" cy="638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15040E5-19A7-A033-4679-2DBCA9C39FB0}"/>
              </a:ext>
            </a:extLst>
          </p:cNvPr>
          <p:cNvSpPr/>
          <p:nvPr/>
        </p:nvSpPr>
        <p:spPr>
          <a:xfrm>
            <a:off x="763191" y="2709617"/>
            <a:ext cx="2224681" cy="71351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Massive star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4CD6BD7-D83C-2A79-196F-7A20DCA05941}"/>
              </a:ext>
            </a:extLst>
          </p:cNvPr>
          <p:cNvSpPr/>
          <p:nvPr/>
        </p:nvSpPr>
        <p:spPr>
          <a:xfrm flipH="1">
            <a:off x="1380891" y="2174457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97911F-BE3A-2D1D-206B-110824D87125}"/>
              </a:ext>
            </a:extLst>
          </p:cNvPr>
          <p:cNvSpPr/>
          <p:nvPr/>
        </p:nvSpPr>
        <p:spPr>
          <a:xfrm>
            <a:off x="3984172" y="2587138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100" dirty="0"/>
              <a:t>Does it avoid degenerate C-burning?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777DDD-19CC-0016-048B-2664FE766B58}"/>
              </a:ext>
            </a:extLst>
          </p:cNvPr>
          <p:cNvSpPr/>
          <p:nvPr/>
        </p:nvSpPr>
        <p:spPr>
          <a:xfrm flipH="1">
            <a:off x="7316269" y="2376285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F60B56-818A-3252-C31E-27032C5A6234}"/>
              </a:ext>
            </a:extLst>
          </p:cNvPr>
          <p:cNvSpPr/>
          <p:nvPr/>
        </p:nvSpPr>
        <p:spPr>
          <a:xfrm flipH="1">
            <a:off x="7320385" y="3121815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C124844-37DF-D620-F412-8A254E1FBCF8}"/>
              </a:ext>
            </a:extLst>
          </p:cNvPr>
          <p:cNvCxnSpPr>
            <a:stCxn id="4" idx="3"/>
            <a:endCxn id="9" idx="6"/>
          </p:cNvCxnSpPr>
          <p:nvPr/>
        </p:nvCxnSpPr>
        <p:spPr>
          <a:xfrm flipV="1">
            <a:off x="6931202" y="2561622"/>
            <a:ext cx="385067" cy="38227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0CD36FD-3DC3-D917-F76F-13DC2C10296B}"/>
              </a:ext>
            </a:extLst>
          </p:cNvPr>
          <p:cNvCxnSpPr>
            <a:cxnSpLocks/>
          </p:cNvCxnSpPr>
          <p:nvPr/>
        </p:nvCxnSpPr>
        <p:spPr>
          <a:xfrm>
            <a:off x="6935318" y="2936446"/>
            <a:ext cx="385067" cy="382274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6E79C0-6955-A441-2B14-9DF785F7CD23}"/>
              </a:ext>
            </a:extLst>
          </p:cNvPr>
          <p:cNvSpPr/>
          <p:nvPr/>
        </p:nvSpPr>
        <p:spPr>
          <a:xfrm>
            <a:off x="8653906" y="2162100"/>
            <a:ext cx="1367916" cy="713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CO WD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5C7E51-FC30-4540-57AA-20861CF51AB1}"/>
              </a:ext>
            </a:extLst>
          </p:cNvPr>
          <p:cNvSpPr/>
          <p:nvPr/>
        </p:nvSpPr>
        <p:spPr>
          <a:xfrm>
            <a:off x="8893039" y="4693006"/>
            <a:ext cx="1092514" cy="713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ONe WD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2B84A-A9CF-6E25-C0AC-3563DFB65FD9}"/>
              </a:ext>
            </a:extLst>
          </p:cNvPr>
          <p:cNvSpPr/>
          <p:nvPr/>
        </p:nvSpPr>
        <p:spPr>
          <a:xfrm>
            <a:off x="8659394" y="2960640"/>
            <a:ext cx="2947030" cy="713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sz="2100" dirty="0"/>
              <a:t>Does it avoid e-capture SN explosion?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B9FFA54-2CD7-A8FF-A004-4027509EF7E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22747" y="3669088"/>
            <a:ext cx="686449" cy="66612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FD585108-FF20-4626-C014-036F7EB0A6DA}"/>
              </a:ext>
            </a:extLst>
          </p:cNvPr>
          <p:cNvCxnSpPr>
            <a:cxnSpLocks/>
          </p:cNvCxnSpPr>
          <p:nvPr/>
        </p:nvCxnSpPr>
        <p:spPr>
          <a:xfrm rot="5400000">
            <a:off x="9455997" y="3669088"/>
            <a:ext cx="686449" cy="66612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52386F1-8866-0876-8A7E-687BCFFE43E8}"/>
              </a:ext>
            </a:extLst>
          </p:cNvPr>
          <p:cNvCxnSpPr/>
          <p:nvPr/>
        </p:nvCxnSpPr>
        <p:spPr>
          <a:xfrm>
            <a:off x="10799035" y="4002151"/>
            <a:ext cx="0" cy="693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D392C5AE-15BB-5B66-9687-816C050764A5}"/>
              </a:ext>
            </a:extLst>
          </p:cNvPr>
          <p:cNvSpPr/>
          <p:nvPr/>
        </p:nvSpPr>
        <p:spPr>
          <a:xfrm flipH="1">
            <a:off x="10264585" y="4149797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No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EBA95A5-C744-DA9D-8B49-BAEE365C5F37}"/>
              </a:ext>
            </a:extLst>
          </p:cNvPr>
          <p:cNvCxnSpPr/>
          <p:nvPr/>
        </p:nvCxnSpPr>
        <p:spPr>
          <a:xfrm>
            <a:off x="9465535" y="3998976"/>
            <a:ext cx="0" cy="693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4E72A147-FF2F-C4A6-E6F5-EF4FE113C635}"/>
              </a:ext>
            </a:extLst>
          </p:cNvPr>
          <p:cNvSpPr/>
          <p:nvPr/>
        </p:nvSpPr>
        <p:spPr>
          <a:xfrm flipH="1">
            <a:off x="9001845" y="4149797"/>
            <a:ext cx="1019977" cy="3706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Yes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7BDFD43-0D99-A82B-E915-863DD1EB6189}"/>
              </a:ext>
            </a:extLst>
          </p:cNvPr>
          <p:cNvSpPr/>
          <p:nvPr/>
        </p:nvSpPr>
        <p:spPr>
          <a:xfrm>
            <a:off x="10264585" y="4686905"/>
            <a:ext cx="1092514" cy="713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200" b="1" dirty="0"/>
              <a:t>EC-SN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93CD5A-B03C-CEA5-1366-299243314487}"/>
              </a:ext>
            </a:extLst>
          </p:cNvPr>
          <p:cNvSpPr txBox="1"/>
          <p:nvPr/>
        </p:nvSpPr>
        <p:spPr>
          <a:xfrm>
            <a:off x="0" y="-12036"/>
            <a:ext cx="12192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r>
              <a:rPr lang="ca-ES" sz="4000" dirty="0">
                <a:solidFill>
                  <a:schemeClr val="bg1"/>
                </a:solidFill>
                <a:latin typeface="Aptos Display" panose="02110004020202020204"/>
                <a:ea typeface="+mj-ea"/>
                <a:cs typeface="+mj-cs"/>
              </a:rPr>
              <a:t>F</a:t>
            </a:r>
            <a:r>
              <a:rPr kumimoji="0" lang="ca-E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ates of low and intermediate-mass stars</a:t>
            </a:r>
            <a:endParaRPr lang="ca-E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9BD0E-69C7-313D-7C6D-0975EDEE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63" y="3587619"/>
            <a:ext cx="4354221" cy="310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5C0DF-501D-22B9-0DB2-E518A9214FAF}"/>
              </a:ext>
            </a:extLst>
          </p:cNvPr>
          <p:cNvSpPr txBox="1"/>
          <p:nvPr/>
        </p:nvSpPr>
        <p:spPr>
          <a:xfrm>
            <a:off x="358194" y="5537974"/>
            <a:ext cx="1952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 err="1">
                <a:solidFill>
                  <a:srgbClr val="151515"/>
                </a:solidFill>
                <a:effectLst/>
                <a:latin typeface="Open Sans" panose="020B0606030504020204" pitchFamily="34" charset="0"/>
              </a:rPr>
              <a:t>Image</a:t>
            </a:r>
            <a:r>
              <a:rPr lang="es-ES" b="0" i="0" dirty="0">
                <a:solidFill>
                  <a:srgbClr val="151515"/>
                </a:solidFill>
                <a:effectLst/>
                <a:latin typeface="Open Sans" panose="020B0606030504020204" pitchFamily="34" charset="0"/>
              </a:rPr>
              <a:t> </a:t>
            </a:r>
            <a:endParaRPr lang="es-ES" dirty="0">
              <a:solidFill>
                <a:srgbClr val="151515"/>
              </a:solidFill>
              <a:latin typeface="Open Sans" panose="020B0606030504020204" pitchFamily="34" charset="0"/>
            </a:endParaRPr>
          </a:p>
          <a:p>
            <a:r>
              <a:rPr lang="es-ES" b="0" i="0" dirty="0" err="1">
                <a:solidFill>
                  <a:srgbClr val="151515"/>
                </a:solidFill>
                <a:effectLst/>
                <a:latin typeface="Open Sans" panose="020B0606030504020204" pitchFamily="34" charset="0"/>
              </a:rPr>
              <a:t>S.Wilkinson</a:t>
            </a:r>
            <a:r>
              <a:rPr lang="es-ES" b="0" i="0" dirty="0">
                <a:solidFill>
                  <a:srgbClr val="151515"/>
                </a:solidFill>
                <a:effectLst/>
                <a:latin typeface="Open Sans" panose="020B0606030504020204" pitchFamily="34" charset="0"/>
              </a:rPr>
              <a:t>/ </a:t>
            </a:r>
          </a:p>
          <a:p>
            <a:r>
              <a:rPr lang="es-ES" b="0" i="0" u="none" strike="noStrike" dirty="0">
                <a:solidFill>
                  <a:srgbClr val="0491B1"/>
                </a:solidFill>
                <a:effectLst/>
                <a:latin typeface="Open Sans" panose="020B0606030504020204" pitchFamily="34" charset="0"/>
                <a:hlinkClick r:id="rId4"/>
              </a:rPr>
              <a:t>Las Cumbres </a:t>
            </a:r>
            <a:r>
              <a:rPr lang="es-ES" b="0" i="0" u="none" strike="noStrike" dirty="0" err="1">
                <a:solidFill>
                  <a:srgbClr val="0491B1"/>
                </a:solidFill>
                <a:effectLst/>
                <a:latin typeface="Open Sans" panose="020B0606030504020204" pitchFamily="34" charset="0"/>
                <a:hlinkClick r:id="rId4"/>
              </a:rPr>
              <a:t>Observatory</a:t>
            </a:r>
            <a:r>
              <a:rPr lang="es-ES" b="0" i="0" dirty="0">
                <a:solidFill>
                  <a:srgbClr val="151515"/>
                </a:solidFill>
                <a:effectLst/>
                <a:latin typeface="Open Sans" panose="020B0606030504020204" pitchFamily="34" charset="0"/>
              </a:rPr>
              <a:t>.</a:t>
            </a:r>
            <a:endParaRPr lang="ca-E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1337A-659B-5810-1738-E88DC8D1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34017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BF1C-D330-B820-1BD1-55612A2A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02" y="244529"/>
            <a:ext cx="11489398" cy="6613471"/>
          </a:xfrm>
        </p:spPr>
        <p:txBody>
          <a:bodyPr>
            <a:normAutofit fontScale="90000"/>
          </a:bodyPr>
          <a:lstStyle/>
          <a:p>
            <a:br>
              <a:rPr lang="ca-ES" dirty="0"/>
            </a:br>
            <a:br>
              <a:rPr lang="ca-ES" dirty="0"/>
            </a:br>
            <a:r>
              <a:rPr lang="ca-ES" dirty="0"/>
              <a:t>Conclusions</a:t>
            </a:r>
            <a:br>
              <a:rPr lang="ca-ES" dirty="0"/>
            </a:br>
            <a:br>
              <a:rPr lang="ca-ES" sz="2700" dirty="0"/>
            </a:br>
            <a:r>
              <a:rPr lang="ca-ES" sz="2700" dirty="0"/>
              <a:t>Intermediate-mass stars are an heterogeneous group: </a:t>
            </a:r>
            <a:br>
              <a:rPr lang="ca-ES" sz="2700" dirty="0"/>
            </a:br>
            <a:r>
              <a:rPr lang="ca-ES" sz="2700" dirty="0"/>
              <a:t>	- many phenomena involving stellar evolution theory, observations, 	nuclear physics...</a:t>
            </a:r>
            <a:br>
              <a:rPr lang="ca-ES" sz="2700" dirty="0"/>
            </a:br>
            <a:r>
              <a:rPr lang="ca-ES" sz="2700" dirty="0"/>
              <a:t>	+ different effects are usually entangled.</a:t>
            </a:r>
            <a:br>
              <a:rPr lang="ca-ES" sz="2700" dirty="0"/>
            </a:br>
            <a:br>
              <a:rPr lang="ca-ES" sz="2700" dirty="0"/>
            </a:br>
            <a:r>
              <a:rPr lang="ca-ES" sz="2700" dirty="0"/>
              <a:t>Super-AGB stars exist and they are very interesting.</a:t>
            </a:r>
            <a:br>
              <a:rPr lang="ca-ES" sz="2700" dirty="0"/>
            </a:br>
            <a:br>
              <a:rPr lang="ca-ES" sz="2700" dirty="0"/>
            </a:br>
            <a:r>
              <a:rPr lang="ca-ES" sz="2700" dirty="0"/>
              <a:t>Old theory and still many unknowns. And we have not discussed binarity and extremely metal-poor cases!</a:t>
            </a:r>
            <a:br>
              <a:rPr lang="ca-ES" sz="2700" dirty="0"/>
            </a:br>
            <a:br>
              <a:rPr lang="ca-ES" sz="2700" dirty="0"/>
            </a:br>
            <a:r>
              <a:rPr lang="ca-ES" sz="2700" dirty="0"/>
              <a:t>Stars are complex, present highly non-linear behaviour, and we need to rely on parametrized treatments.</a:t>
            </a:r>
            <a:br>
              <a:rPr lang="ca-ES" sz="2700" dirty="0"/>
            </a:br>
            <a:br>
              <a:rPr lang="ca-ES" sz="2700" dirty="0"/>
            </a:br>
            <a:r>
              <a:rPr lang="ca-ES" sz="2700" dirty="0"/>
              <a:t>Feedback between nuclear physics, stellar evolution theory and observations are naturally crucial.</a:t>
            </a:r>
            <a:br>
              <a:rPr lang="ca-ES" sz="2700" dirty="0"/>
            </a:br>
            <a:endParaRPr lang="ca-ES"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7D7052-A278-6D77-9363-AE105136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578910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18A6F-871B-CF1C-1796-3C69FECA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02D0-A73E-C07F-003D-4BB982E6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Did we get some clues?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28FF67-3B14-9581-D8BB-505A49CD53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20905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995F-76A9-2FC1-20F2-22DD6D9E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94</a:t>
            </a:fld>
            <a:endParaRPr lang="ca-E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C2A7ED-2E62-3454-CE5F-C63F3179EC93}"/>
              </a:ext>
            </a:extLst>
          </p:cNvPr>
          <p:cNvSpPr txBox="1">
            <a:spLocks/>
          </p:cNvSpPr>
          <p:nvPr/>
        </p:nvSpPr>
        <p:spPr>
          <a:xfrm>
            <a:off x="6670164" y="2491407"/>
            <a:ext cx="4786799" cy="38760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sz="2200" dirty="0"/>
              <a:t>Why are non-massive stars important?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How do they live?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How do they end their lives?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Why are they important for element formation?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Why the embarrassing uncertain mass-limits in the definition of different types?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What do we still have to understand?</a:t>
            </a:r>
          </a:p>
        </p:txBody>
      </p:sp>
    </p:spTree>
    <p:extLst>
      <p:ext uri="{BB962C8B-B14F-4D97-AF65-F5344CB8AC3E}">
        <p14:creationId xmlns:p14="http://schemas.microsoft.com/office/powerpoint/2010/main" val="3484433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A85A0-4860-2406-E550-1F87FCE91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n undulating, translucent star-forming region in the Carina Nebula is shown in this Webb image, hued in ambers and blues; foreground stars with diffraction spikes can be seen, as can a speckling of background points of light through the cloudy nebula">
            <a:extLst>
              <a:ext uri="{FF2B5EF4-FFF2-40B4-BE49-F238E27FC236}">
                <a16:creationId xmlns:a16="http://schemas.microsoft.com/office/drawing/2014/main" id="{017BA544-E86A-632D-A018-C0775464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" y="-80525"/>
            <a:ext cx="12243831" cy="69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C983B-A958-2884-C791-753B98DD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569" y="2389359"/>
            <a:ext cx="3295306" cy="2852737"/>
          </a:xfrm>
        </p:spPr>
        <p:txBody>
          <a:bodyPr/>
          <a:lstStyle/>
          <a:p>
            <a:r>
              <a:rPr lang="ca-ES" dirty="0">
                <a:solidFill>
                  <a:schemeClr val="bg1"/>
                </a:solidFill>
              </a:rPr>
              <a:t>Thanks :)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7EB62-6F13-C2F6-7775-18FEBFEC9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37EAE-7B45-4750-943F-A881E05D7E0F}" type="slidenum">
              <a:rPr lang="ca-ES" smtClean="0"/>
              <a:t>95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9857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28841</TotalTime>
  <Words>4050</Words>
  <Application>Microsoft Office PowerPoint</Application>
  <PresentationFormat>Widescreen</PresentationFormat>
  <Paragraphs>851</Paragraphs>
  <Slides>95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Aptos</vt:lpstr>
      <vt:lpstr>Aptos Display</vt:lpstr>
      <vt:lpstr>Arial</vt:lpstr>
      <vt:lpstr>Cambria Math</vt:lpstr>
      <vt:lpstr>Helvetica Neue</vt:lpstr>
      <vt:lpstr>Open Sans</vt:lpstr>
      <vt:lpstr>Overlock</vt:lpstr>
      <vt:lpstr>Times New Roman</vt:lpstr>
      <vt:lpstr>Verdana</vt:lpstr>
      <vt:lpstr>Wingdings</vt:lpstr>
      <vt:lpstr>Office Theme</vt:lpstr>
      <vt:lpstr>PowerPoint Presentation</vt:lpstr>
      <vt:lpstr>Questions we will try to answer</vt:lpstr>
      <vt:lpstr>Motivation</vt:lpstr>
      <vt:lpstr>PowerPoint Presentation</vt:lpstr>
      <vt:lpstr>Outline</vt:lpstr>
      <vt:lpstr>What do I intend to convey?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Just some mild deuterium burning + lithium (most massive)  R ≈ RJup </vt:lpstr>
      <vt:lpstr>PowerPoint Presentation</vt:lpstr>
      <vt:lpstr>PowerPoint Presentation</vt:lpstr>
      <vt:lpstr>PowerPoint Presentation</vt:lpstr>
      <vt:lpstr>0.3 ≲ M/M⊙ ≲ 2-2.25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Intermediate-mass stars: 2 ≲ M/M⊙ ≲ 8-10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Conclusions  Intermediate-mass stars are an heterogeneous group:   - many phenomena involving stellar evolution theory, observations,  nuclear physics...  + different effects are usually entangled.  Super-AGB stars exist and they are very interesting.  Old theory and still many unknowns. And we have not discussed binarity and extremely metal-poor cases!  Stars are complex, present highly non-linear behaviour, and we need to rely on parametrized treatments.  Feedback between nuclear physics, stellar evolution theory and observations are naturally crucial. </vt:lpstr>
      <vt:lpstr>Did we get some clues?</vt:lpstr>
      <vt:lpstr>Thanks 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Pilar Gil Pons</dc:creator>
  <cp:lastModifiedBy>Pilar Gil Pons</cp:lastModifiedBy>
  <cp:revision>20</cp:revision>
  <dcterms:created xsi:type="dcterms:W3CDTF">2025-02-20T10:23:28Z</dcterms:created>
  <dcterms:modified xsi:type="dcterms:W3CDTF">2025-03-17T21:44:02Z</dcterms:modified>
</cp:coreProperties>
</file>