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61" r:id="rId2"/>
    <p:sldId id="352" r:id="rId3"/>
    <p:sldId id="353" r:id="rId4"/>
    <p:sldId id="281" r:id="rId5"/>
    <p:sldId id="355" r:id="rId6"/>
    <p:sldId id="279" r:id="rId7"/>
    <p:sldId id="354" r:id="rId8"/>
    <p:sldId id="343" r:id="rId9"/>
    <p:sldId id="331" r:id="rId10"/>
    <p:sldId id="309" r:id="rId11"/>
    <p:sldId id="288" r:id="rId12"/>
    <p:sldId id="316" r:id="rId13"/>
    <p:sldId id="280" r:id="rId14"/>
    <p:sldId id="321" r:id="rId15"/>
    <p:sldId id="287" r:id="rId16"/>
    <p:sldId id="325" r:id="rId17"/>
    <p:sldId id="326" r:id="rId18"/>
    <p:sldId id="346" r:id="rId19"/>
    <p:sldId id="311" r:id="rId20"/>
    <p:sldId id="312" r:id="rId21"/>
    <p:sldId id="313" r:id="rId22"/>
    <p:sldId id="260" r:id="rId23"/>
    <p:sldId id="257" r:id="rId24"/>
    <p:sldId id="276" r:id="rId25"/>
    <p:sldId id="357" r:id="rId26"/>
    <p:sldId id="358" r:id="rId27"/>
    <p:sldId id="265" r:id="rId28"/>
    <p:sldId id="263" r:id="rId29"/>
    <p:sldId id="266" r:id="rId30"/>
    <p:sldId id="347" r:id="rId31"/>
    <p:sldId id="278" r:id="rId32"/>
    <p:sldId id="348" r:id="rId33"/>
    <p:sldId id="349" r:id="rId34"/>
    <p:sldId id="359" r:id="rId35"/>
    <p:sldId id="286" r:id="rId36"/>
    <p:sldId id="356" r:id="rId37"/>
    <p:sldId id="290" r:id="rId38"/>
    <p:sldId id="267" r:id="rId39"/>
    <p:sldId id="271" r:id="rId40"/>
    <p:sldId id="262" r:id="rId41"/>
    <p:sldId id="351" r:id="rId42"/>
    <p:sldId id="259" r:id="rId43"/>
    <p:sldId id="274" r:id="rId44"/>
    <p:sldId id="350" r:id="rId45"/>
    <p:sldId id="273" r:id="rId46"/>
    <p:sldId id="294" r:id="rId47"/>
    <p:sldId id="291" r:id="rId4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C2A9F7-6508-A246-A627-D316E76EF92D}" v="3" dt="2025-03-19T11:07:38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4"/>
    <p:restoredTop sz="96301" autoAdjust="0"/>
  </p:normalViewPr>
  <p:slideViewPr>
    <p:cSldViewPr snapToGrid="0" snapToObjects="1" showGuides="1">
      <p:cViewPr varScale="1">
        <p:scale>
          <a:sx n="127" d="100"/>
          <a:sy n="127" d="100"/>
        </p:scale>
        <p:origin x="1488" y="192"/>
      </p:cViewPr>
      <p:guideLst>
        <p:guide orient="horz" pos="431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SALVATORE MARIA LA COGNATA" userId="83eb3702-e4cc-4380-8fc4-f1fbd20b1c6d" providerId="ADAL" clId="{7BC2A9F7-6508-A246-A627-D316E76EF92D}"/>
    <pc:docChg chg="undo custSel modSld">
      <pc:chgData name="MARCO SALVATORE MARIA LA COGNATA" userId="83eb3702-e4cc-4380-8fc4-f1fbd20b1c6d" providerId="ADAL" clId="{7BC2A9F7-6508-A246-A627-D316E76EF92D}" dt="2025-03-19T11:10:01.735" v="634" actId="14100"/>
      <pc:docMkLst>
        <pc:docMk/>
      </pc:docMkLst>
      <pc:sldChg chg="addSp modSp mod">
        <pc:chgData name="MARCO SALVATORE MARIA LA COGNATA" userId="83eb3702-e4cc-4380-8fc4-f1fbd20b1c6d" providerId="ADAL" clId="{7BC2A9F7-6508-A246-A627-D316E76EF92D}" dt="2025-02-13T12:29:54.294" v="9" actId="1076"/>
        <pc:sldMkLst>
          <pc:docMk/>
          <pc:sldMk cId="1657737195" sldId="261"/>
        </pc:sldMkLst>
        <pc:spChg chg="mod">
          <ac:chgData name="MARCO SALVATORE MARIA LA COGNATA" userId="83eb3702-e4cc-4380-8fc4-f1fbd20b1c6d" providerId="ADAL" clId="{7BC2A9F7-6508-A246-A627-D316E76EF92D}" dt="2025-02-13T12:25:00.787" v="1" actId="1076"/>
          <ac:spMkLst>
            <pc:docMk/>
            <pc:sldMk cId="1657737195" sldId="261"/>
            <ac:spMk id="3" creationId="{00000000-0000-0000-0000-000000000000}"/>
          </ac:spMkLst>
        </pc:spChg>
        <pc:spChg chg="add mod">
          <ac:chgData name="MARCO SALVATORE MARIA LA COGNATA" userId="83eb3702-e4cc-4380-8fc4-f1fbd20b1c6d" providerId="ADAL" clId="{7BC2A9F7-6508-A246-A627-D316E76EF92D}" dt="2025-02-13T12:29:54.294" v="9" actId="1076"/>
          <ac:spMkLst>
            <pc:docMk/>
            <pc:sldMk cId="1657737195" sldId="261"/>
            <ac:spMk id="5" creationId="{1FFAA282-959B-8BE2-4F6A-3B4820902E9A}"/>
          </ac:spMkLst>
        </pc:spChg>
        <pc:picChg chg="mod">
          <ac:chgData name="MARCO SALVATORE MARIA LA COGNATA" userId="83eb3702-e4cc-4380-8fc4-f1fbd20b1c6d" providerId="ADAL" clId="{7BC2A9F7-6508-A246-A627-D316E76EF92D}" dt="2025-02-13T12:25:05.601" v="2" actId="1076"/>
          <ac:picMkLst>
            <pc:docMk/>
            <pc:sldMk cId="1657737195" sldId="261"/>
            <ac:picMk id="10" creationId="{00000000-0000-0000-0000-000000000000}"/>
          </ac:picMkLst>
        </pc:picChg>
      </pc:sldChg>
      <pc:sldChg chg="addSp modSp">
        <pc:chgData name="MARCO SALVATORE MARIA LA COGNATA" userId="83eb3702-e4cc-4380-8fc4-f1fbd20b1c6d" providerId="ADAL" clId="{7BC2A9F7-6508-A246-A627-D316E76EF92D}" dt="2025-03-17T10:30:51.321" v="11"/>
        <pc:sldMkLst>
          <pc:docMk/>
          <pc:sldMk cId="2809042896" sldId="266"/>
        </pc:sldMkLst>
        <pc:spChg chg="add mod">
          <ac:chgData name="MARCO SALVATORE MARIA LA COGNATA" userId="83eb3702-e4cc-4380-8fc4-f1fbd20b1c6d" providerId="ADAL" clId="{7BC2A9F7-6508-A246-A627-D316E76EF92D}" dt="2025-03-17T10:30:51.321" v="11"/>
          <ac:spMkLst>
            <pc:docMk/>
            <pc:sldMk cId="2809042896" sldId="266"/>
            <ac:spMk id="4" creationId="{98ACC0ED-8EC5-99CC-C4CE-FAEC5FEC53A7}"/>
          </ac:spMkLst>
        </pc:spChg>
      </pc:sldChg>
      <pc:sldChg chg="addSp delSp modSp mod">
        <pc:chgData name="MARCO SALVATORE MARIA LA COGNATA" userId="83eb3702-e4cc-4380-8fc4-f1fbd20b1c6d" providerId="ADAL" clId="{7BC2A9F7-6508-A246-A627-D316E76EF92D}" dt="2025-03-19T11:10:01.735" v="634" actId="14100"/>
        <pc:sldMkLst>
          <pc:docMk/>
          <pc:sldMk cId="3119497377" sldId="280"/>
        </pc:sldMkLst>
        <pc:spChg chg="mod">
          <ac:chgData name="MARCO SALVATORE MARIA LA COGNATA" userId="83eb3702-e4cc-4380-8fc4-f1fbd20b1c6d" providerId="ADAL" clId="{7BC2A9F7-6508-A246-A627-D316E76EF92D}" dt="2025-03-19T11:06:08.380" v="584" actId="1035"/>
          <ac:spMkLst>
            <pc:docMk/>
            <pc:sldMk cId="3119497377" sldId="280"/>
            <ac:spMk id="29" creationId="{00000000-0000-0000-0000-000000000000}"/>
          </ac:spMkLst>
        </pc:spChg>
        <pc:spChg chg="mod">
          <ac:chgData name="MARCO SALVATORE MARIA LA COGNATA" userId="83eb3702-e4cc-4380-8fc4-f1fbd20b1c6d" providerId="ADAL" clId="{7BC2A9F7-6508-A246-A627-D316E76EF92D}" dt="2025-03-19T11:06:11.867" v="585" actId="14100"/>
          <ac:spMkLst>
            <pc:docMk/>
            <pc:sldMk cId="3119497377" sldId="280"/>
            <ac:spMk id="30" creationId="{00000000-0000-0000-0000-000000000000}"/>
          </ac:spMkLst>
        </pc:spChg>
        <pc:spChg chg="mod">
          <ac:chgData name="MARCO SALVATORE MARIA LA COGNATA" userId="83eb3702-e4cc-4380-8fc4-f1fbd20b1c6d" providerId="ADAL" clId="{7BC2A9F7-6508-A246-A627-D316E76EF92D}" dt="2025-03-19T11:06:01.046" v="571" actId="1035"/>
          <ac:spMkLst>
            <pc:docMk/>
            <pc:sldMk cId="3119497377" sldId="280"/>
            <ac:spMk id="31" creationId="{00000000-0000-0000-0000-000000000000}"/>
          </ac:spMkLst>
        </pc:spChg>
        <pc:spChg chg="mod">
          <ac:chgData name="MARCO SALVATORE MARIA LA COGNATA" userId="83eb3702-e4cc-4380-8fc4-f1fbd20b1c6d" providerId="ADAL" clId="{7BC2A9F7-6508-A246-A627-D316E76EF92D}" dt="2025-03-19T11:06:01.046" v="571" actId="1035"/>
          <ac:spMkLst>
            <pc:docMk/>
            <pc:sldMk cId="3119497377" sldId="280"/>
            <ac:spMk id="32" creationId="{00000000-0000-0000-0000-000000000000}"/>
          </ac:spMkLst>
        </pc:spChg>
        <pc:spChg chg="add mod">
          <ac:chgData name="MARCO SALVATORE MARIA LA COGNATA" userId="83eb3702-e4cc-4380-8fc4-f1fbd20b1c6d" providerId="ADAL" clId="{7BC2A9F7-6508-A246-A627-D316E76EF92D}" dt="2025-03-19T11:09:59.252" v="633" actId="1076"/>
          <ac:spMkLst>
            <pc:docMk/>
            <pc:sldMk cId="3119497377" sldId="280"/>
            <ac:spMk id="33" creationId="{78A52992-268A-832B-3190-91CDB37BDCCC}"/>
          </ac:spMkLst>
        </pc:spChg>
        <pc:spChg chg="mod">
          <ac:chgData name="MARCO SALVATORE MARIA LA COGNATA" userId="83eb3702-e4cc-4380-8fc4-f1fbd20b1c6d" providerId="ADAL" clId="{7BC2A9F7-6508-A246-A627-D316E76EF92D}" dt="2025-03-19T11:09:55.119" v="632" actId="20577"/>
          <ac:spMkLst>
            <pc:docMk/>
            <pc:sldMk cId="3119497377" sldId="280"/>
            <ac:spMk id="34" creationId="{00000000-0000-0000-0000-000000000000}"/>
          </ac:spMkLst>
        </pc:spChg>
        <pc:spChg chg="mod">
          <ac:chgData name="MARCO SALVATORE MARIA LA COGNATA" userId="83eb3702-e4cc-4380-8fc4-f1fbd20b1c6d" providerId="ADAL" clId="{7BC2A9F7-6508-A246-A627-D316E76EF92D}" dt="2025-03-19T11:05:53.734" v="559" actId="1035"/>
          <ac:spMkLst>
            <pc:docMk/>
            <pc:sldMk cId="3119497377" sldId="280"/>
            <ac:spMk id="35" creationId="{00000000-0000-0000-0000-000000000000}"/>
          </ac:spMkLst>
        </pc:spChg>
        <pc:spChg chg="mod">
          <ac:chgData name="MARCO SALVATORE MARIA LA COGNATA" userId="83eb3702-e4cc-4380-8fc4-f1fbd20b1c6d" providerId="ADAL" clId="{7BC2A9F7-6508-A246-A627-D316E76EF92D}" dt="2025-03-19T11:06:01.046" v="571" actId="1035"/>
          <ac:spMkLst>
            <pc:docMk/>
            <pc:sldMk cId="3119497377" sldId="280"/>
            <ac:spMk id="37" creationId="{00000000-0000-0000-0000-000000000000}"/>
          </ac:spMkLst>
        </pc:spChg>
        <pc:spChg chg="mod">
          <ac:chgData name="MARCO SALVATORE MARIA LA COGNATA" userId="83eb3702-e4cc-4380-8fc4-f1fbd20b1c6d" providerId="ADAL" clId="{7BC2A9F7-6508-A246-A627-D316E76EF92D}" dt="2025-03-19T11:01:49.227" v="422" actId="20577"/>
          <ac:spMkLst>
            <pc:docMk/>
            <pc:sldMk cId="3119497377" sldId="280"/>
            <ac:spMk id="38" creationId="{00000000-0000-0000-0000-000000000000}"/>
          </ac:spMkLst>
        </pc:spChg>
        <pc:spChg chg="del">
          <ac:chgData name="MARCO SALVATORE MARIA LA COGNATA" userId="83eb3702-e4cc-4380-8fc4-f1fbd20b1c6d" providerId="ADAL" clId="{7BC2A9F7-6508-A246-A627-D316E76EF92D}" dt="2025-03-19T11:02:34.150" v="440" actId="478"/>
          <ac:spMkLst>
            <pc:docMk/>
            <pc:sldMk cId="3119497377" sldId="280"/>
            <ac:spMk id="40" creationId="{00000000-0000-0000-0000-000000000000}"/>
          </ac:spMkLst>
        </pc:spChg>
        <pc:grpChg chg="mod">
          <ac:chgData name="MARCO SALVATORE MARIA LA COGNATA" userId="83eb3702-e4cc-4380-8fc4-f1fbd20b1c6d" providerId="ADAL" clId="{7BC2A9F7-6508-A246-A627-D316E76EF92D}" dt="2025-03-19T11:06:01.046" v="571" actId="1035"/>
          <ac:grpSpMkLst>
            <pc:docMk/>
            <pc:sldMk cId="3119497377" sldId="280"/>
            <ac:grpSpMk id="2" creationId="{00000000-0000-0000-0000-000000000000}"/>
          </ac:grpSpMkLst>
        </pc:grpChg>
        <pc:picChg chg="add mod">
          <ac:chgData name="MARCO SALVATORE MARIA LA COGNATA" userId="83eb3702-e4cc-4380-8fc4-f1fbd20b1c6d" providerId="ADAL" clId="{7BC2A9F7-6508-A246-A627-D316E76EF92D}" dt="2025-03-19T11:10:01.735" v="634" actId="14100"/>
          <ac:picMkLst>
            <pc:docMk/>
            <pc:sldMk cId="3119497377" sldId="280"/>
            <ac:picMk id="41" creationId="{0CD52B2D-2874-2FD1-84DF-C8346F6D6BCD}"/>
          </ac:picMkLst>
        </pc:picChg>
      </pc:sldChg>
      <pc:sldChg chg="modSp mod">
        <pc:chgData name="MARCO SALVATORE MARIA LA COGNATA" userId="83eb3702-e4cc-4380-8fc4-f1fbd20b1c6d" providerId="ADAL" clId="{7BC2A9F7-6508-A246-A627-D316E76EF92D}" dt="2025-03-19T10:49:11.561" v="419" actId="20577"/>
        <pc:sldMkLst>
          <pc:docMk/>
          <pc:sldMk cId="2627648575" sldId="281"/>
        </pc:sldMkLst>
        <pc:spChg chg="mod">
          <ac:chgData name="MARCO SALVATORE MARIA LA COGNATA" userId="83eb3702-e4cc-4380-8fc4-f1fbd20b1c6d" providerId="ADAL" clId="{7BC2A9F7-6508-A246-A627-D316E76EF92D}" dt="2025-03-19T10:49:11.561" v="419" actId="20577"/>
          <ac:spMkLst>
            <pc:docMk/>
            <pc:sldMk cId="2627648575" sldId="281"/>
            <ac:spMk id="8" creationId="{00000000-0000-0000-0000-000000000000}"/>
          </ac:spMkLst>
        </pc:spChg>
        <pc:spChg chg="mod">
          <ac:chgData name="MARCO SALVATORE MARIA LA COGNATA" userId="83eb3702-e4cc-4380-8fc4-f1fbd20b1c6d" providerId="ADAL" clId="{7BC2A9F7-6508-A246-A627-D316E76EF92D}" dt="2025-03-19T08:42:58.335" v="216" actId="207"/>
          <ac:spMkLst>
            <pc:docMk/>
            <pc:sldMk cId="2627648575" sldId="281"/>
            <ac:spMk id="22" creationId="{00000000-0000-0000-0000-000000000000}"/>
          </ac:spMkLst>
        </pc:spChg>
      </pc:sldChg>
      <pc:sldChg chg="modSp mod">
        <pc:chgData name="MARCO SALVATORE MARIA LA COGNATA" userId="83eb3702-e4cc-4380-8fc4-f1fbd20b1c6d" providerId="ADAL" clId="{7BC2A9F7-6508-A246-A627-D316E76EF92D}" dt="2025-03-19T11:02:25.298" v="439" actId="20577"/>
        <pc:sldMkLst>
          <pc:docMk/>
          <pc:sldMk cId="3314788601" sldId="321"/>
        </pc:sldMkLst>
        <pc:spChg chg="mod">
          <ac:chgData name="MARCO SALVATORE MARIA LA COGNATA" userId="83eb3702-e4cc-4380-8fc4-f1fbd20b1c6d" providerId="ADAL" clId="{7BC2A9F7-6508-A246-A627-D316E76EF92D}" dt="2025-03-19T11:02:25.298" v="439" actId="20577"/>
          <ac:spMkLst>
            <pc:docMk/>
            <pc:sldMk cId="3314788601" sldId="321"/>
            <ac:spMk id="2" creationId="{00000000-0000-0000-0000-000000000000}"/>
          </ac:spMkLst>
        </pc:spChg>
      </pc:sldChg>
      <pc:sldChg chg="modSp mod">
        <pc:chgData name="MARCO SALVATORE MARIA LA COGNATA" userId="83eb3702-e4cc-4380-8fc4-f1fbd20b1c6d" providerId="ADAL" clId="{7BC2A9F7-6508-A246-A627-D316E76EF92D}" dt="2025-03-19T08:42:22.727" v="213" actId="5793"/>
        <pc:sldMkLst>
          <pc:docMk/>
          <pc:sldMk cId="3353835302" sldId="331"/>
        </pc:sldMkLst>
        <pc:spChg chg="mod">
          <ac:chgData name="MARCO SALVATORE MARIA LA COGNATA" userId="83eb3702-e4cc-4380-8fc4-f1fbd20b1c6d" providerId="ADAL" clId="{7BC2A9F7-6508-A246-A627-D316E76EF92D}" dt="2025-03-19T08:42:22.727" v="213" actId="5793"/>
          <ac:spMkLst>
            <pc:docMk/>
            <pc:sldMk cId="3353835302" sldId="331"/>
            <ac:spMk id="6" creationId="{00000000-0000-0000-0000-000000000000}"/>
          </ac:spMkLst>
        </pc:spChg>
      </pc:sldChg>
      <pc:sldChg chg="modSp mod">
        <pc:chgData name="MARCO SALVATORE MARIA LA COGNATA" userId="83eb3702-e4cc-4380-8fc4-f1fbd20b1c6d" providerId="ADAL" clId="{7BC2A9F7-6508-A246-A627-D316E76EF92D}" dt="2025-03-19T10:43:38.730" v="252" actId="14100"/>
        <pc:sldMkLst>
          <pc:docMk/>
          <pc:sldMk cId="3218970461" sldId="354"/>
        </pc:sldMkLst>
        <pc:spChg chg="mod">
          <ac:chgData name="MARCO SALVATORE MARIA LA COGNATA" userId="83eb3702-e4cc-4380-8fc4-f1fbd20b1c6d" providerId="ADAL" clId="{7BC2A9F7-6508-A246-A627-D316E76EF92D}" dt="2025-03-19T10:43:38.730" v="252" actId="14100"/>
          <ac:spMkLst>
            <pc:docMk/>
            <pc:sldMk cId="3218970461" sldId="354"/>
            <ac:spMk id="8" creationId="{239A8214-ABA3-48F2-618A-F0BFD60C143F}"/>
          </ac:spMkLst>
        </pc:spChg>
        <pc:spChg chg="mod">
          <ac:chgData name="MARCO SALVATORE MARIA LA COGNATA" userId="83eb3702-e4cc-4380-8fc4-f1fbd20b1c6d" providerId="ADAL" clId="{7BC2A9F7-6508-A246-A627-D316E76EF92D}" dt="2025-02-18T18:26:31.599" v="10" actId="20577"/>
          <ac:spMkLst>
            <pc:docMk/>
            <pc:sldMk cId="3218970461" sldId="354"/>
            <ac:spMk id="11" creationId="{5822B0E4-9582-49A5-5DD5-A7101F17517A}"/>
          </ac:spMkLst>
        </pc:spChg>
      </pc:sldChg>
    </pc:docChg>
  </pc:docChgLst>
  <pc:docChgLst>
    <pc:chgData name="MARCO SALVATORE MARIA LA COGNATA" userId="83eb3702-e4cc-4380-8fc4-f1fbd20b1c6d" providerId="ADAL" clId="{A7DFE951-A1E9-1345-A055-A62C8EBB5FA7}"/>
    <pc:docChg chg="modSld">
      <pc:chgData name="MARCO SALVATORE MARIA LA COGNATA" userId="83eb3702-e4cc-4380-8fc4-f1fbd20b1c6d" providerId="ADAL" clId="{A7DFE951-A1E9-1345-A055-A62C8EBB5FA7}" dt="2024-08-28T15:53:11.778" v="2"/>
      <pc:docMkLst>
        <pc:docMk/>
      </pc:docMkLst>
      <pc:sldChg chg="addSp delSp modSp mod">
        <pc:chgData name="MARCO SALVATORE MARIA LA COGNATA" userId="83eb3702-e4cc-4380-8fc4-f1fbd20b1c6d" providerId="ADAL" clId="{A7DFE951-A1E9-1345-A055-A62C8EBB5FA7}" dt="2024-08-28T15:53:11.778" v="2"/>
        <pc:sldMkLst>
          <pc:docMk/>
          <pc:sldMk cId="3624863259" sldId="287"/>
        </pc:sldMkLst>
      </pc:sldChg>
    </pc:docChg>
  </pc:docChgLst>
  <pc:docChgLst>
    <pc:chgData name="MARCO SALVATORE LA COGNATA" userId="83eb3702-e4cc-4380-8fc4-f1fbd20b1c6d" providerId="ADAL" clId="{4E835E63-6872-3B47-BB12-052728C30E60}"/>
    <pc:docChg chg="custSel addSld modSld">
      <pc:chgData name="MARCO SALVATORE LA COGNATA" userId="83eb3702-e4cc-4380-8fc4-f1fbd20b1c6d" providerId="ADAL" clId="{4E835E63-6872-3B47-BB12-052728C30E60}" dt="2025-03-06T15:17:14.628" v="75" actId="14100"/>
      <pc:docMkLst>
        <pc:docMk/>
      </pc:docMkLst>
      <pc:sldChg chg="modSp add mod">
        <pc:chgData name="MARCO SALVATORE LA COGNATA" userId="83eb3702-e4cc-4380-8fc4-f1fbd20b1c6d" providerId="ADAL" clId="{4E835E63-6872-3B47-BB12-052728C30E60}" dt="2025-03-06T15:15:39.232" v="39" actId="20577"/>
        <pc:sldMkLst>
          <pc:docMk/>
          <pc:sldMk cId="4101669637" sldId="263"/>
        </pc:sldMkLst>
        <pc:spChg chg="mod">
          <ac:chgData name="MARCO SALVATORE LA COGNATA" userId="83eb3702-e4cc-4380-8fc4-f1fbd20b1c6d" providerId="ADAL" clId="{4E835E63-6872-3B47-BB12-052728C30E60}" dt="2025-03-06T15:15:39.232" v="39" actId="20577"/>
          <ac:spMkLst>
            <pc:docMk/>
            <pc:sldMk cId="4101669637" sldId="263"/>
            <ac:spMk id="2" creationId="{DE249458-8ECF-5442-9072-C64CFCF99A0D}"/>
          </ac:spMkLst>
        </pc:spChg>
      </pc:sldChg>
      <pc:sldChg chg="modSp add mod">
        <pc:chgData name="MARCO SALVATORE LA COGNATA" userId="83eb3702-e4cc-4380-8fc4-f1fbd20b1c6d" providerId="ADAL" clId="{4E835E63-6872-3B47-BB12-052728C30E60}" dt="2025-03-06T15:15:31.438" v="36" actId="27636"/>
        <pc:sldMkLst>
          <pc:docMk/>
          <pc:sldMk cId="3946159304" sldId="265"/>
        </pc:sldMkLst>
        <pc:spChg chg="mod">
          <ac:chgData name="MARCO SALVATORE LA COGNATA" userId="83eb3702-e4cc-4380-8fc4-f1fbd20b1c6d" providerId="ADAL" clId="{4E835E63-6872-3B47-BB12-052728C30E60}" dt="2025-03-06T15:15:31.438" v="36" actId="27636"/>
          <ac:spMkLst>
            <pc:docMk/>
            <pc:sldMk cId="3946159304" sldId="265"/>
            <ac:spMk id="2" creationId="{DE249458-8ECF-5442-9072-C64CFCF99A0D}"/>
          </ac:spMkLst>
        </pc:spChg>
      </pc:sldChg>
      <pc:sldChg chg="addSp delSp modSp add mod setBg delDesignElem">
        <pc:chgData name="MARCO SALVATORE LA COGNATA" userId="83eb3702-e4cc-4380-8fc4-f1fbd20b1c6d" providerId="ADAL" clId="{4E835E63-6872-3B47-BB12-052728C30E60}" dt="2025-03-06T15:16:29.223" v="65" actId="20577"/>
        <pc:sldMkLst>
          <pc:docMk/>
          <pc:sldMk cId="2809042896" sldId="266"/>
        </pc:sldMkLst>
        <pc:spChg chg="add mod">
          <ac:chgData name="MARCO SALVATORE LA COGNATA" userId="83eb3702-e4cc-4380-8fc4-f1fbd20b1c6d" providerId="ADAL" clId="{4E835E63-6872-3B47-BB12-052728C30E60}" dt="2025-03-06T15:16:29.223" v="65" actId="20577"/>
          <ac:spMkLst>
            <pc:docMk/>
            <pc:sldMk cId="2809042896" sldId="266"/>
            <ac:spMk id="3" creationId="{52C646AF-06B1-F85D-3A3A-97AB72BA9CB7}"/>
          </ac:spMkLst>
        </pc:spChg>
        <pc:spChg chg="mod">
          <ac:chgData name="MARCO SALVATORE LA COGNATA" userId="83eb3702-e4cc-4380-8fc4-f1fbd20b1c6d" providerId="ADAL" clId="{4E835E63-6872-3B47-BB12-052728C30E60}" dt="2025-03-06T15:16:10.649" v="42" actId="27636"/>
          <ac:spMkLst>
            <pc:docMk/>
            <pc:sldMk cId="2809042896" sldId="266"/>
            <ac:spMk id="9" creationId="{970CBF15-0FCF-48B3-BFF4-37954075354B}"/>
          </ac:spMkLst>
        </pc:spChg>
      </pc:sldChg>
      <pc:sldChg chg="modSp add mod">
        <pc:chgData name="MARCO SALVATORE LA COGNATA" userId="83eb3702-e4cc-4380-8fc4-f1fbd20b1c6d" providerId="ADAL" clId="{4E835E63-6872-3B47-BB12-052728C30E60}" dt="2025-03-06T15:15:06.515" v="34" actId="57"/>
        <pc:sldMkLst>
          <pc:docMk/>
          <pc:sldMk cId="3259835446" sldId="357"/>
        </pc:sldMkLst>
        <pc:spChg chg="mod">
          <ac:chgData name="MARCO SALVATORE LA COGNATA" userId="83eb3702-e4cc-4380-8fc4-f1fbd20b1c6d" providerId="ADAL" clId="{4E835E63-6872-3B47-BB12-052728C30E60}" dt="2025-03-06T15:15:06.515" v="34" actId="57"/>
          <ac:spMkLst>
            <pc:docMk/>
            <pc:sldMk cId="3259835446" sldId="357"/>
            <ac:spMk id="2" creationId="{BFFE2FAD-43FF-6647-8AE1-FBA20919F089}"/>
          </ac:spMkLst>
        </pc:spChg>
      </pc:sldChg>
      <pc:sldChg chg="add">
        <pc:chgData name="MARCO SALVATORE LA COGNATA" userId="83eb3702-e4cc-4380-8fc4-f1fbd20b1c6d" providerId="ADAL" clId="{4E835E63-6872-3B47-BB12-052728C30E60}" dt="2025-03-06T15:15:31.296" v="35"/>
        <pc:sldMkLst>
          <pc:docMk/>
          <pc:sldMk cId="344352965" sldId="358"/>
        </pc:sldMkLst>
      </pc:sldChg>
      <pc:sldChg chg="modSp add mod">
        <pc:chgData name="MARCO SALVATORE LA COGNATA" userId="83eb3702-e4cc-4380-8fc4-f1fbd20b1c6d" providerId="ADAL" clId="{4E835E63-6872-3B47-BB12-052728C30E60}" dt="2025-03-06T15:17:14.628" v="75" actId="14100"/>
        <pc:sldMkLst>
          <pc:docMk/>
          <pc:sldMk cId="846690835" sldId="359"/>
        </pc:sldMkLst>
        <pc:spChg chg="mod">
          <ac:chgData name="MARCO SALVATORE LA COGNATA" userId="83eb3702-e4cc-4380-8fc4-f1fbd20b1c6d" providerId="ADAL" clId="{4E835E63-6872-3B47-BB12-052728C30E60}" dt="2025-03-06T15:16:55.650" v="70" actId="27636"/>
          <ac:spMkLst>
            <pc:docMk/>
            <pc:sldMk cId="846690835" sldId="359"/>
            <ac:spMk id="2" creationId="{EB3DB853-67D2-CD90-6597-F672B5575B18}"/>
          </ac:spMkLst>
        </pc:spChg>
        <pc:spChg chg="mod">
          <ac:chgData name="MARCO SALVATORE LA COGNATA" userId="83eb3702-e4cc-4380-8fc4-f1fbd20b1c6d" providerId="ADAL" clId="{4E835E63-6872-3B47-BB12-052728C30E60}" dt="2025-03-06T15:17:08.531" v="73" actId="255"/>
          <ac:spMkLst>
            <pc:docMk/>
            <pc:sldMk cId="846690835" sldId="359"/>
            <ac:spMk id="4" creationId="{69249D3D-8669-9376-ADCC-EE24B099D169}"/>
          </ac:spMkLst>
        </pc:spChg>
        <pc:picChg chg="mod">
          <ac:chgData name="MARCO SALVATORE LA COGNATA" userId="83eb3702-e4cc-4380-8fc4-f1fbd20b1c6d" providerId="ADAL" clId="{4E835E63-6872-3B47-BB12-052728C30E60}" dt="2025-03-06T15:17:14.628" v="75" actId="14100"/>
          <ac:picMkLst>
            <pc:docMk/>
            <pc:sldMk cId="846690835" sldId="359"/>
            <ac:picMk id="11" creationId="{8B6B2661-1B3D-CA21-EE24-802332F1E81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75CB3-F106-E54A-97BC-A604FBB9E1EC}" type="doc">
      <dgm:prSet loTypeId="urn:microsoft.com/office/officeart/2005/8/layout/equation2" loCatId="" qsTypeId="urn:microsoft.com/office/officeart/2005/8/quickstyle/simple4" qsCatId="simple" csTypeId="urn:microsoft.com/office/officeart/2005/8/colors/accent1_2" csCatId="accent1" phldr="1"/>
      <dgm:spPr/>
    </dgm:pt>
    <dgm:pt modelId="{53B147D9-5C0A-8F4F-A3E1-098FBA07208E}">
      <dgm:prSet phldrT="[Testo]"/>
      <dgm:spPr/>
      <dgm:t>
        <a:bodyPr/>
        <a:lstStyle/>
        <a:p>
          <a:r>
            <a:rPr lang="en-US" dirty="0"/>
            <a:t>Nuclear parameters (cross sections, …)</a:t>
          </a:r>
        </a:p>
      </dgm:t>
    </dgm:pt>
    <dgm:pt modelId="{B12078B2-3388-9841-B9E8-284D52BBE4C7}" type="parTrans" cxnId="{9793AC38-1C24-064A-900F-92959B4BAE23}">
      <dgm:prSet/>
      <dgm:spPr/>
      <dgm:t>
        <a:bodyPr/>
        <a:lstStyle/>
        <a:p>
          <a:endParaRPr lang="en-US"/>
        </a:p>
      </dgm:t>
    </dgm:pt>
    <dgm:pt modelId="{A20C8671-CC20-7347-81C3-3EA231093F27}" type="sibTrans" cxnId="{9793AC38-1C24-064A-900F-92959B4BAE23}">
      <dgm:prSet/>
      <dgm:spPr/>
      <dgm:t>
        <a:bodyPr/>
        <a:lstStyle/>
        <a:p>
          <a:endParaRPr lang="en-US"/>
        </a:p>
      </dgm:t>
    </dgm:pt>
    <dgm:pt modelId="{9ECE2B68-21E1-7142-AA79-338337569E9F}">
      <dgm:prSet phldrT="[Testo]"/>
      <dgm:spPr/>
      <dgm:t>
        <a:bodyPr/>
        <a:lstStyle/>
        <a:p>
          <a:endParaRPr lang="en-US" dirty="0"/>
        </a:p>
      </dgm:t>
    </dgm:pt>
    <dgm:pt modelId="{2C1F54E2-2D44-5242-81D3-25493EEF9BFC}" type="parTrans" cxnId="{780E12F4-9F0F-3D46-B88B-1F99EE746526}">
      <dgm:prSet/>
      <dgm:spPr/>
      <dgm:t>
        <a:bodyPr/>
        <a:lstStyle/>
        <a:p>
          <a:endParaRPr lang="en-US"/>
        </a:p>
      </dgm:t>
    </dgm:pt>
    <dgm:pt modelId="{32F814A7-6ACA-3642-A0C9-A29B71C51712}" type="sibTrans" cxnId="{780E12F4-9F0F-3D46-B88B-1F99EE746526}">
      <dgm:prSet/>
      <dgm:spPr/>
      <dgm:t>
        <a:bodyPr/>
        <a:lstStyle/>
        <a:p>
          <a:endParaRPr lang="en-US"/>
        </a:p>
      </dgm:t>
    </dgm:pt>
    <dgm:pt modelId="{2A8DFBA3-EEC8-D34D-A7B0-B58C1E934BE3}">
      <dgm:prSet phldrT="[Testo]"/>
      <dgm:spPr/>
      <dgm:t>
        <a:bodyPr/>
        <a:lstStyle/>
        <a:p>
          <a:r>
            <a:rPr lang="en-US" dirty="0"/>
            <a:t>Elemental yield </a:t>
          </a:r>
          <a:r>
            <a:rPr lang="en-US" dirty="0">
              <a:sym typeface="Wingdings"/>
            </a:rPr>
            <a:t> comparison with abundances observed in stars and meteorites to validate models</a:t>
          </a:r>
          <a:endParaRPr lang="en-US" dirty="0"/>
        </a:p>
      </dgm:t>
    </dgm:pt>
    <dgm:pt modelId="{F336FF0F-E0B6-0E48-8762-A8F86003B433}" type="parTrans" cxnId="{1539FA3B-BC2B-6F40-87DA-67A15CA584AC}">
      <dgm:prSet/>
      <dgm:spPr/>
      <dgm:t>
        <a:bodyPr/>
        <a:lstStyle/>
        <a:p>
          <a:endParaRPr lang="en-US"/>
        </a:p>
      </dgm:t>
    </dgm:pt>
    <dgm:pt modelId="{1F8E45EA-1F86-6843-8463-43F7DEA1306E}" type="sibTrans" cxnId="{1539FA3B-BC2B-6F40-87DA-67A15CA584AC}">
      <dgm:prSet/>
      <dgm:spPr/>
      <dgm:t>
        <a:bodyPr/>
        <a:lstStyle/>
        <a:p>
          <a:endParaRPr lang="en-US"/>
        </a:p>
      </dgm:t>
    </dgm:pt>
    <dgm:pt modelId="{840D6AAB-6B23-0D45-9F91-6E6E4A86D6DB}" type="pres">
      <dgm:prSet presAssocID="{FAB75CB3-F106-E54A-97BC-A604FBB9E1EC}" presName="Name0" presStyleCnt="0">
        <dgm:presLayoutVars>
          <dgm:dir/>
          <dgm:resizeHandles val="exact"/>
        </dgm:presLayoutVars>
      </dgm:prSet>
      <dgm:spPr/>
    </dgm:pt>
    <dgm:pt modelId="{8669053F-4300-A74B-9F54-1B06B0698E4D}" type="pres">
      <dgm:prSet presAssocID="{FAB75CB3-F106-E54A-97BC-A604FBB9E1EC}" presName="vNodes" presStyleCnt="0"/>
      <dgm:spPr/>
    </dgm:pt>
    <dgm:pt modelId="{84DA4B81-135A-1E47-A4F2-C845170FEB13}" type="pres">
      <dgm:prSet presAssocID="{53B147D9-5C0A-8F4F-A3E1-098FBA07208E}" presName="node" presStyleLbl="node1" presStyleIdx="0" presStyleCnt="3">
        <dgm:presLayoutVars>
          <dgm:bulletEnabled val="1"/>
        </dgm:presLayoutVars>
      </dgm:prSet>
      <dgm:spPr/>
    </dgm:pt>
    <dgm:pt modelId="{44E9C155-7F78-FC4D-B8D7-5A8B304A78E1}" type="pres">
      <dgm:prSet presAssocID="{A20C8671-CC20-7347-81C3-3EA231093F27}" presName="spacerT" presStyleCnt="0"/>
      <dgm:spPr/>
    </dgm:pt>
    <dgm:pt modelId="{C23F4DA2-C8C8-B14D-87D1-3A73F196B94D}" type="pres">
      <dgm:prSet presAssocID="{A20C8671-CC20-7347-81C3-3EA231093F27}" presName="sibTrans" presStyleLbl="sibTrans2D1" presStyleIdx="0" presStyleCnt="2"/>
      <dgm:spPr/>
    </dgm:pt>
    <dgm:pt modelId="{9240D564-53EA-3A4F-978E-F8F0A5FAEEEF}" type="pres">
      <dgm:prSet presAssocID="{A20C8671-CC20-7347-81C3-3EA231093F27}" presName="spacerB" presStyleCnt="0"/>
      <dgm:spPr/>
    </dgm:pt>
    <dgm:pt modelId="{AB721371-6EE8-A148-8EDC-2F4D6086AEE0}" type="pres">
      <dgm:prSet presAssocID="{9ECE2B68-21E1-7142-AA79-338337569E9F}" presName="node" presStyleLbl="node1" presStyleIdx="1" presStyleCnt="3">
        <dgm:presLayoutVars>
          <dgm:bulletEnabled val="1"/>
        </dgm:presLayoutVars>
      </dgm:prSet>
      <dgm:spPr/>
    </dgm:pt>
    <dgm:pt modelId="{605AEBB8-0AE8-954B-AEC0-A5974E743835}" type="pres">
      <dgm:prSet presAssocID="{FAB75CB3-F106-E54A-97BC-A604FBB9E1EC}" presName="sibTransLast" presStyleLbl="sibTrans2D1" presStyleIdx="1" presStyleCnt="2"/>
      <dgm:spPr/>
    </dgm:pt>
    <dgm:pt modelId="{A8C58876-F9AF-294F-9BB5-533B13D06826}" type="pres">
      <dgm:prSet presAssocID="{FAB75CB3-F106-E54A-97BC-A604FBB9E1EC}" presName="connectorText" presStyleLbl="sibTrans2D1" presStyleIdx="1" presStyleCnt="2"/>
      <dgm:spPr/>
    </dgm:pt>
    <dgm:pt modelId="{50E1AA17-AA07-4D4E-8E3B-9708A57F5DBC}" type="pres">
      <dgm:prSet presAssocID="{FAB75CB3-F106-E54A-97BC-A604FBB9E1EC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23061F00-ACDC-A34A-A083-57C0F0D67ADE}" type="presOf" srcId="{2A8DFBA3-EEC8-D34D-A7B0-B58C1E934BE3}" destId="{50E1AA17-AA07-4D4E-8E3B-9708A57F5DBC}" srcOrd="0" destOrd="0" presId="urn:microsoft.com/office/officeart/2005/8/layout/equation2"/>
    <dgm:cxn modelId="{9793AC38-1C24-064A-900F-92959B4BAE23}" srcId="{FAB75CB3-F106-E54A-97BC-A604FBB9E1EC}" destId="{53B147D9-5C0A-8F4F-A3E1-098FBA07208E}" srcOrd="0" destOrd="0" parTransId="{B12078B2-3388-9841-B9E8-284D52BBE4C7}" sibTransId="{A20C8671-CC20-7347-81C3-3EA231093F27}"/>
    <dgm:cxn modelId="{1539FA3B-BC2B-6F40-87DA-67A15CA584AC}" srcId="{FAB75CB3-F106-E54A-97BC-A604FBB9E1EC}" destId="{2A8DFBA3-EEC8-D34D-A7B0-B58C1E934BE3}" srcOrd="2" destOrd="0" parTransId="{F336FF0F-E0B6-0E48-8762-A8F86003B433}" sibTransId="{1F8E45EA-1F86-6843-8463-43F7DEA1306E}"/>
    <dgm:cxn modelId="{F1D8314E-041A-AB46-9BEE-B8B5523E164E}" type="presOf" srcId="{FAB75CB3-F106-E54A-97BC-A604FBB9E1EC}" destId="{840D6AAB-6B23-0D45-9F91-6E6E4A86D6DB}" srcOrd="0" destOrd="0" presId="urn:microsoft.com/office/officeart/2005/8/layout/equation2"/>
    <dgm:cxn modelId="{9EBF6677-0D33-5C44-832F-154940AE9068}" type="presOf" srcId="{9ECE2B68-21E1-7142-AA79-338337569E9F}" destId="{AB721371-6EE8-A148-8EDC-2F4D6086AEE0}" srcOrd="0" destOrd="0" presId="urn:microsoft.com/office/officeart/2005/8/layout/equation2"/>
    <dgm:cxn modelId="{58D0717E-2137-7641-AE20-5C8802BB9ECD}" type="presOf" srcId="{32F814A7-6ACA-3642-A0C9-A29B71C51712}" destId="{605AEBB8-0AE8-954B-AEC0-A5974E743835}" srcOrd="0" destOrd="0" presId="urn:microsoft.com/office/officeart/2005/8/layout/equation2"/>
    <dgm:cxn modelId="{46B94EA7-BC91-4443-88C5-B2835700C853}" type="presOf" srcId="{53B147D9-5C0A-8F4F-A3E1-098FBA07208E}" destId="{84DA4B81-135A-1E47-A4F2-C845170FEB13}" srcOrd="0" destOrd="0" presId="urn:microsoft.com/office/officeart/2005/8/layout/equation2"/>
    <dgm:cxn modelId="{F18C2CAD-4B02-264B-B72F-5B9C78D14E2B}" type="presOf" srcId="{32F814A7-6ACA-3642-A0C9-A29B71C51712}" destId="{A8C58876-F9AF-294F-9BB5-533B13D06826}" srcOrd="1" destOrd="0" presId="urn:microsoft.com/office/officeart/2005/8/layout/equation2"/>
    <dgm:cxn modelId="{ACCE83C2-6864-054B-B6FB-38E4F73D1A2F}" type="presOf" srcId="{A20C8671-CC20-7347-81C3-3EA231093F27}" destId="{C23F4DA2-C8C8-B14D-87D1-3A73F196B94D}" srcOrd="0" destOrd="0" presId="urn:microsoft.com/office/officeart/2005/8/layout/equation2"/>
    <dgm:cxn modelId="{780E12F4-9F0F-3D46-B88B-1F99EE746526}" srcId="{FAB75CB3-F106-E54A-97BC-A604FBB9E1EC}" destId="{9ECE2B68-21E1-7142-AA79-338337569E9F}" srcOrd="1" destOrd="0" parTransId="{2C1F54E2-2D44-5242-81D3-25493EEF9BFC}" sibTransId="{32F814A7-6ACA-3642-A0C9-A29B71C51712}"/>
    <dgm:cxn modelId="{CFC8A2D2-5AD4-9243-96D8-66385E41A645}" type="presParOf" srcId="{840D6AAB-6B23-0D45-9F91-6E6E4A86D6DB}" destId="{8669053F-4300-A74B-9F54-1B06B0698E4D}" srcOrd="0" destOrd="0" presId="urn:microsoft.com/office/officeart/2005/8/layout/equation2"/>
    <dgm:cxn modelId="{97710103-3803-A740-8E5C-A6D55DE9330D}" type="presParOf" srcId="{8669053F-4300-A74B-9F54-1B06B0698E4D}" destId="{84DA4B81-135A-1E47-A4F2-C845170FEB13}" srcOrd="0" destOrd="0" presId="urn:microsoft.com/office/officeart/2005/8/layout/equation2"/>
    <dgm:cxn modelId="{DC250827-C501-8146-9D64-70AC495D385A}" type="presParOf" srcId="{8669053F-4300-A74B-9F54-1B06B0698E4D}" destId="{44E9C155-7F78-FC4D-B8D7-5A8B304A78E1}" srcOrd="1" destOrd="0" presId="urn:microsoft.com/office/officeart/2005/8/layout/equation2"/>
    <dgm:cxn modelId="{57D84B2C-DD3B-9E4A-80F9-34D369D6B39E}" type="presParOf" srcId="{8669053F-4300-A74B-9F54-1B06B0698E4D}" destId="{C23F4DA2-C8C8-B14D-87D1-3A73F196B94D}" srcOrd="2" destOrd="0" presId="urn:microsoft.com/office/officeart/2005/8/layout/equation2"/>
    <dgm:cxn modelId="{D80A262E-AA5C-0B4A-A142-9270A9265C1C}" type="presParOf" srcId="{8669053F-4300-A74B-9F54-1B06B0698E4D}" destId="{9240D564-53EA-3A4F-978E-F8F0A5FAEEEF}" srcOrd="3" destOrd="0" presId="urn:microsoft.com/office/officeart/2005/8/layout/equation2"/>
    <dgm:cxn modelId="{17558169-383F-8041-B54F-D206DC6089E6}" type="presParOf" srcId="{8669053F-4300-A74B-9F54-1B06B0698E4D}" destId="{AB721371-6EE8-A148-8EDC-2F4D6086AEE0}" srcOrd="4" destOrd="0" presId="urn:microsoft.com/office/officeart/2005/8/layout/equation2"/>
    <dgm:cxn modelId="{F9C3563F-0394-CD47-80BB-56DA48121FA7}" type="presParOf" srcId="{840D6AAB-6B23-0D45-9F91-6E6E4A86D6DB}" destId="{605AEBB8-0AE8-954B-AEC0-A5974E743835}" srcOrd="1" destOrd="0" presId="urn:microsoft.com/office/officeart/2005/8/layout/equation2"/>
    <dgm:cxn modelId="{B06BCA11-8641-004C-89D3-5512DAA6168B}" type="presParOf" srcId="{605AEBB8-0AE8-954B-AEC0-A5974E743835}" destId="{A8C58876-F9AF-294F-9BB5-533B13D06826}" srcOrd="0" destOrd="0" presId="urn:microsoft.com/office/officeart/2005/8/layout/equation2"/>
    <dgm:cxn modelId="{9819161C-5EC6-2F49-A8A9-45C085DE75DC}" type="presParOf" srcId="{840D6AAB-6B23-0D45-9F91-6E6E4A86D6DB}" destId="{50E1AA17-AA07-4D4E-8E3B-9708A57F5DB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B75CB3-F106-E54A-97BC-A604FBB9E1EC}" type="doc">
      <dgm:prSet loTypeId="urn:microsoft.com/office/officeart/2005/8/layout/equation2" loCatId="" qsTypeId="urn:microsoft.com/office/officeart/2005/8/quickstyle/simple4" qsCatId="simple" csTypeId="urn:microsoft.com/office/officeart/2005/8/colors/accent1_2" csCatId="accent1" phldr="1"/>
      <dgm:spPr/>
    </dgm:pt>
    <dgm:pt modelId="{53B147D9-5C0A-8F4F-A3E1-098FBA07208E}">
      <dgm:prSet phldrT="[Testo]"/>
      <dgm:spPr/>
      <dgm:t>
        <a:bodyPr/>
        <a:lstStyle/>
        <a:p>
          <a:r>
            <a:rPr lang="en-US" dirty="0"/>
            <a:t>Nuclear parameters (cross sections, …)</a:t>
          </a:r>
        </a:p>
      </dgm:t>
    </dgm:pt>
    <dgm:pt modelId="{B12078B2-3388-9841-B9E8-284D52BBE4C7}" type="parTrans" cxnId="{9793AC38-1C24-064A-900F-92959B4BAE23}">
      <dgm:prSet/>
      <dgm:spPr/>
      <dgm:t>
        <a:bodyPr/>
        <a:lstStyle/>
        <a:p>
          <a:endParaRPr lang="en-US"/>
        </a:p>
      </dgm:t>
    </dgm:pt>
    <dgm:pt modelId="{A20C8671-CC20-7347-81C3-3EA231093F27}" type="sibTrans" cxnId="{9793AC38-1C24-064A-900F-92959B4BAE23}">
      <dgm:prSet/>
      <dgm:spPr/>
      <dgm:t>
        <a:bodyPr/>
        <a:lstStyle/>
        <a:p>
          <a:endParaRPr lang="en-US"/>
        </a:p>
      </dgm:t>
    </dgm:pt>
    <dgm:pt modelId="{9ECE2B68-21E1-7142-AA79-338337569E9F}">
      <dgm:prSet phldrT="[Testo]"/>
      <dgm:spPr/>
      <dgm:t>
        <a:bodyPr/>
        <a:lstStyle/>
        <a:p>
          <a:endParaRPr lang="en-US" dirty="0"/>
        </a:p>
      </dgm:t>
    </dgm:pt>
    <dgm:pt modelId="{2C1F54E2-2D44-5242-81D3-25493EEF9BFC}" type="parTrans" cxnId="{780E12F4-9F0F-3D46-B88B-1F99EE746526}">
      <dgm:prSet/>
      <dgm:spPr/>
      <dgm:t>
        <a:bodyPr/>
        <a:lstStyle/>
        <a:p>
          <a:endParaRPr lang="en-US"/>
        </a:p>
      </dgm:t>
    </dgm:pt>
    <dgm:pt modelId="{32F814A7-6ACA-3642-A0C9-A29B71C51712}" type="sibTrans" cxnId="{780E12F4-9F0F-3D46-B88B-1F99EE746526}">
      <dgm:prSet/>
      <dgm:spPr/>
      <dgm:t>
        <a:bodyPr/>
        <a:lstStyle/>
        <a:p>
          <a:endParaRPr lang="en-US"/>
        </a:p>
      </dgm:t>
    </dgm:pt>
    <dgm:pt modelId="{2A8DFBA3-EEC8-D34D-A7B0-B58C1E934BE3}">
      <dgm:prSet phldrT="[Testo]"/>
      <dgm:spPr/>
      <dgm:t>
        <a:bodyPr/>
        <a:lstStyle/>
        <a:p>
          <a:r>
            <a:rPr lang="en-US" dirty="0"/>
            <a:t>Elemental yield </a:t>
          </a:r>
          <a:r>
            <a:rPr lang="en-US" dirty="0">
              <a:sym typeface="Wingdings"/>
            </a:rPr>
            <a:t> comparison with abundances observed in stars and meteorites to validate models</a:t>
          </a:r>
          <a:endParaRPr lang="en-US" dirty="0"/>
        </a:p>
      </dgm:t>
    </dgm:pt>
    <dgm:pt modelId="{F336FF0F-E0B6-0E48-8762-A8F86003B433}" type="parTrans" cxnId="{1539FA3B-BC2B-6F40-87DA-67A15CA584AC}">
      <dgm:prSet/>
      <dgm:spPr/>
      <dgm:t>
        <a:bodyPr/>
        <a:lstStyle/>
        <a:p>
          <a:endParaRPr lang="en-US"/>
        </a:p>
      </dgm:t>
    </dgm:pt>
    <dgm:pt modelId="{1F8E45EA-1F86-6843-8463-43F7DEA1306E}" type="sibTrans" cxnId="{1539FA3B-BC2B-6F40-87DA-67A15CA584AC}">
      <dgm:prSet/>
      <dgm:spPr/>
      <dgm:t>
        <a:bodyPr/>
        <a:lstStyle/>
        <a:p>
          <a:endParaRPr lang="en-US"/>
        </a:p>
      </dgm:t>
    </dgm:pt>
    <dgm:pt modelId="{840D6AAB-6B23-0D45-9F91-6E6E4A86D6DB}" type="pres">
      <dgm:prSet presAssocID="{FAB75CB3-F106-E54A-97BC-A604FBB9E1EC}" presName="Name0" presStyleCnt="0">
        <dgm:presLayoutVars>
          <dgm:dir/>
          <dgm:resizeHandles val="exact"/>
        </dgm:presLayoutVars>
      </dgm:prSet>
      <dgm:spPr/>
    </dgm:pt>
    <dgm:pt modelId="{8669053F-4300-A74B-9F54-1B06B0698E4D}" type="pres">
      <dgm:prSet presAssocID="{FAB75CB3-F106-E54A-97BC-A604FBB9E1EC}" presName="vNodes" presStyleCnt="0"/>
      <dgm:spPr/>
    </dgm:pt>
    <dgm:pt modelId="{84DA4B81-135A-1E47-A4F2-C845170FEB13}" type="pres">
      <dgm:prSet presAssocID="{53B147D9-5C0A-8F4F-A3E1-098FBA07208E}" presName="node" presStyleLbl="node1" presStyleIdx="0" presStyleCnt="3">
        <dgm:presLayoutVars>
          <dgm:bulletEnabled val="1"/>
        </dgm:presLayoutVars>
      </dgm:prSet>
      <dgm:spPr/>
    </dgm:pt>
    <dgm:pt modelId="{44E9C155-7F78-FC4D-B8D7-5A8B304A78E1}" type="pres">
      <dgm:prSet presAssocID="{A20C8671-CC20-7347-81C3-3EA231093F27}" presName="spacerT" presStyleCnt="0"/>
      <dgm:spPr/>
    </dgm:pt>
    <dgm:pt modelId="{C23F4DA2-C8C8-B14D-87D1-3A73F196B94D}" type="pres">
      <dgm:prSet presAssocID="{A20C8671-CC20-7347-81C3-3EA231093F27}" presName="sibTrans" presStyleLbl="sibTrans2D1" presStyleIdx="0" presStyleCnt="2"/>
      <dgm:spPr/>
    </dgm:pt>
    <dgm:pt modelId="{9240D564-53EA-3A4F-978E-F8F0A5FAEEEF}" type="pres">
      <dgm:prSet presAssocID="{A20C8671-CC20-7347-81C3-3EA231093F27}" presName="spacerB" presStyleCnt="0"/>
      <dgm:spPr/>
    </dgm:pt>
    <dgm:pt modelId="{AB721371-6EE8-A148-8EDC-2F4D6086AEE0}" type="pres">
      <dgm:prSet presAssocID="{9ECE2B68-21E1-7142-AA79-338337569E9F}" presName="node" presStyleLbl="node1" presStyleIdx="1" presStyleCnt="3">
        <dgm:presLayoutVars>
          <dgm:bulletEnabled val="1"/>
        </dgm:presLayoutVars>
      </dgm:prSet>
      <dgm:spPr/>
    </dgm:pt>
    <dgm:pt modelId="{605AEBB8-0AE8-954B-AEC0-A5974E743835}" type="pres">
      <dgm:prSet presAssocID="{FAB75CB3-F106-E54A-97BC-A604FBB9E1EC}" presName="sibTransLast" presStyleLbl="sibTrans2D1" presStyleIdx="1" presStyleCnt="2"/>
      <dgm:spPr/>
    </dgm:pt>
    <dgm:pt modelId="{A8C58876-F9AF-294F-9BB5-533B13D06826}" type="pres">
      <dgm:prSet presAssocID="{FAB75CB3-F106-E54A-97BC-A604FBB9E1EC}" presName="connectorText" presStyleLbl="sibTrans2D1" presStyleIdx="1" presStyleCnt="2"/>
      <dgm:spPr/>
    </dgm:pt>
    <dgm:pt modelId="{50E1AA17-AA07-4D4E-8E3B-9708A57F5DBC}" type="pres">
      <dgm:prSet presAssocID="{FAB75CB3-F106-E54A-97BC-A604FBB9E1EC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23061F00-ACDC-A34A-A083-57C0F0D67ADE}" type="presOf" srcId="{2A8DFBA3-EEC8-D34D-A7B0-B58C1E934BE3}" destId="{50E1AA17-AA07-4D4E-8E3B-9708A57F5DBC}" srcOrd="0" destOrd="0" presId="urn:microsoft.com/office/officeart/2005/8/layout/equation2"/>
    <dgm:cxn modelId="{9793AC38-1C24-064A-900F-92959B4BAE23}" srcId="{FAB75CB3-F106-E54A-97BC-A604FBB9E1EC}" destId="{53B147D9-5C0A-8F4F-A3E1-098FBA07208E}" srcOrd="0" destOrd="0" parTransId="{B12078B2-3388-9841-B9E8-284D52BBE4C7}" sibTransId="{A20C8671-CC20-7347-81C3-3EA231093F27}"/>
    <dgm:cxn modelId="{1539FA3B-BC2B-6F40-87DA-67A15CA584AC}" srcId="{FAB75CB3-F106-E54A-97BC-A604FBB9E1EC}" destId="{2A8DFBA3-EEC8-D34D-A7B0-B58C1E934BE3}" srcOrd="2" destOrd="0" parTransId="{F336FF0F-E0B6-0E48-8762-A8F86003B433}" sibTransId="{1F8E45EA-1F86-6843-8463-43F7DEA1306E}"/>
    <dgm:cxn modelId="{F1D8314E-041A-AB46-9BEE-B8B5523E164E}" type="presOf" srcId="{FAB75CB3-F106-E54A-97BC-A604FBB9E1EC}" destId="{840D6AAB-6B23-0D45-9F91-6E6E4A86D6DB}" srcOrd="0" destOrd="0" presId="urn:microsoft.com/office/officeart/2005/8/layout/equation2"/>
    <dgm:cxn modelId="{9EBF6677-0D33-5C44-832F-154940AE9068}" type="presOf" srcId="{9ECE2B68-21E1-7142-AA79-338337569E9F}" destId="{AB721371-6EE8-A148-8EDC-2F4D6086AEE0}" srcOrd="0" destOrd="0" presId="urn:microsoft.com/office/officeart/2005/8/layout/equation2"/>
    <dgm:cxn modelId="{58D0717E-2137-7641-AE20-5C8802BB9ECD}" type="presOf" srcId="{32F814A7-6ACA-3642-A0C9-A29B71C51712}" destId="{605AEBB8-0AE8-954B-AEC0-A5974E743835}" srcOrd="0" destOrd="0" presId="urn:microsoft.com/office/officeart/2005/8/layout/equation2"/>
    <dgm:cxn modelId="{46B94EA7-BC91-4443-88C5-B2835700C853}" type="presOf" srcId="{53B147D9-5C0A-8F4F-A3E1-098FBA07208E}" destId="{84DA4B81-135A-1E47-A4F2-C845170FEB13}" srcOrd="0" destOrd="0" presId="urn:microsoft.com/office/officeart/2005/8/layout/equation2"/>
    <dgm:cxn modelId="{F18C2CAD-4B02-264B-B72F-5B9C78D14E2B}" type="presOf" srcId="{32F814A7-6ACA-3642-A0C9-A29B71C51712}" destId="{A8C58876-F9AF-294F-9BB5-533B13D06826}" srcOrd="1" destOrd="0" presId="urn:microsoft.com/office/officeart/2005/8/layout/equation2"/>
    <dgm:cxn modelId="{ACCE83C2-6864-054B-B6FB-38E4F73D1A2F}" type="presOf" srcId="{A20C8671-CC20-7347-81C3-3EA231093F27}" destId="{C23F4DA2-C8C8-B14D-87D1-3A73F196B94D}" srcOrd="0" destOrd="0" presId="urn:microsoft.com/office/officeart/2005/8/layout/equation2"/>
    <dgm:cxn modelId="{780E12F4-9F0F-3D46-B88B-1F99EE746526}" srcId="{FAB75CB3-F106-E54A-97BC-A604FBB9E1EC}" destId="{9ECE2B68-21E1-7142-AA79-338337569E9F}" srcOrd="1" destOrd="0" parTransId="{2C1F54E2-2D44-5242-81D3-25493EEF9BFC}" sibTransId="{32F814A7-6ACA-3642-A0C9-A29B71C51712}"/>
    <dgm:cxn modelId="{CFC8A2D2-5AD4-9243-96D8-66385E41A645}" type="presParOf" srcId="{840D6AAB-6B23-0D45-9F91-6E6E4A86D6DB}" destId="{8669053F-4300-A74B-9F54-1B06B0698E4D}" srcOrd="0" destOrd="0" presId="urn:microsoft.com/office/officeart/2005/8/layout/equation2"/>
    <dgm:cxn modelId="{97710103-3803-A740-8E5C-A6D55DE9330D}" type="presParOf" srcId="{8669053F-4300-A74B-9F54-1B06B0698E4D}" destId="{84DA4B81-135A-1E47-A4F2-C845170FEB13}" srcOrd="0" destOrd="0" presId="urn:microsoft.com/office/officeart/2005/8/layout/equation2"/>
    <dgm:cxn modelId="{DC250827-C501-8146-9D64-70AC495D385A}" type="presParOf" srcId="{8669053F-4300-A74B-9F54-1B06B0698E4D}" destId="{44E9C155-7F78-FC4D-B8D7-5A8B304A78E1}" srcOrd="1" destOrd="0" presId="urn:microsoft.com/office/officeart/2005/8/layout/equation2"/>
    <dgm:cxn modelId="{57D84B2C-DD3B-9E4A-80F9-34D369D6B39E}" type="presParOf" srcId="{8669053F-4300-A74B-9F54-1B06B0698E4D}" destId="{C23F4DA2-C8C8-B14D-87D1-3A73F196B94D}" srcOrd="2" destOrd="0" presId="urn:microsoft.com/office/officeart/2005/8/layout/equation2"/>
    <dgm:cxn modelId="{D80A262E-AA5C-0B4A-A142-9270A9265C1C}" type="presParOf" srcId="{8669053F-4300-A74B-9F54-1B06B0698E4D}" destId="{9240D564-53EA-3A4F-978E-F8F0A5FAEEEF}" srcOrd="3" destOrd="0" presId="urn:microsoft.com/office/officeart/2005/8/layout/equation2"/>
    <dgm:cxn modelId="{17558169-383F-8041-B54F-D206DC6089E6}" type="presParOf" srcId="{8669053F-4300-A74B-9F54-1B06B0698E4D}" destId="{AB721371-6EE8-A148-8EDC-2F4D6086AEE0}" srcOrd="4" destOrd="0" presId="urn:microsoft.com/office/officeart/2005/8/layout/equation2"/>
    <dgm:cxn modelId="{F9C3563F-0394-CD47-80BB-56DA48121FA7}" type="presParOf" srcId="{840D6AAB-6B23-0D45-9F91-6E6E4A86D6DB}" destId="{605AEBB8-0AE8-954B-AEC0-A5974E743835}" srcOrd="1" destOrd="0" presId="urn:microsoft.com/office/officeart/2005/8/layout/equation2"/>
    <dgm:cxn modelId="{B06BCA11-8641-004C-89D3-5512DAA6168B}" type="presParOf" srcId="{605AEBB8-0AE8-954B-AEC0-A5974E743835}" destId="{A8C58876-F9AF-294F-9BB5-533B13D06826}" srcOrd="0" destOrd="0" presId="urn:microsoft.com/office/officeart/2005/8/layout/equation2"/>
    <dgm:cxn modelId="{9819161C-5EC6-2F49-A8A9-45C085DE75DC}" type="presParOf" srcId="{840D6AAB-6B23-0D45-9F91-6E6E4A86D6DB}" destId="{50E1AA17-AA07-4D4E-8E3B-9708A57F5DB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A4B81-135A-1E47-A4F2-C845170FEB13}">
      <dsp:nvSpPr>
        <dsp:cNvPr id="0" name=""/>
        <dsp:cNvSpPr/>
      </dsp:nvSpPr>
      <dsp:spPr>
        <a:xfrm>
          <a:off x="382488" y="1472"/>
          <a:ext cx="1480839" cy="14808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Nuclear parameters (cross sections, …)</a:t>
          </a:r>
        </a:p>
      </dsp:txBody>
      <dsp:txXfrm>
        <a:off x="599352" y="218336"/>
        <a:ext cx="1047111" cy="1047111"/>
      </dsp:txXfrm>
    </dsp:sp>
    <dsp:sp modelId="{C23F4DA2-C8C8-B14D-87D1-3A73F196B94D}">
      <dsp:nvSpPr>
        <dsp:cNvPr id="0" name=""/>
        <dsp:cNvSpPr/>
      </dsp:nvSpPr>
      <dsp:spPr>
        <a:xfrm>
          <a:off x="693464" y="1602556"/>
          <a:ext cx="858887" cy="858887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807309" y="1930994"/>
        <a:ext cx="631197" cy="202011"/>
      </dsp:txXfrm>
    </dsp:sp>
    <dsp:sp modelId="{AB721371-6EE8-A148-8EDC-2F4D6086AEE0}">
      <dsp:nvSpPr>
        <dsp:cNvPr id="0" name=""/>
        <dsp:cNvSpPr/>
      </dsp:nvSpPr>
      <dsp:spPr>
        <a:xfrm>
          <a:off x="382488" y="2581687"/>
          <a:ext cx="1480839" cy="14808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599352" y="2798551"/>
        <a:ext cx="1047111" cy="1047111"/>
      </dsp:txXfrm>
    </dsp:sp>
    <dsp:sp modelId="{605AEBB8-0AE8-954B-AEC0-A5974E743835}">
      <dsp:nvSpPr>
        <dsp:cNvPr id="0" name=""/>
        <dsp:cNvSpPr/>
      </dsp:nvSpPr>
      <dsp:spPr>
        <a:xfrm>
          <a:off x="2085454" y="1756563"/>
          <a:ext cx="470907" cy="5508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085454" y="1866737"/>
        <a:ext cx="329635" cy="330524"/>
      </dsp:txXfrm>
    </dsp:sp>
    <dsp:sp modelId="{50E1AA17-AA07-4D4E-8E3B-9708A57F5DBC}">
      <dsp:nvSpPr>
        <dsp:cNvPr id="0" name=""/>
        <dsp:cNvSpPr/>
      </dsp:nvSpPr>
      <dsp:spPr>
        <a:xfrm>
          <a:off x="2751832" y="551160"/>
          <a:ext cx="2961679" cy="2961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Elemental yield </a:t>
          </a:r>
          <a:r>
            <a:rPr lang="en-US" sz="2200" kern="1200" dirty="0">
              <a:sym typeface="Wingdings"/>
            </a:rPr>
            <a:t> comparison with abundances observed in stars and meteorites to validate models</a:t>
          </a:r>
          <a:endParaRPr lang="en-US" sz="2200" kern="1200" dirty="0"/>
        </a:p>
      </dsp:txBody>
      <dsp:txXfrm>
        <a:off x="3185560" y="984888"/>
        <a:ext cx="2094223" cy="2094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A4B81-135A-1E47-A4F2-C845170FEB13}">
      <dsp:nvSpPr>
        <dsp:cNvPr id="0" name=""/>
        <dsp:cNvSpPr/>
      </dsp:nvSpPr>
      <dsp:spPr>
        <a:xfrm>
          <a:off x="382488" y="1472"/>
          <a:ext cx="1480839" cy="14808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Nuclear parameters (cross sections, …)</a:t>
          </a:r>
        </a:p>
      </dsp:txBody>
      <dsp:txXfrm>
        <a:off x="599352" y="218336"/>
        <a:ext cx="1047111" cy="1047111"/>
      </dsp:txXfrm>
    </dsp:sp>
    <dsp:sp modelId="{C23F4DA2-C8C8-B14D-87D1-3A73F196B94D}">
      <dsp:nvSpPr>
        <dsp:cNvPr id="0" name=""/>
        <dsp:cNvSpPr/>
      </dsp:nvSpPr>
      <dsp:spPr>
        <a:xfrm>
          <a:off x="693464" y="1602556"/>
          <a:ext cx="858887" cy="858887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807309" y="1930994"/>
        <a:ext cx="631197" cy="202011"/>
      </dsp:txXfrm>
    </dsp:sp>
    <dsp:sp modelId="{AB721371-6EE8-A148-8EDC-2F4D6086AEE0}">
      <dsp:nvSpPr>
        <dsp:cNvPr id="0" name=""/>
        <dsp:cNvSpPr/>
      </dsp:nvSpPr>
      <dsp:spPr>
        <a:xfrm>
          <a:off x="382488" y="2581687"/>
          <a:ext cx="1480839" cy="14808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599352" y="2798551"/>
        <a:ext cx="1047111" cy="1047111"/>
      </dsp:txXfrm>
    </dsp:sp>
    <dsp:sp modelId="{605AEBB8-0AE8-954B-AEC0-A5974E743835}">
      <dsp:nvSpPr>
        <dsp:cNvPr id="0" name=""/>
        <dsp:cNvSpPr/>
      </dsp:nvSpPr>
      <dsp:spPr>
        <a:xfrm>
          <a:off x="2085454" y="1756563"/>
          <a:ext cx="470907" cy="5508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085454" y="1866737"/>
        <a:ext cx="329635" cy="330524"/>
      </dsp:txXfrm>
    </dsp:sp>
    <dsp:sp modelId="{50E1AA17-AA07-4D4E-8E3B-9708A57F5DBC}">
      <dsp:nvSpPr>
        <dsp:cNvPr id="0" name=""/>
        <dsp:cNvSpPr/>
      </dsp:nvSpPr>
      <dsp:spPr>
        <a:xfrm>
          <a:off x="2751832" y="551160"/>
          <a:ext cx="2961679" cy="2961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Elemental yield </a:t>
          </a:r>
          <a:r>
            <a:rPr lang="en-US" sz="2200" kern="1200" dirty="0">
              <a:sym typeface="Wingdings"/>
            </a:rPr>
            <a:t> comparison with abundances observed in stars and meteorites to validate models</a:t>
          </a:r>
          <a:endParaRPr lang="en-US" sz="2200" kern="1200" dirty="0"/>
        </a:p>
      </dsp:txBody>
      <dsp:txXfrm>
        <a:off x="3185560" y="984888"/>
        <a:ext cx="2094223" cy="2094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C54E6-6E24-4447-95C2-0B6E7E9B54E0}" type="datetimeFigureOut">
              <a:rPr lang="it-IT" smtClean="0"/>
              <a:t>19/03/25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201DA-454C-8D46-8E2A-09050AD5E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9846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D51A25-B2DD-B04C-AABB-52F00DFF3615}" type="slidenum">
              <a:rPr lang="it-IT">
                <a:latin typeface="Calibri" charset="0"/>
              </a:rPr>
              <a:pPr eaLnBrk="1" hangingPunct="1"/>
              <a:t>11</a:t>
            </a:fld>
            <a:endParaRPr lang="it-IT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532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A4909-6DFB-4212-BEF7-2BC2B5C1565F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F3C6DF-C41F-44BE-9944-DD1205C5446C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A4909-6DFB-4212-BEF7-2BC2B5C1565F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842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A4909-6DFB-4212-BEF7-2BC2B5C1565F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490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A4909-6DFB-4212-BEF7-2BC2B5C1565F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297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19/03/25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54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19/03/25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41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19/03/25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2519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1322150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19/03/25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67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19/03/25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228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19/03/25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768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19/03/25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94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19/03/25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19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19/03/25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90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19/03/25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87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82F7-DBE4-2D47-BCAE-B43FAA0E9996}" type="datetimeFigureOut">
              <a:rPr lang="it-IT" smtClean="0"/>
              <a:t>19/03/25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09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582F7-DBE4-2D47-BCAE-B43FAA0E9996}" type="datetimeFigureOut">
              <a:rPr lang="it-IT" smtClean="0"/>
              <a:t>19/03/25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BC645-05F7-8C45-94DA-03A390B48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07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1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7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45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11.bin"/><Relationship Id="rId7" Type="http://schemas.openxmlformats.org/officeDocument/2006/relationships/image" Target="../media/image5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9.wmf"/><Relationship Id="rId10" Type="http://schemas.openxmlformats.org/officeDocument/2006/relationships/image" Target="../media/image52.jpeg"/><Relationship Id="rId4" Type="http://schemas.openxmlformats.org/officeDocument/2006/relationships/image" Target="../media/image48.wmf"/><Relationship Id="rId9" Type="http://schemas.openxmlformats.org/officeDocument/2006/relationships/image" Target="../media/image5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ontagna, natura, vulcano, fuoco&#10;&#10;Il contenuto generato dall'IA potrebbe non essere corretto.">
            <a:extLst>
              <a:ext uri="{FF2B5EF4-FFF2-40B4-BE49-F238E27FC236}">
                <a16:creationId xmlns:a16="http://schemas.microsoft.com/office/drawing/2014/main" id="{CCF1E60D-01E0-BBCC-7336-8FF2029EA2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965"/>
          <a:stretch/>
        </p:blipFill>
        <p:spPr>
          <a:xfrm>
            <a:off x="8821" y="0"/>
            <a:ext cx="9126358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8821" y="188212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Nuclear reactions for Astrophysics and the opportunity of indirect methods </a:t>
            </a:r>
          </a:p>
          <a:p>
            <a:pPr algn="ctr"/>
            <a:endParaRPr lang="en-US" sz="4400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4400" b="1" dirty="0">
                <a:solidFill>
                  <a:schemeClr val="bg1">
                    <a:lumMod val="85000"/>
                  </a:schemeClr>
                </a:solidFill>
              </a:rPr>
              <a:t>Marco La Cognata</a:t>
            </a:r>
          </a:p>
        </p:txBody>
      </p:sp>
      <p:pic>
        <p:nvPicPr>
          <p:cNvPr id="10" name="Immagine 9" descr="LOGO_INFN_CON_NOME_ESTESO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27" y="4298801"/>
            <a:ext cx="1794732" cy="112626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FFAA282-959B-8BE2-4F6A-3B4820902E9A}"/>
              </a:ext>
            </a:extLst>
          </p:cNvPr>
          <p:cNvSpPr txBox="1"/>
          <p:nvPr/>
        </p:nvSpPr>
        <p:spPr>
          <a:xfrm>
            <a:off x="5687036" y="4077104"/>
            <a:ext cx="34657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20th </a:t>
            </a:r>
            <a:r>
              <a:rPr lang="en-US" sz="3200" b="1" dirty="0" err="1">
                <a:solidFill>
                  <a:schemeClr val="bg1"/>
                </a:solidFill>
              </a:rPr>
              <a:t>Russbach</a:t>
            </a:r>
            <a:r>
              <a:rPr lang="en-US" sz="3200" b="1" dirty="0">
                <a:solidFill>
                  <a:schemeClr val="bg1"/>
                </a:solidFill>
              </a:rPr>
              <a:t> School on Nuclear Astrophysics</a:t>
            </a:r>
          </a:p>
        </p:txBody>
      </p:sp>
    </p:spTree>
    <p:extLst>
      <p:ext uri="{BB962C8B-B14F-4D97-AF65-F5344CB8AC3E}">
        <p14:creationId xmlns:p14="http://schemas.microsoft.com/office/powerpoint/2010/main" val="1657737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0" y="1"/>
            <a:ext cx="9143640" cy="774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Indirect Techniques: a cartoon </a:t>
            </a:r>
          </a:p>
        </p:txBody>
      </p:sp>
      <p:sp>
        <p:nvSpPr>
          <p:cNvPr id="6" name="Freccia destra 5"/>
          <p:cNvSpPr/>
          <p:nvPr/>
        </p:nvSpPr>
        <p:spPr>
          <a:xfrm>
            <a:off x="2606346" y="946218"/>
            <a:ext cx="978408" cy="22493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731802" y="1618529"/>
            <a:ext cx="18950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Entrance</a:t>
            </a:r>
            <a:r>
              <a:rPr lang="it-IT" dirty="0"/>
              <a:t> </a:t>
            </a:r>
            <a:r>
              <a:rPr lang="it-IT" dirty="0" err="1"/>
              <a:t>channel</a:t>
            </a:r>
            <a:r>
              <a:rPr lang="it-IT" dirty="0"/>
              <a:t>:</a:t>
            </a:r>
          </a:p>
          <a:p>
            <a:pPr algn="ctr"/>
            <a:r>
              <a:rPr lang="it-IT" sz="2800" b="1" i="1" dirty="0" err="1"/>
              <a:t>A+a</a:t>
            </a:r>
            <a:endParaRPr lang="it-IT" sz="2800" b="1" i="1" dirty="0"/>
          </a:p>
        </p:txBody>
      </p:sp>
      <p:sp>
        <p:nvSpPr>
          <p:cNvPr id="8" name="Rettangolo arrotondato 7"/>
          <p:cNvSpPr/>
          <p:nvPr/>
        </p:nvSpPr>
        <p:spPr>
          <a:xfrm>
            <a:off x="3584754" y="1286523"/>
            <a:ext cx="1710943" cy="1518928"/>
          </a:xfrm>
          <a:prstGeom prst="roundRect">
            <a:avLst/>
          </a:prstGeom>
          <a:gradFill flip="none" rotWithShape="1">
            <a:gsLst>
              <a:gs pos="0">
                <a:srgbClr val="000090"/>
              </a:gs>
              <a:gs pos="100000">
                <a:srgbClr val="FFFF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Several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reaction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mechanisms</a:t>
            </a:r>
            <a:r>
              <a:rPr lang="it-IT" b="1" dirty="0">
                <a:solidFill>
                  <a:srgbClr val="FF0000"/>
                </a:solidFill>
              </a:rPr>
              <a:t> link the </a:t>
            </a:r>
            <a:r>
              <a:rPr lang="it-IT" b="1" dirty="0" err="1">
                <a:solidFill>
                  <a:srgbClr val="FF0000"/>
                </a:solidFill>
              </a:rPr>
              <a:t>two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channels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9" name="Freccia destra 8"/>
          <p:cNvSpPr/>
          <p:nvPr/>
        </p:nvSpPr>
        <p:spPr>
          <a:xfrm>
            <a:off x="5395303" y="924315"/>
            <a:ext cx="978408" cy="22493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6376125" y="1618529"/>
            <a:ext cx="18902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Reaction</a:t>
            </a:r>
            <a:r>
              <a:rPr lang="it-IT" dirty="0"/>
              <a:t> </a:t>
            </a:r>
            <a:r>
              <a:rPr lang="it-IT" dirty="0" err="1"/>
              <a:t>products</a:t>
            </a:r>
            <a:endParaRPr lang="it-IT" dirty="0"/>
          </a:p>
          <a:p>
            <a:pPr algn="ctr"/>
            <a:r>
              <a:rPr lang="it-IT" sz="2800" b="1" i="1" dirty="0" err="1"/>
              <a:t>C+c</a:t>
            </a:r>
            <a:r>
              <a:rPr lang="it-IT" sz="2800" b="1" i="1" dirty="0"/>
              <a:t>+…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243" y="4771282"/>
            <a:ext cx="1316229" cy="119231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86" y="4706961"/>
            <a:ext cx="1414047" cy="136973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416" y="4492347"/>
            <a:ext cx="1993273" cy="1525263"/>
          </a:xfrm>
          <a:prstGeom prst="rect">
            <a:avLst/>
          </a:prstGeom>
        </p:spPr>
      </p:pic>
      <p:sp>
        <p:nvSpPr>
          <p:cNvPr id="15" name="Più 14"/>
          <p:cNvSpPr/>
          <p:nvPr/>
        </p:nvSpPr>
        <p:spPr>
          <a:xfrm>
            <a:off x="5519829" y="4885519"/>
            <a:ext cx="914400" cy="9144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auto">
          <a:xfrm>
            <a:off x="-360" y="3173655"/>
            <a:ext cx="91427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Only one reaction mechanism has to be selected, for which the reaction theory we have developed applies.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A careful experimental &amp; theoretical investigation is necessary 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  <a:p>
            <a:pPr algn="just"/>
            <a:r>
              <a:rPr lang="en-US" b="1" dirty="0">
                <a:latin typeface="Calibri" pitchFamily="34" charset="0"/>
              </a:rPr>
              <a:t>To recall the previous sketch: </a:t>
            </a:r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auto">
          <a:xfrm>
            <a:off x="6528301" y="6076694"/>
            <a:ext cx="2502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0090"/>
                </a:solidFill>
                <a:latin typeface="Calibri" pitchFamily="34" charset="0"/>
              </a:rPr>
              <a:t>Nuclear reaction theory</a:t>
            </a:r>
            <a:endParaRPr lang="it-IT" dirty="0">
              <a:solidFill>
                <a:srgbClr val="000090"/>
              </a:solidFill>
              <a:latin typeface="Calibri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260" y="4443799"/>
            <a:ext cx="1735408" cy="157381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65886" y="6307526"/>
            <a:ext cx="491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R</a:t>
            </a:r>
            <a:r>
              <a:rPr lang="it-IT" dirty="0"/>
              <a:t>. </a:t>
            </a:r>
            <a:r>
              <a:rPr lang="it-IT" dirty="0" err="1"/>
              <a:t>Tribble</a:t>
            </a:r>
            <a:r>
              <a:rPr lang="it-IT" dirty="0"/>
              <a:t> et al., Rep. </a:t>
            </a:r>
            <a:r>
              <a:rPr lang="it-IT" dirty="0" err="1"/>
              <a:t>Prog</a:t>
            </a:r>
            <a:r>
              <a:rPr lang="it-IT" dirty="0"/>
              <a:t>. </a:t>
            </a:r>
            <a:r>
              <a:rPr lang="it-IT" dirty="0" err="1"/>
              <a:t>Phys</a:t>
            </a:r>
            <a:r>
              <a:rPr lang="it-IT" dirty="0"/>
              <a:t>. </a:t>
            </a:r>
            <a:r>
              <a:rPr lang="it-IT" b="1" dirty="0"/>
              <a:t>77 </a:t>
            </a:r>
            <a:r>
              <a:rPr lang="it-IT" dirty="0"/>
              <a:t>(2014) 106901</a:t>
            </a:r>
          </a:p>
        </p:txBody>
      </p:sp>
    </p:spTree>
    <p:extLst>
      <p:ext uri="{BB962C8B-B14F-4D97-AF65-F5344CB8AC3E}">
        <p14:creationId xmlns:p14="http://schemas.microsoft.com/office/powerpoint/2010/main" val="43396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http://upload.wikimedia.org/wikipedia/commons/8/80/NGC_2818_by_the_Hubble_Space_Telescope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6143625"/>
            <a:ext cx="914558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http://upload.wikimedia.org/wikipedia/commons/8/80/NGC_2818_by_the_Hubble_Space_Telescope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66875" y="176213"/>
            <a:ext cx="5775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40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Indirect methods and RIBs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6170613"/>
            <a:ext cx="8858250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As a first step, validation of the approach is needed to test how accurate is</a:t>
            </a:r>
          </a:p>
          <a:p>
            <a:pPr eaLnBrk="1" hangingPunct="1"/>
            <a:r>
              <a:rPr lang="en-GB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This is accomplished by investigating reactions with stable beams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47638" y="1263650"/>
            <a:ext cx="8782050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+mj-lt"/>
                <a:ea typeface="+mn-ea"/>
              </a:rPr>
              <a:t>Reactions involving unstable nuclei </a:t>
            </a:r>
            <a:r>
              <a:rPr lang="en-GB" b="1" dirty="0">
                <a:solidFill>
                  <a:srgbClr val="FF0000"/>
                </a:solidFill>
                <a:latin typeface="+mj-lt"/>
                <a:ea typeface="+mn-ea"/>
                <a:sym typeface="Wingdings" pitchFamily="2" charset="2"/>
              </a:rPr>
              <a:t> additional problems!</a:t>
            </a:r>
          </a:p>
          <a:p>
            <a:pPr>
              <a:defRPr/>
            </a:pPr>
            <a:endParaRPr lang="en-GB" b="1" dirty="0">
              <a:latin typeface="+mj-lt"/>
              <a:ea typeface="+mn-ea"/>
              <a:sym typeface="Wingdings" pitchFamily="2" charset="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n-GB" b="1" dirty="0">
                <a:latin typeface="+mj-lt"/>
                <a:ea typeface="+mn-ea"/>
              </a:rPr>
              <a:t> lower beams intensities</a:t>
            </a:r>
          </a:p>
          <a:p>
            <a:pPr algn="just">
              <a:defRPr/>
            </a:pPr>
            <a:r>
              <a:rPr lang="en-GB" b="1" dirty="0">
                <a:latin typeface="+mj-lt"/>
                <a:ea typeface="+mn-ea"/>
                <a:sym typeface="Wingdings" pitchFamily="2" charset="2"/>
              </a:rPr>
              <a:t>	 reaction yield even smaller at astrophysical energies (E&lt;1 </a:t>
            </a:r>
            <a:r>
              <a:rPr lang="en-GB" b="1" dirty="0" err="1">
                <a:latin typeface="+mj-lt"/>
                <a:ea typeface="+mn-ea"/>
                <a:sym typeface="Wingdings" pitchFamily="2" charset="2"/>
              </a:rPr>
              <a:t>MeV</a:t>
            </a:r>
            <a:r>
              <a:rPr lang="en-GB" b="1" dirty="0">
                <a:latin typeface="+mj-lt"/>
                <a:ea typeface="+mn-ea"/>
                <a:sym typeface="Wingdings" pitchFamily="2" charset="2"/>
              </a:rPr>
              <a:t> in explosive 	scenarios where unstable nuclei take part to nuclear reactions)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GB" b="1" dirty="0">
                <a:latin typeface="+mj-lt"/>
                <a:ea typeface="+mn-ea"/>
                <a:sym typeface="Wingdings" pitchFamily="2" charset="2"/>
              </a:rPr>
              <a:t> poorer energy resolution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GB" b="1" dirty="0">
                <a:latin typeface="+mj-lt"/>
                <a:ea typeface="+mn-ea"/>
                <a:sym typeface="Wingdings" pitchFamily="2" charset="2"/>
              </a:rPr>
              <a:t> presence of contaminants in the beam, background...</a:t>
            </a:r>
          </a:p>
          <a:p>
            <a:pPr>
              <a:defRPr/>
            </a:pPr>
            <a:endParaRPr lang="en-GB" b="1" dirty="0">
              <a:latin typeface="+mj-lt"/>
              <a:ea typeface="+mn-ea"/>
              <a:sym typeface="Wingdings" pitchFamily="2" charset="2"/>
            </a:endParaRPr>
          </a:p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Calibri"/>
                <a:ea typeface="+mn-ea"/>
                <a:sym typeface="Wingdings" pitchFamily="2" charset="2"/>
              </a:rPr>
              <a:t>Indirect studies would dramatically increase the yield thanks to</a:t>
            </a:r>
          </a:p>
          <a:p>
            <a:pPr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  <a:ea typeface="+mn-ea"/>
                <a:sym typeface="Wingdings" pitchFamily="2" charset="2"/>
              </a:rPr>
              <a:t>	 the experimental setup (e.g. thicker targets)</a:t>
            </a:r>
          </a:p>
          <a:p>
            <a:pPr>
              <a:defRPr/>
            </a:pPr>
            <a:r>
              <a:rPr lang="en-GB" b="1" dirty="0">
                <a:latin typeface="+mj-lt"/>
                <a:ea typeface="+mn-ea"/>
                <a:sym typeface="Wingdings" pitchFamily="2" charset="2"/>
              </a:rPr>
              <a:t>	 the suppression of Coulomb barrier </a:t>
            </a:r>
          </a:p>
          <a:p>
            <a:pPr>
              <a:defRPr/>
            </a:pPr>
            <a:endParaRPr lang="en-GB" b="1" dirty="0">
              <a:latin typeface="+mj-lt"/>
              <a:ea typeface="+mn-ea"/>
              <a:sym typeface="Wingdings" pitchFamily="2" charset="2"/>
            </a:endParaRPr>
          </a:p>
          <a:p>
            <a:pPr>
              <a:defRPr/>
            </a:pPr>
            <a:r>
              <a:rPr lang="en-GB" b="1" dirty="0">
                <a:solidFill>
                  <a:schemeClr val="tx2"/>
                </a:solidFill>
                <a:latin typeface="+mj-lt"/>
                <a:ea typeface="+mn-ea"/>
                <a:sym typeface="Wingdings" pitchFamily="2" charset="2"/>
              </a:rPr>
              <a:t>Moreover</a:t>
            </a:r>
            <a:endParaRPr lang="en-GB" b="1" dirty="0">
              <a:solidFill>
                <a:schemeClr val="tx2"/>
              </a:solidFill>
              <a:latin typeface="+mj-lt"/>
              <a:ea typeface="+mn-ea"/>
            </a:endParaRPr>
          </a:p>
          <a:p>
            <a:pPr>
              <a:defRPr/>
            </a:pPr>
            <a:endParaRPr lang="en-GB" b="1" dirty="0">
              <a:latin typeface="+mj-lt"/>
              <a:ea typeface="+mn-ea"/>
            </a:endParaRPr>
          </a:p>
          <a:p>
            <a:pPr>
              <a:defRPr/>
            </a:pPr>
            <a:r>
              <a:rPr lang="en-GB" b="1" dirty="0">
                <a:latin typeface="+mj-lt"/>
                <a:ea typeface="+mn-ea"/>
              </a:rPr>
              <a:t>Some reactions cannot be measured with present-day facilities such as:</a:t>
            </a:r>
          </a:p>
          <a:p>
            <a:pPr>
              <a:defRPr/>
            </a:pPr>
            <a:r>
              <a:rPr lang="en-GB" b="1" dirty="0">
                <a:latin typeface="+mj-lt"/>
                <a:ea typeface="+mn-ea"/>
              </a:rPr>
              <a:t>- Neutron-induced reactions on exotic nuclei</a:t>
            </a:r>
          </a:p>
          <a:p>
            <a:pPr>
              <a:defRPr/>
            </a:pPr>
            <a:r>
              <a:rPr lang="en-GB" b="1" dirty="0">
                <a:latin typeface="+mj-lt"/>
                <a:ea typeface="+mn-ea"/>
              </a:rPr>
              <a:t>- Reactions among unstable nuclei</a:t>
            </a:r>
          </a:p>
        </p:txBody>
      </p:sp>
    </p:spTree>
    <p:extLst>
      <p:ext uri="{BB962C8B-B14F-4D97-AF65-F5344CB8AC3E}">
        <p14:creationId xmlns:p14="http://schemas.microsoft.com/office/powerpoint/2010/main" val="2396293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ttangolo arrotondato 51"/>
          <p:cNvSpPr/>
          <p:nvPr/>
        </p:nvSpPr>
        <p:spPr>
          <a:xfrm>
            <a:off x="326710" y="4958350"/>
            <a:ext cx="8640784" cy="1842633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arrotondato 50"/>
          <p:cNvSpPr/>
          <p:nvPr/>
        </p:nvSpPr>
        <p:spPr>
          <a:xfrm>
            <a:off x="326710" y="2930907"/>
            <a:ext cx="8640784" cy="1842633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arrotondato 49"/>
          <p:cNvSpPr/>
          <p:nvPr/>
        </p:nvSpPr>
        <p:spPr>
          <a:xfrm>
            <a:off x="265615" y="929619"/>
            <a:ext cx="8640784" cy="1842633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Picture 2" descr="nebula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8295"/>
            <a:ext cx="9144000" cy="788514"/>
          </a:xfrm>
          <a:prstGeom prst="rect">
            <a:avLst/>
          </a:prstGeo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54475" y="31075"/>
            <a:ext cx="74144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Indirect techniques: a comparison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431765" y="3261092"/>
            <a:ext cx="295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1727165" y="3252792"/>
            <a:ext cx="3048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812765" y="4218492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V="1">
            <a:off x="2022425" y="4215177"/>
            <a:ext cx="187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411045" y="3202903"/>
            <a:ext cx="298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802299" y="4189780"/>
            <a:ext cx="325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1887442" y="3565892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x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3252544" y="3200055"/>
            <a:ext cx="276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 err="1">
                <a:solidFill>
                  <a:schemeClr val="tx2"/>
                </a:solidFill>
                <a:latin typeface="Calibri" pitchFamily="34" charset="0"/>
              </a:rPr>
              <a:t>s</a:t>
            </a:r>
            <a:endParaRPr lang="it-IT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3843070" y="4185197"/>
            <a:ext cx="290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 err="1">
                <a:solidFill>
                  <a:schemeClr val="tx2"/>
                </a:solidFill>
                <a:latin typeface="Calibri" pitchFamily="34" charset="0"/>
              </a:rPr>
              <a:t>F</a:t>
            </a:r>
            <a:endParaRPr lang="it-IT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1639853" y="3149967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411045" y="5343267"/>
            <a:ext cx="3429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1706445" y="5359867"/>
            <a:ext cx="3048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792045" y="6350467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 flipV="1">
            <a:off x="2849445" y="6045667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2849445" y="6350467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2011245" y="6350467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390408" y="5283667"/>
            <a:ext cx="298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782520" y="6288555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1876308" y="5664667"/>
            <a:ext cx="28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latin typeface="Calibri" pitchFamily="34" charset="0"/>
              </a:rPr>
              <a:t>x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3441583" y="5259855"/>
            <a:ext cx="276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s</a:t>
            </a: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2166820" y="6293317"/>
            <a:ext cx="404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F*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3752733" y="6284655"/>
            <a:ext cx="306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3784483" y="5998042"/>
            <a:ext cx="27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c</a:t>
            </a:r>
            <a:endParaRPr lang="el-GR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3" name="Ovale 32"/>
          <p:cNvSpPr/>
          <p:nvPr/>
        </p:nvSpPr>
        <p:spPr>
          <a:xfrm>
            <a:off x="1619133" y="5082742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6" name="Line 17"/>
          <p:cNvSpPr>
            <a:spLocks noChangeShapeType="1"/>
          </p:cNvSpPr>
          <p:nvPr/>
        </p:nvSpPr>
        <p:spPr bwMode="auto">
          <a:xfrm>
            <a:off x="413843" y="1254292"/>
            <a:ext cx="3429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>
            <a:off x="1709243" y="1254292"/>
            <a:ext cx="3048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38" name="Line 19"/>
          <p:cNvSpPr>
            <a:spLocks noChangeShapeType="1"/>
          </p:cNvSpPr>
          <p:nvPr/>
        </p:nvSpPr>
        <p:spPr bwMode="auto">
          <a:xfrm>
            <a:off x="794843" y="2244892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39" name="Line 20"/>
          <p:cNvSpPr>
            <a:spLocks noChangeShapeType="1"/>
          </p:cNvSpPr>
          <p:nvPr/>
        </p:nvSpPr>
        <p:spPr bwMode="auto">
          <a:xfrm flipV="1">
            <a:off x="2011245" y="1940092"/>
            <a:ext cx="2136398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>
            <a:off x="2011245" y="2262354"/>
            <a:ext cx="2136398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393206" y="1178092"/>
            <a:ext cx="298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785318" y="2182980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1838536" y="1506535"/>
            <a:ext cx="2872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3433185" y="1154280"/>
            <a:ext cx="298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3755531" y="2179080"/>
            <a:ext cx="306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3787281" y="1892467"/>
            <a:ext cx="27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c</a:t>
            </a:r>
            <a:endParaRPr lang="el-GR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9" name="Ovale 48"/>
          <p:cNvSpPr/>
          <p:nvPr/>
        </p:nvSpPr>
        <p:spPr>
          <a:xfrm>
            <a:off x="1621931" y="1143167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3" name="CasellaDiTesto 52"/>
          <p:cNvSpPr txBox="1"/>
          <p:nvPr/>
        </p:nvSpPr>
        <p:spPr>
          <a:xfrm>
            <a:off x="4258138" y="988148"/>
            <a:ext cx="4515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the </a:t>
            </a:r>
            <a:r>
              <a:rPr lang="it-IT" b="1" dirty="0">
                <a:solidFill>
                  <a:srgbClr val="FF0000"/>
                </a:solidFill>
              </a:rPr>
              <a:t>Coulomb </a:t>
            </a:r>
            <a:r>
              <a:rPr lang="it-IT" b="1" dirty="0" err="1">
                <a:solidFill>
                  <a:srgbClr val="FF0000"/>
                </a:solidFill>
              </a:rPr>
              <a:t>dissociation</a:t>
            </a:r>
            <a:r>
              <a:rPr lang="it-IT" dirty="0"/>
              <a:t>, a </a:t>
            </a:r>
            <a:r>
              <a:rPr lang="it-IT" dirty="0" err="1"/>
              <a:t>virtual</a:t>
            </a:r>
            <a:r>
              <a:rPr lang="it-IT" dirty="0"/>
              <a:t> </a:t>
            </a:r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a </a:t>
            </a:r>
            <a:r>
              <a:rPr lang="it-IT" dirty="0" err="1"/>
              <a:t>photodisintegration</a:t>
            </a:r>
            <a:r>
              <a:rPr lang="it-IT" dirty="0"/>
              <a:t> </a:t>
            </a:r>
            <a:r>
              <a:rPr lang="it-IT" dirty="0" err="1"/>
              <a:t>reaction</a:t>
            </a:r>
            <a:r>
              <a:rPr lang="it-IT" dirty="0"/>
              <a:t>; the </a:t>
            </a:r>
            <a:r>
              <a:rPr lang="it-IT" dirty="0" err="1"/>
              <a:t>detailed</a:t>
            </a:r>
            <a:r>
              <a:rPr lang="it-IT" dirty="0"/>
              <a:t> balance </a:t>
            </a:r>
            <a:r>
              <a:rPr lang="it-IT" dirty="0" err="1"/>
              <a:t>principle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recover</a:t>
            </a:r>
            <a:r>
              <a:rPr lang="it-IT" dirty="0"/>
              <a:t> the cross </a:t>
            </a:r>
            <a:r>
              <a:rPr lang="it-IT" dirty="0" err="1"/>
              <a:t>section</a:t>
            </a:r>
            <a:r>
              <a:rPr lang="it-IT" dirty="0"/>
              <a:t> of the </a:t>
            </a:r>
            <a:r>
              <a:rPr lang="it-IT" dirty="0" err="1"/>
              <a:t>relevant</a:t>
            </a:r>
            <a:r>
              <a:rPr lang="it-IT" dirty="0"/>
              <a:t> radiative </a:t>
            </a:r>
            <a:r>
              <a:rPr lang="it-IT" dirty="0" err="1"/>
              <a:t>capture</a:t>
            </a:r>
            <a:r>
              <a:rPr lang="it-IT" dirty="0"/>
              <a:t> </a:t>
            </a:r>
            <a:r>
              <a:rPr lang="it-IT" dirty="0" err="1"/>
              <a:t>reaction</a:t>
            </a:r>
            <a:endParaRPr lang="it-IT" dirty="0"/>
          </a:p>
        </p:txBody>
      </p:sp>
      <p:sp>
        <p:nvSpPr>
          <p:cNvPr id="54" name="CasellaDiTesto 53"/>
          <p:cNvSpPr txBox="1"/>
          <p:nvPr/>
        </p:nvSpPr>
        <p:spPr>
          <a:xfrm>
            <a:off x="4327533" y="3081784"/>
            <a:ext cx="4515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the </a:t>
            </a:r>
            <a:r>
              <a:rPr lang="it-IT" b="1" dirty="0" err="1">
                <a:solidFill>
                  <a:srgbClr val="FF0000"/>
                </a:solidFill>
              </a:rPr>
              <a:t>Asymptotic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Normalization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Coefficient</a:t>
            </a:r>
            <a:r>
              <a:rPr lang="it-IT" b="1" dirty="0">
                <a:solidFill>
                  <a:srgbClr val="FF0000"/>
                </a:solidFill>
              </a:rPr>
              <a:t> (ANC) </a:t>
            </a:r>
            <a:r>
              <a:rPr lang="it-IT" b="1" dirty="0" err="1">
                <a:solidFill>
                  <a:srgbClr val="FF0000"/>
                </a:solidFill>
              </a:rPr>
              <a:t>approach</a:t>
            </a:r>
            <a:r>
              <a:rPr lang="it-IT" dirty="0"/>
              <a:t>, a transfer </a:t>
            </a:r>
            <a:r>
              <a:rPr lang="it-IT" dirty="0" err="1"/>
              <a:t>reaction</a:t>
            </a:r>
            <a:r>
              <a:rPr lang="it-IT" dirty="0"/>
              <a:t> to a </a:t>
            </a:r>
            <a:r>
              <a:rPr lang="it-IT" dirty="0" err="1"/>
              <a:t>bound</a:t>
            </a:r>
            <a:r>
              <a:rPr lang="it-IT" dirty="0"/>
              <a:t> state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measured</a:t>
            </a:r>
            <a:r>
              <a:rPr lang="it-IT" dirty="0"/>
              <a:t> to deduce the </a:t>
            </a:r>
            <a:r>
              <a:rPr lang="it-IT" dirty="0" err="1"/>
              <a:t>normalization</a:t>
            </a:r>
            <a:r>
              <a:rPr lang="it-IT" dirty="0"/>
              <a:t> </a:t>
            </a:r>
            <a:r>
              <a:rPr lang="it-IT" dirty="0" err="1"/>
              <a:t>constant</a:t>
            </a:r>
            <a:r>
              <a:rPr lang="it-IT" dirty="0"/>
              <a:t> of the </a:t>
            </a:r>
            <a:r>
              <a:rPr lang="it-IT" dirty="0" err="1"/>
              <a:t>bound</a:t>
            </a:r>
            <a:r>
              <a:rPr lang="it-IT" dirty="0"/>
              <a:t> state 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, </a:t>
            </a:r>
            <a:r>
              <a:rPr lang="it-IT" dirty="0" err="1"/>
              <a:t>prop</a:t>
            </a:r>
            <a:r>
              <a:rPr lang="it-IT" dirty="0"/>
              <a:t>. to the A(</a:t>
            </a:r>
            <a:r>
              <a:rPr lang="it-IT" dirty="0" err="1"/>
              <a:t>x,</a:t>
            </a:r>
            <a:r>
              <a:rPr lang="it-IT" dirty="0" err="1">
                <a:latin typeface="Symbol" charset="2"/>
                <a:cs typeface="Symbol" charset="2"/>
              </a:rPr>
              <a:t>g</a:t>
            </a:r>
            <a:r>
              <a:rPr lang="it-IT" dirty="0"/>
              <a:t>)</a:t>
            </a:r>
            <a:r>
              <a:rPr lang="it-IT" dirty="0" err="1"/>
              <a:t>F</a:t>
            </a:r>
            <a:r>
              <a:rPr lang="it-IT" dirty="0"/>
              <a:t> c.s.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4327533" y="5172242"/>
            <a:ext cx="4515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the </a:t>
            </a:r>
            <a:r>
              <a:rPr lang="it-IT" b="1" dirty="0" err="1">
                <a:solidFill>
                  <a:srgbClr val="FF0000"/>
                </a:solidFill>
              </a:rPr>
              <a:t>Trojan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Horse</a:t>
            </a:r>
            <a:r>
              <a:rPr lang="it-IT" b="1" dirty="0">
                <a:solidFill>
                  <a:srgbClr val="FF0000"/>
                </a:solidFill>
              </a:rPr>
              <a:t> Method</a:t>
            </a:r>
            <a:r>
              <a:rPr lang="it-IT" dirty="0"/>
              <a:t>, a transfer </a:t>
            </a:r>
            <a:r>
              <a:rPr lang="it-IT" dirty="0" err="1"/>
              <a:t>reaction</a:t>
            </a:r>
            <a:r>
              <a:rPr lang="it-IT" dirty="0"/>
              <a:t> to an </a:t>
            </a:r>
            <a:r>
              <a:rPr lang="it-IT" dirty="0" err="1"/>
              <a:t>unbound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the c.s. of the A(</a:t>
            </a:r>
            <a:r>
              <a:rPr lang="it-IT" dirty="0" err="1"/>
              <a:t>x,c</a:t>
            </a:r>
            <a:r>
              <a:rPr lang="it-IT" dirty="0"/>
              <a:t>)C </a:t>
            </a:r>
            <a:r>
              <a:rPr lang="it-IT" dirty="0" err="1"/>
              <a:t>process</a:t>
            </a:r>
            <a:r>
              <a:rPr lang="it-IT" dirty="0"/>
              <a:t>. C and c can be </a:t>
            </a:r>
            <a:r>
              <a:rPr lang="it-IT" dirty="0" err="1"/>
              <a:t>charged</a:t>
            </a:r>
            <a:r>
              <a:rPr lang="it-IT" dirty="0"/>
              <a:t> or </a:t>
            </a:r>
            <a:r>
              <a:rPr lang="it-IT" dirty="0" err="1"/>
              <a:t>neutral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 (no </a:t>
            </a:r>
            <a:r>
              <a:rPr lang="it-IT" dirty="0" err="1"/>
              <a:t>photons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074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2179729"/>
            <a:ext cx="3698875" cy="2570163"/>
            <a:chOff x="3154" y="1263"/>
            <a:chExt cx="2330" cy="1619"/>
          </a:xfrm>
        </p:grpSpPr>
        <p:sp>
          <p:nvSpPr>
            <p:cNvPr id="3" name="Rectangle 6"/>
            <p:cNvSpPr>
              <a:spLocks noChangeArrowheads="1"/>
            </p:cNvSpPr>
            <p:nvPr/>
          </p:nvSpPr>
          <p:spPr bwMode="auto">
            <a:xfrm>
              <a:off x="3154" y="1263"/>
              <a:ext cx="2321" cy="16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" name="Oval 7"/>
            <p:cNvSpPr>
              <a:spLocks noChangeAspect="1" noChangeArrowheads="1"/>
            </p:cNvSpPr>
            <p:nvPr/>
          </p:nvSpPr>
          <p:spPr bwMode="auto">
            <a:xfrm rot="1369636">
              <a:off x="3232" y="1511"/>
              <a:ext cx="442" cy="291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" name="Line 8"/>
            <p:cNvSpPr>
              <a:spLocks noChangeAspect="1" noChangeShapeType="1"/>
            </p:cNvSpPr>
            <p:nvPr/>
          </p:nvSpPr>
          <p:spPr bwMode="auto">
            <a:xfrm rot="19609409">
              <a:off x="3618" y="2087"/>
              <a:ext cx="616" cy="321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Line 9"/>
            <p:cNvSpPr>
              <a:spLocks noChangeAspect="1" noChangeShapeType="1"/>
            </p:cNvSpPr>
            <p:nvPr/>
          </p:nvSpPr>
          <p:spPr bwMode="auto">
            <a:xfrm>
              <a:off x="4157" y="1752"/>
              <a:ext cx="147" cy="432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Line 10"/>
            <p:cNvSpPr>
              <a:spLocks noChangeAspect="1" noChangeShapeType="1"/>
            </p:cNvSpPr>
            <p:nvPr/>
          </p:nvSpPr>
          <p:spPr bwMode="auto">
            <a:xfrm flipV="1">
              <a:off x="4276" y="1706"/>
              <a:ext cx="689" cy="9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Line 11"/>
            <p:cNvSpPr>
              <a:spLocks noChangeAspect="1" noChangeShapeType="1"/>
            </p:cNvSpPr>
            <p:nvPr/>
          </p:nvSpPr>
          <p:spPr bwMode="auto">
            <a:xfrm>
              <a:off x="4333" y="2240"/>
              <a:ext cx="536" cy="141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Line 12"/>
            <p:cNvSpPr>
              <a:spLocks noChangeAspect="1" noChangeShapeType="1"/>
            </p:cNvSpPr>
            <p:nvPr/>
          </p:nvSpPr>
          <p:spPr bwMode="auto">
            <a:xfrm flipV="1">
              <a:off x="4333" y="2151"/>
              <a:ext cx="568" cy="4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5149" y="1428"/>
              <a:ext cx="2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b="1" dirty="0">
                  <a:latin typeface="Comic Sans MS" pitchFamily="66" charset="0"/>
                </a:rPr>
                <a:t>s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056" y="2068"/>
              <a:ext cx="4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b="1" dirty="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3394" y="2308"/>
              <a:ext cx="42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b="1">
                  <a:latin typeface="Comic Sans MS" pitchFamily="66" charset="0"/>
                </a:rPr>
                <a:t>A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3472" y="1368"/>
              <a:ext cx="4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b="1" dirty="0">
                  <a:latin typeface="Comic Sans MS" pitchFamily="66" charset="0"/>
                </a:rPr>
                <a:t>a</a:t>
              </a: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4989" y="2427"/>
              <a:ext cx="42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b="1" dirty="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15" name="AutoShape 18"/>
            <p:cNvSpPr>
              <a:spLocks noChangeArrowheads="1"/>
            </p:cNvSpPr>
            <p:nvPr/>
          </p:nvSpPr>
          <p:spPr bwMode="auto">
            <a:xfrm>
              <a:off x="3963" y="1592"/>
              <a:ext cx="513" cy="352"/>
            </a:xfrm>
            <a:prstGeom prst="irregularSeal2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3896" y="1360"/>
              <a:ext cx="11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sz="1600" b="1">
                  <a:latin typeface="Comic Sans MS" pitchFamily="66" charset="0"/>
                </a:rPr>
                <a:t>direct break-up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4528" y="1800"/>
              <a:ext cx="2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b="1">
                  <a:latin typeface="Comic Sans MS" pitchFamily="66" charset="0"/>
                </a:rPr>
                <a:t>x</a:t>
              </a: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135" y="2062"/>
              <a:ext cx="326" cy="280"/>
            </a:xfrm>
            <a:prstGeom prst="ellipse">
              <a:avLst/>
            </a:prstGeom>
            <a:solidFill>
              <a:srgbClr val="000000">
                <a:alpha val="50000"/>
              </a:srgbClr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Line 22"/>
            <p:cNvSpPr>
              <a:spLocks noChangeAspect="1" noChangeShapeType="1"/>
            </p:cNvSpPr>
            <p:nvPr/>
          </p:nvSpPr>
          <p:spPr bwMode="auto">
            <a:xfrm rot="-8190666" flipH="1" flipV="1">
              <a:off x="4174" y="2348"/>
              <a:ext cx="80" cy="32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Line 23"/>
            <p:cNvSpPr>
              <a:spLocks noChangeAspect="1" noChangeShapeType="1"/>
            </p:cNvSpPr>
            <p:nvPr/>
          </p:nvSpPr>
          <p:spPr bwMode="auto">
            <a:xfrm>
              <a:off x="3741" y="1741"/>
              <a:ext cx="403" cy="59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Oval 24"/>
            <p:cNvSpPr>
              <a:spLocks noChangeAspect="1" noChangeArrowheads="1"/>
            </p:cNvSpPr>
            <p:nvPr/>
          </p:nvSpPr>
          <p:spPr bwMode="auto">
            <a:xfrm>
              <a:off x="3376" y="2232"/>
              <a:ext cx="144" cy="142"/>
            </a:xfrm>
            <a:prstGeom prst="ellipse">
              <a:avLst/>
            </a:prstGeom>
            <a:solidFill>
              <a:srgbClr val="00FF00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it-IT" b="1">
                <a:latin typeface="Magic Cards" pitchFamily="82" charset="0"/>
              </a:endParaRPr>
            </a:p>
          </p:txBody>
        </p:sp>
        <p:sp>
          <p:nvSpPr>
            <p:cNvPr id="22" name="Oval 25"/>
            <p:cNvSpPr>
              <a:spLocks noChangeAspect="1" noChangeArrowheads="1"/>
            </p:cNvSpPr>
            <p:nvPr/>
          </p:nvSpPr>
          <p:spPr bwMode="auto">
            <a:xfrm>
              <a:off x="4912" y="2376"/>
              <a:ext cx="144" cy="142"/>
            </a:xfrm>
            <a:prstGeom prst="ellipse">
              <a:avLst/>
            </a:prstGeom>
            <a:solidFill>
              <a:srgbClr val="FF3300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6"/>
            <p:cNvSpPr>
              <a:spLocks noChangeAspect="1" noChangeArrowheads="1"/>
            </p:cNvSpPr>
            <p:nvPr/>
          </p:nvSpPr>
          <p:spPr bwMode="auto">
            <a:xfrm>
              <a:off x="4384" y="1896"/>
              <a:ext cx="144" cy="142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7"/>
            <p:cNvSpPr>
              <a:spLocks noChangeAspect="1" noChangeArrowheads="1"/>
            </p:cNvSpPr>
            <p:nvPr/>
          </p:nvSpPr>
          <p:spPr bwMode="auto">
            <a:xfrm>
              <a:off x="3296" y="1546"/>
              <a:ext cx="144" cy="142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Oval 28"/>
            <p:cNvSpPr>
              <a:spLocks noChangeAspect="1" noChangeArrowheads="1"/>
            </p:cNvSpPr>
            <p:nvPr/>
          </p:nvSpPr>
          <p:spPr bwMode="auto">
            <a:xfrm>
              <a:off x="3472" y="1626"/>
              <a:ext cx="144" cy="142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Oval 29"/>
            <p:cNvSpPr>
              <a:spLocks noChangeAspect="1" noChangeArrowheads="1"/>
            </p:cNvSpPr>
            <p:nvPr/>
          </p:nvSpPr>
          <p:spPr bwMode="auto">
            <a:xfrm>
              <a:off x="4965" y="2077"/>
              <a:ext cx="144" cy="142"/>
            </a:xfrm>
            <a:prstGeom prst="ellipse">
              <a:avLst/>
            </a:prstGeom>
            <a:solidFill>
              <a:srgbClr val="666699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Oval 30"/>
            <p:cNvSpPr>
              <a:spLocks noChangeAspect="1" noChangeArrowheads="1"/>
            </p:cNvSpPr>
            <p:nvPr/>
          </p:nvSpPr>
          <p:spPr bwMode="auto">
            <a:xfrm>
              <a:off x="5016" y="1610"/>
              <a:ext cx="144" cy="142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3664" y="2640"/>
              <a:ext cx="13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GB" sz="1600" b="1" dirty="0">
                  <a:latin typeface="Comic Sans MS" pitchFamily="66" charset="0"/>
                </a:rPr>
                <a:t>2-body process</a:t>
              </a:r>
            </a:p>
          </p:txBody>
        </p:sp>
      </p:grp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12010" y="4701828"/>
            <a:ext cx="38264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it-IT" u="sng" dirty="0" err="1"/>
              <a:t>Additional</a:t>
            </a:r>
            <a:r>
              <a:rPr lang="it-IT" u="sng" dirty="0"/>
              <a:t> </a:t>
            </a:r>
            <a:r>
              <a:rPr lang="it-IT" u="sng" dirty="0" err="1"/>
              <a:t>advantages</a:t>
            </a:r>
            <a:r>
              <a:rPr lang="it-IT" u="sng" dirty="0"/>
              <a:t>:</a:t>
            </a:r>
          </a:p>
          <a:p>
            <a:pPr algn="just">
              <a:tabLst>
                <a:tab pos="269875" algn="l"/>
              </a:tabLst>
            </a:pPr>
            <a:r>
              <a:rPr lang="it-IT" dirty="0"/>
              <a:t>●	</a:t>
            </a:r>
            <a:r>
              <a:rPr lang="it-IT" dirty="0" err="1"/>
              <a:t>reduced</a:t>
            </a:r>
            <a:r>
              <a:rPr lang="it-IT" dirty="0"/>
              <a:t> </a:t>
            </a:r>
            <a:r>
              <a:rPr lang="it-IT" dirty="0" err="1"/>
              <a:t>systematic</a:t>
            </a:r>
            <a:r>
              <a:rPr lang="it-IT" dirty="0"/>
              <a:t> </a:t>
            </a:r>
            <a:r>
              <a:rPr lang="it-IT" dirty="0" err="1"/>
              <a:t>errors</a:t>
            </a:r>
            <a:r>
              <a:rPr lang="it-IT" dirty="0"/>
              <a:t> due to </a:t>
            </a:r>
            <a:r>
              <a:rPr lang="it-IT" dirty="0" err="1"/>
              <a:t>straggling</a:t>
            </a:r>
            <a:r>
              <a:rPr lang="it-IT" dirty="0"/>
              <a:t>, background…</a:t>
            </a: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12010" y="5554316"/>
            <a:ext cx="38264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it-IT" u="sng" dirty="0"/>
              <a:t>But...</a:t>
            </a:r>
          </a:p>
          <a:p>
            <a:pPr algn="just">
              <a:tabLst>
                <a:tab pos="269875" algn="l"/>
              </a:tabLst>
            </a:pPr>
            <a:r>
              <a:rPr lang="it-IT" dirty="0"/>
              <a:t>●	off-shell cross </a:t>
            </a:r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/>
              <a:t>deduced</a:t>
            </a:r>
            <a:r>
              <a:rPr lang="it-IT" dirty="0"/>
              <a:t> (x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>
                <a:sym typeface="Wingdings" pitchFamily="2" charset="2"/>
              </a:rPr>
              <a:t>virtual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particle</a:t>
            </a:r>
            <a:r>
              <a:rPr lang="it-IT" dirty="0">
                <a:sym typeface="Wingdings" pitchFamily="2" charset="2"/>
              </a:rPr>
              <a:t>)</a:t>
            </a:r>
            <a:endParaRPr lang="it-IT" dirty="0"/>
          </a:p>
          <a:p>
            <a:pPr algn="just">
              <a:tabLst>
                <a:tab pos="269875" algn="l"/>
              </a:tabLst>
            </a:pPr>
            <a:r>
              <a:rPr lang="it-IT" dirty="0"/>
              <a:t>●	no </a:t>
            </a:r>
            <a:r>
              <a:rPr lang="it-IT" dirty="0" err="1"/>
              <a:t>absolute</a:t>
            </a:r>
            <a:r>
              <a:rPr lang="it-IT" dirty="0"/>
              <a:t> </a:t>
            </a:r>
            <a:r>
              <a:rPr lang="it-IT" dirty="0" err="1"/>
              <a:t>units</a:t>
            </a:r>
            <a:r>
              <a:rPr lang="it-IT" dirty="0"/>
              <a:t> </a:t>
            </a:r>
            <a:r>
              <a:rPr lang="it-IT" dirty="0">
                <a:highlight>
                  <a:srgbClr val="FFFF00"/>
                </a:highlight>
              </a:rPr>
              <a:t>(</a:t>
            </a:r>
            <a:r>
              <a:rPr lang="it-IT" dirty="0" err="1">
                <a:highlight>
                  <a:srgbClr val="FFFF00"/>
                </a:highlight>
              </a:rPr>
              <a:t>also</a:t>
            </a:r>
            <a:r>
              <a:rPr lang="it-IT" dirty="0">
                <a:highlight>
                  <a:srgbClr val="FFFF00"/>
                </a:highlight>
              </a:rPr>
              <a:t> an </a:t>
            </a:r>
            <a:r>
              <a:rPr lang="it-IT" dirty="0" err="1">
                <a:highlight>
                  <a:srgbClr val="FFFF00"/>
                </a:highlight>
              </a:rPr>
              <a:t>advantage</a:t>
            </a:r>
            <a:r>
              <a:rPr lang="it-IT" dirty="0">
                <a:highlight>
                  <a:srgbClr val="FFFF00"/>
                </a:highlight>
              </a:rPr>
              <a:t>)</a:t>
            </a: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5456254" y="1912872"/>
            <a:ext cx="3331290" cy="129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GB" sz="1800" dirty="0">
                <a:sym typeface="Symbol" pitchFamily="18" charset="2"/>
              </a:rPr>
              <a:t>From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GB" dirty="0" err="1">
                <a:sym typeface="Symbol" pitchFamily="18" charset="2"/>
              </a:rPr>
              <a:t>A+a</a:t>
            </a:r>
            <a:r>
              <a:rPr lang="en-GB" dirty="0">
                <a:sym typeface="Symbol" pitchFamily="18" charset="2"/>
              </a:rPr>
              <a:t>(</a:t>
            </a:r>
            <a:r>
              <a:rPr lang="en-GB" dirty="0" err="1">
                <a:cs typeface="Times New Roman" pitchFamily="18" charset="0"/>
              </a:rPr>
              <a:t>x</a:t>
            </a:r>
            <a:r>
              <a:rPr lang="en-GB" dirty="0" err="1">
                <a:cs typeface="Times New Roman" pitchFamily="18" charset="0"/>
                <a:sym typeface="Symbol" pitchFamily="18" charset="2"/>
              </a:rPr>
              <a:t>s</a:t>
            </a:r>
            <a:r>
              <a:rPr lang="en-GB" dirty="0">
                <a:sym typeface="Symbol" pitchFamily="18" charset="2"/>
              </a:rPr>
              <a:t>)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 err="1">
                <a:sym typeface="Symbol" pitchFamily="18" charset="2"/>
              </a:rPr>
              <a:t>b+B+s</a:t>
            </a:r>
            <a:r>
              <a:rPr lang="en-GB" dirty="0">
                <a:sym typeface="Symbol" pitchFamily="18" charset="2"/>
              </a:rPr>
              <a:t> @ 10-60 MeV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GB" dirty="0">
                <a:sym typeface="Symbol" pitchFamily="18" charset="2"/>
              </a:rPr>
              <a:t>A + x  b + B @ 5-20 </a:t>
            </a:r>
            <a:r>
              <a:rPr lang="en-GB" dirty="0" err="1">
                <a:sym typeface="Symbol" pitchFamily="18" charset="2"/>
              </a:rPr>
              <a:t>keV</a:t>
            </a:r>
            <a:endParaRPr lang="it-IT" dirty="0">
              <a:sym typeface="Symbol" pitchFamily="18" charset="2"/>
            </a:endParaRP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it-IT" dirty="0"/>
              <a:t>By </a:t>
            </a:r>
            <a:r>
              <a:rPr lang="it-IT" dirty="0" err="1"/>
              <a:t>selecting</a:t>
            </a:r>
            <a:r>
              <a:rPr lang="it-IT" dirty="0"/>
              <a:t> the QF </a:t>
            </a:r>
            <a:r>
              <a:rPr lang="it-IT" dirty="0" err="1"/>
              <a:t>contribution</a:t>
            </a:r>
            <a:endParaRPr lang="it-IT" dirty="0"/>
          </a:p>
        </p:txBody>
      </p:sp>
      <p:sp>
        <p:nvSpPr>
          <p:cNvPr id="32" name="AutoShape 36"/>
          <p:cNvSpPr>
            <a:spLocks noChangeArrowheads="1"/>
          </p:cNvSpPr>
          <p:nvPr/>
        </p:nvSpPr>
        <p:spPr bwMode="auto">
          <a:xfrm rot="16200000">
            <a:off x="4229894" y="3112386"/>
            <a:ext cx="1066800" cy="671512"/>
          </a:xfrm>
          <a:prstGeom prst="downArrow">
            <a:avLst>
              <a:gd name="adj1" fmla="val 50000"/>
              <a:gd name="adj2" fmla="val 36171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5602085" y="3433378"/>
            <a:ext cx="3370188" cy="1200329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it-IT" b="1" dirty="0" err="1">
                <a:solidFill>
                  <a:srgbClr val="FFFFFF"/>
                </a:solidFill>
              </a:rPr>
              <a:t>Though</a:t>
            </a:r>
            <a:r>
              <a:rPr lang="it-IT" b="1" dirty="0">
                <a:solidFill>
                  <a:srgbClr val="FFFFFF"/>
                </a:solidFill>
              </a:rPr>
              <a:t> E</a:t>
            </a:r>
            <a:r>
              <a:rPr lang="it-IT" b="1" baseline="-25000" dirty="0">
                <a:solidFill>
                  <a:srgbClr val="FFFFFF"/>
                </a:solidFill>
              </a:rPr>
              <a:t>A</a:t>
            </a:r>
            <a:r>
              <a:rPr lang="it-IT" b="1" dirty="0">
                <a:solidFill>
                  <a:srgbClr val="FFFFFF"/>
                </a:solidFill>
              </a:rPr>
              <a:t> &gt;&gt; </a:t>
            </a:r>
            <a:r>
              <a:rPr lang="it-IT" b="1" dirty="0" err="1">
                <a:solidFill>
                  <a:srgbClr val="FFFFFF"/>
                </a:solidFill>
              </a:rPr>
              <a:t>V</a:t>
            </a:r>
            <a:r>
              <a:rPr lang="it-IT" b="1" baseline="-25000" dirty="0" err="1">
                <a:solidFill>
                  <a:srgbClr val="FFFFFF"/>
                </a:solidFill>
              </a:rPr>
              <a:t>Coul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it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is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possible</a:t>
            </a:r>
            <a:r>
              <a:rPr lang="it-IT" b="1" dirty="0">
                <a:solidFill>
                  <a:srgbClr val="FFFFFF"/>
                </a:solidFill>
              </a:rPr>
              <a:t> to </a:t>
            </a:r>
            <a:r>
              <a:rPr lang="it-IT" b="1" dirty="0" err="1">
                <a:solidFill>
                  <a:srgbClr val="FFFFFF"/>
                </a:solidFill>
              </a:rPr>
              <a:t>measure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at</a:t>
            </a:r>
            <a:r>
              <a:rPr lang="it-IT" b="1" dirty="0">
                <a:solidFill>
                  <a:srgbClr val="FFFFFF"/>
                </a:solidFill>
              </a:rPr>
              <a:t> the </a:t>
            </a:r>
            <a:r>
              <a:rPr lang="it-IT" b="1" dirty="0" err="1">
                <a:solidFill>
                  <a:srgbClr val="FFFFFF"/>
                </a:solidFill>
              </a:rPr>
              <a:t>Gamow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peak</a:t>
            </a:r>
            <a:r>
              <a:rPr lang="it-IT" b="1" dirty="0">
                <a:solidFill>
                  <a:srgbClr val="FFFFFF"/>
                </a:solidFill>
              </a:rPr>
              <a:t> </a:t>
            </a:r>
            <a:r>
              <a:rPr lang="it-IT" b="1" dirty="0" err="1">
                <a:solidFill>
                  <a:srgbClr val="FFFFFF"/>
                </a:solidFill>
              </a:rPr>
              <a:t>since</a:t>
            </a:r>
            <a:r>
              <a:rPr lang="it-IT" b="1" dirty="0">
                <a:solidFill>
                  <a:srgbClr val="FFFFFF"/>
                </a:solidFill>
              </a:rPr>
              <a:t>:</a:t>
            </a:r>
          </a:p>
          <a:p>
            <a:pPr algn="ctr"/>
            <a:r>
              <a:rPr lang="it-IT" b="1" dirty="0" err="1">
                <a:solidFill>
                  <a:srgbClr val="FFFFFF"/>
                </a:solidFill>
              </a:rPr>
              <a:t>E</a:t>
            </a:r>
            <a:r>
              <a:rPr lang="it-IT" b="1" baseline="-25000" dirty="0" err="1">
                <a:solidFill>
                  <a:srgbClr val="FFFFFF"/>
                </a:solidFill>
              </a:rPr>
              <a:t>c.m</a:t>
            </a:r>
            <a:r>
              <a:rPr lang="it-IT" b="1" baseline="-25000" dirty="0">
                <a:solidFill>
                  <a:srgbClr val="FFFFFF"/>
                </a:solidFill>
              </a:rPr>
              <a:t>.</a:t>
            </a:r>
            <a:r>
              <a:rPr lang="it-IT" b="1" dirty="0">
                <a:solidFill>
                  <a:srgbClr val="FFFFFF"/>
                </a:solidFill>
              </a:rPr>
              <a:t>=E</a:t>
            </a:r>
            <a:r>
              <a:rPr lang="it-IT" b="1" baseline="-25000" dirty="0">
                <a:solidFill>
                  <a:srgbClr val="FFFFFF"/>
                </a:solidFill>
              </a:rPr>
              <a:t>A-x</a:t>
            </a:r>
            <a:r>
              <a:rPr lang="it-IT" b="1" dirty="0">
                <a:solidFill>
                  <a:srgbClr val="FFFFFF"/>
                </a:solidFill>
              </a:rPr>
              <a:t>-</a:t>
            </a:r>
            <a:r>
              <a:rPr lang="it-IT" b="1" dirty="0" err="1">
                <a:solidFill>
                  <a:srgbClr val="FFFFFF"/>
                </a:solidFill>
              </a:rPr>
              <a:t>Q</a:t>
            </a:r>
            <a:r>
              <a:rPr lang="it-IT" b="1" baseline="-25000" dirty="0" err="1">
                <a:solidFill>
                  <a:srgbClr val="FFFFFF"/>
                </a:solidFill>
              </a:rPr>
              <a:t>x</a:t>
            </a:r>
            <a:r>
              <a:rPr lang="it-IT" b="1" baseline="-25000" dirty="0">
                <a:solidFill>
                  <a:srgbClr val="FFFFFF"/>
                </a:solidFill>
              </a:rPr>
              <a:t>-</a:t>
            </a:r>
            <a:r>
              <a:rPr lang="it-IT" b="1" baseline="-25000" dirty="0" err="1">
                <a:solidFill>
                  <a:srgbClr val="FFFFFF"/>
                </a:solidFill>
              </a:rPr>
              <a:t>s</a:t>
            </a:r>
            <a:endParaRPr lang="it-IT" b="1" baseline="-25000" dirty="0">
              <a:solidFill>
                <a:srgbClr val="FFFFFF"/>
              </a:solidFill>
            </a:endParaRPr>
          </a:p>
        </p:txBody>
      </p:sp>
      <p:sp>
        <p:nvSpPr>
          <p:cNvPr id="35" name="Text Box 41"/>
          <p:cNvSpPr txBox="1">
            <a:spLocks noChangeArrowheads="1"/>
          </p:cNvSpPr>
          <p:nvPr/>
        </p:nvSpPr>
        <p:spPr bwMode="auto">
          <a:xfrm>
            <a:off x="0" y="781433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it-IT" sz="1800" dirty="0"/>
              <a:t>Coulomb </a:t>
            </a:r>
            <a:r>
              <a:rPr lang="it-IT" sz="1800" dirty="0" err="1"/>
              <a:t>barrier</a:t>
            </a:r>
            <a:r>
              <a:rPr lang="it-IT" sz="1800" dirty="0"/>
              <a:t> </a:t>
            </a:r>
            <a:r>
              <a:rPr lang="it-IT" sz="1800" dirty="0">
                <a:sym typeface="Wingdings" pitchFamily="2" charset="2"/>
              </a:rPr>
              <a:t> </a:t>
            </a:r>
            <a:r>
              <a:rPr lang="it-IT" sz="1800" dirty="0" err="1">
                <a:sym typeface="Wingdings" pitchFamily="2" charset="2"/>
              </a:rPr>
              <a:t>exponential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suppression</a:t>
            </a:r>
            <a:r>
              <a:rPr lang="it-IT" sz="1800" dirty="0">
                <a:sym typeface="Wingdings" pitchFamily="2" charset="2"/>
              </a:rPr>
              <a:t> of the cross </a:t>
            </a:r>
            <a:r>
              <a:rPr lang="it-IT" sz="1800" dirty="0" err="1">
                <a:sym typeface="Wingdings" pitchFamily="2" charset="2"/>
              </a:rPr>
              <a:t>section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at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astrophysical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energies</a:t>
            </a:r>
            <a:endParaRPr lang="it-IT" sz="1800" dirty="0">
              <a:sym typeface="Wingdings" pitchFamily="2" charset="2"/>
            </a:endParaRPr>
          </a:p>
          <a:p>
            <a:pPr algn="just"/>
            <a:r>
              <a:rPr lang="it-IT" sz="1800" dirty="0">
                <a:sym typeface="Wingdings" pitchFamily="2" charset="2"/>
              </a:rPr>
              <a:t>                                   + electron screening </a:t>
            </a:r>
          </a:p>
          <a:p>
            <a:pPr algn="just"/>
            <a:r>
              <a:rPr lang="it-IT" sz="1800" dirty="0">
                <a:sym typeface="Wingdings"/>
              </a:rPr>
              <a:t> </a:t>
            </a:r>
            <a:r>
              <a:rPr lang="it-IT" sz="1800" dirty="0" err="1">
                <a:sym typeface="Wingdings" pitchFamily="2" charset="2"/>
              </a:rPr>
              <a:t>low-energy</a:t>
            </a:r>
            <a:r>
              <a:rPr lang="it-IT" sz="1800" dirty="0">
                <a:sym typeface="Wingdings" pitchFamily="2" charset="2"/>
              </a:rPr>
              <a:t>, bare-</a:t>
            </a:r>
            <a:r>
              <a:rPr lang="it-IT" sz="1800" dirty="0" err="1">
                <a:sym typeface="Wingdings" pitchFamily="2" charset="2"/>
              </a:rPr>
              <a:t>nucleus</a:t>
            </a:r>
            <a:r>
              <a:rPr lang="it-IT" sz="1800" dirty="0">
                <a:sym typeface="Wingdings" pitchFamily="2" charset="2"/>
              </a:rPr>
              <a:t> cross </a:t>
            </a:r>
            <a:r>
              <a:rPr lang="it-IT" sz="1800" dirty="0" err="1">
                <a:sym typeface="Wingdings" pitchFamily="2" charset="2"/>
              </a:rPr>
              <a:t>section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is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experimentally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available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only</a:t>
            </a:r>
            <a:r>
              <a:rPr lang="it-IT" sz="1800" dirty="0">
                <a:sym typeface="Wingdings" pitchFamily="2" charset="2"/>
              </a:rPr>
              <a:t> </a:t>
            </a:r>
            <a:r>
              <a:rPr lang="it-IT" sz="1800" dirty="0" err="1">
                <a:sym typeface="Wingdings" pitchFamily="2" charset="2"/>
              </a:rPr>
              <a:t>through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sz="1800" u="sng" dirty="0" err="1">
                <a:sym typeface="Wingdings" pitchFamily="2" charset="2"/>
              </a:rPr>
              <a:t>extrapolation</a:t>
            </a:r>
            <a:r>
              <a:rPr lang="it-IT" sz="1800" u="sng" dirty="0">
                <a:sym typeface="Wingdings" pitchFamily="2" charset="2"/>
              </a:rPr>
              <a:t> OR </a:t>
            </a:r>
            <a:r>
              <a:rPr lang="it-IT" sz="1800" u="sng" dirty="0" err="1">
                <a:sym typeface="Wingdings" pitchFamily="2" charset="2"/>
              </a:rPr>
              <a:t>indirect</a:t>
            </a:r>
            <a:r>
              <a:rPr lang="it-IT" sz="1800" u="sng" dirty="0">
                <a:sym typeface="Wingdings" pitchFamily="2" charset="2"/>
              </a:rPr>
              <a:t> </a:t>
            </a:r>
            <a:r>
              <a:rPr lang="it-IT" sz="1800" u="sng" dirty="0" err="1">
                <a:sym typeface="Wingdings" pitchFamily="2" charset="2"/>
              </a:rPr>
              <a:t>measurements</a:t>
            </a:r>
            <a:r>
              <a:rPr lang="it-IT" sz="1800" dirty="0">
                <a:sym typeface="Wingdings" pitchFamily="2" charset="2"/>
              </a:rPr>
              <a:t> </a:t>
            </a: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 rot="16200000">
            <a:off x="-388819" y="3122058"/>
            <a:ext cx="1490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800" b="1" dirty="0"/>
              <a:t>THM </a:t>
            </a:r>
            <a:r>
              <a:rPr lang="it-IT" sz="1800" b="1" dirty="0" err="1"/>
              <a:t>reaction</a:t>
            </a:r>
            <a:endParaRPr lang="it-IT" sz="1800" b="1" dirty="0"/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38" name="1 Título"/>
          <p:cNvSpPr txBox="1">
            <a:spLocks/>
          </p:cNvSpPr>
          <p:nvPr/>
        </p:nvSpPr>
        <p:spPr>
          <a:xfrm>
            <a:off x="0" y="1"/>
            <a:ext cx="9143640" cy="774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The Trojan Horse Method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8A52992-268A-832B-3190-91CDB37BDCCC}"/>
              </a:ext>
            </a:extLst>
          </p:cNvPr>
          <p:cNvSpPr txBox="1"/>
          <p:nvPr/>
        </p:nvSpPr>
        <p:spPr>
          <a:xfrm>
            <a:off x="4439785" y="4827740"/>
            <a:ext cx="46922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More than 30 reactions studied in the last 30 years. </a:t>
            </a:r>
          </a:p>
          <a:p>
            <a:r>
              <a:rPr lang="en-US" dirty="0">
                <a:highlight>
                  <a:srgbClr val="FFFF00"/>
                </a:highlight>
              </a:rPr>
              <a:t>See Annu. Rev. </a:t>
            </a:r>
            <a:r>
              <a:rPr lang="en-US" dirty="0" err="1">
                <a:highlight>
                  <a:srgbClr val="FFFF00"/>
                </a:highlight>
              </a:rPr>
              <a:t>Nucl</a:t>
            </a:r>
            <a:r>
              <a:rPr lang="en-US" dirty="0">
                <a:highlight>
                  <a:srgbClr val="FFFF00"/>
                </a:highlight>
              </a:rPr>
              <a:t>. Part. Sci. 2021.71:345–76 for a recent review</a:t>
            </a:r>
          </a:p>
          <a:p>
            <a:endParaRPr lang="en-US" dirty="0"/>
          </a:p>
        </p:txBody>
      </p:sp>
      <p:pic>
        <p:nvPicPr>
          <p:cNvPr id="41" name="Immagine 40" descr="Immagine che contiene modello, quadrato, Simmetria, pixel&#10;&#10;Il contenuto generato dall'IA potrebbe non essere corretto.">
            <a:extLst>
              <a:ext uri="{FF2B5EF4-FFF2-40B4-BE49-F238E27FC236}">
                <a16:creationId xmlns:a16="http://schemas.microsoft.com/office/drawing/2014/main" id="{0CD52B2D-2874-2FD1-84DF-C8346F6D6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442" y="5757194"/>
            <a:ext cx="1045028" cy="10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7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 descr="Schermata 2015-03-12 alle 11.54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507" y="2463542"/>
            <a:ext cx="5130800" cy="4305300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1964" y="180975"/>
            <a:ext cx="88723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The full THM: the </a:t>
            </a:r>
            <a:r>
              <a:rPr lang="it-IT" sz="2800" b="1" dirty="0">
                <a:solidFill>
                  <a:srgbClr val="0000FF"/>
                </a:solidFill>
                <a:latin typeface="Times" pitchFamily="18" charset="0"/>
              </a:rPr>
              <a:t>complicate </a:t>
            </a:r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formula</a:t>
            </a:r>
          </a:p>
        </p:txBody>
      </p:sp>
      <p:sp>
        <p:nvSpPr>
          <p:cNvPr id="5" name="Rettangolo 4"/>
          <p:cNvSpPr/>
          <p:nvPr/>
        </p:nvSpPr>
        <p:spPr>
          <a:xfrm>
            <a:off x="3946936" y="728153"/>
            <a:ext cx="50773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R</a:t>
            </a:r>
            <a:r>
              <a:rPr lang="it-IT" dirty="0">
                <a:solidFill>
                  <a:srgbClr val="FF0000"/>
                </a:solidFill>
              </a:rPr>
              <a:t>. </a:t>
            </a:r>
            <a:r>
              <a:rPr lang="it-IT" dirty="0" err="1">
                <a:solidFill>
                  <a:srgbClr val="FF0000"/>
                </a:solidFill>
              </a:rPr>
              <a:t>Tribble</a:t>
            </a:r>
            <a:r>
              <a:rPr lang="it-IT" dirty="0">
                <a:solidFill>
                  <a:srgbClr val="FF0000"/>
                </a:solidFill>
              </a:rPr>
              <a:t> et al., Rep. </a:t>
            </a:r>
            <a:r>
              <a:rPr lang="it-IT" dirty="0" err="1">
                <a:solidFill>
                  <a:srgbClr val="FF0000"/>
                </a:solidFill>
              </a:rPr>
              <a:t>Prog</a:t>
            </a:r>
            <a:r>
              <a:rPr lang="it-IT" dirty="0">
                <a:solidFill>
                  <a:srgbClr val="FF0000"/>
                </a:solidFill>
              </a:rPr>
              <a:t>. </a:t>
            </a:r>
            <a:r>
              <a:rPr lang="it-IT" dirty="0" err="1">
                <a:solidFill>
                  <a:srgbClr val="FF0000"/>
                </a:solidFill>
              </a:rPr>
              <a:t>Phys</a:t>
            </a:r>
            <a:r>
              <a:rPr lang="it-IT" dirty="0">
                <a:solidFill>
                  <a:srgbClr val="FF0000"/>
                </a:solidFill>
              </a:rPr>
              <a:t>. </a:t>
            </a:r>
            <a:r>
              <a:rPr lang="it-IT" b="1" dirty="0">
                <a:solidFill>
                  <a:srgbClr val="FF0000"/>
                </a:solidFill>
              </a:rPr>
              <a:t>77 </a:t>
            </a:r>
            <a:r>
              <a:rPr lang="it-IT" dirty="0">
                <a:solidFill>
                  <a:srgbClr val="FF0000"/>
                </a:solidFill>
              </a:rPr>
              <a:t>(2014) 106901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939966" y="1081759"/>
            <a:ext cx="5043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the </a:t>
            </a:r>
            <a:r>
              <a:rPr lang="it-IT" dirty="0" err="1"/>
              <a:t>latest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, large </a:t>
            </a:r>
            <a:r>
              <a:rPr lang="it-IT" dirty="0" err="1"/>
              <a:t>efforts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made to </a:t>
            </a:r>
            <a:r>
              <a:rPr lang="it-IT" dirty="0" err="1"/>
              <a:t>give</a:t>
            </a:r>
            <a:r>
              <a:rPr lang="it-IT" dirty="0"/>
              <a:t> a quantitative </a:t>
            </a:r>
            <a:r>
              <a:rPr lang="it-IT" dirty="0" err="1"/>
              <a:t>justification</a:t>
            </a:r>
            <a:r>
              <a:rPr lang="it-IT" dirty="0"/>
              <a:t> of THM, to estimate the </a:t>
            </a:r>
            <a:r>
              <a:rPr lang="it-IT" dirty="0" err="1"/>
              <a:t>uncertainties</a:t>
            </a:r>
            <a:r>
              <a:rPr lang="it-IT" dirty="0"/>
              <a:t> and </a:t>
            </a:r>
            <a:r>
              <a:rPr lang="it-IT" dirty="0" err="1"/>
              <a:t>improve</a:t>
            </a:r>
            <a:r>
              <a:rPr lang="it-IT" dirty="0"/>
              <a:t> the </a:t>
            </a:r>
            <a:r>
              <a:rPr lang="it-IT" dirty="0" err="1"/>
              <a:t>description</a:t>
            </a:r>
            <a:r>
              <a:rPr lang="it-IT" dirty="0"/>
              <a:t> of the 2</a:t>
            </a:r>
            <a:r>
              <a:rPr lang="it-IT" dirty="0">
                <a:sym typeface="Wingdings"/>
              </a:rPr>
              <a:t>3 cross </a:t>
            </a:r>
            <a:r>
              <a:rPr lang="it-IT" dirty="0" err="1">
                <a:sym typeface="Wingdings"/>
              </a:rPr>
              <a:t>section</a:t>
            </a:r>
            <a:r>
              <a:rPr lang="it-IT" dirty="0"/>
              <a:t> </a:t>
            </a:r>
          </a:p>
        </p:txBody>
      </p:sp>
      <p:grpSp>
        <p:nvGrpSpPr>
          <p:cNvPr id="55" name="Gruppo 54"/>
          <p:cNvGrpSpPr/>
          <p:nvPr/>
        </p:nvGrpSpPr>
        <p:grpSpPr>
          <a:xfrm>
            <a:off x="223492" y="2554558"/>
            <a:ext cx="4277694" cy="681978"/>
            <a:chOff x="223492" y="2554558"/>
            <a:chExt cx="4277694" cy="681978"/>
          </a:xfrm>
        </p:grpSpPr>
        <p:sp>
          <p:nvSpPr>
            <p:cNvPr id="7" name="Ovale 6"/>
            <p:cNvSpPr/>
            <p:nvPr/>
          </p:nvSpPr>
          <p:spPr>
            <a:xfrm>
              <a:off x="2489706" y="2554558"/>
              <a:ext cx="2011480" cy="681978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223492" y="2590205"/>
              <a:ext cx="1716723" cy="646331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 err="1"/>
                <a:t>Amplitude</a:t>
              </a:r>
              <a:r>
                <a:rPr lang="it-IT" dirty="0"/>
                <a:t> of the TH </a:t>
              </a:r>
              <a:r>
                <a:rPr lang="it-IT" dirty="0" err="1"/>
                <a:t>reaction</a:t>
              </a:r>
              <a:r>
                <a:rPr lang="it-IT" dirty="0"/>
                <a:t> </a:t>
              </a:r>
            </a:p>
          </p:txBody>
        </p:sp>
        <p:cxnSp>
          <p:nvCxnSpPr>
            <p:cNvPr id="14" name="Connettore 7 13"/>
            <p:cNvCxnSpPr>
              <a:stCxn id="7" idx="1"/>
              <a:endCxn id="8" idx="0"/>
            </p:cNvCxnSpPr>
            <p:nvPr/>
          </p:nvCxnSpPr>
          <p:spPr>
            <a:xfrm rot="16200000" flipV="1">
              <a:off x="1900954" y="1771105"/>
              <a:ext cx="64226" cy="1702426"/>
            </a:xfrm>
            <a:prstGeom prst="curvedConnector3">
              <a:avLst>
                <a:gd name="adj1" fmla="val 511433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o 55"/>
          <p:cNvGrpSpPr/>
          <p:nvPr/>
        </p:nvGrpSpPr>
        <p:grpSpPr>
          <a:xfrm>
            <a:off x="5828909" y="2102761"/>
            <a:ext cx="3266622" cy="1754327"/>
            <a:chOff x="5828909" y="2102761"/>
            <a:chExt cx="3266622" cy="1754327"/>
          </a:xfrm>
        </p:grpSpPr>
        <p:sp>
          <p:nvSpPr>
            <p:cNvPr id="18" name="Ovale 17"/>
            <p:cNvSpPr/>
            <p:nvPr/>
          </p:nvSpPr>
          <p:spPr>
            <a:xfrm>
              <a:off x="5828909" y="2586815"/>
              <a:ext cx="943991" cy="588365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7625662" y="2102761"/>
              <a:ext cx="1469869" cy="1754327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/>
                <a:t>Fourier </a:t>
              </a:r>
              <a:r>
                <a:rPr lang="it-IT" dirty="0" err="1"/>
                <a:t>transform</a:t>
              </a:r>
              <a:r>
                <a:rPr lang="it-IT" dirty="0"/>
                <a:t> of the </a:t>
              </a:r>
              <a:r>
                <a:rPr lang="it-IT" dirty="0" err="1"/>
                <a:t>s</a:t>
              </a:r>
              <a:r>
                <a:rPr lang="it-IT" dirty="0"/>
                <a:t>-x relative </a:t>
              </a:r>
              <a:r>
                <a:rPr lang="it-IT" dirty="0" err="1"/>
                <a:t>motion</a:t>
              </a:r>
              <a:r>
                <a:rPr lang="it-IT" dirty="0"/>
                <a:t> </a:t>
              </a:r>
              <a:r>
                <a:rPr lang="it-IT" dirty="0" err="1"/>
                <a:t>wave</a:t>
              </a:r>
              <a:r>
                <a:rPr lang="it-IT" dirty="0"/>
                <a:t> </a:t>
              </a:r>
              <a:r>
                <a:rPr lang="it-IT" dirty="0" err="1"/>
                <a:t>function</a:t>
              </a:r>
              <a:endParaRPr lang="it-IT" dirty="0"/>
            </a:p>
          </p:txBody>
        </p:sp>
        <p:cxnSp>
          <p:nvCxnSpPr>
            <p:cNvPr id="20" name="Connettore 7 19"/>
            <p:cNvCxnSpPr>
              <a:stCxn id="18" idx="0"/>
              <a:endCxn id="19" idx="0"/>
            </p:cNvCxnSpPr>
            <p:nvPr/>
          </p:nvCxnSpPr>
          <p:spPr>
            <a:xfrm rot="5400000" flipH="1" flipV="1">
              <a:off x="7088724" y="1314942"/>
              <a:ext cx="484054" cy="2059692"/>
            </a:xfrm>
            <a:prstGeom prst="curvedConnector3">
              <a:avLst>
                <a:gd name="adj1" fmla="val 147226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po 60"/>
          <p:cNvGrpSpPr/>
          <p:nvPr/>
        </p:nvGrpSpPr>
        <p:grpSpPr>
          <a:xfrm>
            <a:off x="4486325" y="5012116"/>
            <a:ext cx="4494082" cy="923330"/>
            <a:chOff x="3116104" y="4904075"/>
            <a:chExt cx="4494082" cy="923330"/>
          </a:xfrm>
        </p:grpSpPr>
        <p:sp>
          <p:nvSpPr>
            <p:cNvPr id="43" name="Ovale 42"/>
            <p:cNvSpPr/>
            <p:nvPr/>
          </p:nvSpPr>
          <p:spPr>
            <a:xfrm>
              <a:off x="3116104" y="4904075"/>
              <a:ext cx="1622725" cy="588365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6328541" y="4904075"/>
              <a:ext cx="1281645" cy="923330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/>
                <a:t>Inverse </a:t>
              </a:r>
              <a:r>
                <a:rPr lang="it-IT" dirty="0" err="1"/>
                <a:t>penetration</a:t>
              </a:r>
              <a:r>
                <a:rPr lang="it-IT" dirty="0"/>
                <a:t> </a:t>
              </a:r>
              <a:r>
                <a:rPr lang="it-IT" dirty="0" err="1"/>
                <a:t>factor</a:t>
              </a:r>
              <a:endParaRPr lang="it-IT" dirty="0"/>
            </a:p>
          </p:txBody>
        </p:sp>
        <p:cxnSp>
          <p:nvCxnSpPr>
            <p:cNvPr id="45" name="Connettore 7 44"/>
            <p:cNvCxnSpPr>
              <a:stCxn id="43" idx="7"/>
              <a:endCxn id="44" idx="0"/>
            </p:cNvCxnSpPr>
            <p:nvPr/>
          </p:nvCxnSpPr>
          <p:spPr>
            <a:xfrm rot="5400000" flipH="1" flipV="1">
              <a:off x="5692193" y="3713068"/>
              <a:ext cx="86164" cy="2468178"/>
            </a:xfrm>
            <a:prstGeom prst="curvedConnector3">
              <a:avLst>
                <a:gd name="adj1" fmla="val 365308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72600" y="817307"/>
            <a:ext cx="3429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>
            <a:off x="1468000" y="817307"/>
            <a:ext cx="3048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50" name="Line 19"/>
          <p:cNvSpPr>
            <a:spLocks noChangeShapeType="1"/>
          </p:cNvSpPr>
          <p:nvPr/>
        </p:nvSpPr>
        <p:spPr bwMode="auto">
          <a:xfrm>
            <a:off x="553600" y="1807907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51" name="Line 20"/>
          <p:cNvSpPr>
            <a:spLocks noChangeShapeType="1"/>
          </p:cNvSpPr>
          <p:nvPr/>
        </p:nvSpPr>
        <p:spPr bwMode="auto">
          <a:xfrm flipV="1">
            <a:off x="2611000" y="1503107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52" name="Line 21"/>
          <p:cNvSpPr>
            <a:spLocks noChangeShapeType="1"/>
          </p:cNvSpPr>
          <p:nvPr/>
        </p:nvSpPr>
        <p:spPr bwMode="auto">
          <a:xfrm>
            <a:off x="2611000" y="1807907"/>
            <a:ext cx="129540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53" name="Line 23"/>
          <p:cNvSpPr>
            <a:spLocks noChangeShapeType="1"/>
          </p:cNvSpPr>
          <p:nvPr/>
        </p:nvSpPr>
        <p:spPr bwMode="auto">
          <a:xfrm>
            <a:off x="1772800" y="1807907"/>
            <a:ext cx="83820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151963" y="741107"/>
            <a:ext cx="298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57" name="Text Box 25"/>
          <p:cNvSpPr txBox="1">
            <a:spLocks noChangeArrowheads="1"/>
          </p:cNvSpPr>
          <p:nvPr/>
        </p:nvSpPr>
        <p:spPr bwMode="auto">
          <a:xfrm>
            <a:off x="544075" y="1745995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58" name="Text Box 26"/>
          <p:cNvSpPr txBox="1">
            <a:spLocks noChangeArrowheads="1"/>
          </p:cNvSpPr>
          <p:nvPr/>
        </p:nvSpPr>
        <p:spPr bwMode="auto">
          <a:xfrm>
            <a:off x="1637863" y="1122107"/>
            <a:ext cx="28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latin typeface="Calibri" pitchFamily="34" charset="0"/>
              </a:rPr>
              <a:t>x</a:t>
            </a:r>
          </a:p>
        </p:txBody>
      </p:sp>
      <p:sp>
        <p:nvSpPr>
          <p:cNvPr id="66" name="Text Box 27"/>
          <p:cNvSpPr txBox="1">
            <a:spLocks noChangeArrowheads="1"/>
          </p:cNvSpPr>
          <p:nvPr/>
        </p:nvSpPr>
        <p:spPr bwMode="auto">
          <a:xfrm>
            <a:off x="3203138" y="717295"/>
            <a:ext cx="276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s</a:t>
            </a:r>
          </a:p>
        </p:txBody>
      </p:sp>
      <p:sp>
        <p:nvSpPr>
          <p:cNvPr id="67" name="Text Box 28"/>
          <p:cNvSpPr txBox="1">
            <a:spLocks noChangeArrowheads="1"/>
          </p:cNvSpPr>
          <p:nvPr/>
        </p:nvSpPr>
        <p:spPr bwMode="auto">
          <a:xfrm>
            <a:off x="1928375" y="1750757"/>
            <a:ext cx="404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tx2"/>
                </a:solidFill>
                <a:latin typeface="Calibri" pitchFamily="34" charset="0"/>
              </a:rPr>
              <a:t>F*</a:t>
            </a: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3510453" y="1758695"/>
            <a:ext cx="314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B</a:t>
            </a:r>
          </a:p>
        </p:txBody>
      </p:sp>
      <p:sp>
        <p:nvSpPr>
          <p:cNvPr id="69" name="Text Box 30"/>
          <p:cNvSpPr txBox="1">
            <a:spLocks noChangeArrowheads="1"/>
          </p:cNvSpPr>
          <p:nvPr/>
        </p:nvSpPr>
        <p:spPr bwMode="auto">
          <a:xfrm>
            <a:off x="3531471" y="1455482"/>
            <a:ext cx="308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b</a:t>
            </a:r>
            <a:endParaRPr lang="el-GR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0" name="Ovale 69"/>
          <p:cNvSpPr/>
          <p:nvPr/>
        </p:nvSpPr>
        <p:spPr>
          <a:xfrm>
            <a:off x="1380688" y="706182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pSp>
        <p:nvGrpSpPr>
          <p:cNvPr id="71" name="Gruppo 70"/>
          <p:cNvGrpSpPr/>
          <p:nvPr/>
        </p:nvGrpSpPr>
        <p:grpSpPr>
          <a:xfrm>
            <a:off x="131697" y="3857088"/>
            <a:ext cx="6379139" cy="2862323"/>
            <a:chOff x="199523" y="3117602"/>
            <a:chExt cx="6291380" cy="2862323"/>
          </a:xfrm>
        </p:grpSpPr>
        <p:sp>
          <p:nvSpPr>
            <p:cNvPr id="72" name="Rettangolo 71"/>
            <p:cNvSpPr/>
            <p:nvPr/>
          </p:nvSpPr>
          <p:spPr>
            <a:xfrm>
              <a:off x="199523" y="3117602"/>
              <a:ext cx="2153281" cy="2862323"/>
            </a:xfrm>
            <a:prstGeom prst="rect">
              <a:avLst/>
            </a:prstGeom>
            <a:solidFill>
              <a:srgbClr val="FFFF00"/>
            </a:solidFill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 err="1"/>
                <a:t>Same</a:t>
              </a:r>
              <a:r>
                <a:rPr lang="it-IT" dirty="0"/>
                <a:t> </a:t>
              </a:r>
              <a:r>
                <a:rPr lang="it-IT" dirty="0" err="1"/>
                <a:t>R-matrix</a:t>
              </a:r>
              <a:r>
                <a:rPr lang="it-IT" dirty="0"/>
                <a:t> </a:t>
              </a:r>
              <a:r>
                <a:rPr lang="it-IT" dirty="0" err="1"/>
                <a:t>term</a:t>
              </a:r>
              <a:r>
                <a:rPr lang="it-IT" dirty="0"/>
                <a:t> </a:t>
              </a:r>
              <a:r>
                <a:rPr lang="it-IT" dirty="0" err="1"/>
                <a:t>as</a:t>
              </a:r>
              <a:r>
                <a:rPr lang="it-IT" dirty="0"/>
                <a:t> in OES cross </a:t>
              </a:r>
              <a:r>
                <a:rPr lang="it-IT" dirty="0" err="1"/>
                <a:t>section</a:t>
              </a:r>
              <a:r>
                <a:rPr lang="it-IT" dirty="0"/>
                <a:t> </a:t>
              </a:r>
              <a:r>
                <a:rPr lang="it-IT" dirty="0" err="1"/>
                <a:t>but</a:t>
              </a:r>
              <a:r>
                <a:rPr lang="it-IT" dirty="0"/>
                <a:t> for the </a:t>
              </a:r>
              <a:r>
                <a:rPr lang="it-IT" dirty="0" err="1"/>
                <a:t>appearence</a:t>
              </a:r>
              <a:r>
                <a:rPr lang="it-IT" dirty="0"/>
                <a:t> of the inverse </a:t>
              </a:r>
              <a:r>
                <a:rPr lang="it-IT" dirty="0" err="1"/>
                <a:t>penetration</a:t>
              </a:r>
              <a:r>
                <a:rPr lang="it-IT" dirty="0"/>
                <a:t> </a:t>
              </a:r>
              <a:r>
                <a:rPr lang="it-IT" dirty="0" err="1"/>
                <a:t>factor</a:t>
              </a:r>
              <a:r>
                <a:rPr lang="it-IT" dirty="0"/>
                <a:t> </a:t>
              </a:r>
              <a:r>
                <a:rPr lang="it-IT" dirty="0" err="1"/>
                <a:t>making</a:t>
              </a:r>
              <a:r>
                <a:rPr lang="it-IT" dirty="0"/>
                <a:t> </a:t>
              </a:r>
              <a:r>
                <a:rPr lang="it-IT" dirty="0" err="1"/>
                <a:t>it</a:t>
              </a:r>
              <a:r>
                <a:rPr lang="it-IT" dirty="0"/>
                <a:t> </a:t>
              </a:r>
              <a:r>
                <a:rPr lang="it-IT" dirty="0" err="1"/>
                <a:t>possible</a:t>
              </a:r>
              <a:r>
                <a:rPr lang="it-IT" dirty="0"/>
                <a:t> to </a:t>
              </a:r>
              <a:r>
                <a:rPr lang="it-IT" dirty="0" err="1"/>
                <a:t>observe</a:t>
              </a:r>
              <a:r>
                <a:rPr lang="it-IT" dirty="0"/>
                <a:t> </a:t>
              </a:r>
              <a:r>
                <a:rPr lang="it-IT" dirty="0" err="1"/>
                <a:t>suppressed</a:t>
              </a:r>
              <a:r>
                <a:rPr lang="it-IT" dirty="0"/>
                <a:t> </a:t>
              </a:r>
              <a:r>
                <a:rPr lang="it-IT" dirty="0" err="1"/>
                <a:t>resonances</a:t>
              </a:r>
              <a:r>
                <a:rPr lang="it-IT" dirty="0"/>
                <a:t> </a:t>
              </a:r>
              <a:r>
                <a:rPr lang="it-IT" dirty="0" err="1"/>
                <a:t>at</a:t>
              </a:r>
              <a:r>
                <a:rPr lang="it-IT" dirty="0"/>
                <a:t> </a:t>
              </a:r>
              <a:r>
                <a:rPr lang="it-IT" dirty="0" err="1"/>
                <a:t>low</a:t>
              </a:r>
              <a:r>
                <a:rPr lang="it-IT" dirty="0"/>
                <a:t> </a:t>
              </a:r>
              <a:r>
                <a:rPr lang="it-IT" dirty="0" err="1"/>
                <a:t>energies</a:t>
              </a:r>
              <a:endParaRPr lang="it-IT" dirty="0"/>
            </a:p>
          </p:txBody>
        </p:sp>
        <p:cxnSp>
          <p:nvCxnSpPr>
            <p:cNvPr id="77" name="Connettore 7 76"/>
            <p:cNvCxnSpPr>
              <a:stCxn id="78" idx="1"/>
              <a:endCxn id="72" idx="0"/>
            </p:cNvCxnSpPr>
            <p:nvPr/>
          </p:nvCxnSpPr>
          <p:spPr>
            <a:xfrm rot="10800000">
              <a:off x="1276164" y="3117602"/>
              <a:ext cx="1354261" cy="1085514"/>
            </a:xfrm>
            <a:prstGeom prst="curvedConnector4">
              <a:avLst>
                <a:gd name="adj1" fmla="val 10250"/>
                <a:gd name="adj2" fmla="val 121059"/>
              </a:avLst>
            </a:prstGeom>
            <a:ln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ttangolo arrotondato 77"/>
            <p:cNvSpPr/>
            <p:nvPr/>
          </p:nvSpPr>
          <p:spPr>
            <a:xfrm>
              <a:off x="2630425" y="3479989"/>
              <a:ext cx="3860478" cy="1446253"/>
            </a:xfrm>
            <a:prstGeom prst="round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314788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894009" y="180975"/>
            <a:ext cx="33893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THM: Basic </a:t>
            </a:r>
            <a:r>
              <a:rPr lang="it-IT" sz="2800" b="1" dirty="0" err="1">
                <a:solidFill>
                  <a:srgbClr val="000000"/>
                </a:solidFill>
                <a:latin typeface="Times" pitchFamily="18" charset="0"/>
              </a:rPr>
              <a:t>features</a:t>
            </a:r>
            <a:r>
              <a:rPr lang="it-IT" sz="2800" b="1" dirty="0">
                <a:solidFill>
                  <a:srgbClr val="000000"/>
                </a:solidFill>
                <a:latin typeface="Times" pitchFamily="18" charset="0"/>
              </a:rPr>
              <a:t>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894013"/>
            <a:ext cx="4572000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2213" y="6022975"/>
            <a:ext cx="18288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209800" y="2819400"/>
            <a:ext cx="1676400" cy="9906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810000" y="2805113"/>
            <a:ext cx="1676400" cy="990600"/>
          </a:xfrm>
          <a:prstGeom prst="ellipse">
            <a:avLst/>
          </a:prstGeom>
          <a:noFill/>
          <a:ln w="3175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5486400" y="2724150"/>
            <a:ext cx="1371600" cy="1143000"/>
          </a:xfrm>
          <a:prstGeom prst="ellipse">
            <a:avLst/>
          </a:prstGeom>
          <a:noFill/>
          <a:ln w="3175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182403" y="904958"/>
            <a:ext cx="64801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it-IT" sz="1800" b="1" dirty="0" err="1">
                <a:latin typeface="Times" pitchFamily="18" charset="0"/>
              </a:rPr>
              <a:t>Plane</a:t>
            </a:r>
            <a:r>
              <a:rPr lang="it-IT" sz="1800" b="1" dirty="0">
                <a:latin typeface="Times" pitchFamily="18" charset="0"/>
              </a:rPr>
              <a:t> </a:t>
            </a:r>
            <a:r>
              <a:rPr lang="it-IT" sz="1800" b="1" dirty="0" err="1">
                <a:latin typeface="Times" pitchFamily="18" charset="0"/>
              </a:rPr>
              <a:t>Wave</a:t>
            </a:r>
            <a:r>
              <a:rPr lang="it-IT" sz="1800" b="1" dirty="0">
                <a:latin typeface="Times" pitchFamily="18" charset="0"/>
              </a:rPr>
              <a:t> </a:t>
            </a:r>
            <a:r>
              <a:rPr lang="it-IT" sz="1800" b="1" dirty="0" err="1">
                <a:latin typeface="Times" pitchFamily="18" charset="0"/>
              </a:rPr>
              <a:t>Impulse</a:t>
            </a:r>
            <a:r>
              <a:rPr lang="it-IT" sz="1800" b="1" dirty="0">
                <a:latin typeface="Times" pitchFamily="18" charset="0"/>
              </a:rPr>
              <a:t> </a:t>
            </a:r>
            <a:r>
              <a:rPr lang="it-IT" sz="1800" b="1" dirty="0" err="1">
                <a:latin typeface="Times" pitchFamily="18" charset="0"/>
              </a:rPr>
              <a:t>Approximation</a:t>
            </a:r>
            <a:r>
              <a:rPr lang="it-IT" sz="1800" b="1" dirty="0">
                <a:latin typeface="Times" pitchFamily="18" charset="0"/>
              </a:rPr>
              <a:t>: </a:t>
            </a: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  ●	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</a:rPr>
              <a:t>beam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</a:rPr>
              <a:t>energy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&gt;&gt; a = </a:t>
            </a:r>
            <a:r>
              <a:rPr lang="en-GB" sz="1800" b="1" dirty="0">
                <a:solidFill>
                  <a:srgbClr val="FF0000"/>
                </a:solidFill>
                <a:latin typeface="Times" pitchFamily="18" charset="0"/>
                <a:cs typeface="Times New Roman" pitchFamily="18" charset="0"/>
              </a:rPr>
              <a:t>x </a:t>
            </a:r>
            <a:r>
              <a:rPr lang="en-GB" sz="1800" b="1" dirty="0">
                <a:solidFill>
                  <a:srgbClr val="FF0000"/>
                </a:solidFill>
                <a:latin typeface="Times" pitchFamily="18" charset="0"/>
                <a:cs typeface="Times New Roman" pitchFamily="18" charset="0"/>
                <a:sym typeface="Symbol" pitchFamily="18" charset="2"/>
              </a:rPr>
              <a:t></a:t>
            </a:r>
            <a:r>
              <a:rPr lang="en-GB" sz="1800" b="1" dirty="0">
                <a:solidFill>
                  <a:srgbClr val="FF0000"/>
                </a:solidFill>
                <a:latin typeface="Times" pitchFamily="18" charset="0"/>
                <a:cs typeface="Times New Roman" pitchFamily="18" charset="0"/>
              </a:rPr>
              <a:t> b breakup Q-value</a:t>
            </a:r>
            <a:endParaRPr lang="it-IT" sz="1800" b="1" dirty="0">
              <a:solidFill>
                <a:srgbClr val="FF0000"/>
              </a:solidFill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  ●	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</a:rPr>
              <a:t>projectile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</a:rPr>
              <a:t>wavelength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k</a:t>
            </a:r>
            <a:r>
              <a:rPr lang="it-IT" sz="1800" b="1" baseline="30000" dirty="0">
                <a:solidFill>
                  <a:srgbClr val="FF0000"/>
                </a:solidFill>
                <a:latin typeface="Times" pitchFamily="18" charset="0"/>
              </a:rPr>
              <a:t>-1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&lt;&lt; x – b 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</a:rPr>
              <a:t>intercluster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</a:rPr>
              <a:t>distance</a:t>
            </a:r>
            <a:endParaRPr lang="it-IT" sz="1800" b="1" dirty="0">
              <a:solidFill>
                <a:srgbClr val="FF0000"/>
              </a:solidFill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</a:rPr>
              <a:t>                </a:t>
            </a:r>
            <a:r>
              <a:rPr lang="it-IT" sz="1800" b="1" dirty="0">
                <a:solidFill>
                  <a:schemeClr val="accent2"/>
                </a:solidFill>
                <a:latin typeface="Times" pitchFamily="18" charset="0"/>
              </a:rPr>
              <a:t>+  </a:t>
            </a:r>
            <a:r>
              <a:rPr lang="it-IT" sz="1800" b="1" dirty="0" err="1">
                <a:solidFill>
                  <a:schemeClr val="accent2"/>
                </a:solidFill>
                <a:latin typeface="Times" pitchFamily="18" charset="0"/>
              </a:rPr>
              <a:t>plane</a:t>
            </a:r>
            <a:r>
              <a:rPr lang="it-IT" sz="1800" b="1" dirty="0">
                <a:solidFill>
                  <a:schemeClr val="accent2"/>
                </a:solidFill>
                <a:latin typeface="Times" pitchFamily="18" charset="0"/>
              </a:rPr>
              <a:t> </a:t>
            </a:r>
            <a:r>
              <a:rPr lang="it-IT" sz="1800" b="1" dirty="0" err="1">
                <a:solidFill>
                  <a:schemeClr val="accent2"/>
                </a:solidFill>
                <a:latin typeface="Times" pitchFamily="18" charset="0"/>
              </a:rPr>
              <a:t>waves</a:t>
            </a:r>
            <a:r>
              <a:rPr lang="it-IT" sz="1800" b="1" dirty="0">
                <a:solidFill>
                  <a:schemeClr val="accent2"/>
                </a:solidFill>
                <a:latin typeface="Times" pitchFamily="18" charset="0"/>
              </a:rPr>
              <a:t> in the </a:t>
            </a:r>
            <a:r>
              <a:rPr lang="it-IT" sz="1800" b="1" dirty="0" err="1">
                <a:solidFill>
                  <a:schemeClr val="accent2"/>
                </a:solidFill>
                <a:latin typeface="Times" pitchFamily="18" charset="0"/>
              </a:rPr>
              <a:t>entrance</a:t>
            </a:r>
            <a:r>
              <a:rPr lang="it-IT" sz="1800" b="1" dirty="0">
                <a:solidFill>
                  <a:schemeClr val="accent2"/>
                </a:solidFill>
                <a:latin typeface="Times" pitchFamily="18" charset="0"/>
              </a:rPr>
              <a:t> and exit </a:t>
            </a:r>
            <a:r>
              <a:rPr lang="it-IT" sz="1800" b="1" dirty="0" err="1">
                <a:solidFill>
                  <a:schemeClr val="accent2"/>
                </a:solidFill>
                <a:latin typeface="Times" pitchFamily="18" charset="0"/>
              </a:rPr>
              <a:t>channel</a:t>
            </a:r>
            <a:endParaRPr lang="it-IT" sz="1800" b="1" dirty="0">
              <a:solidFill>
                <a:schemeClr val="accent2"/>
              </a:solidFill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endParaRPr lang="it-IT" sz="1800" b="1" dirty="0"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  <a:sym typeface="Wingdings" pitchFamily="2" charset="2"/>
              </a:rPr>
              <a:t> the 3-body cross </a:t>
            </a:r>
            <a:r>
              <a:rPr lang="it-IT" sz="1800" b="1" dirty="0" err="1">
                <a:latin typeface="Times" pitchFamily="18" charset="0"/>
                <a:sym typeface="Wingdings" pitchFamily="2" charset="2"/>
              </a:rPr>
              <a:t>section</a:t>
            </a:r>
            <a:r>
              <a:rPr lang="it-IT" sz="1800" b="1" dirty="0">
                <a:latin typeface="Times" pitchFamily="18" charset="0"/>
                <a:sym typeface="Wingdings" pitchFamily="2" charset="2"/>
              </a:rPr>
              <a:t> </a:t>
            </a:r>
            <a:r>
              <a:rPr lang="it-IT" sz="1800" b="1" dirty="0" err="1">
                <a:latin typeface="Times" pitchFamily="18" charset="0"/>
                <a:sym typeface="Wingdings" pitchFamily="2" charset="2"/>
              </a:rPr>
              <a:t>factorizes</a:t>
            </a:r>
            <a:r>
              <a:rPr lang="it-IT" sz="1800" b="1" dirty="0">
                <a:latin typeface="Times" pitchFamily="18" charset="0"/>
                <a:sym typeface="Wingdings" pitchFamily="2" charset="2"/>
              </a:rPr>
              <a:t>: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14400" y="4195763"/>
            <a:ext cx="1354138" cy="673100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800" b="1">
                <a:latin typeface="Times" pitchFamily="18" charset="0"/>
              </a:rPr>
              <a:t>From the experiment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635375" y="4195763"/>
            <a:ext cx="2160588" cy="673100"/>
          </a:xfrm>
          <a:prstGeom prst="rect">
            <a:avLst/>
          </a:prstGeom>
          <a:solidFill>
            <a:schemeClr val="bg1"/>
          </a:solidFill>
          <a:ln w="317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800" b="1">
                <a:latin typeface="Times" pitchFamily="18" charset="0"/>
              </a:rPr>
              <a:t>Evaluated through a MC code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527800" y="4195763"/>
            <a:ext cx="1879600" cy="646331"/>
          </a:xfrm>
          <a:prstGeom prst="rect">
            <a:avLst/>
          </a:prstGeom>
          <a:solidFill>
            <a:schemeClr val="bg1"/>
          </a:solidFill>
          <a:ln w="31750">
            <a:solidFill>
              <a:srgbClr val="66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800" b="1" dirty="0">
                <a:latin typeface="Times" pitchFamily="18" charset="0"/>
              </a:rPr>
              <a:t>HOES 2-body cross </a:t>
            </a:r>
            <a:r>
              <a:rPr lang="it-IT" sz="1800" b="1" dirty="0" err="1">
                <a:latin typeface="Times" pitchFamily="18" charset="0"/>
              </a:rPr>
              <a:t>section</a:t>
            </a:r>
            <a:endParaRPr lang="it-IT" sz="1800" b="1" dirty="0">
              <a:latin typeface="Times" pitchFamily="18" charset="0"/>
            </a:endParaRPr>
          </a:p>
        </p:txBody>
      </p:sp>
      <p:cxnSp>
        <p:nvCxnSpPr>
          <p:cNvPr id="13" name="AutoShape 13"/>
          <p:cNvCxnSpPr>
            <a:cxnSpLocks noChangeShapeType="1"/>
            <a:stCxn id="6" idx="3"/>
            <a:endCxn id="10" idx="0"/>
          </p:cNvCxnSpPr>
          <p:nvPr/>
        </p:nvCxnSpPr>
        <p:spPr bwMode="auto">
          <a:xfrm flipH="1">
            <a:off x="1592263" y="3681413"/>
            <a:ext cx="863600" cy="498475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  <a:effectLst/>
        </p:spPr>
      </p:cxnSp>
      <p:cxnSp>
        <p:nvCxnSpPr>
          <p:cNvPr id="14" name="AutoShape 14"/>
          <p:cNvCxnSpPr>
            <a:cxnSpLocks noChangeShapeType="1"/>
            <a:stCxn id="7" idx="4"/>
            <a:endCxn id="11" idx="0"/>
          </p:cNvCxnSpPr>
          <p:nvPr/>
        </p:nvCxnSpPr>
        <p:spPr bwMode="auto">
          <a:xfrm>
            <a:off x="4648200" y="3811588"/>
            <a:ext cx="68263" cy="368300"/>
          </a:xfrm>
          <a:prstGeom prst="straightConnector1">
            <a:avLst/>
          </a:prstGeom>
          <a:noFill/>
          <a:ln w="31750">
            <a:solidFill>
              <a:srgbClr val="00FF00"/>
            </a:solidFill>
            <a:round/>
            <a:headEnd/>
            <a:tailEnd type="triangle" w="lg" len="lg"/>
          </a:ln>
          <a:effectLst/>
        </p:spPr>
      </p:cxnSp>
      <p:cxnSp>
        <p:nvCxnSpPr>
          <p:cNvPr id="15" name="AutoShape 15"/>
          <p:cNvCxnSpPr>
            <a:cxnSpLocks noChangeShapeType="1"/>
            <a:stCxn id="8" idx="5"/>
            <a:endCxn id="12" idx="0"/>
          </p:cNvCxnSpPr>
          <p:nvPr/>
        </p:nvCxnSpPr>
        <p:spPr bwMode="auto">
          <a:xfrm>
            <a:off x="6657134" y="3699762"/>
            <a:ext cx="810466" cy="496001"/>
          </a:xfrm>
          <a:prstGeom prst="straightConnector1">
            <a:avLst/>
          </a:prstGeom>
          <a:noFill/>
          <a:ln w="31750">
            <a:solidFill>
              <a:srgbClr val="66FFFF"/>
            </a:solidFill>
            <a:round/>
            <a:headEnd/>
            <a:tailEnd type="triangle" w="lg" len="lg"/>
          </a:ln>
          <a:effectLst/>
        </p:spPr>
      </p:cxn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5888" y="5084763"/>
            <a:ext cx="575151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</a:rPr>
              <a:t>●	KF </a:t>
            </a:r>
            <a:r>
              <a:rPr lang="it-IT" sz="1800" b="1" dirty="0" err="1">
                <a:latin typeface="Times" pitchFamily="18" charset="0"/>
              </a:rPr>
              <a:t>kinematic</a:t>
            </a:r>
            <a:r>
              <a:rPr lang="it-IT" sz="1800" b="1" dirty="0">
                <a:latin typeface="Times" pitchFamily="18" charset="0"/>
              </a:rPr>
              <a:t> </a:t>
            </a:r>
            <a:r>
              <a:rPr lang="it-IT" sz="1800" b="1" dirty="0" err="1">
                <a:latin typeface="Times" pitchFamily="18" charset="0"/>
              </a:rPr>
              <a:t>factor</a:t>
            </a:r>
            <a:endParaRPr lang="it-IT" sz="1800" b="1" dirty="0">
              <a:latin typeface="Times" pitchFamily="18" charset="0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</a:rPr>
              <a:t>●	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(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p</a:t>
            </a:r>
            <a:r>
              <a:rPr lang="it-IT" sz="1800" b="1" baseline="-25000" dirty="0" err="1">
                <a:latin typeface="Times" pitchFamily="18" charset="0"/>
                <a:sym typeface="Symbol" pitchFamily="18" charset="2"/>
              </a:rPr>
              <a:t>b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)</a:t>
            </a:r>
            <a:r>
              <a:rPr lang="it-IT" sz="1800" b="1" baseline="30000" dirty="0">
                <a:latin typeface="Times" pitchFamily="18" charset="0"/>
                <a:sym typeface="Symbol" pitchFamily="18" charset="2"/>
              </a:rPr>
              <a:t>2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spectator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momentum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distribution</a:t>
            </a:r>
            <a:endParaRPr lang="it-IT" sz="1800" b="1" dirty="0">
              <a:latin typeface="Times" pitchFamily="18" charset="0"/>
              <a:sym typeface="Symbol" pitchFamily="18" charset="2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</a:rPr>
              <a:t>●	 </a:t>
            </a:r>
            <a:r>
              <a:rPr lang="it-IT" sz="1800" b="1" dirty="0" err="1">
                <a:latin typeface="Times" pitchFamily="18" charset="0"/>
              </a:rPr>
              <a:t>d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</a:t>
            </a:r>
            <a:r>
              <a:rPr lang="it-IT" sz="1800" b="1" baseline="30000" dirty="0" err="1">
                <a:latin typeface="Times" pitchFamily="18" charset="0"/>
                <a:sym typeface="Symbol" pitchFamily="18" charset="2"/>
              </a:rPr>
              <a:t>off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/d off-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shell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cross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section</a:t>
            </a:r>
            <a:endParaRPr lang="it-IT" sz="1800" b="1" dirty="0">
              <a:latin typeface="Times" pitchFamily="18" charset="0"/>
              <a:sym typeface="Symbol" pitchFamily="18" charset="2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  <a:sym typeface="Symbol" pitchFamily="18" charset="2"/>
              </a:rPr>
              <a:t>                     or “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nuclear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”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 (</a:t>
            </a:r>
            <a:r>
              <a:rPr lang="it-IT" sz="1800" b="1" dirty="0" err="1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N</a:t>
            </a:r>
            <a:r>
              <a:rPr lang="it-IT" sz="1800" b="1" dirty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)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cross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section</a:t>
            </a:r>
            <a:endParaRPr lang="it-IT" sz="1800" b="1" dirty="0">
              <a:latin typeface="Times" pitchFamily="18" charset="0"/>
              <a:sym typeface="Symbol" pitchFamily="18" charset="2"/>
            </a:endParaRPr>
          </a:p>
          <a:p>
            <a:pPr algn="just">
              <a:tabLst>
                <a:tab pos="269875" algn="l"/>
              </a:tabLst>
            </a:pPr>
            <a:r>
              <a:rPr lang="it-IT" sz="1800" b="1" dirty="0">
                <a:latin typeface="Times" pitchFamily="18" charset="0"/>
                <a:sym typeface="Symbol" pitchFamily="18" charset="2"/>
              </a:rPr>
              <a:t>                                                                       </a:t>
            </a:r>
            <a:endParaRPr lang="it-IT" sz="1800" b="1" dirty="0">
              <a:latin typeface="Times" pitchFamily="18" charset="0"/>
              <a:sym typeface="Wingdings" pitchFamily="2" charset="2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572000" y="49530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it-IT" sz="1800" b="1">
                <a:latin typeface="Times" pitchFamily="18" charset="0"/>
              </a:rPr>
              <a:t> </a:t>
            </a:r>
            <a:endParaRPr lang="it-IT" sz="1800" b="1">
              <a:latin typeface="Times" pitchFamily="18" charset="0"/>
              <a:sym typeface="Symbol" pitchFamily="18" charset="2"/>
            </a:endParaRPr>
          </a:p>
          <a:p>
            <a:pPr algn="just"/>
            <a:endParaRPr lang="it-IT" sz="1800" b="1">
              <a:latin typeface="Times" pitchFamily="18" charset="0"/>
              <a:sym typeface="Symbol" pitchFamily="18" charset="2"/>
            </a:endParaRPr>
          </a:p>
          <a:p>
            <a:pPr algn="just"/>
            <a:endParaRPr lang="it-IT" sz="1800" b="1">
              <a:latin typeface="Times" pitchFamily="18" charset="0"/>
              <a:sym typeface="Symbol" pitchFamily="18" charset="2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800600" y="5105400"/>
            <a:ext cx="4191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it-IT" sz="1800" b="1" dirty="0" err="1">
                <a:latin typeface="Times" pitchFamily="18" charset="0"/>
              </a:rPr>
              <a:t>d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</a:t>
            </a:r>
            <a:r>
              <a:rPr lang="it-IT" sz="1800" b="1" baseline="30000" dirty="0" err="1">
                <a:latin typeface="Times" pitchFamily="18" charset="0"/>
                <a:sym typeface="Symbol" pitchFamily="18" charset="2"/>
              </a:rPr>
              <a:t>off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/d </a:t>
            </a:r>
            <a:r>
              <a:rPr lang="it-IT" sz="1800" b="1" dirty="0">
                <a:latin typeface="Times" pitchFamily="18" charset="0"/>
                <a:sym typeface="Wingdings" pitchFamily="2" charset="2"/>
              </a:rPr>
              <a:t> </a:t>
            </a:r>
            <a:r>
              <a:rPr lang="it-IT" sz="1800" b="1" dirty="0">
                <a:latin typeface="Times" pitchFamily="18" charset="0"/>
              </a:rPr>
              <a:t>d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/d (on shell) </a:t>
            </a:r>
          </a:p>
          <a:p>
            <a:pPr algn="just"/>
            <a:r>
              <a:rPr lang="it-IT" sz="1800" b="1" dirty="0">
                <a:latin typeface="Times" pitchFamily="18" charset="0"/>
                <a:sym typeface="Symbol" pitchFamily="18" charset="2"/>
              </a:rPr>
              <a:t>The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penetration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factor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P</a:t>
            </a:r>
            <a:r>
              <a:rPr lang="it-IT" sz="1800" b="1" baseline="-25000" dirty="0">
                <a:latin typeface="Times" pitchFamily="18" charset="0"/>
                <a:sym typeface="Symbol" pitchFamily="18" charset="2"/>
              </a:rPr>
              <a:t>l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has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 to be </a:t>
            </a:r>
            <a:r>
              <a:rPr lang="it-IT" sz="1800" b="1" dirty="0" err="1">
                <a:latin typeface="Times" pitchFamily="18" charset="0"/>
                <a:sym typeface="Symbol" pitchFamily="18" charset="2"/>
              </a:rPr>
              <a:t>introduced</a:t>
            </a:r>
            <a:r>
              <a:rPr lang="it-IT" sz="1800" b="1" dirty="0">
                <a:latin typeface="Times" pitchFamily="18" charset="0"/>
                <a:sym typeface="Symbol" pitchFamily="18" charset="2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24863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THM vs. OES astrophysical factor</a:t>
            </a:r>
          </a:p>
        </p:txBody>
      </p:sp>
      <p:sp>
        <p:nvSpPr>
          <p:cNvPr id="260" name="Shape 260"/>
          <p:cNvSpPr/>
          <p:nvPr/>
        </p:nvSpPr>
        <p:spPr>
          <a:xfrm>
            <a:off x="1037245" y="1406188"/>
            <a:ext cx="2331051" cy="64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</a:rPr>
              <a:t>Direct data:</a:t>
            </a:r>
          </a:p>
        </p:txBody>
      </p:sp>
      <p:sp>
        <p:nvSpPr>
          <p:cNvPr id="261" name="Shape 261"/>
          <p:cNvSpPr/>
          <p:nvPr/>
        </p:nvSpPr>
        <p:spPr>
          <a:xfrm>
            <a:off x="5704477" y="1406188"/>
            <a:ext cx="2101684" cy="64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defRPr sz="5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</a:rPr>
              <a:t>THM data:</a:t>
            </a:r>
          </a:p>
        </p:txBody>
      </p:sp>
      <p:pic>
        <p:nvPicPr>
          <p:cNvPr id="262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289700" y="2074257"/>
            <a:ext cx="4046484" cy="1274380"/>
          </a:xfrm>
          <a:prstGeom prst="rect">
            <a:avLst/>
          </a:prstGeom>
          <a:ln w="88900">
            <a:miter lim="400000"/>
          </a:ln>
        </p:spPr>
      </p:pic>
      <p:pic>
        <p:nvPicPr>
          <p:cNvPr id="263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4565972" y="2091231"/>
            <a:ext cx="4484636" cy="1240432"/>
          </a:xfrm>
          <a:prstGeom prst="rect">
            <a:avLst/>
          </a:prstGeom>
          <a:ln w="889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571385" y="3646485"/>
            <a:ext cx="3483115" cy="1903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Remember that:</a:t>
            </a:r>
            <a:endParaRPr lang="it-IT" sz="17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17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17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17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is the formal partial resonance width for the decay of this level into channel c=x+A or c=b+B.</a:t>
            </a:r>
          </a:p>
        </p:txBody>
      </p:sp>
      <p:pic>
        <p:nvPicPr>
          <p:cNvPr id="265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625451" y="4131156"/>
            <a:ext cx="2710761" cy="486963"/>
          </a:xfrm>
          <a:prstGeom prst="rect">
            <a:avLst/>
          </a:prstGeom>
          <a:ln w="889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5185433" y="3652303"/>
            <a:ext cx="731905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Where:</a:t>
            </a:r>
          </a:p>
        </p:txBody>
      </p:sp>
      <p:pic>
        <p:nvPicPr>
          <p:cNvPr id="267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5185433" y="4131156"/>
            <a:ext cx="3183905" cy="782253"/>
          </a:xfrm>
          <a:prstGeom prst="rect">
            <a:avLst/>
          </a:prstGeom>
          <a:ln w="889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225320" y="5889796"/>
            <a:ext cx="8825288" cy="85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CCFFCC"/>
                </a:solidFill>
              </a:rPr>
              <a:t>The matrix </a:t>
            </a:r>
            <a:r>
              <a:rPr sz="1700" b="1" dirty="0">
                <a:solidFill>
                  <a:srgbClr val="CCFFCC"/>
                </a:solidFill>
              </a:rPr>
              <a:t>D</a:t>
            </a:r>
            <a:r>
              <a:rPr sz="1700" baseline="31999" dirty="0">
                <a:solidFill>
                  <a:srgbClr val="CCFFCC"/>
                </a:solidFill>
              </a:rPr>
              <a:t>−1 </a:t>
            </a:r>
            <a:r>
              <a:rPr sz="1700" dirty="0">
                <a:solidFill>
                  <a:srgbClr val="CCFFCC"/>
                </a:solidFill>
              </a:rPr>
              <a:t>and V</a:t>
            </a:r>
            <a:r>
              <a:rPr sz="1700" baseline="-5999" dirty="0">
                <a:solidFill>
                  <a:srgbClr val="CCFFCC"/>
                </a:solidFill>
              </a:rPr>
              <a:t>νcC</a:t>
            </a:r>
            <a:r>
              <a:rPr sz="1700" dirty="0">
                <a:solidFill>
                  <a:srgbClr val="CCFFCC"/>
                </a:solidFill>
              </a:rPr>
              <a:t>(E</a:t>
            </a:r>
            <a:r>
              <a:rPr sz="1700" baseline="-5999" dirty="0">
                <a:solidFill>
                  <a:srgbClr val="CCFFCC"/>
                </a:solidFill>
              </a:rPr>
              <a:t>cC</a:t>
            </a:r>
            <a:r>
              <a:rPr sz="1700" dirty="0">
                <a:solidFill>
                  <a:srgbClr val="CCFFCC"/>
                </a:solidFill>
              </a:rPr>
              <a:t>) are the same in the TH and OES astrophysical factors.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CCFFCC"/>
                </a:solidFill>
              </a:rPr>
              <a:t>The THM S-factor does not contain the penetration factor, which has to be inserted for comparison with direct data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565972" y="5031622"/>
            <a:ext cx="4578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It</a:t>
            </a:r>
            <a:r>
              <a:rPr lang="it-IT" dirty="0">
                <a:solidFill>
                  <a:srgbClr val="FFFF00"/>
                </a:solidFill>
              </a:rPr>
              <a:t> can be </a:t>
            </a:r>
            <a:r>
              <a:rPr lang="it-IT" dirty="0" err="1">
                <a:solidFill>
                  <a:srgbClr val="FFFF00"/>
                </a:solidFill>
              </a:rPr>
              <a:t>calculated</a:t>
            </a:r>
            <a:r>
              <a:rPr lang="it-IT" dirty="0">
                <a:solidFill>
                  <a:srgbClr val="FFFF00"/>
                </a:solidFill>
              </a:rPr>
              <a:t> (DWBA, CDCC, PWBA…) or </a:t>
            </a:r>
            <a:r>
              <a:rPr lang="it-IT" dirty="0" err="1">
                <a:solidFill>
                  <a:srgbClr val="FFFF00"/>
                </a:solidFill>
              </a:rPr>
              <a:t>taken</a:t>
            </a:r>
            <a:r>
              <a:rPr lang="it-IT" dirty="0">
                <a:solidFill>
                  <a:srgbClr val="FFFF00"/>
                </a:solidFill>
              </a:rPr>
              <a:t> from </a:t>
            </a:r>
            <a:r>
              <a:rPr lang="it-IT" dirty="0" err="1">
                <a:solidFill>
                  <a:srgbClr val="FFFF00"/>
                </a:solidFill>
              </a:rPr>
              <a:t>measurements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38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arrotondato 15"/>
          <p:cNvSpPr/>
          <p:nvPr/>
        </p:nvSpPr>
        <p:spPr>
          <a:xfrm>
            <a:off x="100899" y="5777327"/>
            <a:ext cx="8834996" cy="956156"/>
          </a:xfrm>
          <a:prstGeom prst="roundRect">
            <a:avLst/>
          </a:prstGeom>
          <a:solidFill>
            <a:srgbClr val="00206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5100" dirty="0" err="1">
                <a:solidFill>
                  <a:srgbClr val="FFFFFF"/>
                </a:solidFill>
              </a:rPr>
              <a:t>Moreover</a:t>
            </a:r>
            <a:r>
              <a:rPr lang="it-IT" sz="5100" dirty="0">
                <a:solidFill>
                  <a:srgbClr val="FFFFFF"/>
                </a:solidFill>
              </a:rPr>
              <a:t>: e</a:t>
            </a:r>
            <a:r>
              <a:rPr sz="5100" dirty="0">
                <a:solidFill>
                  <a:srgbClr val="FFFFFF"/>
                </a:solidFill>
              </a:rPr>
              <a:t>xploring negative energies with the THM </a:t>
            </a:r>
          </a:p>
        </p:txBody>
      </p:sp>
      <p:sp>
        <p:nvSpPr>
          <p:cNvPr id="220" name="Shape 220"/>
          <p:cNvSpPr/>
          <p:nvPr/>
        </p:nvSpPr>
        <p:spPr>
          <a:xfrm>
            <a:off x="2190838" y="1647542"/>
            <a:ext cx="4762325" cy="32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5" tIns="32146" rIns="32145" bIns="32146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 b="1" dirty="0">
                <a:solidFill>
                  <a:srgbClr val="FFFFFF"/>
                </a:solidFill>
              </a:rPr>
              <a:t>Using the </a:t>
            </a:r>
            <a:r>
              <a:rPr sz="1700" b="1" dirty="0">
                <a:solidFill>
                  <a:srgbClr val="FFFF00"/>
                </a:solidFill>
              </a:rPr>
              <a:t>kinematics </a:t>
            </a:r>
            <a:r>
              <a:rPr sz="1700" b="1" dirty="0">
                <a:solidFill>
                  <a:srgbClr val="FFFFFF"/>
                </a:solidFill>
              </a:rPr>
              <a:t>of three body reactions:</a:t>
            </a:r>
          </a:p>
        </p:txBody>
      </p:sp>
      <p:pic>
        <p:nvPicPr>
          <p:cNvPr id="221" name="image1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693276" y="2039679"/>
            <a:ext cx="5376952" cy="723400"/>
          </a:xfrm>
          <a:prstGeom prst="rect">
            <a:avLst/>
          </a:prstGeom>
          <a:ln w="889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1458407" y="3398316"/>
            <a:ext cx="6423641" cy="32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5" tIns="32146" rIns="32145" bIns="32146">
            <a:spAutoFit/>
          </a:bodyPr>
          <a:lstStyle>
            <a:lvl1pPr algn="just">
              <a:defRPr sz="24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It is possible to achieve negative energies in the A-x channel</a:t>
            </a:r>
          </a:p>
        </p:txBody>
      </p:sp>
      <p:pic>
        <p:nvPicPr>
          <p:cNvPr id="223" name="image10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60849" y="4928438"/>
            <a:ext cx="3273413" cy="653654"/>
          </a:xfrm>
          <a:prstGeom prst="rect">
            <a:avLst/>
          </a:prstGeom>
          <a:ln w="889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-1" y="3749770"/>
            <a:ext cx="9144001" cy="1172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5" tIns="32146" rIns="32145" bIns="32146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b="1" dirty="0">
                <a:solidFill>
                  <a:srgbClr val="FFFF00"/>
                </a:solidFill>
              </a:rPr>
              <a:t>How to deal with negative energies? what is their meaning?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b="1" dirty="0">
                <a:solidFill>
                  <a:srgbClr val="FFFFFF"/>
                </a:solidFill>
              </a:rPr>
              <a:t>Standard R-Matrix approach cannot be applied to extract the resonance parameters of the A(x,c)C reaction because x is virtual —&gt;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b="1" dirty="0">
                <a:solidFill>
                  <a:srgbClr val="FFFFFF"/>
                </a:solidFill>
              </a:rPr>
              <a:t>Modified R-Matrix is introduced instead (A. Mukhamedzhanov 2010)</a:t>
            </a:r>
          </a:p>
        </p:txBody>
      </p:sp>
      <p:sp>
        <p:nvSpPr>
          <p:cNvPr id="225" name="Shape 225"/>
          <p:cNvSpPr/>
          <p:nvPr/>
        </p:nvSpPr>
        <p:spPr>
          <a:xfrm>
            <a:off x="3634351" y="4809307"/>
            <a:ext cx="5445253" cy="849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5" tIns="32146" rIns="32145" bIns="32146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At negative energies M</a:t>
            </a:r>
            <a:r>
              <a:rPr sz="1700" baseline="30500">
                <a:solidFill>
                  <a:srgbClr val="FFFFFF"/>
                </a:solidFill>
              </a:rPr>
              <a:t>2</a:t>
            </a:r>
            <a:r>
              <a:rPr sz="1700">
                <a:solidFill>
                  <a:srgbClr val="FFFFFF"/>
                </a:solidFill>
              </a:rPr>
              <a:t> is given by the product  of the Whittaker function and the ANC of the F state populated in the transfer reaction</a:t>
            </a:r>
          </a:p>
        </p:txBody>
      </p:sp>
      <p:sp>
        <p:nvSpPr>
          <p:cNvPr id="226" name="Shape 226"/>
          <p:cNvSpPr/>
          <p:nvPr/>
        </p:nvSpPr>
        <p:spPr>
          <a:xfrm>
            <a:off x="100899" y="5720326"/>
            <a:ext cx="9087438" cy="988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6" rIns="32145" bIns="32146">
            <a:spAutoFit/>
          </a:bodyPr>
          <a:lstStyle>
            <a:lvl1pPr>
              <a:defRPr sz="24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FFFFFF"/>
                </a:solidFill>
              </a:rPr>
              <a:t>Merging together ANC and THM —&gt; deep connection of these two indirect methods </a:t>
            </a:r>
          </a:p>
        </p:txBody>
      </p:sp>
      <p:pic>
        <p:nvPicPr>
          <p:cNvPr id="227" name="Immagine 226"/>
          <p:cNvPicPr/>
          <p:nvPr/>
        </p:nvPicPr>
        <p:blipFill>
          <a:blip r:embed="rId4"/>
          <a:stretch>
            <a:fillRect/>
          </a:stretch>
        </p:blipFill>
        <p:spPr>
          <a:xfrm>
            <a:off x="4005915" y="1924067"/>
            <a:ext cx="1085679" cy="1092789"/>
          </a:xfrm>
          <a:prstGeom prst="rect">
            <a:avLst/>
          </a:prstGeom>
        </p:spPr>
      </p:pic>
      <p:pic>
        <p:nvPicPr>
          <p:cNvPr id="229" name="Immagine 228"/>
          <p:cNvPicPr/>
          <p:nvPr/>
        </p:nvPicPr>
        <p:blipFill>
          <a:blip r:embed="rId4"/>
          <a:stretch>
            <a:fillRect/>
          </a:stretch>
        </p:blipFill>
        <p:spPr>
          <a:xfrm>
            <a:off x="6303825" y="1924067"/>
            <a:ext cx="982266" cy="982266"/>
          </a:xfrm>
          <a:prstGeom prst="rect">
            <a:avLst/>
          </a:prstGeom>
        </p:spPr>
      </p:pic>
      <p:pic>
        <p:nvPicPr>
          <p:cNvPr id="231" name="Immagine 230"/>
          <p:cNvPicPr/>
          <p:nvPr/>
        </p:nvPicPr>
        <p:blipFill>
          <a:blip r:embed="rId5"/>
          <a:stretch>
            <a:fillRect/>
          </a:stretch>
        </p:blipFill>
        <p:spPr>
          <a:xfrm rot="8100000">
            <a:off x="3535454" y="2674359"/>
            <a:ext cx="598265" cy="321964"/>
          </a:xfrm>
          <a:prstGeom prst="rect">
            <a:avLst/>
          </a:prstGeom>
        </p:spPr>
      </p:pic>
      <p:pic>
        <p:nvPicPr>
          <p:cNvPr id="233" name="Immagine 232"/>
          <p:cNvPicPr/>
          <p:nvPr/>
        </p:nvPicPr>
        <p:blipFill>
          <a:blip r:embed="rId6"/>
          <a:stretch>
            <a:fillRect/>
          </a:stretch>
        </p:blipFill>
        <p:spPr>
          <a:xfrm rot="2700000">
            <a:off x="6979989" y="2746400"/>
            <a:ext cx="612204" cy="321964"/>
          </a:xfrm>
          <a:prstGeom prst="rect">
            <a:avLst/>
          </a:prstGeom>
        </p:spPr>
      </p:pic>
      <p:sp>
        <p:nvSpPr>
          <p:cNvPr id="235" name="Shape 235"/>
          <p:cNvSpPr/>
          <p:nvPr/>
        </p:nvSpPr>
        <p:spPr>
          <a:xfrm>
            <a:off x="2051546" y="2835340"/>
            <a:ext cx="1822131" cy="32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5" tIns="32146" rIns="32145" bIns="32146">
            <a:spAutoFit/>
          </a:bodyPr>
          <a:lstStyle>
            <a:lvl1pPr algn="just">
              <a:defRPr sz="2400" b="1">
                <a:solidFill>
                  <a:srgbClr val="E8BB25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CCFFCC"/>
                </a:solidFill>
              </a:rPr>
              <a:t>s-x Fermi motion</a:t>
            </a:r>
          </a:p>
        </p:txBody>
      </p:sp>
      <p:sp>
        <p:nvSpPr>
          <p:cNvPr id="236" name="Shape 236"/>
          <p:cNvSpPr/>
          <p:nvPr/>
        </p:nvSpPr>
        <p:spPr>
          <a:xfrm>
            <a:off x="6457150" y="3074396"/>
            <a:ext cx="2023014" cy="32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5" tIns="32146" rIns="32145" bIns="32146">
            <a:spAutoFit/>
          </a:bodyPr>
          <a:lstStyle>
            <a:lvl1pPr algn="just">
              <a:defRPr sz="2400" b="1">
                <a:solidFill>
                  <a:srgbClr val="E8BB25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CCFFCC"/>
                </a:solidFill>
              </a:rPr>
              <a:t>s-x binding energy</a:t>
            </a:r>
          </a:p>
        </p:txBody>
      </p:sp>
    </p:spTree>
    <p:extLst>
      <p:ext uri="{BB962C8B-B14F-4D97-AF65-F5344CB8AC3E}">
        <p14:creationId xmlns:p14="http://schemas.microsoft.com/office/powerpoint/2010/main" val="20753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http://upload.wikimedia.org/wikipedia/commons/8/80/NGC_2818_by_the_Hubble_Space_Telescope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6143625"/>
            <a:ext cx="91455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9" descr="http://upload.wikimedia.org/wikipedia/commons/8/80/NGC_2818_by_the_Hubble_Space_Telescope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73299" y="161925"/>
            <a:ext cx="61863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And for narrow resonances?</a:t>
            </a: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98425" y="1282700"/>
            <a:ext cx="8929688" cy="6461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GB" b="1">
                <a:solidFill>
                  <a:schemeClr val="bg1"/>
                </a:solidFill>
                <a:latin typeface="Calibri" pitchFamily="34" charset="0"/>
              </a:rPr>
              <a:t>When narrow resonances dominate the S-factor the reaction rate can be calculated by means of the resonance strength:</a:t>
            </a:r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1928813"/>
            <a:ext cx="42767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 Box 32"/>
          <p:cNvSpPr txBox="1">
            <a:spLocks noChangeArrowheads="1"/>
          </p:cNvSpPr>
          <p:nvPr/>
        </p:nvSpPr>
        <p:spPr bwMode="auto">
          <a:xfrm>
            <a:off x="928688" y="4630738"/>
            <a:ext cx="2322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In the THM approach: </a:t>
            </a:r>
            <a:endParaRPr lang="en-US" b="1">
              <a:solidFill>
                <a:schemeClr val="tx2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8200" name="Text Box 32"/>
          <p:cNvSpPr txBox="1">
            <a:spLocks noChangeArrowheads="1"/>
          </p:cNvSpPr>
          <p:nvPr/>
        </p:nvSpPr>
        <p:spPr bwMode="auto">
          <a:xfrm>
            <a:off x="0" y="2786063"/>
            <a:ext cx="4572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solidFill>
                  <a:schemeClr val="tx2"/>
                </a:solidFill>
                <a:latin typeface="Calibri" pitchFamily="34" charset="0"/>
              </a:rPr>
              <a:t>Where:</a:t>
            </a:r>
          </a:p>
          <a:p>
            <a:pPr algn="just"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latin typeface="Calibri" pitchFamily="34" charset="0"/>
              </a:rPr>
              <a:t> Ĵ=2J+1</a:t>
            </a:r>
          </a:p>
          <a:p>
            <a:pPr algn="just"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</a:t>
            </a:r>
            <a:r>
              <a:rPr lang="en-US" b="1" baseline="-25000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(AB)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 is the partial width for the A+B channel </a:t>
            </a:r>
          </a:p>
          <a:p>
            <a:pPr algn="just"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 </a:t>
            </a:r>
            <a:r>
              <a:rPr lang="en-US" b="1" baseline="-25000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i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 is the total with of the i-th resonance </a:t>
            </a:r>
          </a:p>
          <a:p>
            <a:pPr algn="just"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 E</a:t>
            </a:r>
            <a:r>
              <a:rPr lang="en-US" b="1" baseline="-25000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Ri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 is the resonance energy</a:t>
            </a:r>
            <a:endParaRPr lang="en-US" b="1">
              <a:solidFill>
                <a:schemeClr val="tx2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8201" name="Rettangolo 11"/>
          <p:cNvSpPr>
            <a:spLocks noChangeArrowheads="1"/>
          </p:cNvSpPr>
          <p:nvPr/>
        </p:nvSpPr>
        <p:spPr bwMode="auto">
          <a:xfrm>
            <a:off x="7000875" y="2071688"/>
            <a:ext cx="1892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latin typeface="Calibri" pitchFamily="34" charset="0"/>
                <a:sym typeface="Symbol" pitchFamily="18" charset="2"/>
              </a:rPr>
              <a:t>(</a:t>
            </a:r>
            <a:r>
              <a:rPr lang="it-IT" b="1" baseline="3000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18</a:t>
            </a:r>
            <a:r>
              <a:rPr lang="it-IT" b="1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O(p,)</a:t>
            </a:r>
            <a:r>
              <a:rPr lang="it-IT" b="1" baseline="3000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15</a:t>
            </a:r>
            <a:r>
              <a:rPr lang="it-IT" b="1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N</a:t>
            </a:r>
            <a:r>
              <a:rPr lang="it-IT" b="1">
                <a:latin typeface="Calibri" pitchFamily="34" charset="0"/>
                <a:sym typeface="Symbol" pitchFamily="18" charset="2"/>
              </a:rPr>
              <a:t> case)</a:t>
            </a:r>
            <a:endParaRPr lang="en-GB"/>
          </a:p>
        </p:txBody>
      </p:sp>
      <p:sp>
        <p:nvSpPr>
          <p:cNvPr id="8202" name="Text Box 32"/>
          <p:cNvSpPr txBox="1">
            <a:spLocks noChangeArrowheads="1"/>
          </p:cNvSpPr>
          <p:nvPr/>
        </p:nvSpPr>
        <p:spPr bwMode="auto">
          <a:xfrm>
            <a:off x="4572000" y="2786063"/>
            <a:ext cx="421481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What is its physical meaning?</a:t>
            </a:r>
          </a:p>
          <a:p>
            <a:pPr algn="just">
              <a:buFont typeface="Wingdings" pitchFamily="2" charset="2"/>
              <a:buChar char="à"/>
            </a:pPr>
            <a:r>
              <a:rPr lang="en-US" b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Area of the Breit-Wigner describing the resonance</a:t>
            </a:r>
          </a:p>
          <a:p>
            <a:pPr lvl="1" algn="just">
              <a:buFont typeface="Wingdings" pitchFamily="2" charset="2"/>
              <a:buChar char="à"/>
            </a:pPr>
            <a:r>
              <a:rPr lang="en-US" b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 no need to know the resonance shape</a:t>
            </a:r>
            <a:endParaRPr lang="en-US" b="1">
              <a:solidFill>
                <a:schemeClr val="tx2"/>
              </a:solidFill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82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8988" y="4429125"/>
            <a:ext cx="24860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4" name="Text Box 32"/>
          <p:cNvSpPr txBox="1">
            <a:spLocks noChangeArrowheads="1"/>
          </p:cNvSpPr>
          <p:nvPr/>
        </p:nvSpPr>
        <p:spPr bwMode="auto">
          <a:xfrm>
            <a:off x="5857875" y="4630738"/>
            <a:ext cx="3214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solidFill>
                  <a:schemeClr val="tx2"/>
                </a:solidFill>
                <a:latin typeface="Calibri" pitchFamily="34" charset="0"/>
              </a:rPr>
              <a:t>Where:</a:t>
            </a:r>
          </a:p>
          <a:p>
            <a:pPr algn="just"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</a:t>
            </a:r>
            <a:r>
              <a:rPr lang="en-US" b="1" baseline="-25000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I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 = Ĵ</a:t>
            </a:r>
            <a:r>
              <a:rPr lang="en-US" b="1" baseline="-25000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i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 / Ĵ</a:t>
            </a:r>
            <a:r>
              <a:rPr lang="en-US" b="1" baseline="-25000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p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 Ĵ</a:t>
            </a:r>
            <a:r>
              <a:rPr lang="en-US" b="1" baseline="-25000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18O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 statistical factor</a:t>
            </a:r>
            <a:endParaRPr lang="en-US" b="1">
              <a:solidFill>
                <a:schemeClr val="tx2"/>
              </a:solidFill>
              <a:latin typeface="Calibri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latin typeface="Calibri" pitchFamily="34" charset="0"/>
              </a:rPr>
              <a:t> N</a:t>
            </a:r>
            <a:r>
              <a:rPr lang="en-US" b="1" baseline="-25000">
                <a:solidFill>
                  <a:schemeClr val="tx2"/>
                </a:solidFill>
                <a:latin typeface="Calibri" pitchFamily="34" charset="0"/>
              </a:rPr>
              <a:t>i</a:t>
            </a:r>
            <a:r>
              <a:rPr lang="en-US" b="1">
                <a:solidFill>
                  <a:schemeClr val="tx2"/>
                </a:solidFill>
                <a:latin typeface="Calibri" pitchFamily="34" charset="0"/>
              </a:rPr>
              <a:t> = THM resonance strength</a:t>
            </a:r>
          </a:p>
          <a:p>
            <a:pPr algn="just">
              <a:buFont typeface="Wingdings" pitchFamily="2" charset="2"/>
              <a:buChar char="§"/>
            </a:pPr>
            <a:r>
              <a:rPr lang="en-US" b="1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 M</a:t>
            </a:r>
            <a:r>
              <a:rPr lang="en-US" b="1" baseline="-25000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i</a:t>
            </a:r>
            <a:r>
              <a:rPr lang="en-US" b="1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 = transfer amplitude</a:t>
            </a:r>
            <a:endParaRPr lang="en-US" b="1">
              <a:solidFill>
                <a:schemeClr val="tx2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14313" y="5214938"/>
            <a:ext cx="4929187" cy="1541462"/>
          </a:xfrm>
          <a:prstGeom prst="roundRect">
            <a:avLst/>
          </a:prstGeom>
          <a:solidFill>
            <a:srgbClr val="00206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possibility to measure down to zero energy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electron screening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No spectroscopic factors in the </a:t>
            </a:r>
            <a:r>
              <a:rPr lang="en-US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(p18O)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/ |M</a:t>
            </a:r>
            <a:r>
              <a:rPr lang="en-US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|</a:t>
            </a:r>
            <a:r>
              <a:rPr lang="en-US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2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ratio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algn="ctr"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8D1A18-B67F-3871-E055-0F5BA6F7256A}"/>
              </a:ext>
            </a:extLst>
          </p:cNvPr>
          <p:cNvSpPr txBox="1"/>
          <p:nvPr/>
        </p:nvSpPr>
        <p:spPr>
          <a:xfrm>
            <a:off x="5619815" y="6209097"/>
            <a:ext cx="3309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The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Astrophysical</a:t>
            </a: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Journal, Volume 708,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Issue</a:t>
            </a: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1, pp. 796-811 (2010).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083016" y="2000240"/>
            <a:ext cx="59218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dirty="0"/>
              <a:t> Classical </a:t>
            </a:r>
            <a:r>
              <a:rPr lang="en-US" sz="2800" b="1" dirty="0">
                <a:solidFill>
                  <a:schemeClr val="accent1"/>
                </a:solidFill>
              </a:rPr>
              <a:t>barrier penetration</a:t>
            </a:r>
            <a:r>
              <a:rPr lang="en-US" sz="2800" dirty="0"/>
              <a:t> problem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20617" y="1374798"/>
            <a:ext cx="80933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CC0000"/>
                </a:solidFill>
              </a:rPr>
              <a:t>Radiative</a:t>
            </a:r>
            <a:r>
              <a:rPr lang="en-US" sz="3600" b="1" dirty="0"/>
              <a:t> </a:t>
            </a:r>
            <a:r>
              <a:rPr lang="en-US" sz="3600" b="1" i="1" dirty="0">
                <a:solidFill>
                  <a:schemeClr val="accent2"/>
                </a:solidFill>
              </a:rPr>
              <a:t>p</a:t>
            </a:r>
            <a:r>
              <a:rPr lang="en-US" sz="3600" b="1" dirty="0"/>
              <a:t> (</a:t>
            </a:r>
            <a:r>
              <a:rPr lang="en-US" sz="3600" b="1" dirty="0">
                <a:solidFill>
                  <a:schemeClr val="accent2"/>
                </a:solidFill>
                <a:latin typeface="Symbol" pitchFamily="18" charset="2"/>
              </a:rPr>
              <a:t>a</a:t>
            </a:r>
            <a:r>
              <a:rPr lang="en-US" sz="3600" b="1" dirty="0"/>
              <a:t>) </a:t>
            </a:r>
            <a:r>
              <a:rPr lang="en-US" sz="3600" b="1" dirty="0">
                <a:solidFill>
                  <a:srgbClr val="CC0000"/>
                </a:solidFill>
              </a:rPr>
              <a:t>capture</a:t>
            </a:r>
            <a:r>
              <a:rPr lang="en-US" sz="3600" b="1" dirty="0"/>
              <a:t> at stellar energies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206887" y="5293647"/>
            <a:ext cx="61780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b="1" dirty="0"/>
              <a:t> </a:t>
            </a:r>
            <a:r>
              <a:rPr lang="en-US" sz="2800" b="1" dirty="0">
                <a:solidFill>
                  <a:srgbClr val="CC0000"/>
                </a:solidFill>
              </a:rPr>
              <a:t>low energies</a:t>
            </a:r>
            <a:r>
              <a:rPr lang="en-US" sz="2800" b="1" dirty="0"/>
              <a:t> </a:t>
            </a:r>
            <a:r>
              <a:rPr lang="en-US" sz="2800" b="1" dirty="0">
                <a:latin typeface="Symbol" pitchFamily="18" charset="2"/>
              </a:rPr>
              <a:t>Þ</a:t>
            </a:r>
            <a:r>
              <a:rPr lang="en-US" sz="2800" b="1" dirty="0"/>
              <a:t> capture at large radii</a:t>
            </a:r>
          </a:p>
          <a:p>
            <a:pPr>
              <a:buFontTx/>
              <a:buChar char="•"/>
            </a:pPr>
            <a:r>
              <a:rPr lang="en-US" sz="2800" b="1" dirty="0"/>
              <a:t> </a:t>
            </a:r>
            <a:r>
              <a:rPr lang="en-US" sz="2800" b="1" dirty="0">
                <a:solidFill>
                  <a:srgbClr val="CC0000"/>
                </a:solidFill>
              </a:rPr>
              <a:t>very small</a:t>
            </a:r>
            <a:r>
              <a:rPr lang="en-US" sz="2800" b="1" dirty="0"/>
              <a:t> cross sections</a:t>
            </a:r>
          </a:p>
          <a:p>
            <a:r>
              <a:rPr lang="en-US" sz="2800" b="1" dirty="0"/>
              <a:t>The cross section is determined by ANCs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3305437" y="2523460"/>
            <a:ext cx="5486401" cy="2695576"/>
            <a:chOff x="1364" y="846"/>
            <a:chExt cx="3456" cy="1698"/>
          </a:xfrm>
        </p:grpSpPr>
        <p:sp>
          <p:nvSpPr>
            <p:cNvPr id="6" name="Line 18"/>
            <p:cNvSpPr>
              <a:spLocks noChangeShapeType="1"/>
            </p:cNvSpPr>
            <p:nvPr/>
          </p:nvSpPr>
          <p:spPr bwMode="auto">
            <a:xfrm>
              <a:off x="1621" y="930"/>
              <a:ext cx="0" cy="16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Line 19"/>
            <p:cNvSpPr>
              <a:spLocks noChangeShapeType="1"/>
            </p:cNvSpPr>
            <p:nvPr/>
          </p:nvSpPr>
          <p:spPr bwMode="auto">
            <a:xfrm>
              <a:off x="1621" y="2261"/>
              <a:ext cx="657" cy="0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20"/>
            <p:cNvSpPr>
              <a:spLocks/>
            </p:cNvSpPr>
            <p:nvPr/>
          </p:nvSpPr>
          <p:spPr bwMode="auto">
            <a:xfrm>
              <a:off x="2278" y="1212"/>
              <a:ext cx="2016" cy="525"/>
            </a:xfrm>
            <a:custGeom>
              <a:avLst/>
              <a:gdLst/>
              <a:ahLst/>
              <a:cxnLst>
                <a:cxn ang="0">
                  <a:pos x="2208" y="624"/>
                </a:cxn>
                <a:cxn ang="0">
                  <a:pos x="1104" y="528"/>
                </a:cxn>
                <a:cxn ang="0">
                  <a:pos x="576" y="96"/>
                </a:cxn>
                <a:cxn ang="0">
                  <a:pos x="0" y="0"/>
                </a:cxn>
              </a:cxnLst>
              <a:rect l="0" t="0" r="r" b="b"/>
              <a:pathLst>
                <a:path w="2208" h="624">
                  <a:moveTo>
                    <a:pt x="2208" y="624"/>
                  </a:moveTo>
                  <a:cubicBezTo>
                    <a:pt x="1792" y="620"/>
                    <a:pt x="1376" y="616"/>
                    <a:pt x="1104" y="528"/>
                  </a:cubicBezTo>
                  <a:cubicBezTo>
                    <a:pt x="832" y="440"/>
                    <a:pt x="760" y="184"/>
                    <a:pt x="576" y="96"/>
                  </a:cubicBezTo>
                  <a:cubicBezTo>
                    <a:pt x="392" y="8"/>
                    <a:pt x="96" y="16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Line 21"/>
            <p:cNvSpPr>
              <a:spLocks noChangeShapeType="1"/>
            </p:cNvSpPr>
            <p:nvPr/>
          </p:nvSpPr>
          <p:spPr bwMode="auto">
            <a:xfrm flipV="1">
              <a:off x="2278" y="1212"/>
              <a:ext cx="0" cy="1049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>
              <a:off x="1621" y="1656"/>
              <a:ext cx="289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11" name="Object 23"/>
            <p:cNvGraphicFramePr>
              <a:graphicFrameLocks noChangeAspect="1"/>
            </p:cNvGraphicFramePr>
            <p:nvPr/>
          </p:nvGraphicFramePr>
          <p:xfrm>
            <a:off x="1445" y="1454"/>
            <a:ext cx="176" cy="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52280" imgH="152280" progId="">
                    <p:embed/>
                  </p:oleObj>
                </mc:Choice>
                <mc:Fallback>
                  <p:oleObj name="Equation" r:id="rId3" imgW="152280" imgH="152280" progId="">
                    <p:embed/>
                    <p:pic>
                      <p:nvPicPr>
                        <p:cNvPr id="11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5" y="1454"/>
                          <a:ext cx="176" cy="1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24"/>
            <p:cNvGraphicFramePr>
              <a:graphicFrameLocks noChangeAspect="1"/>
            </p:cNvGraphicFramePr>
            <p:nvPr/>
          </p:nvGraphicFramePr>
          <p:xfrm>
            <a:off x="1364" y="849"/>
            <a:ext cx="169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52280" imgH="164880" progId="">
                    <p:embed/>
                  </p:oleObj>
                </mc:Choice>
                <mc:Fallback>
                  <p:oleObj name="Equation" r:id="rId5" imgW="152280" imgH="164880" progId="">
                    <p:embed/>
                    <p:pic>
                      <p:nvPicPr>
                        <p:cNvPr id="12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4" y="849"/>
                          <a:ext cx="169" cy="1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Line 25"/>
            <p:cNvSpPr>
              <a:spLocks noChangeShapeType="1"/>
            </p:cNvSpPr>
            <p:nvPr/>
          </p:nvSpPr>
          <p:spPr bwMode="auto">
            <a:xfrm flipH="1">
              <a:off x="1927" y="1656"/>
              <a:ext cx="745" cy="60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1621" y="1737"/>
              <a:ext cx="31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15" name="Object 27"/>
            <p:cNvGraphicFramePr>
              <a:graphicFrameLocks noChangeAspect="1"/>
            </p:cNvGraphicFramePr>
            <p:nvPr/>
          </p:nvGraphicFramePr>
          <p:xfrm>
            <a:off x="2760" y="1841"/>
            <a:ext cx="146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26720" imgH="164880" progId="">
                    <p:embed/>
                  </p:oleObj>
                </mc:Choice>
                <mc:Fallback>
                  <p:oleObj name="Equation" r:id="rId7" imgW="126720" imgH="164880" progId="">
                    <p:embed/>
                    <p:pic>
                      <p:nvPicPr>
                        <p:cNvPr id="15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0" y="1841"/>
                          <a:ext cx="146" cy="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Freeform 28"/>
            <p:cNvSpPr>
              <a:spLocks/>
            </p:cNvSpPr>
            <p:nvPr/>
          </p:nvSpPr>
          <p:spPr bwMode="auto">
            <a:xfrm rot="16980000" flipH="1">
              <a:off x="2536" y="1779"/>
              <a:ext cx="350" cy="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84"/>
                </a:cxn>
                <a:cxn ang="0">
                  <a:pos x="48" y="132"/>
                </a:cxn>
                <a:cxn ang="0">
                  <a:pos x="240" y="192"/>
                </a:cxn>
                <a:cxn ang="0">
                  <a:pos x="228" y="336"/>
                </a:cxn>
                <a:cxn ang="0">
                  <a:pos x="240" y="396"/>
                </a:cxn>
                <a:cxn ang="0">
                  <a:pos x="276" y="408"/>
                </a:cxn>
                <a:cxn ang="0">
                  <a:pos x="432" y="420"/>
                </a:cxn>
                <a:cxn ang="0">
                  <a:pos x="492" y="528"/>
                </a:cxn>
                <a:cxn ang="0">
                  <a:pos x="480" y="564"/>
                </a:cxn>
                <a:cxn ang="0">
                  <a:pos x="612" y="660"/>
                </a:cxn>
              </a:cxnLst>
              <a:rect l="0" t="0" r="r" b="b"/>
              <a:pathLst>
                <a:path w="612" h="668">
                  <a:moveTo>
                    <a:pt x="0" y="0"/>
                  </a:moveTo>
                  <a:cubicBezTo>
                    <a:pt x="69" y="17"/>
                    <a:pt x="77" y="23"/>
                    <a:pt x="36" y="84"/>
                  </a:cubicBezTo>
                  <a:cubicBezTo>
                    <a:pt x="40" y="100"/>
                    <a:pt x="39" y="118"/>
                    <a:pt x="48" y="132"/>
                  </a:cubicBezTo>
                  <a:cubicBezTo>
                    <a:pt x="72" y="168"/>
                    <a:pt x="192" y="176"/>
                    <a:pt x="240" y="192"/>
                  </a:cubicBezTo>
                  <a:cubicBezTo>
                    <a:pt x="280" y="252"/>
                    <a:pt x="266" y="279"/>
                    <a:pt x="228" y="336"/>
                  </a:cubicBezTo>
                  <a:cubicBezTo>
                    <a:pt x="232" y="356"/>
                    <a:pt x="229" y="379"/>
                    <a:pt x="240" y="396"/>
                  </a:cubicBezTo>
                  <a:cubicBezTo>
                    <a:pt x="247" y="407"/>
                    <a:pt x="263" y="406"/>
                    <a:pt x="276" y="408"/>
                  </a:cubicBezTo>
                  <a:cubicBezTo>
                    <a:pt x="328" y="414"/>
                    <a:pt x="380" y="416"/>
                    <a:pt x="432" y="420"/>
                  </a:cubicBezTo>
                  <a:cubicBezTo>
                    <a:pt x="485" y="455"/>
                    <a:pt x="477" y="467"/>
                    <a:pt x="492" y="528"/>
                  </a:cubicBezTo>
                  <a:cubicBezTo>
                    <a:pt x="488" y="540"/>
                    <a:pt x="480" y="551"/>
                    <a:pt x="480" y="564"/>
                  </a:cubicBezTo>
                  <a:cubicBezTo>
                    <a:pt x="480" y="668"/>
                    <a:pt x="524" y="660"/>
                    <a:pt x="612" y="660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 Box 29"/>
            <p:cNvSpPr txBox="1">
              <a:spLocks noChangeArrowheads="1"/>
            </p:cNvSpPr>
            <p:nvPr/>
          </p:nvSpPr>
          <p:spPr bwMode="auto">
            <a:xfrm>
              <a:off x="3105" y="846"/>
              <a:ext cx="169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+mj-lt"/>
                </a:rPr>
                <a:t>Direct </a:t>
              </a:r>
              <a:r>
                <a:rPr lang="en-US" sz="2000" b="1" dirty="0" err="1">
                  <a:solidFill>
                    <a:srgbClr val="FF0000"/>
                  </a:solidFill>
                  <a:latin typeface="+mj-lt"/>
                </a:rPr>
                <a:t>radiative</a:t>
              </a:r>
              <a:r>
                <a:rPr lang="en-US" sz="2000" b="1" dirty="0">
                  <a:solidFill>
                    <a:srgbClr val="FF0000"/>
                  </a:solidFill>
                  <a:latin typeface="+mj-lt"/>
                </a:rPr>
                <a:t> capture</a:t>
              </a:r>
            </a:p>
          </p:txBody>
        </p:sp>
        <p:graphicFrame>
          <p:nvGraphicFramePr>
            <p:cNvPr id="18" name="Object 30"/>
            <p:cNvGraphicFramePr>
              <a:graphicFrameLocks noChangeAspect="1"/>
            </p:cNvGraphicFramePr>
            <p:nvPr/>
          </p:nvGraphicFramePr>
          <p:xfrm>
            <a:off x="1445" y="1616"/>
            <a:ext cx="167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26720" imgH="177480" progId="">
                    <p:embed/>
                  </p:oleObj>
                </mc:Choice>
                <mc:Fallback>
                  <p:oleObj name="Equation" r:id="rId9" imgW="126720" imgH="177480" progId="">
                    <p:embed/>
                    <p:pic>
                      <p:nvPicPr>
                        <p:cNvPr id="18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5" y="1616"/>
                          <a:ext cx="167" cy="2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31"/>
            <p:cNvGraphicFramePr>
              <a:graphicFrameLocks noChangeAspect="1"/>
            </p:cNvGraphicFramePr>
            <p:nvPr/>
          </p:nvGraphicFramePr>
          <p:xfrm>
            <a:off x="3764" y="1414"/>
            <a:ext cx="209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52280" imgH="164880" progId="Equation.3">
                    <p:embed/>
                  </p:oleObj>
                </mc:Choice>
                <mc:Fallback>
                  <p:oleObj name="Equation" r:id="rId11" imgW="152280" imgH="164880" progId="Equation.3">
                    <p:embed/>
                    <p:pic>
                      <p:nvPicPr>
                        <p:cNvPr id="19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4" y="1414"/>
                          <a:ext cx="209" cy="2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" descr="nebula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36"/>
          </a:xfrm>
          <a:prstGeom prst="rect">
            <a:avLst/>
          </a:prstGeom>
          <a:noFill/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637854" y="31075"/>
            <a:ext cx="584769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Asymptotic Normalization 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Coefficients (ANC)</a:t>
            </a:r>
          </a:p>
        </p:txBody>
      </p:sp>
      <p:sp>
        <p:nvSpPr>
          <p:cNvPr id="23" name="Rettangolo arrotondato 22"/>
          <p:cNvSpPr/>
          <p:nvPr/>
        </p:nvSpPr>
        <p:spPr>
          <a:xfrm>
            <a:off x="6355029" y="5166636"/>
            <a:ext cx="1857388" cy="7858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Connettore 7 32"/>
          <p:cNvCxnSpPr>
            <a:stCxn id="23" idx="0"/>
          </p:cNvCxnSpPr>
          <p:nvPr/>
        </p:nvCxnSpPr>
        <p:spPr>
          <a:xfrm rot="16200000" flipV="1">
            <a:off x="6247872" y="4130785"/>
            <a:ext cx="1143008" cy="92869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6926533" y="4309380"/>
            <a:ext cx="22174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Peripheral reaction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B0BDE8F-DA65-9582-D24F-7E987ACAA13D}"/>
              </a:ext>
            </a:extLst>
          </p:cNvPr>
          <p:cNvSpPr/>
          <p:nvPr/>
        </p:nvSpPr>
        <p:spPr>
          <a:xfrm>
            <a:off x="124436" y="2708190"/>
            <a:ext cx="286315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R</a:t>
            </a:r>
            <a:r>
              <a:rPr lang="it-IT" dirty="0">
                <a:solidFill>
                  <a:srgbClr val="FF0000"/>
                </a:solidFill>
              </a:rPr>
              <a:t>. </a:t>
            </a:r>
            <a:r>
              <a:rPr lang="it-IT" dirty="0" err="1">
                <a:solidFill>
                  <a:srgbClr val="FF0000"/>
                </a:solidFill>
              </a:rPr>
              <a:t>Tribble</a:t>
            </a:r>
            <a:r>
              <a:rPr lang="it-IT" dirty="0">
                <a:solidFill>
                  <a:srgbClr val="FF0000"/>
                </a:solidFill>
              </a:rPr>
              <a:t> et al., Rep. </a:t>
            </a:r>
            <a:r>
              <a:rPr lang="it-IT" dirty="0" err="1">
                <a:solidFill>
                  <a:srgbClr val="FF0000"/>
                </a:solidFill>
              </a:rPr>
              <a:t>Prog</a:t>
            </a:r>
            <a:r>
              <a:rPr lang="it-IT" dirty="0">
                <a:solidFill>
                  <a:srgbClr val="FF0000"/>
                </a:solidFill>
              </a:rPr>
              <a:t>. </a:t>
            </a:r>
            <a:r>
              <a:rPr lang="it-IT" dirty="0" err="1">
                <a:solidFill>
                  <a:srgbClr val="FF0000"/>
                </a:solidFill>
              </a:rPr>
              <a:t>Phys</a:t>
            </a:r>
            <a:r>
              <a:rPr lang="it-IT" dirty="0">
                <a:solidFill>
                  <a:srgbClr val="FF0000"/>
                </a:solidFill>
              </a:rPr>
              <a:t>. </a:t>
            </a:r>
            <a:r>
              <a:rPr lang="it-IT" b="1" dirty="0">
                <a:solidFill>
                  <a:srgbClr val="FF0000"/>
                </a:solidFill>
              </a:rPr>
              <a:t>77 </a:t>
            </a:r>
            <a:r>
              <a:rPr lang="it-IT" dirty="0">
                <a:solidFill>
                  <a:srgbClr val="FF0000"/>
                </a:solidFill>
              </a:rPr>
              <a:t>(2014) 106901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+ </a:t>
            </a:r>
            <a:r>
              <a:rPr lang="it-IT" dirty="0" err="1">
                <a:solidFill>
                  <a:srgbClr val="FF0000"/>
                </a:solidFill>
              </a:rPr>
              <a:t>very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many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references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2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170A9FF5-EBEE-FE3C-61D9-587F7DE59E35}"/>
              </a:ext>
            </a:extLst>
          </p:cNvPr>
          <p:cNvSpPr txBox="1">
            <a:spLocks/>
          </p:cNvSpPr>
          <p:nvPr/>
        </p:nvSpPr>
        <p:spPr>
          <a:xfrm>
            <a:off x="1383459" y="-43733"/>
            <a:ext cx="6074335" cy="79207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Astrophysical Scenarios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0D57D7-20AB-BF61-21C1-9A3D388616DC}"/>
              </a:ext>
            </a:extLst>
          </p:cNvPr>
          <p:cNvSpPr txBox="1"/>
          <p:nvPr/>
        </p:nvSpPr>
        <p:spPr>
          <a:xfrm>
            <a:off x="93482" y="718058"/>
            <a:ext cx="4404079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indent="-342882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Fusion processes</a:t>
            </a:r>
          </a:p>
          <a:p>
            <a:pPr lvl="1"/>
            <a:r>
              <a:rPr lang="en-US" sz="2400" dirty="0">
                <a:latin typeface="+mn-lt"/>
              </a:rPr>
              <a:t>nucleosynthesis H → Fe</a:t>
            </a:r>
            <a:endParaRPr lang="en-US" sz="2400" b="1" dirty="0">
              <a:latin typeface="+mn-lt"/>
            </a:endParaRPr>
          </a:p>
          <a:p>
            <a:pPr marL="800060" lvl="1" indent="-342882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000" dirty="0">
                <a:latin typeface="+mn-lt"/>
              </a:rPr>
              <a:t>(p-p chain, CNO cycle(s) and Hot CNO cycles, triple alpha, C fusion up to “silicon” burning)</a:t>
            </a:r>
            <a:endParaRPr lang="en-US" sz="2000" dirty="0"/>
          </a:p>
          <a:p>
            <a:pPr marL="457178"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Also: gamma process, </a:t>
            </a:r>
            <a:r>
              <a:rPr lang="en-US" sz="2000" dirty="0" err="1"/>
              <a:t>i</a:t>
            </a:r>
            <a:r>
              <a:rPr lang="en-US" sz="2000" dirty="0"/>
              <a:t>-process and many others</a:t>
            </a:r>
          </a:p>
        </p:txBody>
      </p:sp>
      <p:pic>
        <p:nvPicPr>
          <p:cNvPr id="6" name="Segnaposto contenuto 9">
            <a:extLst>
              <a:ext uri="{FF2B5EF4-FFF2-40B4-BE49-F238E27FC236}">
                <a16:creationId xmlns:a16="http://schemas.microsoft.com/office/drawing/2014/main" id="{8C0E01E3-EDBB-548D-1FE0-303FA79A8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111" y="3373528"/>
            <a:ext cx="6581775" cy="330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CC4AAF2-1C84-ECC0-F021-ED2605D2CE77}"/>
              </a:ext>
            </a:extLst>
          </p:cNvPr>
          <p:cNvSpPr txBox="1"/>
          <p:nvPr/>
        </p:nvSpPr>
        <p:spPr>
          <a:xfrm>
            <a:off x="4497561" y="677262"/>
            <a:ext cx="484551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Neutron induced processes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latin typeface="+mn-lt"/>
              </a:rPr>
              <a:t>nucleosynthesis Fe → …</a:t>
            </a:r>
            <a:endParaRPr lang="en-US" sz="2400" b="1" dirty="0">
              <a:latin typeface="+mn-lt"/>
            </a:endParaRPr>
          </a:p>
          <a:p>
            <a:pPr marL="800060" lvl="1" indent="-342882"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000" dirty="0">
                <a:latin typeface="+mn-lt"/>
              </a:rPr>
              <a:t>r-process: rapid, occurs in explosive scenarios, proceeds along the neutron drip line;</a:t>
            </a:r>
          </a:p>
          <a:p>
            <a:pPr marL="800060" lvl="1" indent="-342882"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000" dirty="0">
                <a:latin typeface="+mn-lt"/>
              </a:rPr>
              <a:t>s-process: slower, proceeds along valley of stability;</a:t>
            </a:r>
          </a:p>
        </p:txBody>
      </p:sp>
    </p:spTree>
    <p:extLst>
      <p:ext uri="{BB962C8B-B14F-4D97-AF65-F5344CB8AC3E}">
        <p14:creationId xmlns:p14="http://schemas.microsoft.com/office/powerpoint/2010/main" val="586966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3581400" y="1066800"/>
          <a:ext cx="1905000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3920" imgH="266400" progId="">
                  <p:embed/>
                </p:oleObj>
              </mc:Choice>
              <mc:Fallback>
                <p:oleObj name="Equation" r:id="rId3" imgW="583920" imgH="266400" progId="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066800"/>
                        <a:ext cx="1905000" cy="884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00100" y="2357430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2400" b="1" i="1" dirty="0">
                <a:solidFill>
                  <a:srgbClr val="0000FF"/>
                </a:solidFill>
                <a:cs typeface="Arial" pitchFamily="34" charset="0"/>
              </a:rPr>
              <a:t>M</a:t>
            </a:r>
            <a:r>
              <a:rPr lang="en-US" sz="2400" b="1" dirty="0">
                <a:cs typeface="Arial" pitchFamily="34" charset="0"/>
              </a:rPr>
              <a:t> is:  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905000" y="2286000"/>
          <a:ext cx="53943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064635" imgH="374154" progId="">
                  <p:embed/>
                </p:oleObj>
              </mc:Choice>
              <mc:Fallback>
                <p:oleObj r:id="rId5" imgW="3064635" imgH="374154" progId="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286000"/>
                        <a:ext cx="5394325" cy="669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09590" y="3253087"/>
            <a:ext cx="23478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400" b="1" dirty="0">
                <a:cs typeface="Arial" pitchFamily="34" charset="0"/>
              </a:rPr>
              <a:t>Integrate over</a:t>
            </a:r>
            <a:r>
              <a:rPr lang="en-US" sz="2400" b="1" dirty="0">
                <a:solidFill>
                  <a:srgbClr val="804000"/>
                </a:solidFill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cs typeface="Arial" pitchFamily="34" charset="0"/>
              </a:rPr>
              <a:t>ξ</a:t>
            </a:r>
            <a:r>
              <a:rPr lang="en-US" sz="2400" b="1" dirty="0">
                <a:solidFill>
                  <a:srgbClr val="804000"/>
                </a:solidFill>
                <a:cs typeface="Arial" pitchFamily="34" charset="0"/>
              </a:rPr>
              <a:t>:</a:t>
            </a:r>
            <a:endParaRPr lang="en-US" sz="2400" b="1" dirty="0">
              <a:cs typeface="Arial" pitchFamily="34" charset="0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2895600" y="3124200"/>
          <a:ext cx="355917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019167" imgH="419346" progId="">
                  <p:embed/>
                </p:oleObj>
              </mc:Choice>
              <mc:Fallback>
                <p:oleObj r:id="rId7" imgW="2019167" imgH="419346" progId="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124200"/>
                        <a:ext cx="3559175" cy="74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2400" y="4189835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2400" b="1" dirty="0">
                <a:cs typeface="Arial" pitchFamily="34" charset="0"/>
              </a:rPr>
              <a:t>Low</a:t>
            </a:r>
            <a:r>
              <a:rPr lang="en-US" sz="2400" b="1" dirty="0">
                <a:solidFill>
                  <a:srgbClr val="804000"/>
                </a:solidFill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cs typeface="Arial" pitchFamily="34" charset="0"/>
              </a:rPr>
              <a:t>B.E.</a:t>
            </a:r>
            <a:r>
              <a:rPr lang="en-US" sz="2400" b="1" dirty="0">
                <a:cs typeface="Arial" pitchFamily="34" charset="0"/>
              </a:rPr>
              <a:t>:</a:t>
            </a:r>
            <a:r>
              <a:rPr lang="en-US" sz="2400" b="1" dirty="0">
                <a:solidFill>
                  <a:srgbClr val="804000"/>
                </a:solidFill>
                <a:cs typeface="Arial" pitchFamily="34" charset="0"/>
              </a:rPr>
              <a:t>  </a:t>
            </a: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1600200" y="3962400"/>
          <a:ext cx="4046538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2296066" imgH="531307" progId="">
                  <p:embed/>
                </p:oleObj>
              </mc:Choice>
              <mc:Fallback>
                <p:oleObj r:id="rId9" imgW="2296066" imgH="531307" progId="">
                  <p:embed/>
                  <p:pic>
                    <p:nvPicPr>
                      <p:cNvPr id="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962400"/>
                        <a:ext cx="4046538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500034" y="5887872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2400" b="1" dirty="0">
                <a:cs typeface="Arial" pitchFamily="34" charset="0"/>
              </a:rPr>
              <a:t>Find:</a:t>
            </a:r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/>
        </p:nvGraphicFramePr>
        <p:xfrm>
          <a:off x="1447800" y="5884883"/>
          <a:ext cx="19129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1086843" imgH="257030" progId="">
                  <p:embed/>
                </p:oleObj>
              </mc:Choice>
              <mc:Fallback>
                <p:oleObj r:id="rId11" imgW="1086843" imgH="257030" progId="">
                  <p:embed/>
                  <p:pic>
                    <p:nvPicPr>
                      <p:cNvPr id="1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5884883"/>
                        <a:ext cx="1912938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3" descr="capture_pic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76867" y="5216547"/>
            <a:ext cx="3967165" cy="1641453"/>
          </a:xfrm>
          <a:prstGeom prst="rect">
            <a:avLst/>
          </a:prstGeom>
          <a:noFill/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838592" y="4011982"/>
            <a:ext cx="31625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/>
              <a:t>ANC </a:t>
            </a:r>
            <a:r>
              <a:rPr lang="en-US" sz="2400" b="1" dirty="0">
                <a:latin typeface="Symbol" pitchFamily="18" charset="2"/>
              </a:rPr>
              <a:t>Þ</a:t>
            </a:r>
            <a:r>
              <a:rPr lang="en-US" sz="2400" b="1" dirty="0"/>
              <a:t> amplitude for tail of overlap function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-32" y="-24"/>
            <a:ext cx="4403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/>
              <a:t>Some equations...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14282" y="5253351"/>
            <a:ext cx="3622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/>
              <a:t>Outside the nuclear radius </a:t>
            </a:r>
          </a:p>
        </p:txBody>
      </p:sp>
      <p:cxnSp>
        <p:nvCxnSpPr>
          <p:cNvPr id="23" name="Forma 22"/>
          <p:cNvCxnSpPr/>
          <p:nvPr/>
        </p:nvCxnSpPr>
        <p:spPr>
          <a:xfrm flipV="1">
            <a:off x="2143108" y="4714884"/>
            <a:ext cx="857256" cy="57150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227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4643406" y="2813048"/>
          <a:ext cx="343693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951165" imgH="290027" progId="">
                  <p:embed/>
                </p:oleObj>
              </mc:Choice>
              <mc:Fallback>
                <p:oleObj r:id="rId3" imgW="1951165" imgH="290027" progId="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06" y="2813048"/>
                        <a:ext cx="3436938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823" y="687888"/>
            <a:ext cx="3910983" cy="2143140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95400" y="284321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2400" b="1" dirty="0">
                <a:cs typeface="Arial" pitchFamily="34" charset="0"/>
              </a:rPr>
              <a:t>Transition amplitude:</a:t>
            </a:r>
            <a:endParaRPr lang="en-US" sz="2000" b="1" dirty="0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24000" y="3885504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cs typeface="Arial" pitchFamily="34" charset="0"/>
              </a:rPr>
              <a:t>Peripheral transfer:</a:t>
            </a:r>
            <a:endParaRPr lang="en-US" sz="1200" b="1" dirty="0">
              <a:solidFill>
                <a:srgbClr val="FF0000"/>
              </a:solidFill>
              <a:cs typeface="Arial" pitchFamily="34" charset="0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4626000" y="3643314"/>
          <a:ext cx="3589338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036440" imgH="531770" progId="">
                  <p:embed/>
                </p:oleObj>
              </mc:Choice>
              <mc:Fallback>
                <p:oleObj r:id="rId6" imgW="2036440" imgH="531770" progId="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6000" y="3643314"/>
                        <a:ext cx="3589338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"/>
          <p:cNvGraphicFramePr>
            <a:graphicFrameLocks noChangeAspect="1"/>
          </p:cNvGraphicFramePr>
          <p:nvPr/>
        </p:nvGraphicFramePr>
        <p:xfrm>
          <a:off x="2466975" y="4714884"/>
          <a:ext cx="4140200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49360" imgH="495000" progId="">
                  <p:embed/>
                </p:oleObj>
              </mc:Choice>
              <mc:Fallback>
                <p:oleObj name="Equation" r:id="rId8" imgW="2349360" imgH="495000" progId="">
                  <p:embed/>
                  <p:pic>
                    <p:nvPicPr>
                      <p:cNvPr id="1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975" y="4714884"/>
                        <a:ext cx="4140200" cy="884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-32" y="-24"/>
            <a:ext cx="79845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/>
              <a:t>Where do we get the ANCs from?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214282" y="1000108"/>
            <a:ext cx="1857388" cy="7858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Transfer reactions</a:t>
            </a:r>
          </a:p>
        </p:txBody>
      </p:sp>
      <p:pic>
        <p:nvPicPr>
          <p:cNvPr id="13" name="Picture 9" descr="http://upload.wikimedia.org/wikipedia/commons/8/80/NGC_2818_by_the_Hubble_Space_Telescope.jp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5715016"/>
            <a:ext cx="9145588" cy="115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571129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transfer cross section is proportional to the needed ANCs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Wingdings" pitchFamily="2" charset="2"/>
              </a:rPr>
              <a:t> From a measurement @ several tens of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Wingdings" pitchFamily="2" charset="2"/>
              </a:rPr>
              <a:t>MeV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Wingdings" pitchFamily="2" charset="2"/>
              </a:rPr>
              <a:t> one can get the zero energy S-factor for 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Wingdings" pitchFamily="2" charset="2"/>
              </a:rPr>
              <a:t>radiative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Wingdings" pitchFamily="2" charset="2"/>
              </a:rPr>
              <a:t> capture reaction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23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062"/>
              <a:t>ANC vs. THM</a:t>
            </a:r>
          </a:p>
        </p:txBody>
      </p:sp>
      <p:sp>
        <p:nvSpPr>
          <p:cNvPr id="137" name="Shape 137"/>
          <p:cNvSpPr/>
          <p:nvPr/>
        </p:nvSpPr>
        <p:spPr>
          <a:xfrm>
            <a:off x="498922" y="1759794"/>
            <a:ext cx="7232301" cy="980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/>
              <a:t>THM: in the case of resonant reactions a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/>
              <a:t>metastable state is formed in the lower vertex:</a:t>
            </a:r>
          </a:p>
        </p:txBody>
      </p:sp>
      <p:sp>
        <p:nvSpPr>
          <p:cNvPr id="138" name="Shape 138"/>
          <p:cNvSpPr/>
          <p:nvPr/>
        </p:nvSpPr>
        <p:spPr>
          <a:xfrm>
            <a:off x="6418165" y="3005477"/>
            <a:ext cx="2424591" cy="1001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6" rIns="32146">
            <a:spAutoFit/>
          </a:bodyPr>
          <a:lstStyle>
            <a:lvl1pPr algn="l">
              <a:defRPr sz="2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77"/>
              <a:t>An intermediate unbound system F escapes the nuclear interaction region later decaying to c+C</a:t>
            </a:r>
          </a:p>
        </p:txBody>
      </p:sp>
      <p:pic>
        <p:nvPicPr>
          <p:cNvPr id="139" name="Immagine 138"/>
          <p:cNvPicPr/>
          <p:nvPr/>
        </p:nvPicPr>
        <p:blipFill>
          <a:blip r:embed="rId2"/>
          <a:stretch>
            <a:fillRect/>
          </a:stretch>
        </p:blipFill>
        <p:spPr>
          <a:xfrm rot="21600000">
            <a:off x="769193" y="2862432"/>
            <a:ext cx="2769199" cy="284815"/>
          </a:xfrm>
          <a:prstGeom prst="rect">
            <a:avLst/>
          </a:prstGeom>
        </p:spPr>
      </p:pic>
      <p:pic>
        <p:nvPicPr>
          <p:cNvPr id="141" name="Immagine 140"/>
          <p:cNvPicPr/>
          <p:nvPr/>
        </p:nvPicPr>
        <p:blipFill>
          <a:blip r:embed="rId3"/>
          <a:stretch>
            <a:fillRect/>
          </a:stretch>
        </p:blipFill>
        <p:spPr>
          <a:xfrm>
            <a:off x="4251771" y="3685399"/>
            <a:ext cx="1612925" cy="284815"/>
          </a:xfrm>
          <a:prstGeom prst="rect">
            <a:avLst/>
          </a:prstGeom>
        </p:spPr>
      </p:pic>
      <p:pic>
        <p:nvPicPr>
          <p:cNvPr id="143" name="Immagine 142"/>
          <p:cNvPicPr/>
          <p:nvPr/>
        </p:nvPicPr>
        <p:blipFill>
          <a:blip r:embed="rId4"/>
          <a:stretch>
            <a:fillRect/>
          </a:stretch>
        </p:blipFill>
        <p:spPr>
          <a:xfrm rot="20208864">
            <a:off x="4127686" y="3385631"/>
            <a:ext cx="1585372" cy="284815"/>
          </a:xfrm>
          <a:prstGeom prst="rect">
            <a:avLst/>
          </a:prstGeom>
        </p:spPr>
      </p:pic>
      <p:sp>
        <p:nvSpPr>
          <p:cNvPr id="145" name="Shape 145"/>
          <p:cNvSpPr/>
          <p:nvPr/>
        </p:nvSpPr>
        <p:spPr>
          <a:xfrm>
            <a:off x="469458" y="2741562"/>
            <a:ext cx="253275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/>
              <a:t>a</a:t>
            </a:r>
          </a:p>
        </p:txBody>
      </p:sp>
      <p:sp>
        <p:nvSpPr>
          <p:cNvPr id="146" name="Shape 146"/>
          <p:cNvSpPr/>
          <p:nvPr/>
        </p:nvSpPr>
        <p:spPr>
          <a:xfrm>
            <a:off x="882551" y="3589883"/>
            <a:ext cx="291748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/>
              <a:t>A</a:t>
            </a:r>
          </a:p>
        </p:txBody>
      </p:sp>
      <p:sp>
        <p:nvSpPr>
          <p:cNvPr id="147" name="Shape 147"/>
          <p:cNvSpPr/>
          <p:nvPr/>
        </p:nvSpPr>
        <p:spPr>
          <a:xfrm>
            <a:off x="3563292" y="2741562"/>
            <a:ext cx="219612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/>
              <a:t>s</a:t>
            </a:r>
          </a:p>
        </p:txBody>
      </p:sp>
      <p:sp>
        <p:nvSpPr>
          <p:cNvPr id="148" name="Shape 148"/>
          <p:cNvSpPr/>
          <p:nvPr/>
        </p:nvSpPr>
        <p:spPr>
          <a:xfrm>
            <a:off x="2124407" y="3222312"/>
            <a:ext cx="228426" cy="54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2146" rIns="32146">
            <a:spAutoFit/>
          </a:bodyPr>
          <a:lstStyle>
            <a:lvl1pPr>
              <a:defRPr>
                <a:solidFill>
                  <a:srgbClr val="D2640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49" name="Shape 149"/>
          <p:cNvSpPr/>
          <p:nvPr/>
        </p:nvSpPr>
        <p:spPr>
          <a:xfrm>
            <a:off x="5623682" y="2895066"/>
            <a:ext cx="232436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/>
              <a:t>c</a:t>
            </a:r>
          </a:p>
        </p:txBody>
      </p:sp>
      <p:sp>
        <p:nvSpPr>
          <p:cNvPr id="150" name="Shape 150"/>
          <p:cNvSpPr/>
          <p:nvPr/>
        </p:nvSpPr>
        <p:spPr>
          <a:xfrm>
            <a:off x="5868523" y="3564528"/>
            <a:ext cx="274114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/>
              <a:t>C</a:t>
            </a:r>
          </a:p>
        </p:txBody>
      </p:sp>
      <p:pic>
        <p:nvPicPr>
          <p:cNvPr id="151" name="Immagine 150"/>
          <p:cNvPicPr/>
          <p:nvPr/>
        </p:nvPicPr>
        <p:blipFill>
          <a:blip r:embed="rId3"/>
          <a:stretch>
            <a:fillRect/>
          </a:stretch>
        </p:blipFill>
        <p:spPr>
          <a:xfrm>
            <a:off x="1201186" y="3679038"/>
            <a:ext cx="1612925" cy="284815"/>
          </a:xfrm>
          <a:prstGeom prst="rect">
            <a:avLst/>
          </a:prstGeom>
        </p:spPr>
      </p:pic>
      <p:pic>
        <p:nvPicPr>
          <p:cNvPr id="153" name="Immagine 152"/>
          <p:cNvPicPr/>
          <p:nvPr/>
        </p:nvPicPr>
        <p:blipFill>
          <a:blip r:embed="rId5"/>
          <a:stretch>
            <a:fillRect/>
          </a:stretch>
        </p:blipFill>
        <p:spPr>
          <a:xfrm rot="3549668">
            <a:off x="1957749" y="3314488"/>
            <a:ext cx="1140351" cy="284815"/>
          </a:xfrm>
          <a:prstGeom prst="rect">
            <a:avLst/>
          </a:prstGeom>
        </p:spPr>
      </p:pic>
      <p:sp>
        <p:nvSpPr>
          <p:cNvPr id="155" name="Shape 155"/>
          <p:cNvSpPr/>
          <p:nvPr/>
        </p:nvSpPr>
        <p:spPr>
          <a:xfrm>
            <a:off x="2711396" y="3821647"/>
            <a:ext cx="1550417" cy="1"/>
          </a:xfrm>
          <a:prstGeom prst="line">
            <a:avLst/>
          </a:prstGeom>
          <a:ln w="101600">
            <a:solidFill>
              <a:srgbClr val="FEDE59">
                <a:alpha val="80000"/>
              </a:srgbClr>
            </a:solidFill>
            <a:prstDash val="sysDot"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 sz="1266"/>
          </a:p>
        </p:txBody>
      </p:sp>
      <p:sp>
        <p:nvSpPr>
          <p:cNvPr id="156" name="Shape 156"/>
          <p:cNvSpPr/>
          <p:nvPr/>
        </p:nvSpPr>
        <p:spPr>
          <a:xfrm>
            <a:off x="3178989" y="3826519"/>
            <a:ext cx="246863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/>
              <a:t>F</a:t>
            </a:r>
          </a:p>
        </p:txBody>
      </p:sp>
      <p:sp>
        <p:nvSpPr>
          <p:cNvPr id="157" name="Shape 157"/>
          <p:cNvSpPr/>
          <p:nvPr/>
        </p:nvSpPr>
        <p:spPr>
          <a:xfrm>
            <a:off x="554454" y="4440606"/>
            <a:ext cx="7083735" cy="1889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 dirty="0"/>
              <a:t>TRANSFER TO THE CONTINUUM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953" dirty="0"/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 dirty="0"/>
              <a:t>ANC =&gt; Transfer to a bound state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 dirty="0"/>
              <a:t>In both cases </a:t>
            </a:r>
            <a:r>
              <a:rPr sz="2953" dirty="0" err="1"/>
              <a:t>peripherality</a:t>
            </a:r>
            <a:r>
              <a:rPr sz="2953" dirty="0"/>
              <a:t> has to be enforced</a:t>
            </a:r>
          </a:p>
        </p:txBody>
      </p:sp>
    </p:spTree>
    <p:extLst>
      <p:ext uri="{BB962C8B-B14F-4D97-AF65-F5344CB8AC3E}">
        <p14:creationId xmlns:p14="http://schemas.microsoft.com/office/powerpoint/2010/main" val="2851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F1B170-3889-FD48-B456-A29A4480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narrow resonance case: </a:t>
            </a:r>
            <a:r>
              <a:rPr lang="en-US" baseline="30000" dirty="0"/>
              <a:t>27</a:t>
            </a:r>
            <a:r>
              <a:rPr lang="en-US" dirty="0"/>
              <a:t>Al in massive stars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289920-A6DB-5241-8A77-ED299CB9D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MgAl cycle in massive stars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75C698-2254-1248-A977-FED453A35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368" y="3254672"/>
            <a:ext cx="2155384" cy="222638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It is ignited at temperatures &gt; 0.03 GK and it is important to determine the abundances of medium mass nuclei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7ED9F36-56A2-FD46-A777-3730F66861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aseline="30000" dirty="0"/>
              <a:t>26</a:t>
            </a:r>
            <a:r>
              <a:rPr lang="en-US" dirty="0"/>
              <a:t>Al/</a:t>
            </a:r>
            <a:r>
              <a:rPr lang="en-US" baseline="30000" dirty="0"/>
              <a:t>27</a:t>
            </a:r>
            <a:r>
              <a:rPr lang="en-US" dirty="0"/>
              <a:t>Al abundance ratio</a:t>
            </a:r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80C50F0A-568B-DB40-A073-BB1D1379F2E0}"/>
              </a:ext>
            </a:extLst>
          </p:cNvPr>
          <p:cNvSpPr txBox="1">
            <a:spLocks/>
          </p:cNvSpPr>
          <p:nvPr/>
        </p:nvSpPr>
        <p:spPr>
          <a:xfrm>
            <a:off x="4384549" y="3254630"/>
            <a:ext cx="4618084" cy="245051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aseline="30000" dirty="0"/>
              <a:t>26</a:t>
            </a:r>
            <a:r>
              <a:rPr lang="en-US" sz="1200" dirty="0"/>
              <a:t>Al abundance is used to estimate the number of Galactic neutron stars and, therefore, of neutron star mergers (sources of GW)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The </a:t>
            </a:r>
            <a:r>
              <a:rPr lang="en-US" sz="1200" baseline="30000" dirty="0"/>
              <a:t>26</a:t>
            </a:r>
            <a:r>
              <a:rPr lang="en-US" sz="1200" dirty="0"/>
              <a:t>Al/</a:t>
            </a:r>
            <a:r>
              <a:rPr lang="en-US" sz="1200" baseline="30000" dirty="0"/>
              <a:t>27</a:t>
            </a:r>
            <a:r>
              <a:rPr lang="en-US" sz="1200" dirty="0"/>
              <a:t>Al is generally </a:t>
            </a:r>
          </a:p>
          <a:p>
            <a:pPr marL="0" indent="0">
              <a:buNone/>
            </a:pPr>
            <a:r>
              <a:rPr lang="en-US" sz="1200" dirty="0"/>
              <a:t>estimated, so it is </a:t>
            </a:r>
          </a:p>
          <a:p>
            <a:pPr marL="0" indent="0">
              <a:buNone/>
            </a:pPr>
            <a:r>
              <a:rPr lang="en-US" sz="1200" dirty="0"/>
              <a:t>influenced by </a:t>
            </a:r>
            <a:r>
              <a:rPr lang="en-US" sz="1200" baseline="30000" dirty="0"/>
              <a:t>27</a:t>
            </a:r>
            <a:r>
              <a:rPr lang="en-US" sz="1200" dirty="0"/>
              <a:t>Al </a:t>
            </a:r>
          </a:p>
          <a:p>
            <a:pPr marL="0" indent="0">
              <a:buNone/>
            </a:pPr>
            <a:r>
              <a:rPr lang="en-US" sz="1200" dirty="0"/>
              <a:t>abundance predictions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318647A-8571-994C-98DB-77587716F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372" y="3870411"/>
            <a:ext cx="2775444" cy="1762782"/>
          </a:xfrm>
          <a:prstGeom prst="rect">
            <a:avLst/>
          </a:prstGeom>
        </p:spPr>
      </p:pic>
      <p:pic>
        <p:nvPicPr>
          <p:cNvPr id="13" name="Immagine 22">
            <a:extLst>
              <a:ext uri="{FF2B5EF4-FFF2-40B4-BE49-F238E27FC236}">
                <a16:creationId xmlns:a16="http://schemas.microsoft.com/office/drawing/2014/main" id="{D89B0BD7-246F-3C42-8F2F-811ECCD1EA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810" y="3286594"/>
            <a:ext cx="1832836" cy="25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7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DEB3D0-2C9E-7549-B4C0-E5F79918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aseline="30000" dirty="0"/>
              <a:t>27</a:t>
            </a:r>
            <a:r>
              <a:rPr lang="it-IT" dirty="0"/>
              <a:t>Al(</a:t>
            </a:r>
            <a:r>
              <a:rPr lang="it-IT" dirty="0" err="1"/>
              <a:t>p,</a:t>
            </a:r>
            <a:r>
              <a:rPr lang="it-IT" dirty="0" err="1">
                <a:latin typeface="Symbol" pitchFamily="2" charset="2"/>
              </a:rPr>
              <a:t>a</a:t>
            </a:r>
            <a:r>
              <a:rPr lang="it-IT" dirty="0"/>
              <a:t>)</a:t>
            </a:r>
            <a:r>
              <a:rPr lang="it-IT" baseline="30000" dirty="0"/>
              <a:t>24</a:t>
            </a:r>
            <a:r>
              <a:rPr lang="it-IT" dirty="0"/>
              <a:t>Mg status of the art</a:t>
            </a:r>
            <a:endParaRPr lang="en-US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23916BA-F907-2D43-B484-7BCCB9878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171" y="2818686"/>
            <a:ext cx="3815383" cy="2770584"/>
          </a:xfr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B7FAB6B-A2D5-A445-8F84-23BD574039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998449" y="2565156"/>
            <a:ext cx="3038475" cy="1778244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356C5055-4172-0248-AC1B-11BBFACB131E}"/>
              </a:ext>
            </a:extLst>
          </p:cNvPr>
          <p:cNvSpPr/>
          <p:nvPr/>
        </p:nvSpPr>
        <p:spPr>
          <a:xfrm>
            <a:off x="4776952" y="2514600"/>
            <a:ext cx="2845676" cy="58135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ccia su 8">
            <a:extLst>
              <a:ext uri="{FF2B5EF4-FFF2-40B4-BE49-F238E27FC236}">
                <a16:creationId xmlns:a16="http://schemas.microsoft.com/office/drawing/2014/main" id="{446541A3-880D-554C-90A4-DD5C430DDB4A}"/>
              </a:ext>
            </a:extLst>
          </p:cNvPr>
          <p:cNvSpPr/>
          <p:nvPr/>
        </p:nvSpPr>
        <p:spPr>
          <a:xfrm rot="18099257">
            <a:off x="2404241" y="4184323"/>
            <a:ext cx="363474" cy="73380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36773C-A366-724F-B6FA-7D4D1B13D2B0}"/>
              </a:ext>
            </a:extLst>
          </p:cNvPr>
          <p:cNvSpPr txBox="1"/>
          <p:nvPr/>
        </p:nvSpPr>
        <p:spPr>
          <a:xfrm>
            <a:off x="2435383" y="4898475"/>
            <a:ext cx="2025869" cy="5078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Up to one order of magnitude uncertainty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97FC64-D1FB-514D-927A-D578D3748B3D}"/>
              </a:ext>
            </a:extLst>
          </p:cNvPr>
          <p:cNvSpPr txBox="1"/>
          <p:nvPr/>
        </p:nvSpPr>
        <p:spPr>
          <a:xfrm>
            <a:off x="4998448" y="4551226"/>
            <a:ext cx="381538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most recent review [</a:t>
            </a:r>
            <a:r>
              <a:rPr lang="en-US" sz="1350" dirty="0" err="1"/>
              <a:t>Iliadis</a:t>
            </a:r>
            <a:r>
              <a:rPr lang="en-US" sz="1350" dirty="0"/>
              <a:t> et al. (2010)] shows that for most low-energy resonances only an upper limit is known </a:t>
            </a:r>
          </a:p>
          <a:p>
            <a:r>
              <a:rPr lang="en-US" sz="1350" dirty="0">
                <a:sym typeface="Wingdings" pitchFamily="2" charset="2"/>
              </a:rPr>
              <a:t> These resonances are the most influent for astrophysics </a:t>
            </a:r>
            <a:endParaRPr lang="en-US" sz="1350" dirty="0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2150C78E-EB1B-1A43-B109-B86F8EB200C1}"/>
              </a:ext>
            </a:extLst>
          </p:cNvPr>
          <p:cNvSpPr/>
          <p:nvPr/>
        </p:nvSpPr>
        <p:spPr>
          <a:xfrm>
            <a:off x="1232587" y="3164874"/>
            <a:ext cx="537519" cy="2218349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23613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FE2FAD-43FF-6647-8AE1-FBA20919F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TH method </a:t>
            </a:r>
            <a:r>
              <a:rPr lang="it-IT" dirty="0" err="1"/>
              <a:t>applied</a:t>
            </a:r>
            <a:r>
              <a:rPr lang="it-IT" dirty="0"/>
              <a:t> to </a:t>
            </a:r>
            <a:r>
              <a:rPr lang="it-IT" baseline="30000" dirty="0"/>
              <a:t>27</a:t>
            </a:r>
            <a:r>
              <a:rPr lang="it-IT" dirty="0"/>
              <a:t>Al </a:t>
            </a:r>
            <a:r>
              <a:rPr lang="it-IT" dirty="0" err="1"/>
              <a:t>destruction</a:t>
            </a:r>
            <a:endParaRPr lang="en-US" dirty="0"/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5DECEB6B-26EF-D947-A0EB-26037E2CFD7D}"/>
              </a:ext>
            </a:extLst>
          </p:cNvPr>
          <p:cNvGrpSpPr/>
          <p:nvPr/>
        </p:nvGrpSpPr>
        <p:grpSpPr>
          <a:xfrm>
            <a:off x="200011" y="2571750"/>
            <a:ext cx="2984850" cy="1714500"/>
            <a:chOff x="224640" y="1836360"/>
            <a:chExt cx="3979800" cy="2286000"/>
          </a:xfrm>
        </p:grpSpPr>
        <p:sp>
          <p:nvSpPr>
            <p:cNvPr id="5" name="CustomShape 10">
              <a:extLst>
                <a:ext uri="{FF2B5EF4-FFF2-40B4-BE49-F238E27FC236}">
                  <a16:creationId xmlns:a16="http://schemas.microsoft.com/office/drawing/2014/main" id="{27FFE158-02DC-A949-896B-50678DFFEEE8}"/>
                </a:ext>
              </a:extLst>
            </p:cNvPr>
            <p:cNvSpPr/>
            <p:nvPr/>
          </p:nvSpPr>
          <p:spPr>
            <a:xfrm>
              <a:off x="224640" y="1845720"/>
              <a:ext cx="3433320" cy="227664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6" name="CustomShape 11">
              <a:extLst>
                <a:ext uri="{FF2B5EF4-FFF2-40B4-BE49-F238E27FC236}">
                  <a16:creationId xmlns:a16="http://schemas.microsoft.com/office/drawing/2014/main" id="{4F7F0B1E-513E-8F40-99D8-BD81F985841B}"/>
                </a:ext>
              </a:extLst>
            </p:cNvPr>
            <p:cNvSpPr/>
            <p:nvPr/>
          </p:nvSpPr>
          <p:spPr>
            <a:xfrm rot="1308600">
              <a:off x="281160" y="2091600"/>
              <a:ext cx="648720" cy="411840"/>
            </a:xfrm>
            <a:prstGeom prst="ellipse">
              <a:avLst/>
            </a:prstGeom>
            <a:noFill/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7" name="Line 12">
              <a:extLst>
                <a:ext uri="{FF2B5EF4-FFF2-40B4-BE49-F238E27FC236}">
                  <a16:creationId xmlns:a16="http://schemas.microsoft.com/office/drawing/2014/main" id="{B63A0A15-5FEC-534B-939A-DEB8AB1CD411}"/>
                </a:ext>
              </a:extLst>
            </p:cNvPr>
            <p:cNvSpPr/>
            <p:nvPr/>
          </p:nvSpPr>
          <p:spPr>
            <a:xfrm flipV="1">
              <a:off x="787320" y="3078000"/>
              <a:ext cx="1022760" cy="96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8" name="Line 13">
              <a:extLst>
                <a:ext uri="{FF2B5EF4-FFF2-40B4-BE49-F238E27FC236}">
                  <a16:creationId xmlns:a16="http://schemas.microsoft.com/office/drawing/2014/main" id="{1A99E3B3-2C18-ED45-BD29-EA044ECE0DAD}"/>
                </a:ext>
              </a:extLst>
            </p:cNvPr>
            <p:cNvSpPr/>
            <p:nvPr/>
          </p:nvSpPr>
          <p:spPr>
            <a:xfrm>
              <a:off x="1640520" y="2429280"/>
              <a:ext cx="217440" cy="6076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9" name="Line 14">
              <a:extLst>
                <a:ext uri="{FF2B5EF4-FFF2-40B4-BE49-F238E27FC236}">
                  <a16:creationId xmlns:a16="http://schemas.microsoft.com/office/drawing/2014/main" id="{E85B7D0B-1D66-854F-B766-4981E6C97739}"/>
                </a:ext>
              </a:extLst>
            </p:cNvPr>
            <p:cNvSpPr/>
            <p:nvPr/>
          </p:nvSpPr>
          <p:spPr>
            <a:xfrm flipV="1">
              <a:off x="1816560" y="2364480"/>
              <a:ext cx="1019160" cy="132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0" name="Line 15">
              <a:extLst>
                <a:ext uri="{FF2B5EF4-FFF2-40B4-BE49-F238E27FC236}">
                  <a16:creationId xmlns:a16="http://schemas.microsoft.com/office/drawing/2014/main" id="{6CF063FE-9DB6-A94A-9179-240D1A43D0A1}"/>
                </a:ext>
              </a:extLst>
            </p:cNvPr>
            <p:cNvSpPr/>
            <p:nvPr/>
          </p:nvSpPr>
          <p:spPr>
            <a:xfrm>
              <a:off x="1900800" y="3115800"/>
              <a:ext cx="792720" cy="1983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1" name="Line 16">
              <a:extLst>
                <a:ext uri="{FF2B5EF4-FFF2-40B4-BE49-F238E27FC236}">
                  <a16:creationId xmlns:a16="http://schemas.microsoft.com/office/drawing/2014/main" id="{C7AB9B58-424C-4B46-8529-ACCC5D3B2012}"/>
                </a:ext>
              </a:extLst>
            </p:cNvPr>
            <p:cNvSpPr/>
            <p:nvPr/>
          </p:nvSpPr>
          <p:spPr>
            <a:xfrm flipV="1">
              <a:off x="1900800" y="2990520"/>
              <a:ext cx="840240" cy="6192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2" name="CustomShape 17">
              <a:extLst>
                <a:ext uri="{FF2B5EF4-FFF2-40B4-BE49-F238E27FC236}">
                  <a16:creationId xmlns:a16="http://schemas.microsoft.com/office/drawing/2014/main" id="{9B1CA6A4-569E-6143-8768-3ECCD9C18647}"/>
                </a:ext>
              </a:extLst>
            </p:cNvPr>
            <p:cNvSpPr/>
            <p:nvPr/>
          </p:nvSpPr>
          <p:spPr>
            <a:xfrm>
              <a:off x="3026880" y="1906200"/>
              <a:ext cx="418320" cy="3986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>
              <a:spAutoFit/>
            </a:bodyPr>
            <a:lstStyle/>
            <a:p>
              <a:pPr>
                <a:spcBef>
                  <a:spcPts val="751"/>
                </a:spcBef>
              </a:pPr>
              <a:r>
                <a:rPr lang="en-US" sz="1500" b="1" spc="-1" dirty="0">
                  <a:solidFill>
                    <a:srgbClr val="000000"/>
                  </a:solidFill>
                  <a:latin typeface="Calibri"/>
                  <a:ea typeface="MS PGothic"/>
                </a:rPr>
                <a:t>n</a:t>
              </a:r>
              <a:endParaRPr lang="en-US" sz="1500" spc="-1" dirty="0">
                <a:latin typeface="Arial"/>
              </a:endParaRPr>
            </a:p>
          </p:txBody>
        </p:sp>
        <p:sp>
          <p:nvSpPr>
            <p:cNvPr id="13" name="CustomShape 18">
              <a:extLst>
                <a:ext uri="{FF2B5EF4-FFF2-40B4-BE49-F238E27FC236}">
                  <a16:creationId xmlns:a16="http://schemas.microsoft.com/office/drawing/2014/main" id="{BB05F594-5E6F-D94A-9D21-E380C4DDB942}"/>
                </a:ext>
              </a:extLst>
            </p:cNvPr>
            <p:cNvSpPr/>
            <p:nvPr/>
          </p:nvSpPr>
          <p:spPr>
            <a:xfrm>
              <a:off x="2624400" y="2904840"/>
              <a:ext cx="1580040" cy="3986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>
              <a:spAutoFit/>
            </a:bodyPr>
            <a:lstStyle/>
            <a:p>
              <a:pPr algn="ctr">
                <a:spcBef>
                  <a:spcPts val="751"/>
                </a:spcBef>
              </a:pPr>
              <a:r>
                <a:rPr lang="en-US" sz="1500" b="1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4</a:t>
              </a:r>
              <a:r>
                <a:rPr lang="en-US" sz="1500" b="1" spc="-1" dirty="0">
                  <a:solidFill>
                    <a:srgbClr val="000000"/>
                  </a:solidFill>
                  <a:latin typeface="Calibri"/>
                  <a:ea typeface="MS PGothic"/>
                </a:rPr>
                <a:t>He</a:t>
              </a:r>
              <a:endParaRPr lang="en-US" sz="1500" spc="-1" dirty="0">
                <a:latin typeface="Arial"/>
              </a:endParaRPr>
            </a:p>
          </p:txBody>
        </p:sp>
        <p:sp>
          <p:nvSpPr>
            <p:cNvPr id="14" name="CustomShape 19">
              <a:extLst>
                <a:ext uri="{FF2B5EF4-FFF2-40B4-BE49-F238E27FC236}">
                  <a16:creationId xmlns:a16="http://schemas.microsoft.com/office/drawing/2014/main" id="{06932509-AF30-FA4A-9C7B-2C3862876784}"/>
                </a:ext>
              </a:extLst>
            </p:cNvPr>
            <p:cNvSpPr/>
            <p:nvPr/>
          </p:nvSpPr>
          <p:spPr>
            <a:xfrm>
              <a:off x="357840" y="3273480"/>
              <a:ext cx="631440" cy="3986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>
              <a:spAutoFit/>
            </a:bodyPr>
            <a:lstStyle/>
            <a:p>
              <a:pPr algn="ctr">
                <a:spcBef>
                  <a:spcPts val="751"/>
                </a:spcBef>
              </a:pPr>
              <a:r>
                <a:rPr lang="en-US" sz="1500" b="1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27</a:t>
              </a:r>
              <a:r>
                <a:rPr lang="en-US" sz="1500" b="1" spc="-1" dirty="0">
                  <a:solidFill>
                    <a:srgbClr val="000000"/>
                  </a:solidFill>
                  <a:latin typeface="Calibri"/>
                  <a:ea typeface="MS PGothic"/>
                </a:rPr>
                <a:t>Al</a:t>
              </a:r>
              <a:endParaRPr lang="en-US" sz="1500" spc="-1" dirty="0">
                <a:latin typeface="Arial"/>
              </a:endParaRPr>
            </a:p>
          </p:txBody>
        </p:sp>
        <p:sp>
          <p:nvSpPr>
            <p:cNvPr id="15" name="CustomShape 20">
              <a:extLst>
                <a:ext uri="{FF2B5EF4-FFF2-40B4-BE49-F238E27FC236}">
                  <a16:creationId xmlns:a16="http://schemas.microsoft.com/office/drawing/2014/main" id="{7097F439-FDB5-7948-B641-639886A0B758}"/>
                </a:ext>
              </a:extLst>
            </p:cNvPr>
            <p:cNvSpPr/>
            <p:nvPr/>
          </p:nvSpPr>
          <p:spPr>
            <a:xfrm>
              <a:off x="579960" y="1836360"/>
              <a:ext cx="632880" cy="3986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>
              <a:spAutoFit/>
            </a:bodyPr>
            <a:lstStyle/>
            <a:p>
              <a:pPr algn="ctr">
                <a:spcBef>
                  <a:spcPts val="751"/>
                </a:spcBef>
              </a:pPr>
              <a:r>
                <a:rPr lang="en-US" sz="1500" b="1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</a:t>
              </a:r>
              <a:r>
                <a:rPr lang="en-US" sz="1500" b="1" spc="-1">
                  <a:solidFill>
                    <a:srgbClr val="000000"/>
                  </a:solidFill>
                  <a:latin typeface="Calibri"/>
                  <a:ea typeface="MS PGothic"/>
                </a:rPr>
                <a:t>H</a:t>
              </a:r>
              <a:endParaRPr lang="en-US" sz="1500" spc="-1">
                <a:latin typeface="Arial"/>
              </a:endParaRPr>
            </a:p>
          </p:txBody>
        </p:sp>
        <p:sp>
          <p:nvSpPr>
            <p:cNvPr id="16" name="CustomShape 21">
              <a:extLst>
                <a:ext uri="{FF2B5EF4-FFF2-40B4-BE49-F238E27FC236}">
                  <a16:creationId xmlns:a16="http://schemas.microsoft.com/office/drawing/2014/main" id="{DF981DF6-8B68-774C-B770-58CAF3AC78C4}"/>
                </a:ext>
              </a:extLst>
            </p:cNvPr>
            <p:cNvSpPr/>
            <p:nvPr/>
          </p:nvSpPr>
          <p:spPr>
            <a:xfrm>
              <a:off x="2341080" y="3450600"/>
              <a:ext cx="1677240" cy="3986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>
              <a:spAutoFit/>
            </a:bodyPr>
            <a:lstStyle/>
            <a:p>
              <a:pPr algn="ctr">
                <a:spcBef>
                  <a:spcPts val="751"/>
                </a:spcBef>
              </a:pPr>
              <a:r>
                <a:rPr lang="en-US" sz="1500" b="1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24</a:t>
              </a:r>
              <a:r>
                <a:rPr lang="en-US" sz="1500" b="1" spc="-1" dirty="0">
                  <a:solidFill>
                    <a:srgbClr val="000000"/>
                  </a:solidFill>
                  <a:latin typeface="Calibri"/>
                  <a:ea typeface="MS PGothic"/>
                </a:rPr>
                <a:t>Mg</a:t>
              </a:r>
              <a:endParaRPr lang="en-US" sz="1500" spc="-1" dirty="0">
                <a:latin typeface="Arial"/>
              </a:endParaRPr>
            </a:p>
          </p:txBody>
        </p:sp>
        <p:sp>
          <p:nvSpPr>
            <p:cNvPr id="17" name="CustomShape 22">
              <a:extLst>
                <a:ext uri="{FF2B5EF4-FFF2-40B4-BE49-F238E27FC236}">
                  <a16:creationId xmlns:a16="http://schemas.microsoft.com/office/drawing/2014/main" id="{8E95E1F8-4127-2B44-97AF-395B714F1C2C}"/>
                </a:ext>
              </a:extLst>
            </p:cNvPr>
            <p:cNvSpPr/>
            <p:nvPr/>
          </p:nvSpPr>
          <p:spPr>
            <a:xfrm>
              <a:off x="1353600" y="2204640"/>
              <a:ext cx="758520" cy="494640"/>
            </a:xfrm>
            <a:prstGeom prst="irregularSeal2">
              <a:avLst/>
            </a:prstGeom>
            <a:solidFill>
              <a:srgbClr val="FFFF00"/>
            </a:solidFill>
            <a:ln w="316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8" name="CustomShape 23">
              <a:extLst>
                <a:ext uri="{FF2B5EF4-FFF2-40B4-BE49-F238E27FC236}">
                  <a16:creationId xmlns:a16="http://schemas.microsoft.com/office/drawing/2014/main" id="{E9300871-43C7-3546-835D-8F5DE2196A0B}"/>
                </a:ext>
              </a:extLst>
            </p:cNvPr>
            <p:cNvSpPr/>
            <p:nvPr/>
          </p:nvSpPr>
          <p:spPr>
            <a:xfrm>
              <a:off x="2189520" y="2496960"/>
              <a:ext cx="785160" cy="3986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>
              <a:spAutoFit/>
            </a:bodyPr>
            <a:lstStyle/>
            <a:p>
              <a:pPr>
                <a:spcBef>
                  <a:spcPts val="751"/>
                </a:spcBef>
              </a:pPr>
              <a:r>
                <a:rPr lang="en-US" sz="1500" b="1" spc="-1" dirty="0">
                  <a:solidFill>
                    <a:srgbClr val="000000"/>
                  </a:solidFill>
                  <a:latin typeface="Calibri"/>
                  <a:ea typeface="MS PGothic"/>
                </a:rPr>
                <a:t>p</a:t>
              </a:r>
              <a:endParaRPr lang="en-US" sz="1500" spc="-1" dirty="0">
                <a:latin typeface="Arial"/>
              </a:endParaRPr>
            </a:p>
          </p:txBody>
        </p:sp>
        <p:sp>
          <p:nvSpPr>
            <p:cNvPr id="19" name="CustomShape 24">
              <a:extLst>
                <a:ext uri="{FF2B5EF4-FFF2-40B4-BE49-F238E27FC236}">
                  <a16:creationId xmlns:a16="http://schemas.microsoft.com/office/drawing/2014/main" id="{7D57608A-547E-304C-9E83-99AE4EAD88C6}"/>
                </a:ext>
              </a:extLst>
            </p:cNvPr>
            <p:cNvSpPr/>
            <p:nvPr/>
          </p:nvSpPr>
          <p:spPr>
            <a:xfrm>
              <a:off x="1608120" y="2865600"/>
              <a:ext cx="482040" cy="393480"/>
            </a:xfrm>
            <a:prstGeom prst="ellipse">
              <a:avLst/>
            </a:prstGeom>
            <a:solidFill>
              <a:srgbClr val="000000">
                <a:alpha val="51000"/>
              </a:srgbClr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0" name="Line 25">
              <a:extLst>
                <a:ext uri="{FF2B5EF4-FFF2-40B4-BE49-F238E27FC236}">
                  <a16:creationId xmlns:a16="http://schemas.microsoft.com/office/drawing/2014/main" id="{FF575639-8716-3C48-9807-8BCCBE3054F6}"/>
                </a:ext>
              </a:extLst>
            </p:cNvPr>
            <p:cNvSpPr/>
            <p:nvPr/>
          </p:nvSpPr>
          <p:spPr>
            <a:xfrm>
              <a:off x="1024920" y="2413800"/>
              <a:ext cx="596160" cy="831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1" name="CustomShape 26">
              <a:extLst>
                <a:ext uri="{FF2B5EF4-FFF2-40B4-BE49-F238E27FC236}">
                  <a16:creationId xmlns:a16="http://schemas.microsoft.com/office/drawing/2014/main" id="{49C30C70-FCA1-354C-BCC6-926CA26335FD}"/>
                </a:ext>
              </a:extLst>
            </p:cNvPr>
            <p:cNvSpPr/>
            <p:nvPr/>
          </p:nvSpPr>
          <p:spPr>
            <a:xfrm>
              <a:off x="485280" y="3104640"/>
              <a:ext cx="212760" cy="199440"/>
            </a:xfrm>
            <a:prstGeom prst="ellipse">
              <a:avLst/>
            </a:prstGeom>
            <a:solidFill>
              <a:srgbClr val="00FF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2" name="CustomShape 27">
              <a:extLst>
                <a:ext uri="{FF2B5EF4-FFF2-40B4-BE49-F238E27FC236}">
                  <a16:creationId xmlns:a16="http://schemas.microsoft.com/office/drawing/2014/main" id="{2C513157-3B9F-A04D-A2DC-C7C244A10430}"/>
                </a:ext>
              </a:extLst>
            </p:cNvPr>
            <p:cNvSpPr/>
            <p:nvPr/>
          </p:nvSpPr>
          <p:spPr>
            <a:xfrm>
              <a:off x="2757600" y="3307320"/>
              <a:ext cx="212760" cy="199440"/>
            </a:xfrm>
            <a:prstGeom prst="ellipse">
              <a:avLst/>
            </a:prstGeom>
            <a:solidFill>
              <a:srgbClr val="FF33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3" name="CustomShape 28">
              <a:extLst>
                <a:ext uri="{FF2B5EF4-FFF2-40B4-BE49-F238E27FC236}">
                  <a16:creationId xmlns:a16="http://schemas.microsoft.com/office/drawing/2014/main" id="{0BE4CCC9-ECCD-064A-BB9C-4510B87AA10F}"/>
                </a:ext>
              </a:extLst>
            </p:cNvPr>
            <p:cNvSpPr/>
            <p:nvPr/>
          </p:nvSpPr>
          <p:spPr>
            <a:xfrm>
              <a:off x="1976400" y="26319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4" name="CustomShape 29">
              <a:extLst>
                <a:ext uri="{FF2B5EF4-FFF2-40B4-BE49-F238E27FC236}">
                  <a16:creationId xmlns:a16="http://schemas.microsoft.com/office/drawing/2014/main" id="{B2646627-DFC0-A34D-9730-6C79654E2FD1}"/>
                </a:ext>
              </a:extLst>
            </p:cNvPr>
            <p:cNvSpPr/>
            <p:nvPr/>
          </p:nvSpPr>
          <p:spPr>
            <a:xfrm>
              <a:off x="366840" y="213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5" name="CustomShape 30">
              <a:extLst>
                <a:ext uri="{FF2B5EF4-FFF2-40B4-BE49-F238E27FC236}">
                  <a16:creationId xmlns:a16="http://schemas.microsoft.com/office/drawing/2014/main" id="{5DA1F40E-E36E-E74D-BCCE-46B13BFBD1DD}"/>
                </a:ext>
              </a:extLst>
            </p:cNvPr>
            <p:cNvSpPr/>
            <p:nvPr/>
          </p:nvSpPr>
          <p:spPr>
            <a:xfrm>
              <a:off x="627120" y="22521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6" name="CustomShape 31">
              <a:extLst>
                <a:ext uri="{FF2B5EF4-FFF2-40B4-BE49-F238E27FC236}">
                  <a16:creationId xmlns:a16="http://schemas.microsoft.com/office/drawing/2014/main" id="{14B21DD8-E4FD-9C4C-B2B8-C0164A1AFB2B}"/>
                </a:ext>
              </a:extLst>
            </p:cNvPr>
            <p:cNvSpPr/>
            <p:nvPr/>
          </p:nvSpPr>
          <p:spPr>
            <a:xfrm>
              <a:off x="2835720" y="2886480"/>
              <a:ext cx="212760" cy="199440"/>
            </a:xfrm>
            <a:prstGeom prst="ellipse">
              <a:avLst/>
            </a:prstGeom>
            <a:solidFill>
              <a:srgbClr val="666699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7" name="CustomShape 32">
              <a:extLst>
                <a:ext uri="{FF2B5EF4-FFF2-40B4-BE49-F238E27FC236}">
                  <a16:creationId xmlns:a16="http://schemas.microsoft.com/office/drawing/2014/main" id="{94EC5B4E-76D8-1E43-883E-3ABEE3E88E7C}"/>
                </a:ext>
              </a:extLst>
            </p:cNvPr>
            <p:cNvSpPr/>
            <p:nvPr/>
          </p:nvSpPr>
          <p:spPr>
            <a:xfrm>
              <a:off x="2911320" y="222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</p:grpSp>
      <p:sp>
        <p:nvSpPr>
          <p:cNvPr id="29" name="CustomShape 3">
            <a:extLst>
              <a:ext uri="{FF2B5EF4-FFF2-40B4-BE49-F238E27FC236}">
                <a16:creationId xmlns:a16="http://schemas.microsoft.com/office/drawing/2014/main" id="{708B6DED-E49E-5348-B6E1-41AB90A78554}"/>
              </a:ext>
            </a:extLst>
          </p:cNvPr>
          <p:cNvSpPr/>
          <p:nvPr/>
        </p:nvSpPr>
        <p:spPr>
          <a:xfrm>
            <a:off x="3074437" y="2578770"/>
            <a:ext cx="5867129" cy="883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1200" b="1" u="sng" spc="-1" dirty="0">
                <a:solidFill>
                  <a:srgbClr val="FFFFFF"/>
                </a:solidFill>
                <a:latin typeface="Arial"/>
                <a:ea typeface="ヒラギノ角ゴ Pro W3"/>
              </a:rPr>
              <a:t>When narrow resonances dominate </a:t>
            </a:r>
            <a:r>
              <a:rPr lang="en-US" sz="1200" spc="-1" dirty="0">
                <a:solidFill>
                  <a:srgbClr val="FFFFFF"/>
                </a:solidFill>
                <a:latin typeface="Arial"/>
                <a:ea typeface="ヒラギノ角ゴ Pro W3"/>
              </a:rPr>
              <a:t>the S-factor the reaction rate can be calculated by means of the resonance </a:t>
            </a:r>
            <a:r>
              <a:rPr lang="en-US" sz="1200" b="1" u="sng" spc="-1" dirty="0">
                <a:solidFill>
                  <a:srgbClr val="FFFFFF"/>
                </a:solidFill>
                <a:latin typeface="Arial"/>
                <a:ea typeface="ヒラギノ角ゴ Pro W3"/>
              </a:rPr>
              <a:t>strengths and resonance energies only</a:t>
            </a:r>
            <a:r>
              <a:rPr lang="en-US" sz="1200" spc="-1" dirty="0">
                <a:solidFill>
                  <a:srgbClr val="FFFFFF"/>
                </a:solidFill>
                <a:latin typeface="Arial"/>
                <a:ea typeface="ヒラギノ角ゴ Pro W3"/>
              </a:rPr>
              <a:t>. Both can be deduced from the THM cross section. </a:t>
            </a:r>
          </a:p>
          <a:p>
            <a:pPr algn="ctr">
              <a:spcBef>
                <a:spcPts val="599"/>
              </a:spcBef>
            </a:pPr>
            <a:r>
              <a:rPr lang="en-US" sz="1200" spc="-1" dirty="0">
                <a:solidFill>
                  <a:srgbClr val="FFFFFF"/>
                </a:solidFill>
                <a:latin typeface="Arial"/>
                <a:ea typeface="ヒラギノ角ゴ Pro W3"/>
              </a:rPr>
              <a:t>Let’s focus on resonance strengths</a:t>
            </a:r>
            <a:endParaRPr lang="en-US" sz="1200" spc="-1" dirty="0">
              <a:latin typeface="Arial"/>
            </a:endParaRPr>
          </a:p>
        </p:txBody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id="{60A8CC8C-E0E5-9947-B161-393A4C5BD1B6}"/>
              </a:ext>
            </a:extLst>
          </p:cNvPr>
          <p:cNvSpPr/>
          <p:nvPr/>
        </p:nvSpPr>
        <p:spPr>
          <a:xfrm>
            <a:off x="200011" y="4349049"/>
            <a:ext cx="3217860" cy="13608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200" b="1" spc="-1" dirty="0">
                <a:latin typeface="Arial"/>
                <a:ea typeface="ヒラギノ角ゴ Pro W3"/>
              </a:rPr>
              <a:t>What is its physical meaning?</a:t>
            </a:r>
            <a:endParaRPr lang="en-US" sz="1200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200" b="1" spc="-1" dirty="0">
                <a:latin typeface="Arial"/>
                <a:ea typeface="ヒラギノ角ゴ Pro W3"/>
              </a:rPr>
              <a:t>Area of the </a:t>
            </a:r>
            <a:r>
              <a:rPr lang="en-US" sz="1200" b="1" spc="-1" dirty="0" err="1">
                <a:latin typeface="Arial"/>
                <a:ea typeface="ヒラギノ角ゴ Pro W3"/>
              </a:rPr>
              <a:t>Breit</a:t>
            </a:r>
            <a:r>
              <a:rPr lang="en-US" sz="1200" b="1" spc="-1" dirty="0">
                <a:latin typeface="Arial"/>
                <a:ea typeface="ヒラギノ角ゴ Pro W3"/>
              </a:rPr>
              <a:t>-Wigner describing the resonance</a:t>
            </a:r>
            <a:endParaRPr lang="en-US" sz="1200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1200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200" b="1" u="sng" spc="-1" dirty="0">
                <a:latin typeface="Arial"/>
                <a:ea typeface="ヒラギノ角ゴ Pro W3"/>
              </a:rPr>
              <a:t>Advantage: </a:t>
            </a:r>
            <a:endParaRPr lang="en-US" sz="1200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200" b="1" spc="-1" dirty="0">
                <a:latin typeface="Arial"/>
                <a:ea typeface="ヒラギノ角ゴ Pro W3"/>
              </a:rPr>
              <a:t>no need to know the resonance shape (moderate resolution necessary)</a:t>
            </a:r>
            <a:endParaRPr lang="en-US" sz="1200" spc="-1" dirty="0">
              <a:latin typeface="Arial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304F279-5A4B-D545-9500-1A30B8542779}"/>
              </a:ext>
            </a:extLst>
          </p:cNvPr>
          <p:cNvSpPr txBox="1"/>
          <p:nvPr/>
        </p:nvSpPr>
        <p:spPr>
          <a:xfrm>
            <a:off x="6676696" y="3649590"/>
            <a:ext cx="226487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strengths are calculated from resonance partial widths</a:t>
            </a:r>
          </a:p>
          <a:p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In the THM approach we determine the strength in </a:t>
            </a:r>
            <a:r>
              <a:rPr lang="en-US" sz="1350" dirty="0" err="1"/>
              <a:t>arb.units</a:t>
            </a:r>
            <a:r>
              <a:rPr lang="en-US" sz="1350" dirty="0"/>
              <a:t>. Normalization to a known resonance is necessary</a:t>
            </a:r>
          </a:p>
        </p:txBody>
      </p:sp>
      <p:pic>
        <p:nvPicPr>
          <p:cNvPr id="36" name="Immagine 35" descr="Immagine che contiene testo&#10;&#10;Descrizione generata automaticamente">
            <a:extLst>
              <a:ext uri="{FF2B5EF4-FFF2-40B4-BE49-F238E27FC236}">
                <a16:creationId xmlns:a16="http://schemas.microsoft.com/office/drawing/2014/main" id="{A77FE936-8985-2747-A0E5-6DC33E768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281" y="4746408"/>
            <a:ext cx="2825274" cy="842862"/>
          </a:xfrm>
          <a:prstGeom prst="rect">
            <a:avLst/>
          </a:prstGeom>
        </p:spPr>
      </p:pic>
      <p:pic>
        <p:nvPicPr>
          <p:cNvPr id="3" name="Immagine 2" descr="Immagine che contiene testo, Carattere, bianco, linea&#10;&#10;Il contenuto generato dall'IA potrebbe non essere corretto.">
            <a:extLst>
              <a:ext uri="{FF2B5EF4-FFF2-40B4-BE49-F238E27FC236}">
                <a16:creationId xmlns:a16="http://schemas.microsoft.com/office/drawing/2014/main" id="{5C6B4655-84B6-2213-C40A-6F7676078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561" y="3575341"/>
            <a:ext cx="2932715" cy="85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35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61E031-1533-494A-91D2-13EFD872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channel selection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2E1FED-F175-EA43-AB69-6DE39533CABB}"/>
              </a:ext>
            </a:extLst>
          </p:cNvPr>
          <p:cNvSpPr txBox="1"/>
          <p:nvPr/>
        </p:nvSpPr>
        <p:spPr>
          <a:xfrm>
            <a:off x="4918894" y="2729647"/>
            <a:ext cx="185878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Then the </a:t>
            </a:r>
            <a:r>
              <a:rPr lang="en-US" sz="1350" dirty="0" err="1"/>
              <a:t>Qvalue</a:t>
            </a:r>
            <a:r>
              <a:rPr lang="en-US" sz="1350" dirty="0"/>
              <a:t> spectrum is reconstructed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2DE5A6B-33BE-3345-8E86-91400BCF5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33137" y="3573825"/>
            <a:ext cx="2197711" cy="22615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8F2C5DE-372A-0648-8B6F-20FE51A30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30270" y="2370206"/>
            <a:ext cx="2197712" cy="22615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2CDA8A0-30C5-F741-87A6-BCB4E0971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46720" y="2442022"/>
            <a:ext cx="3507799" cy="360965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75D2E9-479A-B14A-9BFC-8D832AFB92DF}"/>
              </a:ext>
            </a:extLst>
          </p:cNvPr>
          <p:cNvSpPr txBox="1"/>
          <p:nvPr/>
        </p:nvSpPr>
        <p:spPr>
          <a:xfrm>
            <a:off x="2027413" y="4115078"/>
            <a:ext cx="2025869" cy="113107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First the mass of the undetected particle is </a:t>
            </a:r>
            <a:r>
              <a:rPr lang="en-US" sz="1350" b="1" u="sng" dirty="0">
                <a:solidFill>
                  <a:schemeClr val="bg1"/>
                </a:solidFill>
              </a:rPr>
              <a:t>deduced</a:t>
            </a:r>
            <a:r>
              <a:rPr lang="en-US" sz="1350" dirty="0">
                <a:solidFill>
                  <a:schemeClr val="bg1"/>
                </a:solidFill>
              </a:rPr>
              <a:t>:</a:t>
            </a:r>
          </a:p>
          <a:p>
            <a:r>
              <a:rPr lang="en-US" sz="1350" dirty="0">
                <a:solidFill>
                  <a:schemeClr val="bg1"/>
                </a:solidFill>
              </a:rPr>
              <a:t>Y=</a:t>
            </a:r>
            <a:r>
              <a:rPr lang="en-US" sz="1350" dirty="0" err="1">
                <a:solidFill>
                  <a:schemeClr val="bg1"/>
                </a:solidFill>
              </a:rPr>
              <a:t>E</a:t>
            </a:r>
            <a:r>
              <a:rPr lang="en-US" sz="1350" baseline="-25000" dirty="0" err="1">
                <a:solidFill>
                  <a:schemeClr val="bg1"/>
                </a:solidFill>
              </a:rPr>
              <a:t>beam</a:t>
            </a:r>
            <a:r>
              <a:rPr lang="en-US" sz="1350" dirty="0">
                <a:solidFill>
                  <a:schemeClr val="bg1"/>
                </a:solidFill>
              </a:rPr>
              <a:t>-E</a:t>
            </a:r>
            <a:r>
              <a:rPr lang="en-US" sz="1350" baseline="-25000" dirty="0">
                <a:solidFill>
                  <a:schemeClr val="bg1"/>
                </a:solidFill>
              </a:rPr>
              <a:t>A</a:t>
            </a:r>
            <a:r>
              <a:rPr lang="en-US" sz="1350" dirty="0">
                <a:solidFill>
                  <a:schemeClr val="bg1"/>
                </a:solidFill>
              </a:rPr>
              <a:t>-E</a:t>
            </a:r>
            <a:r>
              <a:rPr lang="en-US" sz="1350" baseline="-25000" dirty="0">
                <a:solidFill>
                  <a:schemeClr val="bg1"/>
                </a:solidFill>
              </a:rPr>
              <a:t>C</a:t>
            </a:r>
          </a:p>
          <a:p>
            <a:r>
              <a:rPr lang="en-US" sz="1350" dirty="0">
                <a:solidFill>
                  <a:schemeClr val="bg1"/>
                </a:solidFill>
              </a:rPr>
              <a:t>X=p</a:t>
            </a:r>
            <a:r>
              <a:rPr lang="en-US" sz="1350" baseline="-25000" dirty="0">
                <a:solidFill>
                  <a:schemeClr val="bg1"/>
                </a:solidFill>
              </a:rPr>
              <a:t>A</a:t>
            </a:r>
            <a:r>
              <a:rPr lang="en-US" sz="1350" baseline="30000" dirty="0">
                <a:solidFill>
                  <a:schemeClr val="bg1"/>
                </a:solidFill>
              </a:rPr>
              <a:t>2</a:t>
            </a:r>
            <a:r>
              <a:rPr lang="en-US" sz="1350" dirty="0">
                <a:solidFill>
                  <a:schemeClr val="bg1"/>
                </a:solidFill>
              </a:rPr>
              <a:t>/2u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691201-215B-F64A-993C-57EF3E16F289}"/>
              </a:ext>
            </a:extLst>
          </p:cNvPr>
          <p:cNvSpPr txBox="1"/>
          <p:nvPr/>
        </p:nvSpPr>
        <p:spPr>
          <a:xfrm>
            <a:off x="2370253" y="3668310"/>
            <a:ext cx="13007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A=1 from the fit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6834FD9-DE47-5445-AF3B-83CDE97B17B1}"/>
              </a:ext>
            </a:extLst>
          </p:cNvPr>
          <p:cNvSpPr txBox="1"/>
          <p:nvPr/>
        </p:nvSpPr>
        <p:spPr>
          <a:xfrm>
            <a:off x="6899733" y="4669076"/>
            <a:ext cx="185878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Two peaks for </a:t>
            </a:r>
            <a:r>
              <a:rPr lang="en-US" sz="1350" baseline="30000" dirty="0"/>
              <a:t>24</a:t>
            </a:r>
            <a:r>
              <a:rPr lang="en-US" sz="1350" dirty="0"/>
              <a:t>Mg </a:t>
            </a:r>
            <a:r>
              <a:rPr lang="en-US" sz="1350" dirty="0" err="1"/>
              <a:t>gs</a:t>
            </a:r>
            <a:r>
              <a:rPr lang="en-US" sz="1350" dirty="0"/>
              <a:t> and 1</a:t>
            </a:r>
            <a:r>
              <a:rPr lang="en-US" sz="1350" baseline="30000" dirty="0"/>
              <a:t>st</a:t>
            </a:r>
            <a:r>
              <a:rPr lang="en-US" sz="1350" dirty="0"/>
              <a:t> excited </a:t>
            </a:r>
          </a:p>
          <a:p>
            <a:endParaRPr lang="en-US" sz="1350" dirty="0"/>
          </a:p>
          <a:p>
            <a:r>
              <a:rPr lang="en-US" sz="1350" dirty="0">
                <a:solidFill>
                  <a:srgbClr val="C00000"/>
                </a:solidFill>
              </a:rPr>
              <a:t>Arrows: theoretical </a:t>
            </a:r>
            <a:r>
              <a:rPr lang="en-US" sz="1350" dirty="0" err="1">
                <a:solidFill>
                  <a:srgbClr val="C00000"/>
                </a:solidFill>
              </a:rPr>
              <a:t>Qvalues</a:t>
            </a:r>
            <a:endParaRPr lang="en-US" sz="1350" dirty="0">
              <a:solidFill>
                <a:srgbClr val="C00000"/>
              </a:solidFill>
            </a:endParaRP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5609156-3502-324D-9A9A-C4671B797B37}"/>
              </a:ext>
            </a:extLst>
          </p:cNvPr>
          <p:cNvCxnSpPr>
            <a:cxnSpLocks/>
          </p:cNvCxnSpPr>
          <p:nvPr/>
        </p:nvCxnSpPr>
        <p:spPr>
          <a:xfrm>
            <a:off x="5867400" y="3722370"/>
            <a:ext cx="0" cy="1676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E1679D94-44CB-7F45-826D-185B7AD01FC5}"/>
              </a:ext>
            </a:extLst>
          </p:cNvPr>
          <p:cNvCxnSpPr>
            <a:cxnSpLocks/>
          </p:cNvCxnSpPr>
          <p:nvPr/>
        </p:nvCxnSpPr>
        <p:spPr>
          <a:xfrm>
            <a:off x="6172200" y="3722370"/>
            <a:ext cx="0" cy="1676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2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249458-8ECF-5442-9072-C64CFCF9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analysis: relative energy spectra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E341A1-9860-9F42-BDFE-278E1BEE28C9}"/>
              </a:ext>
            </a:extLst>
          </p:cNvPr>
          <p:cNvSpPr txBox="1"/>
          <p:nvPr/>
        </p:nvSpPr>
        <p:spPr>
          <a:xfrm>
            <a:off x="279198" y="2528753"/>
            <a:ext cx="818357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baseline="30000" dirty="0"/>
              <a:t>24</a:t>
            </a:r>
            <a:r>
              <a:rPr lang="en-US" sz="1350" b="1" dirty="0"/>
              <a:t>Mg-𝛼 relative energy </a:t>
            </a:r>
            <a:r>
              <a:rPr lang="en-US" sz="1350" b="1" dirty="0">
                <a:sym typeface="Wingdings" pitchFamily="2" charset="2"/>
              </a:rPr>
              <a:t> </a:t>
            </a:r>
            <a:r>
              <a:rPr lang="en-US" sz="1350" b="1" baseline="30000" dirty="0">
                <a:sym typeface="Wingdings" pitchFamily="2" charset="2"/>
              </a:rPr>
              <a:t>28</a:t>
            </a:r>
            <a:r>
              <a:rPr lang="en-US" sz="1350" b="1" dirty="0">
                <a:sym typeface="Wingdings" pitchFamily="2" charset="2"/>
              </a:rPr>
              <a:t>Si excitation energies </a:t>
            </a:r>
            <a:r>
              <a:rPr lang="en-US" sz="1350" b="1" dirty="0">
                <a:solidFill>
                  <a:srgbClr val="C00000"/>
                </a:solidFill>
                <a:sym typeface="Wingdings" pitchFamily="2" charset="2"/>
              </a:rPr>
              <a:t> This is the spectrum of astrophysical interest</a:t>
            </a:r>
          </a:p>
          <a:p>
            <a:r>
              <a:rPr lang="en-US" sz="1350" baseline="30000" dirty="0"/>
              <a:t>24</a:t>
            </a:r>
            <a:r>
              <a:rPr lang="en-US" sz="1350" dirty="0"/>
              <a:t>Mg-n relative energy </a:t>
            </a:r>
            <a:r>
              <a:rPr lang="en-US" sz="1350" dirty="0">
                <a:sym typeface="Wingdings" pitchFamily="2" charset="2"/>
              </a:rPr>
              <a:t> </a:t>
            </a:r>
            <a:r>
              <a:rPr lang="en-US" sz="1350" baseline="30000" dirty="0">
                <a:sym typeface="Wingdings" pitchFamily="2" charset="2"/>
              </a:rPr>
              <a:t>25</a:t>
            </a:r>
            <a:r>
              <a:rPr lang="en-US" sz="1350" dirty="0">
                <a:sym typeface="Wingdings" pitchFamily="2" charset="2"/>
              </a:rPr>
              <a:t>Mg excitation energies  background (sequential decay)</a:t>
            </a:r>
          </a:p>
          <a:p>
            <a:r>
              <a:rPr lang="en-US" sz="1350" baseline="30000" dirty="0">
                <a:sym typeface="Wingdings" pitchFamily="2" charset="2"/>
              </a:rPr>
              <a:t>4</a:t>
            </a:r>
            <a:r>
              <a:rPr lang="en-US" sz="1350" dirty="0">
                <a:sym typeface="Wingdings" pitchFamily="2" charset="2"/>
              </a:rPr>
              <a:t>He+n </a:t>
            </a:r>
            <a:r>
              <a:rPr lang="en-US" sz="1350" dirty="0"/>
              <a:t>relative energy </a:t>
            </a:r>
            <a:r>
              <a:rPr lang="en-US" sz="1350" dirty="0">
                <a:sym typeface="Wingdings" pitchFamily="2" charset="2"/>
              </a:rPr>
              <a:t> </a:t>
            </a:r>
            <a:r>
              <a:rPr lang="en-US" sz="1350" baseline="30000" dirty="0">
                <a:sym typeface="Wingdings" pitchFamily="2" charset="2"/>
              </a:rPr>
              <a:t>5</a:t>
            </a:r>
            <a:r>
              <a:rPr lang="en-US" sz="1350" dirty="0">
                <a:sym typeface="Wingdings" pitchFamily="2" charset="2"/>
              </a:rPr>
              <a:t>He excitation energies  background (sequential decay)</a:t>
            </a:r>
          </a:p>
          <a:p>
            <a:endParaRPr lang="en-US" sz="1350" dirty="0">
              <a:sym typeface="Wingdings" pitchFamily="2" charset="2"/>
            </a:endParaRPr>
          </a:p>
          <a:p>
            <a:endParaRPr lang="en-US" sz="1350" dirty="0">
              <a:sym typeface="Wingdings" pitchFamily="2" charset="2"/>
            </a:endParaRPr>
          </a:p>
          <a:p>
            <a:endParaRPr lang="en-US" sz="135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4E8574-668E-5A49-980B-019281404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643" y="3300582"/>
            <a:ext cx="2661525" cy="2738811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38EE36D-A90A-2D4B-A1CF-56F4AB441265}"/>
              </a:ext>
            </a:extLst>
          </p:cNvPr>
          <p:cNvCxnSpPr>
            <a:cxnSpLocks/>
          </p:cNvCxnSpPr>
          <p:nvPr/>
        </p:nvCxnSpPr>
        <p:spPr>
          <a:xfrm>
            <a:off x="3290447" y="3470142"/>
            <a:ext cx="957203" cy="243133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3FE3207-A591-0D4D-B651-B06A134864FB}"/>
              </a:ext>
            </a:extLst>
          </p:cNvPr>
          <p:cNvCxnSpPr>
            <a:cxnSpLocks/>
          </p:cNvCxnSpPr>
          <p:nvPr/>
        </p:nvCxnSpPr>
        <p:spPr>
          <a:xfrm flipV="1">
            <a:off x="3290447" y="3713275"/>
            <a:ext cx="957203" cy="24276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6A96E72-D86D-AE4E-AC46-7FEAAA0F58A5}"/>
              </a:ext>
            </a:extLst>
          </p:cNvPr>
          <p:cNvCxnSpPr>
            <a:cxnSpLocks/>
          </p:cNvCxnSpPr>
          <p:nvPr/>
        </p:nvCxnSpPr>
        <p:spPr>
          <a:xfrm>
            <a:off x="4247650" y="3713275"/>
            <a:ext cx="674512" cy="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A835A5F3-39EC-CA49-AC6A-4DD1E8EC7FB8}"/>
              </a:ext>
            </a:extLst>
          </p:cNvPr>
          <p:cNvCxnSpPr>
            <a:cxnSpLocks/>
          </p:cNvCxnSpPr>
          <p:nvPr/>
        </p:nvCxnSpPr>
        <p:spPr>
          <a:xfrm flipV="1">
            <a:off x="4922162" y="3470142"/>
            <a:ext cx="957203" cy="24276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2FDDDB2-6FCB-6D4B-ABAA-19C2D691A2D6}"/>
              </a:ext>
            </a:extLst>
          </p:cNvPr>
          <p:cNvCxnSpPr>
            <a:cxnSpLocks/>
          </p:cNvCxnSpPr>
          <p:nvPr/>
        </p:nvCxnSpPr>
        <p:spPr>
          <a:xfrm>
            <a:off x="4922161" y="3740343"/>
            <a:ext cx="957203" cy="243133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01740AB-F569-434D-A6E4-9156F2F72433}"/>
              </a:ext>
            </a:extLst>
          </p:cNvPr>
          <p:cNvSpPr txBox="1"/>
          <p:nvPr/>
        </p:nvSpPr>
        <p:spPr>
          <a:xfrm>
            <a:off x="3106611" y="3495654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5BA8A1E-C619-4643-BA67-2645C2A84F91}"/>
              </a:ext>
            </a:extLst>
          </p:cNvPr>
          <p:cNvSpPr txBox="1"/>
          <p:nvPr/>
        </p:nvSpPr>
        <p:spPr>
          <a:xfrm>
            <a:off x="3278403" y="3983475"/>
            <a:ext cx="4395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aseline="30000" dirty="0"/>
              <a:t>27</a:t>
            </a:r>
            <a:r>
              <a:rPr lang="en-US" sz="1350" dirty="0"/>
              <a:t>Al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8585063-BF69-0646-B803-797F7B0A9D53}"/>
              </a:ext>
            </a:extLst>
          </p:cNvPr>
          <p:cNvSpPr txBox="1"/>
          <p:nvPr/>
        </p:nvSpPr>
        <p:spPr>
          <a:xfrm>
            <a:off x="4291976" y="3767781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aseline="30000" dirty="0"/>
              <a:t>29</a:t>
            </a:r>
            <a:r>
              <a:rPr lang="en-US" sz="1350" dirty="0"/>
              <a:t>Si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A37CF73-C9CE-0D48-BAF8-6D03155B4DBF}"/>
              </a:ext>
            </a:extLst>
          </p:cNvPr>
          <p:cNvSpPr txBox="1"/>
          <p:nvPr/>
        </p:nvSpPr>
        <p:spPr>
          <a:xfrm>
            <a:off x="5791334" y="3490782"/>
            <a:ext cx="288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𝛼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C64FEB7-B24A-3148-A1F6-797CBC13D01F}"/>
              </a:ext>
            </a:extLst>
          </p:cNvPr>
          <p:cNvSpPr txBox="1"/>
          <p:nvPr/>
        </p:nvSpPr>
        <p:spPr>
          <a:xfrm>
            <a:off x="5308050" y="3983475"/>
            <a:ext cx="5293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aseline="30000" dirty="0"/>
              <a:t>25</a:t>
            </a:r>
            <a:r>
              <a:rPr lang="en-US" sz="1350" dirty="0"/>
              <a:t>Mg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0E4E1FB4-3D06-6741-91F9-9CE55BD6CEFD}"/>
              </a:ext>
            </a:extLst>
          </p:cNvPr>
          <p:cNvCxnSpPr>
            <a:cxnSpLocks/>
          </p:cNvCxnSpPr>
          <p:nvPr/>
        </p:nvCxnSpPr>
        <p:spPr>
          <a:xfrm>
            <a:off x="3232390" y="4783237"/>
            <a:ext cx="957203" cy="243133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E4BB259-88B5-2844-B713-31339071E33D}"/>
              </a:ext>
            </a:extLst>
          </p:cNvPr>
          <p:cNvCxnSpPr>
            <a:cxnSpLocks/>
          </p:cNvCxnSpPr>
          <p:nvPr/>
        </p:nvCxnSpPr>
        <p:spPr>
          <a:xfrm flipV="1">
            <a:off x="3232390" y="5026370"/>
            <a:ext cx="957203" cy="24276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0E28A037-8DFF-6249-832D-803486415815}"/>
              </a:ext>
            </a:extLst>
          </p:cNvPr>
          <p:cNvCxnSpPr>
            <a:cxnSpLocks/>
          </p:cNvCxnSpPr>
          <p:nvPr/>
        </p:nvCxnSpPr>
        <p:spPr>
          <a:xfrm>
            <a:off x="4189593" y="5026370"/>
            <a:ext cx="674512" cy="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ED33CFFF-3BBD-F742-84D7-710753EC9A61}"/>
              </a:ext>
            </a:extLst>
          </p:cNvPr>
          <p:cNvCxnSpPr>
            <a:cxnSpLocks/>
          </p:cNvCxnSpPr>
          <p:nvPr/>
        </p:nvCxnSpPr>
        <p:spPr>
          <a:xfrm flipV="1">
            <a:off x="4864105" y="4783237"/>
            <a:ext cx="957203" cy="24276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AB6F070D-0C5F-4B4F-AB3D-72DEF1CB10CB}"/>
              </a:ext>
            </a:extLst>
          </p:cNvPr>
          <p:cNvCxnSpPr>
            <a:cxnSpLocks/>
          </p:cNvCxnSpPr>
          <p:nvPr/>
        </p:nvCxnSpPr>
        <p:spPr>
          <a:xfrm>
            <a:off x="4864104" y="5053437"/>
            <a:ext cx="957203" cy="243133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B89EBE6-264C-4F4C-BBC2-066E1F1C79E4}"/>
              </a:ext>
            </a:extLst>
          </p:cNvPr>
          <p:cNvSpPr txBox="1"/>
          <p:nvPr/>
        </p:nvSpPr>
        <p:spPr>
          <a:xfrm>
            <a:off x="3048553" y="4808749"/>
            <a:ext cx="276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10DB5A1-6848-A74B-AA6F-A8886207A17B}"/>
              </a:ext>
            </a:extLst>
          </p:cNvPr>
          <p:cNvSpPr txBox="1"/>
          <p:nvPr/>
        </p:nvSpPr>
        <p:spPr>
          <a:xfrm>
            <a:off x="3220346" y="5296570"/>
            <a:ext cx="4395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aseline="30000" dirty="0"/>
              <a:t>27</a:t>
            </a:r>
            <a:r>
              <a:rPr lang="en-US" sz="1350" dirty="0"/>
              <a:t>Al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5CBECCD-EE8F-1449-AC17-546A895C8908}"/>
              </a:ext>
            </a:extLst>
          </p:cNvPr>
          <p:cNvSpPr txBox="1"/>
          <p:nvPr/>
        </p:nvSpPr>
        <p:spPr>
          <a:xfrm>
            <a:off x="4233919" y="5080876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aseline="30000" dirty="0"/>
              <a:t>29</a:t>
            </a:r>
            <a:r>
              <a:rPr lang="en-US" sz="1350" dirty="0"/>
              <a:t>Si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309D6F4-435D-2046-ADC2-671567D64BB5}"/>
              </a:ext>
            </a:extLst>
          </p:cNvPr>
          <p:cNvSpPr txBox="1"/>
          <p:nvPr/>
        </p:nvSpPr>
        <p:spPr>
          <a:xfrm>
            <a:off x="5733277" y="4803877"/>
            <a:ext cx="4363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aseline="30000" dirty="0"/>
              <a:t>5</a:t>
            </a:r>
            <a:r>
              <a:rPr lang="en-US" sz="1350" dirty="0"/>
              <a:t>He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73496B5-D232-0445-B80F-004DCDE7021C}"/>
              </a:ext>
            </a:extLst>
          </p:cNvPr>
          <p:cNvSpPr txBox="1"/>
          <p:nvPr/>
        </p:nvSpPr>
        <p:spPr>
          <a:xfrm>
            <a:off x="5249993" y="5296570"/>
            <a:ext cx="5293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aseline="30000" dirty="0"/>
              <a:t>24</a:t>
            </a:r>
            <a:r>
              <a:rPr lang="en-US" sz="1350" dirty="0"/>
              <a:t>Mg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A0377224-0D90-404E-A33C-69C895FB6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08977" y="3300583"/>
            <a:ext cx="2661525" cy="273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59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249458-8ECF-5442-9072-C64CFCF9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analysis: selection of QF process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5B2BDD2B-2135-B14F-898A-798AC0D92586}"/>
              </a:ext>
            </a:extLst>
          </p:cNvPr>
          <p:cNvGrpSpPr/>
          <p:nvPr/>
        </p:nvGrpSpPr>
        <p:grpSpPr>
          <a:xfrm>
            <a:off x="224725" y="2571750"/>
            <a:ext cx="2984850" cy="1714500"/>
            <a:chOff x="224640" y="1836360"/>
            <a:chExt cx="3979800" cy="2286000"/>
          </a:xfrm>
        </p:grpSpPr>
        <p:sp>
          <p:nvSpPr>
            <p:cNvPr id="5" name="CustomShape 10">
              <a:extLst>
                <a:ext uri="{FF2B5EF4-FFF2-40B4-BE49-F238E27FC236}">
                  <a16:creationId xmlns:a16="http://schemas.microsoft.com/office/drawing/2014/main" id="{0BDA933A-9C29-4841-810D-CEE5E39C2E89}"/>
                </a:ext>
              </a:extLst>
            </p:cNvPr>
            <p:cNvSpPr/>
            <p:nvPr/>
          </p:nvSpPr>
          <p:spPr>
            <a:xfrm>
              <a:off x="224640" y="1845720"/>
              <a:ext cx="3433320" cy="227664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6" name="CustomShape 11">
              <a:extLst>
                <a:ext uri="{FF2B5EF4-FFF2-40B4-BE49-F238E27FC236}">
                  <a16:creationId xmlns:a16="http://schemas.microsoft.com/office/drawing/2014/main" id="{9775BCA8-4C44-8D40-ADDA-B4FF554DC727}"/>
                </a:ext>
              </a:extLst>
            </p:cNvPr>
            <p:cNvSpPr/>
            <p:nvPr/>
          </p:nvSpPr>
          <p:spPr>
            <a:xfrm rot="1308600">
              <a:off x="281160" y="2091600"/>
              <a:ext cx="648720" cy="411840"/>
            </a:xfrm>
            <a:prstGeom prst="ellipse">
              <a:avLst/>
            </a:prstGeom>
            <a:noFill/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7" name="Line 12">
              <a:extLst>
                <a:ext uri="{FF2B5EF4-FFF2-40B4-BE49-F238E27FC236}">
                  <a16:creationId xmlns:a16="http://schemas.microsoft.com/office/drawing/2014/main" id="{E98AC1C0-D9D2-F543-B653-A930F97CFE54}"/>
                </a:ext>
              </a:extLst>
            </p:cNvPr>
            <p:cNvSpPr/>
            <p:nvPr/>
          </p:nvSpPr>
          <p:spPr>
            <a:xfrm flipV="1">
              <a:off x="787320" y="3078000"/>
              <a:ext cx="1022760" cy="96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8" name="Line 13">
              <a:extLst>
                <a:ext uri="{FF2B5EF4-FFF2-40B4-BE49-F238E27FC236}">
                  <a16:creationId xmlns:a16="http://schemas.microsoft.com/office/drawing/2014/main" id="{ACF8DDA9-2D00-954C-80E3-8B12C097A4D8}"/>
                </a:ext>
              </a:extLst>
            </p:cNvPr>
            <p:cNvSpPr/>
            <p:nvPr/>
          </p:nvSpPr>
          <p:spPr>
            <a:xfrm>
              <a:off x="1640520" y="2429280"/>
              <a:ext cx="217440" cy="6076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9" name="Line 14">
              <a:extLst>
                <a:ext uri="{FF2B5EF4-FFF2-40B4-BE49-F238E27FC236}">
                  <a16:creationId xmlns:a16="http://schemas.microsoft.com/office/drawing/2014/main" id="{D457EBA9-E300-A24B-AB56-08181C09C3CB}"/>
                </a:ext>
              </a:extLst>
            </p:cNvPr>
            <p:cNvSpPr/>
            <p:nvPr/>
          </p:nvSpPr>
          <p:spPr>
            <a:xfrm flipV="1">
              <a:off x="1816560" y="2364480"/>
              <a:ext cx="1019160" cy="13248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0" name="Line 15">
              <a:extLst>
                <a:ext uri="{FF2B5EF4-FFF2-40B4-BE49-F238E27FC236}">
                  <a16:creationId xmlns:a16="http://schemas.microsoft.com/office/drawing/2014/main" id="{4126FDFF-E154-8045-808A-9EDFAF316856}"/>
                </a:ext>
              </a:extLst>
            </p:cNvPr>
            <p:cNvSpPr/>
            <p:nvPr/>
          </p:nvSpPr>
          <p:spPr>
            <a:xfrm>
              <a:off x="1900800" y="3115800"/>
              <a:ext cx="792720" cy="1983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1" name="Line 16">
              <a:extLst>
                <a:ext uri="{FF2B5EF4-FFF2-40B4-BE49-F238E27FC236}">
                  <a16:creationId xmlns:a16="http://schemas.microsoft.com/office/drawing/2014/main" id="{B88E5560-CF37-0A41-8C8E-9C92DDEBB7F4}"/>
                </a:ext>
              </a:extLst>
            </p:cNvPr>
            <p:cNvSpPr/>
            <p:nvPr/>
          </p:nvSpPr>
          <p:spPr>
            <a:xfrm flipV="1">
              <a:off x="1900800" y="2990520"/>
              <a:ext cx="840240" cy="6192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2" name="CustomShape 17">
              <a:extLst>
                <a:ext uri="{FF2B5EF4-FFF2-40B4-BE49-F238E27FC236}">
                  <a16:creationId xmlns:a16="http://schemas.microsoft.com/office/drawing/2014/main" id="{C6183E40-225E-A042-B7CE-A0282E5D5BEE}"/>
                </a:ext>
              </a:extLst>
            </p:cNvPr>
            <p:cNvSpPr/>
            <p:nvPr/>
          </p:nvSpPr>
          <p:spPr>
            <a:xfrm>
              <a:off x="3026880" y="1906200"/>
              <a:ext cx="418320" cy="3986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>
              <a:spAutoFit/>
            </a:bodyPr>
            <a:lstStyle/>
            <a:p>
              <a:pPr>
                <a:spcBef>
                  <a:spcPts val="751"/>
                </a:spcBef>
              </a:pPr>
              <a:r>
                <a:rPr lang="en-US" sz="1500" b="1" spc="-1" dirty="0">
                  <a:solidFill>
                    <a:srgbClr val="000000"/>
                  </a:solidFill>
                  <a:latin typeface="Calibri"/>
                  <a:ea typeface="MS PGothic"/>
                </a:rPr>
                <a:t>n</a:t>
              </a:r>
              <a:endParaRPr lang="en-US" sz="1500" spc="-1" dirty="0">
                <a:latin typeface="Arial"/>
              </a:endParaRPr>
            </a:p>
          </p:txBody>
        </p:sp>
        <p:sp>
          <p:nvSpPr>
            <p:cNvPr id="13" name="CustomShape 18">
              <a:extLst>
                <a:ext uri="{FF2B5EF4-FFF2-40B4-BE49-F238E27FC236}">
                  <a16:creationId xmlns:a16="http://schemas.microsoft.com/office/drawing/2014/main" id="{2235A7DD-305D-AD4A-9328-6AAE68856572}"/>
                </a:ext>
              </a:extLst>
            </p:cNvPr>
            <p:cNvSpPr/>
            <p:nvPr/>
          </p:nvSpPr>
          <p:spPr>
            <a:xfrm>
              <a:off x="2624400" y="2904840"/>
              <a:ext cx="1580040" cy="3986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>
              <a:spAutoFit/>
            </a:bodyPr>
            <a:lstStyle/>
            <a:p>
              <a:pPr algn="ctr">
                <a:spcBef>
                  <a:spcPts val="751"/>
                </a:spcBef>
              </a:pPr>
              <a:r>
                <a:rPr lang="en-US" sz="1500" b="1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4</a:t>
              </a:r>
              <a:r>
                <a:rPr lang="en-US" sz="1500" b="1" spc="-1" dirty="0">
                  <a:solidFill>
                    <a:srgbClr val="000000"/>
                  </a:solidFill>
                  <a:latin typeface="Calibri"/>
                  <a:ea typeface="MS PGothic"/>
                </a:rPr>
                <a:t>He</a:t>
              </a:r>
              <a:endParaRPr lang="en-US" sz="1500" spc="-1" dirty="0">
                <a:latin typeface="Arial"/>
              </a:endParaRPr>
            </a:p>
          </p:txBody>
        </p:sp>
        <p:sp>
          <p:nvSpPr>
            <p:cNvPr id="14" name="CustomShape 19">
              <a:extLst>
                <a:ext uri="{FF2B5EF4-FFF2-40B4-BE49-F238E27FC236}">
                  <a16:creationId xmlns:a16="http://schemas.microsoft.com/office/drawing/2014/main" id="{0B19FC5B-A15A-D34E-9091-95F4C91A777B}"/>
                </a:ext>
              </a:extLst>
            </p:cNvPr>
            <p:cNvSpPr/>
            <p:nvPr/>
          </p:nvSpPr>
          <p:spPr>
            <a:xfrm>
              <a:off x="357840" y="3273480"/>
              <a:ext cx="631440" cy="3986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>
              <a:spAutoFit/>
            </a:bodyPr>
            <a:lstStyle/>
            <a:p>
              <a:pPr algn="ctr">
                <a:spcBef>
                  <a:spcPts val="751"/>
                </a:spcBef>
              </a:pPr>
              <a:r>
                <a:rPr lang="en-US" sz="1500" b="1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27</a:t>
              </a:r>
              <a:r>
                <a:rPr lang="en-US" sz="1500" b="1" spc="-1" dirty="0">
                  <a:solidFill>
                    <a:srgbClr val="000000"/>
                  </a:solidFill>
                  <a:latin typeface="Calibri"/>
                  <a:ea typeface="MS PGothic"/>
                </a:rPr>
                <a:t>Al</a:t>
              </a:r>
              <a:endParaRPr lang="en-US" sz="1500" spc="-1" dirty="0">
                <a:latin typeface="Arial"/>
              </a:endParaRPr>
            </a:p>
          </p:txBody>
        </p:sp>
        <p:sp>
          <p:nvSpPr>
            <p:cNvPr id="15" name="CustomShape 20">
              <a:extLst>
                <a:ext uri="{FF2B5EF4-FFF2-40B4-BE49-F238E27FC236}">
                  <a16:creationId xmlns:a16="http://schemas.microsoft.com/office/drawing/2014/main" id="{044B0257-BFCB-8D48-B010-2F31EB29D1C7}"/>
                </a:ext>
              </a:extLst>
            </p:cNvPr>
            <p:cNvSpPr/>
            <p:nvPr/>
          </p:nvSpPr>
          <p:spPr>
            <a:xfrm>
              <a:off x="579960" y="1836360"/>
              <a:ext cx="632880" cy="3986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>
              <a:spAutoFit/>
            </a:bodyPr>
            <a:lstStyle/>
            <a:p>
              <a:pPr algn="ctr">
                <a:spcBef>
                  <a:spcPts val="751"/>
                </a:spcBef>
              </a:pPr>
              <a:r>
                <a:rPr lang="en-US" sz="1500" b="1" spc="-1" baseline="30000">
                  <a:solidFill>
                    <a:srgbClr val="000000"/>
                  </a:solidFill>
                  <a:latin typeface="Calibri"/>
                  <a:ea typeface="MS PGothic"/>
                </a:rPr>
                <a:t>2</a:t>
              </a:r>
              <a:r>
                <a:rPr lang="en-US" sz="1500" b="1" spc="-1">
                  <a:solidFill>
                    <a:srgbClr val="000000"/>
                  </a:solidFill>
                  <a:latin typeface="Calibri"/>
                  <a:ea typeface="MS PGothic"/>
                </a:rPr>
                <a:t>H</a:t>
              </a:r>
              <a:endParaRPr lang="en-US" sz="1500" spc="-1">
                <a:latin typeface="Arial"/>
              </a:endParaRPr>
            </a:p>
          </p:txBody>
        </p:sp>
        <p:sp>
          <p:nvSpPr>
            <p:cNvPr id="16" name="CustomShape 21">
              <a:extLst>
                <a:ext uri="{FF2B5EF4-FFF2-40B4-BE49-F238E27FC236}">
                  <a16:creationId xmlns:a16="http://schemas.microsoft.com/office/drawing/2014/main" id="{97E22C60-9613-274C-BF58-BFB77F7B0835}"/>
                </a:ext>
              </a:extLst>
            </p:cNvPr>
            <p:cNvSpPr/>
            <p:nvPr/>
          </p:nvSpPr>
          <p:spPr>
            <a:xfrm>
              <a:off x="2341080" y="3450600"/>
              <a:ext cx="1677240" cy="3986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>
              <a:spAutoFit/>
            </a:bodyPr>
            <a:lstStyle/>
            <a:p>
              <a:pPr algn="ctr">
                <a:spcBef>
                  <a:spcPts val="751"/>
                </a:spcBef>
              </a:pPr>
              <a:r>
                <a:rPr lang="en-US" sz="1500" b="1" spc="-1" baseline="30000" dirty="0">
                  <a:solidFill>
                    <a:srgbClr val="000000"/>
                  </a:solidFill>
                  <a:latin typeface="Calibri"/>
                  <a:ea typeface="MS PGothic"/>
                </a:rPr>
                <a:t>24</a:t>
              </a:r>
              <a:r>
                <a:rPr lang="en-US" sz="1500" b="1" spc="-1" dirty="0">
                  <a:solidFill>
                    <a:srgbClr val="000000"/>
                  </a:solidFill>
                  <a:latin typeface="Calibri"/>
                  <a:ea typeface="MS PGothic"/>
                </a:rPr>
                <a:t>Mg</a:t>
              </a:r>
              <a:endParaRPr lang="en-US" sz="1500" spc="-1" dirty="0">
                <a:latin typeface="Arial"/>
              </a:endParaRPr>
            </a:p>
          </p:txBody>
        </p:sp>
        <p:sp>
          <p:nvSpPr>
            <p:cNvPr id="17" name="CustomShape 22">
              <a:extLst>
                <a:ext uri="{FF2B5EF4-FFF2-40B4-BE49-F238E27FC236}">
                  <a16:creationId xmlns:a16="http://schemas.microsoft.com/office/drawing/2014/main" id="{43224B04-EDA6-0F4A-AAA8-AE1421AEEC12}"/>
                </a:ext>
              </a:extLst>
            </p:cNvPr>
            <p:cNvSpPr/>
            <p:nvPr/>
          </p:nvSpPr>
          <p:spPr>
            <a:xfrm>
              <a:off x="1353600" y="2204640"/>
              <a:ext cx="758520" cy="494640"/>
            </a:xfrm>
            <a:prstGeom prst="irregularSeal2">
              <a:avLst/>
            </a:prstGeom>
            <a:solidFill>
              <a:srgbClr val="FFFF00"/>
            </a:solidFill>
            <a:ln w="316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8" name="CustomShape 23">
              <a:extLst>
                <a:ext uri="{FF2B5EF4-FFF2-40B4-BE49-F238E27FC236}">
                  <a16:creationId xmlns:a16="http://schemas.microsoft.com/office/drawing/2014/main" id="{3107B705-86A2-1A40-810B-F0E5E071D7EB}"/>
                </a:ext>
              </a:extLst>
            </p:cNvPr>
            <p:cNvSpPr/>
            <p:nvPr/>
          </p:nvSpPr>
          <p:spPr>
            <a:xfrm>
              <a:off x="2189520" y="2496960"/>
              <a:ext cx="785160" cy="39865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>
              <a:spAutoFit/>
            </a:bodyPr>
            <a:lstStyle/>
            <a:p>
              <a:pPr>
                <a:spcBef>
                  <a:spcPts val="751"/>
                </a:spcBef>
              </a:pPr>
              <a:r>
                <a:rPr lang="en-US" sz="1500" b="1" spc="-1" dirty="0">
                  <a:solidFill>
                    <a:srgbClr val="000000"/>
                  </a:solidFill>
                  <a:latin typeface="Calibri"/>
                  <a:ea typeface="MS PGothic"/>
                </a:rPr>
                <a:t>p</a:t>
              </a:r>
              <a:endParaRPr lang="en-US" sz="1500" spc="-1" dirty="0">
                <a:latin typeface="Arial"/>
              </a:endParaRPr>
            </a:p>
          </p:txBody>
        </p:sp>
        <p:sp>
          <p:nvSpPr>
            <p:cNvPr id="19" name="CustomShape 24">
              <a:extLst>
                <a:ext uri="{FF2B5EF4-FFF2-40B4-BE49-F238E27FC236}">
                  <a16:creationId xmlns:a16="http://schemas.microsoft.com/office/drawing/2014/main" id="{B6A3AF72-CAB6-1E4D-83B2-9D884747FC18}"/>
                </a:ext>
              </a:extLst>
            </p:cNvPr>
            <p:cNvSpPr/>
            <p:nvPr/>
          </p:nvSpPr>
          <p:spPr>
            <a:xfrm>
              <a:off x="1608120" y="2865600"/>
              <a:ext cx="482040" cy="393480"/>
            </a:xfrm>
            <a:prstGeom prst="ellipse">
              <a:avLst/>
            </a:prstGeom>
            <a:solidFill>
              <a:srgbClr val="000000">
                <a:alpha val="51000"/>
              </a:srgbClr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0" name="Line 25">
              <a:extLst>
                <a:ext uri="{FF2B5EF4-FFF2-40B4-BE49-F238E27FC236}">
                  <a16:creationId xmlns:a16="http://schemas.microsoft.com/office/drawing/2014/main" id="{8BE0F126-2E58-664A-A31D-B753FFAE3FAE}"/>
                </a:ext>
              </a:extLst>
            </p:cNvPr>
            <p:cNvSpPr/>
            <p:nvPr/>
          </p:nvSpPr>
          <p:spPr>
            <a:xfrm>
              <a:off x="1024920" y="2413800"/>
              <a:ext cx="596160" cy="83160"/>
            </a:xfrm>
            <a:prstGeom prst="line">
              <a:avLst/>
            </a:prstGeom>
            <a:ln w="316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1" name="CustomShape 26">
              <a:extLst>
                <a:ext uri="{FF2B5EF4-FFF2-40B4-BE49-F238E27FC236}">
                  <a16:creationId xmlns:a16="http://schemas.microsoft.com/office/drawing/2014/main" id="{83A7A580-5A15-BB4E-8349-022AF2136319}"/>
                </a:ext>
              </a:extLst>
            </p:cNvPr>
            <p:cNvSpPr/>
            <p:nvPr/>
          </p:nvSpPr>
          <p:spPr>
            <a:xfrm>
              <a:off x="485280" y="3104640"/>
              <a:ext cx="212760" cy="199440"/>
            </a:xfrm>
            <a:prstGeom prst="ellipse">
              <a:avLst/>
            </a:prstGeom>
            <a:solidFill>
              <a:srgbClr val="00FF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2" name="CustomShape 27">
              <a:extLst>
                <a:ext uri="{FF2B5EF4-FFF2-40B4-BE49-F238E27FC236}">
                  <a16:creationId xmlns:a16="http://schemas.microsoft.com/office/drawing/2014/main" id="{135FEBD5-A3C2-F144-AC1A-C81C7AA3CA29}"/>
                </a:ext>
              </a:extLst>
            </p:cNvPr>
            <p:cNvSpPr/>
            <p:nvPr/>
          </p:nvSpPr>
          <p:spPr>
            <a:xfrm>
              <a:off x="2757600" y="3307320"/>
              <a:ext cx="212760" cy="199440"/>
            </a:xfrm>
            <a:prstGeom prst="ellipse">
              <a:avLst/>
            </a:prstGeom>
            <a:solidFill>
              <a:srgbClr val="FF33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3" name="CustomShape 28">
              <a:extLst>
                <a:ext uri="{FF2B5EF4-FFF2-40B4-BE49-F238E27FC236}">
                  <a16:creationId xmlns:a16="http://schemas.microsoft.com/office/drawing/2014/main" id="{C236ADDA-EDC1-F74D-B51C-AF0F7CE6014D}"/>
                </a:ext>
              </a:extLst>
            </p:cNvPr>
            <p:cNvSpPr/>
            <p:nvPr/>
          </p:nvSpPr>
          <p:spPr>
            <a:xfrm>
              <a:off x="1976400" y="26319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4" name="CustomShape 29">
              <a:extLst>
                <a:ext uri="{FF2B5EF4-FFF2-40B4-BE49-F238E27FC236}">
                  <a16:creationId xmlns:a16="http://schemas.microsoft.com/office/drawing/2014/main" id="{918E0926-2B19-8647-A8CF-632918524C55}"/>
                </a:ext>
              </a:extLst>
            </p:cNvPr>
            <p:cNvSpPr/>
            <p:nvPr/>
          </p:nvSpPr>
          <p:spPr>
            <a:xfrm>
              <a:off x="366840" y="213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5" name="CustomShape 30">
              <a:extLst>
                <a:ext uri="{FF2B5EF4-FFF2-40B4-BE49-F238E27FC236}">
                  <a16:creationId xmlns:a16="http://schemas.microsoft.com/office/drawing/2014/main" id="{D06930D1-4B76-C54F-A4CD-339374174EE1}"/>
                </a:ext>
              </a:extLst>
            </p:cNvPr>
            <p:cNvSpPr/>
            <p:nvPr/>
          </p:nvSpPr>
          <p:spPr>
            <a:xfrm>
              <a:off x="627120" y="2252160"/>
              <a:ext cx="212760" cy="199440"/>
            </a:xfrm>
            <a:prstGeom prst="ellipse">
              <a:avLst/>
            </a:prstGeom>
            <a:solidFill>
              <a:srgbClr val="000000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6" name="CustomShape 31">
              <a:extLst>
                <a:ext uri="{FF2B5EF4-FFF2-40B4-BE49-F238E27FC236}">
                  <a16:creationId xmlns:a16="http://schemas.microsoft.com/office/drawing/2014/main" id="{6955130B-AFD5-C64C-B052-09A4D072E219}"/>
                </a:ext>
              </a:extLst>
            </p:cNvPr>
            <p:cNvSpPr/>
            <p:nvPr/>
          </p:nvSpPr>
          <p:spPr>
            <a:xfrm>
              <a:off x="2835720" y="2886480"/>
              <a:ext cx="212760" cy="199440"/>
            </a:xfrm>
            <a:prstGeom prst="ellipse">
              <a:avLst/>
            </a:prstGeom>
            <a:solidFill>
              <a:srgbClr val="666699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7" name="CustomShape 32">
              <a:extLst>
                <a:ext uri="{FF2B5EF4-FFF2-40B4-BE49-F238E27FC236}">
                  <a16:creationId xmlns:a16="http://schemas.microsoft.com/office/drawing/2014/main" id="{2587FC5C-6D82-C04D-88B9-67FD68309B71}"/>
                </a:ext>
              </a:extLst>
            </p:cNvPr>
            <p:cNvSpPr/>
            <p:nvPr/>
          </p:nvSpPr>
          <p:spPr>
            <a:xfrm>
              <a:off x="2911320" y="2229840"/>
              <a:ext cx="212760" cy="199440"/>
            </a:xfrm>
            <a:prstGeom prst="ellipse">
              <a:avLst/>
            </a:prstGeom>
            <a:solidFill>
              <a:srgbClr val="FFFFFF"/>
            </a:solidFill>
            <a:ln w="316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0"/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183A1D4-9E46-5E4D-A04A-AEAAED862FCA}"/>
              </a:ext>
            </a:extLst>
          </p:cNvPr>
          <p:cNvSpPr txBox="1"/>
          <p:nvPr/>
        </p:nvSpPr>
        <p:spPr>
          <a:xfrm>
            <a:off x="344138" y="4247809"/>
            <a:ext cx="23361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When the breakup is quasi-free, </a:t>
            </a:r>
            <a:r>
              <a:rPr lang="en-US" sz="1350" i="1" dirty="0">
                <a:solidFill>
                  <a:srgbClr val="C00000"/>
                </a:solidFill>
              </a:rPr>
              <a:t>n</a:t>
            </a:r>
            <a:r>
              <a:rPr lang="en-US" sz="1350" dirty="0">
                <a:solidFill>
                  <a:srgbClr val="C00000"/>
                </a:solidFill>
              </a:rPr>
              <a:t> retains the same momentum as inside </a:t>
            </a:r>
            <a:r>
              <a:rPr lang="en-US" sz="1350" i="1" dirty="0">
                <a:solidFill>
                  <a:srgbClr val="C00000"/>
                </a:solidFill>
              </a:rPr>
              <a:t>d </a:t>
            </a:r>
            <a:r>
              <a:rPr lang="en-US" sz="1350" dirty="0">
                <a:solidFill>
                  <a:srgbClr val="C00000"/>
                </a:solidFill>
              </a:rPr>
              <a:t>(adiabatic process). </a:t>
            </a:r>
            <a:r>
              <a:rPr lang="en-US" sz="1350" b="1" dirty="0">
                <a:solidFill>
                  <a:srgbClr val="C00000"/>
                </a:solidFill>
              </a:rPr>
              <a:t>So </a:t>
            </a:r>
            <a:r>
              <a:rPr lang="en-US" sz="1350" b="1" i="1" dirty="0">
                <a:solidFill>
                  <a:srgbClr val="C00000"/>
                </a:solidFill>
              </a:rPr>
              <a:t>n</a:t>
            </a:r>
            <a:r>
              <a:rPr lang="en-US" sz="1350" b="1" dirty="0">
                <a:solidFill>
                  <a:srgbClr val="C00000"/>
                </a:solidFill>
              </a:rPr>
              <a:t>-momentum distribution should be the same as in </a:t>
            </a:r>
            <a:r>
              <a:rPr lang="en-US" sz="1350" b="1" i="1" dirty="0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50942AB8-5D8B-F446-BD3A-6C14263EE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24524" y="2335019"/>
            <a:ext cx="2894999" cy="2979064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D600820-348E-0F4E-862B-98F25061B6DE}"/>
              </a:ext>
            </a:extLst>
          </p:cNvPr>
          <p:cNvSpPr txBox="1"/>
          <p:nvPr/>
        </p:nvSpPr>
        <p:spPr>
          <a:xfrm>
            <a:off x="6404470" y="5275489"/>
            <a:ext cx="25351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red curve is the theoretical one: normalization is the only fitting parameter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D9D35B08-8591-3A4F-BCAD-1E8E73884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40186" y="2304039"/>
            <a:ext cx="2955209" cy="3041022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0F9AB29-6152-F148-A7AA-89B0A7D9EA67}"/>
              </a:ext>
            </a:extLst>
          </p:cNvPr>
          <p:cNvSpPr txBox="1"/>
          <p:nvPr/>
        </p:nvSpPr>
        <p:spPr>
          <a:xfrm>
            <a:off x="3536395" y="5272051"/>
            <a:ext cx="25351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We gate on a 50 keV energy window to keep the cross section constant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5BAB6B-6E5E-8A4C-BCAD-2D66557EE690}"/>
              </a:ext>
            </a:extLst>
          </p:cNvPr>
          <p:cNvSpPr txBox="1"/>
          <p:nvPr/>
        </p:nvSpPr>
        <p:spPr>
          <a:xfrm>
            <a:off x="3723768" y="2522361"/>
            <a:ext cx="4379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B-D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34AE730-0698-6F4E-97F1-B314612173CD}"/>
              </a:ext>
            </a:extLst>
          </p:cNvPr>
          <p:cNvSpPr txBox="1"/>
          <p:nvPr/>
        </p:nvSpPr>
        <p:spPr>
          <a:xfrm>
            <a:off x="6855588" y="2529021"/>
            <a:ext cx="845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A-C + B-D</a:t>
            </a:r>
          </a:p>
        </p:txBody>
      </p: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15E34414-93FC-C94E-B2AB-DAC6EAE3E3CF}"/>
              </a:ext>
            </a:extLst>
          </p:cNvPr>
          <p:cNvCxnSpPr/>
          <p:nvPr/>
        </p:nvCxnSpPr>
        <p:spPr>
          <a:xfrm>
            <a:off x="7307580" y="2516816"/>
            <a:ext cx="0" cy="221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8B9CFA36-A3C7-554B-86FE-5B9B2E9360A2}"/>
              </a:ext>
            </a:extLst>
          </p:cNvPr>
          <p:cNvCxnSpPr/>
          <p:nvPr/>
        </p:nvCxnSpPr>
        <p:spPr>
          <a:xfrm>
            <a:off x="8389620" y="2531790"/>
            <a:ext cx="0" cy="221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669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BCD1FE-6EB1-8C45-A0D5-7776FDC21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1591214"/>
            <a:ext cx="2558034" cy="829818"/>
          </a:xfrm>
        </p:spPr>
        <p:txBody>
          <a:bodyPr>
            <a:normAutofit/>
          </a:bodyPr>
          <a:lstStyle/>
          <a:p>
            <a:r>
              <a:rPr lang="en-US" sz="2100"/>
              <a:t>Angular distributions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0CBF15-0FCF-48B3-BFF4-379540753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7" y="2546903"/>
            <a:ext cx="2559164" cy="2670188"/>
          </a:xfrm>
        </p:spPr>
        <p:txBody>
          <a:bodyPr>
            <a:normAutofit lnSpcReduction="10000"/>
          </a:bodyPr>
          <a:lstStyle/>
          <a:p>
            <a:r>
              <a:rPr lang="en-US" sz="1275" dirty="0"/>
              <a:t>Angular distributions for each peak in the </a:t>
            </a:r>
            <a:r>
              <a:rPr lang="en-US" sz="1275" dirty="0" err="1"/>
              <a:t>E</a:t>
            </a:r>
            <a:r>
              <a:rPr lang="en-US" sz="1275" baseline="-25000" dirty="0" err="1"/>
              <a:t>cm</a:t>
            </a:r>
            <a:r>
              <a:rPr lang="en-US" sz="1275" dirty="0"/>
              <a:t> spectra [(a)-(e) in order of increasing energy] were deduced</a:t>
            </a:r>
          </a:p>
          <a:p>
            <a:r>
              <a:rPr lang="en-US" sz="1275" dirty="0"/>
              <a:t>Each peak is the superposition of many resonances, so only the dominant wave can be deduced</a:t>
            </a:r>
          </a:p>
          <a:p>
            <a:r>
              <a:rPr lang="en-US" sz="1275" dirty="0"/>
              <a:t>A-B &amp; C-D show the same trend</a:t>
            </a:r>
          </a:p>
          <a:p>
            <a:r>
              <a:rPr lang="en-US" sz="1275" dirty="0"/>
              <a:t>The region around 𝝿/2 is covered, which is the most influential for angular integration</a:t>
            </a:r>
          </a:p>
          <a:p>
            <a:endParaRPr lang="en-US" sz="1275" dirty="0"/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1BEE7D70-3BD3-EA49-AA37-0F6E07FDC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785" y="4301397"/>
            <a:ext cx="2535251" cy="40441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CA7568-0D4C-E14B-92E7-0E885D0AE95B}"/>
              </a:ext>
            </a:extLst>
          </p:cNvPr>
          <p:cNvSpPr txBox="1"/>
          <p:nvPr/>
        </p:nvSpPr>
        <p:spPr>
          <a:xfrm>
            <a:off x="7284712" y="4880843"/>
            <a:ext cx="9813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Red line:</a:t>
            </a: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4709C903-B4BE-514A-9CC5-DD0BB1221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204" y="5126564"/>
            <a:ext cx="2666410" cy="45799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B3298BD-2A9B-1242-B1BD-38CC72DAA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491" y="1332464"/>
            <a:ext cx="3503962" cy="4121944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52C646AF-06B1-F85D-3A3A-97AB72BA9CB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Data analysis: angular distributions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ACC0ED-8EC5-99CC-C4CE-FAEC5FEC53A7}"/>
              </a:ext>
            </a:extLst>
          </p:cNvPr>
          <p:cNvSpPr txBox="1"/>
          <p:nvPr/>
        </p:nvSpPr>
        <p:spPr>
          <a:xfrm>
            <a:off x="532563" y="5898382"/>
            <a:ext cx="8018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Region (a) corresponds to about 100 keV: would you imagine extracting angular distributions at this energy, where you have 10 counts in direct experiments? </a:t>
            </a:r>
          </a:p>
        </p:txBody>
      </p:sp>
    </p:spTree>
    <p:extLst>
      <p:ext uri="{BB962C8B-B14F-4D97-AF65-F5344CB8AC3E}">
        <p14:creationId xmlns:p14="http://schemas.microsoft.com/office/powerpoint/2010/main" val="2809042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170A9FF5-EBEE-FE3C-61D9-587F7DE59E35}"/>
              </a:ext>
            </a:extLst>
          </p:cNvPr>
          <p:cNvSpPr txBox="1">
            <a:spLocks/>
          </p:cNvSpPr>
          <p:nvPr/>
        </p:nvSpPr>
        <p:spPr>
          <a:xfrm>
            <a:off x="1383459" y="-43733"/>
            <a:ext cx="6074335" cy="79207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Astrophysical Scenarios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0D57D7-20AB-BF61-21C1-9A3D388616DC}"/>
              </a:ext>
            </a:extLst>
          </p:cNvPr>
          <p:cNvSpPr txBox="1"/>
          <p:nvPr/>
        </p:nvSpPr>
        <p:spPr>
          <a:xfrm>
            <a:off x="93482" y="718058"/>
            <a:ext cx="4404079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indent="-342882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Fusion processes</a:t>
            </a:r>
          </a:p>
          <a:p>
            <a:pPr lvl="1"/>
            <a:r>
              <a:rPr lang="en-US" sz="2400" dirty="0">
                <a:latin typeface="+mn-lt"/>
              </a:rPr>
              <a:t>nucleosynthesis H → Fe</a:t>
            </a:r>
            <a:endParaRPr lang="en-US" sz="2400" b="1" dirty="0">
              <a:latin typeface="+mn-lt"/>
            </a:endParaRPr>
          </a:p>
          <a:p>
            <a:pPr marL="800060" lvl="1" indent="-342882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000" dirty="0">
                <a:latin typeface="+mn-lt"/>
              </a:rPr>
              <a:t>(p-p chain, CNO cycle(s) and Hot CNO cycles, triple alpha, C fusion up to “silicon” burning)</a:t>
            </a:r>
            <a:endParaRPr lang="en-US" sz="2000" dirty="0"/>
          </a:p>
          <a:p>
            <a:pPr marL="457178"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Also: gamma process, </a:t>
            </a:r>
            <a:r>
              <a:rPr lang="en-US" sz="2000" dirty="0" err="1"/>
              <a:t>i</a:t>
            </a:r>
            <a:r>
              <a:rPr lang="en-US" sz="2000" dirty="0"/>
              <a:t>-process and many others</a:t>
            </a:r>
          </a:p>
        </p:txBody>
      </p:sp>
      <p:pic>
        <p:nvPicPr>
          <p:cNvPr id="6" name="Segnaposto contenuto 9">
            <a:extLst>
              <a:ext uri="{FF2B5EF4-FFF2-40B4-BE49-F238E27FC236}">
                <a16:creationId xmlns:a16="http://schemas.microsoft.com/office/drawing/2014/main" id="{8C0E01E3-EDBB-548D-1FE0-303FA79A8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111" y="3373528"/>
            <a:ext cx="6581775" cy="330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CC4AAF2-1C84-ECC0-F021-ED2605D2CE77}"/>
              </a:ext>
            </a:extLst>
          </p:cNvPr>
          <p:cNvSpPr txBox="1"/>
          <p:nvPr/>
        </p:nvSpPr>
        <p:spPr>
          <a:xfrm>
            <a:off x="4497561" y="677262"/>
            <a:ext cx="484551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indent="-34288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Neutron induced processes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latin typeface="+mn-lt"/>
              </a:rPr>
              <a:t>nucleosynthesis Fe → …</a:t>
            </a:r>
            <a:endParaRPr lang="en-US" sz="2400" b="1" dirty="0">
              <a:latin typeface="+mn-lt"/>
            </a:endParaRPr>
          </a:p>
          <a:p>
            <a:pPr marL="800060" lvl="1" indent="-342882"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000" dirty="0">
                <a:latin typeface="+mn-lt"/>
              </a:rPr>
              <a:t>r-process: rapid, occurs in explosive scenarios, proceeds along the neutron drip line;</a:t>
            </a:r>
          </a:p>
          <a:p>
            <a:pPr marL="800060" lvl="1" indent="-342882"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000" dirty="0">
                <a:latin typeface="+mn-lt"/>
              </a:rPr>
              <a:t>s-process: slower, proceeds along valley of stability;</a:t>
            </a:r>
          </a:p>
        </p:txBody>
      </p:sp>
      <p:pic>
        <p:nvPicPr>
          <p:cNvPr id="3" name="Segnaposto contenuto 11">
            <a:extLst>
              <a:ext uri="{FF2B5EF4-FFF2-40B4-BE49-F238E27FC236}">
                <a16:creationId xmlns:a16="http://schemas.microsoft.com/office/drawing/2014/main" id="{ECBC8A9F-C541-BBB2-88E9-071C51096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r="3576"/>
          <a:stretch/>
        </p:blipFill>
        <p:spPr bwMode="auto">
          <a:xfrm>
            <a:off x="1706642" y="1760003"/>
            <a:ext cx="5879597" cy="435491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2879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4AC098-C2EC-F648-9F9D-EFD940E9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Extraction of the resonance strengths 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5F12B104-CBB2-A048-990D-B75B80AED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354594" y="2021567"/>
            <a:ext cx="2785110" cy="4350297"/>
          </a:xfrm>
        </p:spPr>
      </p:pic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4DA5020C-D56E-6F4F-AF18-9974770C19E8}"/>
              </a:ext>
            </a:extLst>
          </p:cNvPr>
          <p:cNvSpPr txBox="1">
            <a:spLocks/>
          </p:cNvSpPr>
          <p:nvPr/>
        </p:nvSpPr>
        <p:spPr>
          <a:xfrm>
            <a:off x="221703" y="2805556"/>
            <a:ext cx="4350296" cy="2770632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Black dots: sum over the two spectra for A-C and B-D</a:t>
            </a:r>
          </a:p>
          <a:p>
            <a:r>
              <a:rPr lang="en-US" sz="1800" dirty="0"/>
              <a:t>Following discussion in APJ 708 (2010) 796 the </a:t>
            </a:r>
            <a:r>
              <a:rPr lang="en-US" sz="1800" dirty="0">
                <a:solidFill>
                  <a:srgbClr val="FF0000"/>
                </a:solidFill>
              </a:rPr>
              <a:t>red line </a:t>
            </a:r>
            <a:r>
              <a:rPr lang="en-US" sz="1800" dirty="0"/>
              <a:t>is a fit with a sum of Gaussian functions, with fixed energies and fixed widths (from MC). Heights are proportional to strengths </a:t>
            </a:r>
          </a:p>
          <a:p>
            <a:r>
              <a:rPr lang="en-US" sz="1800" dirty="0"/>
              <a:t>The most intense resonances in STARLIB were all included in the fit down to about 200 keV</a:t>
            </a:r>
          </a:p>
          <a:p>
            <a:endParaRPr lang="en-US" sz="1800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CC049366-89EE-1F49-96DB-1F265E1114DD}"/>
              </a:ext>
            </a:extLst>
          </p:cNvPr>
          <p:cNvCxnSpPr/>
          <p:nvPr/>
        </p:nvCxnSpPr>
        <p:spPr>
          <a:xfrm>
            <a:off x="7974701" y="2938926"/>
            <a:ext cx="0" cy="21545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9062E7F-40EF-7944-AA42-1465A1289660}"/>
              </a:ext>
            </a:extLst>
          </p:cNvPr>
          <p:cNvSpPr txBox="1"/>
          <p:nvPr/>
        </p:nvSpPr>
        <p:spPr>
          <a:xfrm>
            <a:off x="3699363" y="5589270"/>
            <a:ext cx="48819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Tails of higher energy resonances affects the region above 1.5 MeV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0D310B9-8BCB-614F-94B7-2A5CDD7C553F}"/>
              </a:ext>
            </a:extLst>
          </p:cNvPr>
          <p:cNvSpPr/>
          <p:nvPr/>
        </p:nvSpPr>
        <p:spPr>
          <a:xfrm>
            <a:off x="5903847" y="2938925"/>
            <a:ext cx="125226" cy="2154506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0B7213A-7ECE-8041-A2E5-513E5C247B08}"/>
              </a:ext>
            </a:extLst>
          </p:cNvPr>
          <p:cNvSpPr txBox="1"/>
          <p:nvPr/>
        </p:nvSpPr>
        <p:spPr>
          <a:xfrm>
            <a:off x="5966461" y="2419552"/>
            <a:ext cx="1405097" cy="5078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Gamow window for 50 MK</a:t>
            </a:r>
          </a:p>
        </p:txBody>
      </p:sp>
    </p:spTree>
    <p:extLst>
      <p:ext uri="{BB962C8B-B14F-4D97-AF65-F5344CB8AC3E}">
        <p14:creationId xmlns:p14="http://schemas.microsoft.com/office/powerpoint/2010/main" val="1153005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9E05A3-C66B-7F44-936F-BDCFEBBB2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bit of theory (from APJ 708 (2010) 796)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47A51A-0350-DD47-B912-934022CEE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2715768"/>
            <a:ext cx="3563417" cy="277063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For narrow resonances:</a:t>
            </a:r>
          </a:p>
          <a:p>
            <a:endParaRPr lang="en-US" dirty="0"/>
          </a:p>
          <a:p>
            <a:r>
              <a:rPr lang="en-US" dirty="0"/>
              <a:t>The THM cross section can be fitted using the equation:</a:t>
            </a:r>
          </a:p>
          <a:p>
            <a:r>
              <a:rPr lang="en-US" dirty="0"/>
              <a:t>𝞒</a:t>
            </a:r>
            <a:r>
              <a:rPr lang="en-US" baseline="-25000" dirty="0" err="1"/>
              <a:t>s.p.</a:t>
            </a:r>
            <a:r>
              <a:rPr lang="en-US" dirty="0"/>
              <a:t> is calculated using the potential model</a:t>
            </a:r>
          </a:p>
          <a:p>
            <a:r>
              <a:rPr lang="en-US" dirty="0"/>
              <a:t>𝞼(𝞱) is calculated in PW using the same well &amp; w.f.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3325A03-F04C-2644-AD16-DCF1401D1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19" y="2630053"/>
            <a:ext cx="2943093" cy="66864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D8864DC-4E0F-724D-8E39-0147D6945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520" y="3330035"/>
            <a:ext cx="2824163" cy="106203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FE7B6A-51AF-C647-A243-175F7C750C6F}"/>
              </a:ext>
            </a:extLst>
          </p:cNvPr>
          <p:cNvSpPr txBox="1"/>
          <p:nvPr/>
        </p:nvSpPr>
        <p:spPr>
          <a:xfrm>
            <a:off x="5134590" y="3304990"/>
            <a:ext cx="234360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50" i="1" dirty="0"/>
              <a:t>n</a:t>
            </a: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32208B12-1F70-8040-87A6-6C74F9767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584" y="3169028"/>
            <a:ext cx="1742852" cy="51994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151FFEE-7860-2941-9670-0312C39001B4}"/>
              </a:ext>
            </a:extLst>
          </p:cNvPr>
          <p:cNvCxnSpPr/>
          <p:nvPr/>
        </p:nvCxnSpPr>
        <p:spPr>
          <a:xfrm flipV="1">
            <a:off x="5572602" y="3429000"/>
            <a:ext cx="1412081" cy="18403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E0E2D9-D324-664D-A5E9-A473D3162859}"/>
              </a:ext>
            </a:extLst>
          </p:cNvPr>
          <p:cNvSpPr txBox="1"/>
          <p:nvPr/>
        </p:nvSpPr>
        <p:spPr>
          <a:xfrm>
            <a:off x="7520690" y="4922697"/>
            <a:ext cx="1573268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The double ratio ensures an extra small model dependence (6%)</a:t>
            </a:r>
          </a:p>
        </p:txBody>
      </p:sp>
      <p:pic>
        <p:nvPicPr>
          <p:cNvPr id="14" name="Immagine 1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8E3924B5-1566-6842-BC01-60F9E13B4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183" y="4826386"/>
            <a:ext cx="3178166" cy="1049534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951D0CA-2D07-A148-B255-8D648C937A00}"/>
              </a:ext>
            </a:extLst>
          </p:cNvPr>
          <p:cNvCxnSpPr>
            <a:cxnSpLocks/>
          </p:cNvCxnSpPr>
          <p:nvPr/>
        </p:nvCxnSpPr>
        <p:spPr>
          <a:xfrm flipH="1">
            <a:off x="6107655" y="3785283"/>
            <a:ext cx="1822354" cy="104110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271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15D8A1-7265-F347-90E5-CF452160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6" y="1699022"/>
            <a:ext cx="3017520" cy="2403101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600" dirty="0"/>
              <a:t>Average values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CD4B7F-90C7-9B4D-9851-4431364DB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86" y="4511942"/>
            <a:ext cx="2949980" cy="1335189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 sz="1500" dirty="0"/>
              <a:t>We take the weighted average of the strengths obtained from the </a:t>
            </a:r>
            <a:r>
              <a:rPr lang="en-US" sz="1500"/>
              <a:t>two normalizations </a:t>
            </a:r>
            <a:r>
              <a:rPr lang="en-US" sz="1500" dirty="0"/>
              <a:t>procedure to </a:t>
            </a:r>
            <a:r>
              <a:rPr lang="en-US" sz="1500"/>
              <a:t>reduce systematics errors</a:t>
            </a:r>
            <a:endParaRPr lang="en-US" sz="1500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0E03BB8F-6B4C-1C4E-9FFC-A6889B2C3B09}"/>
              </a:ext>
            </a:extLst>
          </p:cNvPr>
          <p:cNvGraphicFramePr>
            <a:graphicFrameLocks noGrp="1"/>
          </p:cNvGraphicFramePr>
          <p:nvPr/>
        </p:nvGraphicFramePr>
        <p:xfrm>
          <a:off x="3648456" y="1480057"/>
          <a:ext cx="4081379" cy="3784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859">
                  <a:extLst>
                    <a:ext uri="{9D8B030D-6E8A-4147-A177-3AD203B41FA5}">
                      <a16:colId xmlns:a16="http://schemas.microsoft.com/office/drawing/2014/main" val="2141172476"/>
                    </a:ext>
                  </a:extLst>
                </a:gridCol>
                <a:gridCol w="322726">
                  <a:extLst>
                    <a:ext uri="{9D8B030D-6E8A-4147-A177-3AD203B41FA5}">
                      <a16:colId xmlns:a16="http://schemas.microsoft.com/office/drawing/2014/main" val="3818550820"/>
                    </a:ext>
                  </a:extLst>
                </a:gridCol>
                <a:gridCol w="860602">
                  <a:extLst>
                    <a:ext uri="{9D8B030D-6E8A-4147-A177-3AD203B41FA5}">
                      <a16:colId xmlns:a16="http://schemas.microsoft.com/office/drawing/2014/main" val="3981662160"/>
                    </a:ext>
                  </a:extLst>
                </a:gridCol>
                <a:gridCol w="538200">
                  <a:extLst>
                    <a:ext uri="{9D8B030D-6E8A-4147-A177-3AD203B41FA5}">
                      <a16:colId xmlns:a16="http://schemas.microsoft.com/office/drawing/2014/main" val="2496441178"/>
                    </a:ext>
                  </a:extLst>
                </a:gridCol>
                <a:gridCol w="753675">
                  <a:extLst>
                    <a:ext uri="{9D8B030D-6E8A-4147-A177-3AD203B41FA5}">
                      <a16:colId xmlns:a16="http://schemas.microsoft.com/office/drawing/2014/main" val="1150096154"/>
                    </a:ext>
                  </a:extLst>
                </a:gridCol>
                <a:gridCol w="789317">
                  <a:extLst>
                    <a:ext uri="{9D8B030D-6E8A-4147-A177-3AD203B41FA5}">
                      <a16:colId xmlns:a16="http://schemas.microsoft.com/office/drawing/2014/main" val="556049783"/>
                    </a:ext>
                  </a:extLst>
                </a:gridCol>
              </a:tblGrid>
              <a:tr h="7935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Energy in cm (keV) [from STARLIB]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Jpi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Strength (eV) [from STARLIB] 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error (eV)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Strength (eV) [from THM] 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error (eV)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extLst>
                  <a:ext uri="{0D108BD9-81ED-4DB2-BD59-A6C34878D82A}">
                    <a16:rowId xmlns:a16="http://schemas.microsoft.com/office/drawing/2014/main" val="2072945906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71.5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2+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2.47E-14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up lim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8.23E-15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up lim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extLst>
                  <a:ext uri="{0D108BD9-81ED-4DB2-BD59-A6C34878D82A}">
                    <a16:rowId xmlns:a16="http://schemas.microsoft.com/office/drawing/2014/main" val="481465185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84.3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1-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2.60E-13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up </a:t>
                      </a:r>
                      <a:r>
                        <a:rPr lang="it-IT" sz="1200" u="none" strike="noStrike" dirty="0" err="1">
                          <a:effectLst/>
                        </a:rPr>
                        <a:t>lim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1.67E-14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3.2E-15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extLst>
                  <a:ext uri="{0D108BD9-81ED-4DB2-BD59-A6C34878D82A}">
                    <a16:rowId xmlns:a16="http://schemas.microsoft.com/office/drawing/2014/main" val="4145562977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</a:rPr>
                        <a:t>193.5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2+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3.74E-07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up </a:t>
                      </a:r>
                      <a:r>
                        <a:rPr lang="it-IT" sz="1200" u="none" strike="noStrike" dirty="0" err="1">
                          <a:effectLst/>
                        </a:rPr>
                        <a:t>lim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2.50E-07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up lim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extLst>
                  <a:ext uri="{0D108BD9-81ED-4DB2-BD59-A6C34878D82A}">
                    <a16:rowId xmlns:a16="http://schemas.microsoft.com/office/drawing/2014/main" val="2436613736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</a:rPr>
                        <a:t>214.7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3-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1.13E-07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up </a:t>
                      </a:r>
                      <a:r>
                        <a:rPr lang="it-IT" sz="1200" u="none" strike="noStrike" dirty="0" err="1">
                          <a:effectLst/>
                        </a:rPr>
                        <a:t>lim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4.36E-08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up lim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extLst>
                  <a:ext uri="{0D108BD9-81ED-4DB2-BD59-A6C34878D82A}">
                    <a16:rowId xmlns:a16="http://schemas.microsoft.com/office/drawing/2014/main" val="1071938452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486.74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2+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0.11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0.05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0.107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0.021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extLst>
                  <a:ext uri="{0D108BD9-81ED-4DB2-BD59-A6C34878D82A}">
                    <a16:rowId xmlns:a16="http://schemas.microsoft.com/office/drawing/2014/main" val="2763041955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609.49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3-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0.275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0.069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0.245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0.054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extLst>
                  <a:ext uri="{0D108BD9-81ED-4DB2-BD59-A6C34878D82A}">
                    <a16:rowId xmlns:a16="http://schemas.microsoft.com/office/drawing/2014/main" val="630176400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705.08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1-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0.52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0.13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0.261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0.065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extLst>
                  <a:ext uri="{0D108BD9-81ED-4DB2-BD59-A6C34878D82A}">
                    <a16:rowId xmlns:a16="http://schemas.microsoft.com/office/drawing/2014/main" val="2603211562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855.85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3-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0.83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0.21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0.61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0.35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extLst>
                  <a:ext uri="{0D108BD9-81ED-4DB2-BD59-A6C34878D82A}">
                    <a16:rowId xmlns:a16="http://schemas.microsoft.com/office/drawing/2014/main" val="3810320946"/>
                  </a:ext>
                </a:extLst>
              </a:tr>
              <a:tr h="42032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903.54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3-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4.3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4.20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0.38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extLst>
                  <a:ext uri="{0D108BD9-81ED-4DB2-BD59-A6C34878D82A}">
                    <a16:rowId xmlns:a16="http://schemas.microsoft.com/office/drawing/2014/main" val="555905289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1140.88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2+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79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27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73</a:t>
                      </a: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14</a:t>
                      </a:r>
                    </a:p>
                  </a:txBody>
                  <a:tcPr marL="9721" marR="9721" marT="9721" marB="0" anchor="ctr"/>
                </a:tc>
                <a:extLst>
                  <a:ext uri="{0D108BD9-81ED-4DB2-BD59-A6C34878D82A}">
                    <a16:rowId xmlns:a16="http://schemas.microsoft.com/office/drawing/2014/main" val="2700832212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1316.7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2+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  <a:latin typeface="Neue Haas Grotesk Text Pro" panose="020B0504020202020204" pitchFamily="34" charset="77"/>
                        </a:rPr>
                        <a:t>137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47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124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28</a:t>
                      </a:r>
                    </a:p>
                  </a:txBody>
                  <a:tcPr marL="9721" marR="9721" marT="9721" marB="0" anchor="ctr"/>
                </a:tc>
                <a:extLst>
                  <a:ext uri="{0D108BD9-81ED-4DB2-BD59-A6C34878D82A}">
                    <a16:rowId xmlns:a16="http://schemas.microsoft.com/office/drawing/2014/main" val="2724715490"/>
                  </a:ext>
                </a:extLst>
              </a:tr>
              <a:tr h="23368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1388.8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1-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  <a:latin typeface="Neue Haas Grotesk Text Pro" panose="020B0504020202020204" pitchFamily="34" charset="77"/>
                        </a:rPr>
                        <a:t>54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  <a:latin typeface="Neue Haas Grotesk Text Pro" panose="020B0504020202020204" pitchFamily="34" charset="77"/>
                        </a:rPr>
                        <a:t>15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Neue Haas Grotesk Text Pro" panose="020B0504020202020204" pitchFamily="34" charset="77"/>
                      </a:endParaRP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61</a:t>
                      </a:r>
                    </a:p>
                  </a:txBody>
                  <a:tcPr marL="9721" marR="9721" marT="97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77"/>
                        </a:rPr>
                        <a:t>12</a:t>
                      </a:r>
                    </a:p>
                  </a:txBody>
                  <a:tcPr marL="9721" marR="9721" marT="9721" marB="0" anchor="ctr"/>
                </a:tc>
                <a:extLst>
                  <a:ext uri="{0D108BD9-81ED-4DB2-BD59-A6C34878D82A}">
                    <a16:rowId xmlns:a16="http://schemas.microsoft.com/office/drawing/2014/main" val="723779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342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A1756621-B4BC-F844-9238-AC5A21A3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239" y="1832723"/>
            <a:ext cx="2423352" cy="242335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C3D45C1-0318-F84C-BB90-BCA7F40A8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061" y="2464278"/>
            <a:ext cx="2571751" cy="257175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1434A27-C1C1-6246-8772-38A15B01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full calculation using STARLIB (by Philip </a:t>
            </a:r>
            <a:r>
              <a:rPr lang="en-US" dirty="0" err="1"/>
              <a:t>Adsley</a:t>
            </a:r>
            <a:r>
              <a:rPr lang="en-US" dirty="0"/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7B0636-5540-4E48-9BDA-BF4B91855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38958"/>
            <a:ext cx="1873606" cy="277063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We run the full </a:t>
            </a:r>
            <a:r>
              <a:rPr lang="en-US"/>
              <a:t>code (for </a:t>
            </a:r>
            <a:r>
              <a:rPr lang="en-US" dirty="0"/>
              <a:t>STARLIB and STARLIB+THM replacing our results in the standard input)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825398F-BD81-4947-A088-9E42E6D7B259}"/>
              </a:ext>
            </a:extLst>
          </p:cNvPr>
          <p:cNvSpPr txBox="1"/>
          <p:nvPr/>
        </p:nvSpPr>
        <p:spPr>
          <a:xfrm>
            <a:off x="7265824" y="2468356"/>
            <a:ext cx="18086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</a:rPr>
              <a:t>The green line is the THM recommended rate 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3F5C39C-5A31-0F4E-A8FA-9D8475774BCE}"/>
              </a:ext>
            </a:extLst>
          </p:cNvPr>
          <p:cNvCxnSpPr>
            <a:cxnSpLocks/>
          </p:cNvCxnSpPr>
          <p:nvPr/>
        </p:nvCxnSpPr>
        <p:spPr>
          <a:xfrm flipH="1" flipV="1">
            <a:off x="2838417" y="3429000"/>
            <a:ext cx="821012" cy="184480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4FF30D9-632E-254B-8513-D06296A27771}"/>
              </a:ext>
            </a:extLst>
          </p:cNvPr>
          <p:cNvCxnSpPr>
            <a:cxnSpLocks/>
          </p:cNvCxnSpPr>
          <p:nvPr/>
        </p:nvCxnSpPr>
        <p:spPr>
          <a:xfrm flipV="1">
            <a:off x="4396812" y="3244233"/>
            <a:ext cx="1087762" cy="202957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0A6B3-8D22-5545-9ABB-C96DF61360E7}"/>
              </a:ext>
            </a:extLst>
          </p:cNvPr>
          <p:cNvSpPr txBox="1"/>
          <p:nvPr/>
        </p:nvSpPr>
        <p:spPr>
          <a:xfrm>
            <a:off x="2474009" y="5346896"/>
            <a:ext cx="30988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Is the upper limit for the resonance at about 200 keV overestimated?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2DC72AF-E6C0-4447-A726-22C7C546E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217" y="3697149"/>
            <a:ext cx="2660549" cy="221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52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DB853-67D2-CD90-6597-F672B5575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astrophysical consequences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249D3D-8669-9376-ADCC-EE24B099D1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Closure of the </a:t>
            </a:r>
            <a:r>
              <a:rPr lang="en-US" sz="2400" dirty="0" err="1"/>
              <a:t>MgAl</a:t>
            </a:r>
            <a:r>
              <a:rPr lang="en-US" sz="2400" dirty="0"/>
              <a:t> cycle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 THM data seem to strengthen the fact that no closure of the cycle is to be expected, but uncertainties are large </a:t>
            </a:r>
          </a:p>
          <a:p>
            <a:r>
              <a:rPr lang="en-US" sz="2400" dirty="0"/>
              <a:t>More work necessary</a:t>
            </a:r>
          </a:p>
          <a:p>
            <a:r>
              <a:rPr lang="en-US" sz="2400" dirty="0"/>
              <a:t>Need of more accurate </a:t>
            </a:r>
            <a:r>
              <a:rPr lang="en-US" sz="2400" dirty="0" err="1"/>
              <a:t>p,</a:t>
            </a:r>
            <a:r>
              <a:rPr lang="en-US" sz="2400" dirty="0" err="1">
                <a:latin typeface="Symbol" pitchFamily="2" charset="2"/>
              </a:rPr>
              <a:t>g</a:t>
            </a:r>
            <a:r>
              <a:rPr lang="en-US" sz="2400" dirty="0"/>
              <a:t> S-factor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8B6B2661-1B3D-CA21-EE24-802332F1E8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79285" y="1637755"/>
            <a:ext cx="4038600" cy="3848646"/>
          </a:xfrm>
        </p:spPr>
      </p:pic>
    </p:spTree>
    <p:extLst>
      <p:ext uri="{BB962C8B-B14F-4D97-AF65-F5344CB8AC3E}">
        <p14:creationId xmlns:p14="http://schemas.microsoft.com/office/powerpoint/2010/main" val="846690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DB853-67D2-CD90-6597-F672B5575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it-IT" dirty="0"/>
              <a:t>(</a:t>
            </a:r>
            <a:r>
              <a:rPr lang="it-IT" dirty="0" err="1"/>
              <a:t>p,</a:t>
            </a:r>
            <a:r>
              <a:rPr lang="it-IT" dirty="0" err="1">
                <a:latin typeface="Symbol" pitchFamily="2" charset="2"/>
              </a:rPr>
              <a:t>g</a:t>
            </a:r>
            <a:r>
              <a:rPr lang="it-IT" dirty="0"/>
              <a:t>)</a:t>
            </a:r>
            <a:r>
              <a:rPr lang="en-US" dirty="0"/>
              <a:t> channel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249D3D-8669-9376-ADCC-EE24B099D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066" y="1689856"/>
            <a:ext cx="3703320" cy="1410994"/>
          </a:xfrm>
        </p:spPr>
        <p:txBody>
          <a:bodyPr>
            <a:noAutofit/>
          </a:bodyPr>
          <a:lstStyle/>
          <a:p>
            <a:r>
              <a:rPr lang="en-US" sz="1800" dirty="0"/>
              <a:t>At astrophysical energies, in the case of some resonances it happens that: 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Γ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p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&lt;&lt; </a:t>
            </a:r>
            <a:r>
              <a:rPr lang="el-GR" sz="1800" b="0" i="0" u="none" strike="noStrike" dirty="0" err="1">
                <a:effectLst/>
                <a:latin typeface="Arial" panose="020B0604020202020204" pitchFamily="34" charset="0"/>
              </a:rPr>
              <a:t>Γγ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 &lt;&lt; </a:t>
            </a:r>
            <a:r>
              <a:rPr lang="el-GR" sz="1800" b="0" i="0" u="none" strike="noStrike" dirty="0" err="1">
                <a:effectLst/>
                <a:latin typeface="Arial" panose="020B0604020202020204" pitchFamily="34" charset="0"/>
              </a:rPr>
              <a:t>Γα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endParaRPr lang="it-IT" sz="1800" b="0" i="0" u="none" strike="noStrike" dirty="0">
              <a:effectLst/>
              <a:latin typeface="Arial" panose="020B0604020202020204" pitchFamily="34" charset="0"/>
            </a:endParaRPr>
          </a:p>
          <a:p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This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chain of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inequations</a:t>
            </a:r>
            <a:br>
              <a:rPr lang="it-IT" sz="1800" dirty="0"/>
            </a:b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leads to a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resonance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strength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l-GR" sz="1800" b="0" i="0" u="none" strike="noStrike" dirty="0" err="1">
                <a:effectLst/>
                <a:latin typeface="Arial" panose="020B0604020202020204" pitchFamily="34" charset="0"/>
              </a:rPr>
              <a:t>ωγ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of the (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p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, 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α)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channel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that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is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directly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proportional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to 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Γ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p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through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statistical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factor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ω. </a:t>
            </a:r>
            <a:endParaRPr lang="en-US" sz="1800" dirty="0"/>
          </a:p>
        </p:txBody>
      </p:sp>
      <p:pic>
        <p:nvPicPr>
          <p:cNvPr id="5" name="Immagine 4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68671241-6942-438F-8C5A-F66A4196F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6" y="4312920"/>
            <a:ext cx="4876800" cy="1276350"/>
          </a:xfrm>
          <a:prstGeom prst="rect">
            <a:avLst/>
          </a:prstGeom>
        </p:spPr>
      </p:pic>
      <p:sp>
        <p:nvSpPr>
          <p:cNvPr id="3" name="CustomShape 3">
            <a:extLst>
              <a:ext uri="{FF2B5EF4-FFF2-40B4-BE49-F238E27FC236}">
                <a16:creationId xmlns:a16="http://schemas.microsoft.com/office/drawing/2014/main" id="{15F5DC13-4A04-6FCE-4A98-1B3EC8232459}"/>
              </a:ext>
            </a:extLst>
          </p:cNvPr>
          <p:cNvSpPr/>
          <p:nvPr/>
        </p:nvSpPr>
        <p:spPr>
          <a:xfrm>
            <a:off x="5265682" y="1409730"/>
            <a:ext cx="3581291" cy="1514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1200" spc="-1" dirty="0">
                <a:solidFill>
                  <a:srgbClr val="FFFFFF"/>
                </a:solidFill>
                <a:latin typeface="Arial"/>
                <a:ea typeface="ヒラギノ角ゴ Pro W3"/>
              </a:rPr>
              <a:t>When narrow resonances dominate the S-factor the reaction rate can be calculated by means of the resonance strengths and resonance energies only. </a:t>
            </a:r>
            <a:r>
              <a:rPr lang="en-US" sz="1200" b="1" spc="-1" dirty="0">
                <a:solidFill>
                  <a:srgbClr val="FFFFFF"/>
                </a:solidFill>
                <a:latin typeface="Arial"/>
                <a:ea typeface="ヒラギノ角ゴ Pro W3"/>
              </a:rPr>
              <a:t>This applies only in the cases direct capture is negligible </a:t>
            </a:r>
          </a:p>
          <a:p>
            <a:pPr algn="ctr">
              <a:spcBef>
                <a:spcPts val="599"/>
              </a:spcBef>
            </a:pPr>
            <a:endParaRPr lang="en-US" sz="1200" spc="-1" dirty="0">
              <a:solidFill>
                <a:srgbClr val="FFFFFF"/>
              </a:solidFill>
              <a:latin typeface="Arial"/>
              <a:ea typeface="ヒラギノ角ゴ Pro W3"/>
            </a:endParaRPr>
          </a:p>
          <a:p>
            <a:pPr algn="ctr">
              <a:spcBef>
                <a:spcPts val="599"/>
              </a:spcBef>
            </a:pPr>
            <a:r>
              <a:rPr lang="en-US" sz="1200" spc="-1" dirty="0">
                <a:solidFill>
                  <a:srgbClr val="FFFFFF"/>
                </a:solidFill>
                <a:latin typeface="Arial"/>
                <a:ea typeface="ヒラギノ角ゴ Pro W3"/>
              </a:rPr>
              <a:t>Let’s focus on resonance strengths</a:t>
            </a:r>
            <a:endParaRPr lang="en-US" sz="1200" spc="-1" dirty="0">
              <a:latin typeface="Arial"/>
            </a:endParaRPr>
          </a:p>
        </p:txBody>
      </p:sp>
      <p:pic>
        <p:nvPicPr>
          <p:cNvPr id="8" name="Immagine 7" descr="Immagine che contiene testo, Carattere, bianco, linea&#10;&#10;Il contenuto generato dall'IA potrebbe non essere corretto.">
            <a:extLst>
              <a:ext uri="{FF2B5EF4-FFF2-40B4-BE49-F238E27FC236}">
                <a16:creationId xmlns:a16="http://schemas.microsoft.com/office/drawing/2014/main" id="{1F08BDEC-EBE6-BC5E-30EE-1DF390FA5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970" y="3247642"/>
            <a:ext cx="2932715" cy="850787"/>
          </a:xfrm>
          <a:prstGeom prst="rect">
            <a:avLst/>
          </a:prstGeom>
        </p:spPr>
      </p:pic>
      <p:pic>
        <p:nvPicPr>
          <p:cNvPr id="11" name="Immagine 10" descr="Immagine che contiene testo, Carattere, linea, bianco&#10;&#10;Il contenuto generato dall'IA potrebbe non essere corretto.">
            <a:extLst>
              <a:ext uri="{FF2B5EF4-FFF2-40B4-BE49-F238E27FC236}">
                <a16:creationId xmlns:a16="http://schemas.microsoft.com/office/drawing/2014/main" id="{D5AB9377-4C3B-47D2-CF8E-B3DF97925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051" y="4869456"/>
            <a:ext cx="3121244" cy="882331"/>
          </a:xfrm>
          <a:prstGeom prst="rect">
            <a:avLst/>
          </a:prstGeom>
        </p:spPr>
      </p:pic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970CB211-6A2F-EDC2-B3A8-A004B1F35624}"/>
              </a:ext>
            </a:extLst>
          </p:cNvPr>
          <p:cNvSpPr/>
          <p:nvPr/>
        </p:nvSpPr>
        <p:spPr>
          <a:xfrm rot="5400000">
            <a:off x="6729769" y="3659050"/>
            <a:ext cx="733806" cy="16870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3776434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E94D9-2203-2FEF-A050-518307601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D3FC76-B360-60B2-0F6A-125E77559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it-IT" dirty="0"/>
              <a:t>(</a:t>
            </a:r>
            <a:r>
              <a:rPr lang="it-IT" dirty="0" err="1"/>
              <a:t>p,</a:t>
            </a:r>
            <a:r>
              <a:rPr lang="it-IT" dirty="0" err="1">
                <a:latin typeface="Symbol" pitchFamily="2" charset="2"/>
              </a:rPr>
              <a:t>g</a:t>
            </a:r>
            <a:r>
              <a:rPr lang="it-IT" dirty="0"/>
              <a:t>)</a:t>
            </a:r>
            <a:r>
              <a:rPr lang="en-US" dirty="0"/>
              <a:t> channel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F7A67E-ABF4-2156-C036-5E40C0015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294" y="1678705"/>
            <a:ext cx="3703320" cy="1410994"/>
          </a:xfrm>
        </p:spPr>
        <p:txBody>
          <a:bodyPr>
            <a:noAutofit/>
          </a:bodyPr>
          <a:lstStyle/>
          <a:p>
            <a:r>
              <a:rPr lang="en-US" sz="1800" dirty="0"/>
              <a:t>At astrophysical energies, in the case of some resonances it happens that: 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Γ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p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&lt;&lt; </a:t>
            </a:r>
            <a:r>
              <a:rPr lang="el-GR" sz="1800" b="0" i="0" u="none" strike="noStrike" dirty="0" err="1">
                <a:effectLst/>
                <a:latin typeface="Arial" panose="020B0604020202020204" pitchFamily="34" charset="0"/>
              </a:rPr>
              <a:t>Γγ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 &lt;&lt; </a:t>
            </a:r>
            <a:r>
              <a:rPr lang="el-GR" sz="1800" b="0" i="0" u="none" strike="noStrike" dirty="0" err="1">
                <a:effectLst/>
                <a:latin typeface="Arial" panose="020B0604020202020204" pitchFamily="34" charset="0"/>
              </a:rPr>
              <a:t>Γα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endParaRPr lang="it-IT" sz="1800" b="0" i="0" u="none" strike="noStrike" dirty="0">
              <a:effectLst/>
              <a:latin typeface="Arial" panose="020B0604020202020204" pitchFamily="34" charset="0"/>
            </a:endParaRPr>
          </a:p>
          <a:p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This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chain of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inequations</a:t>
            </a:r>
            <a:br>
              <a:rPr lang="it-IT" sz="1800" dirty="0"/>
            </a:b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leads to a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resonance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strength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l-GR" sz="1800" b="0" i="0" u="none" strike="noStrike" dirty="0" err="1">
                <a:effectLst/>
                <a:latin typeface="Arial" panose="020B0604020202020204" pitchFamily="34" charset="0"/>
              </a:rPr>
              <a:t>ωγ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of the (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p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, 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α)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channel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that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is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directly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proportional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to 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Γ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p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through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statistical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effectLst/>
                <a:latin typeface="Arial" panose="020B0604020202020204" pitchFamily="34" charset="0"/>
              </a:rPr>
              <a:t>factor</a:t>
            </a:r>
            <a:r>
              <a:rPr lang="it-IT" sz="1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l-GR" sz="1800" b="0" i="0" u="none" strike="noStrike" dirty="0">
                <a:effectLst/>
                <a:latin typeface="Arial" panose="020B0604020202020204" pitchFamily="34" charset="0"/>
              </a:rPr>
              <a:t>ω. </a:t>
            </a:r>
            <a:endParaRPr lang="en-US" sz="1800" dirty="0"/>
          </a:p>
        </p:txBody>
      </p:sp>
      <p:pic>
        <p:nvPicPr>
          <p:cNvPr id="5" name="Immagine 4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3168FD94-E5F9-3BD9-7200-3308FE10E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6" y="4312920"/>
            <a:ext cx="4876800" cy="1276350"/>
          </a:xfrm>
          <a:prstGeom prst="rect">
            <a:avLst/>
          </a:prstGeom>
        </p:spPr>
      </p:pic>
      <p:pic>
        <p:nvPicPr>
          <p:cNvPr id="10" name="Immagine 9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68375DE3-F60B-689D-50E2-8DA2AB126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582" y="1351318"/>
            <a:ext cx="41964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25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4BE23E5D-256C-9876-4F15-F4AA926FD9F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38559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Let’s move to ANC: we will talk about </a:t>
            </a:r>
            <a:r>
              <a:rPr lang="en-US" baseline="30000" dirty="0"/>
              <a:t>7</a:t>
            </a:r>
            <a:r>
              <a:rPr lang="en-US" dirty="0"/>
              <a:t>Be</a:t>
            </a:r>
          </a:p>
        </p:txBody>
      </p:sp>
    </p:spTree>
    <p:extLst>
      <p:ext uri="{BB962C8B-B14F-4D97-AF65-F5344CB8AC3E}">
        <p14:creationId xmlns:p14="http://schemas.microsoft.com/office/powerpoint/2010/main" val="2721464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8985ECC-BC36-ED4E-A8B2-B7E81E80DE4B}"/>
              </a:ext>
            </a:extLst>
          </p:cNvPr>
          <p:cNvSpPr txBox="1"/>
          <p:nvPr/>
        </p:nvSpPr>
        <p:spPr>
          <a:xfrm>
            <a:off x="798692" y="129086"/>
            <a:ext cx="7665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The </a:t>
            </a:r>
            <a:r>
              <a:rPr lang="en-US" sz="2400" b="1" baseline="30000" dirty="0">
                <a:latin typeface="Century Gothic" panose="020B0502020202020204" pitchFamily="34" charset="0"/>
              </a:rPr>
              <a:t>3</a:t>
            </a:r>
            <a:r>
              <a:rPr lang="en-US" sz="2400" b="1" dirty="0">
                <a:latin typeface="Century Gothic" panose="020B0502020202020204" pitchFamily="34" charset="0"/>
              </a:rPr>
              <a:t>He(</a:t>
            </a:r>
            <a:r>
              <a:rPr lang="en-US" sz="2400" b="1" dirty="0" err="1">
                <a:latin typeface="Symbol" pitchFamily="2" charset="2"/>
              </a:rPr>
              <a:t>a</a:t>
            </a:r>
            <a:r>
              <a:rPr lang="en-US" sz="2400" b="1" dirty="0" err="1">
                <a:latin typeface="Century Gothic" panose="020B0502020202020204" pitchFamily="34" charset="0"/>
              </a:rPr>
              <a:t>,</a:t>
            </a:r>
            <a:r>
              <a:rPr lang="en-US" sz="2400" b="1" dirty="0" err="1">
                <a:latin typeface="Symbol" pitchFamily="2" charset="2"/>
              </a:rPr>
              <a:t>g</a:t>
            </a:r>
            <a:r>
              <a:rPr lang="en-US" sz="2400" b="1" dirty="0">
                <a:latin typeface="Century Gothic" panose="020B0502020202020204" pitchFamily="34" charset="0"/>
              </a:rPr>
              <a:t>)</a:t>
            </a:r>
            <a:r>
              <a:rPr lang="en-US" sz="2400" b="1" baseline="30000" dirty="0">
                <a:latin typeface="Century Gothic" panose="020B0502020202020204" pitchFamily="34" charset="0"/>
              </a:rPr>
              <a:t>7</a:t>
            </a:r>
            <a:r>
              <a:rPr lang="en-US" sz="2400" b="1" dirty="0">
                <a:latin typeface="Century Gothic" panose="020B0502020202020204" pitchFamily="34" charset="0"/>
              </a:rPr>
              <a:t>Be and the </a:t>
            </a:r>
            <a:r>
              <a:rPr lang="en-US" sz="2400" b="1" baseline="30000" dirty="0">
                <a:latin typeface="Century Gothic" panose="020B0502020202020204" pitchFamily="34" charset="0"/>
              </a:rPr>
              <a:t>6</a:t>
            </a:r>
            <a:r>
              <a:rPr lang="en-US" sz="2400" b="1" dirty="0">
                <a:latin typeface="Century Gothic" panose="020B0502020202020204" pitchFamily="34" charset="0"/>
              </a:rPr>
              <a:t>Li(</a:t>
            </a:r>
            <a:r>
              <a:rPr lang="en-US" sz="2400" b="1" dirty="0" err="1">
                <a:latin typeface="Century Gothic" panose="020B0502020202020204" pitchFamily="34" charset="0"/>
              </a:rPr>
              <a:t>p,</a:t>
            </a:r>
            <a:r>
              <a:rPr lang="en-US" sz="2400" b="1" dirty="0" err="1">
                <a:latin typeface="Symbol" pitchFamily="2" charset="2"/>
              </a:rPr>
              <a:t>g</a:t>
            </a:r>
            <a:r>
              <a:rPr lang="en-US" sz="2400" b="1" dirty="0">
                <a:latin typeface="Century Gothic" panose="020B0502020202020204" pitchFamily="34" charset="0"/>
              </a:rPr>
              <a:t>)</a:t>
            </a:r>
            <a:r>
              <a:rPr lang="en-US" sz="2400" b="1" baseline="30000" dirty="0">
                <a:latin typeface="Century Gothic" panose="020B0502020202020204" pitchFamily="34" charset="0"/>
              </a:rPr>
              <a:t>7</a:t>
            </a:r>
            <a:r>
              <a:rPr lang="en-US" sz="2400" b="1" dirty="0">
                <a:latin typeface="Century Gothic" panose="020B0502020202020204" pitchFamily="34" charset="0"/>
              </a:rPr>
              <a:t>Be scientific cases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DF5340-D9B4-9B4B-895B-EA64D41FF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68" y="1600200"/>
            <a:ext cx="4978250" cy="31623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76092C-970A-8E43-B556-E996181EF412}"/>
              </a:ext>
            </a:extLst>
          </p:cNvPr>
          <p:cNvSpPr txBox="1"/>
          <p:nvPr/>
        </p:nvSpPr>
        <p:spPr>
          <a:xfrm>
            <a:off x="4938989" y="1316883"/>
            <a:ext cx="4058271" cy="4455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The detection of the neutrinos coming directly from the core of the Sun became more and more precise after the construction of larger and more efficient neutrino detectors</a:t>
            </a:r>
          </a:p>
          <a:p>
            <a:endParaRPr lang="en-US" sz="1350" dirty="0"/>
          </a:p>
          <a:p>
            <a:r>
              <a:rPr lang="en-US" sz="1350" dirty="0"/>
              <a:t>Neutrinos are released in the β decay of the </a:t>
            </a:r>
            <a:r>
              <a:rPr lang="en-US" sz="1350" baseline="30000" dirty="0"/>
              <a:t>7</a:t>
            </a:r>
            <a:r>
              <a:rPr lang="en-US" sz="1350" dirty="0"/>
              <a:t>Be, </a:t>
            </a:r>
            <a:r>
              <a:rPr lang="en-US" sz="1350" baseline="30000" dirty="0"/>
              <a:t>8</a:t>
            </a:r>
            <a:r>
              <a:rPr lang="en-US" sz="1350" dirty="0"/>
              <a:t>B, </a:t>
            </a:r>
            <a:r>
              <a:rPr lang="en-US" sz="1350" baseline="30000" dirty="0"/>
              <a:t>13</a:t>
            </a:r>
            <a:r>
              <a:rPr lang="en-US" sz="1350" dirty="0"/>
              <a:t>N, </a:t>
            </a:r>
            <a:r>
              <a:rPr lang="en-US" sz="1350" baseline="30000" dirty="0"/>
              <a:t>15</a:t>
            </a:r>
            <a:r>
              <a:rPr lang="en-US" sz="1350" dirty="0"/>
              <a:t>O isotopes produced in the p−p chain and in the CNO cycle. </a:t>
            </a:r>
          </a:p>
          <a:p>
            <a:endParaRPr lang="en-US" sz="1350" dirty="0"/>
          </a:p>
          <a:p>
            <a:r>
              <a:rPr lang="en-US" sz="1350" b="1" dirty="0"/>
              <a:t>The flux of the p−p neutrinos was measured with a precision of about 3.4% by the BOREXINO, SNO and Super-</a:t>
            </a:r>
            <a:r>
              <a:rPr lang="en-US" sz="1350" b="1" dirty="0" err="1"/>
              <a:t>Kamiokande</a:t>
            </a:r>
            <a:r>
              <a:rPr lang="en-US" sz="1350" b="1" dirty="0"/>
              <a:t> collaborations</a:t>
            </a:r>
          </a:p>
          <a:p>
            <a:endParaRPr lang="en-US" sz="1350" dirty="0"/>
          </a:p>
          <a:p>
            <a:r>
              <a:rPr lang="en-US" sz="1350" dirty="0"/>
              <a:t>The precise neutrino flux measurements can constrain the Standard Solar Model (SSM)</a:t>
            </a:r>
          </a:p>
          <a:p>
            <a:endParaRPr lang="en-US" sz="1350" dirty="0"/>
          </a:p>
          <a:p>
            <a:r>
              <a:rPr lang="en-US" sz="1350" b="1" dirty="0"/>
              <a:t>However, at present the uncertainties on cross sections are far too high, typically of the order of 5-8% contrary to the 3% precision required</a:t>
            </a:r>
          </a:p>
          <a:p>
            <a:endParaRPr lang="en-US" sz="1350" b="1" dirty="0"/>
          </a:p>
          <a:p>
            <a:r>
              <a:rPr lang="en-US" sz="1350" b="1" dirty="0">
                <a:solidFill>
                  <a:srgbClr val="FF0000"/>
                </a:solidFill>
              </a:rPr>
              <a:t>The ANC approach has the opportunity </a:t>
            </a:r>
            <a:r>
              <a:rPr lang="en-US" sz="1350" b="1" dirty="0"/>
              <a:t> 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CF8180A6-2403-4A4D-922F-73D47F5C0447}"/>
              </a:ext>
            </a:extLst>
          </p:cNvPr>
          <p:cNvSpPr/>
          <p:nvPr/>
        </p:nvSpPr>
        <p:spPr>
          <a:xfrm>
            <a:off x="87869" y="4762500"/>
            <a:ext cx="4543764" cy="10514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E94AB1-2A5F-6844-A2C8-5FE28EAED7B2}"/>
              </a:ext>
            </a:extLst>
          </p:cNvPr>
          <p:cNvSpPr txBox="1"/>
          <p:nvPr/>
        </p:nvSpPr>
        <p:spPr>
          <a:xfrm>
            <a:off x="206373" y="4839580"/>
            <a:ext cx="4318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The zero-energy astrophysical factor of the </a:t>
            </a:r>
            <a:r>
              <a:rPr lang="en-US" sz="135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r>
              <a:rPr lang="en-US" sz="135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He(</a:t>
            </a:r>
            <a:r>
              <a:rPr lang="en-US" sz="1350" b="1" dirty="0" err="1">
                <a:solidFill>
                  <a:schemeClr val="bg1"/>
                </a:solidFill>
                <a:latin typeface="Symbol" pitchFamily="2" charset="2"/>
              </a:rPr>
              <a:t>a</a:t>
            </a:r>
            <a:r>
              <a:rPr lang="en-US" sz="135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  <a:r>
              <a:rPr lang="en-US" sz="1350" b="1" dirty="0" err="1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1350" b="1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r>
              <a:rPr lang="en-US" sz="135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r>
              <a:rPr lang="en-US" sz="135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 </a:t>
            </a:r>
            <a:r>
              <a:rPr lang="en-US" sz="1350" dirty="0">
                <a:solidFill>
                  <a:schemeClr val="bg1"/>
                </a:solidFill>
              </a:rPr>
              <a:t>shows a very large scatter. There is no general agreement between measurement (prompt vs activation) and calculations </a:t>
            </a:r>
            <a:r>
              <a:rPr lang="en-US" sz="1350" dirty="0">
                <a:solidFill>
                  <a:schemeClr val="bg1"/>
                </a:solidFill>
                <a:sym typeface="Wingdings" pitchFamily="2" charset="2"/>
              </a:rPr>
              <a:t> NEED OF NEW INDEPENDENT DATA</a:t>
            </a:r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31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8985ECC-BC36-ED4E-A8B2-B7E81E80DE4B}"/>
              </a:ext>
            </a:extLst>
          </p:cNvPr>
          <p:cNvSpPr txBox="1"/>
          <p:nvPr/>
        </p:nvSpPr>
        <p:spPr>
          <a:xfrm>
            <a:off x="922934" y="163568"/>
            <a:ext cx="7665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The </a:t>
            </a:r>
            <a:r>
              <a:rPr lang="en-US" sz="2400" b="1" baseline="30000" dirty="0">
                <a:latin typeface="Century Gothic" panose="020B0502020202020204" pitchFamily="34" charset="0"/>
              </a:rPr>
              <a:t>3</a:t>
            </a:r>
            <a:r>
              <a:rPr lang="en-US" sz="2400" b="1" dirty="0">
                <a:latin typeface="Century Gothic" panose="020B0502020202020204" pitchFamily="34" charset="0"/>
              </a:rPr>
              <a:t>He(</a:t>
            </a:r>
            <a:r>
              <a:rPr lang="en-US" sz="2400" b="1" dirty="0" err="1">
                <a:latin typeface="Symbol" pitchFamily="2" charset="2"/>
              </a:rPr>
              <a:t>a</a:t>
            </a:r>
            <a:r>
              <a:rPr lang="en-US" sz="2400" b="1" dirty="0" err="1">
                <a:latin typeface="Century Gothic" panose="020B0502020202020204" pitchFamily="34" charset="0"/>
              </a:rPr>
              <a:t>,</a:t>
            </a:r>
            <a:r>
              <a:rPr lang="en-US" sz="2400" b="1" dirty="0" err="1">
                <a:latin typeface="Symbol" pitchFamily="2" charset="2"/>
              </a:rPr>
              <a:t>g</a:t>
            </a:r>
            <a:r>
              <a:rPr lang="en-US" sz="2400" b="1" dirty="0">
                <a:latin typeface="Century Gothic" panose="020B0502020202020204" pitchFamily="34" charset="0"/>
              </a:rPr>
              <a:t>)</a:t>
            </a:r>
            <a:r>
              <a:rPr lang="en-US" sz="2400" b="1" baseline="30000" dirty="0">
                <a:latin typeface="Century Gothic" panose="020B0502020202020204" pitchFamily="34" charset="0"/>
              </a:rPr>
              <a:t>7</a:t>
            </a:r>
            <a:r>
              <a:rPr lang="en-US" sz="2400" b="1" dirty="0">
                <a:latin typeface="Century Gothic" panose="020B0502020202020204" pitchFamily="34" charset="0"/>
              </a:rPr>
              <a:t>Be and the </a:t>
            </a:r>
            <a:r>
              <a:rPr lang="en-US" sz="2400" b="1" baseline="30000" dirty="0">
                <a:latin typeface="Century Gothic" panose="020B0502020202020204" pitchFamily="34" charset="0"/>
              </a:rPr>
              <a:t>6</a:t>
            </a:r>
            <a:r>
              <a:rPr lang="en-US" sz="2400" b="1" dirty="0">
                <a:latin typeface="Century Gothic" panose="020B0502020202020204" pitchFamily="34" charset="0"/>
              </a:rPr>
              <a:t>Li(</a:t>
            </a:r>
            <a:r>
              <a:rPr lang="en-US" sz="2400" b="1" dirty="0" err="1">
                <a:latin typeface="Century Gothic" panose="020B0502020202020204" pitchFamily="34" charset="0"/>
              </a:rPr>
              <a:t>p,</a:t>
            </a:r>
            <a:r>
              <a:rPr lang="en-US" sz="2400" b="1" dirty="0" err="1">
                <a:latin typeface="Symbol" pitchFamily="2" charset="2"/>
              </a:rPr>
              <a:t>g</a:t>
            </a:r>
            <a:r>
              <a:rPr lang="en-US" sz="2400" b="1" dirty="0">
                <a:latin typeface="Century Gothic" panose="020B0502020202020204" pitchFamily="34" charset="0"/>
              </a:rPr>
              <a:t>)</a:t>
            </a:r>
            <a:r>
              <a:rPr lang="en-US" sz="2400" b="1" baseline="30000" dirty="0">
                <a:latin typeface="Century Gothic" panose="020B0502020202020204" pitchFamily="34" charset="0"/>
              </a:rPr>
              <a:t>7</a:t>
            </a:r>
            <a:r>
              <a:rPr lang="en-US" sz="2400" b="1" dirty="0">
                <a:latin typeface="Century Gothic" panose="020B0502020202020204" pitchFamily="34" charset="0"/>
              </a:rPr>
              <a:t>Be scientific cases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1030E36-C613-2848-9AF8-673F45D2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41" y="1282147"/>
            <a:ext cx="4101006" cy="29399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6ABABA-66FE-DD43-AD78-40B326AD7821}"/>
              </a:ext>
            </a:extLst>
          </p:cNvPr>
          <p:cNvSpPr txBox="1"/>
          <p:nvPr/>
        </p:nvSpPr>
        <p:spPr>
          <a:xfrm>
            <a:off x="173440" y="4300707"/>
            <a:ext cx="40382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>
                <a:solidFill>
                  <a:srgbClr val="0432FF"/>
                </a:solidFill>
              </a:rPr>
              <a:t>Blue </a:t>
            </a:r>
            <a:r>
              <a:rPr lang="it-IT" sz="1350" b="1" dirty="0" err="1">
                <a:solidFill>
                  <a:srgbClr val="0432FF"/>
                </a:solidFill>
              </a:rPr>
              <a:t>solid</a:t>
            </a:r>
            <a:r>
              <a:rPr lang="it-IT" sz="1350" b="1" dirty="0">
                <a:solidFill>
                  <a:srgbClr val="0432FF"/>
                </a:solidFill>
              </a:rPr>
              <a:t> </a:t>
            </a:r>
            <a:r>
              <a:rPr lang="it-IT" sz="1350" b="1" dirty="0" err="1">
                <a:solidFill>
                  <a:srgbClr val="0432FF"/>
                </a:solidFill>
              </a:rPr>
              <a:t>triangles</a:t>
            </a:r>
            <a:r>
              <a:rPr lang="it-IT" sz="1350" b="1" dirty="0">
                <a:solidFill>
                  <a:srgbClr val="0432FF"/>
                </a:solidFill>
              </a:rPr>
              <a:t> </a:t>
            </a:r>
            <a:r>
              <a:rPr lang="it-IT" sz="1350" dirty="0">
                <a:sym typeface="Wingdings" pitchFamily="2" charset="2"/>
              </a:rPr>
              <a:t> </a:t>
            </a:r>
            <a:r>
              <a:rPr lang="it-IT" sz="1350" dirty="0"/>
              <a:t>D. Piatti et al., </a:t>
            </a:r>
            <a:r>
              <a:rPr lang="it-IT" sz="1350" dirty="0" err="1"/>
              <a:t>Phys</a:t>
            </a:r>
            <a:r>
              <a:rPr lang="it-IT" sz="1350" dirty="0"/>
              <a:t>. Rev. C 102, 052802(</a:t>
            </a:r>
            <a:r>
              <a:rPr lang="it-IT" sz="1350" dirty="0" err="1"/>
              <a:t>R</a:t>
            </a:r>
            <a:r>
              <a:rPr lang="it-IT" sz="1350" dirty="0"/>
              <a:t>) (2020) (</a:t>
            </a:r>
            <a:r>
              <a:rPr lang="it-IT" sz="1350" dirty="0" err="1"/>
              <a:t>including</a:t>
            </a:r>
            <a:r>
              <a:rPr lang="it-IT" sz="1350" dirty="0"/>
              <a:t> </a:t>
            </a:r>
            <a:r>
              <a:rPr lang="it-IT" sz="1350" dirty="0" err="1"/>
              <a:t>systematic</a:t>
            </a:r>
            <a:r>
              <a:rPr lang="it-IT" sz="1350" dirty="0"/>
              <a:t> </a:t>
            </a:r>
            <a:r>
              <a:rPr lang="it-IT" sz="1350" dirty="0" err="1"/>
              <a:t>error</a:t>
            </a:r>
            <a:r>
              <a:rPr lang="it-IT" sz="1350" dirty="0"/>
              <a:t>) </a:t>
            </a:r>
          </a:p>
          <a:p>
            <a:endParaRPr lang="it-IT" sz="1350" dirty="0"/>
          </a:p>
          <a:p>
            <a:r>
              <a:rPr lang="it-IT" sz="1350" b="1" dirty="0" err="1">
                <a:solidFill>
                  <a:srgbClr val="FF0000"/>
                </a:solidFill>
              </a:rPr>
              <a:t>Red</a:t>
            </a:r>
            <a:r>
              <a:rPr lang="it-IT" sz="1350" b="1" dirty="0">
                <a:solidFill>
                  <a:srgbClr val="FF0000"/>
                </a:solidFill>
              </a:rPr>
              <a:t> </a:t>
            </a:r>
            <a:r>
              <a:rPr lang="it-IT" sz="1350" b="1" dirty="0" err="1">
                <a:solidFill>
                  <a:srgbClr val="FF0000"/>
                </a:solidFill>
              </a:rPr>
              <a:t>filled</a:t>
            </a:r>
            <a:r>
              <a:rPr lang="it-IT" sz="1350" b="1" dirty="0">
                <a:solidFill>
                  <a:srgbClr val="FF0000"/>
                </a:solidFill>
              </a:rPr>
              <a:t> </a:t>
            </a:r>
            <a:r>
              <a:rPr lang="it-IT" sz="1350" b="1" dirty="0" err="1">
                <a:solidFill>
                  <a:srgbClr val="FF0000"/>
                </a:solidFill>
              </a:rPr>
              <a:t>circles</a:t>
            </a:r>
            <a:r>
              <a:rPr lang="it-IT" sz="1350" b="1" dirty="0">
                <a:solidFill>
                  <a:srgbClr val="FF0000"/>
                </a:solidFill>
              </a:rPr>
              <a:t> </a:t>
            </a:r>
            <a:r>
              <a:rPr lang="it-IT" sz="1350" dirty="0">
                <a:sym typeface="Wingdings" pitchFamily="2" charset="2"/>
              </a:rPr>
              <a:t> </a:t>
            </a:r>
            <a:r>
              <a:rPr lang="it-IT" sz="1350" dirty="0" err="1">
                <a:sym typeface="Wingdings" pitchFamily="2" charset="2"/>
              </a:rPr>
              <a:t>J</a:t>
            </a:r>
            <a:r>
              <a:rPr lang="it-IT" sz="1350" dirty="0">
                <a:sym typeface="Wingdings" pitchFamily="2" charset="2"/>
              </a:rPr>
              <a:t>. </a:t>
            </a:r>
            <a:r>
              <a:rPr lang="it-IT" sz="1350" dirty="0" err="1">
                <a:sym typeface="Wingdings" pitchFamily="2" charset="2"/>
              </a:rPr>
              <a:t>J.He</a:t>
            </a:r>
            <a:r>
              <a:rPr lang="it-IT" sz="1350" dirty="0">
                <a:sym typeface="Wingdings" pitchFamily="2" charset="2"/>
              </a:rPr>
              <a:t> et al., </a:t>
            </a:r>
            <a:r>
              <a:rPr lang="it-IT" sz="1350" dirty="0" err="1">
                <a:sym typeface="Wingdings" pitchFamily="2" charset="2"/>
              </a:rPr>
              <a:t>Phys</a:t>
            </a:r>
            <a:r>
              <a:rPr lang="it-IT" sz="1350" dirty="0">
                <a:sym typeface="Wingdings" pitchFamily="2" charset="2"/>
              </a:rPr>
              <a:t>. </a:t>
            </a:r>
            <a:r>
              <a:rPr lang="it-IT" sz="1350" dirty="0" err="1">
                <a:sym typeface="Wingdings" pitchFamily="2" charset="2"/>
              </a:rPr>
              <a:t>Lett</a:t>
            </a:r>
            <a:r>
              <a:rPr lang="it-IT" sz="1350" dirty="0">
                <a:sym typeface="Wingdings" pitchFamily="2" charset="2"/>
              </a:rPr>
              <a:t>. B 725, 287</a:t>
            </a:r>
          </a:p>
          <a:p>
            <a:r>
              <a:rPr lang="it-IT" sz="1350" dirty="0">
                <a:sym typeface="Wingdings" pitchFamily="2" charset="2"/>
              </a:rPr>
              <a:t>(2013)</a:t>
            </a:r>
          </a:p>
          <a:p>
            <a:endParaRPr lang="it-IT" sz="1350" dirty="0">
              <a:sym typeface="Wingdings" pitchFamily="2" charset="2"/>
            </a:endParaRPr>
          </a:p>
          <a:p>
            <a:r>
              <a:rPr lang="it-IT" sz="1350" dirty="0"/>
              <a:t>Direct </a:t>
            </a:r>
            <a:r>
              <a:rPr lang="it-IT" sz="1350" dirty="0" err="1"/>
              <a:t>measurements</a:t>
            </a:r>
            <a:r>
              <a:rPr lang="it-IT" sz="1350" dirty="0"/>
              <a:t> show a </a:t>
            </a:r>
            <a:r>
              <a:rPr lang="it-IT" sz="1350" dirty="0" err="1"/>
              <a:t>totally</a:t>
            </a:r>
            <a:r>
              <a:rPr lang="it-IT" sz="1350" dirty="0"/>
              <a:t> </a:t>
            </a:r>
            <a:r>
              <a:rPr lang="it-IT" sz="1350" dirty="0" err="1"/>
              <a:t>different</a:t>
            </a:r>
            <a:r>
              <a:rPr lang="it-IT" sz="1350" dirty="0"/>
              <a:t> </a:t>
            </a:r>
            <a:r>
              <a:rPr lang="it-IT" sz="1350" dirty="0" err="1"/>
              <a:t>low</a:t>
            </a:r>
            <a:r>
              <a:rPr lang="it-IT" sz="1350" dirty="0"/>
              <a:t> </a:t>
            </a:r>
            <a:r>
              <a:rPr lang="it-IT" sz="1350" dirty="0" err="1"/>
              <a:t>energy</a:t>
            </a:r>
            <a:r>
              <a:rPr lang="it-IT" sz="1350" dirty="0"/>
              <a:t> trend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0AB6DF-D8EE-3147-93A6-4BEB000F4A31}"/>
              </a:ext>
            </a:extLst>
          </p:cNvPr>
          <p:cNvSpPr txBox="1"/>
          <p:nvPr/>
        </p:nvSpPr>
        <p:spPr>
          <a:xfrm>
            <a:off x="1999628" y="1473088"/>
            <a:ext cx="211517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baseline="30000" dirty="0">
                <a:latin typeface="Century Gothic" panose="020B0502020202020204" pitchFamily="34" charset="0"/>
              </a:rPr>
              <a:t>6</a:t>
            </a:r>
            <a:r>
              <a:rPr lang="en-US" sz="1350" b="1" dirty="0">
                <a:latin typeface="Century Gothic" panose="020B0502020202020204" pitchFamily="34" charset="0"/>
              </a:rPr>
              <a:t>Li(</a:t>
            </a:r>
            <a:r>
              <a:rPr lang="en-US" sz="1350" b="1" dirty="0" err="1">
                <a:latin typeface="Century Gothic" panose="020B0502020202020204" pitchFamily="34" charset="0"/>
              </a:rPr>
              <a:t>p,</a:t>
            </a:r>
            <a:r>
              <a:rPr lang="en-US" sz="1350" b="1" dirty="0" err="1">
                <a:latin typeface="Symbol" pitchFamily="2" charset="2"/>
              </a:rPr>
              <a:t>g</a:t>
            </a:r>
            <a:r>
              <a:rPr lang="en-US" sz="1350" b="1" dirty="0">
                <a:latin typeface="Century Gothic" panose="020B0502020202020204" pitchFamily="34" charset="0"/>
              </a:rPr>
              <a:t>)</a:t>
            </a:r>
            <a:r>
              <a:rPr lang="en-US" sz="1350" b="1" baseline="30000" dirty="0">
                <a:latin typeface="Century Gothic" panose="020B0502020202020204" pitchFamily="34" charset="0"/>
              </a:rPr>
              <a:t>7</a:t>
            </a:r>
            <a:r>
              <a:rPr lang="en-US" sz="1350" b="1" dirty="0">
                <a:latin typeface="Century Gothic" panose="020B0502020202020204" pitchFamily="34" charset="0"/>
              </a:rPr>
              <a:t>Be total S-factor</a:t>
            </a:r>
            <a:endParaRPr lang="en-US" sz="1350" dirty="0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2231882B-FD72-AE48-82DD-84E6342EE5AC}"/>
              </a:ext>
            </a:extLst>
          </p:cNvPr>
          <p:cNvSpPr/>
          <p:nvPr/>
        </p:nvSpPr>
        <p:spPr>
          <a:xfrm>
            <a:off x="4755875" y="1321255"/>
            <a:ext cx="4181751" cy="10514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B8CEF54-909F-4A4B-B372-9B9BB34CCE90}"/>
              </a:ext>
            </a:extLst>
          </p:cNvPr>
          <p:cNvSpPr txBox="1"/>
          <p:nvPr/>
        </p:nvSpPr>
        <p:spPr>
          <a:xfrm>
            <a:off x="4879355" y="1413789"/>
            <a:ext cx="40582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Lithium is a key elements in astrophysics as big bang nucleosynthesis models coupled to chemical evolution models fail to find an agreement between predictions and observations. </a:t>
            </a:r>
          </a:p>
          <a:p>
            <a:endParaRPr lang="en-US" sz="1350" dirty="0">
              <a:solidFill>
                <a:schemeClr val="bg1"/>
              </a:solidFill>
            </a:endParaRPr>
          </a:p>
          <a:p>
            <a:r>
              <a:rPr lang="en-US" sz="1350" baseline="30000" dirty="0"/>
              <a:t>7</a:t>
            </a:r>
            <a:r>
              <a:rPr lang="en-US" sz="1350" dirty="0"/>
              <a:t>Li is the most abundant isotope, produced in the BBN and in stars</a:t>
            </a:r>
          </a:p>
          <a:p>
            <a:endParaRPr lang="en-US" sz="1350" dirty="0"/>
          </a:p>
          <a:p>
            <a:r>
              <a:rPr lang="en-US" sz="1350" baseline="30000" dirty="0"/>
              <a:t>6</a:t>
            </a:r>
            <a:r>
              <a:rPr lang="en-US" sz="1350" dirty="0"/>
              <a:t>Li is almost exclusively produced by cosmic rays and the possibility of a primordial </a:t>
            </a:r>
            <a:r>
              <a:rPr lang="en-US" sz="1350" baseline="30000" dirty="0"/>
              <a:t>6</a:t>
            </a:r>
            <a:r>
              <a:rPr lang="en-US" sz="1350" dirty="0"/>
              <a:t>Li plateau, like the one for </a:t>
            </a:r>
            <a:r>
              <a:rPr lang="en-US" sz="1350" baseline="30000" dirty="0"/>
              <a:t>7</a:t>
            </a:r>
            <a:r>
              <a:rPr lang="en-US" sz="1350" dirty="0"/>
              <a:t>Li, is not presently confirmed </a:t>
            </a:r>
          </a:p>
          <a:p>
            <a:endParaRPr lang="en-US" sz="1350" dirty="0"/>
          </a:p>
          <a:p>
            <a:r>
              <a:rPr lang="en-US" sz="1350" dirty="0"/>
              <a:t>Since the production mechanism of </a:t>
            </a:r>
            <a:r>
              <a:rPr lang="en-US" sz="1350" baseline="30000" dirty="0"/>
              <a:t>6</a:t>
            </a:r>
            <a:r>
              <a:rPr lang="en-US" sz="1350" dirty="0"/>
              <a:t>Li and </a:t>
            </a:r>
            <a:r>
              <a:rPr lang="en-US" sz="1350" baseline="30000" dirty="0"/>
              <a:t>7</a:t>
            </a:r>
            <a:r>
              <a:rPr lang="en-US" sz="1350" dirty="0"/>
              <a:t>Li are completely different, the </a:t>
            </a:r>
            <a:r>
              <a:rPr lang="en-US" sz="1350" baseline="30000" dirty="0"/>
              <a:t>6</a:t>
            </a:r>
            <a:r>
              <a:rPr lang="en-US" sz="1350" dirty="0"/>
              <a:t>Li/</a:t>
            </a:r>
            <a:r>
              <a:rPr lang="en-US" sz="1350" baseline="30000" dirty="0"/>
              <a:t>7</a:t>
            </a:r>
            <a:r>
              <a:rPr lang="en-US" sz="1350" dirty="0"/>
              <a:t>Li isotopic ratio can be used either to constrain the lithium production mechanisms and/or the galactic enrichment processes </a:t>
            </a:r>
          </a:p>
          <a:p>
            <a:endParaRPr lang="en-US" sz="1500" b="1" dirty="0"/>
          </a:p>
          <a:p>
            <a:r>
              <a:rPr lang="en-US" sz="1500" b="1" dirty="0">
                <a:sym typeface="Wingdings" pitchFamily="2" charset="2"/>
              </a:rPr>
              <a:t> </a:t>
            </a:r>
            <a:r>
              <a:rPr lang="en-US" sz="1500" b="1" dirty="0"/>
              <a:t>an accurate determination of the </a:t>
            </a:r>
            <a:r>
              <a:rPr lang="en-US" sz="1500" b="1" baseline="30000" dirty="0"/>
              <a:t>6</a:t>
            </a:r>
            <a:r>
              <a:rPr lang="en-US" sz="1500" b="1" dirty="0"/>
              <a:t>Li(p,</a:t>
            </a:r>
            <a:r>
              <a:rPr lang="el-GR" sz="1500" b="1" dirty="0"/>
              <a:t>γ) </a:t>
            </a:r>
            <a:r>
              <a:rPr lang="el-GR" sz="1500" b="1" baseline="30000" dirty="0"/>
              <a:t>7</a:t>
            </a:r>
            <a:r>
              <a:rPr lang="en-US" sz="1500" b="1" dirty="0"/>
              <a:t>Be astrophysical S factor is needed.</a:t>
            </a:r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460163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arrotondato 21"/>
          <p:cNvSpPr/>
          <p:nvPr/>
        </p:nvSpPr>
        <p:spPr>
          <a:xfrm>
            <a:off x="0" y="6247348"/>
            <a:ext cx="9143640" cy="60951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3" name="CustomShape 1"/>
          <p:cNvSpPr/>
          <p:nvPr/>
        </p:nvSpPr>
        <p:spPr>
          <a:xfrm>
            <a:off x="360" y="14400"/>
            <a:ext cx="9143640" cy="7603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/>
              </a:rPr>
              <a:t>Nuclear astrophysics input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ma 3"/>
          <p:cNvGraphicFramePr/>
          <p:nvPr/>
        </p:nvGraphicFramePr>
        <p:xfrm>
          <a:off x="2678412" y="87928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ttangolo 4"/>
          <p:cNvSpPr/>
          <p:nvPr/>
        </p:nvSpPr>
        <p:spPr>
          <a:xfrm>
            <a:off x="635410" y="1075070"/>
            <a:ext cx="2381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purpose of nuclear astrophysics is to provide reliable nuclear physics input</a:t>
            </a:r>
          </a:p>
        </p:txBody>
      </p:sp>
      <p:sp>
        <p:nvSpPr>
          <p:cNvPr id="6" name="Rettangolo 5"/>
          <p:cNvSpPr/>
          <p:nvPr/>
        </p:nvSpPr>
        <p:spPr>
          <a:xfrm>
            <a:off x="4626027" y="4425562"/>
            <a:ext cx="2381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Change the model until observables are matched by predictions</a:t>
            </a:r>
          </a:p>
        </p:txBody>
      </p:sp>
      <p:sp>
        <p:nvSpPr>
          <p:cNvPr id="7" name="Freccia bidirezionale orizzontale 6"/>
          <p:cNvSpPr/>
          <p:nvPr/>
        </p:nvSpPr>
        <p:spPr>
          <a:xfrm rot="20086218">
            <a:off x="4602962" y="3713377"/>
            <a:ext cx="959569" cy="450628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360" y="5656528"/>
            <a:ext cx="9143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Astrophysical models are very complex: assumptions on stellar structure and on stellar parameters (age, mass…) </a:t>
            </a:r>
            <a:r>
              <a:rPr lang="en-US" dirty="0">
                <a:sym typeface="Wingdings"/>
              </a:rPr>
              <a:t> need of multiple independent constrain</a:t>
            </a:r>
          </a:p>
          <a:p>
            <a:pPr algn="just"/>
            <a:r>
              <a:rPr lang="en-US" dirty="0">
                <a:solidFill>
                  <a:schemeClr val="bg1"/>
                </a:solidFill>
                <a:sym typeface="Wingdings"/>
              </a:rPr>
              <a:t>Key point: all ingredients must be well balanced… now observations are way more accurate than nuclear physics data (JWST, PLANCK, SNO…)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829" y="3400196"/>
            <a:ext cx="1735408" cy="1573811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1014904" y="2575923"/>
            <a:ext cx="1480839" cy="1480839"/>
            <a:chOff x="382488" y="2581687"/>
            <a:chExt cx="1480839" cy="1480839"/>
          </a:xfrm>
        </p:grpSpPr>
        <p:sp>
          <p:nvSpPr>
            <p:cNvPr id="11" name="Ovale 10"/>
            <p:cNvSpPr/>
            <p:nvPr/>
          </p:nvSpPr>
          <p:spPr>
            <a:xfrm>
              <a:off x="382488" y="2581687"/>
              <a:ext cx="1480839" cy="148083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e 4"/>
            <p:cNvSpPr/>
            <p:nvPr/>
          </p:nvSpPr>
          <p:spPr>
            <a:xfrm>
              <a:off x="599352" y="2798551"/>
              <a:ext cx="1047111" cy="1047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Astrophysical models: how a star works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1014904" y="4098835"/>
            <a:ext cx="1480839" cy="1480839"/>
            <a:chOff x="382488" y="2581687"/>
            <a:chExt cx="1480839" cy="1480839"/>
          </a:xfrm>
        </p:grpSpPr>
        <p:sp>
          <p:nvSpPr>
            <p:cNvPr id="14" name="Ovale 13"/>
            <p:cNvSpPr/>
            <p:nvPr/>
          </p:nvSpPr>
          <p:spPr>
            <a:xfrm>
              <a:off x="382488" y="2581687"/>
              <a:ext cx="1480839" cy="148083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e 4"/>
            <p:cNvSpPr/>
            <p:nvPr/>
          </p:nvSpPr>
          <p:spPr>
            <a:xfrm>
              <a:off x="599352" y="2798551"/>
              <a:ext cx="1047111" cy="1047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/>
                <a:t>Model input parameters: magnetic field, </a:t>
              </a:r>
              <a:r>
                <a:rPr lang="en-US" sz="1300" dirty="0" err="1"/>
                <a:t>metallicity</a:t>
              </a:r>
              <a:r>
                <a:rPr lang="en-US" sz="1300" dirty="0"/>
                <a:t>, …</a:t>
              </a:r>
              <a:endParaRPr lang="en-US" sz="1300" kern="1200" dirty="0"/>
            </a:p>
          </p:txBody>
        </p:sp>
      </p:grpSp>
      <p:grpSp>
        <p:nvGrpSpPr>
          <p:cNvPr id="16" name="Gruppo 15"/>
          <p:cNvGrpSpPr/>
          <p:nvPr/>
        </p:nvGrpSpPr>
        <p:grpSpPr>
          <a:xfrm rot="1708005">
            <a:off x="2631164" y="3199282"/>
            <a:ext cx="470907" cy="550872"/>
            <a:chOff x="2085454" y="1756563"/>
            <a:chExt cx="470907" cy="550872"/>
          </a:xfrm>
        </p:grpSpPr>
        <p:sp>
          <p:nvSpPr>
            <p:cNvPr id="17" name="Freccia destra 16"/>
            <p:cNvSpPr/>
            <p:nvPr/>
          </p:nvSpPr>
          <p:spPr>
            <a:xfrm>
              <a:off x="2085454" y="1756563"/>
              <a:ext cx="470907" cy="55087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ccia destra 4"/>
            <p:cNvSpPr/>
            <p:nvPr/>
          </p:nvSpPr>
          <p:spPr>
            <a:xfrm>
              <a:off x="2085454" y="1866737"/>
              <a:ext cx="329635" cy="330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grpSp>
        <p:nvGrpSpPr>
          <p:cNvPr id="19" name="Gruppo 18"/>
          <p:cNvGrpSpPr/>
          <p:nvPr/>
        </p:nvGrpSpPr>
        <p:grpSpPr>
          <a:xfrm rot="20256852">
            <a:off x="2627013" y="4376313"/>
            <a:ext cx="470907" cy="550872"/>
            <a:chOff x="2085454" y="1756563"/>
            <a:chExt cx="470907" cy="550872"/>
          </a:xfrm>
        </p:grpSpPr>
        <p:sp>
          <p:nvSpPr>
            <p:cNvPr id="20" name="Freccia destra 19"/>
            <p:cNvSpPr/>
            <p:nvPr/>
          </p:nvSpPr>
          <p:spPr>
            <a:xfrm>
              <a:off x="2085454" y="1756563"/>
              <a:ext cx="470907" cy="55087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Freccia destra 4"/>
            <p:cNvSpPr/>
            <p:nvPr/>
          </p:nvSpPr>
          <p:spPr>
            <a:xfrm>
              <a:off x="2085454" y="1866737"/>
              <a:ext cx="329635" cy="330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627648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metallo, motore, argento&#10;&#10;Descrizione generata automaticamente">
            <a:extLst>
              <a:ext uri="{FF2B5EF4-FFF2-40B4-BE49-F238E27FC236}">
                <a16:creationId xmlns:a16="http://schemas.microsoft.com/office/drawing/2014/main" id="{8D2564DF-AB8C-BA47-AB10-B41C6FF2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61" y="1516157"/>
            <a:ext cx="3435724" cy="257679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63A388-A488-D848-B260-BF6B4A4E8AED}"/>
              </a:ext>
            </a:extLst>
          </p:cNvPr>
          <p:cNvSpPr txBox="1"/>
          <p:nvPr/>
        </p:nvSpPr>
        <p:spPr>
          <a:xfrm>
            <a:off x="2017986" y="179193"/>
            <a:ext cx="4883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The </a:t>
            </a:r>
            <a:r>
              <a:rPr lang="en-US" sz="2400" b="1" baseline="30000" dirty="0">
                <a:latin typeface="Century Gothic" panose="020B0502020202020204" pitchFamily="34" charset="0"/>
              </a:rPr>
              <a:t>6</a:t>
            </a:r>
            <a:r>
              <a:rPr lang="en-US" sz="2400" b="1" dirty="0">
                <a:latin typeface="Century Gothic" panose="020B0502020202020204" pitchFamily="34" charset="0"/>
              </a:rPr>
              <a:t>Li(</a:t>
            </a:r>
            <a:r>
              <a:rPr lang="en-US" sz="2400" b="1" baseline="30000" dirty="0">
                <a:latin typeface="Century Gothic" panose="020B0502020202020204" pitchFamily="34" charset="0"/>
              </a:rPr>
              <a:t>3</a:t>
            </a:r>
            <a:r>
              <a:rPr lang="en-US" sz="2400" b="1" dirty="0">
                <a:latin typeface="Century Gothic" panose="020B0502020202020204" pitchFamily="34" charset="0"/>
              </a:rPr>
              <a:t>He,d)</a:t>
            </a:r>
            <a:r>
              <a:rPr lang="en-US" sz="2400" b="1" baseline="30000" dirty="0">
                <a:latin typeface="Century Gothic" panose="020B0502020202020204" pitchFamily="34" charset="0"/>
              </a:rPr>
              <a:t>7</a:t>
            </a:r>
            <a:r>
              <a:rPr lang="en-US" sz="2400" b="1" dirty="0">
                <a:latin typeface="Century Gothic" panose="020B0502020202020204" pitchFamily="34" charset="0"/>
              </a:rPr>
              <a:t>Be measurement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4D04EF-4CB8-BA44-8707-4410DFE5004F}"/>
              </a:ext>
            </a:extLst>
          </p:cNvPr>
          <p:cNvSpPr txBox="1"/>
          <p:nvPr/>
        </p:nvSpPr>
        <p:spPr>
          <a:xfrm>
            <a:off x="4259602" y="1169909"/>
            <a:ext cx="48037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entury Gothic" panose="020B0502020202020204" pitchFamily="34" charset="0"/>
              </a:rPr>
              <a:t>Experimental setup</a:t>
            </a:r>
          </a:p>
          <a:p>
            <a:endParaRPr lang="en-US" sz="1350" dirty="0">
              <a:latin typeface="Century Gothic" panose="020B0502020202020204" pitchFamily="34" charset="0"/>
            </a:endParaRPr>
          </a:p>
          <a:p>
            <a:r>
              <a:rPr lang="en-US" sz="1050" baseline="30000" dirty="0">
                <a:latin typeface="Century Gothic" panose="020B0502020202020204" pitchFamily="34" charset="0"/>
              </a:rPr>
              <a:t>3</a:t>
            </a:r>
            <a:r>
              <a:rPr lang="en-US" sz="1050" dirty="0">
                <a:latin typeface="Century Gothic" panose="020B0502020202020204" pitchFamily="34" charset="0"/>
              </a:rPr>
              <a:t>He beams by: </a:t>
            </a:r>
            <a:r>
              <a:rPr lang="en-US" sz="1050" b="1" dirty="0" err="1">
                <a:latin typeface="Century Gothic" panose="020B0502020202020204" pitchFamily="34" charset="0"/>
              </a:rPr>
              <a:t>singletron</a:t>
            </a:r>
            <a:r>
              <a:rPr lang="en-US" sz="1050" b="1" dirty="0">
                <a:latin typeface="Century Gothic" panose="020B0502020202020204" pitchFamily="34" charset="0"/>
              </a:rPr>
              <a:t> accelerator @ Department of Physics and Astronomy</a:t>
            </a:r>
            <a:r>
              <a:rPr lang="en-US" sz="1050" dirty="0">
                <a:latin typeface="Century Gothic" panose="020B0502020202020204" pitchFamily="34" charset="0"/>
              </a:rPr>
              <a:t> (DFA) of the University of Catania (Italy) </a:t>
            </a:r>
            <a:r>
              <a:rPr lang="en-US" sz="1050" b="1" dirty="0">
                <a:latin typeface="Century Gothic" panose="020B0502020202020204" pitchFamily="34" charset="0"/>
              </a:rPr>
              <a:t>and FN tandem accelerator @ John D. Fox Superconducting Accelerator</a:t>
            </a:r>
            <a:r>
              <a:rPr lang="en-US" sz="1050" dirty="0">
                <a:latin typeface="Century Gothic" panose="020B0502020202020204" pitchFamily="34" charset="0"/>
              </a:rPr>
              <a:t> Laboratory at Florida State University (FSU), Tallahassee (FL), USA</a:t>
            </a:r>
          </a:p>
          <a:p>
            <a:endParaRPr lang="en-US" sz="1050" dirty="0">
              <a:latin typeface="Century Gothic" panose="020B0502020202020204" pitchFamily="34" charset="0"/>
            </a:endParaRPr>
          </a:p>
          <a:p>
            <a:r>
              <a:rPr lang="en-US" sz="1050" dirty="0">
                <a:latin typeface="Century Gothic" panose="020B0502020202020204" pitchFamily="34" charset="0"/>
              </a:rPr>
              <a:t>Angular distributions were measured at </a:t>
            </a:r>
            <a:r>
              <a:rPr lang="en-US" sz="1050" b="1" dirty="0" err="1">
                <a:latin typeface="Century Gothic" panose="020B0502020202020204" pitchFamily="34" charset="0"/>
              </a:rPr>
              <a:t>E</a:t>
            </a:r>
            <a:r>
              <a:rPr lang="en-US" sz="1050" b="1" baseline="-25000" dirty="0" err="1">
                <a:latin typeface="Century Gothic" panose="020B0502020202020204" pitchFamily="34" charset="0"/>
              </a:rPr>
              <a:t>lab</a:t>
            </a:r>
            <a:r>
              <a:rPr lang="en-US" sz="1050" b="1" dirty="0">
                <a:latin typeface="Century Gothic" panose="020B0502020202020204" pitchFamily="34" charset="0"/>
              </a:rPr>
              <a:t> = 3 MeV and </a:t>
            </a:r>
            <a:r>
              <a:rPr lang="en-US" sz="1050" b="1" dirty="0" err="1">
                <a:latin typeface="Century Gothic" panose="020B0502020202020204" pitchFamily="34" charset="0"/>
              </a:rPr>
              <a:t>E</a:t>
            </a:r>
            <a:r>
              <a:rPr lang="en-US" sz="1050" b="1" baseline="-25000" dirty="0" err="1">
                <a:latin typeface="Century Gothic" panose="020B0502020202020204" pitchFamily="34" charset="0"/>
              </a:rPr>
              <a:t>lab</a:t>
            </a:r>
            <a:r>
              <a:rPr lang="en-US" sz="1050" b="1" dirty="0">
                <a:latin typeface="Century Gothic" panose="020B0502020202020204" pitchFamily="34" charset="0"/>
              </a:rPr>
              <a:t> =5 MeV </a:t>
            </a:r>
            <a:r>
              <a:rPr lang="en-US" sz="1050" dirty="0">
                <a:latin typeface="Century Gothic" panose="020B0502020202020204" pitchFamily="34" charset="0"/>
              </a:rPr>
              <a:t>using silicon DE-E telescopes on a turntable. Additional monitor detectors were placed at symmetric angles with respect to the beam axis to check target thickness and for normalization. </a:t>
            </a:r>
          </a:p>
          <a:p>
            <a:endParaRPr lang="en-US" sz="1050" baseline="30000" dirty="0">
              <a:latin typeface="Century Gothic" panose="020B0502020202020204" pitchFamily="34" charset="0"/>
            </a:endParaRPr>
          </a:p>
          <a:p>
            <a:r>
              <a:rPr lang="en-US" sz="1050" b="1" baseline="30000" dirty="0">
                <a:latin typeface="Century Gothic" panose="020B0502020202020204" pitchFamily="34" charset="0"/>
              </a:rPr>
              <a:t>6</a:t>
            </a:r>
            <a:r>
              <a:rPr lang="en-US" sz="1050" b="1" dirty="0">
                <a:latin typeface="Century Gothic" panose="020B0502020202020204" pitchFamily="34" charset="0"/>
              </a:rPr>
              <a:t>LiF (enriched in </a:t>
            </a:r>
            <a:r>
              <a:rPr lang="en-US" sz="1050" b="1" baseline="30000" dirty="0">
                <a:latin typeface="Century Gothic" panose="020B0502020202020204" pitchFamily="34" charset="0"/>
              </a:rPr>
              <a:t>6</a:t>
            </a:r>
            <a:r>
              <a:rPr lang="en-US" sz="1050" b="1" dirty="0">
                <a:latin typeface="Century Gothic" panose="020B0502020202020204" pitchFamily="34" charset="0"/>
              </a:rPr>
              <a:t>Li by 95%) and pure </a:t>
            </a:r>
            <a:r>
              <a:rPr lang="en-US" sz="1050" b="1" baseline="30000" dirty="0">
                <a:latin typeface="Century Gothic" panose="020B0502020202020204" pitchFamily="34" charset="0"/>
              </a:rPr>
              <a:t>6</a:t>
            </a:r>
            <a:r>
              <a:rPr lang="en-US" sz="1050" b="1" dirty="0">
                <a:latin typeface="Century Gothic" panose="020B0502020202020204" pitchFamily="34" charset="0"/>
              </a:rPr>
              <a:t>Li targets (enriched in </a:t>
            </a:r>
            <a:r>
              <a:rPr lang="en-US" sz="1050" b="1" baseline="30000" dirty="0">
                <a:latin typeface="Century Gothic" panose="020B0502020202020204" pitchFamily="34" charset="0"/>
              </a:rPr>
              <a:t>6</a:t>
            </a:r>
            <a:r>
              <a:rPr lang="en-US" sz="1050" b="1" dirty="0">
                <a:latin typeface="Century Gothic" panose="020B0502020202020204" pitchFamily="34" charset="0"/>
              </a:rPr>
              <a:t>Li by 98%) were used</a:t>
            </a:r>
          </a:p>
          <a:p>
            <a:endParaRPr lang="en-US" sz="1050" dirty="0">
              <a:latin typeface="Century Gothic" panose="020B0502020202020204" pitchFamily="34" charset="0"/>
            </a:endParaRPr>
          </a:p>
        </p:txBody>
      </p:sp>
      <p:sp>
        <p:nvSpPr>
          <p:cNvPr id="8" name="Freccia sinistra 7">
            <a:extLst>
              <a:ext uri="{FF2B5EF4-FFF2-40B4-BE49-F238E27FC236}">
                <a16:creationId xmlns:a16="http://schemas.microsoft.com/office/drawing/2014/main" id="{5DE9851F-A25D-6F48-92C3-6DFEC7F794CB}"/>
              </a:ext>
            </a:extLst>
          </p:cNvPr>
          <p:cNvSpPr/>
          <p:nvPr/>
        </p:nvSpPr>
        <p:spPr>
          <a:xfrm>
            <a:off x="2373408" y="2574259"/>
            <a:ext cx="1647263" cy="242047"/>
          </a:xfrm>
          <a:prstGeom prst="leftArrow">
            <a:avLst>
              <a:gd name="adj1" fmla="val 50000"/>
              <a:gd name="adj2" fmla="val 828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43C771-05FC-894E-A9E6-CCEC997D19B3}"/>
              </a:ext>
            </a:extLst>
          </p:cNvPr>
          <p:cNvSpPr txBox="1"/>
          <p:nvPr/>
        </p:nvSpPr>
        <p:spPr>
          <a:xfrm>
            <a:off x="2812396" y="2297260"/>
            <a:ext cx="10743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baseline="30000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en-US" sz="135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 beam </a:t>
            </a:r>
          </a:p>
        </p:txBody>
      </p:sp>
      <p:pic>
        <p:nvPicPr>
          <p:cNvPr id="11" name="Immagine 10" descr="Immagine che contiene interni, mugnaio&#10;&#10;Descrizione generata automaticamente">
            <a:extLst>
              <a:ext uri="{FF2B5EF4-FFF2-40B4-BE49-F238E27FC236}">
                <a16:creationId xmlns:a16="http://schemas.microsoft.com/office/drawing/2014/main" id="{881DA853-5520-B047-8495-A49498163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61" y="4257812"/>
            <a:ext cx="2130236" cy="1597677"/>
          </a:xfrm>
          <a:prstGeom prst="rect">
            <a:avLst/>
          </a:prstGeom>
        </p:spPr>
      </p:pic>
      <p:sp>
        <p:nvSpPr>
          <p:cNvPr id="2" name="Line 17">
            <a:extLst>
              <a:ext uri="{FF2B5EF4-FFF2-40B4-BE49-F238E27FC236}">
                <a16:creationId xmlns:a16="http://schemas.microsoft.com/office/drawing/2014/main" id="{926AFD1F-AECF-24FB-4736-DBCFE1255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7695" y="4090869"/>
            <a:ext cx="295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0" name="Line 18">
            <a:extLst>
              <a:ext uri="{FF2B5EF4-FFF2-40B4-BE49-F238E27FC236}">
                <a16:creationId xmlns:a16="http://schemas.microsoft.com/office/drawing/2014/main" id="{5FC26D83-B088-3E5E-CA34-F45E90E68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3095" y="4082569"/>
            <a:ext cx="3048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3" name="Line 19">
            <a:extLst>
              <a:ext uri="{FF2B5EF4-FFF2-40B4-BE49-F238E27FC236}">
                <a16:creationId xmlns:a16="http://schemas.microsoft.com/office/drawing/2014/main" id="{B967ACEA-74CC-8F45-05CB-A2D7DE12C5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8695" y="5048269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4" name="Line 20">
            <a:extLst>
              <a:ext uri="{FF2B5EF4-FFF2-40B4-BE49-F238E27FC236}">
                <a16:creationId xmlns:a16="http://schemas.microsoft.com/office/drawing/2014/main" id="{F80E2417-F3F8-75D6-AABB-18BE883FA6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88355" y="5044954"/>
            <a:ext cx="187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Box 24">
            <a:extLst>
              <a:ext uri="{FF2B5EF4-FFF2-40B4-BE49-F238E27FC236}">
                <a16:creationId xmlns:a16="http://schemas.microsoft.com/office/drawing/2014/main" id="{57546599-A76D-6239-09E7-4409DFA41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032" y="4032680"/>
            <a:ext cx="5245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baseline="30000" dirty="0">
                <a:solidFill>
                  <a:schemeClr val="tx2"/>
                </a:solidFill>
                <a:latin typeface="Calibri" pitchFamily="34" charset="0"/>
              </a:rPr>
              <a:t>3</a:t>
            </a:r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He</a:t>
            </a:r>
          </a:p>
        </p:txBody>
      </p:sp>
      <p:sp>
        <p:nvSpPr>
          <p:cNvPr id="16" name="Text Box 25">
            <a:extLst>
              <a:ext uri="{FF2B5EF4-FFF2-40B4-BE49-F238E27FC236}">
                <a16:creationId xmlns:a16="http://schemas.microsoft.com/office/drawing/2014/main" id="{22E6E2A4-A595-70F3-E9D5-01DCD5C44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543" y="5019557"/>
            <a:ext cx="417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baseline="30000" dirty="0">
                <a:solidFill>
                  <a:schemeClr val="tx2"/>
                </a:solidFill>
                <a:latin typeface="Calibri" pitchFamily="34" charset="0"/>
              </a:rPr>
              <a:t>6</a:t>
            </a:r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Li</a:t>
            </a: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0745506C-FD82-C245-C2E5-50B7BC48C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372" y="4395669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p</a:t>
            </a:r>
          </a:p>
        </p:txBody>
      </p:sp>
      <p:sp>
        <p:nvSpPr>
          <p:cNvPr id="18" name="Text Box 27">
            <a:extLst>
              <a:ext uri="{FF2B5EF4-FFF2-40B4-BE49-F238E27FC236}">
                <a16:creationId xmlns:a16="http://schemas.microsoft.com/office/drawing/2014/main" id="{7091EA3C-A5E5-CE11-AA33-6B97967E4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801" y="4029832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d</a:t>
            </a:r>
          </a:p>
        </p:txBody>
      </p:sp>
      <p:sp>
        <p:nvSpPr>
          <p:cNvPr id="19" name="Text Box 29">
            <a:extLst>
              <a:ext uri="{FF2B5EF4-FFF2-40B4-BE49-F238E27FC236}">
                <a16:creationId xmlns:a16="http://schemas.microsoft.com/office/drawing/2014/main" id="{1589BADE-EEE1-9002-85AF-7CEC1DDC9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0070" y="5014974"/>
            <a:ext cx="5084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baseline="30000" dirty="0">
                <a:solidFill>
                  <a:schemeClr val="tx2"/>
                </a:solidFill>
                <a:latin typeface="Calibri" pitchFamily="34" charset="0"/>
              </a:rPr>
              <a:t>7</a:t>
            </a:r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Be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61198850-5658-2E49-1455-B733ADA72698}"/>
              </a:ext>
            </a:extLst>
          </p:cNvPr>
          <p:cNvSpPr/>
          <p:nvPr/>
        </p:nvSpPr>
        <p:spPr>
          <a:xfrm>
            <a:off x="5905783" y="3979744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21" name="Connettore 7 20">
            <a:extLst>
              <a:ext uri="{FF2B5EF4-FFF2-40B4-BE49-F238E27FC236}">
                <a16:creationId xmlns:a16="http://schemas.microsoft.com/office/drawing/2014/main" id="{4DEC1B05-9565-F03C-27A5-97101AC9DBCC}"/>
              </a:ext>
            </a:extLst>
          </p:cNvPr>
          <p:cNvCxnSpPr/>
          <p:nvPr/>
        </p:nvCxnSpPr>
        <p:spPr>
          <a:xfrm flipV="1">
            <a:off x="5073909" y="4544917"/>
            <a:ext cx="1000140" cy="928665"/>
          </a:xfrm>
          <a:prstGeom prst="curved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D9A0D398-8550-1738-3DC8-F88EC15A9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809" y="5532323"/>
            <a:ext cx="47863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Proton transfer: forward-peaked angular distributions</a:t>
            </a:r>
            <a:endParaRPr lang="it-IT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4180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metallo, motore, argento&#10;&#10;Descrizione generata automaticamente">
            <a:extLst>
              <a:ext uri="{FF2B5EF4-FFF2-40B4-BE49-F238E27FC236}">
                <a16:creationId xmlns:a16="http://schemas.microsoft.com/office/drawing/2014/main" id="{8D2564DF-AB8C-BA47-AB10-B41C6FF2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61" y="1516157"/>
            <a:ext cx="3435724" cy="257679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63A388-A488-D848-B260-BF6B4A4E8AED}"/>
              </a:ext>
            </a:extLst>
          </p:cNvPr>
          <p:cNvSpPr txBox="1"/>
          <p:nvPr/>
        </p:nvSpPr>
        <p:spPr>
          <a:xfrm>
            <a:off x="2017986" y="179193"/>
            <a:ext cx="4883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The </a:t>
            </a:r>
            <a:r>
              <a:rPr lang="en-US" sz="2400" b="1" baseline="30000" dirty="0">
                <a:latin typeface="Century Gothic" panose="020B0502020202020204" pitchFamily="34" charset="0"/>
              </a:rPr>
              <a:t>6</a:t>
            </a:r>
            <a:r>
              <a:rPr lang="en-US" sz="2400" b="1" dirty="0">
                <a:latin typeface="Century Gothic" panose="020B0502020202020204" pitchFamily="34" charset="0"/>
              </a:rPr>
              <a:t>Li(</a:t>
            </a:r>
            <a:r>
              <a:rPr lang="en-US" sz="2400" b="1" baseline="30000" dirty="0">
                <a:latin typeface="Century Gothic" panose="020B0502020202020204" pitchFamily="34" charset="0"/>
              </a:rPr>
              <a:t>3</a:t>
            </a:r>
            <a:r>
              <a:rPr lang="en-US" sz="2400" b="1" dirty="0">
                <a:latin typeface="Century Gothic" panose="020B0502020202020204" pitchFamily="34" charset="0"/>
              </a:rPr>
              <a:t>He,d)</a:t>
            </a:r>
            <a:r>
              <a:rPr lang="en-US" sz="2400" b="1" baseline="30000" dirty="0">
                <a:latin typeface="Century Gothic" panose="020B0502020202020204" pitchFamily="34" charset="0"/>
              </a:rPr>
              <a:t>7</a:t>
            </a:r>
            <a:r>
              <a:rPr lang="en-US" sz="2400" b="1" dirty="0">
                <a:latin typeface="Century Gothic" panose="020B0502020202020204" pitchFamily="34" charset="0"/>
              </a:rPr>
              <a:t>Be measurement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4D04EF-4CB8-BA44-8707-4410DFE5004F}"/>
              </a:ext>
            </a:extLst>
          </p:cNvPr>
          <p:cNvSpPr txBox="1"/>
          <p:nvPr/>
        </p:nvSpPr>
        <p:spPr>
          <a:xfrm>
            <a:off x="4259602" y="1169909"/>
            <a:ext cx="48037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entury Gothic" panose="020B0502020202020204" pitchFamily="34" charset="0"/>
              </a:rPr>
              <a:t>Experimental setup</a:t>
            </a:r>
          </a:p>
          <a:p>
            <a:endParaRPr lang="en-US" sz="1350" dirty="0">
              <a:latin typeface="Century Gothic" panose="020B0502020202020204" pitchFamily="34" charset="0"/>
            </a:endParaRPr>
          </a:p>
          <a:p>
            <a:r>
              <a:rPr lang="en-US" sz="1050" baseline="30000" dirty="0">
                <a:latin typeface="Century Gothic" panose="020B0502020202020204" pitchFamily="34" charset="0"/>
              </a:rPr>
              <a:t>3</a:t>
            </a:r>
            <a:r>
              <a:rPr lang="en-US" sz="1050" dirty="0">
                <a:latin typeface="Century Gothic" panose="020B0502020202020204" pitchFamily="34" charset="0"/>
              </a:rPr>
              <a:t>He beams by: </a:t>
            </a:r>
            <a:r>
              <a:rPr lang="en-US" sz="1050" b="1" dirty="0" err="1">
                <a:latin typeface="Century Gothic" panose="020B0502020202020204" pitchFamily="34" charset="0"/>
              </a:rPr>
              <a:t>singletron</a:t>
            </a:r>
            <a:r>
              <a:rPr lang="en-US" sz="1050" b="1" dirty="0">
                <a:latin typeface="Century Gothic" panose="020B0502020202020204" pitchFamily="34" charset="0"/>
              </a:rPr>
              <a:t> accelerator @ Department of Physics and Astronomy</a:t>
            </a:r>
            <a:r>
              <a:rPr lang="en-US" sz="1050" dirty="0">
                <a:latin typeface="Century Gothic" panose="020B0502020202020204" pitchFamily="34" charset="0"/>
              </a:rPr>
              <a:t> (DFA) of the University of Catania (Italy) </a:t>
            </a:r>
            <a:r>
              <a:rPr lang="en-US" sz="1050" b="1" dirty="0">
                <a:latin typeface="Century Gothic" panose="020B0502020202020204" pitchFamily="34" charset="0"/>
              </a:rPr>
              <a:t>and FN tandem accelerator @ John D. Fox Superconducting Accelerator</a:t>
            </a:r>
            <a:r>
              <a:rPr lang="en-US" sz="1050" dirty="0">
                <a:latin typeface="Century Gothic" panose="020B0502020202020204" pitchFamily="34" charset="0"/>
              </a:rPr>
              <a:t> Laboratory at Florida State University (FSU), Tallahassee (FL), USA</a:t>
            </a:r>
          </a:p>
          <a:p>
            <a:endParaRPr lang="en-US" sz="1050" dirty="0">
              <a:latin typeface="Century Gothic" panose="020B0502020202020204" pitchFamily="34" charset="0"/>
            </a:endParaRPr>
          </a:p>
          <a:p>
            <a:r>
              <a:rPr lang="en-US" sz="1050" dirty="0">
                <a:latin typeface="Century Gothic" panose="020B0502020202020204" pitchFamily="34" charset="0"/>
              </a:rPr>
              <a:t>Angular distributions were measured at </a:t>
            </a:r>
            <a:r>
              <a:rPr lang="en-US" sz="1050" b="1" dirty="0" err="1">
                <a:latin typeface="Century Gothic" panose="020B0502020202020204" pitchFamily="34" charset="0"/>
              </a:rPr>
              <a:t>E</a:t>
            </a:r>
            <a:r>
              <a:rPr lang="en-US" sz="1050" b="1" baseline="-25000" dirty="0" err="1">
                <a:latin typeface="Century Gothic" panose="020B0502020202020204" pitchFamily="34" charset="0"/>
              </a:rPr>
              <a:t>lab</a:t>
            </a:r>
            <a:r>
              <a:rPr lang="en-US" sz="1050" b="1" dirty="0">
                <a:latin typeface="Century Gothic" panose="020B0502020202020204" pitchFamily="34" charset="0"/>
              </a:rPr>
              <a:t> = 3 MeV and </a:t>
            </a:r>
            <a:r>
              <a:rPr lang="en-US" sz="1050" b="1" dirty="0" err="1">
                <a:latin typeface="Century Gothic" panose="020B0502020202020204" pitchFamily="34" charset="0"/>
              </a:rPr>
              <a:t>E</a:t>
            </a:r>
            <a:r>
              <a:rPr lang="en-US" sz="1050" b="1" baseline="-25000" dirty="0" err="1">
                <a:latin typeface="Century Gothic" panose="020B0502020202020204" pitchFamily="34" charset="0"/>
              </a:rPr>
              <a:t>lab</a:t>
            </a:r>
            <a:r>
              <a:rPr lang="en-US" sz="1050" b="1" dirty="0">
                <a:latin typeface="Century Gothic" panose="020B0502020202020204" pitchFamily="34" charset="0"/>
              </a:rPr>
              <a:t> =5 MeV </a:t>
            </a:r>
            <a:r>
              <a:rPr lang="en-US" sz="1050" dirty="0">
                <a:latin typeface="Century Gothic" panose="020B0502020202020204" pitchFamily="34" charset="0"/>
              </a:rPr>
              <a:t>using silicon DE-E telescopes on a turntable. Additional monitor detectors were placed at symmetric angles with respect to the beam axis to check target thickness and for normalization. </a:t>
            </a:r>
          </a:p>
          <a:p>
            <a:endParaRPr lang="en-US" sz="1050" baseline="30000" dirty="0">
              <a:latin typeface="Century Gothic" panose="020B0502020202020204" pitchFamily="34" charset="0"/>
            </a:endParaRPr>
          </a:p>
          <a:p>
            <a:r>
              <a:rPr lang="en-US" sz="1050" b="1" baseline="30000" dirty="0">
                <a:latin typeface="Century Gothic" panose="020B0502020202020204" pitchFamily="34" charset="0"/>
              </a:rPr>
              <a:t>6</a:t>
            </a:r>
            <a:r>
              <a:rPr lang="en-US" sz="1050" b="1" dirty="0">
                <a:latin typeface="Century Gothic" panose="020B0502020202020204" pitchFamily="34" charset="0"/>
              </a:rPr>
              <a:t>LiF (enriched in </a:t>
            </a:r>
            <a:r>
              <a:rPr lang="en-US" sz="1050" b="1" baseline="30000" dirty="0">
                <a:latin typeface="Century Gothic" panose="020B0502020202020204" pitchFamily="34" charset="0"/>
              </a:rPr>
              <a:t>6</a:t>
            </a:r>
            <a:r>
              <a:rPr lang="en-US" sz="1050" b="1" dirty="0">
                <a:latin typeface="Century Gothic" panose="020B0502020202020204" pitchFamily="34" charset="0"/>
              </a:rPr>
              <a:t>Li by 95%) and pure </a:t>
            </a:r>
            <a:r>
              <a:rPr lang="en-US" sz="1050" b="1" baseline="30000" dirty="0">
                <a:latin typeface="Century Gothic" panose="020B0502020202020204" pitchFamily="34" charset="0"/>
              </a:rPr>
              <a:t>6</a:t>
            </a:r>
            <a:r>
              <a:rPr lang="en-US" sz="1050" b="1" dirty="0">
                <a:latin typeface="Century Gothic" panose="020B0502020202020204" pitchFamily="34" charset="0"/>
              </a:rPr>
              <a:t>Li targets (enriched in </a:t>
            </a:r>
            <a:r>
              <a:rPr lang="en-US" sz="1050" b="1" baseline="30000" dirty="0">
                <a:latin typeface="Century Gothic" panose="020B0502020202020204" pitchFamily="34" charset="0"/>
              </a:rPr>
              <a:t>6</a:t>
            </a:r>
            <a:r>
              <a:rPr lang="en-US" sz="1050" b="1" dirty="0">
                <a:latin typeface="Century Gothic" panose="020B0502020202020204" pitchFamily="34" charset="0"/>
              </a:rPr>
              <a:t>Li by 98%) were used</a:t>
            </a:r>
          </a:p>
          <a:p>
            <a:endParaRPr lang="en-US" sz="1050" dirty="0">
              <a:latin typeface="Century Gothic" panose="020B0502020202020204" pitchFamily="34" charset="0"/>
            </a:endParaRPr>
          </a:p>
        </p:txBody>
      </p:sp>
      <p:sp>
        <p:nvSpPr>
          <p:cNvPr id="8" name="Freccia sinistra 7">
            <a:extLst>
              <a:ext uri="{FF2B5EF4-FFF2-40B4-BE49-F238E27FC236}">
                <a16:creationId xmlns:a16="http://schemas.microsoft.com/office/drawing/2014/main" id="{5DE9851F-A25D-6F48-92C3-6DFEC7F794CB}"/>
              </a:ext>
            </a:extLst>
          </p:cNvPr>
          <p:cNvSpPr/>
          <p:nvPr/>
        </p:nvSpPr>
        <p:spPr>
          <a:xfrm>
            <a:off x="2373408" y="2574259"/>
            <a:ext cx="1647263" cy="242047"/>
          </a:xfrm>
          <a:prstGeom prst="leftArrow">
            <a:avLst>
              <a:gd name="adj1" fmla="val 50000"/>
              <a:gd name="adj2" fmla="val 8284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43C771-05FC-894E-A9E6-CCEC997D19B3}"/>
              </a:ext>
            </a:extLst>
          </p:cNvPr>
          <p:cNvSpPr txBox="1"/>
          <p:nvPr/>
        </p:nvSpPr>
        <p:spPr>
          <a:xfrm>
            <a:off x="2812396" y="2297260"/>
            <a:ext cx="10743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baseline="30000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r>
              <a:rPr lang="en-US" sz="135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 beam </a:t>
            </a:r>
          </a:p>
        </p:txBody>
      </p:sp>
      <p:pic>
        <p:nvPicPr>
          <p:cNvPr id="11" name="Immagine 10" descr="Immagine che contiene interni, mugnaio&#10;&#10;Descrizione generata automaticamente">
            <a:extLst>
              <a:ext uri="{FF2B5EF4-FFF2-40B4-BE49-F238E27FC236}">
                <a16:creationId xmlns:a16="http://schemas.microsoft.com/office/drawing/2014/main" id="{881DA853-5520-B047-8495-A49498163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61" y="4257812"/>
            <a:ext cx="2130236" cy="1597677"/>
          </a:xfrm>
          <a:prstGeom prst="rect">
            <a:avLst/>
          </a:prstGeom>
        </p:spPr>
      </p:pic>
      <p:sp>
        <p:nvSpPr>
          <p:cNvPr id="2" name="Line 17">
            <a:extLst>
              <a:ext uri="{FF2B5EF4-FFF2-40B4-BE49-F238E27FC236}">
                <a16:creationId xmlns:a16="http://schemas.microsoft.com/office/drawing/2014/main" id="{926AFD1F-AECF-24FB-4736-DBCFE1255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7695" y="4090869"/>
            <a:ext cx="295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0" name="Line 18">
            <a:extLst>
              <a:ext uri="{FF2B5EF4-FFF2-40B4-BE49-F238E27FC236}">
                <a16:creationId xmlns:a16="http://schemas.microsoft.com/office/drawing/2014/main" id="{5FC26D83-B088-3E5E-CA34-F45E90E68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3095" y="4082569"/>
            <a:ext cx="304800" cy="990600"/>
          </a:xfrm>
          <a:prstGeom prst="line">
            <a:avLst/>
          </a:prstGeom>
          <a:noFill/>
          <a:ln w="31750">
            <a:solidFill>
              <a:srgbClr val="00B050"/>
            </a:solidFill>
            <a:round/>
            <a:headEnd type="triangle" w="lg" len="lg"/>
            <a:tailEnd type="none" w="med" len="med"/>
          </a:ln>
        </p:spPr>
        <p:txBody>
          <a:bodyPr/>
          <a:lstStyle/>
          <a:p>
            <a:endParaRPr lang="en-GB" dirty="0"/>
          </a:p>
        </p:txBody>
      </p:sp>
      <p:sp>
        <p:nvSpPr>
          <p:cNvPr id="13" name="Line 19">
            <a:extLst>
              <a:ext uri="{FF2B5EF4-FFF2-40B4-BE49-F238E27FC236}">
                <a16:creationId xmlns:a16="http://schemas.microsoft.com/office/drawing/2014/main" id="{B967ACEA-74CC-8F45-05CB-A2D7DE12C5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8695" y="5048269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4" name="Line 20">
            <a:extLst>
              <a:ext uri="{FF2B5EF4-FFF2-40B4-BE49-F238E27FC236}">
                <a16:creationId xmlns:a16="http://schemas.microsoft.com/office/drawing/2014/main" id="{F80E2417-F3F8-75D6-AABB-18BE883FA6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88355" y="5044954"/>
            <a:ext cx="187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Box 24">
            <a:extLst>
              <a:ext uri="{FF2B5EF4-FFF2-40B4-BE49-F238E27FC236}">
                <a16:creationId xmlns:a16="http://schemas.microsoft.com/office/drawing/2014/main" id="{57546599-A76D-6239-09E7-4409DFA41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032" y="4032680"/>
            <a:ext cx="5245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baseline="30000" dirty="0">
                <a:solidFill>
                  <a:schemeClr val="tx2"/>
                </a:solidFill>
                <a:latin typeface="Calibri" pitchFamily="34" charset="0"/>
              </a:rPr>
              <a:t>3</a:t>
            </a:r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He</a:t>
            </a:r>
          </a:p>
        </p:txBody>
      </p:sp>
      <p:sp>
        <p:nvSpPr>
          <p:cNvPr id="16" name="Text Box 25">
            <a:extLst>
              <a:ext uri="{FF2B5EF4-FFF2-40B4-BE49-F238E27FC236}">
                <a16:creationId xmlns:a16="http://schemas.microsoft.com/office/drawing/2014/main" id="{22E6E2A4-A595-70F3-E9D5-01DCD5C44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543" y="5019557"/>
            <a:ext cx="417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baseline="30000" dirty="0">
                <a:solidFill>
                  <a:schemeClr val="tx2"/>
                </a:solidFill>
                <a:latin typeface="Calibri" pitchFamily="34" charset="0"/>
              </a:rPr>
              <a:t>6</a:t>
            </a:r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Li</a:t>
            </a: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0745506C-FD82-C245-C2E5-50B7BC48C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51" y="4395669"/>
            <a:ext cx="3305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Symbol" pitchFamily="2" charset="2"/>
              </a:rPr>
              <a:t>a</a:t>
            </a:r>
          </a:p>
        </p:txBody>
      </p:sp>
      <p:sp>
        <p:nvSpPr>
          <p:cNvPr id="18" name="Text Box 27">
            <a:extLst>
              <a:ext uri="{FF2B5EF4-FFF2-40B4-BE49-F238E27FC236}">
                <a16:creationId xmlns:a16="http://schemas.microsoft.com/office/drawing/2014/main" id="{7091EA3C-A5E5-CE11-AA33-6B97967E4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007" y="4621681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d</a:t>
            </a:r>
          </a:p>
        </p:txBody>
      </p:sp>
      <p:sp>
        <p:nvSpPr>
          <p:cNvPr id="19" name="Text Box 29">
            <a:extLst>
              <a:ext uri="{FF2B5EF4-FFF2-40B4-BE49-F238E27FC236}">
                <a16:creationId xmlns:a16="http://schemas.microsoft.com/office/drawing/2014/main" id="{1589BADE-EEE1-9002-85AF-7CEC1DDC9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770" y="3734243"/>
            <a:ext cx="5084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 baseline="30000" dirty="0">
                <a:solidFill>
                  <a:schemeClr val="tx2"/>
                </a:solidFill>
                <a:latin typeface="Calibri" pitchFamily="34" charset="0"/>
              </a:rPr>
              <a:t>7</a:t>
            </a:r>
            <a:r>
              <a:rPr lang="it-IT" b="1" dirty="0">
                <a:solidFill>
                  <a:schemeClr val="tx2"/>
                </a:solidFill>
                <a:latin typeface="Calibri" pitchFamily="34" charset="0"/>
              </a:rPr>
              <a:t>Be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61198850-5658-2E49-1455-B733ADA72698}"/>
              </a:ext>
            </a:extLst>
          </p:cNvPr>
          <p:cNvSpPr/>
          <p:nvPr/>
        </p:nvSpPr>
        <p:spPr>
          <a:xfrm>
            <a:off x="5905783" y="3979744"/>
            <a:ext cx="206375" cy="2143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21" name="Connettore 7 20">
            <a:extLst>
              <a:ext uri="{FF2B5EF4-FFF2-40B4-BE49-F238E27FC236}">
                <a16:creationId xmlns:a16="http://schemas.microsoft.com/office/drawing/2014/main" id="{4DEC1B05-9565-F03C-27A5-97101AC9DBCC}"/>
              </a:ext>
            </a:extLst>
          </p:cNvPr>
          <p:cNvCxnSpPr/>
          <p:nvPr/>
        </p:nvCxnSpPr>
        <p:spPr>
          <a:xfrm flipV="1">
            <a:off x="5073909" y="4544917"/>
            <a:ext cx="1000140" cy="928665"/>
          </a:xfrm>
          <a:prstGeom prst="curved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D9A0D398-8550-1738-3DC8-F88EC15A9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809" y="5532323"/>
            <a:ext cx="47863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Alpha transfer: backward-peaked angular distributions</a:t>
            </a:r>
            <a:endParaRPr lang="it-IT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31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81FAA7-9DC4-B549-800D-38202B76290E}"/>
              </a:ext>
            </a:extLst>
          </p:cNvPr>
          <p:cNvSpPr txBox="1"/>
          <p:nvPr/>
        </p:nvSpPr>
        <p:spPr>
          <a:xfrm>
            <a:off x="2826325" y="171607"/>
            <a:ext cx="3430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Experimental spectra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8C40F0-F8E0-B041-9C83-3015109B9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1" y="1386345"/>
            <a:ext cx="3570632" cy="222541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420C54-A956-8644-A835-92A74ABE0B61}"/>
              </a:ext>
            </a:extLst>
          </p:cNvPr>
          <p:cNvSpPr txBox="1"/>
          <p:nvPr/>
        </p:nvSpPr>
        <p:spPr>
          <a:xfrm>
            <a:off x="304525" y="842195"/>
            <a:ext cx="3846443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G.G. Kiss et al. </a:t>
            </a:r>
            <a:r>
              <a:rPr lang="it-IT" sz="135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Letters</a:t>
            </a:r>
            <a:r>
              <a:rPr lang="it-IT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807 (2020) 135606</a:t>
            </a:r>
          </a:p>
          <a:p>
            <a:r>
              <a:rPr lang="it-IT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G.G. Kiss et al. </a:t>
            </a:r>
            <a:r>
              <a:rPr lang="it-IT" sz="135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it-IT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it-IT" sz="13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 104 (2021) 015807</a:t>
            </a:r>
          </a:p>
          <a:p>
            <a:endParaRPr lang="it-IT" sz="135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C116232-AF94-DB4B-8376-F794F8840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570" y="1118836"/>
            <a:ext cx="3529829" cy="467338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C7081BF-A1FC-4B44-9219-3DAFACBEE373}"/>
              </a:ext>
            </a:extLst>
          </p:cNvPr>
          <p:cNvSpPr txBox="1"/>
          <p:nvPr/>
        </p:nvSpPr>
        <p:spPr>
          <a:xfrm>
            <a:off x="3720894" y="1351659"/>
            <a:ext cx="176281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DE−E spectrum measured with a silicon telescope </a:t>
            </a:r>
          </a:p>
          <a:p>
            <a:endParaRPr lang="en-US" sz="1350" dirty="0"/>
          </a:p>
          <a:p>
            <a:r>
              <a:rPr lang="en-US" sz="1350" dirty="0"/>
              <a:t>The peaks: d</a:t>
            </a:r>
            <a:r>
              <a:rPr lang="en-US" sz="1350" baseline="-25000" dirty="0"/>
              <a:t>0</a:t>
            </a:r>
            <a:r>
              <a:rPr lang="en-US" sz="1350" dirty="0"/>
              <a:t> and d</a:t>
            </a:r>
            <a:r>
              <a:rPr lang="en-US" sz="1350" baseline="-25000" dirty="0"/>
              <a:t>1</a:t>
            </a:r>
          </a:p>
          <a:p>
            <a:endParaRPr lang="en-US" sz="1350" dirty="0"/>
          </a:p>
          <a:p>
            <a:pPr marL="257175" indent="-257175">
              <a:buAutoNum type="arabicPeriod"/>
            </a:pPr>
            <a:r>
              <a:rPr lang="en-US" sz="1350" dirty="0"/>
              <a:t>Very clean d ID</a:t>
            </a:r>
          </a:p>
          <a:p>
            <a:pPr marL="257175" indent="-257175">
              <a:buAutoNum type="arabicPeriod"/>
            </a:pPr>
            <a:r>
              <a:rPr lang="en-US" sz="1350" dirty="0"/>
              <a:t>Observation of both </a:t>
            </a:r>
            <a:r>
              <a:rPr lang="en-US" sz="1350" baseline="30000" dirty="0"/>
              <a:t>7</a:t>
            </a:r>
            <a:r>
              <a:rPr lang="en-US" sz="1350" dirty="0"/>
              <a:t>Be </a:t>
            </a:r>
            <a:r>
              <a:rPr lang="en-US" sz="1350" dirty="0" err="1"/>
              <a:t>gs</a:t>
            </a:r>
            <a:r>
              <a:rPr lang="en-US" sz="1350" dirty="0"/>
              <a:t> and 1</a:t>
            </a:r>
            <a:r>
              <a:rPr lang="en-US" sz="1350" baseline="30000" dirty="0"/>
              <a:t>st</a:t>
            </a:r>
            <a:r>
              <a:rPr lang="en-US" sz="1350" dirty="0"/>
              <a:t> excited state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E9DCD01-70DD-4D4D-8DC3-2E77311AA30C}"/>
              </a:ext>
            </a:extLst>
          </p:cNvPr>
          <p:cNvSpPr/>
          <p:nvPr/>
        </p:nvSpPr>
        <p:spPr>
          <a:xfrm>
            <a:off x="60601" y="1386345"/>
            <a:ext cx="5423105" cy="22254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4F4B4F4-C42E-2F42-AD27-5DF8EB914B60}"/>
              </a:ext>
            </a:extLst>
          </p:cNvPr>
          <p:cNvSpPr txBox="1"/>
          <p:nvPr/>
        </p:nvSpPr>
        <p:spPr>
          <a:xfrm>
            <a:off x="243924" y="4423420"/>
            <a:ext cx="5423105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Angular distributions of the </a:t>
            </a:r>
            <a:r>
              <a:rPr lang="en-US" sz="1350" baseline="30000" dirty="0"/>
              <a:t>6</a:t>
            </a:r>
            <a:r>
              <a:rPr lang="en-US" sz="1350" dirty="0"/>
              <a:t>Li(</a:t>
            </a:r>
            <a:r>
              <a:rPr lang="en-US" sz="1350" baseline="30000" dirty="0"/>
              <a:t>3</a:t>
            </a:r>
            <a:r>
              <a:rPr lang="en-US" sz="1350" dirty="0"/>
              <a:t>He,d)</a:t>
            </a:r>
            <a:r>
              <a:rPr lang="en-US" sz="1350" baseline="30000" dirty="0"/>
              <a:t>7</a:t>
            </a:r>
            <a:r>
              <a:rPr lang="en-US" sz="1350" dirty="0"/>
              <a:t>Be reaction populating the ground ((a) and (c)) and first (0.429 MeV) excited ((b) and (d)) states of </a:t>
            </a:r>
            <a:r>
              <a:rPr lang="en-US" sz="1350" baseline="30000" dirty="0"/>
              <a:t>7</a:t>
            </a:r>
            <a:r>
              <a:rPr lang="en-US" sz="1350" dirty="0"/>
              <a:t>Be at the projectile </a:t>
            </a:r>
            <a:r>
              <a:rPr lang="en-US" sz="1350" baseline="30000" dirty="0"/>
              <a:t>3</a:t>
            </a:r>
            <a:r>
              <a:rPr lang="en-US" sz="1350" dirty="0"/>
              <a:t>He energies of 3 ((a) and (b)) and 5 ((c) and (d)) MeV.</a:t>
            </a:r>
          </a:p>
          <a:p>
            <a:endParaRPr lang="en-US" sz="1350" dirty="0"/>
          </a:p>
          <a:p>
            <a:r>
              <a:rPr lang="en-US" sz="1350" dirty="0"/>
              <a:t>Gray lines are the calculated angular distributions, </a:t>
            </a:r>
            <a:r>
              <a:rPr lang="en-US" sz="1350" b="1" dirty="0"/>
              <a:t>for p−and α−transfer (forward and backward hemisphere, respectively) </a:t>
            </a:r>
            <a:r>
              <a:rPr lang="en-US" sz="1350" b="1" dirty="0">
                <a:sym typeface="Wingdings" pitchFamily="2" charset="2"/>
              </a:rPr>
              <a:t> possibility to deduce the ANC’s for both channels </a:t>
            </a:r>
            <a:r>
              <a:rPr lang="en-US" sz="1350" dirty="0">
                <a:sym typeface="Wingdings" pitchFamily="2" charset="2"/>
              </a:rPr>
              <a:t>(no interference at the peaks)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76761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6794A41-B183-E2F6-898C-46DFEA780D38}"/>
              </a:ext>
            </a:extLst>
          </p:cNvPr>
          <p:cNvSpPr/>
          <p:nvPr/>
        </p:nvSpPr>
        <p:spPr>
          <a:xfrm>
            <a:off x="4987057" y="857250"/>
            <a:ext cx="4156943" cy="5060373"/>
          </a:xfrm>
          <a:prstGeom prst="roundRect">
            <a:avLst>
              <a:gd name="adj" fmla="val 91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CBB8F3-57BA-8A60-26B6-62B5B5DA2F5C}"/>
              </a:ext>
            </a:extLst>
          </p:cNvPr>
          <p:cNvSpPr txBox="1"/>
          <p:nvPr/>
        </p:nvSpPr>
        <p:spPr>
          <a:xfrm>
            <a:off x="1817549" y="83949"/>
            <a:ext cx="4769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Test of the model dependence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E78556-9AB0-6887-3824-AFB458BBA7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" y="1418360"/>
            <a:ext cx="2942507" cy="44369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3EFA5E5-79AF-E82F-9DAE-6822A515C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152" y="940377"/>
            <a:ext cx="3632096" cy="285378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F45B6B3-0DCF-FFE2-CD5D-C9C7F0566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508" y="2539121"/>
            <a:ext cx="20445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350" b="1" dirty="0">
                <a:solidFill>
                  <a:srgbClr val="000090"/>
                </a:solidFill>
                <a:latin typeface="Calibri" pitchFamily="34" charset="0"/>
              </a:rPr>
              <a:t>Nuclear reaction theory in indirect approaches may introduce systematic errors</a:t>
            </a:r>
            <a:endParaRPr lang="it-IT" sz="1350" dirty="0">
              <a:solidFill>
                <a:srgbClr val="000090"/>
              </a:solidFill>
              <a:latin typeface="Calibri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173114D-721C-CE6F-28D8-93D948072A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886" y="1314450"/>
            <a:ext cx="1301556" cy="118035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A60CDEA-591F-F1B2-7C8D-BE797E0F9FD2}"/>
              </a:ext>
            </a:extLst>
          </p:cNvPr>
          <p:cNvSpPr txBox="1"/>
          <p:nvPr/>
        </p:nvSpPr>
        <p:spPr>
          <a:xfrm>
            <a:off x="5033665" y="3904755"/>
            <a:ext cx="4110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While the spectroscopic factor Z depends on the choice of the optical model potential parameters (lower band), the ANC C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is almost independent (upper band). The dependence is given by the width of </a:t>
            </a:r>
            <a:r>
              <a:rPr lang="en-US">
                <a:solidFill>
                  <a:schemeClr val="bg1"/>
                </a:solidFill>
              </a:rPr>
              <a:t>the band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A26F977-5FA5-94AF-515F-7D64AC67C9CB}"/>
              </a:ext>
            </a:extLst>
          </p:cNvPr>
          <p:cNvSpPr/>
          <p:nvPr/>
        </p:nvSpPr>
        <p:spPr>
          <a:xfrm>
            <a:off x="6884968" y="1232807"/>
            <a:ext cx="606878" cy="37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1BB68B3-ED8D-3B18-DB8E-CD0E1ACF2860}"/>
              </a:ext>
            </a:extLst>
          </p:cNvPr>
          <p:cNvSpPr txBox="1"/>
          <p:nvPr/>
        </p:nvSpPr>
        <p:spPr>
          <a:xfrm>
            <a:off x="2896894" y="3550318"/>
            <a:ext cx="1883018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350" dirty="0"/>
              <a:t>The gray lines indicate the </a:t>
            </a:r>
            <a:r>
              <a:rPr lang="it-IT" sz="1350" dirty="0" err="1"/>
              <a:t>calculated</a:t>
            </a:r>
            <a:r>
              <a:rPr lang="it-IT" sz="1350" dirty="0"/>
              <a:t> </a:t>
            </a:r>
            <a:r>
              <a:rPr lang="it-IT" sz="1350" dirty="0" err="1"/>
              <a:t>angular</a:t>
            </a:r>
            <a:r>
              <a:rPr lang="it-IT" sz="1350" dirty="0"/>
              <a:t> </a:t>
            </a:r>
            <a:r>
              <a:rPr lang="it-IT" sz="1350" dirty="0" err="1"/>
              <a:t>distributions</a:t>
            </a:r>
            <a:r>
              <a:rPr lang="it-IT" sz="1350" dirty="0"/>
              <a:t> </a:t>
            </a:r>
            <a:r>
              <a:rPr lang="it-IT" sz="1350" dirty="0" err="1"/>
              <a:t>including</a:t>
            </a:r>
            <a:r>
              <a:rPr lang="it-IT" sz="1350" dirty="0"/>
              <a:t> </a:t>
            </a:r>
            <a:r>
              <a:rPr lang="it-IT" sz="1350" dirty="0" err="1"/>
              <a:t>coupled-channel</a:t>
            </a:r>
            <a:r>
              <a:rPr lang="it-IT" sz="1350" dirty="0"/>
              <a:t> </a:t>
            </a:r>
            <a:r>
              <a:rPr lang="it-IT" sz="1350" dirty="0" err="1"/>
              <a:t>effects</a:t>
            </a:r>
            <a:r>
              <a:rPr lang="it-IT" sz="1350" dirty="0"/>
              <a:t> for </a:t>
            </a:r>
            <a:r>
              <a:rPr lang="it-IT" sz="1350" dirty="0" err="1"/>
              <a:t>p</a:t>
            </a:r>
            <a:r>
              <a:rPr lang="it-IT" sz="1350" dirty="0"/>
              <a:t> transfer off 3He. The red and blue </a:t>
            </a:r>
            <a:r>
              <a:rPr lang="it-IT" sz="1350" dirty="0" err="1"/>
              <a:t>curves</a:t>
            </a:r>
            <a:r>
              <a:rPr lang="it-IT" sz="1350" dirty="0"/>
              <a:t> are the </a:t>
            </a:r>
            <a:r>
              <a:rPr lang="it-IT" sz="1350" dirty="0" err="1"/>
              <a:t>same</a:t>
            </a:r>
            <a:r>
              <a:rPr lang="it-IT" sz="1350" dirty="0"/>
              <a:t> </a:t>
            </a:r>
            <a:r>
              <a:rPr lang="it-IT" sz="1350" dirty="0" err="1"/>
              <a:t>calculations</a:t>
            </a:r>
            <a:r>
              <a:rPr lang="it-IT" sz="1350" dirty="0"/>
              <a:t>, </a:t>
            </a:r>
            <a:r>
              <a:rPr lang="it-IT" sz="1350" dirty="0" err="1"/>
              <a:t>but</a:t>
            </a:r>
            <a:r>
              <a:rPr lang="it-IT" sz="1350" dirty="0"/>
              <a:t> with </a:t>
            </a:r>
            <a:r>
              <a:rPr lang="it-IT" sz="1350" dirty="0" err="1"/>
              <a:t>other</a:t>
            </a:r>
            <a:r>
              <a:rPr lang="it-IT" sz="1350" dirty="0"/>
              <a:t> optical </a:t>
            </a:r>
            <a:r>
              <a:rPr lang="it-IT" sz="1350" dirty="0" err="1"/>
              <a:t>potentials</a:t>
            </a:r>
            <a:r>
              <a:rPr lang="it-IT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1359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295DDB-3626-6943-A14F-EBC21B9A9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9" y="1393963"/>
            <a:ext cx="4851120" cy="352590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35BE0C9-84A4-4247-8D3A-DA7071050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961" y="4710458"/>
            <a:ext cx="1220028" cy="12200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CFE93B-EF4B-8D46-BBE7-17CD7F280DC0}"/>
              </a:ext>
            </a:extLst>
          </p:cNvPr>
          <p:cNvSpPr txBox="1"/>
          <p:nvPr/>
        </p:nvSpPr>
        <p:spPr>
          <a:xfrm>
            <a:off x="5986160" y="5013913"/>
            <a:ext cx="2606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baseline="30000" dirty="0">
                <a:latin typeface="Century Gothic" panose="020B0502020202020204" pitchFamily="34" charset="0"/>
              </a:rPr>
              <a:t>3</a:t>
            </a:r>
            <a:r>
              <a:rPr lang="en-US" b="1" dirty="0">
                <a:latin typeface="Century Gothic" panose="020B0502020202020204" pitchFamily="34" charset="0"/>
              </a:rPr>
              <a:t>He(</a:t>
            </a:r>
            <a:r>
              <a:rPr lang="en-US" b="1" dirty="0" err="1">
                <a:latin typeface="Symbol" pitchFamily="2" charset="2"/>
              </a:rPr>
              <a:t>a</a:t>
            </a:r>
            <a:r>
              <a:rPr lang="en-US" b="1" dirty="0" err="1">
                <a:latin typeface="Century Gothic" panose="020B0502020202020204" pitchFamily="34" charset="0"/>
              </a:rPr>
              <a:t>,</a:t>
            </a:r>
            <a:r>
              <a:rPr lang="en-US" b="1" dirty="0" err="1">
                <a:latin typeface="Symbol" pitchFamily="2" charset="2"/>
              </a:rPr>
              <a:t>g</a:t>
            </a:r>
            <a:r>
              <a:rPr lang="en-US" b="1" dirty="0">
                <a:latin typeface="Century Gothic" panose="020B0502020202020204" pitchFamily="34" charset="0"/>
              </a:rPr>
              <a:t>)</a:t>
            </a:r>
            <a:r>
              <a:rPr lang="en-US" b="1" baseline="30000" dirty="0">
                <a:latin typeface="Century Gothic" panose="020B0502020202020204" pitchFamily="34" charset="0"/>
              </a:rPr>
              <a:t>7</a:t>
            </a:r>
            <a:r>
              <a:rPr lang="en-US" b="1" dirty="0">
                <a:latin typeface="Century Gothic" panose="020B0502020202020204" pitchFamily="34" charset="0"/>
              </a:rPr>
              <a:t>Be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PLB 807 (2020) 135606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F03D14D-ACAA-7048-A2B0-80B5B94AC372}"/>
              </a:ext>
            </a:extLst>
          </p:cNvPr>
          <p:cNvSpPr txBox="1"/>
          <p:nvPr/>
        </p:nvSpPr>
        <p:spPr>
          <a:xfrm>
            <a:off x="2251344" y="278476"/>
            <a:ext cx="4971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The </a:t>
            </a:r>
            <a:r>
              <a:rPr lang="en-US" sz="2400" b="1" baseline="30000" dirty="0">
                <a:latin typeface="Century Gothic" panose="020B0502020202020204" pitchFamily="34" charset="0"/>
              </a:rPr>
              <a:t>3</a:t>
            </a:r>
            <a:r>
              <a:rPr lang="en-US" sz="2400" b="1" dirty="0">
                <a:latin typeface="Century Gothic" panose="020B0502020202020204" pitchFamily="34" charset="0"/>
              </a:rPr>
              <a:t>He(</a:t>
            </a:r>
            <a:r>
              <a:rPr lang="en-US" sz="2400" b="1" dirty="0" err="1">
                <a:latin typeface="Symbol" pitchFamily="2" charset="2"/>
              </a:rPr>
              <a:t>a</a:t>
            </a:r>
            <a:r>
              <a:rPr lang="en-US" sz="2400" b="1" dirty="0" err="1">
                <a:latin typeface="Century Gothic" panose="020B0502020202020204" pitchFamily="34" charset="0"/>
              </a:rPr>
              <a:t>,</a:t>
            </a:r>
            <a:r>
              <a:rPr lang="en-US" sz="2400" b="1" dirty="0" err="1">
                <a:latin typeface="Symbol" pitchFamily="2" charset="2"/>
              </a:rPr>
              <a:t>g</a:t>
            </a:r>
            <a:r>
              <a:rPr lang="en-US" sz="2400" b="1" dirty="0">
                <a:latin typeface="Century Gothic" panose="020B0502020202020204" pitchFamily="34" charset="0"/>
              </a:rPr>
              <a:t>)</a:t>
            </a:r>
            <a:r>
              <a:rPr lang="en-US" sz="2400" b="1" baseline="30000" dirty="0">
                <a:latin typeface="Century Gothic" panose="020B0502020202020204" pitchFamily="34" charset="0"/>
              </a:rPr>
              <a:t>7</a:t>
            </a:r>
            <a:r>
              <a:rPr lang="en-US" sz="2400" b="1" dirty="0">
                <a:latin typeface="Century Gothic" panose="020B0502020202020204" pitchFamily="34" charset="0"/>
              </a:rPr>
              <a:t>Be S</a:t>
            </a:r>
            <a:r>
              <a:rPr lang="en-US" sz="2400" b="1" baseline="-25000" dirty="0">
                <a:latin typeface="Century Gothic" panose="020B0502020202020204" pitchFamily="34" charset="0"/>
              </a:rPr>
              <a:t>34</a:t>
            </a:r>
            <a:r>
              <a:rPr lang="en-US" sz="2400" b="1" dirty="0">
                <a:latin typeface="Century Gothic" panose="020B0502020202020204" pitchFamily="34" charset="0"/>
              </a:rPr>
              <a:t>(0) using ANC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9471CF-617D-7C4E-9F8F-21D66DEEEE2B}"/>
              </a:ext>
            </a:extLst>
          </p:cNvPr>
          <p:cNvSpPr txBox="1"/>
          <p:nvPr/>
        </p:nvSpPr>
        <p:spPr>
          <a:xfrm>
            <a:off x="216177" y="5013913"/>
            <a:ext cx="3704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§"/>
            </a:pPr>
            <a:r>
              <a:rPr lang="en-US" sz="1350" b="1" dirty="0">
                <a:solidFill>
                  <a:srgbClr val="FF0000"/>
                </a:solidFill>
              </a:rPr>
              <a:t>Lower S</a:t>
            </a:r>
            <a:r>
              <a:rPr lang="en-US" sz="1350" b="1" baseline="-25000" dirty="0">
                <a:solidFill>
                  <a:srgbClr val="FF0000"/>
                </a:solidFill>
              </a:rPr>
              <a:t>34</a:t>
            </a:r>
            <a:r>
              <a:rPr lang="en-US" sz="1350" b="1" dirty="0">
                <a:solidFill>
                  <a:srgbClr val="FF0000"/>
                </a:solidFill>
              </a:rPr>
              <a:t>(0) values favored, with a total uncertainty equal to 4.7%.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US" sz="1350" b="1" dirty="0">
                <a:solidFill>
                  <a:srgbClr val="FF0000"/>
                </a:solidFill>
              </a:rPr>
              <a:t>More than 50% of the error budget is due to the non-peripherality of the transfer process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981396-481F-D24D-860E-30F1A81B2FB9}"/>
              </a:ext>
            </a:extLst>
          </p:cNvPr>
          <p:cNvSpPr txBox="1"/>
          <p:nvPr/>
        </p:nvSpPr>
        <p:spPr>
          <a:xfrm>
            <a:off x="4938989" y="1096239"/>
            <a:ext cx="39615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/>
              <a:t>The post-form DWBA calculation contains:</a:t>
            </a:r>
          </a:p>
          <a:p>
            <a:endParaRPr lang="en-US" sz="1350" dirty="0"/>
          </a:p>
          <a:p>
            <a:pPr marL="214313" indent="-214313">
              <a:buFont typeface="Wingdings" pitchFamily="2" charset="2"/>
              <a:buChar char="ü"/>
            </a:pPr>
            <a:r>
              <a:rPr lang="en-US" sz="1350" dirty="0"/>
              <a:t>s-wave ANC values for the </a:t>
            </a:r>
            <a:r>
              <a:rPr lang="en-US" sz="1350" dirty="0" err="1"/>
              <a:t>d+p</a:t>
            </a:r>
            <a:r>
              <a:rPr lang="en-US" sz="1350" dirty="0"/>
              <a:t> →</a:t>
            </a:r>
            <a:r>
              <a:rPr lang="en-US" sz="1350" baseline="30000" dirty="0"/>
              <a:t>3</a:t>
            </a:r>
            <a:r>
              <a:rPr lang="en-US" sz="1350" dirty="0"/>
              <a:t>He and the d+</a:t>
            </a:r>
            <a:r>
              <a:rPr lang="el-GR" sz="1350" dirty="0"/>
              <a:t>α→</a:t>
            </a:r>
            <a:r>
              <a:rPr lang="el-GR" sz="1350" baseline="30000" dirty="0"/>
              <a:t>6</a:t>
            </a:r>
            <a:r>
              <a:rPr lang="en-US" sz="1350" dirty="0"/>
              <a:t>Li channels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en-US" sz="1350" dirty="0"/>
              <a:t>Test of the dependence on the choice of the optical potentials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en-US" sz="1350" dirty="0"/>
              <a:t>Test of the peripheral nature of the reaction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en-US" sz="1350" dirty="0"/>
              <a:t>channels coupling effects (CCE)</a:t>
            </a:r>
          </a:p>
          <a:p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Further improvements to be implemented:</a:t>
            </a:r>
          </a:p>
          <a:p>
            <a:endParaRPr lang="en-US" sz="1350" dirty="0"/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it-IT" sz="1350" dirty="0"/>
              <a:t>Test </a:t>
            </a:r>
            <a:r>
              <a:rPr lang="it-IT" sz="1350" dirty="0" err="1"/>
              <a:t>one-step</a:t>
            </a:r>
            <a:r>
              <a:rPr lang="it-IT" sz="1350" dirty="0"/>
              <a:t> </a:t>
            </a:r>
            <a:r>
              <a:rPr lang="it-IT" sz="1350" dirty="0" err="1"/>
              <a:t>process</a:t>
            </a:r>
            <a:r>
              <a:rPr lang="it-IT" sz="1350" dirty="0"/>
              <a:t> in </a:t>
            </a:r>
            <a:r>
              <a:rPr lang="it-IT" sz="1350" dirty="0" err="1"/>
              <a:t>modelling</a:t>
            </a:r>
            <a:r>
              <a:rPr lang="it-IT" sz="1350" dirty="0"/>
              <a:t> the transfer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it-IT" sz="1350" dirty="0"/>
              <a:t>Test the </a:t>
            </a:r>
            <a:r>
              <a:rPr lang="it-IT" sz="1350" dirty="0" err="1"/>
              <a:t>coupling</a:t>
            </a:r>
            <a:r>
              <a:rPr lang="it-IT" sz="1350" dirty="0"/>
              <a:t> </a:t>
            </a:r>
            <a:r>
              <a:rPr lang="it-IT" sz="1350" dirty="0" err="1"/>
              <a:t>between</a:t>
            </a:r>
            <a:r>
              <a:rPr lang="it-IT" sz="1350" dirty="0"/>
              <a:t> </a:t>
            </a:r>
            <a:r>
              <a:rPr lang="it-IT" sz="1350" dirty="0" err="1"/>
              <a:t>ground</a:t>
            </a:r>
            <a:r>
              <a:rPr lang="it-IT" sz="1350" dirty="0"/>
              <a:t> and </a:t>
            </a:r>
            <a:r>
              <a:rPr lang="it-IT" sz="1350" dirty="0" err="1"/>
              <a:t>excited</a:t>
            </a:r>
            <a:r>
              <a:rPr lang="it-IT" sz="1350" dirty="0"/>
              <a:t> </a:t>
            </a:r>
            <a:r>
              <a:rPr lang="it-IT" sz="1350" dirty="0" err="1"/>
              <a:t>states</a:t>
            </a:r>
            <a:r>
              <a:rPr lang="it-IT" sz="1350" dirty="0"/>
              <a:t> of </a:t>
            </a:r>
            <a:r>
              <a:rPr lang="it-IT" sz="1350" baseline="30000" dirty="0"/>
              <a:t>6</a:t>
            </a:r>
            <a:r>
              <a:rPr lang="it-IT" sz="1350" dirty="0"/>
              <a:t>Li and </a:t>
            </a:r>
            <a:r>
              <a:rPr lang="it-IT" sz="1350" baseline="30000" dirty="0"/>
              <a:t>7</a:t>
            </a:r>
            <a:r>
              <a:rPr lang="it-IT" sz="1350" dirty="0"/>
              <a:t>Be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it-IT" sz="1350" dirty="0" err="1"/>
              <a:t>Perform</a:t>
            </a:r>
            <a:r>
              <a:rPr lang="it-IT" sz="1350" dirty="0"/>
              <a:t> full </a:t>
            </a:r>
            <a:r>
              <a:rPr lang="it-IT" sz="1350" dirty="0" err="1"/>
              <a:t>coupled-channel</a:t>
            </a:r>
            <a:r>
              <a:rPr lang="it-IT" sz="1350" dirty="0"/>
              <a:t> </a:t>
            </a:r>
            <a:r>
              <a:rPr lang="it-IT" sz="1350" dirty="0" err="1"/>
              <a:t>analysis</a:t>
            </a:r>
            <a:r>
              <a:rPr lang="it-IT" sz="1350" dirty="0"/>
              <a:t> to derive the </a:t>
            </a:r>
            <a:r>
              <a:rPr lang="it-IT" sz="1350" baseline="30000" dirty="0"/>
              <a:t>3</a:t>
            </a:r>
            <a:r>
              <a:rPr lang="it-IT" sz="1350" dirty="0"/>
              <a:t>He+</a:t>
            </a:r>
            <a:r>
              <a:rPr lang="it-IT" sz="1350" baseline="30000" dirty="0"/>
              <a:t>4</a:t>
            </a:r>
            <a:r>
              <a:rPr lang="it-IT" sz="1350" dirty="0"/>
              <a:t>He and the </a:t>
            </a:r>
            <a:r>
              <a:rPr lang="it-IT" sz="1350" i="1" dirty="0"/>
              <a:t>p</a:t>
            </a:r>
            <a:r>
              <a:rPr lang="it-IT" sz="1350" dirty="0"/>
              <a:t>+</a:t>
            </a:r>
            <a:r>
              <a:rPr lang="it-IT" sz="1350" baseline="30000" dirty="0"/>
              <a:t>6</a:t>
            </a:r>
            <a:r>
              <a:rPr lang="it-IT" sz="1350" dirty="0"/>
              <a:t>Li </a:t>
            </a:r>
            <a:r>
              <a:rPr lang="it-IT" sz="1350" dirty="0" err="1"/>
              <a:t>ANCs</a:t>
            </a:r>
            <a:r>
              <a:rPr lang="it-IT" sz="1350" dirty="0"/>
              <a:t> 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12389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630878D-011E-4A47-A138-4CD8ADD17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011" y="4677098"/>
            <a:ext cx="1220028" cy="122002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836F6F-4624-F048-A977-7862A073AA99}"/>
              </a:ext>
            </a:extLst>
          </p:cNvPr>
          <p:cNvSpPr txBox="1"/>
          <p:nvPr/>
        </p:nvSpPr>
        <p:spPr>
          <a:xfrm>
            <a:off x="6154223" y="4920412"/>
            <a:ext cx="2685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baseline="30000" dirty="0">
                <a:latin typeface="Century Gothic" panose="020B0502020202020204" pitchFamily="34" charset="0"/>
              </a:rPr>
              <a:t>6</a:t>
            </a:r>
            <a:r>
              <a:rPr lang="en-US" b="1" dirty="0">
                <a:latin typeface="Century Gothic" panose="020B0502020202020204" pitchFamily="34" charset="0"/>
              </a:rPr>
              <a:t>Li(</a:t>
            </a:r>
            <a:r>
              <a:rPr lang="en-US" b="1" dirty="0" err="1">
                <a:latin typeface="Century Gothic" panose="020B0502020202020204" pitchFamily="34" charset="0"/>
              </a:rPr>
              <a:t>p,</a:t>
            </a:r>
            <a:r>
              <a:rPr lang="en-US" b="1" dirty="0" err="1">
                <a:latin typeface="Symbol" pitchFamily="2" charset="2"/>
              </a:rPr>
              <a:t>g</a:t>
            </a:r>
            <a:r>
              <a:rPr lang="en-US" b="1" dirty="0">
                <a:latin typeface="Century Gothic" panose="020B0502020202020204" pitchFamily="34" charset="0"/>
              </a:rPr>
              <a:t>)</a:t>
            </a:r>
            <a:r>
              <a:rPr lang="en-US" b="1" baseline="30000" dirty="0">
                <a:latin typeface="Century Gothic" panose="020B0502020202020204" pitchFamily="34" charset="0"/>
              </a:rPr>
              <a:t>7</a:t>
            </a:r>
            <a:r>
              <a:rPr lang="en-US" b="1" dirty="0">
                <a:latin typeface="Century Gothic" panose="020B0502020202020204" pitchFamily="34" charset="0"/>
              </a:rPr>
              <a:t>Be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PRC 104 (2021) 015807</a:t>
            </a:r>
          </a:p>
          <a:p>
            <a:pPr algn="ctr"/>
            <a:endParaRPr lang="en-US" b="1" dirty="0">
              <a:latin typeface="Century Gothic" panose="020B0502020202020204" pitchFamily="34" charset="0"/>
            </a:endParaRPr>
          </a:p>
          <a:p>
            <a:pPr algn="ctr"/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EF72A39-83DB-5C42-8E40-5B9FC1FF4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1" y="1282147"/>
            <a:ext cx="4101006" cy="29399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3030B0-0105-5B49-846A-F1B88CFFC9B1}"/>
              </a:ext>
            </a:extLst>
          </p:cNvPr>
          <p:cNvSpPr txBox="1"/>
          <p:nvPr/>
        </p:nvSpPr>
        <p:spPr>
          <a:xfrm>
            <a:off x="1936502" y="345094"/>
            <a:ext cx="5270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The </a:t>
            </a:r>
            <a:r>
              <a:rPr lang="en-US" sz="2400" b="1" baseline="30000" dirty="0">
                <a:latin typeface="Century Gothic" panose="020B0502020202020204" pitchFamily="34" charset="0"/>
              </a:rPr>
              <a:t>6</a:t>
            </a:r>
            <a:r>
              <a:rPr lang="en-US" sz="2400" b="1" dirty="0">
                <a:latin typeface="Century Gothic" panose="020B0502020202020204" pitchFamily="34" charset="0"/>
              </a:rPr>
              <a:t>Li(</a:t>
            </a:r>
            <a:r>
              <a:rPr lang="en-US" sz="2400" b="1" dirty="0" err="1">
                <a:latin typeface="Century Gothic" panose="020B0502020202020204" pitchFamily="34" charset="0"/>
              </a:rPr>
              <a:t>p,</a:t>
            </a:r>
            <a:r>
              <a:rPr lang="en-US" sz="2400" b="1" dirty="0" err="1">
                <a:latin typeface="Symbol" pitchFamily="2" charset="2"/>
              </a:rPr>
              <a:t>g</a:t>
            </a:r>
            <a:r>
              <a:rPr lang="en-US" sz="2400" b="1" dirty="0">
                <a:latin typeface="Century Gothic" panose="020B0502020202020204" pitchFamily="34" charset="0"/>
              </a:rPr>
              <a:t>)</a:t>
            </a:r>
            <a:r>
              <a:rPr lang="en-US" sz="2400" b="1" baseline="30000" dirty="0">
                <a:latin typeface="Century Gothic" panose="020B0502020202020204" pitchFamily="34" charset="0"/>
              </a:rPr>
              <a:t>7</a:t>
            </a:r>
            <a:r>
              <a:rPr lang="en-US" sz="2400" b="1" dirty="0">
                <a:latin typeface="Century Gothic" panose="020B0502020202020204" pitchFamily="34" charset="0"/>
              </a:rPr>
              <a:t>Be astrophysical factor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A5D7B7-A503-D54E-AE76-81B5F3B46191}"/>
              </a:ext>
            </a:extLst>
          </p:cNvPr>
          <p:cNvSpPr txBox="1"/>
          <p:nvPr/>
        </p:nvSpPr>
        <p:spPr>
          <a:xfrm>
            <a:off x="4537388" y="1030374"/>
            <a:ext cx="41967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Two approaches:</a:t>
            </a:r>
          </a:p>
          <a:p>
            <a:endParaRPr lang="en-US" sz="1350" dirty="0"/>
          </a:p>
          <a:p>
            <a:pPr marL="257175" indent="-257175">
              <a:buAutoNum type="arabicPeriod"/>
            </a:pPr>
            <a:r>
              <a:rPr lang="en-US" sz="1350" dirty="0"/>
              <a:t>the weighted means of the ANCs from the analysis of the </a:t>
            </a:r>
            <a:r>
              <a:rPr lang="en-US" sz="1350" baseline="30000" dirty="0"/>
              <a:t>6</a:t>
            </a:r>
            <a:r>
              <a:rPr lang="en-US" sz="1350" dirty="0"/>
              <a:t>Li(</a:t>
            </a:r>
            <a:r>
              <a:rPr lang="en-US" sz="1350" baseline="30000" dirty="0"/>
              <a:t>3</a:t>
            </a:r>
            <a:r>
              <a:rPr lang="en-US" sz="1350" dirty="0"/>
              <a:t>He,d)7Be transfer were used to calculate the total astrophysical S factor for the </a:t>
            </a:r>
            <a:r>
              <a:rPr lang="en-US" sz="1350" baseline="30000" dirty="0"/>
              <a:t>6</a:t>
            </a:r>
            <a:r>
              <a:rPr lang="en-US" sz="1350" dirty="0"/>
              <a:t>Li(p,</a:t>
            </a:r>
            <a:r>
              <a:rPr lang="el-GR" sz="1350" dirty="0"/>
              <a:t>γ)</a:t>
            </a:r>
            <a:r>
              <a:rPr lang="el-GR" sz="1350" baseline="30000" dirty="0"/>
              <a:t>7</a:t>
            </a:r>
            <a:r>
              <a:rPr lang="en-US" sz="1350" dirty="0"/>
              <a:t>Be reaction </a:t>
            </a:r>
            <a:r>
              <a:rPr lang="en-US" sz="1350" b="1" dirty="0"/>
              <a:t>using the modified two-body potential method [</a:t>
            </a:r>
            <a:r>
              <a:rPr lang="en-US" sz="1350" b="1" dirty="0" err="1"/>
              <a:t>Igamov</a:t>
            </a:r>
            <a:r>
              <a:rPr lang="en-US" sz="1350" b="1" dirty="0"/>
              <a:t> and R. </a:t>
            </a:r>
            <a:r>
              <a:rPr lang="en-US" sz="1350" b="1" dirty="0" err="1"/>
              <a:t>Yarmukhamedov</a:t>
            </a:r>
            <a:r>
              <a:rPr lang="en-US" sz="1350" b="1" dirty="0"/>
              <a:t> (2019)]</a:t>
            </a:r>
            <a:r>
              <a:rPr lang="en-US" sz="1350" dirty="0"/>
              <a:t>.  In the calculation M1 and E2 are neglected as their contribution is lower than 1% at these energies</a:t>
            </a:r>
          </a:p>
          <a:p>
            <a:pPr marL="257175" indent="-257175">
              <a:buAutoNum type="arabicPeriod"/>
            </a:pPr>
            <a:endParaRPr lang="en-US" sz="1350" dirty="0"/>
          </a:p>
          <a:p>
            <a:pPr marL="257175" indent="-257175">
              <a:buFontTx/>
              <a:buAutoNum type="arabicPeriod"/>
            </a:pPr>
            <a:r>
              <a:rPr lang="en-US" sz="1350" dirty="0"/>
              <a:t>the ANCs for the </a:t>
            </a:r>
            <a:r>
              <a:rPr lang="en-US" sz="1350" baseline="30000" dirty="0"/>
              <a:t>6</a:t>
            </a:r>
            <a:r>
              <a:rPr lang="en-US" sz="1350" dirty="0"/>
              <a:t>Li+p→ </a:t>
            </a:r>
            <a:r>
              <a:rPr lang="en-US" sz="1350" baseline="30000" dirty="0"/>
              <a:t>7</a:t>
            </a:r>
            <a:r>
              <a:rPr lang="en-US" sz="1350" dirty="0"/>
              <a:t>Be(</a:t>
            </a:r>
            <a:r>
              <a:rPr lang="en-US" sz="1350" dirty="0" err="1"/>
              <a:t>g.s.</a:t>
            </a:r>
            <a:r>
              <a:rPr lang="en-US" sz="1350" dirty="0"/>
              <a:t>) and </a:t>
            </a:r>
            <a:r>
              <a:rPr lang="en-US" sz="1350" baseline="30000" dirty="0"/>
              <a:t>6</a:t>
            </a:r>
            <a:r>
              <a:rPr lang="en-US" sz="1350" dirty="0"/>
              <a:t>Li+p→ 7Be(0.429 MeV) channels were derived from the experimental total astrophysical S factor and the branching ratios of </a:t>
            </a:r>
            <a:r>
              <a:rPr lang="en-US" sz="1350" dirty="0" err="1"/>
              <a:t>Piatti</a:t>
            </a:r>
            <a:r>
              <a:rPr lang="en-US" sz="1350" dirty="0"/>
              <a:t> et al. (2020) and then (</a:t>
            </a:r>
            <a:r>
              <a:rPr lang="en-US" sz="1350" b="1" dirty="0"/>
              <a:t>after checking the actual agreement</a:t>
            </a:r>
            <a:r>
              <a:rPr lang="en-US" sz="1350" dirty="0"/>
              <a:t>), we also calculated the astrophysical factor of the </a:t>
            </a:r>
            <a:r>
              <a:rPr lang="en-US" sz="1350" baseline="30000" dirty="0"/>
              <a:t>6</a:t>
            </a:r>
            <a:r>
              <a:rPr lang="en-US" sz="1350" dirty="0"/>
              <a:t>Li(p,</a:t>
            </a:r>
            <a:r>
              <a:rPr lang="el-GR" sz="1350" dirty="0"/>
              <a:t>γ)7</a:t>
            </a:r>
            <a:r>
              <a:rPr lang="en-US" sz="1350" dirty="0"/>
              <a:t>Be reaction within the MTBPM</a:t>
            </a:r>
          </a:p>
          <a:p>
            <a:pPr marL="257175" indent="-257175">
              <a:buFontTx/>
              <a:buAutoNum type="arabicPeriod"/>
            </a:pPr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140F19-7C60-0045-BA65-67741FB442C2}"/>
              </a:ext>
            </a:extLst>
          </p:cNvPr>
          <p:cNvSpPr txBox="1"/>
          <p:nvPr/>
        </p:nvSpPr>
        <p:spPr>
          <a:xfrm>
            <a:off x="173440" y="4165884"/>
            <a:ext cx="43985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</a:rPr>
              <a:t>Green line: </a:t>
            </a:r>
            <a:r>
              <a:rPr lang="en-US" sz="1350" dirty="0"/>
              <a:t>astrophysical S factor obtained by using the weighted average ANC values from the near-barrier proton transfer </a:t>
            </a:r>
            <a:r>
              <a:rPr lang="en-US" sz="1350" baseline="30000" dirty="0"/>
              <a:t>6</a:t>
            </a:r>
            <a:r>
              <a:rPr lang="en-US" sz="1350" dirty="0"/>
              <a:t>Li(</a:t>
            </a:r>
            <a:r>
              <a:rPr lang="en-US" sz="1350" baseline="30000" dirty="0"/>
              <a:t>3</a:t>
            </a:r>
            <a:r>
              <a:rPr lang="en-US" sz="1350" dirty="0"/>
              <a:t>He,d)</a:t>
            </a:r>
            <a:r>
              <a:rPr lang="en-US" sz="1350" baseline="30000" dirty="0"/>
              <a:t>7</a:t>
            </a:r>
            <a:r>
              <a:rPr lang="en-US" sz="1350" dirty="0"/>
              <a:t>Be reaction at </a:t>
            </a:r>
            <a:r>
              <a:rPr lang="en-US" sz="1350" dirty="0" err="1"/>
              <a:t>E</a:t>
            </a:r>
            <a:r>
              <a:rPr lang="en-US" sz="1350" baseline="-25000" dirty="0" err="1"/>
              <a:t>beam</a:t>
            </a:r>
            <a:r>
              <a:rPr lang="en-US" sz="1350" dirty="0"/>
              <a:t> = 3 and 5 MeV</a:t>
            </a:r>
          </a:p>
          <a:p>
            <a:r>
              <a:rPr lang="en-US" sz="1350" b="1" dirty="0"/>
              <a:t>Black line: </a:t>
            </a:r>
            <a:r>
              <a:rPr lang="en-US" sz="1350" dirty="0"/>
              <a:t>astrophysical S factor obtained from the analysis of the </a:t>
            </a:r>
            <a:r>
              <a:rPr lang="en-US" sz="1350" baseline="30000" dirty="0"/>
              <a:t>6</a:t>
            </a:r>
            <a:r>
              <a:rPr lang="en-US" sz="1350" dirty="0"/>
              <a:t>Li(</a:t>
            </a:r>
            <a:r>
              <a:rPr lang="en-US" sz="1350" dirty="0" err="1"/>
              <a:t>p,γ</a:t>
            </a:r>
            <a:r>
              <a:rPr lang="en-US" sz="1350" dirty="0"/>
              <a:t> )</a:t>
            </a:r>
            <a:r>
              <a:rPr lang="en-US" sz="1350" baseline="30000" dirty="0"/>
              <a:t>7</a:t>
            </a:r>
            <a:r>
              <a:rPr lang="en-US" sz="1350" dirty="0"/>
              <a:t>Be S-factor of </a:t>
            </a:r>
            <a:r>
              <a:rPr lang="en-US" sz="1350" dirty="0" err="1"/>
              <a:t>Piatti</a:t>
            </a:r>
            <a:r>
              <a:rPr lang="en-US" sz="1350" dirty="0"/>
              <a:t> et al. (2020)</a:t>
            </a:r>
          </a:p>
          <a:p>
            <a:endParaRPr lang="en-US" sz="1350" dirty="0"/>
          </a:p>
          <a:p>
            <a:r>
              <a:rPr lang="en-US" sz="1350" b="1" dirty="0">
                <a:solidFill>
                  <a:srgbClr val="FF0000"/>
                </a:solidFill>
              </a:rPr>
              <a:t>Our result strongly disfavors the resonant trend claimed by He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79036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14235" y="5942126"/>
            <a:ext cx="7512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Thanks for your attention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23091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Summary</a:t>
            </a:r>
          </a:p>
          <a:p>
            <a:endParaRPr lang="en-US" sz="800" b="1" dirty="0"/>
          </a:p>
          <a:p>
            <a:r>
              <a:rPr lang="en-US" sz="2200" b="1" dirty="0"/>
              <a:t>- What are indirect methods? Why are they needed?</a:t>
            </a:r>
          </a:p>
          <a:p>
            <a:endParaRPr lang="en-US" sz="2200" b="1" dirty="0"/>
          </a:p>
          <a:p>
            <a:r>
              <a:rPr lang="en-US" sz="2200" b="1" dirty="0"/>
              <a:t>- Some theory about the THM and ANC methods</a:t>
            </a:r>
          </a:p>
          <a:p>
            <a:endParaRPr lang="en-US" sz="2200" b="1" dirty="0"/>
          </a:p>
          <a:p>
            <a:r>
              <a:rPr lang="en-US" sz="2200" b="1" dirty="0"/>
              <a:t>- THM for broad and narrow resonances</a:t>
            </a:r>
            <a:endParaRPr lang="en-US" sz="2200" b="1" dirty="0">
              <a:solidFill>
                <a:srgbClr val="800000"/>
              </a:solidFill>
            </a:endParaRPr>
          </a:p>
          <a:p>
            <a:r>
              <a:rPr lang="en-US" sz="2200" b="1" dirty="0"/>
              <a:t> </a:t>
            </a:r>
          </a:p>
          <a:p>
            <a:r>
              <a:rPr lang="en-US" sz="2200" b="1" dirty="0"/>
              <a:t>- ANC determinations and cross section calculations</a:t>
            </a:r>
          </a:p>
          <a:p>
            <a:endParaRPr lang="en-US" sz="2200" b="1" dirty="0"/>
          </a:p>
          <a:p>
            <a:endParaRPr lang="en-US" sz="2200" b="1" dirty="0"/>
          </a:p>
          <a:p>
            <a:endParaRPr lang="en-US" sz="2200" b="1" dirty="0"/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082700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75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arrotondato 21"/>
          <p:cNvSpPr/>
          <p:nvPr/>
        </p:nvSpPr>
        <p:spPr>
          <a:xfrm>
            <a:off x="0" y="6247348"/>
            <a:ext cx="9143640" cy="60951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3" name="CustomShape 1"/>
          <p:cNvSpPr/>
          <p:nvPr/>
        </p:nvSpPr>
        <p:spPr>
          <a:xfrm>
            <a:off x="360" y="14400"/>
            <a:ext cx="9143640" cy="7603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/>
              </a:rPr>
              <a:t>Nuclear astrophysics input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ma 3"/>
          <p:cNvGraphicFramePr/>
          <p:nvPr/>
        </p:nvGraphicFramePr>
        <p:xfrm>
          <a:off x="2678412" y="87928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ttangolo 4"/>
          <p:cNvSpPr/>
          <p:nvPr/>
        </p:nvSpPr>
        <p:spPr>
          <a:xfrm>
            <a:off x="635410" y="1075070"/>
            <a:ext cx="2381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purpose of nuclear astrophysics is to provide reliable nuclear physics input</a:t>
            </a:r>
          </a:p>
        </p:txBody>
      </p:sp>
      <p:sp>
        <p:nvSpPr>
          <p:cNvPr id="6" name="Rettangolo 5"/>
          <p:cNvSpPr/>
          <p:nvPr/>
        </p:nvSpPr>
        <p:spPr>
          <a:xfrm>
            <a:off x="4626027" y="4425562"/>
            <a:ext cx="2381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Change the model until observables are matched by predictions</a:t>
            </a:r>
          </a:p>
        </p:txBody>
      </p:sp>
      <p:sp>
        <p:nvSpPr>
          <p:cNvPr id="7" name="Freccia bidirezionale orizzontale 6"/>
          <p:cNvSpPr/>
          <p:nvPr/>
        </p:nvSpPr>
        <p:spPr>
          <a:xfrm rot="20086218">
            <a:off x="4602962" y="3713377"/>
            <a:ext cx="959569" cy="450628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360" y="5656528"/>
            <a:ext cx="9143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Astrophysical models are very complex: assumptions on stellar structure and on stellar parameters (age, mass…) </a:t>
            </a:r>
            <a:r>
              <a:rPr lang="en-US" dirty="0">
                <a:sym typeface="Wingdings"/>
              </a:rPr>
              <a:t> need of multiple independent constrain</a:t>
            </a:r>
          </a:p>
          <a:p>
            <a:pPr algn="just"/>
            <a:r>
              <a:rPr lang="en-US" dirty="0">
                <a:solidFill>
                  <a:schemeClr val="bg1"/>
                </a:solidFill>
                <a:sym typeface="Wingdings"/>
              </a:rPr>
              <a:t>Key information: how does the mixing mechanism work? </a:t>
            </a:r>
            <a:r>
              <a:rPr lang="en-US">
                <a:solidFill>
                  <a:schemeClr val="bg1"/>
                </a:solidFill>
                <a:sym typeface="Wingdings"/>
              </a:rPr>
              <a:t>Mixing of 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the produced nuclides from stellar inner layers to the surface where they are observed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829" y="3400196"/>
            <a:ext cx="1735408" cy="1573811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1014904" y="2575923"/>
            <a:ext cx="1480839" cy="1480839"/>
            <a:chOff x="382488" y="2581687"/>
            <a:chExt cx="1480839" cy="1480839"/>
          </a:xfrm>
        </p:grpSpPr>
        <p:sp>
          <p:nvSpPr>
            <p:cNvPr id="11" name="Ovale 10"/>
            <p:cNvSpPr/>
            <p:nvPr/>
          </p:nvSpPr>
          <p:spPr>
            <a:xfrm>
              <a:off x="382488" y="2581687"/>
              <a:ext cx="1480839" cy="148083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e 4"/>
            <p:cNvSpPr/>
            <p:nvPr/>
          </p:nvSpPr>
          <p:spPr>
            <a:xfrm>
              <a:off x="599352" y="2798551"/>
              <a:ext cx="1047111" cy="1047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/>
                <a:t>Astrophysical models: how a star works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1014904" y="4098835"/>
            <a:ext cx="1480839" cy="1480839"/>
            <a:chOff x="382488" y="2581687"/>
            <a:chExt cx="1480839" cy="1480839"/>
          </a:xfrm>
        </p:grpSpPr>
        <p:sp>
          <p:nvSpPr>
            <p:cNvPr id="14" name="Ovale 13"/>
            <p:cNvSpPr/>
            <p:nvPr/>
          </p:nvSpPr>
          <p:spPr>
            <a:xfrm>
              <a:off x="382488" y="2581687"/>
              <a:ext cx="1480839" cy="148083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e 4"/>
            <p:cNvSpPr/>
            <p:nvPr/>
          </p:nvSpPr>
          <p:spPr>
            <a:xfrm>
              <a:off x="599352" y="2798551"/>
              <a:ext cx="1047111" cy="10471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dirty="0"/>
                <a:t>Model input parameters: magnetic field, </a:t>
              </a:r>
              <a:r>
                <a:rPr lang="en-US" sz="1300" dirty="0" err="1"/>
                <a:t>metallicity</a:t>
              </a:r>
              <a:r>
                <a:rPr lang="en-US" sz="1300" dirty="0"/>
                <a:t>, …</a:t>
              </a:r>
              <a:endParaRPr lang="en-US" sz="1300" kern="1200" dirty="0"/>
            </a:p>
          </p:txBody>
        </p:sp>
      </p:grpSp>
      <p:grpSp>
        <p:nvGrpSpPr>
          <p:cNvPr id="16" name="Gruppo 15"/>
          <p:cNvGrpSpPr/>
          <p:nvPr/>
        </p:nvGrpSpPr>
        <p:grpSpPr>
          <a:xfrm rot="1708005">
            <a:off x="2631164" y="3199282"/>
            <a:ext cx="470907" cy="550872"/>
            <a:chOff x="2085454" y="1756563"/>
            <a:chExt cx="470907" cy="550872"/>
          </a:xfrm>
        </p:grpSpPr>
        <p:sp>
          <p:nvSpPr>
            <p:cNvPr id="17" name="Freccia destra 16"/>
            <p:cNvSpPr/>
            <p:nvPr/>
          </p:nvSpPr>
          <p:spPr>
            <a:xfrm>
              <a:off x="2085454" y="1756563"/>
              <a:ext cx="470907" cy="55087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ccia destra 4"/>
            <p:cNvSpPr/>
            <p:nvPr/>
          </p:nvSpPr>
          <p:spPr>
            <a:xfrm>
              <a:off x="2085454" y="1866737"/>
              <a:ext cx="329635" cy="330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grpSp>
        <p:nvGrpSpPr>
          <p:cNvPr id="19" name="Gruppo 18"/>
          <p:cNvGrpSpPr/>
          <p:nvPr/>
        </p:nvGrpSpPr>
        <p:grpSpPr>
          <a:xfrm rot="20256852">
            <a:off x="2627013" y="4376313"/>
            <a:ext cx="470907" cy="550872"/>
            <a:chOff x="2085454" y="1756563"/>
            <a:chExt cx="470907" cy="550872"/>
          </a:xfrm>
        </p:grpSpPr>
        <p:sp>
          <p:nvSpPr>
            <p:cNvPr id="20" name="Freccia destra 19"/>
            <p:cNvSpPr/>
            <p:nvPr/>
          </p:nvSpPr>
          <p:spPr>
            <a:xfrm>
              <a:off x="2085454" y="1756563"/>
              <a:ext cx="470907" cy="55087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Freccia destra 4"/>
            <p:cNvSpPr/>
            <p:nvPr/>
          </p:nvSpPr>
          <p:spPr>
            <a:xfrm>
              <a:off x="2085454" y="1866737"/>
              <a:ext cx="329635" cy="3305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pic>
        <p:nvPicPr>
          <p:cNvPr id="24" name="Immagine 23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D5940C34-7994-F80A-1CB7-482DB55798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538" y="1418860"/>
            <a:ext cx="7772400" cy="41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84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3" name="CustomShape 1"/>
          <p:cNvSpPr/>
          <p:nvPr/>
        </p:nvSpPr>
        <p:spPr>
          <a:xfrm>
            <a:off x="360" y="14400"/>
            <a:ext cx="9143640" cy="7603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/>
              </a:rPr>
              <a:t>Recipe for direct measurements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829358" y="3735133"/>
            <a:ext cx="23196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-360" y="133865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>
                <a:solidFill>
                  <a:srgbClr val="000000"/>
                </a:solidFill>
              </a:rPr>
              <a:t>How to </a:t>
            </a:r>
            <a:r>
              <a:rPr lang="it-IT" sz="2400" b="1" dirty="0" err="1">
                <a:solidFill>
                  <a:srgbClr val="000000"/>
                </a:solidFill>
              </a:rPr>
              <a:t>measure</a:t>
            </a:r>
            <a:r>
              <a:rPr lang="it-IT" sz="2400" b="1" dirty="0">
                <a:solidFill>
                  <a:srgbClr val="000000"/>
                </a:solidFill>
              </a:rPr>
              <a:t> the </a:t>
            </a:r>
            <a:r>
              <a:rPr lang="it-IT" sz="2400" b="1" dirty="0" err="1">
                <a:solidFill>
                  <a:srgbClr val="000000"/>
                </a:solidFill>
              </a:rPr>
              <a:t>A+x</a:t>
            </a:r>
            <a:r>
              <a:rPr lang="it-IT" sz="2400" b="1" dirty="0" err="1">
                <a:solidFill>
                  <a:srgbClr val="000000"/>
                </a:solidFill>
                <a:sym typeface="Wingdings"/>
              </a:rPr>
              <a:t>c+C</a:t>
            </a:r>
            <a:r>
              <a:rPr lang="it-IT" sz="2400" b="1" dirty="0">
                <a:solidFill>
                  <a:srgbClr val="000000"/>
                </a:solidFill>
                <a:sym typeface="Wingdings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sym typeface="Wingdings"/>
              </a:rPr>
              <a:t>reaction</a:t>
            </a:r>
            <a:r>
              <a:rPr lang="it-IT" sz="2400" b="1" dirty="0">
                <a:solidFill>
                  <a:srgbClr val="000000"/>
                </a:solidFill>
                <a:sym typeface="Wingdings"/>
              </a:rPr>
              <a:t> in a </a:t>
            </a:r>
            <a:r>
              <a:rPr lang="it-IT" sz="2400" b="1" i="1" dirty="0" err="1">
                <a:solidFill>
                  <a:srgbClr val="FF0000"/>
                </a:solidFill>
                <a:sym typeface="Wingdings"/>
              </a:rPr>
              <a:t>direct</a:t>
            </a:r>
            <a:r>
              <a:rPr lang="it-IT" sz="24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it-IT" sz="2400" b="1" dirty="0">
                <a:solidFill>
                  <a:srgbClr val="000000"/>
                </a:solidFill>
                <a:sym typeface="Wingdings"/>
              </a:rPr>
              <a:t>way?</a:t>
            </a:r>
          </a:p>
        </p:txBody>
      </p:sp>
      <p:cxnSp>
        <p:nvCxnSpPr>
          <p:cNvPr id="9" name="Connettore 2 8"/>
          <p:cNvCxnSpPr/>
          <p:nvPr/>
        </p:nvCxnSpPr>
        <p:spPr>
          <a:xfrm flipV="1">
            <a:off x="3239681" y="2905823"/>
            <a:ext cx="1827180" cy="829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829358" y="3317239"/>
            <a:ext cx="10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(x)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340332" y="3842007"/>
            <a:ext cx="111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(A)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239681" y="2605334"/>
            <a:ext cx="1215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Reaction </a:t>
            </a:r>
          </a:p>
          <a:p>
            <a:r>
              <a:rPr lang="en-US" dirty="0"/>
              <a:t>product (c)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3148970" y="3251665"/>
            <a:ext cx="90711" cy="9467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5053902" y="2290319"/>
            <a:ext cx="285091" cy="1049595"/>
          </a:xfrm>
          <a:prstGeom prst="rect">
            <a:avLst/>
          </a:prstGeom>
          <a:scene3d>
            <a:camera prst="orthographicFront">
              <a:rot lat="0" lon="0" rev="16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5352259" y="2120482"/>
            <a:ext cx="3734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 </a:t>
            </a:r>
            <a:r>
              <a:rPr lang="en-US" dirty="0">
                <a:sym typeface="Wingdings"/>
              </a:rPr>
              <a:t> 	kinematic observables</a:t>
            </a:r>
          </a:p>
          <a:p>
            <a:r>
              <a:rPr lang="en-US" dirty="0">
                <a:sym typeface="Wingdings"/>
              </a:rPr>
              <a:t>			- Energy</a:t>
            </a:r>
          </a:p>
          <a:p>
            <a:r>
              <a:rPr lang="en-US" dirty="0">
                <a:sym typeface="Wingdings"/>
              </a:rPr>
              <a:t>			- Emission angle</a:t>
            </a:r>
          </a:p>
          <a:p>
            <a:r>
              <a:rPr lang="en-US" dirty="0">
                <a:sym typeface="Wingdings"/>
              </a:rPr>
              <a:t>			+ Particle identification</a:t>
            </a:r>
            <a:endParaRPr lang="en-US" dirty="0"/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360" y="639633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 err="1">
                <a:solidFill>
                  <a:srgbClr val="000000"/>
                </a:solidFill>
              </a:rPr>
              <a:t>It</a:t>
            </a:r>
            <a:r>
              <a:rPr lang="it-IT" sz="2400" b="1" dirty="0">
                <a:solidFill>
                  <a:srgbClr val="000000"/>
                </a:solidFill>
              </a:rPr>
              <a:t> </a:t>
            </a:r>
            <a:r>
              <a:rPr lang="it-IT" sz="2400" b="1" dirty="0" err="1">
                <a:solidFill>
                  <a:srgbClr val="000000"/>
                </a:solidFill>
              </a:rPr>
              <a:t>looks</a:t>
            </a:r>
            <a:r>
              <a:rPr lang="it-IT" sz="2400" b="1" dirty="0">
                <a:solidFill>
                  <a:srgbClr val="000000"/>
                </a:solidFill>
              </a:rPr>
              <a:t> </a:t>
            </a:r>
            <a:r>
              <a:rPr lang="it-IT" sz="2400" b="1" i="1" dirty="0" err="1">
                <a:solidFill>
                  <a:srgbClr val="FF0000"/>
                </a:solidFill>
              </a:rPr>
              <a:t>quite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000000"/>
                </a:solidFill>
              </a:rPr>
              <a:t>simple</a:t>
            </a:r>
            <a:r>
              <a:rPr lang="it-IT" sz="2400" b="1" dirty="0">
                <a:solidFill>
                  <a:srgbClr val="000000"/>
                </a:solidFill>
              </a:rPr>
              <a:t>!</a:t>
            </a:r>
            <a:endParaRPr lang="it-IT" sz="2400" b="1" dirty="0">
              <a:solidFill>
                <a:srgbClr val="000000"/>
              </a:solidFill>
              <a:sym typeface="Wingdings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332" y="4211339"/>
            <a:ext cx="2253746" cy="204156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" y="3900344"/>
            <a:ext cx="2415295" cy="2339604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270" y="3479728"/>
            <a:ext cx="2856933" cy="218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7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2">
            <a:extLst>
              <a:ext uri="{FF2B5EF4-FFF2-40B4-BE49-F238E27FC236}">
                <a16:creationId xmlns:a16="http://schemas.microsoft.com/office/drawing/2014/main" id="{239A8214-ABA3-48F2-618A-F0BFD60C143F}"/>
              </a:ext>
            </a:extLst>
          </p:cNvPr>
          <p:cNvSpPr txBox="1">
            <a:spLocks/>
          </p:cNvSpPr>
          <p:nvPr/>
        </p:nvSpPr>
        <p:spPr>
          <a:xfrm>
            <a:off x="0" y="-43733"/>
            <a:ext cx="9143999" cy="79207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RISK of EXTRAPOLATION (or the prejudice of consistency)</a:t>
            </a:r>
          </a:p>
        </p:txBody>
      </p:sp>
      <p:pic>
        <p:nvPicPr>
          <p:cNvPr id="10" name="Immagine 9" descr="Immagine che contiene testo, diagramma, linea, Parallelo&#10;&#10;Descrizione generata automaticamente">
            <a:extLst>
              <a:ext uri="{FF2B5EF4-FFF2-40B4-BE49-F238E27FC236}">
                <a16:creationId xmlns:a16="http://schemas.microsoft.com/office/drawing/2014/main" id="{95005CB0-6E8E-4FB0-9795-63686D33F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854"/>
            <a:ext cx="4196252" cy="624414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822B0E4-9582-49A5-5DD5-A7101F17517A}"/>
              </a:ext>
            </a:extLst>
          </p:cNvPr>
          <p:cNvSpPr txBox="1"/>
          <p:nvPr/>
        </p:nvSpPr>
        <p:spPr>
          <a:xfrm>
            <a:off x="4215991" y="1116209"/>
            <a:ext cx="48347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How </a:t>
            </a:r>
            <a:r>
              <a:rPr lang="it-IT" b="1" dirty="0" err="1">
                <a:solidFill>
                  <a:srgbClr val="FF0000"/>
                </a:solidFill>
              </a:rPr>
              <a:t>would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you</a:t>
            </a:r>
            <a:r>
              <a:rPr lang="it-IT" b="1" dirty="0">
                <a:solidFill>
                  <a:srgbClr val="FF0000"/>
                </a:solidFill>
              </a:rPr>
              <a:t> extrapolate </a:t>
            </a:r>
            <a:r>
              <a:rPr lang="it-IT" b="1" dirty="0" err="1">
                <a:solidFill>
                  <a:srgbClr val="FF0000"/>
                </a:solidFill>
              </a:rPr>
              <a:t>if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only</a:t>
            </a:r>
            <a:r>
              <a:rPr lang="it-IT" b="1" dirty="0">
                <a:solidFill>
                  <a:srgbClr val="FF0000"/>
                </a:solidFill>
              </a:rPr>
              <a:t> data from </a:t>
            </a:r>
            <a:r>
              <a:rPr lang="it-IT" b="1" dirty="0" err="1">
                <a:solidFill>
                  <a:srgbClr val="FF0000"/>
                </a:solidFill>
              </a:rPr>
              <a:t>Zurmuhle</a:t>
            </a:r>
            <a:r>
              <a:rPr lang="it-IT" b="1" dirty="0">
                <a:solidFill>
                  <a:srgbClr val="FF0000"/>
                </a:solidFill>
              </a:rPr>
              <a:t> et al </a:t>
            </a:r>
            <a:r>
              <a:rPr lang="it-IT" b="1" dirty="0" err="1">
                <a:solidFill>
                  <a:srgbClr val="FF0000"/>
                </a:solidFill>
              </a:rPr>
              <a:t>would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have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been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available</a:t>
            </a:r>
            <a:r>
              <a:rPr lang="it-IT" b="1" dirty="0">
                <a:solidFill>
                  <a:srgbClr val="FF0000"/>
                </a:solidFill>
              </a:rPr>
              <a:t>?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be </a:t>
            </a:r>
            <a:r>
              <a:rPr lang="it-IT" dirty="0" err="1"/>
              <a:t>probably</a:t>
            </a:r>
            <a:r>
              <a:rPr lang="it-IT" dirty="0"/>
              <a:t> happy with a E2 </a:t>
            </a:r>
            <a:r>
              <a:rPr lang="it-IT" dirty="0" err="1"/>
              <a:t>transition</a:t>
            </a:r>
            <a:r>
              <a:rPr lang="it-IT" dirty="0"/>
              <a:t> from the L = 2 scattering state in the d + d system </a:t>
            </a:r>
            <a:r>
              <a:rPr lang="it-IT" dirty="0" err="1"/>
              <a:t>into</a:t>
            </a:r>
            <a:r>
              <a:rPr lang="it-IT" dirty="0"/>
              <a:t> the (L =0, </a:t>
            </a:r>
            <a:r>
              <a:rPr lang="it-IT" dirty="0" err="1"/>
              <a:t>S</a:t>
            </a:r>
            <a:r>
              <a:rPr lang="it-IT" dirty="0"/>
              <a:t>=0) component of the He ground state. </a:t>
            </a:r>
          </a:p>
          <a:p>
            <a:endParaRPr lang="it-IT" dirty="0"/>
          </a:p>
          <a:p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</a:t>
            </a:r>
            <a:r>
              <a:rPr lang="it-IT"/>
              <a:t>[Barnes </a:t>
            </a:r>
            <a:r>
              <a:rPr lang="it-IT" dirty="0"/>
              <a:t>et al. PLB 197, 315 (1987)] </a:t>
            </a:r>
            <a:r>
              <a:rPr lang="it-IT" dirty="0" err="1"/>
              <a:t>that</a:t>
            </a:r>
            <a:r>
              <a:rPr lang="it-IT" dirty="0"/>
              <a:t> the cross </a:t>
            </a:r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strongly</a:t>
            </a:r>
            <a:r>
              <a:rPr lang="it-IT" dirty="0"/>
              <a:t> 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with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for </a:t>
            </a:r>
            <a:r>
              <a:rPr lang="it-IT" dirty="0" err="1"/>
              <a:t>this</a:t>
            </a:r>
            <a:r>
              <a:rPr lang="it-IT" dirty="0"/>
              <a:t> case.</a:t>
            </a:r>
          </a:p>
          <a:p>
            <a:endParaRPr lang="it-IT" dirty="0"/>
          </a:p>
          <a:p>
            <a:r>
              <a:rPr lang="it-IT" dirty="0" err="1"/>
              <a:t>When</a:t>
            </a:r>
            <a:r>
              <a:rPr lang="it-IT" dirty="0"/>
              <a:t> the new </a:t>
            </a:r>
            <a:r>
              <a:rPr lang="it-IT" dirty="0" err="1"/>
              <a:t>experimental</a:t>
            </a:r>
            <a:r>
              <a:rPr lang="it-IT" dirty="0"/>
              <a:t> data </a:t>
            </a:r>
            <a:r>
              <a:rPr lang="it-IT" dirty="0" err="1"/>
              <a:t>became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undoubtedly</a:t>
            </a:r>
            <a:r>
              <a:rPr lang="it-IT" dirty="0"/>
              <a:t> </a:t>
            </a:r>
            <a:r>
              <a:rPr lang="it-IT" dirty="0" err="1"/>
              <a:t>indicated</a:t>
            </a:r>
            <a:r>
              <a:rPr lang="it-IT" dirty="0"/>
              <a:t> the </a:t>
            </a:r>
            <a:r>
              <a:rPr lang="it-IT" dirty="0" err="1"/>
              <a:t>existence</a:t>
            </a:r>
            <a:r>
              <a:rPr lang="it-IT" dirty="0"/>
              <a:t> of a D-state component in the He ground state.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8970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0" y="1714488"/>
            <a:ext cx="9144000" cy="64294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1375680" y="-24"/>
            <a:ext cx="6480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The electron screening effect.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857232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Thanks to recent experimental developments, measurements have been extended to the energies of interest for several reactions.</a:t>
            </a:r>
          </a:p>
          <a:p>
            <a:pPr algn="just"/>
            <a:endParaRPr lang="en-US" b="1" dirty="0"/>
          </a:p>
          <a:p>
            <a:pPr algn="just"/>
            <a:r>
              <a:rPr lang="en-US" b="1" dirty="0">
                <a:solidFill>
                  <a:schemeClr val="bg1"/>
                </a:solidFill>
              </a:rPr>
              <a:t>This leads to the discovery of electron screening: a such low energies atomic degrees of freedom cannot be neglected.</a:t>
            </a:r>
          </a:p>
          <a:p>
            <a:pPr algn="just"/>
            <a:endParaRPr lang="en-US" b="1" dirty="0"/>
          </a:p>
          <a:p>
            <a:pPr algn="just"/>
            <a:r>
              <a:rPr lang="en-US" b="1" dirty="0"/>
              <a:t>Pictorial view: 				                         Experimentally:</a:t>
            </a: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496"/>
            <a:ext cx="4537075" cy="2573337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0" y="5500702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The electron cloud shields the nuclear charge thus </a:t>
            </a:r>
            <a:r>
              <a:rPr lang="en-US" sz="1600" b="1" dirty="0">
                <a:sym typeface="Wingdings" pitchFamily="2" charset="2"/>
              </a:rPr>
              <a:t>the projectile meets a reduced Coulomb barrier</a:t>
            </a:r>
            <a:r>
              <a:rPr lang="en-US" sz="1600" b="1" dirty="0"/>
              <a:t> </a:t>
            </a:r>
            <a:r>
              <a:rPr lang="en-US" sz="1600" b="1" dirty="0">
                <a:sym typeface="Wingdings" pitchFamily="2" charset="2"/>
              </a:rPr>
              <a:t> enhancement of the reaction probability as tunneling is more likely.</a:t>
            </a:r>
            <a:endParaRPr lang="en-US" sz="1600" b="1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958252"/>
            <a:ext cx="4572000" cy="247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4572000" y="5271343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</a:rPr>
              <a:t>Exponential enhancement!</a:t>
            </a:r>
            <a:endParaRPr lang="en-US" b="1" dirty="0"/>
          </a:p>
          <a:p>
            <a:pPr algn="just"/>
            <a:r>
              <a:rPr lang="en-US" b="1" dirty="0"/>
              <a:t>                                     </a:t>
            </a:r>
            <a:r>
              <a:rPr lang="en-US" b="1" dirty="0">
                <a:sym typeface="Symbol"/>
              </a:rPr>
              <a:t></a:t>
            </a:r>
            <a:endParaRPr lang="en-US" b="1" dirty="0"/>
          </a:p>
          <a:p>
            <a:pPr algn="just"/>
            <a:endParaRPr lang="en-US" b="1" dirty="0"/>
          </a:p>
        </p:txBody>
      </p:sp>
      <p:sp>
        <p:nvSpPr>
          <p:cNvPr id="9" name="Freccia circolare in giù 8"/>
          <p:cNvSpPr/>
          <p:nvPr/>
        </p:nvSpPr>
        <p:spPr>
          <a:xfrm rot="18060985">
            <a:off x="5233661" y="3629968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5988" y="5549987"/>
            <a:ext cx="1790682" cy="41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5566833"/>
            <a:ext cx="162074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4572001" y="608722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/>
              <a:t>Bracci</a:t>
            </a:r>
            <a:r>
              <a:rPr lang="fr-FR" sz="1200" dirty="0"/>
              <a:t> et al., NPA 513 (1990) 316</a:t>
            </a:r>
          </a:p>
          <a:p>
            <a:r>
              <a:rPr lang="it-IT" sz="1200" dirty="0" err="1"/>
              <a:t>Rolfs</a:t>
            </a:r>
            <a:r>
              <a:rPr lang="it-IT" sz="1200" dirty="0"/>
              <a:t> &amp; Rodney, </a:t>
            </a:r>
            <a:r>
              <a:rPr lang="it-IT" sz="1200" dirty="0" err="1"/>
              <a:t>Cauldrons</a:t>
            </a:r>
            <a:r>
              <a:rPr lang="it-IT" sz="1200" dirty="0"/>
              <a:t> in the </a:t>
            </a:r>
            <a:r>
              <a:rPr lang="it-IT" sz="1200" dirty="0" err="1"/>
              <a:t>Cosmos</a:t>
            </a:r>
            <a:r>
              <a:rPr lang="it-IT" sz="1200" dirty="0"/>
              <a:t> (</a:t>
            </a:r>
            <a:r>
              <a:rPr lang="it-IT" sz="1200" dirty="0" err="1"/>
              <a:t>Univ</a:t>
            </a:r>
            <a:r>
              <a:rPr lang="it-IT" sz="1200" dirty="0"/>
              <a:t>. Chicago Press) 1988</a:t>
            </a:r>
          </a:p>
          <a:p>
            <a:r>
              <a:rPr lang="it-IT" sz="1200" dirty="0" err="1"/>
              <a:t>Strieder</a:t>
            </a:r>
            <a:r>
              <a:rPr lang="it-IT" sz="1200" dirty="0"/>
              <a:t> et al., </a:t>
            </a:r>
            <a:r>
              <a:rPr lang="it-IT" sz="1200" dirty="0" err="1"/>
              <a:t>Naturwissenschaften</a:t>
            </a:r>
            <a:r>
              <a:rPr lang="it-IT" sz="1200" dirty="0"/>
              <a:t> 88 (2001) 461</a:t>
            </a:r>
          </a:p>
        </p:txBody>
      </p:sp>
    </p:spTree>
    <p:extLst>
      <p:ext uri="{BB962C8B-B14F-4D97-AF65-F5344CB8AC3E}">
        <p14:creationId xmlns:p14="http://schemas.microsoft.com/office/powerpoint/2010/main" val="94850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214438"/>
            <a:ext cx="2928938" cy="428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7175" y="1230313"/>
            <a:ext cx="86106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solidFill>
                  <a:schemeClr val="bg1"/>
                </a:solidFill>
                <a:latin typeface="Calibri" pitchFamily="34" charset="0"/>
              </a:rPr>
              <a:t>Indirect measurements: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Complicated but rewarding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GB" b="1" dirty="0">
                <a:latin typeface="Calibri" pitchFamily="34" charset="0"/>
              </a:rPr>
              <a:t> High energy experiments: up to several </a:t>
            </a:r>
            <a:r>
              <a:rPr lang="en-GB" b="1" dirty="0" err="1">
                <a:latin typeface="Calibri" pitchFamily="34" charset="0"/>
              </a:rPr>
              <a:t>hundreds</a:t>
            </a:r>
            <a:r>
              <a:rPr lang="en-GB" b="1" dirty="0">
                <a:latin typeface="Calibri" pitchFamily="34" charset="0"/>
              </a:rPr>
              <a:t> </a:t>
            </a:r>
            <a:r>
              <a:rPr lang="en-GB" b="1" dirty="0" err="1">
                <a:latin typeface="Calibri" pitchFamily="34" charset="0"/>
              </a:rPr>
              <a:t>MeV</a:t>
            </a:r>
            <a:endParaRPr lang="en-GB" b="1" dirty="0">
              <a:latin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</a:rPr>
              <a:t>	</a:t>
            </a:r>
            <a:r>
              <a:rPr lang="en-GB" b="1" dirty="0">
                <a:latin typeface="Calibri" pitchFamily="34" charset="0"/>
                <a:sym typeface="Wingdings" pitchFamily="2" charset="2"/>
              </a:rPr>
              <a:t> no </a:t>
            </a:r>
            <a:r>
              <a:rPr lang="en-GB" b="1" dirty="0">
                <a:latin typeface="Calibri" pitchFamily="34" charset="0"/>
              </a:rPr>
              <a:t>Coulomb barrier suppression </a:t>
            </a:r>
            <a:r>
              <a:rPr lang="en-GB" b="1" dirty="0">
                <a:highlight>
                  <a:srgbClr val="FFFF00"/>
                </a:highlight>
                <a:latin typeface="Calibri" pitchFamily="34" charset="0"/>
                <a:sym typeface="Wingdings" pitchFamily="2" charset="2"/>
              </a:rPr>
              <a:t> possibility to measure angular distributions</a:t>
            </a:r>
            <a:endParaRPr lang="en-GB" b="1" dirty="0">
              <a:highlight>
                <a:srgbClr val="FFFF00"/>
              </a:highlight>
              <a:latin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negligible straggling </a:t>
            </a:r>
            <a:r>
              <a:rPr lang="en-GB" b="1" dirty="0">
                <a:highlight>
                  <a:srgbClr val="FFFF00"/>
                </a:highlight>
                <a:latin typeface="Calibri" pitchFamily="34" charset="0"/>
                <a:sym typeface="Wingdings" pitchFamily="2" charset="2"/>
              </a:rPr>
              <a:t> no need to rely on stopping power models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no electron screening </a:t>
            </a:r>
            <a:r>
              <a:rPr lang="en-GB" b="1" dirty="0">
                <a:highlight>
                  <a:srgbClr val="FFFF00"/>
                </a:highlight>
                <a:latin typeface="Calibri" pitchFamily="34" charset="0"/>
                <a:sym typeface="Wingdings" pitchFamily="2" charset="2"/>
              </a:rPr>
              <a:t> no need to make assumptions for extrapolation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Indirect measurements are the only ones allowing you to measure down to astrophysical energies with the present day facilities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Nuclear reaction theory required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cross checks of the methods needed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possible spurious contribution 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GB" b="1" dirty="0">
                <a:latin typeface="Calibri" pitchFamily="34" charset="0"/>
                <a:sym typeface="Wingdings" pitchFamily="2" charset="2"/>
              </a:rPr>
              <a:t>	 additional systematic errors (is the result model independent?)</a:t>
            </a:r>
          </a:p>
          <a:p>
            <a:pPr algn="just" eaLnBrk="0" hangingPunct="0">
              <a:spcBef>
                <a:spcPts val="0"/>
              </a:spcBef>
              <a:defRPr/>
            </a:pPr>
            <a:endParaRPr lang="en-GB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just" eaLnBrk="0" hangingPunct="0">
              <a:spcBef>
                <a:spcPts val="0"/>
              </a:spcBef>
              <a:defRPr/>
            </a:pPr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... Indirect techniques are complementary to direct measurements</a:t>
            </a:r>
          </a:p>
          <a:p>
            <a:pPr algn="just" eaLnBrk="0" hangingPunct="0">
              <a:spcBef>
                <a:spcPts val="0"/>
              </a:spcBef>
              <a:defRPr/>
            </a:pPr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Examples: Coulomb dissociation, ANC and Trojan horse method, surrogate reactions…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285750" y="3771900"/>
            <a:ext cx="8643938" cy="571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" y="0"/>
            <a:ext cx="9144000" cy="774700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18410" y="17471"/>
            <a:ext cx="51075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Direct vs. </a:t>
            </a:r>
            <a:r>
              <a:rPr lang="it-IT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indirect</a:t>
            </a: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measurements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353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17942</TotalTime>
  <Words>4629</Words>
  <Application>Microsoft Macintosh PowerPoint</Application>
  <PresentationFormat>Presentazione su schermo (4:3)</PresentationFormat>
  <Paragraphs>595</Paragraphs>
  <Slides>47</Slides>
  <Notes>6</Notes>
  <HiddenSlides>3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61" baseType="lpstr">
      <vt:lpstr>Magic Cards</vt:lpstr>
      <vt:lpstr>Times</vt:lpstr>
      <vt:lpstr>Arial</vt:lpstr>
      <vt:lpstr>Calibri</vt:lpstr>
      <vt:lpstr>Century Gothic</vt:lpstr>
      <vt:lpstr>Comic Sans MS</vt:lpstr>
      <vt:lpstr>Courier New</vt:lpstr>
      <vt:lpstr>Helvetica Neue</vt:lpstr>
      <vt:lpstr>Neue Haas Grotesk Text Pro</vt:lpstr>
      <vt:lpstr>Symbol</vt:lpstr>
      <vt:lpstr>Times New Roman</vt:lpstr>
      <vt:lpstr>Wingdings</vt:lpstr>
      <vt:lpstr>Tema di Office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THM vs. OES astrophysical factor</vt:lpstr>
      <vt:lpstr>Moreover: exploring negative energies with the THM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ANC vs. THM</vt:lpstr>
      <vt:lpstr>The narrow resonance case: 27Al in massive stars</vt:lpstr>
      <vt:lpstr>27Al(p,a)24Mg status of the art</vt:lpstr>
      <vt:lpstr>The TH method applied to 27Al destruction</vt:lpstr>
      <vt:lpstr>Data analysis: channel selection</vt:lpstr>
      <vt:lpstr>Data analysis: relative energy spectra</vt:lpstr>
      <vt:lpstr>Data analysis: selection of QF process</vt:lpstr>
      <vt:lpstr>Angular distributions</vt:lpstr>
      <vt:lpstr>Extraction of the resonance strengths </vt:lpstr>
      <vt:lpstr>A bit of theory (from APJ 708 (2010) 796)</vt:lpstr>
      <vt:lpstr>Average values</vt:lpstr>
      <vt:lpstr>The full calculation using STARLIB (by Philip Adsley)</vt:lpstr>
      <vt:lpstr>Some astrophysical consequences</vt:lpstr>
      <vt:lpstr>The (p,g) channel</vt:lpstr>
      <vt:lpstr>The (p,g) channel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 La Cognata</dc:creator>
  <cp:lastModifiedBy>MARCO SALVATORE MARIA LA COGNATA</cp:lastModifiedBy>
  <cp:revision>446</cp:revision>
  <dcterms:created xsi:type="dcterms:W3CDTF">2013-09-04T06:50:14Z</dcterms:created>
  <dcterms:modified xsi:type="dcterms:W3CDTF">2025-03-19T11:10:01Z</dcterms:modified>
</cp:coreProperties>
</file>