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30"/>
  </p:notesMasterIdLst>
  <p:handoutMasterIdLst>
    <p:handoutMasterId r:id="rId31"/>
  </p:handoutMasterIdLst>
  <p:sldIdLst>
    <p:sldId id="271" r:id="rId2"/>
    <p:sldId id="335" r:id="rId3"/>
    <p:sldId id="343" r:id="rId4"/>
    <p:sldId id="416" r:id="rId5"/>
    <p:sldId id="393" r:id="rId6"/>
    <p:sldId id="481" r:id="rId7"/>
    <p:sldId id="376" r:id="rId8"/>
    <p:sldId id="491" r:id="rId9"/>
    <p:sldId id="508" r:id="rId10"/>
    <p:sldId id="283" r:id="rId11"/>
    <p:sldId id="493" r:id="rId12"/>
    <p:sldId id="504" r:id="rId13"/>
    <p:sldId id="461" r:id="rId14"/>
    <p:sldId id="492" r:id="rId15"/>
    <p:sldId id="510" r:id="rId16"/>
    <p:sldId id="262" r:id="rId17"/>
    <p:sldId id="511" r:id="rId18"/>
    <p:sldId id="506" r:id="rId19"/>
    <p:sldId id="490" r:id="rId20"/>
    <p:sldId id="327" r:id="rId21"/>
    <p:sldId id="507" r:id="rId22"/>
    <p:sldId id="400" r:id="rId23"/>
    <p:sldId id="374" r:id="rId24"/>
    <p:sldId id="412" r:id="rId25"/>
    <p:sldId id="413" r:id="rId26"/>
    <p:sldId id="503" r:id="rId27"/>
    <p:sldId id="502" r:id="rId28"/>
    <p:sldId id="4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1"/>
            <p14:sldId id="335"/>
            <p14:sldId id="343"/>
            <p14:sldId id="416"/>
            <p14:sldId id="393"/>
            <p14:sldId id="481"/>
            <p14:sldId id="376"/>
            <p14:sldId id="491"/>
            <p14:sldId id="508"/>
            <p14:sldId id="283"/>
            <p14:sldId id="493"/>
            <p14:sldId id="504"/>
            <p14:sldId id="461"/>
            <p14:sldId id="492"/>
            <p14:sldId id="510"/>
            <p14:sldId id="262"/>
            <p14:sldId id="511"/>
            <p14:sldId id="506"/>
            <p14:sldId id="490"/>
            <p14:sldId id="327"/>
            <p14:sldId id="507"/>
            <p14:sldId id="400"/>
            <p14:sldId id="374"/>
            <p14:sldId id="412"/>
            <p14:sldId id="413"/>
            <p14:sldId id="503"/>
            <p14:sldId id="502"/>
            <p14:sldId id="402"/>
          </p14:sldIdLst>
        </p14:section>
        <p14:section name="EXCELLENCE IN RESEARCH" id="{BC3A3D87-90DE-6745-9603-615CAD7C6AC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225"/>
    <a:srgbClr val="E5005F"/>
    <a:srgbClr val="FFA1B5"/>
    <a:srgbClr val="FFBAEA"/>
    <a:srgbClr val="FFC000"/>
    <a:srgbClr val="00FF00"/>
    <a:srgbClr val="A70044"/>
    <a:srgbClr val="93003D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5" autoAdjust="0"/>
    <p:restoredTop sz="96143" autoAdjust="0"/>
  </p:normalViewPr>
  <p:slideViewPr>
    <p:cSldViewPr snapToGrid="0" snapToObjects="1">
      <p:cViewPr>
        <p:scale>
          <a:sx n="99" d="100"/>
          <a:sy n="99" d="100"/>
        </p:scale>
        <p:origin x="1360" y="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18/03/25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18/03/25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068" y="2330164"/>
            <a:ext cx="105156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9068" y="3247578"/>
            <a:ext cx="10515600" cy="795079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9619" y="4433563"/>
            <a:ext cx="6994887" cy="376437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17" y="4915518"/>
            <a:ext cx="7295512" cy="304988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3437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068" y="2330164"/>
            <a:ext cx="105156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9068" y="3247578"/>
            <a:ext cx="10515600" cy="795079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9619" y="4433563"/>
            <a:ext cx="6994887" cy="376437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9617" y="4915518"/>
            <a:ext cx="7295512" cy="304988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3047145D-38E8-494A-986B-B36CADFD11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4501" y="0"/>
            <a:ext cx="1587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777" y="6607580"/>
            <a:ext cx="10120335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r>
              <a:rPr lang="it-IT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/15</a:t>
            </a: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5868" y="1822125"/>
            <a:ext cx="10981895" cy="4470050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854592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solo 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777" y="6607580"/>
            <a:ext cx="10120335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007630-7629-9047-853B-CD963E8CB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11123875" y="0"/>
            <a:ext cx="1068125" cy="1079500"/>
          </a:xfrm>
          <a:prstGeom prst="rect">
            <a:avLst/>
          </a:prstGeom>
        </p:spPr>
      </p:pic>
      <p:sp>
        <p:nvSpPr>
          <p:cNvPr id="9" name="Testo diapositiva">
            <a:extLst>
              <a:ext uri="{FF2B5EF4-FFF2-40B4-BE49-F238E27FC236}">
                <a16:creationId xmlns:a16="http://schemas.microsoft.com/office/drawing/2014/main" id="{D03F9C6F-EBD4-D545-BD95-6B62AB777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68" y="1822125"/>
            <a:ext cx="10981895" cy="4470050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diapositiva">
            <a:extLst>
              <a:ext uri="{FF2B5EF4-FFF2-40B4-BE49-F238E27FC236}">
                <a16:creationId xmlns:a16="http://schemas.microsoft.com/office/drawing/2014/main" id="{82286EA1-BE15-9C40-A94D-DDA71DBC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854592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110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D6FE7FE1-FEE6-4E49-AC36-446850C5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Dati generali relazione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777" y="6607580"/>
            <a:ext cx="10120335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76" y="5406480"/>
            <a:ext cx="7199997" cy="1067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F96A3C7-A5CA-DD4F-A160-095CF2E24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11123875" y="0"/>
            <a:ext cx="1068125" cy="1079500"/>
          </a:xfrm>
          <a:prstGeom prst="rect">
            <a:avLst/>
          </a:prstGeom>
        </p:spPr>
      </p:pic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562" y="1919804"/>
            <a:ext cx="4156367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8776" y="1919804"/>
            <a:ext cx="7199999" cy="3464294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7" name="Titolo diapositiva">
            <a:extLst>
              <a:ext uri="{FF2B5EF4-FFF2-40B4-BE49-F238E27FC236}">
                <a16:creationId xmlns:a16="http://schemas.microsoft.com/office/drawing/2014/main" id="{36677B8A-F69A-FD4A-B94C-3658828A1267}"/>
              </a:ext>
            </a:extLst>
          </p:cNvPr>
          <p:cNvSpPr txBox="1">
            <a:spLocks/>
          </p:cNvSpPr>
          <p:nvPr userDrawn="1"/>
        </p:nvSpPr>
        <p:spPr>
          <a:xfrm>
            <a:off x="775869" y="958052"/>
            <a:ext cx="8794143" cy="854592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464" y="3155637"/>
            <a:ext cx="11015133" cy="477707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521" y="3734081"/>
            <a:ext cx="11015075" cy="486349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64" y="4624373"/>
            <a:ext cx="8333317" cy="318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524" y="5026153"/>
            <a:ext cx="8333317" cy="280089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524" y="5389365"/>
            <a:ext cx="8333317" cy="323164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6609232"/>
            <a:ext cx="10098805" cy="248773"/>
          </a:xfrm>
          <a:prstGeom prst="rect">
            <a:avLst/>
          </a:prstGeom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64" y="1609248"/>
            <a:ext cx="11015075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</p:spTree>
    <p:extLst>
      <p:ext uri="{BB962C8B-B14F-4D97-AF65-F5344CB8AC3E}">
        <p14:creationId xmlns:p14="http://schemas.microsoft.com/office/powerpoint/2010/main" val="367218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1464" y="3155637"/>
            <a:ext cx="11015133" cy="477707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521" y="3734081"/>
            <a:ext cx="11015075" cy="486349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64" y="4624373"/>
            <a:ext cx="8333317" cy="318653"/>
          </a:xfrm>
          <a:prstGeom prst="rect">
            <a:avLst/>
          </a:prstGeom>
        </p:spPr>
        <p:txBody>
          <a:bodyPr/>
          <a:lstStyle>
            <a:lvl1pPr marL="7938" indent="0">
              <a:buNone/>
              <a:tabLst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524" y="5026153"/>
            <a:ext cx="8333317" cy="280089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524" y="5389365"/>
            <a:ext cx="8333317" cy="323164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>
              <a:buNone/>
              <a:tabLst/>
              <a:defRPr sz="18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6609232"/>
            <a:ext cx="10098805" cy="248773"/>
          </a:xfrm>
          <a:prstGeom prst="rect">
            <a:avLst/>
          </a:prstGeom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464" y="1609248"/>
            <a:ext cx="11015075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0" name="Immagine 9" descr="HR Excellence in Research">
            <a:extLst>
              <a:ext uri="{FF2B5EF4-FFF2-40B4-BE49-F238E27FC236}">
                <a16:creationId xmlns:a16="http://schemas.microsoft.com/office/drawing/2014/main" id="{21A9701A-6E89-D841-A24E-7DA74880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4501" y="0"/>
            <a:ext cx="1587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4" r:id="rId3"/>
    <p:sldLayoutId id="2147483688" r:id="rId4"/>
    <p:sldLayoutId id="2147483689" r:id="rId5"/>
    <p:sldLayoutId id="2147483686" r:id="rId6"/>
    <p:sldLayoutId id="2147483690" r:id="rId7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31" y="1825739"/>
            <a:ext cx="9520737" cy="20324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b="1" dirty="0" err="1">
                <a:latin typeface="Bookman Old Style" panose="02050604050505020204" pitchFamily="18" charset="0"/>
              </a:rPr>
              <a:t>two</a:t>
            </a:r>
            <a:r>
              <a:rPr lang="it-IT" b="1" dirty="0">
                <a:latin typeface="Bookman Old Style" panose="02050604050505020204" pitchFamily="18" charset="0"/>
              </a:rPr>
              <a:t> ultra-</a:t>
            </a:r>
            <a:r>
              <a:rPr lang="it-IT" b="1" dirty="0" err="1">
                <a:latin typeface="Bookman Old Style" panose="02050604050505020204" pitchFamily="18" charset="0"/>
              </a:rPr>
              <a:t>faint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latin typeface="Bookman Old Style" panose="02050604050505020204" pitchFamily="18" charset="0"/>
              </a:rPr>
              <a:t>dwarf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latin typeface="Bookman Old Style" panose="02050604050505020204" pitchFamily="18" charset="0"/>
              </a:rPr>
              <a:t>galaxies</a:t>
            </a:r>
            <a:r>
              <a:rPr lang="it-IT" b="1" dirty="0">
                <a:latin typeface="Bookman Old Style" panose="02050604050505020204" pitchFamily="18" charset="0"/>
              </a:rPr>
              <a:t>:</a:t>
            </a:r>
            <a:br>
              <a:rPr lang="it-IT" b="1" dirty="0">
                <a:latin typeface="Bookman Old Style" panose="02050604050505020204" pitchFamily="18" charset="0"/>
              </a:rPr>
            </a:br>
            <a:r>
              <a:rPr lang="it-IT" b="1" dirty="0" err="1">
                <a:latin typeface="Bookman Old Style" panose="02050604050505020204" pitchFamily="18" charset="0"/>
              </a:rPr>
              <a:t>Grus</a:t>
            </a:r>
            <a:r>
              <a:rPr lang="it-IT" b="1" dirty="0">
                <a:latin typeface="Bookman Old Style" panose="02050604050505020204" pitchFamily="18" charset="0"/>
              </a:rPr>
              <a:t> II and </a:t>
            </a:r>
            <a:r>
              <a:rPr lang="it-IT" b="1" dirty="0" err="1">
                <a:latin typeface="Bookman Old Style" panose="02050604050505020204" pitchFamily="18" charset="0"/>
              </a:rPr>
              <a:t>Tucana</a:t>
            </a:r>
            <a:r>
              <a:rPr lang="it-IT" b="1" dirty="0">
                <a:latin typeface="Bookman Old Style" panose="02050604050505020204" pitchFamily="18" charset="0"/>
              </a:rPr>
              <a:t> IV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2E56A68-3365-AF6C-9A0E-3C1ED0874891}"/>
              </a:ext>
            </a:extLst>
          </p:cNvPr>
          <p:cNvSpPr txBox="1">
            <a:spLocks/>
          </p:cNvSpPr>
          <p:nvPr/>
        </p:nvSpPr>
        <p:spPr>
          <a:xfrm>
            <a:off x="196777" y="4994200"/>
            <a:ext cx="5450988" cy="406140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Valentina Verdiani – 1° </a:t>
            </a:r>
            <a:r>
              <a:rPr lang="it-IT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year</a:t>
            </a:r>
            <a:r>
              <a:rPr lang="it-I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PhD </a:t>
            </a:r>
            <a:r>
              <a:rPr lang="it-IT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student</a:t>
            </a:r>
            <a:endParaRPr lang="it-I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C44CE854-4D43-705F-0017-33C61D12E12B}"/>
              </a:ext>
            </a:extLst>
          </p:cNvPr>
          <p:cNvSpPr txBox="1">
            <a:spLocks/>
          </p:cNvSpPr>
          <p:nvPr/>
        </p:nvSpPr>
        <p:spPr>
          <a:xfrm>
            <a:off x="196777" y="6430978"/>
            <a:ext cx="6683525" cy="304988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Bookman Old Style" panose="02050604050505020204" pitchFamily="18" charset="0"/>
              </a:rPr>
              <a:t>20° </a:t>
            </a:r>
            <a:r>
              <a:rPr lang="it-IT" sz="1600" dirty="0" err="1">
                <a:latin typeface="Bookman Old Style" panose="02050604050505020204" pitchFamily="18" charset="0"/>
              </a:rPr>
              <a:t>Russbach</a:t>
            </a:r>
            <a:r>
              <a:rPr lang="it-IT" sz="1600" dirty="0">
                <a:latin typeface="Bookman Old Style" panose="02050604050505020204" pitchFamily="18" charset="0"/>
              </a:rPr>
              <a:t> School on </a:t>
            </a:r>
            <a:r>
              <a:rPr lang="it-IT" sz="1600" dirty="0" err="1">
                <a:latin typeface="Bookman Old Style" panose="02050604050505020204" pitchFamily="18" charset="0"/>
              </a:rPr>
              <a:t>Nuclear</a:t>
            </a:r>
            <a:r>
              <a:rPr lang="it-IT" sz="1600" dirty="0">
                <a:latin typeface="Bookman Old Style" panose="02050604050505020204" pitchFamily="18" charset="0"/>
              </a:rPr>
              <a:t> </a:t>
            </a:r>
            <a:r>
              <a:rPr lang="it-IT" sz="1600" dirty="0" err="1">
                <a:latin typeface="Bookman Old Style" panose="02050604050505020204" pitchFamily="18" charset="0"/>
              </a:rPr>
              <a:t>Astrophysics</a:t>
            </a:r>
            <a:r>
              <a:rPr lang="it-IT" sz="1600" dirty="0">
                <a:latin typeface="Bookman Old Style" panose="02050604050505020204" pitchFamily="18" charset="0"/>
              </a:rPr>
              <a:t> – 20/03/2025</a:t>
            </a:r>
          </a:p>
        </p:txBody>
      </p:sp>
      <p:pic>
        <p:nvPicPr>
          <p:cNvPr id="17" name="Picture 16" descr="A logo with orange dots&#10;&#10;AI-generated content may be incorrect.">
            <a:extLst>
              <a:ext uri="{FF2B5EF4-FFF2-40B4-BE49-F238E27FC236}">
                <a16:creationId xmlns:a16="http://schemas.microsoft.com/office/drawing/2014/main" id="{7427DC77-7BE0-83E4-C8BE-6EC09C7C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368" y="5656054"/>
            <a:ext cx="1119039" cy="1079912"/>
          </a:xfrm>
          <a:prstGeom prst="rect">
            <a:avLst/>
          </a:prstGeom>
        </p:spPr>
      </p:pic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ECF6A6C3-CACA-9C5C-1280-BC2C535CADEC}"/>
              </a:ext>
            </a:extLst>
          </p:cNvPr>
          <p:cNvSpPr txBox="1">
            <a:spLocks/>
          </p:cNvSpPr>
          <p:nvPr/>
        </p:nvSpPr>
        <p:spPr>
          <a:xfrm>
            <a:off x="216593" y="5452984"/>
            <a:ext cx="5450988" cy="406140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Supervisor: </a:t>
            </a:r>
            <a:r>
              <a:rPr lang="it-IT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Ása</a:t>
            </a:r>
            <a:r>
              <a:rPr lang="it-I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Skúladóttir</a:t>
            </a:r>
            <a:endParaRPr lang="it-IT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0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5E9E1EE-2B69-42D1-8057-A06BB265CB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F2B295-FE81-43D1-9DA4-0F75CE4BB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68" y="1506720"/>
            <a:ext cx="10981895" cy="4785455"/>
          </a:xfrm>
        </p:spPr>
        <p:txBody>
          <a:bodyPr/>
          <a:lstStyle/>
          <a:p>
            <a:pPr marL="293688" indent="-285750">
              <a:buFont typeface="Arial" panose="020B0604020202020204" pitchFamily="34" charset="0"/>
              <a:buChar char="•"/>
            </a:pP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buFont typeface="Arial" panose="020B0604020202020204" pitchFamily="34" charset="0"/>
              <a:buChar char="•"/>
            </a:pP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763AA7-B49C-4488-B7CB-D78CA148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8668"/>
          </a:xfrm>
        </p:spPr>
        <p:txBody>
          <a:bodyPr/>
          <a:lstStyle/>
          <a:p>
            <a:r>
              <a:rPr lang="it-IT" sz="2400" dirty="0" err="1">
                <a:latin typeface="Bookman Old Style" panose="02050604050505020204" pitchFamily="18" charset="0"/>
              </a:rPr>
              <a:t>Radial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velocity</a:t>
            </a:r>
            <a:r>
              <a:rPr lang="it-IT" sz="2400" dirty="0"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atin typeface="Bookman Old Style" panose="02050604050505020204" pitchFamily="18" charset="0"/>
              </a:rPr>
              <a:t>distributions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 descr="A graph of a number of members&#10;&#10;Description automatically generated">
            <a:extLst>
              <a:ext uri="{FF2B5EF4-FFF2-40B4-BE49-F238E27FC236}">
                <a16:creationId xmlns:a16="http://schemas.microsoft.com/office/drawing/2014/main" id="{B9A851D0-3FB9-53B6-6643-A5C0C935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" y="1389517"/>
            <a:ext cx="5981818" cy="4785455"/>
          </a:xfrm>
          <a:prstGeom prst="rect">
            <a:avLst/>
          </a:prstGeom>
        </p:spPr>
      </p:pic>
      <p:pic>
        <p:nvPicPr>
          <p:cNvPr id="6" name="Picture 5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4743561-A00E-F3F3-DC61-427371FA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71" y="1389517"/>
            <a:ext cx="5981818" cy="47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6C1F8-0600-AB9B-77E0-1784EA72C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50CDC-48A6-F9E7-9CCC-DDC9046B7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5567E-2219-C22C-596F-12B08CC13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77" y="1501918"/>
            <a:ext cx="11342666" cy="515625"/>
          </a:xfrm>
        </p:spPr>
        <p:txBody>
          <a:bodyPr/>
          <a:lstStyle/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b="0" dirty="0">
                <a:latin typeface="Bookman Old Style" panose="02050604050505020204" pitchFamily="18" charset="0"/>
              </a:rPr>
              <a:t>There </a:t>
            </a:r>
            <a:r>
              <a:rPr lang="it-IT" b="0" dirty="0" err="1">
                <a:latin typeface="Bookman Old Style" panose="02050604050505020204" pitchFamily="18" charset="0"/>
              </a:rPr>
              <a:t>is</a:t>
            </a:r>
            <a:r>
              <a:rPr lang="it-IT" b="0" dirty="0">
                <a:latin typeface="Bookman Old Style" panose="02050604050505020204" pitchFamily="18" charset="0"/>
              </a:rPr>
              <a:t> an </a:t>
            </a:r>
            <a:r>
              <a:rPr lang="it-IT" b="0" dirty="0" err="1">
                <a:latin typeface="Bookman Old Style" panose="02050604050505020204" pitchFamily="18" charset="0"/>
              </a:rPr>
              <a:t>empirical</a:t>
            </a:r>
            <a:r>
              <a:rPr lang="it-IT" b="0" dirty="0">
                <a:latin typeface="Bookman Old Style" panose="02050604050505020204" pitchFamily="18" charset="0"/>
              </a:rPr>
              <a:t> relation </a:t>
            </a:r>
            <a:r>
              <a:rPr lang="it-IT" b="0" dirty="0" err="1">
                <a:latin typeface="Bookman Old Style" panose="02050604050505020204" pitchFamily="18" charset="0"/>
              </a:rPr>
              <a:t>between</a:t>
            </a:r>
            <a:r>
              <a:rPr lang="it-IT" b="0" dirty="0">
                <a:latin typeface="Bookman Old Style" panose="02050604050505020204" pitchFamily="18" charset="0"/>
              </a:rPr>
              <a:t> the </a:t>
            </a:r>
            <a:r>
              <a:rPr lang="it-IT" b="0" dirty="0" err="1">
                <a:latin typeface="Bookman Old Style" panose="02050604050505020204" pitchFamily="18" charset="0"/>
              </a:rPr>
              <a:t>EWs</a:t>
            </a:r>
            <a:r>
              <a:rPr lang="it-IT" b="0" dirty="0">
                <a:latin typeface="Bookman Old Style" panose="02050604050505020204" pitchFamily="18" charset="0"/>
              </a:rPr>
              <a:t> of the Ca </a:t>
            </a:r>
            <a:r>
              <a:rPr lang="it-IT" b="0" dirty="0" err="1">
                <a:latin typeface="Bookman Old Style" panose="02050604050505020204" pitchFamily="18" charset="0"/>
              </a:rPr>
              <a:t>triplet</a:t>
            </a:r>
            <a:r>
              <a:rPr lang="it-IT" b="0" dirty="0">
                <a:latin typeface="Bookman Old Style" panose="02050604050505020204" pitchFamily="18" charset="0"/>
              </a:rPr>
              <a:t> in the red and the [Fe/H]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Bookman Old Style" panose="02050604050505020204" pitchFamily="18" charset="0"/>
              </a:rPr>
              <a:t>    </a:t>
            </a:r>
            <a:endParaRPr lang="it-IT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E88F71-09C2-A3A8-387B-71CF0302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647228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Metallicities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measurements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96145-C4BA-5054-CF2F-91AD2F523CCF}"/>
              </a:ext>
            </a:extLst>
          </p:cNvPr>
          <p:cNvSpPr txBox="1"/>
          <p:nvPr/>
        </p:nvSpPr>
        <p:spPr>
          <a:xfrm>
            <a:off x="10109059" y="1871349"/>
            <a:ext cx="17541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65000"/>
                  </a:schemeClr>
                </a:solidFill>
              </a:rPr>
              <a:t>(from Starkenburg+10)</a:t>
            </a:r>
          </a:p>
        </p:txBody>
      </p:sp>
      <p:pic>
        <p:nvPicPr>
          <p:cNvPr id="6" name="Picture 5" descr="A graph of a graph of a star&#10;&#10;AI-generated content may be incorrect.">
            <a:extLst>
              <a:ext uri="{FF2B5EF4-FFF2-40B4-BE49-F238E27FC236}">
                <a16:creationId xmlns:a16="http://schemas.microsoft.com/office/drawing/2014/main" id="{29D00671-FC81-E321-D639-038FA385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1" t="8174" r="7705"/>
          <a:stretch/>
        </p:blipFill>
        <p:spPr>
          <a:xfrm>
            <a:off x="1386942" y="1871349"/>
            <a:ext cx="8722117" cy="45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54363-CB5C-E8FB-DCD7-7B0F1D72D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3E068-39A4-4745-A6E4-06568CE7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Metallicity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distribution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functions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5188DDF0-F260-318E-085F-617474A7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6" y="1581040"/>
            <a:ext cx="5593764" cy="44700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41DED6-F042-30CE-77D4-D9B5BD4385F0}"/>
              </a:ext>
            </a:extLst>
          </p:cNvPr>
          <p:cNvCxnSpPr>
            <a:cxnSpLocks/>
          </p:cNvCxnSpPr>
          <p:nvPr/>
        </p:nvCxnSpPr>
        <p:spPr>
          <a:xfrm flipV="1">
            <a:off x="2698898" y="2147226"/>
            <a:ext cx="0" cy="34686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en graph with black text&#10;&#10;Description automatically generated">
            <a:extLst>
              <a:ext uri="{FF2B5EF4-FFF2-40B4-BE49-F238E27FC236}">
                <a16:creationId xmlns:a16="http://schemas.microsoft.com/office/drawing/2014/main" id="{25F3A880-80F1-213F-9475-334F52F3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33" y="1581040"/>
            <a:ext cx="5320131" cy="4470050"/>
          </a:xfrm>
          <a:prstGeom prst="snip1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E538E5-26FD-8453-0928-64261CFBBF4B}"/>
              </a:ext>
            </a:extLst>
          </p:cNvPr>
          <p:cNvCxnSpPr>
            <a:cxnSpLocks/>
          </p:cNvCxnSpPr>
          <p:nvPr/>
        </p:nvCxnSpPr>
        <p:spPr>
          <a:xfrm flipV="1">
            <a:off x="8491719" y="2147227"/>
            <a:ext cx="0" cy="34686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969337-9A39-3C0B-F9EA-5A000014CFB6}"/>
              </a:ext>
            </a:extLst>
          </p:cNvPr>
          <p:cNvGrpSpPr/>
          <p:nvPr/>
        </p:nvGrpSpPr>
        <p:grpSpPr>
          <a:xfrm>
            <a:off x="9758995" y="262378"/>
            <a:ext cx="2433005" cy="2412898"/>
            <a:chOff x="9758995" y="128564"/>
            <a:chExt cx="2433005" cy="24128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CD531D-FD4A-55BD-1EE4-929AA278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995" y="128564"/>
              <a:ext cx="2433005" cy="241289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A45F47-374D-57BA-000C-28F363B1BD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33200" y="128564"/>
              <a:ext cx="0" cy="21132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A5FE-1FD7-1376-9C85-A5913F37F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576566B-DF49-ADED-2135-7FAAD213B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C452062-18FC-3A49-E2F7-CDBA3BFE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25308"/>
          </a:xfrm>
        </p:spPr>
        <p:txBody>
          <a:bodyPr/>
          <a:lstStyle/>
          <a:p>
            <a:r>
              <a:rPr lang="en-US" sz="2400" b="1" dirty="0">
                <a:latin typeface="Bookman Old Style" panose="02050604050505020204" pitchFamily="18" charset="0"/>
              </a:rPr>
              <a:t>Carbon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F37A8-7979-A4C9-83CC-6CA7C3D3B7D6}"/>
              </a:ext>
            </a:extLst>
          </p:cNvPr>
          <p:cNvSpPr txBox="1"/>
          <p:nvPr/>
        </p:nvSpPr>
        <p:spPr>
          <a:xfrm>
            <a:off x="7519921" y="1782995"/>
            <a:ext cx="456111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17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700" dirty="0">
                <a:latin typeface="Bookman Old Style" panose="02050604050505020204" pitchFamily="18" charset="0"/>
              </a:rPr>
              <a:t>The [C/Fe] is derived with </a:t>
            </a:r>
            <a:r>
              <a:rPr lang="en-US" sz="1700" dirty="0" err="1">
                <a:latin typeface="Bookman Old Style" panose="02050604050505020204" pitchFamily="18" charset="0"/>
              </a:rPr>
              <a:t>Turbospectrum</a:t>
            </a:r>
            <a:r>
              <a:rPr lang="en-US" sz="1700" dirty="0">
                <a:latin typeface="Bookman Old Style" panose="02050604050505020204" pitchFamily="18" charset="0"/>
              </a:rPr>
              <a:t>, by searching for the synthetic spectrum which represents the best fit</a:t>
            </a:r>
          </a:p>
          <a:p>
            <a:endParaRPr lang="en-US" sz="17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700" dirty="0">
                <a:latin typeface="Bookman Old Style" panose="02050604050505020204" pitchFamily="18" charset="0"/>
              </a:rPr>
              <a:t>The C abundance needs to be corrected in RGB stars for the internal mixing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A9CFAD-EFB4-1A80-6A3E-573AF41B4748}"/>
              </a:ext>
            </a:extLst>
          </p:cNvPr>
          <p:cNvGrpSpPr/>
          <p:nvPr/>
        </p:nvGrpSpPr>
        <p:grpSpPr>
          <a:xfrm>
            <a:off x="8870997" y="4112365"/>
            <a:ext cx="2168365" cy="2183856"/>
            <a:chOff x="8648571" y="4312227"/>
            <a:chExt cx="2168365" cy="218385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19E2F786-B486-0657-9896-1C3C92AF3658}"/>
                </a:ext>
              </a:extLst>
            </p:cNvPr>
            <p:cNvGrpSpPr/>
            <p:nvPr/>
          </p:nvGrpSpPr>
          <p:grpSpPr>
            <a:xfrm>
              <a:off x="8648571" y="4312227"/>
              <a:ext cx="2168365" cy="2183856"/>
              <a:chOff x="8825948" y="4453043"/>
              <a:chExt cx="2087217" cy="1967635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8DA71F9-3C8E-DFC3-7394-493505E0757F}"/>
                  </a:ext>
                </a:extLst>
              </p:cNvPr>
              <p:cNvSpPr/>
              <p:nvPr/>
            </p:nvSpPr>
            <p:spPr>
              <a:xfrm>
                <a:off x="8825948" y="4453043"/>
                <a:ext cx="2087217" cy="1967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B424C3-B690-C662-7417-52D5B1FFA7AC}"/>
                  </a:ext>
                </a:extLst>
              </p:cNvPr>
              <p:cNvSpPr/>
              <p:nvPr/>
            </p:nvSpPr>
            <p:spPr>
              <a:xfrm>
                <a:off x="9576352" y="5147995"/>
                <a:ext cx="586408" cy="59274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3448D8CF-D905-AA8B-ED51-3981AB87BE72}"/>
                  </a:ext>
                </a:extLst>
              </p:cNvPr>
              <p:cNvCxnSpPr>
                <a:cxnSpLocks/>
                <a:endCxn id="3" idx="1"/>
              </p:cNvCxnSpPr>
              <p:nvPr/>
            </p:nvCxnSpPr>
            <p:spPr>
              <a:xfrm rot="10800000">
                <a:off x="9131615" y="4741197"/>
                <a:ext cx="530615" cy="505945"/>
              </a:xfrm>
              <a:prstGeom prst="curvedConnector4">
                <a:avLst>
                  <a:gd name="adj1" fmla="val 9628"/>
                  <a:gd name="adj2" fmla="val -21814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2C248C81-791B-AF8E-F978-4B287D353D1E}"/>
                  </a:ext>
                </a:extLst>
              </p:cNvPr>
              <p:cNvCxnSpPr>
                <a:cxnSpLocks/>
                <a:endCxn id="5" idx="7"/>
              </p:cNvCxnSpPr>
              <p:nvPr/>
            </p:nvCxnSpPr>
            <p:spPr>
              <a:xfrm flipV="1">
                <a:off x="9869556" y="5234801"/>
                <a:ext cx="207327" cy="202059"/>
              </a:xfrm>
              <a:prstGeom prst="curvedConnector4">
                <a:avLst>
                  <a:gd name="adj1" fmla="val 10616"/>
                  <a:gd name="adj2" fmla="val 5371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43">
                <a:extLst>
                  <a:ext uri="{FF2B5EF4-FFF2-40B4-BE49-F238E27FC236}">
                    <a16:creationId xmlns:a16="http://schemas.microsoft.com/office/drawing/2014/main" id="{AC35DAB0-1366-2088-7532-0F3082082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9555" y="5436860"/>
                <a:ext cx="293205" cy="112362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urved Connector 48">
                <a:extLst>
                  <a:ext uri="{FF2B5EF4-FFF2-40B4-BE49-F238E27FC236}">
                    <a16:creationId xmlns:a16="http://schemas.microsoft.com/office/drawing/2014/main" id="{569EE161-AB0E-83F5-1919-E805B113ED74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rot="5400000">
                <a:off x="9660285" y="5453898"/>
                <a:ext cx="201984" cy="198096"/>
              </a:xfrm>
              <a:prstGeom prst="curvedConnector3">
                <a:avLst>
                  <a:gd name="adj1" fmla="val 1152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654EE0EB-ED49-CA6D-4CBD-53BA398B98F1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 rot="16200000" flipV="1">
                <a:off x="9657285" y="5239746"/>
                <a:ext cx="217215" cy="207326"/>
              </a:xfrm>
              <a:prstGeom prst="curvedConnector3">
                <a:avLst>
                  <a:gd name="adj1" fmla="val 308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urved Connector 61">
                <a:extLst>
                  <a:ext uri="{FF2B5EF4-FFF2-40B4-BE49-F238E27FC236}">
                    <a16:creationId xmlns:a16="http://schemas.microsoft.com/office/drawing/2014/main" id="{FB7D543E-EE18-C8D8-E04A-5B1456BDFF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775509" y="5538414"/>
                <a:ext cx="291756" cy="103664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B7C6C11-C97B-DBAE-0252-6CCD14DAE367}"/>
                  </a:ext>
                </a:extLst>
              </p:cNvPr>
              <p:cNvSpPr txBox="1"/>
              <p:nvPr/>
            </p:nvSpPr>
            <p:spPr>
              <a:xfrm>
                <a:off x="9519904" y="4536371"/>
                <a:ext cx="401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Bookman Old Style" panose="02050604050505020204" pitchFamily="18" charset="0"/>
                  </a:rPr>
                  <a:t>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866F85-D451-753E-F2D2-30A61698B8F0}"/>
                  </a:ext>
                </a:extLst>
              </p:cNvPr>
              <p:cNvSpPr txBox="1"/>
              <p:nvPr/>
            </p:nvSpPr>
            <p:spPr>
              <a:xfrm>
                <a:off x="8901933" y="5056306"/>
                <a:ext cx="401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Bookman Old Style" panose="02050604050505020204" pitchFamily="18" charset="0"/>
                  </a:rPr>
                  <a:t>N</a:t>
                </a:r>
                <a:endParaRPr lang="it-IT" dirty="0"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68" name="Curved Connector 67">
                <a:extLst>
                  <a:ext uri="{FF2B5EF4-FFF2-40B4-BE49-F238E27FC236}">
                    <a16:creationId xmlns:a16="http://schemas.microsoft.com/office/drawing/2014/main" id="{EDC79401-20C6-286B-36ED-4669A53CAE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150118" y="4722691"/>
                <a:ext cx="493605" cy="530615"/>
              </a:xfrm>
              <a:prstGeom prst="curvedConnector3">
                <a:avLst>
                  <a:gd name="adj1" fmla="val -22133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>
                <a:extLst>
                  <a:ext uri="{FF2B5EF4-FFF2-40B4-BE49-F238E27FC236}">
                    <a16:creationId xmlns:a16="http://schemas.microsoft.com/office/drawing/2014/main" id="{67BE3CD5-87F2-2130-3064-7221D476FCA2}"/>
                  </a:ext>
                </a:extLst>
              </p:cNvPr>
              <p:cNvCxnSpPr>
                <a:cxnSpLocks/>
                <a:stCxn id="5" idx="7"/>
                <a:endCxn id="3" idx="7"/>
              </p:cNvCxnSpPr>
              <p:nvPr/>
            </p:nvCxnSpPr>
            <p:spPr>
              <a:xfrm rot="5400000" flipH="1" flipV="1">
                <a:off x="10095389" y="4722691"/>
                <a:ext cx="493605" cy="530616"/>
              </a:xfrm>
              <a:prstGeom prst="curvedConnector3">
                <a:avLst>
                  <a:gd name="adj1" fmla="val 115721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urved Connector 93">
                <a:extLst>
                  <a:ext uri="{FF2B5EF4-FFF2-40B4-BE49-F238E27FC236}">
                    <a16:creationId xmlns:a16="http://schemas.microsoft.com/office/drawing/2014/main" id="{E03E3C34-5D5D-EBEC-4833-BAD8D6ADE2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089062" y="4743882"/>
                <a:ext cx="493993" cy="487848"/>
              </a:xfrm>
              <a:prstGeom prst="curvedConnector3">
                <a:avLst>
                  <a:gd name="adj1" fmla="val 11089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urved Connector 112">
                <a:extLst>
                  <a:ext uri="{FF2B5EF4-FFF2-40B4-BE49-F238E27FC236}">
                    <a16:creationId xmlns:a16="http://schemas.microsoft.com/office/drawing/2014/main" id="{E4443A9B-FE1D-9942-44BF-EEC32DB01F8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9165379" y="5662337"/>
                <a:ext cx="493605" cy="530616"/>
              </a:xfrm>
              <a:prstGeom prst="curvedConnector3">
                <a:avLst>
                  <a:gd name="adj1" fmla="val 115721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urved Connector 113">
                <a:extLst>
                  <a:ext uri="{FF2B5EF4-FFF2-40B4-BE49-F238E27FC236}">
                    <a16:creationId xmlns:a16="http://schemas.microsoft.com/office/drawing/2014/main" id="{BDAA6AB4-AAAC-0EAC-B8E0-A9C8D58C85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159904" y="5691453"/>
                <a:ext cx="493993" cy="487848"/>
              </a:xfrm>
              <a:prstGeom prst="curvedConnector3">
                <a:avLst>
                  <a:gd name="adj1" fmla="val 11089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urved Connector 115">
                <a:extLst>
                  <a:ext uri="{FF2B5EF4-FFF2-40B4-BE49-F238E27FC236}">
                    <a16:creationId xmlns:a16="http://schemas.microsoft.com/office/drawing/2014/main" id="{C19D9D8A-4654-06A5-31D6-225D251ED8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185951" y="5530717"/>
                <a:ext cx="493605" cy="530615"/>
              </a:xfrm>
              <a:prstGeom prst="curvedConnector3">
                <a:avLst>
                  <a:gd name="adj1" fmla="val -22133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urved Connector 116">
                <a:extLst>
                  <a:ext uri="{FF2B5EF4-FFF2-40B4-BE49-F238E27FC236}">
                    <a16:creationId xmlns:a16="http://schemas.microsoft.com/office/drawing/2014/main" id="{C204F35A-4672-59A2-0812-DAABD9CC138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0153528" y="5549222"/>
                <a:ext cx="530615" cy="505945"/>
              </a:xfrm>
              <a:prstGeom prst="curvedConnector4">
                <a:avLst>
                  <a:gd name="adj1" fmla="val 9628"/>
                  <a:gd name="adj2" fmla="val -21814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BA6C81E5-AC08-4281-1FFE-1501C0B3D93E}"/>
                </a:ext>
              </a:extLst>
            </p:cNvPr>
            <p:cNvSpPr/>
            <p:nvPr/>
          </p:nvSpPr>
          <p:spPr>
            <a:xfrm>
              <a:off x="9657347" y="4502484"/>
              <a:ext cx="98628" cy="18181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98616260-2A02-4458-E5E0-6E867F72912D}"/>
                </a:ext>
              </a:extLst>
            </p:cNvPr>
            <p:cNvSpPr/>
            <p:nvPr/>
          </p:nvSpPr>
          <p:spPr>
            <a:xfrm flipV="1">
              <a:off x="8702732" y="5083546"/>
              <a:ext cx="89442" cy="1709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972A3A-A303-CE29-117B-EC9E939E06A1}"/>
              </a:ext>
            </a:extLst>
          </p:cNvPr>
          <p:cNvSpPr txBox="1"/>
          <p:nvPr/>
        </p:nvSpPr>
        <p:spPr>
          <a:xfrm>
            <a:off x="10616919" y="3911517"/>
            <a:ext cx="1419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65000"/>
                  </a:schemeClr>
                </a:solidFill>
              </a:rPr>
              <a:t>(from Placco+14)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1EF4B-E646-68A3-E99C-0CB8C16AE178}"/>
              </a:ext>
            </a:extLst>
          </p:cNvPr>
          <p:cNvSpPr/>
          <p:nvPr/>
        </p:nvSpPr>
        <p:spPr>
          <a:xfrm>
            <a:off x="5660410" y="4473307"/>
            <a:ext cx="871179" cy="479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BA03D-C4DF-19BA-C025-F2F17F71E261}"/>
              </a:ext>
            </a:extLst>
          </p:cNvPr>
          <p:cNvSpPr/>
          <p:nvPr/>
        </p:nvSpPr>
        <p:spPr>
          <a:xfrm>
            <a:off x="6096000" y="2282205"/>
            <a:ext cx="1036320" cy="460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31497-6A46-1D95-6EB5-9FE0814A5E8A}"/>
              </a:ext>
            </a:extLst>
          </p:cNvPr>
          <p:cNvSpPr/>
          <p:nvPr/>
        </p:nvSpPr>
        <p:spPr>
          <a:xfrm>
            <a:off x="3507626" y="4445234"/>
            <a:ext cx="871179" cy="479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A0821-BD7F-F93D-EF45-BCE8F2B53994}"/>
              </a:ext>
            </a:extLst>
          </p:cNvPr>
          <p:cNvSpPr/>
          <p:nvPr/>
        </p:nvSpPr>
        <p:spPr>
          <a:xfrm>
            <a:off x="4866283" y="4170159"/>
            <a:ext cx="871179" cy="479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EC5B7-9DD7-A513-40CA-731C8775924E}"/>
              </a:ext>
            </a:extLst>
          </p:cNvPr>
          <p:cNvSpPr/>
          <p:nvPr/>
        </p:nvSpPr>
        <p:spPr>
          <a:xfrm flipV="1">
            <a:off x="1793921" y="4197585"/>
            <a:ext cx="481776" cy="3231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5231A-858E-52E6-5517-41DD02723A8F}"/>
              </a:ext>
            </a:extLst>
          </p:cNvPr>
          <p:cNvSpPr/>
          <p:nvPr/>
        </p:nvSpPr>
        <p:spPr>
          <a:xfrm>
            <a:off x="2721874" y="4410648"/>
            <a:ext cx="871179" cy="479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93AA68-4749-1651-2DD2-9C69D6C54ED1}"/>
              </a:ext>
            </a:extLst>
          </p:cNvPr>
          <p:cNvSpPr/>
          <p:nvPr/>
        </p:nvSpPr>
        <p:spPr>
          <a:xfrm>
            <a:off x="2433189" y="3987147"/>
            <a:ext cx="321299" cy="315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F4757-D221-D2AF-D48E-B402A6360228}"/>
              </a:ext>
            </a:extLst>
          </p:cNvPr>
          <p:cNvSpPr/>
          <p:nvPr/>
        </p:nvSpPr>
        <p:spPr>
          <a:xfrm flipV="1">
            <a:off x="1399407" y="4486355"/>
            <a:ext cx="481776" cy="424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2D2E39-29D9-FCFE-125C-DD3BC7856803}"/>
              </a:ext>
            </a:extLst>
          </p:cNvPr>
          <p:cNvSpPr/>
          <p:nvPr/>
        </p:nvSpPr>
        <p:spPr>
          <a:xfrm flipV="1">
            <a:off x="751447" y="4712184"/>
            <a:ext cx="481776" cy="424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56C90-7511-045B-C220-2681AA07A716}"/>
              </a:ext>
            </a:extLst>
          </p:cNvPr>
          <p:cNvSpPr/>
          <p:nvPr/>
        </p:nvSpPr>
        <p:spPr>
          <a:xfrm flipV="1">
            <a:off x="5274181" y="3658701"/>
            <a:ext cx="350362" cy="368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31D350-7B3D-F64E-DF1D-70B6A451F44B}"/>
              </a:ext>
            </a:extLst>
          </p:cNvPr>
          <p:cNvSpPr/>
          <p:nvPr/>
        </p:nvSpPr>
        <p:spPr>
          <a:xfrm flipV="1">
            <a:off x="6851382" y="4063245"/>
            <a:ext cx="350362" cy="3687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993DA8-23AA-E628-3147-0547DD391D94}"/>
              </a:ext>
            </a:extLst>
          </p:cNvPr>
          <p:cNvSpPr/>
          <p:nvPr/>
        </p:nvSpPr>
        <p:spPr>
          <a:xfrm>
            <a:off x="6293815" y="2372969"/>
            <a:ext cx="930564" cy="48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1DBB1B-F0C8-52AE-3549-92106D08F5F0}"/>
              </a:ext>
            </a:extLst>
          </p:cNvPr>
          <p:cNvSpPr/>
          <p:nvPr/>
        </p:nvSpPr>
        <p:spPr>
          <a:xfrm>
            <a:off x="846306" y="2372969"/>
            <a:ext cx="947615" cy="22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Picture 35" descr="A graph of a graph&#10;&#10;AI-generated content may be incorrect.">
            <a:extLst>
              <a:ext uri="{FF2B5EF4-FFF2-40B4-BE49-F238E27FC236}">
                <a16:creationId xmlns:a16="http://schemas.microsoft.com/office/drawing/2014/main" id="{D12465ED-8714-77F9-DC83-1768C91A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6" y="1806050"/>
            <a:ext cx="7299709" cy="379191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0061406-5B53-E963-B280-2078175924F2}"/>
              </a:ext>
            </a:extLst>
          </p:cNvPr>
          <p:cNvSpPr txBox="1"/>
          <p:nvPr/>
        </p:nvSpPr>
        <p:spPr>
          <a:xfrm>
            <a:off x="735402" y="2067002"/>
            <a:ext cx="165133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FF0000"/>
                </a:solidFill>
                <a:latin typeface="Bookman Old Style" panose="02050604050505020204" pitchFamily="18" charset="0"/>
              </a:rPr>
              <a:t>[C/Fe]= - 0.72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ED9491-1EAE-BC5B-41AA-E6D2735F5E60}"/>
              </a:ext>
            </a:extLst>
          </p:cNvPr>
          <p:cNvSpPr txBox="1"/>
          <p:nvPr/>
        </p:nvSpPr>
        <p:spPr>
          <a:xfrm>
            <a:off x="5397045" y="2001907"/>
            <a:ext cx="174883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200" dirty="0" err="1"/>
              <a:t>observed</a:t>
            </a:r>
            <a:r>
              <a:rPr lang="it-IT" sz="1200" dirty="0"/>
              <a:t> </a:t>
            </a:r>
            <a:r>
              <a:rPr lang="it-IT" sz="1200" dirty="0" err="1"/>
              <a:t>spectrum</a:t>
            </a: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err="1">
                <a:solidFill>
                  <a:srgbClr val="2CD225"/>
                </a:solidFill>
              </a:rPr>
              <a:t>synthetic</a:t>
            </a:r>
            <a:r>
              <a:rPr lang="it-IT" sz="1200" dirty="0">
                <a:solidFill>
                  <a:srgbClr val="2CD225"/>
                </a:solidFill>
              </a:rPr>
              <a:t> </a:t>
            </a:r>
            <a:r>
              <a:rPr lang="it-IT" sz="1200" dirty="0" err="1">
                <a:solidFill>
                  <a:srgbClr val="2CD225"/>
                </a:solidFill>
              </a:rPr>
              <a:t>spectrum</a:t>
            </a:r>
            <a:endParaRPr lang="it-IT" sz="1200" dirty="0">
              <a:solidFill>
                <a:srgbClr val="2CD225"/>
              </a:solidFill>
            </a:endParaRPr>
          </a:p>
          <a:p>
            <a:pPr marL="171450" indent="-171450">
              <a:buFontTx/>
              <a:buChar char="-"/>
            </a:pPr>
            <a:r>
              <a:rPr lang="it-IT" sz="1200" dirty="0" err="1">
                <a:solidFill>
                  <a:srgbClr val="FFC000"/>
                </a:solidFill>
              </a:rPr>
              <a:t>spectrum</a:t>
            </a:r>
            <a:r>
              <a:rPr lang="it-IT" sz="1200" dirty="0">
                <a:solidFill>
                  <a:srgbClr val="FFC000"/>
                </a:solidFill>
              </a:rPr>
              <a:t> </a:t>
            </a:r>
            <a:r>
              <a:rPr lang="it-IT" sz="1200" dirty="0" err="1">
                <a:solidFill>
                  <a:srgbClr val="FFC000"/>
                </a:solidFill>
              </a:rPr>
              <a:t>without</a:t>
            </a:r>
            <a:r>
              <a:rPr lang="it-IT" sz="1200" dirty="0">
                <a:solidFill>
                  <a:srgbClr val="FFC000"/>
                </a:solidFill>
              </a:rPr>
              <a:t> 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56D0C3-1EAA-C4ED-62AD-D31A02E47E2C}"/>
              </a:ext>
            </a:extLst>
          </p:cNvPr>
          <p:cNvSpPr/>
          <p:nvPr/>
        </p:nvSpPr>
        <p:spPr>
          <a:xfrm>
            <a:off x="5817140" y="4331583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961107-CA23-56F5-FD30-D4FE0102F3B9}"/>
              </a:ext>
            </a:extLst>
          </p:cNvPr>
          <p:cNvSpPr/>
          <p:nvPr/>
        </p:nvSpPr>
        <p:spPr>
          <a:xfrm>
            <a:off x="6696693" y="3820393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9DCB7F-1EA7-C14B-D00B-8233AE33897F}"/>
              </a:ext>
            </a:extLst>
          </p:cNvPr>
          <p:cNvSpPr/>
          <p:nvPr/>
        </p:nvSpPr>
        <p:spPr>
          <a:xfrm>
            <a:off x="5236395" y="3437015"/>
            <a:ext cx="321300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465D51-CABB-5018-14F0-D54A32EC854A}"/>
              </a:ext>
            </a:extLst>
          </p:cNvPr>
          <p:cNvSpPr/>
          <p:nvPr/>
        </p:nvSpPr>
        <p:spPr>
          <a:xfrm>
            <a:off x="4941197" y="3957587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414184-0FFC-E232-4849-9C6A0A83EC8D}"/>
              </a:ext>
            </a:extLst>
          </p:cNvPr>
          <p:cNvSpPr/>
          <p:nvPr/>
        </p:nvSpPr>
        <p:spPr>
          <a:xfrm>
            <a:off x="3790803" y="4212144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BA1398-4F18-6D0A-9436-1D0391E5C81E}"/>
              </a:ext>
            </a:extLst>
          </p:cNvPr>
          <p:cNvSpPr/>
          <p:nvPr/>
        </p:nvSpPr>
        <p:spPr>
          <a:xfrm>
            <a:off x="2905481" y="4183159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E44E75-887C-0195-4601-527D912E16EE}"/>
              </a:ext>
            </a:extLst>
          </p:cNvPr>
          <p:cNvSpPr/>
          <p:nvPr/>
        </p:nvSpPr>
        <p:spPr>
          <a:xfrm>
            <a:off x="2365845" y="3749599"/>
            <a:ext cx="298957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29A6036-0C9C-762A-952F-35D3DCA7F86B}"/>
              </a:ext>
            </a:extLst>
          </p:cNvPr>
          <p:cNvSpPr/>
          <p:nvPr/>
        </p:nvSpPr>
        <p:spPr>
          <a:xfrm>
            <a:off x="1727553" y="3918471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2A1366-4C5E-F729-FE22-9EEA465A0FE7}"/>
              </a:ext>
            </a:extLst>
          </p:cNvPr>
          <p:cNvSpPr/>
          <p:nvPr/>
        </p:nvSpPr>
        <p:spPr>
          <a:xfrm>
            <a:off x="1387132" y="4279236"/>
            <a:ext cx="476675" cy="446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1CBC20-B1B0-337F-E7B9-06FCF8B7C778}"/>
              </a:ext>
            </a:extLst>
          </p:cNvPr>
          <p:cNvSpPr/>
          <p:nvPr/>
        </p:nvSpPr>
        <p:spPr>
          <a:xfrm>
            <a:off x="673591" y="4494518"/>
            <a:ext cx="476675" cy="362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6C86-3031-A328-6292-E824D713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0BE41E5-91CF-9027-DE64-A6C7CE6FD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8D9B863-E43C-2394-FDC3-A9E0DA10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25308"/>
          </a:xfrm>
        </p:spPr>
        <p:txBody>
          <a:bodyPr/>
          <a:lstStyle/>
          <a:p>
            <a:r>
              <a:rPr lang="en-US" sz="2400" b="1" dirty="0">
                <a:latin typeface="Bookman Old Style" panose="02050604050505020204" pitchFamily="18" charset="0"/>
              </a:rPr>
              <a:t>Carbon measurements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28ED43-E2EF-5E7D-973F-B2DBB9433270}"/>
              </a:ext>
            </a:extLst>
          </p:cNvPr>
          <p:cNvGrpSpPr/>
          <p:nvPr/>
        </p:nvGrpSpPr>
        <p:grpSpPr>
          <a:xfrm>
            <a:off x="120257" y="1703631"/>
            <a:ext cx="5913956" cy="4365171"/>
            <a:chOff x="120257" y="1703631"/>
            <a:chExt cx="5913956" cy="4365171"/>
          </a:xfrm>
        </p:grpSpPr>
        <p:pic>
          <p:nvPicPr>
            <p:cNvPr id="5" name="Picture 4" descr="A graph of a graph with numbers and points&#10;&#10;Description automatically generated with medium confidence">
              <a:extLst>
                <a:ext uri="{FF2B5EF4-FFF2-40B4-BE49-F238E27FC236}">
                  <a16:creationId xmlns:a16="http://schemas.microsoft.com/office/drawing/2014/main" id="{30A9A99B-1D1A-A6E3-147C-206E8C1CA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91" t="8489" r="7216"/>
            <a:stretch/>
          </p:blipFill>
          <p:spPr>
            <a:xfrm>
              <a:off x="120257" y="1703631"/>
              <a:ext cx="5913956" cy="43651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3C2499-1FC3-B9BC-9CC2-B122A05549C6}"/>
                </a:ext>
              </a:extLst>
            </p:cNvPr>
            <p:cNvSpPr txBox="1"/>
            <p:nvPr/>
          </p:nvSpPr>
          <p:spPr>
            <a:xfrm>
              <a:off x="775869" y="3740420"/>
              <a:ext cx="1351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FFC000"/>
                  </a:solidFill>
                  <a:latin typeface="Bookman Old Style" panose="02050604050505020204" pitchFamily="18" charset="0"/>
                </a:rPr>
                <a:t>[C/Fe]=0.7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98640B4-4A8F-175C-39F2-9BC63F4B1B5D}"/>
              </a:ext>
            </a:extLst>
          </p:cNvPr>
          <p:cNvSpPr/>
          <p:nvPr/>
        </p:nvSpPr>
        <p:spPr>
          <a:xfrm>
            <a:off x="3988670" y="3109970"/>
            <a:ext cx="281938" cy="304563"/>
          </a:xfrm>
          <a:prstGeom prst="ellipse">
            <a:avLst/>
          </a:prstGeom>
          <a:noFill/>
          <a:ln w="28575">
            <a:solidFill>
              <a:srgbClr val="2F5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DD3A68-E26D-5A41-97EC-4A0CD726EA80}"/>
              </a:ext>
            </a:extLst>
          </p:cNvPr>
          <p:cNvSpPr/>
          <p:nvPr/>
        </p:nvSpPr>
        <p:spPr>
          <a:xfrm>
            <a:off x="2341213" y="3221707"/>
            <a:ext cx="281938" cy="304563"/>
          </a:xfrm>
          <a:prstGeom prst="ellipse">
            <a:avLst/>
          </a:prstGeom>
          <a:noFill/>
          <a:ln w="28575">
            <a:solidFill>
              <a:srgbClr val="5200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585797-12F1-6567-D75C-B59B86B082EE}"/>
              </a:ext>
            </a:extLst>
          </p:cNvPr>
          <p:cNvSpPr/>
          <p:nvPr/>
        </p:nvSpPr>
        <p:spPr>
          <a:xfrm>
            <a:off x="2001661" y="3581654"/>
            <a:ext cx="281938" cy="304563"/>
          </a:xfrm>
          <a:prstGeom prst="ellipse">
            <a:avLst/>
          </a:prstGeom>
          <a:noFill/>
          <a:ln w="28575">
            <a:solidFill>
              <a:srgbClr val="5200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8F51D-08D8-B0FB-0A84-CA55EA2B58B1}"/>
              </a:ext>
            </a:extLst>
          </p:cNvPr>
          <p:cNvSpPr txBox="1"/>
          <p:nvPr/>
        </p:nvSpPr>
        <p:spPr>
          <a:xfrm>
            <a:off x="4935255" y="538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0" name="Picture 19" descr="A chart with colorful dots and numbers&#10;&#10;Description automatically generated">
            <a:extLst>
              <a:ext uri="{FF2B5EF4-FFF2-40B4-BE49-F238E27FC236}">
                <a16:creationId xmlns:a16="http://schemas.microsoft.com/office/drawing/2014/main" id="{CD19DE6A-95CD-633E-C35D-524F5C42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1" t="9568" r="6037"/>
          <a:stretch/>
        </p:blipFill>
        <p:spPr>
          <a:xfrm>
            <a:off x="6034213" y="1703631"/>
            <a:ext cx="6157787" cy="4291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3778C-D1CC-74AB-2666-E513AD4A961E}"/>
              </a:ext>
            </a:extLst>
          </p:cNvPr>
          <p:cNvSpPr txBox="1"/>
          <p:nvPr/>
        </p:nvSpPr>
        <p:spPr>
          <a:xfrm>
            <a:off x="1764609" y="2748249"/>
            <a:ext cx="143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E5005F"/>
                </a:solidFill>
                <a:latin typeface="Bookman Old Style" panose="02050604050505020204" pitchFamily="18" charset="0"/>
              </a:rPr>
              <a:t>CEMP-no?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C1B83-5930-AEFD-471B-F63E9D9D0E8C}"/>
              </a:ext>
            </a:extLst>
          </p:cNvPr>
          <p:cNvSpPr txBox="1"/>
          <p:nvPr/>
        </p:nvSpPr>
        <p:spPr>
          <a:xfrm>
            <a:off x="4206123" y="2815169"/>
            <a:ext cx="12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D225"/>
                </a:solidFill>
                <a:latin typeface="Bookman Old Style" panose="02050604050505020204" pitchFamily="18" charset="0"/>
              </a:rPr>
              <a:t>CEMP-</a:t>
            </a:r>
            <a:r>
              <a:rPr lang="it-IT" dirty="0" err="1">
                <a:solidFill>
                  <a:srgbClr val="2CD225"/>
                </a:solidFill>
                <a:latin typeface="Bookman Old Style" panose="02050604050505020204" pitchFamily="18" charset="0"/>
              </a:rPr>
              <a:t>s</a:t>
            </a:r>
            <a:r>
              <a:rPr lang="it-IT" dirty="0">
                <a:solidFill>
                  <a:srgbClr val="2CD225"/>
                </a:solidFill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16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3147-D600-18FC-9498-2426970B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6EB17FC-704D-A06F-A42B-6D288BD74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89C0705-1104-1838-9DA3-D1FBDEB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25308"/>
          </a:xfrm>
        </p:spPr>
        <p:txBody>
          <a:bodyPr/>
          <a:lstStyle/>
          <a:p>
            <a:r>
              <a:rPr lang="en-US" sz="2400" b="1" dirty="0">
                <a:latin typeface="Bookman Old Style" panose="02050604050505020204" pitchFamily="18" charset="0"/>
              </a:rPr>
              <a:t>Conclusions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C0BD9E-2B7B-E206-6824-4A13D7FBE178}"/>
              </a:ext>
            </a:extLst>
          </p:cNvPr>
          <p:cNvGrpSpPr/>
          <p:nvPr/>
        </p:nvGrpSpPr>
        <p:grpSpPr>
          <a:xfrm>
            <a:off x="6096000" y="1614560"/>
            <a:ext cx="5913956" cy="4365171"/>
            <a:chOff x="120257" y="1703631"/>
            <a:chExt cx="5913956" cy="4365171"/>
          </a:xfrm>
        </p:grpSpPr>
        <p:pic>
          <p:nvPicPr>
            <p:cNvPr id="5" name="Picture 4" descr="A graph of a graph with numbers and points&#10;&#10;Description automatically generated with medium confidence">
              <a:extLst>
                <a:ext uri="{FF2B5EF4-FFF2-40B4-BE49-F238E27FC236}">
                  <a16:creationId xmlns:a16="http://schemas.microsoft.com/office/drawing/2014/main" id="{0FDFCB48-754B-22D6-4B0C-3F41782CD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91" t="8489" r="7216"/>
            <a:stretch/>
          </p:blipFill>
          <p:spPr>
            <a:xfrm>
              <a:off x="120257" y="1703631"/>
              <a:ext cx="5913956" cy="43651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6A83FF-3D66-E699-D657-1CF923BF0601}"/>
                </a:ext>
              </a:extLst>
            </p:cNvPr>
            <p:cNvSpPr txBox="1"/>
            <p:nvPr/>
          </p:nvSpPr>
          <p:spPr>
            <a:xfrm>
              <a:off x="759042" y="3713596"/>
              <a:ext cx="1269176" cy="34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FFC000"/>
                  </a:solidFill>
                  <a:latin typeface="Bookman Old Style" panose="02050604050505020204" pitchFamily="18" charset="0"/>
                </a:rPr>
                <a:t>[C/Fe]=0.7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A5D4587-F201-7268-3542-3C1EC1CD1312}"/>
              </a:ext>
            </a:extLst>
          </p:cNvPr>
          <p:cNvSpPr/>
          <p:nvPr/>
        </p:nvSpPr>
        <p:spPr>
          <a:xfrm>
            <a:off x="9977106" y="2996146"/>
            <a:ext cx="281938" cy="304563"/>
          </a:xfrm>
          <a:prstGeom prst="ellipse">
            <a:avLst/>
          </a:prstGeom>
          <a:noFill/>
          <a:ln w="28575">
            <a:solidFill>
              <a:srgbClr val="2F5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5EF221-2DB3-FF9A-A992-30A074D74753}"/>
              </a:ext>
            </a:extLst>
          </p:cNvPr>
          <p:cNvSpPr/>
          <p:nvPr/>
        </p:nvSpPr>
        <p:spPr>
          <a:xfrm>
            <a:off x="8337190" y="3127004"/>
            <a:ext cx="281938" cy="304563"/>
          </a:xfrm>
          <a:prstGeom prst="ellipse">
            <a:avLst/>
          </a:prstGeom>
          <a:noFill/>
          <a:ln w="28575">
            <a:solidFill>
              <a:srgbClr val="5200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5DF3D8-D85B-E25F-7417-A9479E831FB2}"/>
              </a:ext>
            </a:extLst>
          </p:cNvPr>
          <p:cNvSpPr/>
          <p:nvPr/>
        </p:nvSpPr>
        <p:spPr>
          <a:xfrm>
            <a:off x="8003391" y="3451906"/>
            <a:ext cx="281938" cy="304563"/>
          </a:xfrm>
          <a:prstGeom prst="ellipse">
            <a:avLst/>
          </a:prstGeom>
          <a:noFill/>
          <a:ln w="28575">
            <a:solidFill>
              <a:srgbClr val="5200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0AAEA-3D10-8929-C0A2-31E7B8D411AF}"/>
              </a:ext>
            </a:extLst>
          </p:cNvPr>
          <p:cNvSpPr txBox="1"/>
          <p:nvPr/>
        </p:nvSpPr>
        <p:spPr>
          <a:xfrm>
            <a:off x="4935255" y="538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CB7045-FF4B-5893-780D-9300365B9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99" y="1849331"/>
            <a:ext cx="6362957" cy="4470050"/>
          </a:xfrm>
        </p:spPr>
        <p:txBody>
          <a:bodyPr/>
          <a:lstStyle/>
          <a:p>
            <a:pPr marL="293688" indent="-285750">
              <a:buFont typeface="Wingdings" pitchFamily="2" charset="2"/>
              <a:buChar char="Ø"/>
            </a:pPr>
            <a:r>
              <a:rPr lang="it-IT" sz="1700" dirty="0" err="1">
                <a:latin typeface="Bookman Old Style" panose="02050604050505020204" pitchFamily="18" charset="0"/>
              </a:rPr>
              <a:t>We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analyzed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spectra</a:t>
            </a:r>
            <a:r>
              <a:rPr lang="it-IT" sz="1700" dirty="0">
                <a:latin typeface="Bookman Old Style" panose="02050604050505020204" pitchFamily="18" charset="0"/>
              </a:rPr>
              <a:t> of stars in </a:t>
            </a:r>
            <a:r>
              <a:rPr lang="it-IT" sz="1700" dirty="0" err="1">
                <a:latin typeface="Bookman Old Style" panose="02050604050505020204" pitchFamily="18" charset="0"/>
              </a:rPr>
              <a:t>two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UFDs</a:t>
            </a:r>
            <a:r>
              <a:rPr lang="it-IT" sz="1700" dirty="0">
                <a:latin typeface="Bookman Old Style" panose="02050604050505020204" pitchFamily="18" charset="0"/>
              </a:rPr>
              <a:t>,  </a:t>
            </a:r>
            <a:r>
              <a:rPr lang="it-IT" sz="1700" dirty="0" err="1">
                <a:latin typeface="Bookman Old Style" panose="02050604050505020204" pitchFamily="18" charset="0"/>
              </a:rPr>
              <a:t>Grus</a:t>
            </a:r>
            <a:r>
              <a:rPr lang="it-IT" sz="1700" dirty="0">
                <a:latin typeface="Bookman Old Style" panose="02050604050505020204" pitchFamily="18" charset="0"/>
              </a:rPr>
              <a:t> II and </a:t>
            </a:r>
            <a:r>
              <a:rPr lang="it-IT" sz="1700" dirty="0" err="1">
                <a:latin typeface="Bookman Old Style" panose="02050604050505020204" pitchFamily="18" charset="0"/>
              </a:rPr>
              <a:t>Tucana</a:t>
            </a:r>
            <a:r>
              <a:rPr lang="it-IT" sz="1700" dirty="0">
                <a:latin typeface="Bookman Old Style" panose="02050604050505020204" pitchFamily="18" charset="0"/>
              </a:rPr>
              <a:t> IV, </a:t>
            </a:r>
            <a:r>
              <a:rPr lang="it-IT" sz="1700" dirty="0" err="1">
                <a:latin typeface="Bookman Old Style" panose="02050604050505020204" pitchFamily="18" charset="0"/>
              </a:rPr>
              <a:t>establishing</a:t>
            </a:r>
            <a:r>
              <a:rPr lang="it-IT" sz="1700" dirty="0">
                <a:latin typeface="Bookman Old Style" panose="02050604050505020204" pitchFamily="18" charset="0"/>
              </a:rPr>
              <a:t> the membership </a:t>
            </a:r>
          </a:p>
          <a:p>
            <a:pPr marL="293688" indent="-285750">
              <a:buFont typeface="Wingdings" pitchFamily="2" charset="2"/>
              <a:buChar char="Ø"/>
            </a:pPr>
            <a:r>
              <a:rPr lang="it-IT" sz="1700" dirty="0">
                <a:latin typeface="Bookman Old Style" panose="02050604050505020204" pitchFamily="18" charset="0"/>
              </a:rPr>
              <a:t>For the RGB </a:t>
            </a:r>
            <a:r>
              <a:rPr lang="it-IT" sz="1700" dirty="0" err="1">
                <a:latin typeface="Bookman Old Style" panose="02050604050505020204" pitchFamily="18" charset="0"/>
              </a:rPr>
              <a:t>members</a:t>
            </a:r>
            <a:r>
              <a:rPr lang="it-IT" sz="1700" dirty="0">
                <a:latin typeface="Bookman Old Style" panose="02050604050505020204" pitchFamily="18" charset="0"/>
              </a:rPr>
              <a:t>, </a:t>
            </a:r>
            <a:r>
              <a:rPr lang="it-IT" sz="1700" dirty="0" err="1">
                <a:latin typeface="Bookman Old Style" panose="02050604050505020204" pitchFamily="18" charset="0"/>
              </a:rPr>
              <a:t>we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deriving</a:t>
            </a:r>
            <a:r>
              <a:rPr lang="it-IT" sz="1700" dirty="0">
                <a:latin typeface="Bookman Old Style" panose="02050604050505020204" pitchFamily="18" charset="0"/>
              </a:rPr>
              <a:t> the </a:t>
            </a:r>
            <a:r>
              <a:rPr lang="it-IT" sz="1700" dirty="0" err="1">
                <a:latin typeface="Bookman Old Style" panose="02050604050505020204" pitchFamily="18" charset="0"/>
              </a:rPr>
              <a:t>metallicity</a:t>
            </a:r>
            <a:r>
              <a:rPr lang="it-IT" sz="1700" dirty="0">
                <a:latin typeface="Bookman Old Style" panose="02050604050505020204" pitchFamily="18" charset="0"/>
              </a:rPr>
              <a:t> and the C </a:t>
            </a:r>
            <a:r>
              <a:rPr lang="it-IT" sz="1700" dirty="0" err="1">
                <a:latin typeface="Bookman Old Style" panose="02050604050505020204" pitchFamily="18" charset="0"/>
              </a:rPr>
              <a:t>abundaces</a:t>
            </a:r>
            <a:endParaRPr lang="it-IT" sz="1700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r>
              <a:rPr lang="it-IT" sz="1700" dirty="0">
                <a:latin typeface="Bookman Old Style" panose="02050604050505020204" pitchFamily="18" charset="0"/>
              </a:rPr>
              <a:t>Two </a:t>
            </a:r>
            <a:r>
              <a:rPr lang="it-IT" sz="1700" dirty="0" err="1">
                <a:latin typeface="Bookman Old Style" panose="02050604050505020204" pitchFamily="18" charset="0"/>
              </a:rPr>
              <a:t>possible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descendants</a:t>
            </a:r>
            <a:r>
              <a:rPr lang="it-IT" sz="1700" dirty="0">
                <a:latin typeface="Bookman Old Style" panose="02050604050505020204" pitchFamily="18" charset="0"/>
              </a:rPr>
              <a:t> of the first stars in </a:t>
            </a:r>
            <a:r>
              <a:rPr lang="it-IT" sz="1700" dirty="0" err="1">
                <a:latin typeface="Bookman Old Style" panose="02050604050505020204" pitchFamily="18" charset="0"/>
              </a:rPr>
              <a:t>Grus</a:t>
            </a:r>
            <a:r>
              <a:rPr lang="it-IT" sz="1700" dirty="0">
                <a:latin typeface="Bookman Old Style" panose="02050604050505020204" pitchFamily="18" charset="0"/>
              </a:rPr>
              <a:t> II and one CEMP-</a:t>
            </a:r>
            <a:r>
              <a:rPr lang="it-IT" sz="1700" dirty="0" err="1">
                <a:latin typeface="Bookman Old Style" panose="02050604050505020204" pitchFamily="18" charset="0"/>
              </a:rPr>
              <a:t>s</a:t>
            </a:r>
            <a:r>
              <a:rPr lang="it-IT" sz="1700" dirty="0">
                <a:latin typeface="Bookman Old Style" panose="02050604050505020204" pitchFamily="18" charset="0"/>
              </a:rPr>
              <a:t> star in </a:t>
            </a:r>
            <a:r>
              <a:rPr lang="it-IT" sz="1700" dirty="0" err="1">
                <a:latin typeface="Bookman Old Style" panose="02050604050505020204" pitchFamily="18" charset="0"/>
              </a:rPr>
              <a:t>Tucana</a:t>
            </a:r>
            <a:r>
              <a:rPr lang="it-IT" sz="1700" dirty="0">
                <a:latin typeface="Bookman Old Style" panose="02050604050505020204" pitchFamily="18" charset="0"/>
              </a:rPr>
              <a:t> IV</a:t>
            </a:r>
          </a:p>
          <a:p>
            <a:pPr marL="293688" indent="-285750">
              <a:buFont typeface="Wingdings" pitchFamily="2" charset="2"/>
              <a:buChar char="Ø"/>
            </a:pPr>
            <a:r>
              <a:rPr lang="it-IT" sz="1700" dirty="0" err="1">
                <a:latin typeface="Bookman Old Style" panose="02050604050505020204" pitchFamily="18" charset="0"/>
              </a:rPr>
              <a:t>This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analysis</a:t>
            </a:r>
            <a:r>
              <a:rPr lang="it-IT" sz="1700" dirty="0">
                <a:latin typeface="Bookman Old Style" panose="02050604050505020204" pitchFamily="18" charset="0"/>
              </a:rPr>
              <a:t> </a:t>
            </a:r>
            <a:r>
              <a:rPr lang="it-IT" sz="1700" dirty="0" err="1">
                <a:latin typeface="Bookman Old Style" panose="02050604050505020204" pitchFamily="18" charset="0"/>
              </a:rPr>
              <a:t>increases</a:t>
            </a:r>
            <a:r>
              <a:rPr lang="it-IT" sz="1700" dirty="0">
                <a:latin typeface="Bookman Old Style" panose="02050604050505020204" pitchFamily="18" charset="0"/>
              </a:rPr>
              <a:t> the </a:t>
            </a:r>
            <a:r>
              <a:rPr lang="it-IT" sz="1700" dirty="0" err="1">
                <a:latin typeface="Bookman Old Style" panose="02050604050505020204" pitchFamily="18" charset="0"/>
              </a:rPr>
              <a:t>available</a:t>
            </a:r>
            <a:r>
              <a:rPr lang="it-IT" sz="1700" dirty="0">
                <a:latin typeface="Bookman Old Style" panose="02050604050505020204" pitchFamily="18" charset="0"/>
              </a:rPr>
              <a:t> [C/Fe] </a:t>
            </a:r>
            <a:r>
              <a:rPr lang="it-IT" sz="1700" dirty="0" err="1">
                <a:latin typeface="Bookman Old Style" panose="02050604050505020204" pitchFamily="18" charset="0"/>
              </a:rPr>
              <a:t>measurements</a:t>
            </a:r>
            <a:r>
              <a:rPr lang="it-IT" sz="1700" dirty="0">
                <a:latin typeface="Bookman Old Style" panose="02050604050505020204" pitchFamily="18" charset="0"/>
              </a:rPr>
              <a:t> in </a:t>
            </a:r>
            <a:r>
              <a:rPr lang="it-IT" sz="1700" dirty="0" err="1">
                <a:latin typeface="Bookman Old Style" panose="02050604050505020204" pitchFamily="18" charset="0"/>
              </a:rPr>
              <a:t>UFDs</a:t>
            </a:r>
            <a:r>
              <a:rPr lang="it-IT" sz="1700" dirty="0">
                <a:latin typeface="Bookman Old Style" panose="02050604050505020204" pitchFamily="18" charset="0"/>
              </a:rPr>
              <a:t> by ~20% (Saga database) </a:t>
            </a:r>
          </a:p>
          <a:p>
            <a:endParaRPr lang="it-IT" sz="1700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sz="1700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sz="1700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sz="17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CF1E2-4979-520A-9924-BADF8C73B5EB}"/>
              </a:ext>
            </a:extLst>
          </p:cNvPr>
          <p:cNvSpPr txBox="1"/>
          <p:nvPr/>
        </p:nvSpPr>
        <p:spPr>
          <a:xfrm>
            <a:off x="7760586" y="2613573"/>
            <a:ext cx="143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E5005F"/>
                </a:solidFill>
                <a:latin typeface="Bookman Old Style" panose="02050604050505020204" pitchFamily="18" charset="0"/>
              </a:rPr>
              <a:t>CEMP-no?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6F771-984F-BAF4-596F-12B202E11939}"/>
              </a:ext>
            </a:extLst>
          </p:cNvPr>
          <p:cNvSpPr txBox="1"/>
          <p:nvPr/>
        </p:nvSpPr>
        <p:spPr>
          <a:xfrm>
            <a:off x="10118075" y="2667381"/>
            <a:ext cx="12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CD225"/>
                </a:solidFill>
                <a:latin typeface="Bookman Old Style" panose="02050604050505020204" pitchFamily="18" charset="0"/>
              </a:rPr>
              <a:t>CEMP-</a:t>
            </a:r>
            <a:r>
              <a:rPr lang="it-IT" dirty="0" err="1">
                <a:solidFill>
                  <a:srgbClr val="2CD225"/>
                </a:solidFill>
                <a:latin typeface="Bookman Old Style" panose="02050604050505020204" pitchFamily="18" charset="0"/>
              </a:rPr>
              <a:t>s</a:t>
            </a:r>
            <a:r>
              <a:rPr lang="it-IT" dirty="0">
                <a:solidFill>
                  <a:srgbClr val="2CD225"/>
                </a:solidFill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7337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776" y="4521588"/>
            <a:ext cx="5450400" cy="406799"/>
          </a:xfrm>
        </p:spPr>
        <p:txBody>
          <a:bodyPr>
            <a:no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Valentina Verdiani – </a:t>
            </a:r>
            <a:r>
              <a:rPr lang="it-IT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1°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year</a:t>
            </a:r>
            <a:r>
              <a:rPr lang="it-IT" dirty="0">
                <a:latin typeface="Bookman Old Style" panose="02050604050505020204" pitchFamily="18" charset="0"/>
              </a:rPr>
              <a:t> PhD </a:t>
            </a:r>
            <a:r>
              <a:rPr lang="it-IT" dirty="0" err="1">
                <a:latin typeface="Bookman Old Style" panose="02050604050505020204" pitchFamily="18" charset="0"/>
              </a:rPr>
              <a:t>student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62" y="1545148"/>
            <a:ext cx="11015075" cy="941220"/>
          </a:xfrm>
        </p:spPr>
        <p:txBody>
          <a:bodyPr/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Thank </a:t>
            </a:r>
            <a:r>
              <a:rPr lang="it-IT" dirty="0" err="1">
                <a:latin typeface="Bookman Old Style" panose="02050604050505020204" pitchFamily="18" charset="0"/>
              </a:rPr>
              <a:t>you</a:t>
            </a:r>
            <a:r>
              <a:rPr lang="it-IT" dirty="0">
                <a:latin typeface="Bookman Old Style" panose="02050604050505020204" pitchFamily="18" charset="0"/>
              </a:rPr>
              <a:t> for the </a:t>
            </a:r>
            <a:r>
              <a:rPr lang="it-IT" dirty="0" err="1">
                <a:latin typeface="Bookman Old Style" panose="02050604050505020204" pitchFamily="18" charset="0"/>
              </a:rPr>
              <a:t>attention</a:t>
            </a:r>
            <a:r>
              <a:rPr lang="it-IT" dirty="0"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8B91B3A3-D489-2B8E-1DA5-6FC6EE00C46F}"/>
              </a:ext>
            </a:extLst>
          </p:cNvPr>
          <p:cNvSpPr txBox="1">
            <a:spLocks/>
          </p:cNvSpPr>
          <p:nvPr/>
        </p:nvSpPr>
        <p:spPr>
          <a:xfrm>
            <a:off x="196776" y="5070699"/>
            <a:ext cx="6683525" cy="304988"/>
          </a:xfrm>
          <a:prstGeom prst="rect">
            <a:avLst/>
          </a:prstGeom>
        </p:spPr>
        <p:txBody>
          <a:bodyPr>
            <a:noAutofit/>
          </a:bodyPr>
          <a:lstStyle>
            <a:lvl1pPr marL="7938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Bookman Old Style" panose="02050604050505020204" pitchFamily="18" charset="0"/>
              </a:rPr>
              <a:t>20° </a:t>
            </a:r>
            <a:r>
              <a:rPr lang="it-IT" sz="1600" dirty="0" err="1">
                <a:latin typeface="Bookman Old Style" panose="02050604050505020204" pitchFamily="18" charset="0"/>
              </a:rPr>
              <a:t>Russbach</a:t>
            </a:r>
            <a:r>
              <a:rPr lang="it-IT" sz="1600" dirty="0">
                <a:latin typeface="Bookman Old Style" panose="02050604050505020204" pitchFamily="18" charset="0"/>
              </a:rPr>
              <a:t> School on </a:t>
            </a:r>
            <a:r>
              <a:rPr lang="it-IT" sz="1600" dirty="0" err="1">
                <a:latin typeface="Bookman Old Style" panose="02050604050505020204" pitchFamily="18" charset="0"/>
              </a:rPr>
              <a:t>Nuclear</a:t>
            </a:r>
            <a:r>
              <a:rPr lang="it-IT" sz="1600" dirty="0">
                <a:latin typeface="Bookman Old Style" panose="02050604050505020204" pitchFamily="18" charset="0"/>
              </a:rPr>
              <a:t> </a:t>
            </a:r>
            <a:r>
              <a:rPr lang="it-IT" sz="1600" dirty="0" err="1">
                <a:latin typeface="Bookman Old Style" panose="02050604050505020204" pitchFamily="18" charset="0"/>
              </a:rPr>
              <a:t>Astrophysics</a:t>
            </a:r>
            <a:r>
              <a:rPr lang="it-IT" sz="1600" dirty="0">
                <a:latin typeface="Bookman Old Style" panose="02050604050505020204" pitchFamily="18" charset="0"/>
              </a:rPr>
              <a:t> – 20/03/2025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F342C-00D3-865E-4F0A-B2F6C0FFA39E}"/>
              </a:ext>
            </a:extLst>
          </p:cNvPr>
          <p:cNvSpPr txBox="1"/>
          <p:nvPr/>
        </p:nvSpPr>
        <p:spPr>
          <a:xfrm>
            <a:off x="100171" y="6096675"/>
            <a:ext cx="90232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u="none" strike="noStrike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This project has received funding from the European Research Council (ERC) under the European Union’s Horizon 2020 research and innovation programme (TREASURES - grant agreement No. 101117455).</a:t>
            </a:r>
            <a:endParaRPr lang="it-IT" sz="11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 descr="A logo with orange dots&#10;&#10;AI-generated content may be incorrect.">
            <a:extLst>
              <a:ext uri="{FF2B5EF4-FFF2-40B4-BE49-F238E27FC236}">
                <a16:creationId xmlns:a16="http://schemas.microsoft.com/office/drawing/2014/main" id="{4655A2C3-2005-523E-1695-74CD06898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901" y="5375687"/>
            <a:ext cx="1119039" cy="10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A2650-3B51-DD09-2BF3-CC6FE7BE5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A29536-FB5E-A89E-05EE-AA13E3CE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71914"/>
          </a:xfrm>
        </p:spPr>
        <p:txBody>
          <a:bodyPr/>
          <a:lstStyle/>
          <a:p>
            <a:r>
              <a:rPr lang="it-IT" dirty="0"/>
              <a:t>CEMP-no </a:t>
            </a:r>
            <a:r>
              <a:rPr lang="it-IT" dirty="0" err="1"/>
              <a:t>spectrum</a:t>
            </a:r>
            <a:endParaRPr lang="it-IT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36079C-5136-A58E-24AB-5FCB97CA8B82}"/>
              </a:ext>
            </a:extLst>
          </p:cNvPr>
          <p:cNvGrpSpPr/>
          <p:nvPr/>
        </p:nvGrpSpPr>
        <p:grpSpPr>
          <a:xfrm>
            <a:off x="1397188" y="1627634"/>
            <a:ext cx="8709850" cy="4831532"/>
            <a:chOff x="50140" y="1759415"/>
            <a:chExt cx="7551503" cy="42723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3D9474-FB7E-12EA-8BAB-6418B10228FD}"/>
                </a:ext>
              </a:extLst>
            </p:cNvPr>
            <p:cNvGrpSpPr/>
            <p:nvPr/>
          </p:nvGrpSpPr>
          <p:grpSpPr>
            <a:xfrm>
              <a:off x="50140" y="1759415"/>
              <a:ext cx="7551503" cy="4272314"/>
              <a:chOff x="50140" y="1759415"/>
              <a:chExt cx="7551503" cy="4272314"/>
            </a:xfrm>
          </p:grpSpPr>
          <p:pic>
            <p:nvPicPr>
              <p:cNvPr id="10" name="Picture 9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4D31AC75-9F00-36A9-CF13-63B592C12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140" y="1759415"/>
                <a:ext cx="7551503" cy="4272314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B8EC9C-7EA2-63A1-E14F-1B73D78A0108}"/>
                  </a:ext>
                </a:extLst>
              </p:cNvPr>
              <p:cNvSpPr txBox="1"/>
              <p:nvPr/>
            </p:nvSpPr>
            <p:spPr>
              <a:xfrm>
                <a:off x="662553" y="2254880"/>
                <a:ext cx="1640072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5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[C/Fe]= + 1.20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8EA84A-6B7F-1FDB-7FC6-047A3A2F7EB6}"/>
                  </a:ext>
                </a:extLst>
              </p:cNvPr>
              <p:cNvSpPr/>
              <p:nvPr/>
            </p:nvSpPr>
            <p:spPr>
              <a:xfrm>
                <a:off x="6391072" y="2372158"/>
                <a:ext cx="810672" cy="4840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784134-BD21-B0B3-3320-F4451A3BBA4B}"/>
                </a:ext>
              </a:extLst>
            </p:cNvPr>
            <p:cNvSpPr txBox="1"/>
            <p:nvPr/>
          </p:nvSpPr>
          <p:spPr>
            <a:xfrm>
              <a:off x="6085389" y="2256060"/>
              <a:ext cx="151625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100" dirty="0" err="1"/>
                <a:t>observed</a:t>
              </a:r>
              <a:r>
                <a:rPr lang="it-IT" sz="1100" dirty="0"/>
                <a:t> </a:t>
              </a:r>
              <a:r>
                <a:rPr lang="it-IT" sz="1100" dirty="0" err="1"/>
                <a:t>spectrum</a:t>
              </a:r>
              <a:endParaRPr lang="it-IT" sz="1100" dirty="0"/>
            </a:p>
            <a:p>
              <a:pPr marL="171450" indent="-171450">
                <a:buFontTx/>
                <a:buChar char="-"/>
              </a:pPr>
              <a:r>
                <a:rPr lang="it-IT" sz="1100" dirty="0" err="1">
                  <a:solidFill>
                    <a:srgbClr val="E5005F"/>
                  </a:solidFill>
                </a:rPr>
                <a:t>synthetic</a:t>
              </a:r>
              <a:r>
                <a:rPr lang="it-IT" sz="1100" dirty="0">
                  <a:solidFill>
                    <a:srgbClr val="E5005F"/>
                  </a:solidFill>
                </a:rPr>
                <a:t> </a:t>
              </a:r>
              <a:r>
                <a:rPr lang="it-IT" sz="1100" dirty="0" err="1">
                  <a:solidFill>
                    <a:srgbClr val="E5005F"/>
                  </a:solidFill>
                </a:rPr>
                <a:t>spectrum</a:t>
              </a:r>
              <a:endParaRPr lang="it-IT" sz="1100" dirty="0">
                <a:solidFill>
                  <a:srgbClr val="E5005F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it-IT" sz="1100" dirty="0" err="1">
                  <a:solidFill>
                    <a:srgbClr val="FFC000"/>
                  </a:solidFill>
                </a:rPr>
                <a:t>spectrum</a:t>
              </a:r>
              <a:r>
                <a:rPr lang="it-IT" sz="1100" dirty="0">
                  <a:solidFill>
                    <a:srgbClr val="FFC000"/>
                  </a:solidFill>
                </a:rPr>
                <a:t> </a:t>
              </a:r>
              <a:r>
                <a:rPr lang="it-IT" sz="1100" dirty="0" err="1">
                  <a:solidFill>
                    <a:srgbClr val="FFC000"/>
                  </a:solidFill>
                </a:rPr>
                <a:t>without</a:t>
              </a:r>
              <a:r>
                <a:rPr lang="it-IT" sz="1100" dirty="0">
                  <a:solidFill>
                    <a:srgbClr val="FFC000"/>
                  </a:solidFill>
                </a:rPr>
                <a:t>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83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98DBD-C33F-C174-8D8E-55D3C7AC2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D4C1865-4A19-D87F-D666-5025EBA66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038A1D8-7A0A-2608-20F6-AF22FED5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25308"/>
          </a:xfrm>
        </p:spPr>
        <p:txBody>
          <a:bodyPr/>
          <a:lstStyle/>
          <a:p>
            <a:r>
              <a:rPr lang="en-US" sz="2400" b="1" dirty="0">
                <a:latin typeface="Bookman Old Style" panose="02050604050505020204" pitchFamily="18" charset="0"/>
              </a:rPr>
              <a:t>Update – Ba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A189-17FD-7DC5-9189-B3AB3B81DD3D}"/>
              </a:ext>
            </a:extLst>
          </p:cNvPr>
          <p:cNvSpPr txBox="1"/>
          <p:nvPr/>
        </p:nvSpPr>
        <p:spPr>
          <a:xfrm>
            <a:off x="4935255" y="538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6" descr="A graph of a wave&#10;&#10;Description automatically generated">
            <a:extLst>
              <a:ext uri="{FF2B5EF4-FFF2-40B4-BE49-F238E27FC236}">
                <a16:creationId xmlns:a16="http://schemas.microsoft.com/office/drawing/2014/main" id="{1C69375F-9E09-FF61-AA02-07397E07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3" y="1574652"/>
            <a:ext cx="8513651" cy="44575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C4B913E-B8AB-AEF7-0475-6AA88920F260}"/>
              </a:ext>
            </a:extLst>
          </p:cNvPr>
          <p:cNvSpPr/>
          <p:nvPr/>
        </p:nvSpPr>
        <p:spPr>
          <a:xfrm>
            <a:off x="7072604" y="3428999"/>
            <a:ext cx="503853" cy="9342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CCCF92-C3AD-1470-FDD1-E06D2D14CF2F}"/>
                  </a:ext>
                </a:extLst>
              </p:cNvPr>
              <p:cNvSpPr txBox="1"/>
              <p:nvPr/>
            </p:nvSpPr>
            <p:spPr>
              <a:xfrm>
                <a:off x="8882744" y="2321858"/>
                <a:ext cx="3045793" cy="266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Only upper </a:t>
                </a:r>
                <a:r>
                  <a:rPr lang="it-IT" dirty="0" err="1">
                    <a:latin typeface="Bookman Old Style" panose="02050604050505020204" pitchFamily="18" charset="0"/>
                  </a:rPr>
                  <a:t>limits</a:t>
                </a:r>
                <a:r>
                  <a:rPr lang="it-IT" dirty="0">
                    <a:latin typeface="Bookman Old Style" panose="02050604050505020204" pitchFamily="18" charset="0"/>
                  </a:rPr>
                  <a:t> for the CEMP stars 4 and 30 in </a:t>
                </a:r>
                <a:r>
                  <a:rPr lang="it-IT" dirty="0" err="1">
                    <a:latin typeface="Bookman Old Style" panose="02050604050505020204" pitchFamily="18" charset="0"/>
                  </a:rPr>
                  <a:t>Grus</a:t>
                </a:r>
                <a:r>
                  <a:rPr lang="it-IT" dirty="0">
                    <a:latin typeface="Bookman Old Style" panose="02050604050505020204" pitchFamily="18" charset="0"/>
                  </a:rPr>
                  <a:t> II and 22 in </a:t>
                </a:r>
                <a:r>
                  <a:rPr lang="it-IT" dirty="0" err="1">
                    <a:latin typeface="Bookman Old Style" panose="02050604050505020204" pitchFamily="18" charset="0"/>
                  </a:rPr>
                  <a:t>Tucana</a:t>
                </a:r>
                <a:r>
                  <a:rPr lang="it-IT" dirty="0">
                    <a:latin typeface="Bookman Old Style" panose="02050604050505020204" pitchFamily="18" charset="0"/>
                  </a:rPr>
                  <a:t> IV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it-IT" b="0" i="1" dirty="0">
                  <a:latin typeface="Bookman Old Style" panose="02050604050505020204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[</a:t>
                </a:r>
                <a:r>
                  <a:rPr lang="it-IT" dirty="0" err="1">
                    <a:latin typeface="Bookman Old Style" panose="02050604050505020204" pitchFamily="18" charset="0"/>
                  </a:rPr>
                  <a:t>Ba</a:t>
                </a:r>
                <a:r>
                  <a:rPr lang="it-IT" dirty="0">
                    <a:latin typeface="Bookman Old Style" panose="02050604050505020204" pitchFamily="18" charset="0"/>
                  </a:rPr>
                  <a:t>/Fe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(4)</m:t>
                        </m:r>
                      </m:sub>
                    </m:sSub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  &lt; </m:t>
                    </m:r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0.6</a:t>
                </a:r>
                <a:endParaRPr lang="it-IT" b="0" dirty="0">
                  <a:latin typeface="Bookman Old Style" panose="02050604050505020204" pitchFamily="18" charset="0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Fe</m:t>
                    </m:r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0.7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dirty="0">
                        <a:latin typeface="Bookman Old Style" panose="02050604050505020204" pitchFamily="18" charset="0"/>
                      </a:rPr>
                      <m:t>Fe</m:t>
                    </m:r>
                    <m:sSub>
                      <m:sSub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it-IT" b="0" dirty="0">
                    <a:latin typeface="Bookman Old Style" panose="02050604050505020204" pitchFamily="18" charset="0"/>
                  </a:rPr>
                  <a:t>1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it-IT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CCCF92-C3AD-1470-FDD1-E06D2D14C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4" y="2321858"/>
                <a:ext cx="3045793" cy="2665345"/>
              </a:xfrm>
              <a:prstGeom prst="rect">
                <a:avLst/>
              </a:prstGeom>
              <a:blipFill>
                <a:blip r:embed="rId3"/>
                <a:stretch>
                  <a:fillRect l="-1245" t="-948" r="-1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D7BEA7-5F9C-098B-2F87-E7FE8E8819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2F1D1-9E0A-4E5D-EE7A-627A3BEC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Bookman Old Style" panose="02050604050505020204" pitchFamily="18" charset="0"/>
              </a:rPr>
              <a:t>Cooling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latin typeface="Bookman Old Style" panose="02050604050505020204" pitchFamily="18" charset="0"/>
              </a:rPr>
              <a:t>channel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6" name="Picture 5" descr="A graph of a graph of a graph&#10;&#10;Description automatically generated">
            <a:extLst>
              <a:ext uri="{FF2B5EF4-FFF2-40B4-BE49-F238E27FC236}">
                <a16:creationId xmlns:a16="http://schemas.microsoft.com/office/drawing/2014/main" id="{D30F43F2-7746-649A-7A18-8A1E831C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7" y="1574621"/>
            <a:ext cx="4770497" cy="4572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467B22-15F2-7562-4E60-4F044AB6AA6C}"/>
              </a:ext>
            </a:extLst>
          </p:cNvPr>
          <p:cNvSpPr/>
          <p:nvPr/>
        </p:nvSpPr>
        <p:spPr>
          <a:xfrm>
            <a:off x="11436350" y="6607580"/>
            <a:ext cx="285750" cy="199620"/>
          </a:xfrm>
          <a:prstGeom prst="rect">
            <a:avLst/>
          </a:prstGeom>
          <a:solidFill>
            <a:srgbClr val="004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C7AE6-F701-80E1-8E22-5F8D92BB1E00}"/>
              </a:ext>
            </a:extLst>
          </p:cNvPr>
          <p:cNvSpPr txBox="1"/>
          <p:nvPr/>
        </p:nvSpPr>
        <p:spPr>
          <a:xfrm>
            <a:off x="11451896" y="6581001"/>
            <a:ext cx="411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DF979-FE0D-9E4F-0855-115D46BF0292}"/>
                  </a:ext>
                </a:extLst>
              </p:cNvPr>
              <p:cNvSpPr txBox="1"/>
              <p:nvPr/>
            </p:nvSpPr>
            <p:spPr>
              <a:xfrm>
                <a:off x="6646606" y="1524000"/>
                <a:ext cx="397223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In </a:t>
                </a:r>
                <a:r>
                  <a:rPr lang="it-IT" dirty="0" err="1">
                    <a:latin typeface="Bookman Old Style" panose="02050604050505020204" pitchFamily="18" charset="0"/>
                  </a:rPr>
                  <a:t>primordial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conditions</a:t>
                </a:r>
                <a:r>
                  <a:rPr lang="it-IT" dirty="0">
                    <a:latin typeface="Bookman Old Style" panose="02050604050505020204" pitchFamily="18" charset="0"/>
                  </a:rPr>
                  <a:t> the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cooling</a:t>
                </a:r>
                <a:r>
                  <a:rPr lang="it-IT" dirty="0">
                    <a:latin typeface="Bookman Old Style" panose="02050604050505020204" pitchFamily="18" charset="0"/>
                  </a:rPr>
                  <a:t> of the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protostellar</a:t>
                </a:r>
                <a:r>
                  <a:rPr lang="it-IT" dirty="0">
                    <a:latin typeface="Bookman Old Style" panose="02050604050505020204" pitchFamily="18" charset="0"/>
                  </a:rPr>
                  <a:t> gas cloud </a:t>
                </a:r>
                <a:r>
                  <a:rPr lang="it-IT" dirty="0" err="1">
                    <a:latin typeface="Bookman Old Style" panose="02050604050505020204" pitchFamily="18" charset="0"/>
                  </a:rPr>
                  <a:t>relies</a:t>
                </a:r>
                <a:r>
                  <a:rPr lang="it-IT" dirty="0">
                    <a:latin typeface="Bookman Old Style" panose="02050604050505020204" pitchFamily="18" charset="0"/>
                  </a:rPr>
                  <a:t> on the roto-vibrational transitions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 only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Bookman Old Style" panose="0205060405050502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The temperature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higher</a:t>
                </a:r>
                <a:r>
                  <a:rPr lang="it-IT" dirty="0">
                    <a:latin typeface="Bookman Old Style" panose="02050604050505020204" pitchFamily="18" charset="0"/>
                  </a:rPr>
                  <a:t> in </a:t>
                </a:r>
                <a:r>
                  <a:rPr lang="it-IT" dirty="0" err="1">
                    <a:latin typeface="Bookman Old Style" panose="02050604050505020204" pitchFamily="18" charset="0"/>
                  </a:rPr>
                  <a:t>primordial</a:t>
                </a:r>
                <a:r>
                  <a:rPr lang="it-IT" dirty="0">
                    <a:latin typeface="Bookman Old Style" panose="02050604050505020204" pitchFamily="18" charset="0"/>
                  </a:rPr>
                  <a:t> clouds </a:t>
                </a:r>
                <a:r>
                  <a:rPr lang="it-IT" dirty="0" err="1">
                    <a:latin typeface="Bookman Old Style" panose="02050604050505020204" pitchFamily="18" charset="0"/>
                  </a:rPr>
                  <a:t>than</a:t>
                </a:r>
                <a:r>
                  <a:rPr lang="it-IT" dirty="0">
                    <a:latin typeface="Bookman Old Style" panose="02050604050505020204" pitchFamily="18" charset="0"/>
                  </a:rPr>
                  <a:t> the metal-</a:t>
                </a:r>
                <a:r>
                  <a:rPr lang="it-IT" dirty="0" err="1">
                    <a:latin typeface="Bookman Old Style" panose="02050604050505020204" pitchFamily="18" charset="0"/>
                  </a:rPr>
                  <a:t>rich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ones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because</a:t>
                </a:r>
                <a:r>
                  <a:rPr lang="it-IT" dirty="0">
                    <a:latin typeface="Bookman Old Style" panose="02050604050505020204" pitchFamily="18" charset="0"/>
                  </a:rPr>
                  <a:t> of the non-</a:t>
                </a:r>
                <a:r>
                  <a:rPr lang="it-IT" dirty="0" err="1">
                    <a:latin typeface="Bookman Old Style" panose="02050604050505020204" pitchFamily="18" charset="0"/>
                  </a:rPr>
                  <a:t>efficient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cooling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process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Bookman Old Style" panose="0205060405050502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The Jeans mass of the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fragments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bigger</a:t>
                </a:r>
                <a:r>
                  <a:rPr lang="it-IT" dirty="0">
                    <a:latin typeface="Bookman Old Style" panose="02050604050505020204" pitchFamily="18" charset="0"/>
                  </a:rPr>
                  <a:t> and the mass </a:t>
                </a:r>
                <a:r>
                  <a:rPr lang="it-IT" dirty="0" err="1">
                    <a:latin typeface="Bookman Old Style" panose="02050604050505020204" pitchFamily="18" charset="0"/>
                  </a:rPr>
                  <a:t>accretion</a:t>
                </a:r>
                <a:r>
                  <a:rPr lang="it-IT" dirty="0">
                    <a:latin typeface="Bookman Old Style" panose="02050604050505020204" pitchFamily="18" charset="0"/>
                  </a:rPr>
                  <a:t> rate in more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efficient</a:t>
                </a:r>
                <a:r>
                  <a:rPr lang="it-IT" dirty="0">
                    <a:latin typeface="Bookman Old Style" panose="02050604050505020204" pitchFamily="18" charset="0"/>
                  </a:rPr>
                  <a:t>, </a:t>
                </a:r>
                <a:r>
                  <a:rPr lang="it-IT" dirty="0" err="1">
                    <a:latin typeface="Bookman Old Style" panose="02050604050505020204" pitchFamily="18" charset="0"/>
                  </a:rPr>
                  <a:t>leading</a:t>
                </a:r>
                <a:r>
                  <a:rPr lang="it-IT" dirty="0">
                    <a:latin typeface="Bookman Old Style" panose="02050604050505020204" pitchFamily="18" charset="0"/>
                  </a:rPr>
                  <a:t> to </a:t>
                </a:r>
                <a:r>
                  <a:rPr lang="it-IT" dirty="0" err="1">
                    <a:latin typeface="Bookman Old Style" panose="02050604050505020204" pitchFamily="18" charset="0"/>
                  </a:rPr>
                  <a:t>higher</a:t>
                </a:r>
                <a:r>
                  <a:rPr lang="it-IT" dirty="0">
                    <a:latin typeface="Bookman Old Style" panose="02050604050505020204" pitchFamily="18" charset="0"/>
                  </a:rPr>
                  <a:t> mass of the first stars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1DF979-FE0D-9E4F-0855-115D46BF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06" y="1524000"/>
                <a:ext cx="3972233" cy="4524315"/>
              </a:xfrm>
              <a:prstGeom prst="rect">
                <a:avLst/>
              </a:prstGeom>
              <a:blipFill>
                <a:blip r:embed="rId3"/>
                <a:stretch>
                  <a:fillRect l="-955" t="-560" r="-1274" b="-11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7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DA1D5B-DDA7-00EE-D387-B92D9D4B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1" y="1528475"/>
            <a:ext cx="8370453" cy="266520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FDDF2-ECF7-CAA6-9392-5EC1B53FC1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81B4C3-D4F0-FEB7-FCF8-F646AADB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33426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Why</a:t>
            </a:r>
            <a:r>
              <a:rPr lang="it-IT" sz="2400" b="1" dirty="0">
                <a:latin typeface="Bookman Old Style" panose="02050604050505020204" pitchFamily="18" charset="0"/>
              </a:rPr>
              <a:t> the first stars?</a:t>
            </a:r>
            <a:endParaRPr lang="it-IT" sz="2400" b="1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FE78172-A41E-932E-C074-F2BAAF196E87}"/>
              </a:ext>
            </a:extLst>
          </p:cNvPr>
          <p:cNvSpPr/>
          <p:nvPr/>
        </p:nvSpPr>
        <p:spPr>
          <a:xfrm rot="8540132">
            <a:off x="2996056" y="3909543"/>
            <a:ext cx="2415759" cy="179971"/>
          </a:xfrm>
          <a:prstGeom prst="rightArrow">
            <a:avLst/>
          </a:prstGeom>
          <a:solidFill>
            <a:srgbClr val="FFC000"/>
          </a:solidFill>
          <a:ln>
            <a:solidFill>
              <a:srgbClr val="FF9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highlight>
                <a:srgbClr val="FFFF00"/>
              </a:highlight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17B216-747B-A749-D5FB-2742E162F6E1}"/>
              </a:ext>
            </a:extLst>
          </p:cNvPr>
          <p:cNvSpPr/>
          <p:nvPr/>
        </p:nvSpPr>
        <p:spPr>
          <a:xfrm>
            <a:off x="5172940" y="1899920"/>
            <a:ext cx="1329460" cy="1981200"/>
          </a:xfrm>
          <a:prstGeom prst="roundRect">
            <a:avLst/>
          </a:prstGeom>
          <a:noFill/>
          <a:ln w="57150">
            <a:solidFill>
              <a:srgbClr val="FF9E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05DD377-8975-4C15-9FA8-DB1A11AB1D89}"/>
              </a:ext>
            </a:extLst>
          </p:cNvPr>
          <p:cNvSpPr/>
          <p:nvPr/>
        </p:nvSpPr>
        <p:spPr>
          <a:xfrm>
            <a:off x="3637644" y="5416298"/>
            <a:ext cx="1210391" cy="25541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353555-8E23-3681-BBB3-C6EBD52B86EB}"/>
              </a:ext>
            </a:extLst>
          </p:cNvPr>
          <p:cNvGrpSpPr/>
          <p:nvPr/>
        </p:nvGrpSpPr>
        <p:grpSpPr>
          <a:xfrm>
            <a:off x="4628267" y="4472545"/>
            <a:ext cx="2719513" cy="1907120"/>
            <a:chOff x="4628267" y="4472545"/>
            <a:chExt cx="2719513" cy="190712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341847FD-5776-BF53-333F-F7AD67899AE9}"/>
                </a:ext>
              </a:extLst>
            </p:cNvPr>
            <p:cNvSpPr/>
            <p:nvPr/>
          </p:nvSpPr>
          <p:spPr>
            <a:xfrm>
              <a:off x="4980868" y="4874934"/>
              <a:ext cx="1899920" cy="1504731"/>
            </a:xfrm>
            <a:prstGeom prst="cloud">
              <a:avLst/>
            </a:prstGeom>
            <a:solidFill>
              <a:srgbClr val="E4DC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63F50443-34A8-A86D-6CF7-EE377BD05EC2}"/>
                </a:ext>
              </a:extLst>
            </p:cNvPr>
            <p:cNvSpPr/>
            <p:nvPr/>
          </p:nvSpPr>
          <p:spPr>
            <a:xfrm>
              <a:off x="5376140" y="5100981"/>
              <a:ext cx="923060" cy="910932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5-point Star 21">
              <a:extLst>
                <a:ext uri="{FF2B5EF4-FFF2-40B4-BE49-F238E27FC236}">
                  <a16:creationId xmlns:a16="http://schemas.microsoft.com/office/drawing/2014/main" id="{28C60D01-6625-0132-3CD2-285DCCD4EE00}"/>
                </a:ext>
              </a:extLst>
            </p:cNvPr>
            <p:cNvSpPr/>
            <p:nvPr/>
          </p:nvSpPr>
          <p:spPr>
            <a:xfrm rot="19435451">
              <a:off x="5321607" y="5040530"/>
              <a:ext cx="945727" cy="1079543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28ECAA-114A-AA01-325F-763C87E6EB1F}"/>
                </a:ext>
              </a:extLst>
            </p:cNvPr>
            <p:cNvSpPr txBox="1"/>
            <p:nvPr/>
          </p:nvSpPr>
          <p:spPr>
            <a:xfrm>
              <a:off x="4628267" y="4472545"/>
              <a:ext cx="2719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>
                  <a:latin typeface="Bookman Old Style" panose="02050604050505020204" pitchFamily="18" charset="0"/>
                </a:rPr>
                <a:t>First supernovae (</a:t>
              </a:r>
              <a:r>
                <a:rPr lang="it-IT" err="1">
                  <a:latin typeface="Bookman Old Style" panose="02050604050505020204" pitchFamily="18" charset="0"/>
                </a:rPr>
                <a:t>SNe</a:t>
              </a:r>
              <a:r>
                <a:rPr lang="it-IT">
                  <a:latin typeface="Bookman Old Style" panose="02050604050505020204" pitchFamily="18" charset="0"/>
                </a:rPr>
                <a:t>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A21D5FE-B385-7D25-6C46-BA93AFAF974B}"/>
              </a:ext>
            </a:extLst>
          </p:cNvPr>
          <p:cNvSpPr/>
          <p:nvPr/>
        </p:nvSpPr>
        <p:spPr>
          <a:xfrm>
            <a:off x="7217856" y="5405856"/>
            <a:ext cx="1210391" cy="25541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D9AB49-BCAF-BA17-8D75-FBFBA1C9AD70}"/>
              </a:ext>
            </a:extLst>
          </p:cNvPr>
          <p:cNvSpPr txBox="1"/>
          <p:nvPr/>
        </p:nvSpPr>
        <p:spPr>
          <a:xfrm>
            <a:off x="6519797" y="5959387"/>
            <a:ext cx="260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Chemical </a:t>
            </a:r>
            <a:r>
              <a:rPr lang="it-IT" dirty="0" err="1">
                <a:latin typeface="Bookman Old Style" panose="02050604050505020204" pitchFamily="18" charset="0"/>
              </a:rPr>
              <a:t>enrichment</a:t>
            </a:r>
            <a:endParaRPr lang="it-IT" dirty="0">
              <a:latin typeface="Bookman Old Style" panose="02050604050505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307346-2467-D98E-5CCD-F0C71EA487EB}"/>
              </a:ext>
            </a:extLst>
          </p:cNvPr>
          <p:cNvGrpSpPr/>
          <p:nvPr/>
        </p:nvGrpSpPr>
        <p:grpSpPr>
          <a:xfrm>
            <a:off x="8465122" y="4409693"/>
            <a:ext cx="2314638" cy="1857069"/>
            <a:chOff x="8465122" y="4409693"/>
            <a:chExt cx="2314638" cy="1857069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A7C38FB-87E0-4A2B-94ED-B7FB62888DF9}"/>
                </a:ext>
              </a:extLst>
            </p:cNvPr>
            <p:cNvSpPr/>
            <p:nvPr/>
          </p:nvSpPr>
          <p:spPr>
            <a:xfrm>
              <a:off x="8696701" y="4762031"/>
              <a:ext cx="1899920" cy="1504731"/>
            </a:xfrm>
            <a:prstGeom prst="cloud">
              <a:avLst/>
            </a:prstGeom>
            <a:solidFill>
              <a:srgbClr val="E4DC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id="{C8CE57F4-9E4D-07CD-E2B4-B6BC9A6FAFA5}"/>
                </a:ext>
              </a:extLst>
            </p:cNvPr>
            <p:cNvSpPr/>
            <p:nvPr/>
          </p:nvSpPr>
          <p:spPr>
            <a:xfrm>
              <a:off x="9117114" y="5100981"/>
              <a:ext cx="362166" cy="379607"/>
            </a:xfrm>
            <a:prstGeom prst="star5">
              <a:avLst/>
            </a:prstGeom>
            <a:solidFill>
              <a:srgbClr val="FF9E38"/>
            </a:solidFill>
            <a:ln>
              <a:solidFill>
                <a:srgbClr val="FF9E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5-point Star 27">
              <a:extLst>
                <a:ext uri="{FF2B5EF4-FFF2-40B4-BE49-F238E27FC236}">
                  <a16:creationId xmlns:a16="http://schemas.microsoft.com/office/drawing/2014/main" id="{EC9B1CC3-7150-1FFE-C4F3-84F66B401FEF}"/>
                </a:ext>
              </a:extLst>
            </p:cNvPr>
            <p:cNvSpPr/>
            <p:nvPr/>
          </p:nvSpPr>
          <p:spPr>
            <a:xfrm>
              <a:off x="9252080" y="5671714"/>
              <a:ext cx="317932" cy="305160"/>
            </a:xfrm>
            <a:prstGeom prst="star5">
              <a:avLst/>
            </a:prstGeom>
            <a:solidFill>
              <a:srgbClr val="FF9E38"/>
            </a:solidFill>
            <a:ln>
              <a:solidFill>
                <a:srgbClr val="FF9E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99F4DEBF-E2D0-4750-2899-D01AC28CC012}"/>
                </a:ext>
              </a:extLst>
            </p:cNvPr>
            <p:cNvSpPr/>
            <p:nvPr/>
          </p:nvSpPr>
          <p:spPr>
            <a:xfrm>
              <a:off x="9857233" y="5238846"/>
              <a:ext cx="317932" cy="305160"/>
            </a:xfrm>
            <a:prstGeom prst="star5">
              <a:avLst/>
            </a:prstGeom>
            <a:solidFill>
              <a:srgbClr val="FF9E38"/>
            </a:solidFill>
            <a:ln>
              <a:solidFill>
                <a:srgbClr val="FF9E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EC1E5F-8994-D2A7-9CF9-624B117B7581}"/>
                </a:ext>
              </a:extLst>
            </p:cNvPr>
            <p:cNvSpPr txBox="1"/>
            <p:nvPr/>
          </p:nvSpPr>
          <p:spPr>
            <a:xfrm>
              <a:off x="8465122" y="4409693"/>
              <a:ext cx="2314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>
                  <a:latin typeface="Bookman Old Style" panose="02050604050505020204" pitchFamily="18" charset="0"/>
                </a:rPr>
                <a:t>2° generation stars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753CFE-C883-B97B-21B0-EF537D082FFD}"/>
              </a:ext>
            </a:extLst>
          </p:cNvPr>
          <p:cNvGrpSpPr/>
          <p:nvPr/>
        </p:nvGrpSpPr>
        <p:grpSpPr>
          <a:xfrm>
            <a:off x="378749" y="4429259"/>
            <a:ext cx="2977191" cy="1941061"/>
            <a:chOff x="378749" y="4429259"/>
            <a:chExt cx="2977191" cy="1941061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504716B4-275D-8AF5-A06E-31F15BB391FD}"/>
                </a:ext>
              </a:extLst>
            </p:cNvPr>
            <p:cNvSpPr/>
            <p:nvPr/>
          </p:nvSpPr>
          <p:spPr>
            <a:xfrm>
              <a:off x="1456020" y="4865589"/>
              <a:ext cx="1899920" cy="1504731"/>
            </a:xfrm>
            <a:prstGeom prst="cloud">
              <a:avLst/>
            </a:prstGeom>
            <a:solidFill>
              <a:srgbClr val="E4DC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CC2E93CF-770B-7E37-E934-86D4BF4F5386}"/>
                </a:ext>
              </a:extLst>
            </p:cNvPr>
            <p:cNvSpPr/>
            <p:nvPr/>
          </p:nvSpPr>
          <p:spPr>
            <a:xfrm>
              <a:off x="1919251" y="5334438"/>
              <a:ext cx="486729" cy="580729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9E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E6AC8B-AE6B-708C-C4E5-9552D566D36F}"/>
                </a:ext>
              </a:extLst>
            </p:cNvPr>
            <p:cNvSpPr txBox="1"/>
            <p:nvPr/>
          </p:nvSpPr>
          <p:spPr>
            <a:xfrm>
              <a:off x="2270508" y="5075294"/>
              <a:ext cx="92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Bookman Old Style" panose="02050604050505020204" pitchFamily="18" charset="0"/>
                </a:rPr>
                <a:t>H, He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0D8201-0A78-C077-2788-872635779BA0}"/>
                </a:ext>
              </a:extLst>
            </p:cNvPr>
            <p:cNvSpPr txBox="1"/>
            <p:nvPr/>
          </p:nvSpPr>
          <p:spPr>
            <a:xfrm>
              <a:off x="378749" y="4429259"/>
              <a:ext cx="1484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>
                  <a:latin typeface="Bookman Old Style" panose="02050604050505020204" pitchFamily="18" charset="0"/>
                </a:rPr>
                <a:t>First stars</a:t>
              </a:r>
            </a:p>
            <a:p>
              <a:r>
                <a:rPr lang="it-IT">
                  <a:latin typeface="Bookman Old Style" panose="02050604050505020204" pitchFamily="18" charset="0"/>
                </a:rPr>
                <a:t>    (</a:t>
              </a:r>
              <a:r>
                <a:rPr lang="it-IT" err="1">
                  <a:latin typeface="Bookman Old Style" panose="02050604050505020204" pitchFamily="18" charset="0"/>
                </a:rPr>
                <a:t>Z</a:t>
              </a:r>
              <a:r>
                <a:rPr lang="it-IT">
                  <a:latin typeface="Bookman Old Style" panose="02050604050505020204" pitchFamily="18" charset="0"/>
                </a:rPr>
                <a:t>=0)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DA46DF-2887-F32D-AABC-1A1CD1AC3F96}"/>
              </a:ext>
            </a:extLst>
          </p:cNvPr>
          <p:cNvSpPr txBox="1"/>
          <p:nvPr/>
        </p:nvSpPr>
        <p:spPr>
          <a:xfrm>
            <a:off x="3290844" y="5914471"/>
            <a:ext cx="177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After </a:t>
            </a:r>
            <a:r>
              <a:rPr lang="it-IT" dirty="0" err="1">
                <a:latin typeface="Bookman Old Style" panose="02050604050505020204" pitchFamily="18" charset="0"/>
              </a:rPr>
              <a:t>few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Myr</a:t>
            </a: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F04B7-E14B-EDAD-02F8-415348EAE032}"/>
              </a:ext>
            </a:extLst>
          </p:cNvPr>
          <p:cNvSpPr txBox="1"/>
          <p:nvPr/>
        </p:nvSpPr>
        <p:spPr>
          <a:xfrm>
            <a:off x="10301288" y="2716785"/>
            <a:ext cx="1748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Bromm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2002, </a:t>
            </a:r>
            <a:r>
              <a:rPr lang="it-IT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Hirano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2015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7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4" grpId="0" animBg="1"/>
      <p:bldP spid="3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230DB-61B6-3F29-A721-C9318F5F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64348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What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we</a:t>
            </a:r>
            <a:r>
              <a:rPr lang="it-IT" sz="2400" b="1" dirty="0">
                <a:latin typeface="Bookman Old Style" panose="02050604050505020204" pitchFamily="18" charset="0"/>
              </a:rPr>
              <a:t> know </a:t>
            </a:r>
            <a:r>
              <a:rPr lang="it-IT" sz="2400" b="1" dirty="0" err="1">
                <a:latin typeface="Bookman Old Style" panose="02050604050505020204" pitchFamily="18" charset="0"/>
              </a:rPr>
              <a:t>about</a:t>
            </a:r>
            <a:r>
              <a:rPr lang="it-IT" sz="2400" b="1" dirty="0">
                <a:latin typeface="Bookman Old Style" panose="02050604050505020204" pitchFamily="18" charset="0"/>
              </a:rPr>
              <a:t> the first stars?</a:t>
            </a:r>
            <a:endParaRPr lang="it-IT" sz="2400" b="1" dirty="0"/>
          </a:p>
        </p:txBody>
      </p:sp>
      <p:pic>
        <p:nvPicPr>
          <p:cNvPr id="5" name="Picture 4" descr="A graph with red lines and black text&#10;&#10;Description automatically generated">
            <a:extLst>
              <a:ext uri="{FF2B5EF4-FFF2-40B4-BE49-F238E27FC236}">
                <a16:creationId xmlns:a16="http://schemas.microsoft.com/office/drawing/2014/main" id="{6ABF9B39-D015-F804-21A0-499C452E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22" y="1784927"/>
            <a:ext cx="4063987" cy="3564901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C360FCB-ABBA-C07F-9BD0-9098EAECB184}"/>
              </a:ext>
            </a:extLst>
          </p:cNvPr>
          <p:cNvSpPr/>
          <p:nvPr/>
        </p:nvSpPr>
        <p:spPr>
          <a:xfrm>
            <a:off x="5172940" y="3029878"/>
            <a:ext cx="1330036" cy="5374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F5C1F-F45F-996C-CC21-580232729A9B}"/>
              </a:ext>
            </a:extLst>
          </p:cNvPr>
          <p:cNvSpPr txBox="1"/>
          <p:nvPr/>
        </p:nvSpPr>
        <p:spPr>
          <a:xfrm>
            <a:off x="1403927" y="5530616"/>
            <a:ext cx="315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Bookman Old Style" panose="02050604050505020204" pitchFamily="18" charset="0"/>
              </a:rPr>
              <a:t>Initial</a:t>
            </a:r>
            <a:r>
              <a:rPr lang="it-IT" dirty="0">
                <a:latin typeface="Bookman Old Style" panose="02050604050505020204" pitchFamily="18" charset="0"/>
              </a:rPr>
              <a:t> mass </a:t>
            </a:r>
            <a:r>
              <a:rPr lang="it-IT" dirty="0" err="1">
                <a:latin typeface="Bookman Old Style" panose="02050604050505020204" pitchFamily="18" charset="0"/>
              </a:rPr>
              <a:t>function</a:t>
            </a:r>
            <a:r>
              <a:rPr lang="it-IT" dirty="0">
                <a:latin typeface="Bookman Old Style" panose="02050604050505020204" pitchFamily="18" charset="0"/>
              </a:rPr>
              <a:t> (IMF)</a:t>
            </a:r>
          </a:p>
          <a:p>
            <a:pPr algn="ctr"/>
            <a:r>
              <a:rPr lang="it-IT" dirty="0">
                <a:latin typeface="Bookman Old Style" panose="02050604050505020204" pitchFamily="18" charset="0"/>
              </a:rPr>
              <a:t>of the first stars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BD26E-D5ED-EDF8-0ED2-1C6E228C99E5}"/>
              </a:ext>
            </a:extLst>
          </p:cNvPr>
          <p:cNvSpPr/>
          <p:nvPr/>
        </p:nvSpPr>
        <p:spPr>
          <a:xfrm>
            <a:off x="7860146" y="1673221"/>
            <a:ext cx="3131128" cy="1145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7B872-E245-2652-9371-9D3013E507CD}"/>
              </a:ext>
            </a:extLst>
          </p:cNvPr>
          <p:cNvSpPr/>
          <p:nvPr/>
        </p:nvSpPr>
        <p:spPr>
          <a:xfrm>
            <a:off x="7818146" y="2666130"/>
            <a:ext cx="396022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5AD63-DB5A-7603-0B28-477632813AB8}"/>
              </a:ext>
            </a:extLst>
          </p:cNvPr>
          <p:cNvSpPr txBox="1"/>
          <p:nvPr/>
        </p:nvSpPr>
        <p:spPr>
          <a:xfrm>
            <a:off x="7080596" y="5529112"/>
            <a:ext cx="409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Energy </a:t>
            </a:r>
            <a:r>
              <a:rPr lang="it-IT" dirty="0" err="1">
                <a:latin typeface="Bookman Old Style" panose="02050604050505020204" pitchFamily="18" charset="0"/>
              </a:rPr>
              <a:t>distribution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function</a:t>
            </a:r>
            <a:r>
              <a:rPr lang="it-IT" dirty="0">
                <a:latin typeface="Bookman Old Style" panose="02050604050505020204" pitchFamily="18" charset="0"/>
              </a:rPr>
              <a:t> (EDF)</a:t>
            </a:r>
          </a:p>
          <a:p>
            <a:pPr algn="ctr"/>
            <a:r>
              <a:rPr lang="it-IT" dirty="0">
                <a:latin typeface="Bookman Old Style" panose="02050604050505020204" pitchFamily="18" charset="0"/>
              </a:rPr>
              <a:t>of the first </a:t>
            </a:r>
            <a:r>
              <a:rPr lang="it-IT" dirty="0" err="1">
                <a:latin typeface="Bookman Old Style" panose="02050604050505020204" pitchFamily="18" charset="0"/>
              </a:rPr>
              <a:t>SNe</a:t>
            </a:r>
            <a:endParaRPr lang="it-IT" dirty="0">
              <a:latin typeface="Bookman Old Style" panose="02050604050505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5C2533-FA5B-91EC-643C-AEAA3DD05643}"/>
              </a:ext>
            </a:extLst>
          </p:cNvPr>
          <p:cNvGrpSpPr/>
          <p:nvPr/>
        </p:nvGrpSpPr>
        <p:grpSpPr>
          <a:xfrm>
            <a:off x="7185892" y="1646549"/>
            <a:ext cx="4204125" cy="3593124"/>
            <a:chOff x="7185892" y="1646549"/>
            <a:chExt cx="4204125" cy="35931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0F1287-58DF-8128-E462-40FE963C9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892" y="1646549"/>
              <a:ext cx="4204125" cy="35649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0DCA7F-7F96-61CF-4A96-6A8ACAA4CAD9}"/>
                </a:ext>
              </a:extLst>
            </p:cNvPr>
            <p:cNvSpPr/>
            <p:nvPr/>
          </p:nvSpPr>
          <p:spPr>
            <a:xfrm>
              <a:off x="7185892" y="4429414"/>
              <a:ext cx="3805382" cy="656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B88B6-81BE-62CB-71F6-DE435186833C}"/>
                    </a:ext>
                  </a:extLst>
                </p:cNvPr>
                <p:cNvSpPr txBox="1"/>
                <p:nvPr/>
              </p:nvSpPr>
              <p:spPr>
                <a:xfrm>
                  <a:off x="9918383" y="4343547"/>
                  <a:ext cx="1072891" cy="864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6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sup>
                      </m:sSup>
                    </m:oMath>
                  </a14:m>
                  <a:r>
                    <a:rPr lang="it-IT" sz="1600" b="0" dirty="0">
                      <a:latin typeface="Bookman Old Style" panose="02050604050505020204" pitchFamily="18" charset="0"/>
                    </a:rPr>
                    <a:t>erg</a:t>
                  </a:r>
                </a:p>
                <a:p>
                  <a:pPr algn="ctr"/>
                  <a:r>
                    <a:rPr lang="it-IT" sz="1600" dirty="0">
                      <a:latin typeface="Bookman Old Style" panose="02050604050505020204" pitchFamily="18" charset="0"/>
                    </a:rPr>
                    <a:t>PISN</a:t>
                  </a:r>
                  <a:endParaRPr lang="it-IT" sz="1600" b="0" dirty="0">
                    <a:latin typeface="Bookman Old Style" panose="02050604050505020204" pitchFamily="18" charset="0"/>
                  </a:endParaRPr>
                </a:p>
                <a:p>
                  <a:r>
                    <a:rPr lang="it-IT" dirty="0">
                      <a:latin typeface="Bookman Old Style" panose="0205060405050502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B88B6-81BE-62CB-71F6-DE43518683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8383" y="4343547"/>
                  <a:ext cx="1072891" cy="864596"/>
                </a:xfrm>
                <a:prstGeom prst="rect">
                  <a:avLst/>
                </a:prstGeom>
                <a:blipFill>
                  <a:blip r:embed="rId4"/>
                  <a:stretch>
                    <a:fillRect t="-14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F560AF-F91C-BD30-F91D-037657945C87}"/>
                    </a:ext>
                  </a:extLst>
                </p:cNvPr>
                <p:cNvSpPr txBox="1"/>
                <p:nvPr/>
              </p:nvSpPr>
              <p:spPr>
                <a:xfrm>
                  <a:off x="7185892" y="4375077"/>
                  <a:ext cx="1249961" cy="864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6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6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</m:oMath>
                  </a14:m>
                  <a:r>
                    <a:rPr lang="it-IT" sz="1600" b="0" dirty="0">
                      <a:latin typeface="Bookman Old Style" panose="02050604050505020204" pitchFamily="18" charset="0"/>
                    </a:rPr>
                    <a:t>erg</a:t>
                  </a:r>
                </a:p>
                <a:p>
                  <a:pPr algn="ctr"/>
                  <a:r>
                    <a:rPr lang="it-IT" sz="1600" dirty="0" err="1">
                      <a:latin typeface="Bookman Old Style" panose="02050604050505020204" pitchFamily="18" charset="0"/>
                    </a:rPr>
                    <a:t>Faint</a:t>
                  </a:r>
                  <a:r>
                    <a:rPr lang="it-IT" sz="1600" dirty="0">
                      <a:latin typeface="Bookman Old Style" panose="02050604050505020204" pitchFamily="18" charset="0"/>
                    </a:rPr>
                    <a:t> </a:t>
                  </a:r>
                  <a:r>
                    <a:rPr lang="it-IT" sz="1600" dirty="0" err="1">
                      <a:latin typeface="Bookman Old Style" panose="02050604050505020204" pitchFamily="18" charset="0"/>
                    </a:rPr>
                    <a:t>SNe</a:t>
                  </a:r>
                  <a:endParaRPr lang="it-IT" sz="1600" b="0" dirty="0">
                    <a:latin typeface="Bookman Old Style" panose="02050604050505020204" pitchFamily="18" charset="0"/>
                  </a:endParaRPr>
                </a:p>
                <a:p>
                  <a:r>
                    <a:rPr lang="it-IT" dirty="0">
                      <a:latin typeface="Bookman Old Style" panose="0205060405050502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F560AF-F91C-BD30-F91D-037657945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5892" y="4375077"/>
                  <a:ext cx="1249961" cy="8645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271583E4-DC87-1E76-91DB-2F30AD1831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8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FC1E2-1B85-FE73-F589-37F25187D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92101D-46BE-9F58-6499-0BA4892E9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B903B-BB82-7C39-6C37-0FB277C07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42" y="1429481"/>
            <a:ext cx="5860472" cy="4745741"/>
          </a:xfrm>
        </p:spPr>
        <p:txBody>
          <a:bodyPr/>
          <a:lstStyle/>
          <a:p>
            <a:pPr marL="293688" indent="-285750">
              <a:buFont typeface="Wingdings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Multi-object spectrograph FLAMES/Giraffe</a:t>
            </a:r>
          </a:p>
          <a:p>
            <a:pPr marL="293688" indent="-285750">
              <a:buFont typeface="Wingdings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Exposure time for every Observing Block is 3600 s: some stars in Grus II were observed for 2 h and 4 h, the stars of Tucana IV for 4 h</a:t>
            </a: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>
                <a:latin typeface="Bookman Old Style" panose="02050604050505020204" pitchFamily="18" charset="0"/>
              </a:rPr>
              <a:t>The stars observed belong the Red Giant Branch (RGB), i.e. the stellar evolution phase where the stars are brighter, and to the Horizontal Branch (HB)</a:t>
            </a:r>
          </a:p>
          <a:p>
            <a:pPr marL="293688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293688" indent="-285750">
              <a:buFont typeface="Wingdings" pitchFamily="2" charset="2"/>
              <a:buChar char="Ø"/>
            </a:pPr>
            <a:endParaRPr lang="en-US" dirty="0"/>
          </a:p>
          <a:p>
            <a:pPr marL="293688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" name="Picture 5" descr="Several people working on a machine&#10;&#10;Description automatically generated">
            <a:extLst>
              <a:ext uri="{FF2B5EF4-FFF2-40B4-BE49-F238E27FC236}">
                <a16:creationId xmlns:a16="http://schemas.microsoft.com/office/drawing/2014/main" id="{72981169-C3D2-ADBA-A138-423EBDB5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06" y="805870"/>
            <a:ext cx="3965721" cy="29666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57167C-0D9E-9539-36FD-42F6B5D46AA0}"/>
              </a:ext>
            </a:extLst>
          </p:cNvPr>
          <p:cNvCxnSpPr>
            <a:cxnSpLocks/>
          </p:cNvCxnSpPr>
          <p:nvPr/>
        </p:nvCxnSpPr>
        <p:spPr>
          <a:xfrm flipH="1">
            <a:off x="1984917" y="1880774"/>
            <a:ext cx="248452" cy="3384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32FBEA-5258-3376-292E-1FEE87212024}"/>
              </a:ext>
            </a:extLst>
          </p:cNvPr>
          <p:cNvCxnSpPr>
            <a:cxnSpLocks/>
          </p:cNvCxnSpPr>
          <p:nvPr/>
        </p:nvCxnSpPr>
        <p:spPr>
          <a:xfrm>
            <a:off x="4417453" y="1875700"/>
            <a:ext cx="221454" cy="3435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46768E-1B78-54A0-C446-A10D30188A04}"/>
                  </a:ext>
                </a:extLst>
              </p:cNvPr>
              <p:cNvSpPr txBox="1"/>
              <p:nvPr/>
            </p:nvSpPr>
            <p:spPr>
              <a:xfrm>
                <a:off x="328777" y="2328833"/>
                <a:ext cx="2909025" cy="7763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Bookman Old Style" panose="02050604050505020204" pitchFamily="18" charset="0"/>
                  </a:rPr>
                  <a:t>Red spectra with HR21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= 18 000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46768E-1B78-54A0-C446-A10D30188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7" y="2328833"/>
                <a:ext cx="2909025" cy="776303"/>
              </a:xfrm>
              <a:prstGeom prst="rect">
                <a:avLst/>
              </a:prstGeom>
              <a:blipFill>
                <a:blip r:embed="rId4"/>
                <a:stretch>
                  <a:fillRect t="-1587" r="-1299" b="-31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D6181-5CB9-09D7-413A-462F9F67642C}"/>
                  </a:ext>
                </a:extLst>
              </p:cNvPr>
              <p:cNvSpPr txBox="1"/>
              <p:nvPr/>
            </p:nvSpPr>
            <p:spPr>
              <a:xfrm>
                <a:off x="3453567" y="2328833"/>
                <a:ext cx="2909025" cy="77630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Bookman Old Style" panose="02050604050505020204" pitchFamily="18" charset="0"/>
                  </a:rPr>
                  <a:t>Blue spectra with LR2 </a:t>
                </a:r>
              </a:p>
              <a:p>
                <a:pPr algn="ctr"/>
                <a:r>
                  <a:rPr lang="en-US" dirty="0">
                    <a:latin typeface="Bookman Old Style" panose="020506040505050202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= 6 000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ED6181-5CB9-09D7-413A-462F9F67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567" y="2328833"/>
                <a:ext cx="2909025" cy="776303"/>
              </a:xfrm>
              <a:prstGeom prst="rect">
                <a:avLst/>
              </a:prstGeom>
              <a:blipFill>
                <a:blip r:embed="rId5"/>
                <a:stretch>
                  <a:fillRect t="-1587" b="-31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5907818-F8D0-F4E4-2B11-51AFB685F50B}"/>
              </a:ext>
            </a:extLst>
          </p:cNvPr>
          <p:cNvGrpSpPr/>
          <p:nvPr/>
        </p:nvGrpSpPr>
        <p:grpSpPr>
          <a:xfrm>
            <a:off x="8038421" y="3974291"/>
            <a:ext cx="2410691" cy="2431473"/>
            <a:chOff x="8281539" y="3996614"/>
            <a:chExt cx="2410691" cy="24314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EC442A-66F9-2FC1-CA8B-860C79FC25D1}"/>
                </a:ext>
              </a:extLst>
            </p:cNvPr>
            <p:cNvSpPr/>
            <p:nvPr/>
          </p:nvSpPr>
          <p:spPr>
            <a:xfrm>
              <a:off x="8281539" y="3996614"/>
              <a:ext cx="2410691" cy="2431473"/>
            </a:xfrm>
            <a:prstGeom prst="ellipse">
              <a:avLst/>
            </a:prstGeom>
            <a:solidFill>
              <a:srgbClr val="68656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046081E-8BB9-654F-DC4B-22823EB830D0}"/>
                </a:ext>
              </a:extLst>
            </p:cNvPr>
            <p:cNvGrpSpPr/>
            <p:nvPr/>
          </p:nvGrpSpPr>
          <p:grpSpPr>
            <a:xfrm>
              <a:off x="8663553" y="4579748"/>
              <a:ext cx="240224" cy="260301"/>
              <a:chOff x="5829300" y="5268191"/>
              <a:chExt cx="593802" cy="5715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D23ADC6-F740-16B0-55B4-F0C14F7E3CB1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5-point Star 56">
                <a:extLst>
                  <a:ext uri="{FF2B5EF4-FFF2-40B4-BE49-F238E27FC236}">
                    <a16:creationId xmlns:a16="http://schemas.microsoft.com/office/drawing/2014/main" id="{83D042C5-AC4C-2C00-99CE-503EE3D4B574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286EE7-694B-E818-A91D-7A1A364E3C9A}"/>
                </a:ext>
              </a:extLst>
            </p:cNvPr>
            <p:cNvSpPr/>
            <p:nvPr/>
          </p:nvSpPr>
          <p:spPr>
            <a:xfrm>
              <a:off x="8529235" y="5188675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A9E092-0487-A023-9578-C1A9935E59D3}"/>
                </a:ext>
              </a:extLst>
            </p:cNvPr>
            <p:cNvGrpSpPr/>
            <p:nvPr/>
          </p:nvGrpSpPr>
          <p:grpSpPr>
            <a:xfrm>
              <a:off x="8968354" y="5201344"/>
              <a:ext cx="240224" cy="260301"/>
              <a:chOff x="5829300" y="5268191"/>
              <a:chExt cx="593802" cy="5715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B322C5A-7499-E85C-8BC6-3704507D8CE0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5-point Star 62">
                <a:extLst>
                  <a:ext uri="{FF2B5EF4-FFF2-40B4-BE49-F238E27FC236}">
                    <a16:creationId xmlns:a16="http://schemas.microsoft.com/office/drawing/2014/main" id="{15554EB3-38DE-7F98-5E1A-1914FA0D7E91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45C9223-AD77-66A7-A940-BE3CCA00C0C7}"/>
                </a:ext>
              </a:extLst>
            </p:cNvPr>
            <p:cNvGrpSpPr/>
            <p:nvPr/>
          </p:nvGrpSpPr>
          <p:grpSpPr>
            <a:xfrm>
              <a:off x="9433689" y="5611641"/>
              <a:ext cx="240224" cy="260301"/>
              <a:chOff x="5829300" y="5268191"/>
              <a:chExt cx="593802" cy="5715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E667F54-FA2D-D873-6675-AC852310ED47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5-point Star 65">
                <a:extLst>
                  <a:ext uri="{FF2B5EF4-FFF2-40B4-BE49-F238E27FC236}">
                    <a16:creationId xmlns:a16="http://schemas.microsoft.com/office/drawing/2014/main" id="{8B05C85F-C33B-5012-766D-A40953804155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84913E6-0658-E6ED-0CC0-63765DA4DE5D}"/>
                </a:ext>
              </a:extLst>
            </p:cNvPr>
            <p:cNvGrpSpPr/>
            <p:nvPr/>
          </p:nvGrpSpPr>
          <p:grpSpPr>
            <a:xfrm>
              <a:off x="8836131" y="5676943"/>
              <a:ext cx="240224" cy="260301"/>
              <a:chOff x="5829300" y="5268191"/>
              <a:chExt cx="593802" cy="5715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84FCA2C-2628-A27D-C61F-5E650E3AC729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5-point Star 68">
                <a:extLst>
                  <a:ext uri="{FF2B5EF4-FFF2-40B4-BE49-F238E27FC236}">
                    <a16:creationId xmlns:a16="http://schemas.microsoft.com/office/drawing/2014/main" id="{C87E3388-C0FE-CCC3-7612-85D05BC4EE15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5B3DA9F-645B-6C3E-A4AA-A5890E28B313}"/>
                </a:ext>
              </a:extLst>
            </p:cNvPr>
            <p:cNvGrpSpPr/>
            <p:nvPr/>
          </p:nvGrpSpPr>
          <p:grpSpPr>
            <a:xfrm>
              <a:off x="9770516" y="4733951"/>
              <a:ext cx="240224" cy="260301"/>
              <a:chOff x="5829300" y="5268191"/>
              <a:chExt cx="593802" cy="5715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B683FE-D425-006E-2090-FFDDC6EABADA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5-point Star 71">
                <a:extLst>
                  <a:ext uri="{FF2B5EF4-FFF2-40B4-BE49-F238E27FC236}">
                    <a16:creationId xmlns:a16="http://schemas.microsoft.com/office/drawing/2014/main" id="{E0295BE6-FC49-9681-5EE7-8421F318DD56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9A9E111-29B6-9A52-9574-49BC2E5CA5C3}"/>
                </a:ext>
              </a:extLst>
            </p:cNvPr>
            <p:cNvSpPr/>
            <p:nvPr/>
          </p:nvSpPr>
          <p:spPr>
            <a:xfrm>
              <a:off x="9557971" y="5140020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4E538-C1A2-F447-1ACF-E191B372C5B8}"/>
                </a:ext>
              </a:extLst>
            </p:cNvPr>
            <p:cNvSpPr/>
            <p:nvPr/>
          </p:nvSpPr>
          <p:spPr>
            <a:xfrm>
              <a:off x="9571068" y="4372555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D0EC934-3580-9E7E-0F7F-D87400272281}"/>
                </a:ext>
              </a:extLst>
            </p:cNvPr>
            <p:cNvSpPr/>
            <p:nvPr/>
          </p:nvSpPr>
          <p:spPr>
            <a:xfrm>
              <a:off x="10208888" y="5026903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0B5AB1-E2B4-A651-4E6B-411278BE8278}"/>
                </a:ext>
              </a:extLst>
            </p:cNvPr>
            <p:cNvGrpSpPr/>
            <p:nvPr/>
          </p:nvGrpSpPr>
          <p:grpSpPr>
            <a:xfrm>
              <a:off x="9179153" y="4709898"/>
              <a:ext cx="240224" cy="260301"/>
              <a:chOff x="5829300" y="5268191"/>
              <a:chExt cx="593802" cy="5715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DF10414-0E88-2622-469E-B8E7369B6A35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5-point Star 78">
                <a:extLst>
                  <a:ext uri="{FF2B5EF4-FFF2-40B4-BE49-F238E27FC236}">
                    <a16:creationId xmlns:a16="http://schemas.microsoft.com/office/drawing/2014/main" id="{9970BF2F-C6A6-21BE-17AB-696C53EAC389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A9658FF-CE20-BC49-D289-E0CB36177D54}"/>
                </a:ext>
              </a:extLst>
            </p:cNvPr>
            <p:cNvGrpSpPr/>
            <p:nvPr/>
          </p:nvGrpSpPr>
          <p:grpSpPr>
            <a:xfrm>
              <a:off x="10031247" y="5373976"/>
              <a:ext cx="240224" cy="260301"/>
              <a:chOff x="5829300" y="5268191"/>
              <a:chExt cx="593802" cy="5715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A6D3EE4-C7FC-D9E1-2A05-1EF219C4D958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5-point Star 81">
                <a:extLst>
                  <a:ext uri="{FF2B5EF4-FFF2-40B4-BE49-F238E27FC236}">
                    <a16:creationId xmlns:a16="http://schemas.microsoft.com/office/drawing/2014/main" id="{E99C8259-359C-66E5-7A35-1B9492633A64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707515F-D3BB-3E0F-8A84-AC8E7ACD62DA}"/>
                </a:ext>
              </a:extLst>
            </p:cNvPr>
            <p:cNvSpPr/>
            <p:nvPr/>
          </p:nvSpPr>
          <p:spPr>
            <a:xfrm>
              <a:off x="9791023" y="5857349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3543CFB-37E4-32B8-6EA5-8A2FE151B8A0}"/>
                </a:ext>
              </a:extLst>
            </p:cNvPr>
            <p:cNvGrpSpPr/>
            <p:nvPr/>
          </p:nvGrpSpPr>
          <p:grpSpPr>
            <a:xfrm>
              <a:off x="9117311" y="4210687"/>
              <a:ext cx="240224" cy="260301"/>
              <a:chOff x="5829300" y="5268191"/>
              <a:chExt cx="593802" cy="57150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EEE3DBB-E911-7B6F-0BF3-8E229027FACA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5-point Star 85">
                <a:extLst>
                  <a:ext uri="{FF2B5EF4-FFF2-40B4-BE49-F238E27FC236}">
                    <a16:creationId xmlns:a16="http://schemas.microsoft.com/office/drawing/2014/main" id="{B1FBF9C7-88CA-7216-1076-BF7D53BFA97B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291361E-4EDE-9C46-8EC7-46658F06EA61}"/>
                </a:ext>
              </a:extLst>
            </p:cNvPr>
            <p:cNvSpPr/>
            <p:nvPr/>
          </p:nvSpPr>
          <p:spPr>
            <a:xfrm>
              <a:off x="9186570" y="5937244"/>
              <a:ext cx="240224" cy="260301"/>
            </a:xfrm>
            <a:prstGeom prst="ellipse">
              <a:avLst/>
            </a:prstGeom>
            <a:solidFill>
              <a:srgbClr val="2635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43C8DCF-8BFE-7C5D-39AE-1A61855E8A25}"/>
                </a:ext>
              </a:extLst>
            </p:cNvPr>
            <p:cNvGrpSpPr/>
            <p:nvPr/>
          </p:nvGrpSpPr>
          <p:grpSpPr>
            <a:xfrm>
              <a:off x="10076767" y="4445027"/>
              <a:ext cx="240224" cy="260301"/>
              <a:chOff x="5829300" y="5268191"/>
              <a:chExt cx="593802" cy="5715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B43F023-23CF-FEBC-F6F8-6D8399D2FB1D}"/>
                  </a:ext>
                </a:extLst>
              </p:cNvPr>
              <p:cNvSpPr/>
              <p:nvPr/>
            </p:nvSpPr>
            <p:spPr>
              <a:xfrm>
                <a:off x="5829300" y="5268191"/>
                <a:ext cx="593802" cy="571500"/>
              </a:xfrm>
              <a:prstGeom prst="ellipse">
                <a:avLst/>
              </a:prstGeom>
              <a:solidFill>
                <a:srgbClr val="26356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5-point Star 89">
                <a:extLst>
                  <a:ext uri="{FF2B5EF4-FFF2-40B4-BE49-F238E27FC236}">
                    <a16:creationId xmlns:a16="http://schemas.microsoft.com/office/drawing/2014/main" id="{31087477-E750-C0DA-254E-7BD1CD458B57}"/>
                  </a:ext>
                </a:extLst>
              </p:cNvPr>
              <p:cNvSpPr/>
              <p:nvPr/>
            </p:nvSpPr>
            <p:spPr>
              <a:xfrm>
                <a:off x="5902036" y="5320145"/>
                <a:ext cx="448330" cy="467591"/>
              </a:xfrm>
              <a:prstGeom prst="star5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32CFF047-913E-EFB9-1C73-6F2E7F96F020}"/>
              </a:ext>
            </a:extLst>
          </p:cNvPr>
          <p:cNvSpPr txBox="1">
            <a:spLocks/>
          </p:cNvSpPr>
          <p:nvPr/>
        </p:nvSpPr>
        <p:spPr>
          <a:xfrm>
            <a:off x="775869" y="958052"/>
            <a:ext cx="8794143" cy="507066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b="1"/>
              <a:t>Observational data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3A0BE-682B-2803-06EC-A39D505CDA6E}"/>
              </a:ext>
            </a:extLst>
          </p:cNvPr>
          <p:cNvSpPr txBox="1"/>
          <p:nvPr/>
        </p:nvSpPr>
        <p:spPr>
          <a:xfrm>
            <a:off x="8236449" y="581936"/>
            <a:ext cx="20958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50000"/>
                  </a:schemeClr>
                </a:solidFill>
              </a:rPr>
              <a:t>Giraffe from </a:t>
            </a:r>
            <a:r>
              <a:rPr lang="it-IT" sz="1300" dirty="0" err="1">
                <a:solidFill>
                  <a:schemeClr val="bg2">
                    <a:lumMod val="50000"/>
                  </a:schemeClr>
                </a:solidFill>
              </a:rPr>
              <a:t>eso.org</a:t>
            </a:r>
            <a:endParaRPr lang="it-IT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0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89B0-9D07-4BB5-3102-7C7782BA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8C8A3-1537-54B3-DEA8-9D3B2CA6B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8676-C64D-708B-8BE5-059415FD0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70" y="1537855"/>
            <a:ext cx="9594258" cy="4717472"/>
          </a:xfrm>
        </p:spPr>
        <p:txBody>
          <a:bodyPr/>
          <a:lstStyle/>
          <a:p>
            <a:pPr marL="293688" indent="-285750">
              <a:buFont typeface="Wingdings" pitchFamily="2" charset="2"/>
              <a:buChar char="Ø"/>
            </a:pPr>
            <a:r>
              <a:rPr lang="it-IT" dirty="0">
                <a:latin typeface="Bookman Old Style" panose="02050604050505020204" pitchFamily="18" charset="0"/>
              </a:rPr>
              <a:t>Model </a:t>
            </a:r>
            <a:r>
              <a:rPr lang="it-IT" dirty="0" err="1">
                <a:latin typeface="Bookman Old Style" panose="02050604050505020204" pitchFamily="18" charset="0"/>
              </a:rPr>
              <a:t>Atmospheres</a:t>
            </a:r>
            <a:r>
              <a:rPr lang="it-IT" dirty="0">
                <a:latin typeface="Bookman Old Style" panose="02050604050505020204" pitchFamily="18" charset="0"/>
              </a:rPr>
              <a:t> with a Radiative and </a:t>
            </a:r>
            <a:r>
              <a:rPr lang="it-IT" dirty="0" err="1">
                <a:latin typeface="Bookman Old Style" panose="02050604050505020204" pitchFamily="18" charset="0"/>
              </a:rPr>
              <a:t>Convective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Scheme</a:t>
            </a:r>
            <a:r>
              <a:rPr lang="it-IT" dirty="0">
                <a:latin typeface="Bookman Old Style" panose="02050604050505020204" pitchFamily="18" charset="0"/>
              </a:rPr>
              <a:t> (MARCS)</a:t>
            </a:r>
          </a:p>
          <a:p>
            <a:pPr marL="293688" indent="-285750">
              <a:buFont typeface="Wingdings" pitchFamily="2" charset="2"/>
              <a:buChar char="Ø"/>
            </a:pPr>
            <a:r>
              <a:rPr lang="it-IT" dirty="0">
                <a:latin typeface="Bookman Old Style" panose="02050604050505020204" pitchFamily="18" charset="0"/>
              </a:rPr>
              <a:t>The </a:t>
            </a:r>
            <a:r>
              <a:rPr lang="it-IT" dirty="0" err="1">
                <a:latin typeface="Bookman Old Style" panose="02050604050505020204" pitchFamily="18" charset="0"/>
              </a:rPr>
              <a:t>model’s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parameters</a:t>
            </a:r>
            <a:r>
              <a:rPr lang="it-IT" dirty="0">
                <a:latin typeface="Bookman Old Style" panose="02050604050505020204" pitchFamily="18" charset="0"/>
              </a:rPr>
              <a:t> are:</a:t>
            </a:r>
          </a:p>
          <a:p>
            <a:pPr marL="293688" indent="-285750"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14F751-52EF-AE40-5417-2A182051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79803"/>
          </a:xfrm>
        </p:spPr>
        <p:txBody>
          <a:bodyPr/>
          <a:lstStyle/>
          <a:p>
            <a:r>
              <a:rPr lang="it-IT" b="1" dirty="0">
                <a:latin typeface="Bookman Old Style" panose="02050604050505020204" pitchFamily="18" charset="0"/>
              </a:rPr>
              <a:t>Stellar </a:t>
            </a:r>
            <a:r>
              <a:rPr lang="it-IT" b="1" dirty="0" err="1">
                <a:latin typeface="Bookman Old Style" panose="02050604050505020204" pitchFamily="18" charset="0"/>
              </a:rPr>
              <a:t>atmospheric</a:t>
            </a:r>
            <a:r>
              <a:rPr lang="it-IT" b="1" dirty="0">
                <a:latin typeface="Bookman Old Style" panose="02050604050505020204" pitchFamily="18" charset="0"/>
              </a:rPr>
              <a:t> </a:t>
            </a:r>
            <a:r>
              <a:rPr lang="it-IT" b="1" dirty="0" err="1">
                <a:latin typeface="Bookman Old Style" panose="02050604050505020204" pitchFamily="18" charset="0"/>
              </a:rPr>
              <a:t>parameters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2BE03-5AA6-3C8A-092A-04897834BBF3}"/>
                  </a:ext>
                </a:extLst>
              </p:cNvPr>
              <p:cNvSpPr txBox="1"/>
              <p:nvPr/>
            </p:nvSpPr>
            <p:spPr>
              <a:xfrm>
                <a:off x="1208234" y="2529872"/>
                <a:ext cx="9719406" cy="3070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3688" indent="-285750" algn="just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it-IT" dirty="0">
                    <a:latin typeface="Bookman Old Style" panose="02050604050505020204" pitchFamily="18" charset="0"/>
                  </a:rPr>
                  <a:t>The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effective</a:t>
                </a:r>
                <a:r>
                  <a:rPr lang="it-IT" b="1" dirty="0">
                    <a:latin typeface="Bookman Old Style" panose="02050604050505020204" pitchFamily="18" charset="0"/>
                  </a:rPr>
                  <a:t>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:</a:t>
                </a:r>
              </a:p>
              <a:p>
                <a:pPr marL="7938" algn="just">
                  <a:spcBef>
                    <a:spcPts val="600"/>
                  </a:spcBef>
                </a:pPr>
                <a:r>
                  <a:rPr lang="it-IT" dirty="0">
                    <a:latin typeface="Bookman Old Style" panose="0205060405050502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Fe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Fe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it-IT" dirty="0">
                  <a:latin typeface="Bookman Old Style" panose="02050604050505020204" pitchFamily="18" charset="0"/>
                </a:endParaRPr>
              </a:p>
              <a:p>
                <a:pPr marL="7938" algn="just">
                  <a:spcBef>
                    <a:spcPts val="600"/>
                  </a:spcBef>
                </a:pPr>
                <a:r>
                  <a:rPr lang="it-IT" dirty="0">
                    <a:latin typeface="Bookman Old Style" panose="02050604050505020204" pitchFamily="18" charset="0"/>
                  </a:rPr>
                  <a:t>                 </a:t>
                </a:r>
              </a:p>
              <a:p>
                <a:pPr marL="293688" indent="-285750" algn="just">
                  <a:buFont typeface="Wingdings" pitchFamily="2" charset="2"/>
                  <a:buChar char="v"/>
                </a:pPr>
                <a:r>
                  <a:rPr lang="it-IT" dirty="0">
                    <a:latin typeface="Bookman Old Style" panose="02050604050505020204" pitchFamily="18" charset="0"/>
                  </a:rPr>
                  <a:t>The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surface</a:t>
                </a:r>
                <a:r>
                  <a:rPr lang="it-IT" b="1" dirty="0">
                    <a:latin typeface="Bookman Old Style" panose="02050604050505020204" pitchFamily="18" charset="0"/>
                  </a:rPr>
                  <a:t>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gravity</a:t>
                </a:r>
                <a:r>
                  <a:rPr lang="it-IT" b="1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>
                    <a:latin typeface="Bookman Old Style" panose="02050604050505020204" pitchFamily="18" charset="0"/>
                  </a:rPr>
                  <a:t>of the star log(g): </a:t>
                </a:r>
              </a:p>
              <a:p>
                <a:pPr marL="7938" algn="just"/>
                <a:r>
                  <a:rPr lang="it-IT" dirty="0">
                    <a:latin typeface="Bookman Old Style" panose="02050604050505020204" pitchFamily="18" charset="0"/>
                  </a:rPr>
                  <a:t>    log(g)=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</m:e>
                        </m:fun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⊙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,⊙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+0.4(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𝑏𝑜𝑙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,∗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𝑏𝑜𝑙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,⊙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it-IT" dirty="0">
                  <a:latin typeface="Bookman Old Style" panose="02050604050505020204" pitchFamily="18" charset="0"/>
                </a:endParaRPr>
              </a:p>
              <a:p>
                <a:pPr marL="7938" algn="just"/>
                <a:endParaRPr lang="it-IT" dirty="0">
                  <a:latin typeface="Bookman Old Style" panose="02050604050505020204" pitchFamily="18" charset="0"/>
                </a:endParaRPr>
              </a:p>
              <a:p>
                <a:pPr marL="293688" indent="-285750" algn="just">
                  <a:buFont typeface="Wingdings" pitchFamily="2" charset="2"/>
                  <a:buChar char="v"/>
                </a:pPr>
                <a:r>
                  <a:rPr lang="it-IT" dirty="0">
                    <a:latin typeface="Bookman Old Style" panose="02050604050505020204" pitchFamily="18" charset="0"/>
                  </a:rPr>
                  <a:t>The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microturbolence</a:t>
                </a:r>
                <a:r>
                  <a:rPr lang="it-IT" b="1" dirty="0">
                    <a:latin typeface="Bookman Old Style" panose="02050604050505020204" pitchFamily="18" charset="0"/>
                  </a:rPr>
                  <a:t>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velocity</a:t>
                </a:r>
                <a:r>
                  <a:rPr lang="it-IT" b="1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𝑡𝑢𝑟𝑏</m:t>
                        </m:r>
                      </m:sub>
                    </m:sSub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𝑡𝑢𝑟𝑏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=2.0 −0.2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latin typeface="Bookman Old Style" panose="02050604050505020204" pitchFamily="18" charset="0"/>
                </a:endParaRPr>
              </a:p>
              <a:p>
                <a:pPr marL="7938" algn="just"/>
                <a:endParaRPr lang="it-IT" dirty="0">
                  <a:latin typeface="Bookman Old Style" panose="02050604050505020204" pitchFamily="18" charset="0"/>
                </a:endParaRPr>
              </a:p>
              <a:p>
                <a:pPr marL="293688" indent="-285750" algn="just">
                  <a:spcBef>
                    <a:spcPts val="600"/>
                  </a:spcBef>
                  <a:buFont typeface="Wingdings" pitchFamily="2" charset="2"/>
                  <a:buChar char="v"/>
                </a:pPr>
                <a:r>
                  <a:rPr lang="it-IT" dirty="0">
                    <a:latin typeface="Bookman Old Style" panose="02050604050505020204" pitchFamily="18" charset="0"/>
                  </a:rPr>
                  <a:t>The </a:t>
                </a:r>
                <a:r>
                  <a:rPr lang="it-IT" b="1" dirty="0" err="1">
                    <a:latin typeface="Bookman Old Style" panose="02050604050505020204" pitchFamily="18" charset="0"/>
                  </a:rPr>
                  <a:t>metallicity</a:t>
                </a:r>
                <a:r>
                  <a:rPr lang="it-IT" dirty="0">
                    <a:latin typeface="Bookman Old Style" panose="02050604050505020204" pitchFamily="18" charset="0"/>
                  </a:rPr>
                  <a:t> [Fe/H]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2BE03-5AA6-3C8A-092A-04897834B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34" y="2529872"/>
                <a:ext cx="9719406" cy="3070584"/>
              </a:xfrm>
              <a:prstGeom prst="rect">
                <a:avLst/>
              </a:prstGeom>
              <a:blipFill>
                <a:blip r:embed="rId2"/>
                <a:stretch>
                  <a:fillRect l="-392" t="-823" b="-16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F1F6F1-5C35-DEFB-4373-CC539413D0D3}"/>
              </a:ext>
            </a:extLst>
          </p:cNvPr>
          <p:cNvCxnSpPr/>
          <p:nvPr/>
        </p:nvCxnSpPr>
        <p:spPr>
          <a:xfrm>
            <a:off x="7458633" y="3144306"/>
            <a:ext cx="4075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E2BD6-3996-6EDF-C37D-DCC93C669E98}"/>
                  </a:ext>
                </a:extLst>
              </p:cNvPr>
              <p:cNvSpPr txBox="1"/>
              <p:nvPr/>
            </p:nvSpPr>
            <p:spPr>
              <a:xfrm>
                <a:off x="7919698" y="2742825"/>
                <a:ext cx="1469621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5040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EE2BD6-3996-6EDF-C37D-DCC93C669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698" y="2742825"/>
                <a:ext cx="1469621" cy="618374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0DA709C-2D25-95C5-1647-4E80993CD49D}"/>
              </a:ext>
            </a:extLst>
          </p:cNvPr>
          <p:cNvSpPr txBox="1"/>
          <p:nvPr/>
        </p:nvSpPr>
        <p:spPr>
          <a:xfrm>
            <a:off x="9442879" y="2922617"/>
            <a:ext cx="209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50000"/>
                  </a:schemeClr>
                </a:solidFill>
              </a:rPr>
              <a:t>(from Mucciarelli+20)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80F27-83FE-B7FF-C6DF-18C688EF30F9}"/>
              </a:ext>
            </a:extLst>
          </p:cNvPr>
          <p:cNvSpPr txBox="1"/>
          <p:nvPr/>
        </p:nvSpPr>
        <p:spPr>
          <a:xfrm>
            <a:off x="8092150" y="3958579"/>
            <a:ext cx="209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50000"/>
                  </a:schemeClr>
                </a:solidFill>
              </a:rPr>
              <a:t>(e.g. Skúladóttir+24)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09CC3-117D-977D-F585-0B0ABDABF93A}"/>
              </a:ext>
            </a:extLst>
          </p:cNvPr>
          <p:cNvSpPr txBox="1"/>
          <p:nvPr/>
        </p:nvSpPr>
        <p:spPr>
          <a:xfrm>
            <a:off x="8868728" y="4603220"/>
            <a:ext cx="24912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chemeClr val="bg2">
                    <a:lumMod val="50000"/>
                  </a:schemeClr>
                </a:solidFill>
              </a:rPr>
              <a:t>(from Antony-Twarog+13)</a:t>
            </a:r>
          </a:p>
        </p:txBody>
      </p:sp>
    </p:spTree>
    <p:extLst>
      <p:ext uri="{BB962C8B-B14F-4D97-AF65-F5344CB8AC3E}">
        <p14:creationId xmlns:p14="http://schemas.microsoft.com/office/powerpoint/2010/main" val="183592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78057D-3780-4FF1-FE9A-25297E46C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86C354-819D-EAA7-9C76-B0E6384F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8668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Proper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motions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 descr="A diagram of stars and numbers&#10;&#10;Description automatically generated">
            <a:extLst>
              <a:ext uri="{FF2B5EF4-FFF2-40B4-BE49-F238E27FC236}">
                <a16:creationId xmlns:a16="http://schemas.microsoft.com/office/drawing/2014/main" id="{2DF5DC32-077B-9D39-8E1A-28352A5C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5" y="1524919"/>
            <a:ext cx="5648880" cy="4579782"/>
          </a:xfrm>
          <a:prstGeom prst="rect">
            <a:avLst/>
          </a:prstGeom>
        </p:spPr>
      </p:pic>
      <p:pic>
        <p:nvPicPr>
          <p:cNvPr id="8" name="Picture 7" descr="A diagram of stars and numbers&#10;&#10;Description automatically generated">
            <a:extLst>
              <a:ext uri="{FF2B5EF4-FFF2-40B4-BE49-F238E27FC236}">
                <a16:creationId xmlns:a16="http://schemas.microsoft.com/office/drawing/2014/main" id="{8C0E2DA9-60EA-1077-0FAC-FC074EAA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9578"/>
            <a:ext cx="5648880" cy="46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E60FAA-16DD-B7AD-C883-0D83FAE8D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0FABDD-39F7-FA0A-DDFA-B92590CB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8668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Proper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motions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 descr="A diagram of a graph&#10;&#10;Description automatically generated">
            <a:extLst>
              <a:ext uri="{FF2B5EF4-FFF2-40B4-BE49-F238E27FC236}">
                <a16:creationId xmlns:a16="http://schemas.microsoft.com/office/drawing/2014/main" id="{A359BB12-A4E6-2F3C-6986-959047E3F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1" y="1506720"/>
            <a:ext cx="5748744" cy="4598995"/>
          </a:xfrm>
          <a:prstGeom prst="rect">
            <a:avLst/>
          </a:prstGeom>
        </p:spPr>
      </p:pic>
      <p:pic>
        <p:nvPicPr>
          <p:cNvPr id="8" name="Picture 7" descr="A graph of a group of members&#10;&#10;Description automatically generated with medium confidence">
            <a:extLst>
              <a:ext uri="{FF2B5EF4-FFF2-40B4-BE49-F238E27FC236}">
                <a16:creationId xmlns:a16="http://schemas.microsoft.com/office/drawing/2014/main" id="{D693A2B8-4CE1-198B-85AD-2D5C03C9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19" y="1630208"/>
            <a:ext cx="5112339" cy="40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2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294E78-3C32-4F49-9B5C-A32FF162D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D3024E-76E5-631A-E751-5C66B352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654439"/>
          </a:xfrm>
        </p:spPr>
        <p:txBody>
          <a:bodyPr/>
          <a:lstStyle/>
          <a:p>
            <a:r>
              <a:rPr lang="it-IT" sz="2400" b="1" dirty="0">
                <a:latin typeface="Bookman Old Style" panose="02050604050505020204" pitchFamily="18" charset="0"/>
              </a:rPr>
              <a:t>Parallax</a:t>
            </a:r>
          </a:p>
        </p:txBody>
      </p:sp>
      <p:pic>
        <p:nvPicPr>
          <p:cNvPr id="6" name="Picture 5" descr="A graph of a group of members&#10;&#10;Description automatically generated">
            <a:extLst>
              <a:ext uri="{FF2B5EF4-FFF2-40B4-BE49-F238E27FC236}">
                <a16:creationId xmlns:a16="http://schemas.microsoft.com/office/drawing/2014/main" id="{7716126A-CAC0-4769-3577-D1A5D11A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8" y="1812644"/>
            <a:ext cx="5346700" cy="4277360"/>
          </a:xfrm>
          <a:prstGeom prst="rect">
            <a:avLst/>
          </a:prstGeom>
        </p:spPr>
      </p:pic>
      <p:pic>
        <p:nvPicPr>
          <p:cNvPr id="8" name="Picture 7" descr="A graph of a group of members&#10;&#10;Description automatically generated">
            <a:extLst>
              <a:ext uri="{FF2B5EF4-FFF2-40B4-BE49-F238E27FC236}">
                <a16:creationId xmlns:a16="http://schemas.microsoft.com/office/drawing/2014/main" id="{8225BD2F-24D1-EAD2-7E64-7767AB36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89" y="1712567"/>
            <a:ext cx="5596891" cy="44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B6166-3BB8-7F6E-995B-E421F203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57403-5AB8-B4A0-0C39-FB09BE9F6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>
                <a:latin typeface="Bookman Old Style" panose="02050604050505020204" pitchFamily="18" charset="0"/>
              </a:rPr>
              <a:t>The impact of the first stars in </a:t>
            </a:r>
            <a:r>
              <a:rPr lang="it-IT" err="1">
                <a:latin typeface="Bookman Old Style" panose="02050604050505020204" pitchFamily="18" charset="0"/>
              </a:rPr>
              <a:t>two</a:t>
            </a:r>
            <a:r>
              <a:rPr lang="it-IT">
                <a:latin typeface="Bookman Old Style" panose="02050604050505020204" pitchFamily="18" charset="0"/>
              </a:rPr>
              <a:t> ultra-</a:t>
            </a:r>
            <a:r>
              <a:rPr lang="it-IT" err="1">
                <a:latin typeface="Bookman Old Style" panose="02050604050505020204" pitchFamily="18" charset="0"/>
              </a:rPr>
              <a:t>faint</a:t>
            </a:r>
            <a:r>
              <a:rPr lang="it-IT">
                <a:latin typeface="Bookman Old Style" panose="02050604050505020204" pitchFamily="18" charset="0"/>
              </a:rPr>
              <a:t> </a:t>
            </a:r>
            <a:r>
              <a:rPr lang="it-IT" err="1">
                <a:latin typeface="Bookman Old Style" panose="02050604050505020204" pitchFamily="18" charset="0"/>
              </a:rPr>
              <a:t>dwarf</a:t>
            </a:r>
            <a:r>
              <a:rPr lang="it-IT">
                <a:latin typeface="Bookman Old Style" panose="02050604050505020204" pitchFamily="18" charset="0"/>
              </a:rPr>
              <a:t> </a:t>
            </a:r>
            <a:r>
              <a:rPr lang="it-IT" err="1">
                <a:latin typeface="Bookman Old Style" panose="02050604050505020204" pitchFamily="18" charset="0"/>
              </a:rPr>
              <a:t>galaxies</a:t>
            </a:r>
            <a:r>
              <a:rPr lang="it-IT">
                <a:latin typeface="Bookman Old Style" panose="02050604050505020204" pitchFamily="18" charset="0"/>
              </a:rPr>
              <a:t>: </a:t>
            </a:r>
            <a:r>
              <a:rPr lang="it-IT" err="1">
                <a:latin typeface="Bookman Old Style" panose="02050604050505020204" pitchFamily="18" charset="0"/>
              </a:rPr>
              <a:t>Grus</a:t>
            </a:r>
            <a:r>
              <a:rPr lang="it-IT">
                <a:latin typeface="Bookman Old Style" panose="02050604050505020204" pitchFamily="18" charset="0"/>
              </a:rPr>
              <a:t> II and </a:t>
            </a:r>
            <a:r>
              <a:rPr lang="it-IT" err="1">
                <a:latin typeface="Bookman Old Style" panose="02050604050505020204" pitchFamily="18" charset="0"/>
              </a:rPr>
              <a:t>Tucana</a:t>
            </a:r>
            <a:r>
              <a:rPr lang="it-IT">
                <a:latin typeface="Bookman Old Style" panose="02050604050505020204" pitchFamily="18" charset="0"/>
              </a:rPr>
              <a:t> IV – Valentina Verdiani</a:t>
            </a:r>
            <a:br>
              <a:rPr lang="it-IT">
                <a:latin typeface="Bookman Old Style" panose="02050604050505020204" pitchFamily="18" charset="0"/>
              </a:rPr>
            </a:br>
            <a:endParaRPr lang="it-IT"/>
          </a:p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DB9FD5-CA48-D70B-19E5-23994F1E0DF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336562" y="2244042"/>
                <a:ext cx="5242663" cy="3745698"/>
              </a:xfrm>
            </p:spPr>
            <p:txBody>
              <a:bodyPr/>
              <a:lstStyle/>
              <a:p>
                <a:pPr marL="293688" indent="-28575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it-IT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of </a:t>
                </a:r>
                <a:r>
                  <a:rPr lang="it-IT" dirty="0" err="1"/>
                  <a:t>every</a:t>
                </a:r>
                <a:r>
                  <a:rPr lang="it-IT" dirty="0"/>
                  <a:t> </a:t>
                </a:r>
                <a:r>
                  <a:rPr lang="it-IT" dirty="0" err="1"/>
                  <a:t>iteration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saved</a:t>
                </a:r>
                <a:r>
                  <a:rPr lang="it-IT" dirty="0"/>
                  <a:t>, </a:t>
                </a:r>
                <a:r>
                  <a:rPr lang="it-IT" dirty="0" err="1"/>
                  <a:t>allowing</a:t>
                </a:r>
                <a:r>
                  <a:rPr lang="it-IT" dirty="0"/>
                  <a:t> </a:t>
                </a:r>
                <a:r>
                  <a:rPr lang="it-IT" dirty="0" err="1"/>
                  <a:t>us</a:t>
                </a:r>
                <a:r>
                  <a:rPr lang="it-IT" dirty="0"/>
                  <a:t> to do a  </a:t>
                </a:r>
                <a:r>
                  <a:rPr lang="it-IT" dirty="0" err="1"/>
                  <a:t>polynomial</a:t>
                </a:r>
                <a:r>
                  <a:rPr lang="it-IT" dirty="0"/>
                  <a:t> fitting of the curve</a:t>
                </a:r>
              </a:p>
              <a:p>
                <a:pPr marL="293688" indent="-28575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it-IT" dirty="0"/>
              </a:p>
              <a:p>
                <a:pPr marL="293688" indent="-28575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it-IT" dirty="0"/>
                  <a:t>A </a:t>
                </a:r>
                <a:r>
                  <a:rPr lang="it-IT" dirty="0" err="1"/>
                  <a:t>fixed</a:t>
                </a:r>
                <a:r>
                  <a:rPr lang="it-IT" dirty="0"/>
                  <a:t> </a:t>
                </a:r>
                <a:r>
                  <a:rPr lang="it-IT" dirty="0" err="1"/>
                  <a:t>factor</a:t>
                </a:r>
                <a:r>
                  <a:rPr lang="it-IT" dirty="0"/>
                  <a:t> </a:t>
                </a:r>
                <a:r>
                  <a:rPr lang="it-IT" dirty="0" err="1"/>
                  <a:t>f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used</a:t>
                </a:r>
                <a:r>
                  <a:rPr lang="it-IT" dirty="0"/>
                  <a:t> to derive the </a:t>
                </a:r>
                <a:r>
                  <a:rPr lang="it-IT" dirty="0" err="1"/>
                  <a:t>error</a:t>
                </a:r>
                <a:r>
                  <a:rPr lang="it-IT" dirty="0"/>
                  <a:t> on the </a:t>
                </a:r>
                <a:r>
                  <a:rPr lang="it-IT" dirty="0" err="1"/>
                  <a:t>radial</a:t>
                </a:r>
                <a:r>
                  <a:rPr lang="it-IT" dirty="0"/>
                  <a:t> </a:t>
                </a:r>
                <a:r>
                  <a:rPr lang="it-IT" dirty="0" err="1"/>
                  <a:t>velocity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it-IT" dirty="0"/>
              </a:p>
              <a:p>
                <a:pPr marL="293688" indent="-285750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it-IT" dirty="0"/>
              </a:p>
              <a:p>
                <a:pPr marL="293688" indent="-285750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Char char="Ø"/>
                </a:pPr>
                <a:r>
                  <a:rPr lang="it-IT" dirty="0"/>
                  <a:t>The line y=</a:t>
                </a:r>
                <a:r>
                  <a:rPr lang="it-IT" dirty="0" err="1"/>
                  <a:t>f</a:t>
                </a:r>
                <a:r>
                  <a:rPr lang="it-IT" dirty="0"/>
                  <a:t> </a:t>
                </a:r>
                <a:r>
                  <a:rPr lang="it-IT" dirty="0" err="1"/>
                  <a:t>identify</a:t>
                </a:r>
                <a:r>
                  <a:rPr lang="it-IT" dirty="0"/>
                  <a:t>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dirty="0" err="1"/>
                  <a:t>intersection</a:t>
                </a:r>
                <a:r>
                  <a:rPr lang="it-IT" dirty="0"/>
                  <a:t> with the curve</a:t>
                </a:r>
              </a:p>
              <a:p>
                <a:pPr marL="293688" indent="-285750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difference</a:t>
                </a:r>
                <a:r>
                  <a:rPr lang="it-IT" dirty="0"/>
                  <a:t> </a:t>
                </a:r>
                <a:r>
                  <a:rPr lang="it-IT" dirty="0" err="1"/>
                  <a:t>between</a:t>
                </a:r>
                <a:r>
                  <a:rPr lang="it-IT" dirty="0"/>
                  <a:t> </a:t>
                </a:r>
                <a:r>
                  <a:rPr lang="it-IT" dirty="0" err="1"/>
                  <a:t>this</a:t>
                </a:r>
                <a:r>
                  <a:rPr lang="it-IT" dirty="0"/>
                  <a:t> </a:t>
                </a:r>
                <a:r>
                  <a:rPr lang="it-IT" dirty="0" err="1"/>
                  <a:t>two</a:t>
                </a:r>
                <a:r>
                  <a:rPr lang="it-IT" dirty="0"/>
                  <a:t> </a:t>
                </a:r>
                <a:r>
                  <a:rPr lang="it-IT" dirty="0" err="1"/>
                  <a:t>values</a:t>
                </a:r>
                <a:r>
                  <a:rPr lang="it-IT" dirty="0"/>
                  <a:t> </a:t>
                </a:r>
                <a:r>
                  <a:rPr lang="it-IT" dirty="0" err="1"/>
                  <a:t>divided</a:t>
                </a:r>
                <a:r>
                  <a:rPr lang="it-IT" dirty="0"/>
                  <a:t> by 2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it-IT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DB9FD5-CA48-D70B-19E5-23994F1E0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336562" y="2244042"/>
                <a:ext cx="5242663" cy="3745698"/>
              </a:xfrm>
              <a:blipFill>
                <a:blip r:embed="rId2"/>
                <a:stretch>
                  <a:fillRect l="-483" t="-6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0636BE3-96CC-185A-103F-076181BF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43365"/>
          </a:xfrm>
        </p:spPr>
        <p:txBody>
          <a:bodyPr/>
          <a:lstStyle/>
          <a:p>
            <a:r>
              <a:rPr lang="it-IT" sz="2400" b="1" dirty="0" err="1"/>
              <a:t>Uncertainties</a:t>
            </a:r>
            <a:r>
              <a:rPr lang="it-IT" sz="2400" b="1" dirty="0"/>
              <a:t> on </a:t>
            </a:r>
            <a:r>
              <a:rPr lang="it-IT" sz="2400" b="1" dirty="0" err="1"/>
              <a:t>radial</a:t>
            </a:r>
            <a:r>
              <a:rPr lang="it-IT" sz="2400" b="1" dirty="0"/>
              <a:t> </a:t>
            </a:r>
            <a:r>
              <a:rPr lang="it-IT" sz="2400" b="1" dirty="0" err="1"/>
              <a:t>velocity</a:t>
            </a:r>
            <a:r>
              <a:rPr lang="it-IT" sz="2400" b="1" dirty="0"/>
              <a:t> </a:t>
            </a:r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490509D9-A7AA-A501-F3EB-AAC75C3A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400"/>
            <a:ext cx="6376499" cy="510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1C395-D992-DE03-6645-AD1FA7CA00C0}"/>
              </a:ext>
            </a:extLst>
          </p:cNvPr>
          <p:cNvSpPr txBox="1"/>
          <p:nvPr/>
        </p:nvSpPr>
        <p:spPr>
          <a:xfrm>
            <a:off x="862496" y="4920075"/>
            <a:ext cx="38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f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F517F-F690-713F-D3D8-F40D1CA3902A}"/>
              </a:ext>
            </a:extLst>
          </p:cNvPr>
          <p:cNvSpPr txBox="1"/>
          <p:nvPr/>
        </p:nvSpPr>
        <p:spPr>
          <a:xfrm>
            <a:off x="2813729" y="5494803"/>
            <a:ext cx="731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Best </a:t>
            </a:r>
            <a:r>
              <a:rPr lang="it-IT" sz="1500" dirty="0" err="1"/>
              <a:t>fit</a:t>
            </a:r>
            <a:endParaRPr lang="it-IT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7D06E-7E4B-C994-9FB2-F1104B245284}"/>
                  </a:ext>
                </a:extLst>
              </p:cNvPr>
              <p:cNvSpPr txBox="1"/>
              <p:nvPr/>
            </p:nvSpPr>
            <p:spPr>
              <a:xfrm>
                <a:off x="3226799" y="4537207"/>
                <a:ext cx="333495" cy="38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7ADA1-1C32-1A27-E8E7-9A04E1261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99" y="4537207"/>
                <a:ext cx="333495" cy="382868"/>
              </a:xfrm>
              <a:prstGeom prst="rect">
                <a:avLst/>
              </a:prstGeom>
              <a:blipFill>
                <a:blip r:embed="rId4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F55EDF-8C5D-F6B9-1F93-1F8C6967E892}"/>
              </a:ext>
            </a:extLst>
          </p:cNvPr>
          <p:cNvCxnSpPr>
            <a:cxnSpLocks/>
          </p:cNvCxnSpPr>
          <p:nvPr/>
        </p:nvCxnSpPr>
        <p:spPr>
          <a:xfrm>
            <a:off x="3242139" y="4920075"/>
            <a:ext cx="30281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3998A7-37BE-A809-D164-98B4F3F69334}"/>
              </a:ext>
            </a:extLst>
          </p:cNvPr>
          <p:cNvSpPr/>
          <p:nvPr/>
        </p:nvSpPr>
        <p:spPr>
          <a:xfrm>
            <a:off x="2261937" y="1363197"/>
            <a:ext cx="1852863" cy="571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93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A1D5-DB52-54E2-686C-CE14B7273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41652-149C-16FF-B7FE-43E195C139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0DC9C-ED6B-9034-C5AD-BECBCDE80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9437" y="2399436"/>
            <a:ext cx="5242663" cy="2705305"/>
          </a:xfrm>
        </p:spPr>
        <p:txBody>
          <a:bodyPr/>
          <a:lstStyle/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Bookman Old Style" panose="02050604050505020204" pitchFamily="18" charset="0"/>
              </a:rPr>
              <a:t>The </a:t>
            </a:r>
            <a:r>
              <a:rPr lang="it-IT" dirty="0" err="1">
                <a:latin typeface="Bookman Old Style" panose="02050604050505020204" pitchFamily="18" charset="0"/>
              </a:rPr>
              <a:t>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determined</a:t>
            </a:r>
            <a:r>
              <a:rPr lang="it-IT" dirty="0">
                <a:latin typeface="Bookman Old Style" panose="02050604050505020204" pitchFamily="18" charset="0"/>
              </a:rPr>
              <a:t> by </a:t>
            </a:r>
            <a:r>
              <a:rPr lang="it-IT" dirty="0" err="1">
                <a:latin typeface="Bookman Old Style" panose="02050604050505020204" pitchFamily="18" charset="0"/>
              </a:rPr>
              <a:t>using</a:t>
            </a:r>
            <a:r>
              <a:rPr lang="it-IT" dirty="0">
                <a:latin typeface="Bookman Old Style" panose="02050604050505020204" pitchFamily="18" charset="0"/>
              </a:rPr>
              <a:t> 3 </a:t>
            </a:r>
            <a:r>
              <a:rPr lang="it-IT" dirty="0" err="1">
                <a:latin typeface="Bookman Old Style" panose="02050604050505020204" pitchFamily="18" charset="0"/>
              </a:rPr>
              <a:t>representative</a:t>
            </a:r>
            <a:r>
              <a:rPr lang="it-IT" dirty="0">
                <a:latin typeface="Bookman Old Style" panose="02050604050505020204" pitchFamily="18" charset="0"/>
              </a:rPr>
              <a:t> stars </a:t>
            </a:r>
            <a:r>
              <a:rPr lang="it-IT" dirty="0" err="1">
                <a:latin typeface="Bookman Old Style" panose="02050604050505020204" pitchFamily="18" charset="0"/>
              </a:rPr>
              <a:t>where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their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error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estimated</a:t>
            </a:r>
            <a:r>
              <a:rPr lang="it-IT" dirty="0">
                <a:latin typeface="Bookman Old Style" panose="02050604050505020204" pitchFamily="18" charset="0"/>
              </a:rPr>
              <a:t> by </a:t>
            </a:r>
            <a:r>
              <a:rPr lang="it-IT" dirty="0" err="1">
                <a:latin typeface="Bookman Old Style" panose="02050604050505020204" pitchFamily="18" charset="0"/>
              </a:rPr>
              <a:t>varying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radial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velocity</a:t>
            </a:r>
            <a:r>
              <a:rPr lang="it-IT" dirty="0">
                <a:latin typeface="Bookman Old Style" panose="02050604050505020204" pitchFamily="18" charset="0"/>
              </a:rPr>
              <a:t> of the </a:t>
            </a:r>
            <a:r>
              <a:rPr lang="it-IT" dirty="0" err="1">
                <a:latin typeface="Bookman Old Style" panose="02050604050505020204" pitchFamily="18" charset="0"/>
              </a:rPr>
              <a:t>synthetic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spectrum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until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inconstistent</a:t>
            </a:r>
            <a:r>
              <a:rPr lang="it-IT" dirty="0">
                <a:latin typeface="Bookman Old Style" panose="02050604050505020204" pitchFamily="18" charset="0"/>
              </a:rPr>
              <a:t> with the </a:t>
            </a:r>
            <a:r>
              <a:rPr lang="it-IT" dirty="0" err="1">
                <a:latin typeface="Bookman Old Style" panose="02050604050505020204" pitchFamily="18" charset="0"/>
              </a:rPr>
              <a:t>observed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spectrum</a:t>
            </a: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dirty="0">
                <a:latin typeface="Bookman Old Style" panose="02050604050505020204" pitchFamily="18" charset="0"/>
              </a:rPr>
              <a:t>Using a </a:t>
            </a:r>
            <a:r>
              <a:rPr lang="it-IT" dirty="0" err="1">
                <a:latin typeface="Bookman Old Style" panose="02050604050505020204" pitchFamily="18" charset="0"/>
              </a:rPr>
              <a:t>fixed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f</a:t>
            </a:r>
            <a:r>
              <a:rPr lang="it-IT" dirty="0">
                <a:latin typeface="Bookman Old Style" panose="02050604050505020204" pitchFamily="18" charset="0"/>
              </a:rPr>
              <a:t> for </a:t>
            </a:r>
            <a:r>
              <a:rPr lang="it-IT" dirty="0" err="1">
                <a:latin typeface="Bookman Old Style" panose="02050604050505020204" pitchFamily="18" charset="0"/>
              </a:rPr>
              <a:t>all</a:t>
            </a:r>
            <a:r>
              <a:rPr lang="it-IT" dirty="0">
                <a:latin typeface="Bookman Old Style" panose="02050604050505020204" pitchFamily="18" charset="0"/>
              </a:rPr>
              <a:t> stars </a:t>
            </a:r>
            <a:r>
              <a:rPr lang="it-IT" dirty="0" err="1">
                <a:latin typeface="Bookman Old Style" panose="02050604050505020204" pitchFamily="18" charset="0"/>
              </a:rPr>
              <a:t>ensures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homogenous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error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estimation</a:t>
            </a:r>
            <a:endParaRPr lang="it-IT" dirty="0">
              <a:latin typeface="Bookman Old Style" panose="02050604050505020204" pitchFamily="18" charset="0"/>
            </a:endParaRPr>
          </a:p>
          <a:p>
            <a:pPr marL="293688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A7EEDA-63FE-21A1-0409-52ED7CC6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43365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Uncertainties</a:t>
            </a:r>
            <a:r>
              <a:rPr lang="it-IT" sz="2400" b="1" dirty="0">
                <a:latin typeface="Bookman Old Style" panose="02050604050505020204" pitchFamily="18" charset="0"/>
              </a:rPr>
              <a:t> on </a:t>
            </a:r>
            <a:r>
              <a:rPr lang="it-IT" sz="2400" b="1" dirty="0" err="1">
                <a:latin typeface="Bookman Old Style" panose="02050604050505020204" pitchFamily="18" charset="0"/>
              </a:rPr>
              <a:t>radial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velocity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7D062-5A8E-8052-EFE4-AB10369DABE5}"/>
              </a:ext>
            </a:extLst>
          </p:cNvPr>
          <p:cNvSpPr/>
          <p:nvPr/>
        </p:nvSpPr>
        <p:spPr>
          <a:xfrm>
            <a:off x="2261937" y="1363197"/>
            <a:ext cx="1852863" cy="571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9EE22333-7352-78C7-7420-3487600F3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400"/>
            <a:ext cx="6376499" cy="5101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9E60E-35F1-3437-34DB-3FB00FEF2A6C}"/>
              </a:ext>
            </a:extLst>
          </p:cNvPr>
          <p:cNvCxnSpPr>
            <a:cxnSpLocks/>
          </p:cNvCxnSpPr>
          <p:nvPr/>
        </p:nvCxnSpPr>
        <p:spPr>
          <a:xfrm>
            <a:off x="3242139" y="4920075"/>
            <a:ext cx="30281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C59FA-92C6-4A40-FABE-F9F3C842DFD2}"/>
                  </a:ext>
                </a:extLst>
              </p:cNvPr>
              <p:cNvSpPr txBox="1"/>
              <p:nvPr/>
            </p:nvSpPr>
            <p:spPr>
              <a:xfrm>
                <a:off x="3226799" y="4537207"/>
                <a:ext cx="333495" cy="38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FC59FA-92C6-4A40-FABE-F9F3C842D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99" y="4537207"/>
                <a:ext cx="333495" cy="382868"/>
              </a:xfrm>
              <a:prstGeom prst="rect">
                <a:avLst/>
              </a:prstGeom>
              <a:blipFill>
                <a:blip r:embed="rId3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D4F003-C362-D2C6-BA43-D22F0C188B08}"/>
              </a:ext>
            </a:extLst>
          </p:cNvPr>
          <p:cNvSpPr txBox="1"/>
          <p:nvPr/>
        </p:nvSpPr>
        <p:spPr>
          <a:xfrm>
            <a:off x="862496" y="4920075"/>
            <a:ext cx="38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92D050"/>
                </a:solidFill>
              </a:rPr>
              <a:t>f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0F01F-E425-3C4C-6396-7365AF64682B}"/>
              </a:ext>
            </a:extLst>
          </p:cNvPr>
          <p:cNvSpPr txBox="1"/>
          <p:nvPr/>
        </p:nvSpPr>
        <p:spPr>
          <a:xfrm>
            <a:off x="2813729" y="5494803"/>
            <a:ext cx="731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Best </a:t>
            </a:r>
            <a:r>
              <a:rPr lang="it-IT" sz="1500" dirty="0" err="1"/>
              <a:t>fit</a:t>
            </a:r>
            <a:endParaRPr lang="it-IT" sz="15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C947E-DEE1-5B02-E682-CC326A0C2902}"/>
              </a:ext>
            </a:extLst>
          </p:cNvPr>
          <p:cNvSpPr/>
          <p:nvPr/>
        </p:nvSpPr>
        <p:spPr>
          <a:xfrm>
            <a:off x="2313406" y="1372095"/>
            <a:ext cx="1852863" cy="5713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75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201CF5-35EC-238D-7F81-6966EBA82B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77D308-7B85-B722-6B32-0E737B0E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8668"/>
          </a:xfrm>
        </p:spPr>
        <p:txBody>
          <a:bodyPr/>
          <a:lstStyle/>
          <a:p>
            <a:r>
              <a:rPr lang="it-IT" b="1" dirty="0">
                <a:latin typeface="Bookman Old Style" panose="02050604050505020204" pitchFamily="18" charset="0"/>
              </a:rPr>
              <a:t>Absolute C </a:t>
            </a:r>
            <a:r>
              <a:rPr lang="it-IT" b="1" dirty="0" err="1">
                <a:latin typeface="Bookman Old Style" panose="02050604050505020204" pitchFamily="18" charset="0"/>
              </a:rPr>
              <a:t>abundance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6C7AB2-C98D-9CD8-96D6-4B3C467563E1}"/>
                  </a:ext>
                </a:extLst>
              </p:cNvPr>
              <p:cNvSpPr txBox="1"/>
              <p:nvPr/>
            </p:nvSpPr>
            <p:spPr>
              <a:xfrm>
                <a:off x="651178" y="4940519"/>
                <a:ext cx="10602176" cy="1501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The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absolute</a:t>
                </a:r>
                <a:r>
                  <a:rPr lang="it-IT" dirty="0">
                    <a:latin typeface="Bookman Old Style" panose="02050604050505020204" pitchFamily="18" charset="0"/>
                  </a:rPr>
                  <a:t> carbon </a:t>
                </a:r>
                <a:r>
                  <a:rPr lang="it-IT" dirty="0" err="1">
                    <a:latin typeface="Bookman Old Style" panose="02050604050505020204" pitchFamily="18" charset="0"/>
                  </a:rPr>
                  <a:t>abundance</a:t>
                </a:r>
                <a:r>
                  <a:rPr lang="it-IT" dirty="0">
                    <a:latin typeface="Bookman Old Style" panose="02050604050505020204" pitchFamily="18" charset="0"/>
                  </a:rPr>
                  <a:t> A(C)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derived</a:t>
                </a:r>
                <a:r>
                  <a:rPr lang="it-IT" dirty="0">
                    <a:latin typeface="Bookman Old Style" panose="0205060405050502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)= [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it-IT" b="0" dirty="0">
                    <a:latin typeface="Bookman Old Style" panose="02050604050505020204" pitchFamily="18" charset="0"/>
                  </a:rPr>
                  <a:t>,</a:t>
                </a:r>
              </a:p>
              <a:p>
                <a:r>
                  <a:rPr lang="it-IT" dirty="0">
                    <a:latin typeface="Bookman Old Style" panose="02050604050505020204" pitchFamily="18" charset="0"/>
                  </a:rPr>
                  <a:t>    </a:t>
                </a:r>
                <a:r>
                  <a:rPr lang="it-IT" dirty="0" err="1">
                    <a:latin typeface="Bookman Old Style" panose="02050604050505020204" pitchFamily="18" charset="0"/>
                  </a:rPr>
                  <a:t>where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=8.43</m:t>
                    </m:r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is</a:t>
                </a:r>
                <a:r>
                  <a:rPr lang="it-IT" dirty="0">
                    <a:latin typeface="Bookman Old Style" panose="02050604050505020204" pitchFamily="18" charset="0"/>
                  </a:rPr>
                  <a:t> the solar </a:t>
                </a:r>
                <a:r>
                  <a:rPr lang="it-IT" dirty="0" err="1">
                    <a:latin typeface="Bookman Old Style" panose="02050604050505020204" pitchFamily="18" charset="0"/>
                  </a:rPr>
                  <a:t>value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Bookman Old Style" panose="0205060405050502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The CEMP-no stars </a:t>
                </a:r>
                <a:r>
                  <a:rPr lang="it-IT" dirty="0" err="1">
                    <a:latin typeface="Bookman Old Style" panose="02050604050505020204" pitchFamily="18" charset="0"/>
                  </a:rPr>
                  <a:t>belong</a:t>
                </a:r>
                <a:r>
                  <a:rPr lang="it-IT" dirty="0">
                    <a:latin typeface="Bookman Old Style" panose="02050604050505020204" pitchFamily="18" charset="0"/>
                  </a:rPr>
                  <a:t> to the low C-band (A(C)&lt;7.4), </a:t>
                </a:r>
                <a:r>
                  <a:rPr lang="it-IT" dirty="0" err="1">
                    <a:latin typeface="Bookman Old Style" panose="02050604050505020204" pitchFamily="18" charset="0"/>
                  </a:rPr>
                  <a:t>while</a:t>
                </a:r>
                <a:r>
                  <a:rPr lang="it-IT" dirty="0">
                    <a:latin typeface="Bookman Old Style" panose="02050604050505020204" pitchFamily="18" charset="0"/>
                  </a:rPr>
                  <a:t> the CEMP-</a:t>
                </a:r>
                <a:r>
                  <a:rPr lang="it-IT" dirty="0" err="1">
                    <a:latin typeface="Bookman Old Style" panose="02050604050505020204" pitchFamily="18" charset="0"/>
                  </a:rPr>
                  <a:t>s</a:t>
                </a:r>
                <a:r>
                  <a:rPr lang="it-IT" dirty="0">
                    <a:latin typeface="Bookman Old Style" panose="02050604050505020204" pitchFamily="18" charset="0"/>
                  </a:rPr>
                  <a:t> stars </a:t>
                </a:r>
                <a:r>
                  <a:rPr lang="it-IT" dirty="0" err="1">
                    <a:latin typeface="Bookman Old Style" panose="02050604050505020204" pitchFamily="18" charset="0"/>
                  </a:rPr>
                  <a:t>belong</a:t>
                </a:r>
                <a:r>
                  <a:rPr lang="it-IT" dirty="0">
                    <a:latin typeface="Bookman Old Style" panose="02050604050505020204" pitchFamily="18" charset="0"/>
                  </a:rPr>
                  <a:t> to the high C-band (A(C)=7.4-8.9)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6C7AB2-C98D-9CD8-96D6-4B3C46756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78" y="4940519"/>
                <a:ext cx="10602176" cy="1501565"/>
              </a:xfrm>
              <a:prstGeom prst="rect">
                <a:avLst/>
              </a:prstGeom>
              <a:blipFill>
                <a:blip r:embed="rId3"/>
                <a:stretch>
                  <a:fillRect l="-359" t="-1667" r="-478"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E41F8-9999-F667-EB3C-2F6D33CA0D87}"/>
              </a:ext>
            </a:extLst>
          </p:cNvPr>
          <p:cNvGrpSpPr/>
          <p:nvPr/>
        </p:nvGrpSpPr>
        <p:grpSpPr>
          <a:xfrm>
            <a:off x="309734" y="1214332"/>
            <a:ext cx="5767223" cy="3726187"/>
            <a:chOff x="328777" y="1189336"/>
            <a:chExt cx="5767223" cy="3726187"/>
          </a:xfrm>
        </p:grpSpPr>
        <p:pic>
          <p:nvPicPr>
            <p:cNvPr id="8" name="Picture 7" descr="A diagram of a graph&#10;&#10;Description automatically generated">
              <a:extLst>
                <a:ext uri="{FF2B5EF4-FFF2-40B4-BE49-F238E27FC236}">
                  <a16:creationId xmlns:a16="http://schemas.microsoft.com/office/drawing/2014/main" id="{9366F0F8-C1B9-4DF6-09A3-E46EBFE2B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777" y="1382029"/>
              <a:ext cx="5767223" cy="35334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FDB02B-C8D9-A752-DD7F-0218839E8064}"/>
                </a:ext>
              </a:extLst>
            </p:cNvPr>
            <p:cNvSpPr txBox="1"/>
            <p:nvPr/>
          </p:nvSpPr>
          <p:spPr>
            <a:xfrm>
              <a:off x="4304541" y="1189336"/>
              <a:ext cx="17748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dirty="0">
                  <a:solidFill>
                    <a:schemeClr val="bg2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From Bonifacio+15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D4B8F3-9ADF-6A6F-2021-95DD6086596F}"/>
              </a:ext>
            </a:extLst>
          </p:cNvPr>
          <p:cNvGrpSpPr/>
          <p:nvPr/>
        </p:nvGrpSpPr>
        <p:grpSpPr>
          <a:xfrm>
            <a:off x="6223341" y="1348959"/>
            <a:ext cx="5228555" cy="3450582"/>
            <a:chOff x="6223341" y="1348959"/>
            <a:chExt cx="5228555" cy="3450582"/>
          </a:xfrm>
        </p:grpSpPr>
        <p:pic>
          <p:nvPicPr>
            <p:cNvPr id="5" name="Picture 4" descr="A graph of a solar value&#10;&#10;Description automatically generated">
              <a:extLst>
                <a:ext uri="{FF2B5EF4-FFF2-40B4-BE49-F238E27FC236}">
                  <a16:creationId xmlns:a16="http://schemas.microsoft.com/office/drawing/2014/main" id="{748A0F77-FDB9-2297-1DA7-2516BE3C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251" t="9013" r="5439"/>
            <a:stretch/>
          </p:blipFill>
          <p:spPr>
            <a:xfrm>
              <a:off x="6223341" y="1348959"/>
              <a:ext cx="5228555" cy="345058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78C3AC-4220-0A08-7744-99B8ECB35B3C}"/>
                </a:ext>
              </a:extLst>
            </p:cNvPr>
            <p:cNvSpPr/>
            <p:nvPr/>
          </p:nvSpPr>
          <p:spPr>
            <a:xfrm>
              <a:off x="7843430" y="2712608"/>
              <a:ext cx="228362" cy="223779"/>
            </a:xfrm>
            <a:prstGeom prst="ellipse">
              <a:avLst/>
            </a:prstGeom>
            <a:noFill/>
            <a:ln w="28575">
              <a:solidFill>
                <a:srgbClr val="5200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10D2FD-A8EC-5428-41A7-962515BA3453}"/>
                </a:ext>
              </a:extLst>
            </p:cNvPr>
            <p:cNvSpPr/>
            <p:nvPr/>
          </p:nvSpPr>
          <p:spPr>
            <a:xfrm>
              <a:off x="8164863" y="2472610"/>
              <a:ext cx="228362" cy="223779"/>
            </a:xfrm>
            <a:prstGeom prst="ellipse">
              <a:avLst/>
            </a:prstGeom>
            <a:noFill/>
            <a:ln w="28575">
              <a:solidFill>
                <a:srgbClr val="5200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2301DA-C689-CAB4-B31F-D137D8ED19C1}"/>
                </a:ext>
              </a:extLst>
            </p:cNvPr>
            <p:cNvSpPr/>
            <p:nvPr/>
          </p:nvSpPr>
          <p:spPr>
            <a:xfrm>
              <a:off x="9570012" y="2188011"/>
              <a:ext cx="230965" cy="222728"/>
            </a:xfrm>
            <a:prstGeom prst="ellipse">
              <a:avLst/>
            </a:prstGeom>
            <a:noFill/>
            <a:ln w="28575">
              <a:solidFill>
                <a:srgbClr val="2F570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4622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4BDB1-D992-29DF-DD4E-E46195E68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D216DB-2F2B-DAB2-902D-FDE655E3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8668"/>
          </a:xfrm>
        </p:spPr>
        <p:txBody>
          <a:bodyPr/>
          <a:lstStyle/>
          <a:p>
            <a:r>
              <a:rPr lang="it-IT" sz="2400" b="1" dirty="0">
                <a:latin typeface="Bookman Old Style" panose="02050604050505020204" pitchFamily="18" charset="0"/>
              </a:rPr>
              <a:t>The first </a:t>
            </a:r>
            <a:r>
              <a:rPr lang="it-IT" sz="2400" b="1" dirty="0" err="1">
                <a:latin typeface="Bookman Old Style" panose="02050604050505020204" pitchFamily="18" charset="0"/>
              </a:rPr>
              <a:t>chemical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enrichment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 descr="A diagram of the elements of a chemical compound&#10;&#10;Description automatically generated with medium confidence">
            <a:extLst>
              <a:ext uri="{FF2B5EF4-FFF2-40B4-BE49-F238E27FC236}">
                <a16:creationId xmlns:a16="http://schemas.microsoft.com/office/drawing/2014/main" id="{6C55CE7C-CC9E-D0EE-1E69-221FB244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69" y="1678677"/>
            <a:ext cx="4213573" cy="4349066"/>
          </a:xfrm>
          <a:prstGeom prst="rect">
            <a:avLst/>
          </a:prstGeom>
        </p:spPr>
      </p:pic>
      <p:sp>
        <p:nvSpPr>
          <p:cNvPr id="11" name="Doughnut 10">
            <a:extLst>
              <a:ext uri="{FF2B5EF4-FFF2-40B4-BE49-F238E27FC236}">
                <a16:creationId xmlns:a16="http://schemas.microsoft.com/office/drawing/2014/main" id="{A2200582-D1EF-8B28-0F42-FAD5A03E4150}"/>
              </a:ext>
            </a:extLst>
          </p:cNvPr>
          <p:cNvSpPr/>
          <p:nvPr/>
        </p:nvSpPr>
        <p:spPr>
          <a:xfrm>
            <a:off x="1247439" y="2172832"/>
            <a:ext cx="3224973" cy="3293747"/>
          </a:xfrm>
          <a:prstGeom prst="donut">
            <a:avLst>
              <a:gd name="adj" fmla="val 38703"/>
            </a:avLst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668B3532-5DBE-9F3F-D702-910AD1A4B060}"/>
              </a:ext>
            </a:extLst>
          </p:cNvPr>
          <p:cNvCxnSpPr/>
          <p:nvPr/>
        </p:nvCxnSpPr>
        <p:spPr>
          <a:xfrm flipV="1">
            <a:off x="3903870" y="2317442"/>
            <a:ext cx="676405" cy="501041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B18308D-ADF8-2C71-3F10-F86400CF4EA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67880" y="2172766"/>
            <a:ext cx="602850" cy="465487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0FC8294-7772-B6E5-6CA1-EFAE2E248165}"/>
              </a:ext>
            </a:extLst>
          </p:cNvPr>
          <p:cNvCxnSpPr>
            <a:cxnSpLocks/>
          </p:cNvCxnSpPr>
          <p:nvPr/>
        </p:nvCxnSpPr>
        <p:spPr>
          <a:xfrm rot="5400000">
            <a:off x="960691" y="4328214"/>
            <a:ext cx="617424" cy="534316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AB38277-D89E-C194-D0F6-B32A4976C6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8498" y="4987530"/>
            <a:ext cx="640149" cy="349405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E085AFC-77FC-E0F4-7AE8-128CC8FD0815}"/>
              </a:ext>
            </a:extLst>
          </p:cNvPr>
          <p:cNvCxnSpPr>
            <a:cxnSpLocks/>
          </p:cNvCxnSpPr>
          <p:nvPr/>
        </p:nvCxnSpPr>
        <p:spPr>
          <a:xfrm>
            <a:off x="4288210" y="3827266"/>
            <a:ext cx="623157" cy="300071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9ED0449F-A5A5-4FF8-A189-70F499C8F98A}"/>
              </a:ext>
            </a:extLst>
          </p:cNvPr>
          <p:cNvCxnSpPr>
            <a:cxnSpLocks/>
          </p:cNvCxnSpPr>
          <p:nvPr/>
        </p:nvCxnSpPr>
        <p:spPr>
          <a:xfrm rot="10800000">
            <a:off x="896609" y="3162917"/>
            <a:ext cx="544114" cy="256927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402C4B13-8305-1B19-C114-9240736C48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01606" y="1959086"/>
            <a:ext cx="592628" cy="339380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8F7E5578-F878-D70E-F105-527FFF38DDA8}"/>
              </a:ext>
            </a:extLst>
          </p:cNvPr>
          <p:cNvCxnSpPr>
            <a:cxnSpLocks/>
          </p:cNvCxnSpPr>
          <p:nvPr/>
        </p:nvCxnSpPr>
        <p:spPr>
          <a:xfrm rot="5400000">
            <a:off x="2190712" y="5506206"/>
            <a:ext cx="647720" cy="13976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1CAA2D-C88D-F300-4E87-2DEDF8FB9FC9}"/>
              </a:ext>
            </a:extLst>
          </p:cNvPr>
          <p:cNvSpPr txBox="1"/>
          <p:nvPr/>
        </p:nvSpPr>
        <p:spPr>
          <a:xfrm>
            <a:off x="6593986" y="4337488"/>
            <a:ext cx="4342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2° generation stars </a:t>
            </a:r>
            <a:r>
              <a:rPr lang="it-IT" dirty="0" err="1">
                <a:latin typeface="Bookman Old Style" panose="02050604050505020204" pitchFamily="18" charset="0"/>
              </a:rPr>
              <a:t>born</a:t>
            </a:r>
            <a:r>
              <a:rPr lang="it-IT" dirty="0">
                <a:latin typeface="Bookman Old Style" panose="02050604050505020204" pitchFamily="18" charset="0"/>
              </a:rPr>
              <a:t> from the </a:t>
            </a:r>
            <a:r>
              <a:rPr lang="it-IT" dirty="0" err="1">
                <a:latin typeface="Bookman Old Style" panose="02050604050505020204" pitchFamily="18" charset="0"/>
              </a:rPr>
              <a:t>ejecta</a:t>
            </a:r>
            <a:r>
              <a:rPr lang="it-IT" dirty="0">
                <a:latin typeface="Bookman Old Style" panose="02050604050505020204" pitchFamily="18" charset="0"/>
              </a:rPr>
              <a:t> of 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SNe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will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have</a:t>
            </a:r>
            <a:r>
              <a:rPr lang="it-IT" dirty="0">
                <a:latin typeface="Bookman Old Style" panose="02050604050505020204" pitchFamily="18" charset="0"/>
              </a:rPr>
              <a:t> high [C/Fe] and are </a:t>
            </a:r>
            <a:r>
              <a:rPr lang="it-IT" dirty="0" err="1">
                <a:latin typeface="Bookman Old Style" panose="02050604050505020204" pitchFamily="18" charset="0"/>
              </a:rPr>
              <a:t>called</a:t>
            </a:r>
            <a:endParaRPr lang="it-IT" dirty="0">
              <a:latin typeface="Bookman Old Style" panose="02050604050505020204" pitchFamily="18" charset="0"/>
            </a:endParaRPr>
          </a:p>
          <a:p>
            <a:pPr algn="ctr"/>
            <a:r>
              <a:rPr lang="it-IT" b="1" dirty="0">
                <a:latin typeface="Bookman Old Style" panose="02050604050505020204" pitchFamily="18" charset="0"/>
              </a:rPr>
              <a:t>carbon-</a:t>
            </a:r>
            <a:r>
              <a:rPr lang="it-IT" b="1" dirty="0" err="1">
                <a:latin typeface="Bookman Old Style" panose="02050604050505020204" pitchFamily="18" charset="0"/>
              </a:rPr>
              <a:t>enhanced</a:t>
            </a:r>
            <a:r>
              <a:rPr lang="it-IT" b="1" dirty="0">
                <a:latin typeface="Bookman Old Style" panose="02050604050505020204" pitchFamily="18" charset="0"/>
              </a:rPr>
              <a:t> metal-</a:t>
            </a:r>
            <a:r>
              <a:rPr lang="it-IT" b="1" dirty="0" err="1">
                <a:latin typeface="Bookman Old Style" panose="02050604050505020204" pitchFamily="18" charset="0"/>
              </a:rPr>
              <a:t>poor</a:t>
            </a:r>
            <a:r>
              <a:rPr lang="it-IT" b="1" dirty="0">
                <a:latin typeface="Bookman Old Style" panose="02050604050505020204" pitchFamily="18" charset="0"/>
              </a:rPr>
              <a:t> stars</a:t>
            </a:r>
            <a:r>
              <a:rPr lang="it-IT" dirty="0">
                <a:latin typeface="Bookman Old Style" panose="02050604050505020204" pitchFamily="18" charset="0"/>
              </a:rPr>
              <a:t> (CEMP, [C/Fe]&gt;0.7)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E54C39-94B8-1728-DCFC-2E024BFDF8EB}"/>
                  </a:ext>
                </a:extLst>
              </p:cNvPr>
              <p:cNvSpPr txBox="1"/>
              <p:nvPr/>
            </p:nvSpPr>
            <p:spPr>
              <a:xfrm>
                <a:off x="5729360" y="1678677"/>
                <a:ext cx="5566031" cy="1920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Stars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&gt;8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explode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as</a:t>
                </a:r>
                <a:r>
                  <a:rPr lang="it-IT" dirty="0">
                    <a:latin typeface="Bookman Old Style" panose="02050604050505020204" pitchFamily="18" charset="0"/>
                  </a:rPr>
                  <a:t> supernovae and release the products of the stellar </a:t>
                </a:r>
                <a:r>
                  <a:rPr lang="it-IT" dirty="0" err="1">
                    <a:latin typeface="Bookman Old Style" panose="02050604050505020204" pitchFamily="18" charset="0"/>
                  </a:rPr>
                  <a:t>nucleosynthesis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into</a:t>
                </a:r>
                <a:r>
                  <a:rPr lang="it-IT" dirty="0">
                    <a:latin typeface="Bookman Old Style" panose="02050604050505020204" pitchFamily="18" charset="0"/>
                  </a:rPr>
                  <a:t> the gas in the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interstellar</a:t>
                </a:r>
                <a:r>
                  <a:rPr lang="it-IT" dirty="0">
                    <a:latin typeface="Bookman Old Style" panose="02050604050505020204" pitchFamily="18" charset="0"/>
                  </a:rPr>
                  <a:t> medium (ISM)</a:t>
                </a:r>
              </a:p>
              <a:p>
                <a:pPr marL="285750" indent="-285750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it-IT" dirty="0">
                    <a:latin typeface="Bookman Old Style" panose="02050604050505020204" pitchFamily="18" charset="0"/>
                  </a:rPr>
                  <a:t>The low energy </a:t>
                </a:r>
                <a:r>
                  <a:rPr lang="it-IT" dirty="0" err="1">
                    <a:latin typeface="Bookman Old Style" panose="02050604050505020204" pitchFamily="18" charset="0"/>
                  </a:rPr>
                  <a:t>SNe</a:t>
                </a:r>
                <a:r>
                  <a:rPr lang="it-IT" dirty="0">
                    <a:latin typeface="Bookman Old Style" panose="02050604050505020204" pitchFamily="18" charset="0"/>
                  </a:rPr>
                  <a:t> (‘</a:t>
                </a:r>
                <a:r>
                  <a:rPr lang="it-IT" dirty="0" err="1">
                    <a:latin typeface="Bookman Old Style" panose="02050604050505020204" pitchFamily="18" charset="0"/>
                  </a:rPr>
                  <a:t>faint</a:t>
                </a:r>
                <a:r>
                  <a:rPr lang="it-IT" dirty="0">
                    <a:latin typeface="Bookman Old Style" panose="02050604050505020204" pitchFamily="18" charset="0"/>
                  </a:rPr>
                  <a:t>’) </a:t>
                </a:r>
                <a:r>
                  <a:rPr lang="it-IT" dirty="0" err="1">
                    <a:latin typeface="Bookman Old Style" panose="02050604050505020204" pitchFamily="18" charset="0"/>
                  </a:rPr>
                  <a:t>mainly</a:t>
                </a:r>
                <a:r>
                  <a:rPr lang="it-IT" dirty="0">
                    <a:latin typeface="Bookman Old Style" panose="02050604050505020204" pitchFamily="18" charset="0"/>
                  </a:rPr>
                  <a:t> release </a:t>
                </a:r>
                <a:r>
                  <a:rPr lang="it-IT" dirty="0" err="1">
                    <a:latin typeface="Bookman Old Style" panose="02050604050505020204" pitchFamily="18" charset="0"/>
                  </a:rPr>
                  <a:t>lighter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elements</a:t>
                </a:r>
                <a:r>
                  <a:rPr lang="it-IT" dirty="0">
                    <a:latin typeface="Bookman Old Style" panose="02050604050505020204" pitchFamily="18" charset="0"/>
                  </a:rPr>
                  <a:t>, </a:t>
                </a:r>
                <a:r>
                  <a:rPr lang="it-IT" dirty="0" err="1">
                    <a:latin typeface="Bookman Old Style" panose="02050604050505020204" pitchFamily="18" charset="0"/>
                  </a:rPr>
                  <a:t>such</a:t>
                </a:r>
                <a:r>
                  <a:rPr lang="it-IT" dirty="0">
                    <a:latin typeface="Bookman Old Style" panose="02050604050505020204" pitchFamily="18" charset="0"/>
                  </a:rPr>
                  <a:t> </a:t>
                </a:r>
                <a:r>
                  <a:rPr lang="it-IT" dirty="0" err="1">
                    <a:latin typeface="Bookman Old Style" panose="02050604050505020204" pitchFamily="18" charset="0"/>
                  </a:rPr>
                  <a:t>as</a:t>
                </a:r>
                <a:r>
                  <a:rPr lang="it-IT" dirty="0">
                    <a:latin typeface="Bookman Old Style" panose="02050604050505020204" pitchFamily="18" charset="0"/>
                  </a:rPr>
                  <a:t> carbon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E54C39-94B8-1728-DCFC-2E024BFDF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60" y="1678677"/>
                <a:ext cx="5566031" cy="1920334"/>
              </a:xfrm>
              <a:prstGeom prst="rect">
                <a:avLst/>
              </a:prstGeom>
              <a:blipFill>
                <a:blip r:embed="rId3"/>
                <a:stretch>
                  <a:fillRect l="-683" t="-1316" b="-3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>
            <a:extLst>
              <a:ext uri="{FF2B5EF4-FFF2-40B4-BE49-F238E27FC236}">
                <a16:creationId xmlns:a16="http://schemas.microsoft.com/office/drawing/2014/main" id="{2B7E737B-E7F2-18D0-B73B-1F35F0B4A43B}"/>
              </a:ext>
            </a:extLst>
          </p:cNvPr>
          <p:cNvSpPr/>
          <p:nvPr/>
        </p:nvSpPr>
        <p:spPr>
          <a:xfrm>
            <a:off x="8626918" y="3688400"/>
            <a:ext cx="277091" cy="62080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8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463C-4B4F-F05B-0444-C7023130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B8A54-5AF3-5FB3-9546-5FD9B9BBA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A74912-1F5E-ABEF-1ABD-41868E89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9577171" cy="683131"/>
          </a:xfrm>
        </p:spPr>
        <p:txBody>
          <a:bodyPr/>
          <a:lstStyle/>
          <a:p>
            <a:r>
              <a:rPr lang="it-IT" sz="2400" b="1" dirty="0">
                <a:latin typeface="Bookman Old Style" panose="02050604050505020204" pitchFamily="18" charset="0"/>
              </a:rPr>
              <a:t>CEMP-no stars in the </a:t>
            </a:r>
            <a:r>
              <a:rPr lang="it-IT" sz="2400" b="1" dirty="0" err="1">
                <a:latin typeface="Bookman Old Style" panose="02050604050505020204" pitchFamily="18" charset="0"/>
              </a:rPr>
              <a:t>Milky</a:t>
            </a:r>
            <a:r>
              <a:rPr lang="it-IT" sz="2400" b="1" dirty="0">
                <a:latin typeface="Bookman Old Style" panose="02050604050505020204" pitchFamily="18" charset="0"/>
              </a:rPr>
              <a:t> Way and </a:t>
            </a:r>
            <a:r>
              <a:rPr lang="it-IT" sz="2400" b="1" dirty="0" err="1">
                <a:latin typeface="Bookman Old Style" panose="02050604050505020204" pitchFamily="18" charset="0"/>
              </a:rPr>
              <a:t>its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dwarf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galaxies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87C7E6-62EB-4F4A-CF39-DD9E7F9977E2}"/>
              </a:ext>
            </a:extLst>
          </p:cNvPr>
          <p:cNvGrpSpPr/>
          <p:nvPr/>
        </p:nvGrpSpPr>
        <p:grpSpPr>
          <a:xfrm>
            <a:off x="520405" y="1443866"/>
            <a:ext cx="5156009" cy="5113398"/>
            <a:chOff x="623458" y="1443866"/>
            <a:chExt cx="5156009" cy="51133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1F59B9-E2D2-0B66-1C25-30361E9D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458" y="1443866"/>
              <a:ext cx="5156009" cy="51133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055CAF-97DE-8EC1-5ED8-685ABDD821D6}"/>
                </a:ext>
              </a:extLst>
            </p:cNvPr>
            <p:cNvSpPr txBox="1"/>
            <p:nvPr/>
          </p:nvSpPr>
          <p:spPr>
            <a:xfrm>
              <a:off x="1277796" y="6166774"/>
              <a:ext cx="14913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dirty="0">
                  <a:solidFill>
                    <a:schemeClr val="bg2">
                      <a:lumMod val="50000"/>
                    </a:schemeClr>
                  </a:solidFill>
                </a:rPr>
                <a:t>from Salvadori+15</a:t>
              </a:r>
            </a:p>
          </p:txBody>
        </p:sp>
      </p:grpSp>
      <p:sp>
        <p:nvSpPr>
          <p:cNvPr id="11" name="Down Arrow 10">
            <a:extLst>
              <a:ext uri="{FF2B5EF4-FFF2-40B4-BE49-F238E27FC236}">
                <a16:creationId xmlns:a16="http://schemas.microsoft.com/office/drawing/2014/main" id="{2D8739B5-4C8F-C37E-6B3B-B12C07707B50}"/>
              </a:ext>
            </a:extLst>
          </p:cNvPr>
          <p:cNvSpPr/>
          <p:nvPr/>
        </p:nvSpPr>
        <p:spPr>
          <a:xfrm>
            <a:off x="3498849" y="2303145"/>
            <a:ext cx="97257" cy="63055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203EF6-4313-2575-1F38-474F1498FE99}"/>
                  </a:ext>
                </a:extLst>
              </p:cNvPr>
              <p:cNvSpPr txBox="1"/>
              <p:nvPr/>
            </p:nvSpPr>
            <p:spPr>
              <a:xfrm>
                <a:off x="3098410" y="2391565"/>
                <a:ext cx="3692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203EF6-4313-2575-1F38-474F1498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10" y="2391565"/>
                <a:ext cx="36920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D3AC39-E6FC-D2CC-06B5-B47F91A8135C}"/>
              </a:ext>
            </a:extLst>
          </p:cNvPr>
          <p:cNvSpPr txBox="1"/>
          <p:nvPr/>
        </p:nvSpPr>
        <p:spPr>
          <a:xfrm>
            <a:off x="7705037" y="2235441"/>
            <a:ext cx="257102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Bookman Old Style" panose="02050604050505020204" pitchFamily="18" charset="0"/>
              </a:rPr>
              <a:t>CEMP stars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17023B-08FE-423C-AFB6-AA053306AD2A}"/>
              </a:ext>
            </a:extLst>
          </p:cNvPr>
          <p:cNvCxnSpPr>
            <a:cxnSpLocks/>
          </p:cNvCxnSpPr>
          <p:nvPr/>
        </p:nvCxnSpPr>
        <p:spPr>
          <a:xfrm flipH="1">
            <a:off x="7577496" y="3100574"/>
            <a:ext cx="678094" cy="9785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7531BB-49E8-3E9A-B792-2DC15F9F54E7}"/>
              </a:ext>
            </a:extLst>
          </p:cNvPr>
          <p:cNvCxnSpPr>
            <a:cxnSpLocks/>
          </p:cNvCxnSpPr>
          <p:nvPr/>
        </p:nvCxnSpPr>
        <p:spPr>
          <a:xfrm>
            <a:off x="9748174" y="3086432"/>
            <a:ext cx="700938" cy="9785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1BB7950-B99F-AAB9-0B4B-D5A36F88BF1A}"/>
              </a:ext>
            </a:extLst>
          </p:cNvPr>
          <p:cNvSpPr txBox="1"/>
          <p:nvPr/>
        </p:nvSpPr>
        <p:spPr>
          <a:xfrm>
            <a:off x="6125251" y="4310817"/>
            <a:ext cx="2597183" cy="1015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Bookman Old Style" panose="02050604050505020204" pitchFamily="18" charset="0"/>
              </a:rPr>
              <a:t>CEMP-no stars </a:t>
            </a:r>
            <a:r>
              <a:rPr lang="it-IT" sz="2000" dirty="0" err="1">
                <a:latin typeface="Bookman Old Style" panose="02050604050505020204" pitchFamily="18" charset="0"/>
              </a:rPr>
              <a:t>descendants</a:t>
            </a:r>
            <a:r>
              <a:rPr lang="it-IT" sz="2000" dirty="0">
                <a:latin typeface="Bookman Old Style" panose="02050604050505020204" pitchFamily="18" charset="0"/>
              </a:rPr>
              <a:t> of the first stars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887BA9-AD38-10FF-596B-C51061D59664}"/>
              </a:ext>
            </a:extLst>
          </p:cNvPr>
          <p:cNvSpPr txBox="1"/>
          <p:nvPr/>
        </p:nvSpPr>
        <p:spPr>
          <a:xfrm>
            <a:off x="9171271" y="4306264"/>
            <a:ext cx="2724984" cy="1015663"/>
          </a:xfrm>
          <a:prstGeom prst="rect">
            <a:avLst/>
          </a:prstGeom>
          <a:noFill/>
          <a:ln w="28575">
            <a:solidFill>
              <a:schemeClr val="accent4">
                <a:lumMod val="6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Bookman Old Style" panose="02050604050505020204" pitchFamily="18" charset="0"/>
              </a:rPr>
              <a:t>CEMP-</a:t>
            </a:r>
            <a:r>
              <a:rPr lang="it-IT" sz="2000" b="1" dirty="0" err="1">
                <a:latin typeface="Bookman Old Style" panose="02050604050505020204" pitchFamily="18" charset="0"/>
              </a:rPr>
              <a:t>s</a:t>
            </a:r>
            <a:r>
              <a:rPr lang="it-IT" sz="2000" b="1" dirty="0">
                <a:latin typeface="Bookman Old Style" panose="02050604050505020204" pitchFamily="18" charset="0"/>
              </a:rPr>
              <a:t> stars</a:t>
            </a:r>
          </a:p>
          <a:p>
            <a:pPr algn="ctr"/>
            <a:r>
              <a:rPr lang="it-IT" sz="2000" dirty="0" err="1">
                <a:latin typeface="Bookman Old Style" panose="02050604050505020204" pitchFamily="18" charset="0"/>
              </a:rPr>
              <a:t>binary</a:t>
            </a:r>
            <a:r>
              <a:rPr lang="it-IT" sz="2000" dirty="0">
                <a:latin typeface="Bookman Old Style" panose="02050604050505020204" pitchFamily="18" charset="0"/>
              </a:rPr>
              <a:t> transfer </a:t>
            </a:r>
          </a:p>
          <a:p>
            <a:pPr algn="ctr"/>
            <a:r>
              <a:rPr lang="it-IT" sz="2000" dirty="0">
                <a:latin typeface="Bookman Old Style" panose="02050604050505020204" pitchFamily="18" charset="0"/>
              </a:rPr>
              <a:t>from AGB (high </a:t>
            </a:r>
            <a:r>
              <a:rPr lang="it-IT" sz="2000" dirty="0" err="1">
                <a:latin typeface="Bookman Old Style" panose="02050604050505020204" pitchFamily="18" charset="0"/>
              </a:rPr>
              <a:t>Ba</a:t>
            </a:r>
            <a:r>
              <a:rPr lang="it-IT" sz="2000" dirty="0">
                <a:latin typeface="Bookman Old Style" panose="02050604050505020204" pitchFamily="18" charset="0"/>
              </a:rPr>
              <a:t>)</a:t>
            </a:r>
            <a:endParaRPr lang="it-IT" sz="2000" b="1" dirty="0">
              <a:latin typeface="Bookman Old Style" panose="02050604050505020204" pitchFamily="18" charset="0"/>
            </a:endParaRPr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9B7496FB-3F96-A767-DB3C-1ABBC6A6FD0A}"/>
              </a:ext>
            </a:extLst>
          </p:cNvPr>
          <p:cNvSpPr/>
          <p:nvPr/>
        </p:nvSpPr>
        <p:spPr>
          <a:xfrm rot="1274625">
            <a:off x="5435362" y="4776117"/>
            <a:ext cx="339048" cy="31980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00F84C-2B24-B613-FC3D-97D9B96AA2FB}"/>
              </a:ext>
            </a:extLst>
          </p:cNvPr>
          <p:cNvSpPr/>
          <p:nvPr/>
        </p:nvSpPr>
        <p:spPr>
          <a:xfrm>
            <a:off x="7628056" y="2040784"/>
            <a:ext cx="2724984" cy="89291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1EB994E-E0AD-4CB3-B8BB-2B3203D0C293}"/>
              </a:ext>
            </a:extLst>
          </p:cNvPr>
          <p:cNvSpPr/>
          <p:nvPr/>
        </p:nvSpPr>
        <p:spPr>
          <a:xfrm rot="10800000">
            <a:off x="1865891" y="5181879"/>
            <a:ext cx="1335571" cy="254412"/>
          </a:xfrm>
          <a:prstGeom prst="rightArrow">
            <a:avLst/>
          </a:prstGeom>
          <a:solidFill>
            <a:srgbClr val="FFA1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7C82D-509E-400F-D671-55570372E078}"/>
              </a:ext>
            </a:extLst>
          </p:cNvPr>
          <p:cNvSpPr txBox="1"/>
          <p:nvPr/>
        </p:nvSpPr>
        <p:spPr>
          <a:xfrm>
            <a:off x="1461044" y="5385460"/>
            <a:ext cx="241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A1B5"/>
                </a:solidFill>
                <a:latin typeface="Bookman Old Style" panose="02050604050505020204" pitchFamily="18" charset="0"/>
              </a:rPr>
              <a:t>More pristine stars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21C9F-B8AA-347F-B27E-EA0EAD067ABA}"/>
              </a:ext>
            </a:extLst>
          </p:cNvPr>
          <p:cNvSpPr txBox="1"/>
          <p:nvPr/>
        </p:nvSpPr>
        <p:spPr>
          <a:xfrm>
            <a:off x="1762047" y="3220526"/>
            <a:ext cx="143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CEMP-no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BD70E-2D2C-C9E3-E67A-DDC9755DCE91}"/>
              </a:ext>
            </a:extLst>
          </p:cNvPr>
          <p:cNvSpPr txBox="1"/>
          <p:nvPr/>
        </p:nvSpPr>
        <p:spPr>
          <a:xfrm>
            <a:off x="4297960" y="2945444"/>
            <a:ext cx="114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CEMP-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s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 animBg="1"/>
      <p:bldP spid="10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49F79-2BFB-8C6F-3949-AE6995E4A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17A513-EE66-21A3-E7D0-048E0622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44721"/>
          </a:xfrm>
        </p:spPr>
        <p:txBody>
          <a:bodyPr/>
          <a:lstStyle/>
          <a:p>
            <a:r>
              <a:rPr lang="it-IT" sz="2400" b="1" dirty="0">
                <a:latin typeface="Bookman Old Style" panose="02050604050505020204" pitchFamily="18" charset="0"/>
              </a:rPr>
              <a:t>Open </a:t>
            </a:r>
            <a:r>
              <a:rPr lang="it-IT" sz="2400" b="1" dirty="0" err="1">
                <a:latin typeface="Bookman Old Style" panose="02050604050505020204" pitchFamily="18" charset="0"/>
              </a:rPr>
              <a:t>questions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670C4-3CDC-F1BF-FD0E-8051AECC927B}"/>
              </a:ext>
            </a:extLst>
          </p:cNvPr>
          <p:cNvGrpSpPr/>
          <p:nvPr/>
        </p:nvGrpSpPr>
        <p:grpSpPr>
          <a:xfrm>
            <a:off x="6365159" y="1300031"/>
            <a:ext cx="5050972" cy="4998005"/>
            <a:chOff x="3790309" y="1401054"/>
            <a:chExt cx="5050972" cy="49980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31EC84-05DF-4583-FE23-489C85C7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0309" y="1609575"/>
              <a:ext cx="5050972" cy="47894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FAC97E-2A2A-05D3-A8A6-1E5F16B153AB}"/>
                </a:ext>
              </a:extLst>
            </p:cNvPr>
            <p:cNvSpPr txBox="1"/>
            <p:nvPr/>
          </p:nvSpPr>
          <p:spPr>
            <a:xfrm>
              <a:off x="7189099" y="1401054"/>
              <a:ext cx="14213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00" dirty="0">
                  <a:solidFill>
                    <a:schemeClr val="bg2">
                      <a:lumMod val="50000"/>
                    </a:schemeClr>
                  </a:solidFill>
                </a:rPr>
                <a:t>from Lucchesi+24</a:t>
              </a:r>
            </a:p>
          </p:txBody>
        </p: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9E871570-DC0A-1CC8-3013-FBCA4C9E0A71}"/>
              </a:ext>
            </a:extLst>
          </p:cNvPr>
          <p:cNvSpPr/>
          <p:nvPr/>
        </p:nvSpPr>
        <p:spPr>
          <a:xfrm>
            <a:off x="1210895" y="1467819"/>
            <a:ext cx="4613712" cy="2301849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Different</a:t>
            </a:r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results</a:t>
            </a:r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in </a:t>
            </a:r>
            <a:r>
              <a:rPr lang="it-IT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different</a:t>
            </a:r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it-IT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environments</a:t>
            </a:r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2450E15-297D-F43E-F725-704DF10D0839}"/>
              </a:ext>
            </a:extLst>
          </p:cNvPr>
          <p:cNvSpPr/>
          <p:nvPr/>
        </p:nvSpPr>
        <p:spPr>
          <a:xfrm>
            <a:off x="3151991" y="3978388"/>
            <a:ext cx="731520" cy="80682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A98747-17AE-E5EE-A533-23E980C93684}"/>
              </a:ext>
            </a:extLst>
          </p:cNvPr>
          <p:cNvSpPr/>
          <p:nvPr/>
        </p:nvSpPr>
        <p:spPr>
          <a:xfrm>
            <a:off x="1834855" y="4885154"/>
            <a:ext cx="3365792" cy="141884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We</a:t>
            </a:r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focused</a:t>
            </a:r>
            <a:r>
              <a:rPr lang="it-IT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on CEMP in </a:t>
            </a:r>
            <a:r>
              <a:rPr lang="it-IT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UFDs</a:t>
            </a:r>
            <a:endParaRPr lang="it-IT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5321C-A13B-7B3A-AD83-9220A893E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93A9F-B33A-05BA-2466-A6DCC3FD4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37EF0-506E-257A-7B76-EE8EC33FA4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869" y="1608765"/>
            <a:ext cx="10981895" cy="4470050"/>
          </a:xfrm>
        </p:spPr>
        <p:txBody>
          <a:bodyPr/>
          <a:lstStyle/>
          <a:p>
            <a:pPr marL="293688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it-IT" sz="1800" dirty="0">
                <a:latin typeface="Bookman Old Style" panose="02050604050505020204" pitchFamily="18" charset="0"/>
              </a:rPr>
              <a:t>The ultra-</a:t>
            </a:r>
            <a:r>
              <a:rPr lang="it-IT" sz="1800" dirty="0" err="1">
                <a:latin typeface="Bookman Old Style" panose="02050604050505020204" pitchFamily="18" charset="0"/>
              </a:rPr>
              <a:t>faint</a:t>
            </a:r>
            <a:r>
              <a:rPr lang="it-IT" sz="1800" dirty="0">
                <a:latin typeface="Bookman Old Style" panose="02050604050505020204" pitchFamily="18" charset="0"/>
              </a:rPr>
              <a:t> </a:t>
            </a:r>
            <a:r>
              <a:rPr lang="it-IT" sz="1800" dirty="0" err="1">
                <a:latin typeface="Bookman Old Style" panose="02050604050505020204" pitchFamily="18" charset="0"/>
              </a:rPr>
              <a:t>dwarf</a:t>
            </a:r>
            <a:r>
              <a:rPr lang="it-IT" sz="1800" dirty="0">
                <a:latin typeface="Bookman Old Style" panose="02050604050505020204" pitchFamily="18" charset="0"/>
              </a:rPr>
              <a:t> </a:t>
            </a:r>
            <a:r>
              <a:rPr lang="it-IT" sz="1800" dirty="0" err="1">
                <a:latin typeface="Bookman Old Style" panose="02050604050505020204" pitchFamily="18" charset="0"/>
              </a:rPr>
              <a:t>galaxy</a:t>
            </a:r>
            <a:r>
              <a:rPr lang="it-IT" sz="1800" dirty="0">
                <a:latin typeface="Bookman Old Style" panose="02050604050505020204" pitchFamily="18" charset="0"/>
              </a:rPr>
              <a:t> (</a:t>
            </a:r>
            <a:r>
              <a:rPr lang="it-IT" sz="1800" dirty="0" err="1">
                <a:latin typeface="Bookman Old Style" panose="02050604050505020204" pitchFamily="18" charset="0"/>
              </a:rPr>
              <a:t>UFDs</a:t>
            </a:r>
            <a:r>
              <a:rPr lang="it-IT" sz="1800" dirty="0">
                <a:latin typeface="Bookman Old Style" panose="02050604050505020204" pitchFamily="18" charset="0"/>
              </a:rPr>
              <a:t>) </a:t>
            </a:r>
            <a:r>
              <a:rPr lang="it-IT" sz="1800" dirty="0" err="1">
                <a:latin typeface="Bookman Old Style" panose="02050604050505020204" pitchFamily="18" charset="0"/>
              </a:rPr>
              <a:t>satellites</a:t>
            </a:r>
            <a:r>
              <a:rPr lang="it-IT" sz="1800" dirty="0">
                <a:latin typeface="Bookman Old Style" panose="02050604050505020204" pitchFamily="18" charset="0"/>
              </a:rPr>
              <a:t> of </a:t>
            </a:r>
          </a:p>
          <a:p>
            <a:pPr>
              <a:spcBef>
                <a:spcPts val="0"/>
              </a:spcBef>
            </a:pPr>
            <a:r>
              <a:rPr lang="it-IT" dirty="0"/>
              <a:t>    </a:t>
            </a:r>
            <a:r>
              <a:rPr lang="it-IT" sz="1800" dirty="0">
                <a:latin typeface="Bookman Old Style" panose="02050604050505020204" pitchFamily="18" charset="0"/>
              </a:rPr>
              <a:t>the </a:t>
            </a:r>
            <a:r>
              <a:rPr lang="it-IT" sz="1800" dirty="0" err="1">
                <a:latin typeface="Bookman Old Style" panose="02050604050505020204" pitchFamily="18" charset="0"/>
              </a:rPr>
              <a:t>Milky</a:t>
            </a:r>
            <a:r>
              <a:rPr lang="it-IT" sz="1800" dirty="0">
                <a:latin typeface="Bookman Old Style" panose="02050604050505020204" pitchFamily="18" charset="0"/>
              </a:rPr>
              <a:t> Way are </a:t>
            </a:r>
            <a:r>
              <a:rPr lang="it-IT" sz="1800" dirty="0" err="1">
                <a:latin typeface="Bookman Old Style" panose="02050604050505020204" pitchFamily="18" charset="0"/>
              </a:rPr>
              <a:t>old</a:t>
            </a:r>
            <a:r>
              <a:rPr lang="it-IT" sz="1800" dirty="0">
                <a:latin typeface="Bookman Old Style" panose="02050604050505020204" pitchFamily="18" charset="0"/>
              </a:rPr>
              <a:t> and </a:t>
            </a:r>
            <a:r>
              <a:rPr lang="it-IT" sz="1800" dirty="0" err="1">
                <a:latin typeface="Bookman Old Style" panose="02050604050505020204" pitchFamily="18" charset="0"/>
              </a:rPr>
              <a:t>very</a:t>
            </a:r>
            <a:r>
              <a:rPr lang="it-IT" dirty="0">
                <a:latin typeface="Bookman Old Style" panose="02050604050505020204" pitchFamily="18" charset="0"/>
              </a:rPr>
              <a:t> metal-</a:t>
            </a:r>
            <a:r>
              <a:rPr lang="it-IT" dirty="0" err="1">
                <a:latin typeface="Bookman Old Style" panose="02050604050505020204" pitchFamily="18" charset="0"/>
              </a:rPr>
              <a:t>poor</a:t>
            </a:r>
            <a:endParaRPr lang="it-IT" dirty="0"/>
          </a:p>
          <a:p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E09221-2357-E807-6B17-007D5470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Why</a:t>
            </a:r>
            <a:r>
              <a:rPr lang="it-IT" sz="2400" b="1" dirty="0">
                <a:latin typeface="Bookman Old Style" panose="02050604050505020204" pitchFamily="18" charset="0"/>
              </a:rPr>
              <a:t> ultra-</a:t>
            </a:r>
            <a:r>
              <a:rPr lang="it-IT" sz="2400" b="1" dirty="0" err="1">
                <a:latin typeface="Bookman Old Style" panose="02050604050505020204" pitchFamily="18" charset="0"/>
              </a:rPr>
              <a:t>faint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dwarf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galaxies</a:t>
            </a:r>
            <a:r>
              <a:rPr lang="it-IT" sz="2400" b="1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9F1A3-D9CD-660D-B9E6-8C59334809C5}"/>
              </a:ext>
            </a:extLst>
          </p:cNvPr>
          <p:cNvSpPr txBox="1">
            <a:spLocks/>
          </p:cNvSpPr>
          <p:nvPr/>
        </p:nvSpPr>
        <p:spPr>
          <a:xfrm>
            <a:off x="5005962" y="3151827"/>
            <a:ext cx="708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>
                <a:latin typeface="Bookman Old Style" panose="02050604050505020204" pitchFamily="18" charset="0"/>
              </a:rPr>
              <a:t>T</a:t>
            </a:r>
            <a:r>
              <a:rPr lang="it-IT" sz="1800" dirty="0" err="1">
                <a:latin typeface="Bookman Old Style" panose="02050604050505020204" pitchFamily="18" charset="0"/>
              </a:rPr>
              <a:t>hey</a:t>
            </a:r>
            <a:r>
              <a:rPr lang="it-IT" sz="1800" dirty="0">
                <a:latin typeface="Bookman Old Style" panose="02050604050505020204" pitchFamily="18" charset="0"/>
              </a:rPr>
              <a:t> are the </a:t>
            </a:r>
            <a:r>
              <a:rPr lang="it-IT" sz="1800" dirty="0" err="1">
                <a:latin typeface="Bookman Old Style" panose="02050604050505020204" pitchFamily="18" charset="0"/>
              </a:rPr>
              <a:t>perfect</a:t>
            </a:r>
            <a:r>
              <a:rPr lang="it-IT" sz="1800" dirty="0">
                <a:latin typeface="Bookman Old Style" panose="02050604050505020204" pitchFamily="18" charset="0"/>
              </a:rPr>
              <a:t> targets to </a:t>
            </a:r>
            <a:r>
              <a:rPr lang="it-IT" sz="1800" dirty="0" err="1">
                <a:latin typeface="Bookman Old Style" panose="02050604050505020204" pitchFamily="18" charset="0"/>
              </a:rPr>
              <a:t>find</a:t>
            </a:r>
            <a:r>
              <a:rPr lang="it-IT" sz="1800" dirty="0">
                <a:latin typeface="Bookman Old Style" panose="02050604050505020204" pitchFamily="18" charset="0"/>
              </a:rPr>
              <a:t>  the </a:t>
            </a:r>
            <a:r>
              <a:rPr lang="it-IT" sz="1800" dirty="0" err="1">
                <a:latin typeface="Bookman Old Style" panose="02050604050505020204" pitchFamily="18" charset="0"/>
              </a:rPr>
              <a:t>descendants</a:t>
            </a:r>
            <a:r>
              <a:rPr lang="it-IT" sz="1800" dirty="0">
                <a:latin typeface="Bookman Old Style" panose="02050604050505020204" pitchFamily="18" charset="0"/>
              </a:rPr>
              <a:t> of the first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46EF9-22D7-6EAC-A7F5-B981D831F177}"/>
                  </a:ext>
                </a:extLst>
              </p:cNvPr>
              <p:cNvSpPr txBox="1"/>
              <p:nvPr/>
            </p:nvSpPr>
            <p:spPr>
              <a:xfrm>
                <a:off x="5674769" y="4167838"/>
                <a:ext cx="2271251" cy="1645194"/>
              </a:xfrm>
              <a:prstGeom prst="rect">
                <a:avLst/>
              </a:prstGeom>
              <a:noFill/>
              <a:ln w="28575">
                <a:solidFill>
                  <a:srgbClr val="FF007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900" dirty="0" err="1">
                    <a:latin typeface="Bookman Old Style" panose="02050604050505020204" pitchFamily="18" charset="0"/>
                  </a:rPr>
                  <a:t>Grus</a:t>
                </a:r>
                <a:r>
                  <a:rPr lang="it-IT" sz="1900" dirty="0">
                    <a:latin typeface="Bookman Old Style" panose="02050604050505020204" pitchFamily="18" charset="0"/>
                  </a:rPr>
                  <a:t> II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=3.4∙</m:t>
                      </m:r>
                      <m:sSup>
                        <m:sSupPr>
                          <m:ctrlPr>
                            <a:rPr lang="it-IT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it-IT" sz="1900" b="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9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9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  <m:t>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it-IT" sz="19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=53 </m:t>
                      </m:r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𝑘𝑝𝑐</m:t>
                      </m:r>
                    </m:oMath>
                  </m:oMathPara>
                </a14:m>
                <a:endParaRPr lang="it-IT" sz="19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A46EF9-22D7-6EAC-A7F5-B981D831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769" y="4167838"/>
                <a:ext cx="2271251" cy="1645194"/>
              </a:xfrm>
              <a:prstGeom prst="rect">
                <a:avLst/>
              </a:prstGeom>
              <a:blipFill>
                <a:blip r:embed="rId2"/>
                <a:stretch>
                  <a:fillRect t="-1504" b="-1504"/>
                </a:stretch>
              </a:blipFill>
              <a:ln w="28575">
                <a:solidFill>
                  <a:srgbClr val="FF007D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1D2E50C-01DE-4751-78DE-A512B8A6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2" y="2750541"/>
            <a:ext cx="4044989" cy="3651472"/>
          </a:xfrm>
          <a:prstGeom prst="rect">
            <a:avLst/>
          </a:prstGeom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EC13474A-3A4C-88BD-B0B9-3E097EE13E3F}"/>
              </a:ext>
            </a:extLst>
          </p:cNvPr>
          <p:cNvSpPr>
            <a:spLocks/>
          </p:cNvSpPr>
          <p:nvPr/>
        </p:nvSpPr>
        <p:spPr>
          <a:xfrm>
            <a:off x="1210575" y="4135853"/>
            <a:ext cx="246367" cy="236891"/>
          </a:xfrm>
          <a:prstGeom prst="star5">
            <a:avLst/>
          </a:prstGeom>
          <a:solidFill>
            <a:srgbClr val="00E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0AA1D83F-F7A3-C664-F9BD-C19B83282678}"/>
              </a:ext>
            </a:extLst>
          </p:cNvPr>
          <p:cNvSpPr>
            <a:spLocks/>
          </p:cNvSpPr>
          <p:nvPr/>
        </p:nvSpPr>
        <p:spPr>
          <a:xfrm>
            <a:off x="1391026" y="4446680"/>
            <a:ext cx="246367" cy="236891"/>
          </a:xfrm>
          <a:prstGeom prst="star5">
            <a:avLst/>
          </a:prstGeom>
          <a:solidFill>
            <a:srgbClr val="FF00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7A9BB8-A100-377E-8341-3E692CA87155}"/>
                  </a:ext>
                </a:extLst>
              </p:cNvPr>
              <p:cNvSpPr txBox="1"/>
              <p:nvPr/>
            </p:nvSpPr>
            <p:spPr>
              <a:xfrm>
                <a:off x="8579481" y="4167838"/>
                <a:ext cx="2271251" cy="1645194"/>
              </a:xfrm>
              <a:prstGeom prst="rect">
                <a:avLst/>
              </a:prstGeom>
              <a:noFill/>
              <a:ln w="28575">
                <a:solidFill>
                  <a:srgbClr val="00EE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900" dirty="0" err="1">
                    <a:latin typeface="Bookman Old Style" panose="02050604050505020204" pitchFamily="18" charset="0"/>
                  </a:rPr>
                  <a:t>Tucana</a:t>
                </a:r>
                <a:r>
                  <a:rPr lang="it-IT" sz="1900" dirty="0">
                    <a:latin typeface="Bookman Old Style" panose="02050604050505020204" pitchFamily="18" charset="0"/>
                  </a:rPr>
                  <a:t> IV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=2.2∙</m:t>
                      </m:r>
                      <m:sSup>
                        <m:sSupPr>
                          <m:ctrlPr>
                            <a:rPr lang="it-IT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it-IT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sz="19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it-IT" sz="1900" b="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9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9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900" b="0" i="1" smtClean="0">
                                          <a:latin typeface="Cambria Math" panose="02040503050406030204" pitchFamily="18" charset="0"/>
                                        </a:rPr>
                                        <m:t>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=3.3</m:t>
                      </m:r>
                    </m:oMath>
                  </m:oMathPara>
                </a14:m>
                <a:endParaRPr lang="it-IT" sz="19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=48 </m:t>
                      </m:r>
                      <m:r>
                        <a:rPr lang="it-IT" sz="1900" b="0" i="1" smtClean="0">
                          <a:latin typeface="Cambria Math" panose="02040503050406030204" pitchFamily="18" charset="0"/>
                        </a:rPr>
                        <m:t>𝑘𝑝𝑐</m:t>
                      </m:r>
                    </m:oMath>
                  </m:oMathPara>
                </a14:m>
                <a:endParaRPr lang="it-IT" sz="19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7A9BB8-A100-377E-8341-3E692CA8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81" y="4167838"/>
                <a:ext cx="2271251" cy="1645194"/>
              </a:xfrm>
              <a:prstGeom prst="rect">
                <a:avLst/>
              </a:prstGeom>
              <a:blipFill>
                <a:blip r:embed="rId4"/>
                <a:stretch>
                  <a:fillRect t="-1504" b="-1504"/>
                </a:stretch>
              </a:blipFill>
              <a:ln w="28575">
                <a:solidFill>
                  <a:srgbClr val="00EE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E7DAFC1-0346-54CB-613B-4C60533BE967}"/>
              </a:ext>
            </a:extLst>
          </p:cNvPr>
          <p:cNvSpPr txBox="1"/>
          <p:nvPr/>
        </p:nvSpPr>
        <p:spPr>
          <a:xfrm>
            <a:off x="855382" y="5474478"/>
            <a:ext cx="79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-3.</a:t>
            </a:r>
          </a:p>
        </p:txBody>
      </p:sp>
      <p:pic>
        <p:nvPicPr>
          <p:cNvPr id="12" name="Picture 11" descr="A map of the galaxy&#10;&#10;Description automatically generated">
            <a:extLst>
              <a:ext uri="{FF2B5EF4-FFF2-40B4-BE49-F238E27FC236}">
                <a16:creationId xmlns:a16="http://schemas.microsoft.com/office/drawing/2014/main" id="{482E9EC2-18DD-905B-91DB-69392CB94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601" y="273739"/>
            <a:ext cx="4774163" cy="252344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A01B6FB-3652-F489-8256-3B3E8DA27CC2}"/>
              </a:ext>
            </a:extLst>
          </p:cNvPr>
          <p:cNvSpPr/>
          <p:nvPr/>
        </p:nvSpPr>
        <p:spPr>
          <a:xfrm>
            <a:off x="9247220" y="2081259"/>
            <a:ext cx="338257" cy="260150"/>
          </a:xfrm>
          <a:prstGeom prst="ellipse">
            <a:avLst/>
          </a:prstGeom>
          <a:noFill/>
          <a:ln w="28575">
            <a:solidFill>
              <a:srgbClr val="E5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D4C8FD-2F40-0C98-1D87-8B861F773C14}"/>
              </a:ext>
            </a:extLst>
          </p:cNvPr>
          <p:cNvSpPr/>
          <p:nvPr/>
        </p:nvSpPr>
        <p:spPr>
          <a:xfrm>
            <a:off x="9752384" y="2228233"/>
            <a:ext cx="511289" cy="17738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4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AEA3A-FF22-3111-D4CD-DE480A66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57616F-7FF2-43EB-7C9B-46189CD53D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6EB9FC-4753-84ED-64EF-C7C1FE58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3"/>
            <a:ext cx="8794143" cy="438462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Observational</a:t>
            </a:r>
            <a:r>
              <a:rPr lang="it-IT" sz="2400" b="1" dirty="0">
                <a:latin typeface="Bookman Old Style" panose="02050604050505020204" pitchFamily="18" charset="0"/>
              </a:rPr>
              <a:t> data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92A7BC-1F38-3657-D07C-CADA83B55337}"/>
              </a:ext>
            </a:extLst>
          </p:cNvPr>
          <p:cNvSpPr txBox="1">
            <a:spLocks/>
          </p:cNvSpPr>
          <p:nvPr/>
        </p:nvSpPr>
        <p:spPr>
          <a:xfrm>
            <a:off x="550183" y="4902949"/>
            <a:ext cx="4946608" cy="1166901"/>
          </a:xfrm>
          <a:prstGeom prst="rect">
            <a:avLst/>
          </a:prstGeom>
        </p:spPr>
        <p:txBody>
          <a:bodyPr/>
          <a:lstStyle>
            <a:lvl1pPr marL="7938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None/>
              <a:tabLst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A01E-CB6E-147A-8CF2-1091ACA9BC31}"/>
              </a:ext>
            </a:extLst>
          </p:cNvPr>
          <p:cNvSpPr txBox="1">
            <a:spLocks/>
          </p:cNvSpPr>
          <p:nvPr/>
        </p:nvSpPr>
        <p:spPr>
          <a:xfrm>
            <a:off x="328777" y="4856205"/>
            <a:ext cx="5356406" cy="1465081"/>
          </a:xfrm>
          <a:prstGeom prst="rect">
            <a:avLst/>
          </a:prstGeom>
        </p:spPr>
        <p:txBody>
          <a:bodyPr/>
          <a:lstStyle>
            <a:lvl1pPr marL="7938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None/>
              <a:tabLst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FLAMES on the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Very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Large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Telescope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it-IT" dirty="0" err="1"/>
              <a:t>provides</a:t>
            </a:r>
            <a:r>
              <a:rPr lang="it-IT" dirty="0"/>
              <a:t> the </a:t>
            </a:r>
            <a:r>
              <a:rPr lang="it-IT" dirty="0" err="1"/>
              <a:t>spectra</a:t>
            </a:r>
            <a:r>
              <a:rPr lang="it-IT" dirty="0"/>
              <a:t> in the </a:t>
            </a:r>
            <a:r>
              <a:rPr lang="it-IT" dirty="0">
                <a:solidFill>
                  <a:srgbClr val="FF0000"/>
                </a:solidFill>
              </a:rPr>
              <a:t>red band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covers the </a:t>
            </a:r>
            <a:r>
              <a:rPr lang="it-IT" dirty="0" err="1"/>
              <a:t>Calcium</a:t>
            </a:r>
            <a:r>
              <a:rPr lang="it-IT" dirty="0"/>
              <a:t> </a:t>
            </a:r>
            <a:r>
              <a:rPr lang="it-IT" dirty="0" err="1"/>
              <a:t>triplet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 (8498 Å, 8542 </a:t>
            </a:r>
            <a:r>
              <a:rPr lang="it-IT" dirty="0" err="1"/>
              <a:t>Å</a:t>
            </a:r>
            <a:r>
              <a:rPr lang="it-IT" dirty="0"/>
              <a:t>, 8662 </a:t>
            </a:r>
            <a:r>
              <a:rPr lang="it-IT" dirty="0" err="1"/>
              <a:t>Å</a:t>
            </a:r>
            <a:r>
              <a:rPr lang="it-IT" dirty="0"/>
              <a:t>) and in the </a:t>
            </a:r>
            <a:r>
              <a:rPr lang="it-IT" dirty="0">
                <a:solidFill>
                  <a:srgbClr val="00B0F0"/>
                </a:solidFill>
              </a:rPr>
              <a:t>blue band </a:t>
            </a:r>
            <a:r>
              <a:rPr lang="it-IT" dirty="0" err="1"/>
              <a:t>where</a:t>
            </a:r>
            <a:r>
              <a:rPr lang="it-IT" dirty="0"/>
              <a:t> the CH-band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(4300 </a:t>
            </a:r>
            <a:r>
              <a:rPr lang="it-IT" dirty="0" err="1"/>
              <a:t>Å</a:t>
            </a:r>
            <a:r>
              <a:rPr lang="it-IT" dirty="0"/>
              <a:t>)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it-IT" dirty="0"/>
          </a:p>
          <a:p>
            <a:endParaRPr lang="it-IT" dirty="0"/>
          </a:p>
        </p:txBody>
      </p:sp>
      <p:pic>
        <p:nvPicPr>
          <p:cNvPr id="5" name="Picture 4" descr="A space ship in the sky&#10;&#10;Description automatically generated">
            <a:extLst>
              <a:ext uri="{FF2B5EF4-FFF2-40B4-BE49-F238E27FC236}">
                <a16:creationId xmlns:a16="http://schemas.microsoft.com/office/drawing/2014/main" id="{4E3CA5E7-A081-F04B-55A3-F353F42C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554" t="34679"/>
          <a:stretch/>
        </p:blipFill>
        <p:spPr>
          <a:xfrm>
            <a:off x="7410782" y="1591174"/>
            <a:ext cx="3784486" cy="319336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6F3178-7EE8-6CCA-2493-1770926D3852}"/>
              </a:ext>
            </a:extLst>
          </p:cNvPr>
          <p:cNvSpPr txBox="1">
            <a:spLocks/>
          </p:cNvSpPr>
          <p:nvPr/>
        </p:nvSpPr>
        <p:spPr>
          <a:xfrm>
            <a:off x="7156174" y="4860192"/>
            <a:ext cx="4293703" cy="1461094"/>
          </a:xfrm>
          <a:prstGeom prst="rect">
            <a:avLst/>
          </a:prstGeom>
        </p:spPr>
        <p:txBody>
          <a:bodyPr/>
          <a:lstStyle>
            <a:lvl1pPr marL="7938" indent="0" algn="l" defTabSz="914354" rtl="0" eaLnBrk="1" latinLnBrk="0" hangingPunct="1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None/>
              <a:tabLst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GAIA (ESA)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it-IT" dirty="0" err="1"/>
              <a:t>provides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the position of the stars with </a:t>
            </a:r>
            <a:r>
              <a:rPr lang="it-IT" dirty="0" err="1"/>
              <a:t>very</a:t>
            </a:r>
            <a:r>
              <a:rPr lang="it-IT" dirty="0"/>
              <a:t> high </a:t>
            </a:r>
            <a:r>
              <a:rPr lang="it-IT" dirty="0" err="1"/>
              <a:t>precision</a:t>
            </a:r>
            <a:r>
              <a:rPr lang="it-IT" dirty="0"/>
              <a:t>, the </a:t>
            </a:r>
            <a:r>
              <a:rPr lang="it-IT" dirty="0" err="1"/>
              <a:t>proper</a:t>
            </a:r>
            <a:r>
              <a:rPr lang="it-IT" dirty="0"/>
              <a:t> </a:t>
            </a:r>
            <a:r>
              <a:rPr lang="it-IT" dirty="0" err="1"/>
              <a:t>motion</a:t>
            </a:r>
            <a:r>
              <a:rPr lang="it-IT" dirty="0"/>
              <a:t> and the </a:t>
            </a:r>
            <a:r>
              <a:rPr lang="it-IT" dirty="0" err="1"/>
              <a:t>magnitude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bands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it-IT" dirty="0"/>
          </a:p>
        </p:txBody>
      </p:sp>
      <p:pic>
        <p:nvPicPr>
          <p:cNvPr id="9" name="Picture 8" descr="A long shot of a building&#10;&#10;AI-generated content may be incorrect.">
            <a:extLst>
              <a:ext uri="{FF2B5EF4-FFF2-40B4-BE49-F238E27FC236}">
                <a16:creationId xmlns:a16="http://schemas.microsoft.com/office/drawing/2014/main" id="{9710B659-C824-4CF4-3B7A-0132598D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4" y="1594417"/>
            <a:ext cx="3190125" cy="31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8512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67B9-9375-CF52-FE66-08C74B068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stars and numbers&#10;&#10;Description automatically generated">
            <a:extLst>
              <a:ext uri="{FF2B5EF4-FFF2-40B4-BE49-F238E27FC236}">
                <a16:creationId xmlns:a16="http://schemas.microsoft.com/office/drawing/2014/main" id="{402E82D6-4163-8285-8F02-63215B31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6"/>
          <a:stretch/>
        </p:blipFill>
        <p:spPr>
          <a:xfrm>
            <a:off x="527453" y="1365490"/>
            <a:ext cx="5568547" cy="4730400"/>
          </a:xfrm>
          <a:prstGeom prst="rect">
            <a:avLst/>
          </a:prstGeom>
        </p:spPr>
      </p:pic>
      <p:pic>
        <p:nvPicPr>
          <p:cNvPr id="7" name="Picture 6" descr="A graph with numbers and stars&#10;&#10;Description automatically generated">
            <a:extLst>
              <a:ext uri="{FF2B5EF4-FFF2-40B4-BE49-F238E27FC236}">
                <a16:creationId xmlns:a16="http://schemas.microsoft.com/office/drawing/2014/main" id="{90BE8977-E199-9241-61F4-B83190E5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0000"/>
            <a:ext cx="5913000" cy="47304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06ACE-5B16-C2A3-A2DB-B560BD3C0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D27B1-FC70-478F-7EC0-576A370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541575"/>
          </a:xfrm>
        </p:spPr>
        <p:txBody>
          <a:bodyPr/>
          <a:lstStyle/>
          <a:p>
            <a:r>
              <a:rPr lang="it-IT" sz="2400" b="1" dirty="0">
                <a:latin typeface="Bookman Old Style" panose="02050604050505020204" pitchFamily="18" charset="0"/>
              </a:rPr>
              <a:t>The color-</a:t>
            </a:r>
            <a:r>
              <a:rPr lang="it-IT" sz="2400" b="1" dirty="0" err="1">
                <a:latin typeface="Bookman Old Style" panose="02050604050505020204" pitchFamily="18" charset="0"/>
              </a:rPr>
              <a:t>magnitude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diagrams</a:t>
            </a:r>
            <a:endParaRPr lang="it-IT" sz="24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D8228-DDBB-1AB4-9673-C7D9FB996AD9}"/>
              </a:ext>
            </a:extLst>
          </p:cNvPr>
          <p:cNvSpPr txBox="1"/>
          <p:nvPr/>
        </p:nvSpPr>
        <p:spPr>
          <a:xfrm>
            <a:off x="3162107" y="2684222"/>
            <a:ext cx="205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ookman Old Style" panose="02050604050505020204" pitchFamily="18" charset="0"/>
              </a:rPr>
              <a:t>Red </a:t>
            </a:r>
            <a:r>
              <a:rPr lang="it-IT" sz="1600" dirty="0" err="1">
                <a:latin typeface="Bookman Old Style" panose="02050604050505020204" pitchFamily="18" charset="0"/>
              </a:rPr>
              <a:t>Giant</a:t>
            </a:r>
            <a:r>
              <a:rPr lang="it-IT" sz="1600" dirty="0">
                <a:latin typeface="Bookman Old Style" panose="02050604050505020204" pitchFamily="18" charset="0"/>
              </a:rPr>
              <a:t> </a:t>
            </a:r>
            <a:r>
              <a:rPr lang="it-IT" sz="1600" dirty="0" err="1">
                <a:latin typeface="Bookman Old Style" panose="02050604050505020204" pitchFamily="18" charset="0"/>
              </a:rPr>
              <a:t>Branch</a:t>
            </a:r>
            <a:endParaRPr lang="it-IT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05C00-AA83-2EDE-4E29-F0201A5D3ADC}"/>
              </a:ext>
            </a:extLst>
          </p:cNvPr>
          <p:cNvSpPr txBox="1"/>
          <p:nvPr/>
        </p:nvSpPr>
        <p:spPr>
          <a:xfrm>
            <a:off x="1254721" y="3603030"/>
            <a:ext cx="205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Bookman Old Style" panose="02050604050505020204" pitchFamily="18" charset="0"/>
              </a:rPr>
              <a:t>Horizontal</a:t>
            </a:r>
            <a:r>
              <a:rPr lang="it-IT" sz="1600" dirty="0">
                <a:latin typeface="Bookman Old Style" panose="02050604050505020204" pitchFamily="18" charset="0"/>
              </a:rPr>
              <a:t> </a:t>
            </a:r>
            <a:r>
              <a:rPr lang="it-IT" sz="1600" dirty="0" err="1">
                <a:latin typeface="Bookman Old Style" panose="02050604050505020204" pitchFamily="18" charset="0"/>
              </a:rPr>
              <a:t>Branch</a:t>
            </a:r>
            <a:endParaRPr lang="it-IT" sz="16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0948C-949D-A562-47AA-ED63C80D88AF}"/>
              </a:ext>
            </a:extLst>
          </p:cNvPr>
          <p:cNvSpPr txBox="1"/>
          <p:nvPr/>
        </p:nvSpPr>
        <p:spPr>
          <a:xfrm>
            <a:off x="9733742" y="3148526"/>
            <a:ext cx="90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RGB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E3A0C-B5AE-9048-235B-9F240EAC9EE7}"/>
              </a:ext>
            </a:extLst>
          </p:cNvPr>
          <p:cNvSpPr txBox="1"/>
          <p:nvPr/>
        </p:nvSpPr>
        <p:spPr>
          <a:xfrm>
            <a:off x="7229999" y="3832458"/>
            <a:ext cx="54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anose="02050604050505020204" pitchFamily="18" charset="0"/>
              </a:rPr>
              <a:t>HB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B8B4C-5F10-F8D3-F846-DC80B7D65581}"/>
              </a:ext>
            </a:extLst>
          </p:cNvPr>
          <p:cNvSpPr txBox="1"/>
          <p:nvPr/>
        </p:nvSpPr>
        <p:spPr>
          <a:xfrm>
            <a:off x="-162987" y="2699611"/>
            <a:ext cx="131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Bookman Old Style" panose="02050604050505020204" pitchFamily="18" charset="0"/>
              </a:rPr>
              <a:t>Brighter</a:t>
            </a:r>
            <a:r>
              <a:rPr lang="it-IT" dirty="0">
                <a:latin typeface="Bookman Old Style" panose="02050604050505020204" pitchFamily="18" charset="0"/>
              </a:rPr>
              <a:t> stars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E1321B0-7BA2-42B0-9999-4D4D9D194EA8}"/>
              </a:ext>
            </a:extLst>
          </p:cNvPr>
          <p:cNvSpPr/>
          <p:nvPr/>
        </p:nvSpPr>
        <p:spPr>
          <a:xfrm rot="10800000" flipH="1">
            <a:off x="321399" y="3357116"/>
            <a:ext cx="349829" cy="8422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5350C-6E6A-3B2B-F651-753F8AB355CE}"/>
              </a:ext>
            </a:extLst>
          </p:cNvPr>
          <p:cNvSpPr txBox="1"/>
          <p:nvPr/>
        </p:nvSpPr>
        <p:spPr>
          <a:xfrm>
            <a:off x="4033982" y="5867664"/>
            <a:ext cx="165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Bookman Old Style" panose="02050604050505020204" pitchFamily="18" charset="0"/>
              </a:rPr>
              <a:t>Redder</a:t>
            </a:r>
            <a:r>
              <a:rPr lang="it-IT" dirty="0">
                <a:latin typeface="Bookman Old Style" panose="02050604050505020204" pitchFamily="18" charset="0"/>
              </a:rPr>
              <a:t>, cooler stars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74E8C33-4EAB-4800-81B7-CD704F87BD2D}"/>
              </a:ext>
            </a:extLst>
          </p:cNvPr>
          <p:cNvSpPr/>
          <p:nvPr/>
        </p:nvSpPr>
        <p:spPr>
          <a:xfrm rot="16200000" flipH="1">
            <a:off x="3450318" y="5792189"/>
            <a:ext cx="349829" cy="9262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3BC1C-46CC-F181-F488-0D9D0807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DAF547-C138-511B-A24B-D0E54D975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The impact of the first stars in </a:t>
            </a:r>
            <a:r>
              <a:rPr lang="it-IT" dirty="0" err="1">
                <a:latin typeface="Bookman Old Style" panose="02050604050505020204" pitchFamily="18" charset="0"/>
              </a:rPr>
              <a:t>two</a:t>
            </a:r>
            <a:r>
              <a:rPr lang="it-IT" dirty="0">
                <a:latin typeface="Bookman Old Style" panose="02050604050505020204" pitchFamily="18" charset="0"/>
              </a:rPr>
              <a:t> ultra-</a:t>
            </a:r>
            <a:r>
              <a:rPr lang="it-IT" dirty="0" err="1">
                <a:latin typeface="Bookman Old Style" panose="02050604050505020204" pitchFamily="18" charset="0"/>
              </a:rPr>
              <a:t>faint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dwarf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galaxies</a:t>
            </a:r>
            <a:r>
              <a:rPr lang="it-IT" dirty="0">
                <a:latin typeface="Bookman Old Style" panose="02050604050505020204" pitchFamily="18" charset="0"/>
              </a:rPr>
              <a:t>: </a:t>
            </a:r>
            <a:r>
              <a:rPr lang="it-IT" dirty="0" err="1">
                <a:latin typeface="Bookman Old Style" panose="02050604050505020204" pitchFamily="18" charset="0"/>
              </a:rPr>
              <a:t>Grus</a:t>
            </a:r>
            <a:r>
              <a:rPr lang="it-IT" dirty="0">
                <a:latin typeface="Bookman Old Style" panose="02050604050505020204" pitchFamily="18" charset="0"/>
              </a:rPr>
              <a:t> II and </a:t>
            </a:r>
            <a:r>
              <a:rPr lang="it-IT" dirty="0" err="1">
                <a:latin typeface="Bookman Old Style" panose="02050604050505020204" pitchFamily="18" charset="0"/>
              </a:rPr>
              <a:t>Tucana</a:t>
            </a:r>
            <a:r>
              <a:rPr lang="it-IT" dirty="0">
                <a:latin typeface="Bookman Old Style" panose="02050604050505020204" pitchFamily="18" charset="0"/>
              </a:rPr>
              <a:t> IV – Valentina Verdiani</a:t>
            </a:r>
            <a:br>
              <a:rPr lang="it-IT" dirty="0">
                <a:latin typeface="Bookman Old Style" panose="02050604050505020204" pitchFamily="18" charset="0"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79619-04E5-9ED1-AEE9-39BB86BD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9" y="958052"/>
            <a:ext cx="8794143" cy="437344"/>
          </a:xfrm>
        </p:spPr>
        <p:txBody>
          <a:bodyPr/>
          <a:lstStyle/>
          <a:p>
            <a:r>
              <a:rPr lang="it-IT" sz="2400" b="1" dirty="0" err="1">
                <a:latin typeface="Bookman Old Style" panose="02050604050505020204" pitchFamily="18" charset="0"/>
              </a:rPr>
              <a:t>Radial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velocity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  <a:r>
              <a:rPr lang="it-IT" sz="2400" b="1" dirty="0" err="1">
                <a:latin typeface="Bookman Old Style" panose="02050604050505020204" pitchFamily="18" charset="0"/>
              </a:rPr>
              <a:t>measurements</a:t>
            </a:r>
            <a:r>
              <a:rPr lang="it-IT" sz="2400" b="1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3EA13-F670-9433-AA3C-482BB7E3383A}"/>
              </a:ext>
            </a:extLst>
          </p:cNvPr>
          <p:cNvSpPr txBox="1"/>
          <p:nvPr/>
        </p:nvSpPr>
        <p:spPr>
          <a:xfrm>
            <a:off x="340252" y="1677961"/>
            <a:ext cx="11562060" cy="96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it-IT" sz="2000" dirty="0">
                <a:latin typeface="Bookman Old Style" panose="02050604050505020204" pitchFamily="18" charset="0"/>
              </a:rPr>
              <a:t>The </a:t>
            </a:r>
            <a:r>
              <a:rPr lang="it-IT" sz="2000" dirty="0" err="1">
                <a:latin typeface="Bookman Old Style" panose="02050604050505020204" pitchFamily="18" charset="0"/>
              </a:rPr>
              <a:t>radial</a:t>
            </a:r>
            <a:r>
              <a:rPr lang="it-IT" sz="2000" dirty="0"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latin typeface="Bookman Old Style" panose="02050604050505020204" pitchFamily="18" charset="0"/>
              </a:rPr>
              <a:t>velocity</a:t>
            </a:r>
            <a:r>
              <a:rPr lang="it-IT" sz="2000" dirty="0"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latin typeface="Bookman Old Style" panose="02050604050505020204" pitchFamily="18" charset="0"/>
              </a:rPr>
              <a:t>is</a:t>
            </a:r>
            <a:r>
              <a:rPr lang="it-IT" sz="2000" dirty="0">
                <a:latin typeface="Bookman Old Style" panose="02050604050505020204" pitchFamily="18" charset="0"/>
              </a:rPr>
              <a:t> the </a:t>
            </a:r>
            <a:r>
              <a:rPr lang="it-IT" sz="2000" dirty="0" err="1">
                <a:latin typeface="Bookman Old Style" panose="02050604050505020204" pitchFamily="18" charset="0"/>
              </a:rPr>
              <a:t>velocity’s</a:t>
            </a:r>
            <a:r>
              <a:rPr lang="it-IT" sz="2000" dirty="0">
                <a:latin typeface="Bookman Old Style" panose="02050604050505020204" pitchFamily="18" charset="0"/>
              </a:rPr>
              <a:t> component of the star </a:t>
            </a:r>
            <a:r>
              <a:rPr lang="it-IT" sz="2000" dirty="0" err="1">
                <a:latin typeface="Bookman Old Style" panose="02050604050505020204" pitchFamily="18" charset="0"/>
              </a:rPr>
              <a:t>along</a:t>
            </a:r>
            <a:r>
              <a:rPr lang="it-IT" sz="2000" dirty="0">
                <a:latin typeface="Bookman Old Style" panose="02050604050505020204" pitchFamily="18" charset="0"/>
              </a:rPr>
              <a:t> the line-of-</a:t>
            </a:r>
            <a:r>
              <a:rPr lang="it-IT" sz="2000" dirty="0" err="1">
                <a:latin typeface="Bookman Old Style" panose="02050604050505020204" pitchFamily="18" charset="0"/>
              </a:rPr>
              <a:t>sight</a:t>
            </a:r>
            <a:r>
              <a:rPr lang="it-IT" sz="2000" dirty="0">
                <a:latin typeface="Bookman Old Style" panose="02050604050505020204" pitchFamily="18" charset="0"/>
              </a:rPr>
              <a:t> and </a:t>
            </a:r>
            <a:r>
              <a:rPr lang="it-IT" sz="2000" dirty="0" err="1">
                <a:latin typeface="Bookman Old Style" panose="02050604050505020204" pitchFamily="18" charset="0"/>
              </a:rPr>
              <a:t>it</a:t>
            </a:r>
            <a:r>
              <a:rPr lang="it-IT" sz="2000" dirty="0"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latin typeface="Bookman Old Style" panose="02050604050505020204" pitchFamily="18" charset="0"/>
              </a:rPr>
              <a:t>is</a:t>
            </a:r>
            <a:r>
              <a:rPr lang="it-IT" sz="2000" dirty="0">
                <a:latin typeface="Bookman Old Style" panose="02050604050505020204" pitchFamily="18" charset="0"/>
              </a:rPr>
              <a:t> </a:t>
            </a:r>
            <a:r>
              <a:rPr lang="it-IT" sz="2000" dirty="0" err="1">
                <a:latin typeface="Bookman Old Style" panose="02050604050505020204" pitchFamily="18" charset="0"/>
              </a:rPr>
              <a:t>fundamental</a:t>
            </a:r>
            <a:r>
              <a:rPr lang="it-IT" sz="2000" dirty="0">
                <a:latin typeface="Bookman Old Style" panose="02050604050505020204" pitchFamily="18" charset="0"/>
              </a:rPr>
              <a:t> to </a:t>
            </a:r>
            <a:r>
              <a:rPr lang="it-IT" sz="2000" dirty="0" err="1">
                <a:latin typeface="Bookman Old Style" panose="02050604050505020204" pitchFamily="18" charset="0"/>
              </a:rPr>
              <a:t>establish</a:t>
            </a:r>
            <a:r>
              <a:rPr lang="it-IT" sz="2000" dirty="0">
                <a:latin typeface="Bookman Old Style" panose="02050604050505020204" pitchFamily="18" charset="0"/>
              </a:rPr>
              <a:t> the membership</a:t>
            </a:r>
            <a:endParaRPr lang="it-IT" sz="24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 descr="A graph of a waveform&#10;&#10;AI-generated content may be incorrect.">
            <a:extLst>
              <a:ext uri="{FF2B5EF4-FFF2-40B4-BE49-F238E27FC236}">
                <a16:creationId xmlns:a16="http://schemas.microsoft.com/office/drawing/2014/main" id="{F7C227CF-CE01-9582-9726-FDF4A0FD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83" y="2641430"/>
            <a:ext cx="7148229" cy="38123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269EB0F-07A8-99A6-5F00-0D0305338EBD}"/>
              </a:ext>
            </a:extLst>
          </p:cNvPr>
          <p:cNvGrpSpPr/>
          <p:nvPr/>
        </p:nvGrpSpPr>
        <p:grpSpPr>
          <a:xfrm>
            <a:off x="2527696" y="2606294"/>
            <a:ext cx="7136607" cy="3882660"/>
            <a:chOff x="5729245" y="1176723"/>
            <a:chExt cx="6352728" cy="3466269"/>
          </a:xfrm>
        </p:grpSpPr>
        <p:pic>
          <p:nvPicPr>
            <p:cNvPr id="18" name="Picture 17" descr="A graph of a spectrum&#10;&#10;Description automatically generated">
              <a:extLst>
                <a:ext uri="{FF2B5EF4-FFF2-40B4-BE49-F238E27FC236}">
                  <a16:creationId xmlns:a16="http://schemas.microsoft.com/office/drawing/2014/main" id="{0E070CDE-DFD5-8A97-5507-185D65302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9245" y="1176723"/>
              <a:ext cx="6352728" cy="346626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3C4CBA-70E6-9C24-80EF-AAF56DE43BDE}"/>
                </a:ext>
              </a:extLst>
            </p:cNvPr>
            <p:cNvSpPr/>
            <p:nvPr/>
          </p:nvSpPr>
          <p:spPr>
            <a:xfrm>
              <a:off x="6242744" y="1528673"/>
              <a:ext cx="5770419" cy="588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043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25998</TotalTime>
  <Words>1779</Words>
  <Application>Microsoft Macintosh PowerPoint</Application>
  <PresentationFormat>Widescreen</PresentationFormat>
  <Paragraphs>222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Calibri</vt:lpstr>
      <vt:lpstr>Cambria Math</vt:lpstr>
      <vt:lpstr>Courier New</vt:lpstr>
      <vt:lpstr>Times New Roman</vt:lpstr>
      <vt:lpstr>Verdana</vt:lpstr>
      <vt:lpstr>Wingdings</vt:lpstr>
      <vt:lpstr>Template UniFI</vt:lpstr>
      <vt:lpstr>The impact of the first stars in two ultra-faint dwarf galaxies: Grus II and Tucana IV</vt:lpstr>
      <vt:lpstr>Why the first stars?</vt:lpstr>
      <vt:lpstr>The first chemical enrichment</vt:lpstr>
      <vt:lpstr>CEMP-no stars in the Milky Way and its dwarf galaxies</vt:lpstr>
      <vt:lpstr>Open questions</vt:lpstr>
      <vt:lpstr>Why ultra-faint dwarf galaxies?</vt:lpstr>
      <vt:lpstr>Observational data</vt:lpstr>
      <vt:lpstr>The color-magnitude diagrams</vt:lpstr>
      <vt:lpstr>Radial velocity measurements </vt:lpstr>
      <vt:lpstr>Radial velocity distributions</vt:lpstr>
      <vt:lpstr>Metallicities measurements</vt:lpstr>
      <vt:lpstr>Metallicity distribution functions</vt:lpstr>
      <vt:lpstr>Carbon measurements</vt:lpstr>
      <vt:lpstr>Carbon measurements</vt:lpstr>
      <vt:lpstr>Conclusions</vt:lpstr>
      <vt:lpstr>Thank you for the attention!</vt:lpstr>
      <vt:lpstr>CEMP-no spectrum</vt:lpstr>
      <vt:lpstr>Update – Ba measurements</vt:lpstr>
      <vt:lpstr>Cooling channel </vt:lpstr>
      <vt:lpstr>What we know about the first stars?</vt:lpstr>
      <vt:lpstr>PowerPoint Presentation</vt:lpstr>
      <vt:lpstr>Stellar atmospheric parameters</vt:lpstr>
      <vt:lpstr>Proper motions</vt:lpstr>
      <vt:lpstr>Proper motions</vt:lpstr>
      <vt:lpstr>Parallax</vt:lpstr>
      <vt:lpstr>Uncertainties on radial velocity </vt:lpstr>
      <vt:lpstr>Uncertainties on radial velocity </vt:lpstr>
      <vt:lpstr>Absolute C abundance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Valentina Verdiani</cp:lastModifiedBy>
  <cp:revision>119</cp:revision>
  <dcterms:created xsi:type="dcterms:W3CDTF">2020-11-12T10:34:42Z</dcterms:created>
  <dcterms:modified xsi:type="dcterms:W3CDTF">2025-03-19T09:15:41Z</dcterms:modified>
  <cp:category/>
</cp:coreProperties>
</file>