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4"/>
  </p:sldMasterIdLst>
  <p:notesMasterIdLst>
    <p:notesMasterId r:id="rId20"/>
  </p:notesMasterIdLst>
  <p:handoutMasterIdLst>
    <p:handoutMasterId r:id="rId21"/>
  </p:handoutMasterIdLst>
  <p:sldIdLst>
    <p:sldId id="293" r:id="rId5"/>
    <p:sldId id="573" r:id="rId6"/>
    <p:sldId id="580" r:id="rId7"/>
    <p:sldId id="582" r:id="rId8"/>
    <p:sldId id="553" r:id="rId9"/>
    <p:sldId id="591" r:id="rId10"/>
    <p:sldId id="552" r:id="rId11"/>
    <p:sldId id="574" r:id="rId12"/>
    <p:sldId id="581" r:id="rId13"/>
    <p:sldId id="597" r:id="rId14"/>
    <p:sldId id="555" r:id="rId15"/>
    <p:sldId id="570" r:id="rId16"/>
    <p:sldId id="572" r:id="rId17"/>
    <p:sldId id="556" r:id="rId18"/>
    <p:sldId id="577" r:id="rId19"/>
  </p:sldIdLst>
  <p:sldSz cx="13004800" cy="73152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308"/>
    <a:srgbClr val="999999"/>
    <a:srgbClr val="616161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21" autoAdjust="0"/>
    <p:restoredTop sz="90807" autoAdjust="0"/>
  </p:normalViewPr>
  <p:slideViewPr>
    <p:cSldViewPr snapToGrid="0">
      <p:cViewPr varScale="1">
        <p:scale>
          <a:sx n="79" d="100"/>
          <a:sy n="79" d="100"/>
        </p:scale>
        <p:origin x="53" y="82"/>
      </p:cViewPr>
      <p:guideLst>
        <p:guide orient="horz" pos="2304"/>
        <p:guide pos="409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13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C700D9-CE72-42ED-9828-B50AC646E7EA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C05883-D2BC-41D5-8404-AF47BD379797}">
      <dgm:prSet phldrT="[Text]"/>
      <dgm:spPr/>
      <dgm:t>
        <a:bodyPr/>
        <a:lstStyle/>
        <a:p>
          <a:r>
            <a:rPr lang="en-US" b="0" dirty="0">
              <a:solidFill>
                <a:schemeClr val="bg1"/>
              </a:solidFill>
            </a:rPr>
            <a:t>RAINIER</a:t>
          </a:r>
        </a:p>
      </dgm:t>
    </dgm:pt>
    <dgm:pt modelId="{CA66B9CF-E88A-4453-9AFA-1D9E05083BFA}" type="parTrans" cxnId="{5F818F83-821B-4D6B-AE77-2428081E04A9}">
      <dgm:prSet/>
      <dgm:spPr/>
      <dgm:t>
        <a:bodyPr/>
        <a:lstStyle/>
        <a:p>
          <a:endParaRPr lang="en-US"/>
        </a:p>
      </dgm:t>
    </dgm:pt>
    <dgm:pt modelId="{ADD8D9E8-F9A3-4CA0-8829-4AB69321C691}" type="sibTrans" cxnId="{5F818F83-821B-4D6B-AE77-2428081E04A9}">
      <dgm:prSet/>
      <dgm:spPr/>
      <dgm:t>
        <a:bodyPr/>
        <a:lstStyle/>
        <a:p>
          <a:endParaRPr lang="en-US"/>
        </a:p>
      </dgm:t>
    </dgm:pt>
    <dgm:pt modelId="{137E0959-6FF9-4BC1-A3AF-F1C4AEB6175F}">
      <dgm:prSet phldrT="[Text]"/>
      <dgm:spPr/>
      <dgm:t>
        <a:bodyPr/>
        <a:lstStyle/>
        <a:p>
          <a:r>
            <a:rPr lang="en-US" dirty="0"/>
            <a:t>G4</a:t>
          </a:r>
        </a:p>
      </dgm:t>
    </dgm:pt>
    <dgm:pt modelId="{54AAC5DF-7A55-46EB-810F-5B99049609CF}" type="parTrans" cxnId="{D1561BED-E7CE-4D38-94AE-7BBE53CB3725}">
      <dgm:prSet/>
      <dgm:spPr/>
      <dgm:t>
        <a:bodyPr/>
        <a:lstStyle/>
        <a:p>
          <a:endParaRPr lang="en-US"/>
        </a:p>
      </dgm:t>
    </dgm:pt>
    <dgm:pt modelId="{F0E671D9-AF6F-442C-AB8B-295CDBEA82B1}" type="sibTrans" cxnId="{D1561BED-E7CE-4D38-94AE-7BBE53CB3725}">
      <dgm:prSet/>
      <dgm:spPr/>
      <dgm:t>
        <a:bodyPr/>
        <a:lstStyle/>
        <a:p>
          <a:endParaRPr lang="en-US"/>
        </a:p>
      </dgm:t>
    </dgm:pt>
    <dgm:pt modelId="{8A27DC7F-ACD1-441C-BE8E-13C293D890F8}">
      <dgm:prSet phldrT="[Text]"/>
      <dgm:spPr/>
      <dgm:t>
        <a:bodyPr/>
        <a:lstStyle/>
        <a:p>
          <a:r>
            <a:rPr lang="en-US" dirty="0"/>
            <a:t>Simulated spectra</a:t>
          </a:r>
        </a:p>
      </dgm:t>
    </dgm:pt>
    <dgm:pt modelId="{9BB2A11A-6360-4BB6-A04B-EA639D03E45F}" type="parTrans" cxnId="{116989B2-CFB6-42C5-B174-3CDB6593E1C7}">
      <dgm:prSet/>
      <dgm:spPr/>
      <dgm:t>
        <a:bodyPr/>
        <a:lstStyle/>
        <a:p>
          <a:endParaRPr lang="en-US"/>
        </a:p>
      </dgm:t>
    </dgm:pt>
    <dgm:pt modelId="{BF7BF816-5831-4DD9-A2BD-68E511CAE685}" type="sibTrans" cxnId="{116989B2-CFB6-42C5-B174-3CDB6593E1C7}">
      <dgm:prSet/>
      <dgm:spPr/>
      <dgm:t>
        <a:bodyPr/>
        <a:lstStyle/>
        <a:p>
          <a:endParaRPr lang="en-US"/>
        </a:p>
      </dgm:t>
    </dgm:pt>
    <dgm:pt modelId="{6ECC21CA-08D4-41B4-B674-BED2A5422C61}">
      <dgm:prSet phldrT="[Text]"/>
      <dgm:spPr/>
      <dgm:t>
        <a:bodyPr/>
        <a:lstStyle/>
        <a:p>
          <a:r>
            <a:rPr lang="en-US" dirty="0"/>
            <a:t>Fitting</a:t>
          </a:r>
        </a:p>
      </dgm:t>
    </dgm:pt>
    <dgm:pt modelId="{1241C612-334B-4366-ADE6-AA9584E111F5}" type="parTrans" cxnId="{D2C03BDD-577D-444C-AF1F-996E6E3D2D7A}">
      <dgm:prSet/>
      <dgm:spPr/>
      <dgm:t>
        <a:bodyPr/>
        <a:lstStyle/>
        <a:p>
          <a:endParaRPr lang="en-US"/>
        </a:p>
      </dgm:t>
    </dgm:pt>
    <dgm:pt modelId="{48FD17C6-4C79-4543-A6B5-56B30D469379}" type="sibTrans" cxnId="{D2C03BDD-577D-444C-AF1F-996E6E3D2D7A}">
      <dgm:prSet/>
      <dgm:spPr/>
      <dgm:t>
        <a:bodyPr/>
        <a:lstStyle/>
        <a:p>
          <a:endParaRPr lang="en-US"/>
        </a:p>
      </dgm:t>
    </dgm:pt>
    <dgm:pt modelId="{9D274BD5-2818-4B1F-8E03-2F74AFAFE58C}" type="pres">
      <dgm:prSet presAssocID="{6EC700D9-CE72-42ED-9828-B50AC646E7EA}" presName="Name0" presStyleCnt="0">
        <dgm:presLayoutVars>
          <dgm:dir/>
          <dgm:animLvl val="lvl"/>
          <dgm:resizeHandles val="exact"/>
        </dgm:presLayoutVars>
      </dgm:prSet>
      <dgm:spPr/>
    </dgm:pt>
    <dgm:pt modelId="{480D12F0-E759-4C15-A927-2DCAE71FA99F}" type="pres">
      <dgm:prSet presAssocID="{15C05883-D2BC-41D5-8404-AF47BD379797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E286FD8-6556-42DA-8240-D9393BC72FFF}" type="pres">
      <dgm:prSet presAssocID="{ADD8D9E8-F9A3-4CA0-8829-4AB69321C691}" presName="parTxOnlySpace" presStyleCnt="0"/>
      <dgm:spPr/>
    </dgm:pt>
    <dgm:pt modelId="{19B7779B-F541-4851-AF37-7F64712D743C}" type="pres">
      <dgm:prSet presAssocID="{137E0959-6FF9-4BC1-A3AF-F1C4AEB6175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BED107-83FB-4512-8A30-E5F907E81278}" type="pres">
      <dgm:prSet presAssocID="{F0E671D9-AF6F-442C-AB8B-295CDBEA82B1}" presName="parTxOnlySpace" presStyleCnt="0"/>
      <dgm:spPr/>
    </dgm:pt>
    <dgm:pt modelId="{6A56F6FE-3652-422D-982A-55A4A652B02F}" type="pres">
      <dgm:prSet presAssocID="{8A27DC7F-ACD1-441C-BE8E-13C293D890F8}" presName="parTxOnly" presStyleLbl="node1" presStyleIdx="2" presStyleCnt="4" custLinFactNeighborY="-1077">
        <dgm:presLayoutVars>
          <dgm:chMax val="0"/>
          <dgm:chPref val="0"/>
          <dgm:bulletEnabled val="1"/>
        </dgm:presLayoutVars>
      </dgm:prSet>
      <dgm:spPr/>
    </dgm:pt>
    <dgm:pt modelId="{B86AF77F-F717-495D-AE90-FA65F8E9E00B}" type="pres">
      <dgm:prSet presAssocID="{BF7BF816-5831-4DD9-A2BD-68E511CAE685}" presName="parTxOnlySpace" presStyleCnt="0"/>
      <dgm:spPr/>
    </dgm:pt>
    <dgm:pt modelId="{61118966-B359-4C7C-B52B-E34EFE63CCFC}" type="pres">
      <dgm:prSet presAssocID="{6ECC21CA-08D4-41B4-B674-BED2A5422C61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DE5C2D-30A8-4AA9-B802-F26A5804567E}" type="presOf" srcId="{8A27DC7F-ACD1-441C-BE8E-13C293D890F8}" destId="{6A56F6FE-3652-422D-982A-55A4A652B02F}" srcOrd="0" destOrd="0" presId="urn:microsoft.com/office/officeart/2005/8/layout/chevron1"/>
    <dgm:cxn modelId="{2DB93230-3AE1-4481-A105-9236C07612CF}" type="presOf" srcId="{15C05883-D2BC-41D5-8404-AF47BD379797}" destId="{480D12F0-E759-4C15-A927-2DCAE71FA99F}" srcOrd="0" destOrd="0" presId="urn:microsoft.com/office/officeart/2005/8/layout/chevron1"/>
    <dgm:cxn modelId="{53C42346-F652-40DD-B518-5A78537A6AFC}" type="presOf" srcId="{137E0959-6FF9-4BC1-A3AF-F1C4AEB6175F}" destId="{19B7779B-F541-4851-AF37-7F64712D743C}" srcOrd="0" destOrd="0" presId="urn:microsoft.com/office/officeart/2005/8/layout/chevron1"/>
    <dgm:cxn modelId="{5F818F83-821B-4D6B-AE77-2428081E04A9}" srcId="{6EC700D9-CE72-42ED-9828-B50AC646E7EA}" destId="{15C05883-D2BC-41D5-8404-AF47BD379797}" srcOrd="0" destOrd="0" parTransId="{CA66B9CF-E88A-4453-9AFA-1D9E05083BFA}" sibTransId="{ADD8D9E8-F9A3-4CA0-8829-4AB69321C691}"/>
    <dgm:cxn modelId="{116989B2-CFB6-42C5-B174-3CDB6593E1C7}" srcId="{6EC700D9-CE72-42ED-9828-B50AC646E7EA}" destId="{8A27DC7F-ACD1-441C-BE8E-13C293D890F8}" srcOrd="2" destOrd="0" parTransId="{9BB2A11A-6360-4BB6-A04B-EA639D03E45F}" sibTransId="{BF7BF816-5831-4DD9-A2BD-68E511CAE685}"/>
    <dgm:cxn modelId="{D2C03BDD-577D-444C-AF1F-996E6E3D2D7A}" srcId="{6EC700D9-CE72-42ED-9828-B50AC646E7EA}" destId="{6ECC21CA-08D4-41B4-B674-BED2A5422C61}" srcOrd="3" destOrd="0" parTransId="{1241C612-334B-4366-ADE6-AA9584E111F5}" sibTransId="{48FD17C6-4C79-4543-A6B5-56B30D469379}"/>
    <dgm:cxn modelId="{D1561BED-E7CE-4D38-94AE-7BBE53CB3725}" srcId="{6EC700D9-CE72-42ED-9828-B50AC646E7EA}" destId="{137E0959-6FF9-4BC1-A3AF-F1C4AEB6175F}" srcOrd="1" destOrd="0" parTransId="{54AAC5DF-7A55-46EB-810F-5B99049609CF}" sibTransId="{F0E671D9-AF6F-442C-AB8B-295CDBEA82B1}"/>
    <dgm:cxn modelId="{04E03DF2-2554-4BF3-B50D-E728E04390DB}" type="presOf" srcId="{6ECC21CA-08D4-41B4-B674-BED2A5422C61}" destId="{61118966-B359-4C7C-B52B-E34EFE63CCFC}" srcOrd="0" destOrd="0" presId="urn:microsoft.com/office/officeart/2005/8/layout/chevron1"/>
    <dgm:cxn modelId="{E6973BFA-63E3-45C7-863A-9C4EDE5D627F}" type="presOf" srcId="{6EC700D9-CE72-42ED-9828-B50AC646E7EA}" destId="{9D274BD5-2818-4B1F-8E03-2F74AFAFE58C}" srcOrd="0" destOrd="0" presId="urn:microsoft.com/office/officeart/2005/8/layout/chevron1"/>
    <dgm:cxn modelId="{0010F6A1-CBB9-4A5C-BCFB-F13EF680B697}" type="presParOf" srcId="{9D274BD5-2818-4B1F-8E03-2F74AFAFE58C}" destId="{480D12F0-E759-4C15-A927-2DCAE71FA99F}" srcOrd="0" destOrd="0" presId="urn:microsoft.com/office/officeart/2005/8/layout/chevron1"/>
    <dgm:cxn modelId="{2D510037-DE4D-4723-87FA-70605FE12339}" type="presParOf" srcId="{9D274BD5-2818-4B1F-8E03-2F74AFAFE58C}" destId="{AE286FD8-6556-42DA-8240-D9393BC72FFF}" srcOrd="1" destOrd="0" presId="urn:microsoft.com/office/officeart/2005/8/layout/chevron1"/>
    <dgm:cxn modelId="{555FD09C-2713-41AF-9534-D1BCA343F8E0}" type="presParOf" srcId="{9D274BD5-2818-4B1F-8E03-2F74AFAFE58C}" destId="{19B7779B-F541-4851-AF37-7F64712D743C}" srcOrd="2" destOrd="0" presId="urn:microsoft.com/office/officeart/2005/8/layout/chevron1"/>
    <dgm:cxn modelId="{9D151971-0E58-47A7-8455-FAC018E88CB7}" type="presParOf" srcId="{9D274BD5-2818-4B1F-8E03-2F74AFAFE58C}" destId="{F7BED107-83FB-4512-8A30-E5F907E81278}" srcOrd="3" destOrd="0" presId="urn:microsoft.com/office/officeart/2005/8/layout/chevron1"/>
    <dgm:cxn modelId="{5F43BFCB-FE5C-4B08-87FB-21E680E983FE}" type="presParOf" srcId="{9D274BD5-2818-4B1F-8E03-2F74AFAFE58C}" destId="{6A56F6FE-3652-422D-982A-55A4A652B02F}" srcOrd="4" destOrd="0" presId="urn:microsoft.com/office/officeart/2005/8/layout/chevron1"/>
    <dgm:cxn modelId="{787C7335-2CCA-453A-97CD-84FF9A6969EC}" type="presParOf" srcId="{9D274BD5-2818-4B1F-8E03-2F74AFAFE58C}" destId="{B86AF77F-F717-495D-AE90-FA65F8E9E00B}" srcOrd="5" destOrd="0" presId="urn:microsoft.com/office/officeart/2005/8/layout/chevron1"/>
    <dgm:cxn modelId="{CA93A192-7422-4969-99DE-D1E2FAEE53C0}" type="presParOf" srcId="{9D274BD5-2818-4B1F-8E03-2F74AFAFE58C}" destId="{61118966-B359-4C7C-B52B-E34EFE63CCFC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D12F0-E759-4C15-A927-2DCAE71FA99F}">
      <dsp:nvSpPr>
        <dsp:cNvPr id="0" name=""/>
        <dsp:cNvSpPr/>
      </dsp:nvSpPr>
      <dsp:spPr>
        <a:xfrm>
          <a:off x="3877" y="372261"/>
          <a:ext cx="2257175" cy="9028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0" kern="1200" dirty="0">
              <a:solidFill>
                <a:schemeClr val="bg1"/>
              </a:solidFill>
            </a:rPr>
            <a:t>RAINIER</a:t>
          </a:r>
        </a:p>
      </dsp:txBody>
      <dsp:txXfrm>
        <a:off x="455312" y="372261"/>
        <a:ext cx="1354305" cy="902870"/>
      </dsp:txXfrm>
    </dsp:sp>
    <dsp:sp modelId="{19B7779B-F541-4851-AF37-7F64712D743C}">
      <dsp:nvSpPr>
        <dsp:cNvPr id="0" name=""/>
        <dsp:cNvSpPr/>
      </dsp:nvSpPr>
      <dsp:spPr>
        <a:xfrm>
          <a:off x="2035335" y="372261"/>
          <a:ext cx="2257175" cy="9028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G4</a:t>
          </a:r>
        </a:p>
      </dsp:txBody>
      <dsp:txXfrm>
        <a:off x="2486770" y="372261"/>
        <a:ext cx="1354305" cy="902870"/>
      </dsp:txXfrm>
    </dsp:sp>
    <dsp:sp modelId="{6A56F6FE-3652-422D-982A-55A4A652B02F}">
      <dsp:nvSpPr>
        <dsp:cNvPr id="0" name=""/>
        <dsp:cNvSpPr/>
      </dsp:nvSpPr>
      <dsp:spPr>
        <a:xfrm>
          <a:off x="4066794" y="362537"/>
          <a:ext cx="2257175" cy="9028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Simulated spectra</a:t>
          </a:r>
        </a:p>
      </dsp:txBody>
      <dsp:txXfrm>
        <a:off x="4518229" y="362537"/>
        <a:ext cx="1354305" cy="902870"/>
      </dsp:txXfrm>
    </dsp:sp>
    <dsp:sp modelId="{61118966-B359-4C7C-B52B-E34EFE63CCFC}">
      <dsp:nvSpPr>
        <dsp:cNvPr id="0" name=""/>
        <dsp:cNvSpPr/>
      </dsp:nvSpPr>
      <dsp:spPr>
        <a:xfrm>
          <a:off x="6098252" y="372261"/>
          <a:ext cx="2257175" cy="90287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Fitting</a:t>
          </a:r>
        </a:p>
      </dsp:txBody>
      <dsp:txXfrm>
        <a:off x="6549687" y="372261"/>
        <a:ext cx="1354305" cy="902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1CE6688-849D-420B-A02C-5C123123A55D}" type="datetime1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Date and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ADF62D-6416-4B58-9969-1681054BE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5029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FBED2655-E383-4A70-B662-D7DEFF01D45A}" type="datetime1">
              <a:rPr lang="en-US" smtClean="0"/>
              <a:t>3/23/2025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5"/>
          </a:xfrm>
          <a:prstGeom prst="rect">
            <a:avLst/>
          </a:prstGeom>
        </p:spPr>
        <p:txBody>
          <a:bodyPr vert="horz" lIns="93170" tIns="46586" rIns="93170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r>
              <a:rPr lang="en-US"/>
              <a:t>Date and time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1FDF26B1-DE9A-4EC9-A610-93C778CE0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016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46350" y="876300"/>
            <a:ext cx="4203700" cy="23653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2051"/>
          <p:cNvSpPr>
            <a:spLocks noGrp="1"/>
          </p:cNvSpPr>
          <p:nvPr>
            <p:ph type="body" idx="1"/>
          </p:nvPr>
        </p:nvSpPr>
        <p:spPr bwMode="auto">
          <a:xfrm>
            <a:off x="927956" y="3369846"/>
            <a:ext cx="7423623" cy="3191908"/>
          </a:xfrm>
          <a:prstGeom prst="rect">
            <a:avLst/>
          </a:prstGeom>
          <a:noFill/>
        </p:spPr>
        <p:txBody>
          <a:bodyPr/>
          <a:lstStyle/>
          <a:p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9B76B0-F802-5195-E15A-F44FEC9E74F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ABE74C3-C523-4D08-A492-5BAA47598F90}" type="datetime1">
              <a:rPr lang="en-US" smtClean="0"/>
              <a:t>3/23/2025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5506C-7AF6-A237-75DB-4BCA4A7F8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4022" y="4483297"/>
            <a:ext cx="5712178" cy="4246563"/>
          </a:xfrm>
          <a:prstGeom prst="rect">
            <a:avLst/>
          </a:prstGeom>
          <a:noFill/>
        </p:spPr>
        <p:txBody>
          <a:bodyPr/>
          <a:lstStyle/>
          <a:p>
            <a:pPr algn="l"/>
            <a:endParaRPr lang="en-US" dirty="0">
              <a:ea typeface="ヒラギノ角ゴ Pro W3"/>
              <a:cs typeface="ヒラギノ角ゴ Pro W3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4044F8-0B9E-27A5-733B-51FE084EB18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2476EE6-1FF4-413C-88A6-989DF6C6421C}" type="datetime1">
              <a:rPr lang="en-US" smtClean="0"/>
              <a:t>3/23/2025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00FBD-95DA-E0EA-D1DC-F5A3997B0C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58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BFF13B38-7BB8-4D99-B385-FDC1EFCEF95E}" type="datetime1">
              <a:rPr lang="en-US" smtClean="0"/>
              <a:t>3/23/2025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37FED-C883-C776-5F34-220BA2406E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6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D08A8-75C8-28FD-46FB-87609E1AEDA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F7EC42F-BB25-488B-8A6D-EB21664A35E0}" type="datetime1">
              <a:rPr lang="en-US" smtClean="0"/>
              <a:t>3/23/2025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9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C78B8-7796-EB5C-5549-086F925AC3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E09EB9-C9E0-4008-8D55-A58D36A3E359}" type="datetime1">
              <a:rPr lang="en-US" smtClean="0"/>
              <a:t>3/23/2025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24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C78B8-7796-EB5C-5549-086F925AC3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7719E72-E8C5-4832-A6DA-554C5693FA97}" type="datetime1">
              <a:rPr lang="en-US" smtClean="0"/>
              <a:t>3/23/2025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6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0C78B8-7796-EB5C-5549-086F925AC3F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E0F1A8A7-1F82-4FAD-8A5A-7FD4A6E82488}" type="datetime1">
              <a:rPr lang="en-US" smtClean="0"/>
              <a:t>3/23/2025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22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F26B1-DE9A-4EC9-A610-93C778CE0375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EB66B-EAE8-A56F-68D8-0350E93C2E86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FAE55D5-A876-4211-8137-64A6BF79F618}" type="datetime1">
              <a:rPr lang="en-US" smtClean="0"/>
              <a:t>3/23/2025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7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07417" y="1320800"/>
            <a:ext cx="10652411" cy="4771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2210" tIns="46105" rIns="92210" bIns="46105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2773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167467" y="4343401"/>
            <a:ext cx="8669867" cy="1219200"/>
          </a:xfrm>
        </p:spPr>
        <p:txBody>
          <a:bodyPr/>
          <a:lstStyle>
            <a:lvl1pPr marL="0" indent="0" algn="ctr">
              <a:buNone/>
              <a:defRPr/>
            </a:lvl1pPr>
            <a:lvl2pPr marL="461110" indent="0" algn="ctr">
              <a:buNone/>
              <a:defRPr/>
            </a:lvl2pPr>
            <a:lvl3pPr marL="922217" indent="0" algn="ctr">
              <a:buNone/>
              <a:defRPr/>
            </a:lvl3pPr>
            <a:lvl4pPr marL="1383325" indent="0" algn="ctr">
              <a:buNone/>
              <a:defRPr/>
            </a:lvl4pPr>
            <a:lvl5pPr marL="1844435" indent="0" algn="ctr">
              <a:buNone/>
              <a:defRPr/>
            </a:lvl5pPr>
            <a:lvl6pPr marL="2305543" indent="0" algn="ctr">
              <a:buNone/>
              <a:defRPr/>
            </a:lvl6pPr>
            <a:lvl7pPr marL="2766652" indent="0" algn="ctr">
              <a:buNone/>
              <a:defRPr/>
            </a:lvl7pPr>
            <a:lvl8pPr marL="3227758" indent="0" algn="ctr">
              <a:buNone/>
              <a:defRPr/>
            </a:lvl8pPr>
            <a:lvl9pPr marL="36888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6" y="3357103"/>
            <a:ext cx="12801599" cy="5105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6061" tIns="22425" rIns="56061" bIns="22425"/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812965"/>
            <a:ext cx="13004800" cy="454149"/>
          </a:xfrm>
          <a:prstGeom prst="rect">
            <a:avLst/>
          </a:prstGeom>
          <a:noFill/>
        </p:spPr>
        <p:txBody>
          <a:bodyPr wrap="square" lIns="92252" tIns="46126" rIns="92252" bIns="46126" rtlCol="0">
            <a:spAutoFit/>
          </a:bodyPr>
          <a:lstStyle/>
          <a:p>
            <a:pPr algn="ctr"/>
            <a:r>
              <a:rPr lang="en-US" sz="1173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This material is based upon work supported by the U.S. Department of Energy, Office of Science, Office of Nuclear Physics and used resources of</a:t>
            </a:r>
          </a:p>
          <a:p>
            <a:pPr algn="ctr"/>
            <a:r>
              <a:rPr lang="en-US" sz="1173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the</a:t>
            </a:r>
            <a:r>
              <a:rPr lang="en-US" sz="1173" kern="1200" baseline="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 </a:t>
            </a:r>
            <a:r>
              <a:rPr lang="en-US" sz="1173" kern="1200" dirty="0">
                <a:solidFill>
                  <a:schemeClr val="tx1"/>
                </a:solidFill>
                <a:latin typeface="+mn-lt"/>
                <a:ea typeface="ヒラギノ角ゴ Pro W3"/>
                <a:cs typeface="ヒラギノ角ゴ Pro W3"/>
              </a:rPr>
              <a:t>Facility for Rare Isotope Beams (FRIB) Operations, which is a DOE Office of Science User Facility under Award Number DE-SC0023633.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4282897" y="442928"/>
            <a:ext cx="3901440" cy="2239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960" y="583032"/>
            <a:ext cx="1706880" cy="2180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120" y="6018699"/>
            <a:ext cx="3413760" cy="748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355" y="6019159"/>
            <a:ext cx="2828544" cy="66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8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7152" y="6467682"/>
            <a:ext cx="13021951" cy="877824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300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2575" y="1408117"/>
            <a:ext cx="11185677" cy="364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192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3021" y="3209933"/>
            <a:ext cx="13004800" cy="393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>
              <a:defRPr/>
            </a:pPr>
            <a:endParaRPr lang="en-US" sz="192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" y="1138240"/>
            <a:ext cx="12787089" cy="5266624"/>
          </a:xfrm>
        </p:spPr>
        <p:txBody>
          <a:bodyPr/>
          <a:lstStyle>
            <a:lvl3pPr>
              <a:defRPr sz="192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374" y="308626"/>
            <a:ext cx="12788053" cy="51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6502401" y="6780213"/>
            <a:ext cx="5418674" cy="388937"/>
          </a:xfrm>
        </p:spPr>
        <p:txBody>
          <a:bodyPr/>
          <a:lstStyle>
            <a:lvl1pPr algn="r" eaLnBrk="0" hangingPunct="0">
              <a:lnSpc>
                <a:spcPct val="90000"/>
              </a:lnSpc>
              <a:defRPr sz="128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8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94081" y="6501697"/>
            <a:ext cx="585215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7"/>
              </a:lnSpc>
            </a:pPr>
            <a:r>
              <a:rPr lang="en-US" sz="128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Facility for Rare Isotope Beams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U.S. Department of Energy Office of Science | Michigan State University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640 South Shaw Lane • East Lansing, MI 48824, USA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rPr>
              <a:t>frib.msu.edu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4" y="6467682"/>
            <a:ext cx="662853" cy="78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33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17151" y="6467682"/>
            <a:ext cx="13021952" cy="877824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300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2575" y="1408117"/>
            <a:ext cx="11185677" cy="364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192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3021" y="3209933"/>
            <a:ext cx="13004800" cy="393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>
              <a:defRPr/>
            </a:pPr>
            <a:endParaRPr lang="en-US" sz="192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" y="1138240"/>
            <a:ext cx="12787089" cy="4551360"/>
          </a:xfrm>
        </p:spPr>
        <p:txBody>
          <a:bodyPr/>
          <a:lstStyle>
            <a:lvl3pPr>
              <a:defRPr sz="192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374" y="308626"/>
            <a:ext cx="12788053" cy="51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8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80"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5770880"/>
            <a:ext cx="13004800" cy="7315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lIns="97492" tIns="48747" rIns="97492" bIns="48747" anchor="ctr"/>
          <a:lstStyle/>
          <a:p>
            <a:endParaRPr lang="en-US" sz="1920" dirty="0"/>
          </a:p>
        </p:txBody>
      </p:sp>
      <p:sp>
        <p:nvSpPr>
          <p:cNvPr id="12" name="Rectangle 9"/>
          <p:cNvSpPr>
            <a:spLocks noChangeArrowheads="1"/>
          </p:cNvSpPr>
          <p:nvPr userDrawn="1"/>
        </p:nvSpPr>
        <p:spPr bwMode="auto">
          <a:xfrm>
            <a:off x="0" y="6407568"/>
            <a:ext cx="13004800" cy="81280"/>
          </a:xfrm>
          <a:prstGeom prst="rect">
            <a:avLst/>
          </a:prstGeom>
          <a:solidFill>
            <a:srgbClr val="006633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7492" tIns="48747" rIns="97492" bIns="48747" anchor="ctr"/>
          <a:lstStyle/>
          <a:p>
            <a:endParaRPr lang="en-US" sz="1920" dirty="0"/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5770880"/>
            <a:ext cx="12895462" cy="623147"/>
          </a:xfrm>
        </p:spPr>
        <p:txBody>
          <a:bodyPr anchor="ctr"/>
          <a:lstStyle>
            <a:lvl1pPr marL="146257" indent="0">
              <a:spcBef>
                <a:spcPts val="0"/>
              </a:spcBef>
              <a:buNone/>
              <a:defRPr b="1" baseline="0"/>
            </a:lvl1pPr>
          </a:lstStyle>
          <a:p>
            <a:pPr lvl="0"/>
            <a:r>
              <a:rPr lang="en-US" dirty="0"/>
              <a:t>Add takeaway message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4" y="6467682"/>
            <a:ext cx="662853" cy="780288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894081" y="6501697"/>
            <a:ext cx="585215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7"/>
              </a:lnSpc>
            </a:pPr>
            <a:r>
              <a:rPr lang="en-US" sz="128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78500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7152" y="6467682"/>
            <a:ext cx="13021951" cy="877824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4" y="6467682"/>
            <a:ext cx="662853" cy="780288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300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2575" y="1408117"/>
            <a:ext cx="11185677" cy="364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192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3021" y="3209933"/>
            <a:ext cx="13004800" cy="393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>
              <a:defRPr/>
            </a:pPr>
            <a:endParaRPr lang="en-US" sz="192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80" y="304808"/>
            <a:ext cx="12788050" cy="51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4" y="1138240"/>
            <a:ext cx="6290816" cy="5362575"/>
          </a:xfrm>
        </p:spPr>
        <p:txBody>
          <a:bodyPr/>
          <a:lstStyle>
            <a:lvl3pPr>
              <a:defRPr sz="192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605618" y="1143008"/>
            <a:ext cx="6290812" cy="5362575"/>
          </a:xfrm>
        </p:spPr>
        <p:txBody>
          <a:bodyPr/>
          <a:lstStyle>
            <a:lvl3pPr>
              <a:defRPr sz="192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8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4F88C639-55E7-4D97-AC8D-4B42A67367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94081" y="6501697"/>
            <a:ext cx="585215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7"/>
              </a:lnSpc>
            </a:pPr>
            <a:r>
              <a:rPr lang="en-US" sz="128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546221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-17151" y="6467682"/>
            <a:ext cx="13021952" cy="877824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4" y="6467682"/>
            <a:ext cx="662853" cy="780288"/>
          </a:xfrm>
          <a:prstGeom prst="rect">
            <a:avLst/>
          </a:prstGeom>
        </p:spPr>
      </p:pic>
      <p:pic>
        <p:nvPicPr>
          <p:cNvPr id="6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300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52575" y="1408117"/>
            <a:ext cx="11185677" cy="364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192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853021" y="3209933"/>
            <a:ext cx="13004800" cy="393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>
              <a:defRPr/>
            </a:pPr>
            <a:endParaRPr lang="en-US" sz="192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4" y="304808"/>
            <a:ext cx="12788053" cy="51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6" y="1138246"/>
            <a:ext cx="12788059" cy="259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108376" y="3820168"/>
            <a:ext cx="12788059" cy="259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8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BCDB990A-6268-4898-A641-7F04AAB15E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894081" y="6501697"/>
            <a:ext cx="585215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7"/>
              </a:lnSpc>
            </a:pPr>
            <a:r>
              <a:rPr lang="en-US" sz="128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267404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r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-17152" y="6467682"/>
            <a:ext cx="13021951" cy="877824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4" y="6467682"/>
            <a:ext cx="662853" cy="780288"/>
          </a:xfrm>
          <a:prstGeom prst="rect">
            <a:avLst/>
          </a:prstGeom>
        </p:spPr>
      </p:pic>
      <p:pic>
        <p:nvPicPr>
          <p:cNvPr id="8" name="Picture 4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300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952575" y="1408117"/>
            <a:ext cx="11185677" cy="364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192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53021" y="3209933"/>
            <a:ext cx="13004800" cy="393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>
              <a:defRPr/>
            </a:pPr>
            <a:endParaRPr lang="en-US" sz="192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80" y="304808"/>
            <a:ext cx="12788050" cy="51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5" y="1138246"/>
            <a:ext cx="6285653" cy="259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6578538" y="1138246"/>
            <a:ext cx="6317902" cy="259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108388" y="3820168"/>
            <a:ext cx="6285652" cy="259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6578538" y="3820168"/>
            <a:ext cx="6317902" cy="25955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6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8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74887700-F8AD-4E75-9DA6-99EB4D2760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894081" y="6501697"/>
            <a:ext cx="585215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7"/>
              </a:lnSpc>
            </a:pPr>
            <a:r>
              <a:rPr lang="en-US" sz="128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44931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7152" y="6467682"/>
            <a:ext cx="13021951" cy="877824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4" y="6467682"/>
            <a:ext cx="662853" cy="780288"/>
          </a:xfrm>
          <a:prstGeom prst="rect">
            <a:avLst/>
          </a:prstGeom>
        </p:spPr>
      </p:pic>
      <p:pic>
        <p:nvPicPr>
          <p:cNvPr id="4" name="Picture 5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300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52575" y="1408117"/>
            <a:ext cx="11185677" cy="364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192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853021" y="3209933"/>
            <a:ext cx="13004800" cy="393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>
              <a:defRPr/>
            </a:pPr>
            <a:endParaRPr lang="en-US" sz="192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4" y="304808"/>
            <a:ext cx="12788053" cy="51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8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CF988859-7953-4624-98C4-717249B46A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94081" y="6501697"/>
            <a:ext cx="585215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7"/>
              </a:lnSpc>
            </a:pPr>
            <a:r>
              <a:rPr lang="en-US" sz="128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13195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clea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RIB_ppt_t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300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52575" y="1408117"/>
            <a:ext cx="11185677" cy="364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192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53021" y="3209933"/>
            <a:ext cx="13004800" cy="393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>
              <a:defRPr/>
            </a:pPr>
            <a:endParaRPr lang="en-US" sz="192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4" y="304808"/>
            <a:ext cx="12788053" cy="51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-17151" y="6467682"/>
            <a:ext cx="13004800" cy="877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56530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17152" y="6467682"/>
            <a:ext cx="13021951" cy="877824"/>
          </a:xfrm>
          <a:prstGeom prst="rect">
            <a:avLst/>
          </a:prstGeom>
          <a:solidFill>
            <a:srgbClr val="E7E9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20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24" y="6467682"/>
            <a:ext cx="662853" cy="780288"/>
          </a:xfrm>
          <a:prstGeom prst="rect">
            <a:avLst/>
          </a:prstGeom>
        </p:spPr>
      </p:pic>
      <p:pic>
        <p:nvPicPr>
          <p:cNvPr id="5" name="Picture 7" descr="FRIB_ppt_top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"/>
            <a:ext cx="130048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952575" y="1408117"/>
            <a:ext cx="11185677" cy="364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 eaLnBrk="0" hangingPunct="0">
              <a:lnSpc>
                <a:spcPct val="90000"/>
              </a:lnSpc>
              <a:defRPr/>
            </a:pPr>
            <a:endParaRPr lang="en-US" sz="1920" dirty="0">
              <a:latin typeface="Helvetica" pitchFamily="-107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853021" y="3209933"/>
            <a:ext cx="13004800" cy="3938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folHlink">
                <a:alpha val="74998"/>
              </a:schemeClr>
            </a:outerShdw>
          </a:effectLst>
        </p:spPr>
        <p:txBody>
          <a:bodyPr lIns="97466" tIns="48733" rIns="97466" bIns="48733">
            <a:spAutoFit/>
          </a:bodyPr>
          <a:lstStyle/>
          <a:p>
            <a:pPr defTabSz="487525">
              <a:defRPr/>
            </a:pPr>
            <a:endParaRPr lang="en-US" sz="1920" dirty="0"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" y="1138240"/>
            <a:ext cx="12787089" cy="5362575"/>
          </a:xfrm>
        </p:spPr>
        <p:txBody>
          <a:bodyPr/>
          <a:lstStyle>
            <a:lvl3pPr>
              <a:defRPr sz="192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374" y="308626"/>
            <a:ext cx="12788053" cy="5105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 eaLnBrk="0" hangingPunct="0">
              <a:lnSpc>
                <a:spcPct val="90000"/>
              </a:lnSpc>
              <a:defRPr sz="128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, Slide </a:t>
            </a:r>
            <a:fld id="{35AD4620-7552-4207-8973-898801ED21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94081" y="6501697"/>
            <a:ext cx="5852159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87"/>
              </a:lnSpc>
            </a:pPr>
            <a:r>
              <a:rPr lang="en-US" sz="1280" b="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Facility for Rare Isotope Beams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U.S. Department of Energy Office of Science | Michigan State University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640 South Shaw Lane • East Lansing, MI 48824, USA</a:t>
            </a:r>
          </a:p>
          <a:p>
            <a:pPr>
              <a:lnSpc>
                <a:spcPts val="1387"/>
              </a:lnSpc>
            </a:pPr>
            <a:r>
              <a:rPr lang="en-US" sz="1280" kern="1200" dirty="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ヒラギノ角ゴ Pro W3"/>
              </a:rPr>
              <a:t>frib.msu.edu</a:t>
            </a:r>
          </a:p>
        </p:txBody>
      </p:sp>
    </p:spTree>
    <p:extLst>
      <p:ext uri="{BB962C8B-B14F-4D97-AF65-F5344CB8AC3E}">
        <p14:creationId xmlns:p14="http://schemas.microsoft.com/office/powerpoint/2010/main" val="374505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18" y="85256"/>
            <a:ext cx="12789774" cy="5105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518" y="1138240"/>
            <a:ext cx="12789774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888974" y="6780213"/>
            <a:ext cx="6032101" cy="388937"/>
          </a:xfrm>
          <a:prstGeom prst="rect">
            <a:avLst/>
          </a:prstGeom>
        </p:spPr>
        <p:txBody>
          <a:bodyPr lIns="0" tIns="45712" rIns="0" bIns="45712" anchor="b"/>
          <a:lstStyle>
            <a:lvl1pPr algn="r" eaLnBrk="0" hangingPunct="0">
              <a:lnSpc>
                <a:spcPct val="90000"/>
              </a:lnSpc>
              <a:defRPr sz="1280" smtClean="0">
                <a:solidFill>
                  <a:srgbClr val="064308"/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921067" y="6780213"/>
            <a:ext cx="1083733" cy="388937"/>
          </a:xfrm>
          <a:prstGeom prst="rect">
            <a:avLst/>
          </a:prstGeo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defRPr sz="1280">
                <a:solidFill>
                  <a:srgbClr val="064308"/>
                </a:solidFill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, Slide </a:t>
            </a:r>
            <a:fld id="{D30A2C6D-39BC-4576-856C-8743CF76CC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67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</p:sldLayoutIdLst>
  <p:hf hdr="0" dt="0"/>
  <p:txStyles>
    <p:titleStyle>
      <a:lvl1pPr algn="ctr" defTabSz="85695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algn="ctr" defTabSz="85695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2pPr>
      <a:lvl3pPr algn="ctr" defTabSz="85695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3pPr>
      <a:lvl4pPr algn="ctr" defTabSz="85695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4pPr>
      <a:lvl5pPr algn="ctr" defTabSz="856955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5pPr>
      <a:lvl6pPr marL="487567" algn="ctr" defTabSz="86171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Arial" charset="0"/>
          <a:cs typeface="Arial" charset="0"/>
        </a:defRPr>
      </a:lvl6pPr>
      <a:lvl7pPr marL="975137" algn="ctr" defTabSz="86171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Arial" charset="0"/>
          <a:cs typeface="Arial" charset="0"/>
        </a:defRPr>
      </a:lvl7pPr>
      <a:lvl8pPr marL="1462703" algn="ctr" defTabSz="86171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Arial" charset="0"/>
          <a:cs typeface="Arial" charset="0"/>
        </a:defRPr>
      </a:lvl8pPr>
      <a:lvl9pPr marL="1950272" algn="ctr" defTabSz="861710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413" b="1">
          <a:solidFill>
            <a:srgbClr val="064308"/>
          </a:solidFill>
          <a:latin typeface="Arial" charset="0"/>
          <a:ea typeface="Arial" charset="0"/>
          <a:cs typeface="Arial" charset="0"/>
        </a:defRPr>
      </a:lvl9pPr>
    </p:titleStyle>
    <p:bodyStyle>
      <a:lvl1pPr marL="192214" indent="-192214" algn="l" defTabSz="856955" rtl="0" eaLnBrk="1" fontAlgn="base" hangingPunct="1">
        <a:lnSpc>
          <a:spcPct val="90000"/>
        </a:lnSpc>
        <a:spcBef>
          <a:spcPts val="1286"/>
        </a:spcBef>
        <a:spcAft>
          <a:spcPct val="0"/>
        </a:spcAft>
        <a:buSzPct val="100000"/>
        <a:buFont typeface="Wingdings" pitchFamily="2" charset="2"/>
        <a:buChar char="§"/>
        <a:defRPr sz="2347">
          <a:solidFill>
            <a:srgbClr val="064308"/>
          </a:solidFill>
          <a:latin typeface="Arial" charset="0"/>
          <a:ea typeface="ＭＳ Ｐゴシック" pitchFamily="-65" charset="-128"/>
          <a:cs typeface="ＭＳ Ｐゴシック" pitchFamily="-65" charset="-128"/>
        </a:defRPr>
      </a:lvl1pPr>
      <a:lvl2pPr marL="387632" indent="-161781" algn="l" defTabSz="856955" rtl="0" eaLnBrk="1" fontAlgn="base" hangingPunct="1">
        <a:lnSpc>
          <a:spcPct val="90000"/>
        </a:lnSpc>
        <a:spcBef>
          <a:spcPts val="214"/>
        </a:spcBef>
        <a:spcAft>
          <a:spcPct val="0"/>
        </a:spcAft>
        <a:buSzPct val="100000"/>
        <a:buFont typeface="Arial" pitchFamily="34" charset="0"/>
        <a:buChar char="•"/>
        <a:defRPr sz="2133">
          <a:solidFill>
            <a:schemeClr val="tx1"/>
          </a:solidFill>
          <a:latin typeface="Arial" charset="0"/>
          <a:ea typeface="ＭＳ Ｐゴシック" charset="-128"/>
          <a:cs typeface="ＭＳ Ｐゴシック"/>
        </a:defRPr>
      </a:lvl2pPr>
      <a:lvl3pPr marL="631103" indent="-171390" algn="l" defTabSz="856955" rtl="0" eaLnBrk="1" fontAlgn="base" hangingPunct="1">
        <a:lnSpc>
          <a:spcPct val="90000"/>
        </a:lnSpc>
        <a:spcBef>
          <a:spcPts val="214"/>
        </a:spcBef>
        <a:spcAft>
          <a:spcPct val="0"/>
        </a:spcAft>
        <a:buSzPct val="100000"/>
        <a:buFont typeface="Lucida Grande" charset="0"/>
        <a:buChar char="»"/>
        <a:defRPr>
          <a:solidFill>
            <a:schemeClr val="tx1"/>
          </a:solidFill>
          <a:latin typeface="Arial" charset="0"/>
          <a:ea typeface="ヒラギノ角ゴ Pro W3" pitchFamily="-111" charset="-128"/>
          <a:cs typeface="ヒラギノ角ゴ Pro W3" pitchFamily="-111" charset="-128"/>
        </a:defRPr>
      </a:lvl3pPr>
      <a:lvl4pPr marL="776867" indent="-142559" algn="l" defTabSz="856955" rtl="0" eaLnBrk="1" fontAlgn="base" hangingPunct="1">
        <a:lnSpc>
          <a:spcPct val="90000"/>
        </a:lnSpc>
        <a:spcBef>
          <a:spcPts val="214"/>
        </a:spcBef>
        <a:spcAft>
          <a:spcPct val="0"/>
        </a:spcAft>
        <a:buClr>
          <a:srgbClr val="999999"/>
        </a:buClr>
        <a:buSzPct val="100000"/>
        <a:buFont typeface="Arial" pitchFamily="34" charset="0"/>
        <a:buChar char="•"/>
        <a:defRPr sz="1707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4pPr>
      <a:lvl5pPr marL="1069993" indent="-192214" algn="l" defTabSz="856955" rtl="0" eaLnBrk="1" fontAlgn="base" hangingPunct="1">
        <a:lnSpc>
          <a:spcPct val="90000"/>
        </a:lnSpc>
        <a:spcBef>
          <a:spcPts val="214"/>
        </a:spcBef>
        <a:spcAft>
          <a:spcPct val="0"/>
        </a:spcAft>
        <a:buClr>
          <a:srgbClr val="999999"/>
        </a:buClr>
        <a:buSzPct val="100000"/>
        <a:buFont typeface="Lucida Grande" charset="0"/>
        <a:buChar char="»"/>
        <a:defRPr sz="1493">
          <a:solidFill>
            <a:schemeClr val="tx1"/>
          </a:solidFill>
          <a:latin typeface="+mn-lt"/>
          <a:ea typeface="ヒラギノ角ゴ Pro W3" pitchFamily="-111" charset="-128"/>
          <a:cs typeface="ヒラギノ角ゴ Pro W3"/>
        </a:defRPr>
      </a:lvl5pPr>
      <a:lvl6pPr marL="2371815" indent="-160830" algn="l" defTabSz="86171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87">
          <a:solidFill>
            <a:schemeClr val="tx1"/>
          </a:solidFill>
          <a:latin typeface="Helvetica" charset="0"/>
          <a:ea typeface="+mn-ea"/>
          <a:cs typeface="+mn-cs"/>
        </a:defRPr>
      </a:lvl6pPr>
      <a:lvl7pPr marL="2859385" indent="-160830" algn="l" defTabSz="86171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87">
          <a:solidFill>
            <a:schemeClr val="tx1"/>
          </a:solidFill>
          <a:latin typeface="Helvetica" charset="0"/>
          <a:ea typeface="+mn-ea"/>
          <a:cs typeface="+mn-cs"/>
        </a:defRPr>
      </a:lvl7pPr>
      <a:lvl8pPr marL="3346955" indent="-160830" algn="l" defTabSz="86171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87">
          <a:solidFill>
            <a:schemeClr val="tx1"/>
          </a:solidFill>
          <a:latin typeface="Helvetica" charset="0"/>
          <a:ea typeface="+mn-ea"/>
          <a:cs typeface="+mn-cs"/>
        </a:defRPr>
      </a:lvl8pPr>
      <a:lvl9pPr marL="3834522" indent="-160830" algn="l" defTabSz="861710" rtl="0" eaLnBrk="1" fontAlgn="base" hangingPunct="1">
        <a:lnSpc>
          <a:spcPct val="90000"/>
        </a:lnSpc>
        <a:spcBef>
          <a:spcPct val="10000"/>
        </a:spcBef>
        <a:spcAft>
          <a:spcPct val="0"/>
        </a:spcAft>
        <a:buSzPct val="100000"/>
        <a:buChar char="–"/>
        <a:defRPr sz="1387">
          <a:solidFill>
            <a:schemeClr val="tx1"/>
          </a:solidFill>
          <a:latin typeface="Helvetica" charset="0"/>
          <a:ea typeface="+mn-ea"/>
          <a:cs typeface="+mn-cs"/>
        </a:defRPr>
      </a:lvl9pPr>
    </p:bodyStyle>
    <p:otherStyle>
      <a:defPPr>
        <a:defRPr lang="en-US"/>
      </a:defPPr>
      <a:lvl1pPr marL="0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567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137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703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272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7843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411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2977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0545" algn="l" defTabSz="97513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ubtitle 6"/>
          <p:cNvSpPr>
            <a:spLocks noGrp="1"/>
          </p:cNvSpPr>
          <p:nvPr>
            <p:ph type="subTitle" idx="1"/>
          </p:nvPr>
        </p:nvSpPr>
        <p:spPr>
          <a:xfrm>
            <a:off x="2167466" y="4679303"/>
            <a:ext cx="8669867" cy="1219200"/>
          </a:xfrm>
        </p:spPr>
        <p:txBody>
          <a:bodyPr/>
          <a:lstStyle/>
          <a:p>
            <a:r>
              <a:rPr lang="en-US" sz="2800" dirty="0">
                <a:latin typeface="Arial" pitchFamily="34" charset="0"/>
                <a:ea typeface="ＭＳ Ｐゴシック"/>
                <a:cs typeface="ＭＳ Ｐゴシック"/>
              </a:rPr>
              <a:t>[Konstantinos Bosmpotinis]</a:t>
            </a:r>
            <a:br>
              <a:rPr lang="en-US" sz="2800" dirty="0">
                <a:latin typeface="Arial" pitchFamily="34" charset="0"/>
                <a:ea typeface="ＭＳ Ｐゴシック"/>
                <a:cs typeface="ＭＳ Ｐゴシック"/>
              </a:rPr>
            </a:br>
            <a:r>
              <a:rPr lang="en-US" sz="2800" dirty="0">
                <a:latin typeface="Arial" pitchFamily="34" charset="0"/>
                <a:ea typeface="ＭＳ Ｐゴシック"/>
                <a:cs typeface="ＭＳ Ｐゴシック"/>
              </a:rPr>
              <a:t>[</a:t>
            </a:r>
            <a:r>
              <a:rPr lang="en-US" sz="2800" dirty="0" err="1">
                <a:latin typeface="Arial" pitchFamily="34" charset="0"/>
                <a:ea typeface="ＭＳ Ｐゴシック"/>
                <a:cs typeface="ＭＳ Ｐゴシック"/>
              </a:rPr>
              <a:t>Russbach</a:t>
            </a:r>
            <a:r>
              <a:rPr lang="en-US" sz="2800" dirty="0">
                <a:latin typeface="Arial" pitchFamily="34" charset="0"/>
                <a:ea typeface="ＭＳ Ｐゴシック"/>
                <a:cs typeface="ＭＳ Ｐゴシック"/>
              </a:rPr>
              <a:t> school 2025 ]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101599" y="3057105"/>
            <a:ext cx="12801599" cy="1200989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Extraction of Nuclear Level Densities and </a:t>
            </a:r>
            <a:r>
              <a:rPr lang="el-GR" sz="36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</a:t>
            </a: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-ray strength functions for </a:t>
            </a:r>
            <a:r>
              <a:rPr lang="en-US" sz="3600" b="1" kern="1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85</a:t>
            </a:r>
            <a:r>
              <a:rPr lang="en-US" sz="3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 compound nucleus relevant to the astrophysical p-process</a:t>
            </a:r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30AA86-080B-5C98-B45C-F0C58AF10529}"/>
              </a:ext>
            </a:extLst>
          </p:cNvPr>
          <p:cNvSpPr/>
          <p:nvPr/>
        </p:nvSpPr>
        <p:spPr>
          <a:xfrm>
            <a:off x="334864" y="5607697"/>
            <a:ext cx="11626981" cy="1623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FD471B-41F1-F4DB-6A15-D050F4C23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cross 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136A1D-0485-2A64-109D-969C814DFE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5527F-3DA3-0B57-FA33-376FA48D1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 descr="A graph of a mass energy&#10;&#10;Description automatically generated">
            <a:extLst>
              <a:ext uri="{FF2B5EF4-FFF2-40B4-BE49-F238E27FC236}">
                <a16:creationId xmlns:a16="http://schemas.microsoft.com/office/drawing/2014/main" id="{222761C0-1B77-565E-71BD-42428B64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"/>
          <a:stretch/>
        </p:blipFill>
        <p:spPr>
          <a:xfrm>
            <a:off x="2962569" y="1407436"/>
            <a:ext cx="6964681" cy="474054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819109-618E-ED1A-6CC8-1AD32A23A692}"/>
              </a:ext>
            </a:extLst>
          </p:cNvPr>
          <p:cNvSpPr txBox="1"/>
          <p:nvPr/>
        </p:nvSpPr>
        <p:spPr>
          <a:xfrm>
            <a:off x="-6607" y="6102334"/>
            <a:ext cx="5938352" cy="323165"/>
          </a:xfrm>
          <a:prstGeom prst="rect">
            <a:avLst/>
          </a:prstGeom>
          <a:noFill/>
          <a:ln w="28575">
            <a:solidFill>
              <a:srgbClr val="064308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64308"/>
                </a:solidFill>
                <a:latin typeface="Times"/>
                <a:cs typeface="Times"/>
              </a:rPr>
              <a:t>[1]A. Palmisano et al, 2022, Phys. Rev. C 105.065804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F2F9B5-AB51-A1D2-8811-24102622B4F4}"/>
              </a:ext>
            </a:extLst>
          </p:cNvPr>
          <p:cNvSpPr txBox="1"/>
          <p:nvPr/>
        </p:nvSpPr>
        <p:spPr>
          <a:xfrm>
            <a:off x="1840290" y="1051283"/>
            <a:ext cx="106450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Goal: Use the experimental spectra to constrain the statistical properties of </a:t>
            </a:r>
            <a:r>
              <a:rPr lang="en-US" sz="2000" b="1" baseline="30000" dirty="0"/>
              <a:t>85</a:t>
            </a:r>
            <a:r>
              <a:rPr lang="en-US" sz="2000" b="1" dirty="0"/>
              <a:t>Rb</a:t>
            </a:r>
          </a:p>
        </p:txBody>
      </p:sp>
    </p:spTree>
    <p:extLst>
      <p:ext uri="{BB962C8B-B14F-4D97-AF65-F5344CB8AC3E}">
        <p14:creationId xmlns:p14="http://schemas.microsoft.com/office/powerpoint/2010/main" val="960975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374" y="324580"/>
            <a:ext cx="12788053" cy="478624"/>
          </a:xfrm>
        </p:spPr>
        <p:txBody>
          <a:bodyPr/>
          <a:lstStyle/>
          <a:p>
            <a:pPr algn="ctr"/>
            <a:r>
              <a:rPr lang="en-US" sz="3200" dirty="0"/>
              <a:t>Methodology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541A41-6B31-EB42-C35C-5E3F09E72B7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4871" y="2463364"/>
            <a:ext cx="8334435" cy="4539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en-US" sz="2200" dirty="0">
                <a:solidFill>
                  <a:srgbClr val="064308"/>
                </a:solidFill>
              </a:rPr>
              <a:t>RAINIER </a:t>
            </a:r>
            <a:r>
              <a:rPr lang="en-US" sz="2200" dirty="0"/>
              <a:t>[1] </a:t>
            </a:r>
            <a:r>
              <a:rPr lang="en-US" sz="2200" dirty="0">
                <a:solidFill>
                  <a:srgbClr val="064308"/>
                </a:solidFill>
              </a:rPr>
              <a:t>code was used to simulate the deexcitation of the compound nucleus.</a:t>
            </a:r>
            <a:endParaRPr lang="en-US" sz="2200" dirty="0"/>
          </a:p>
          <a:p>
            <a:pPr marL="285750" indent="-285750" algn="just"/>
            <a:r>
              <a:rPr lang="en-US" sz="2200" dirty="0"/>
              <a:t>Excitation energy varied in the energy range 8.4 MeV to 10.6 MeV with 400keV step.</a:t>
            </a:r>
          </a:p>
          <a:p>
            <a:pPr marL="285750" indent="-285750" algn="just"/>
            <a:r>
              <a:rPr lang="en-US" sz="2200" dirty="0">
                <a:solidFill>
                  <a:srgbClr val="064308"/>
                </a:solidFill>
              </a:rPr>
              <a:t>Use all </a:t>
            </a:r>
            <a:r>
              <a:rPr lang="en-US" sz="2200" dirty="0"/>
              <a:t>the level densities and gamma-ray strength functions (with and without </a:t>
            </a:r>
            <a:r>
              <a:rPr lang="en-US" sz="2200" dirty="0" err="1"/>
              <a:t>upbend</a:t>
            </a:r>
            <a:r>
              <a:rPr lang="en-US" sz="2200" dirty="0"/>
              <a:t>) implemented in TALYS. </a:t>
            </a:r>
          </a:p>
          <a:p>
            <a:pPr marL="285750" indent="-285750" algn="just"/>
            <a:r>
              <a:rPr lang="en-US" sz="2200" dirty="0">
                <a:solidFill>
                  <a:srgbClr val="064308"/>
                </a:solidFill>
              </a:rPr>
              <a:t>Feed </a:t>
            </a:r>
            <a:r>
              <a:rPr lang="en-US" sz="2200" dirty="0"/>
              <a:t>RAINIER spectra to GEANT to account for </a:t>
            </a:r>
            <a:r>
              <a:rPr lang="en-US" sz="2200" dirty="0" err="1"/>
              <a:t>SuN</a:t>
            </a:r>
            <a:r>
              <a:rPr lang="en-US" sz="2200" dirty="0"/>
              <a:t> response.</a:t>
            </a:r>
          </a:p>
          <a:p>
            <a:pPr marL="285750" indent="-285750" algn="just"/>
            <a:r>
              <a:rPr lang="en-US" sz="2200" dirty="0">
                <a:solidFill>
                  <a:srgbClr val="064308"/>
                </a:solidFill>
              </a:rPr>
              <a:t>Perform chi-square minimization in </a:t>
            </a:r>
            <a:r>
              <a:rPr lang="en-US" sz="2200" dirty="0"/>
              <a:t>TAS, SoS, Mul spectra</a:t>
            </a:r>
            <a:endParaRPr lang="en-US" sz="2200" dirty="0">
              <a:solidFill>
                <a:srgbClr val="064308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64308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200" dirty="0">
              <a:solidFill>
                <a:srgbClr val="064308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A white rectangular object with black text&#10;&#10;Description automatically generated">
            <a:extLst>
              <a:ext uri="{FF2B5EF4-FFF2-40B4-BE49-F238E27FC236}">
                <a16:creationId xmlns:a16="http://schemas.microsoft.com/office/drawing/2014/main" id="{B5389F22-6948-218C-C7DA-37F5C310C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57" y="1133177"/>
            <a:ext cx="4547070" cy="4711504"/>
          </a:xfrm>
          <a:prstGeom prst="rect">
            <a:avLst/>
          </a:prstGeom>
        </p:spPr>
      </p:pic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8A095A0-BC76-BB96-5C16-18AE4E4C27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0240888"/>
              </p:ext>
            </p:extLst>
          </p:nvPr>
        </p:nvGraphicFramePr>
        <p:xfrm>
          <a:off x="0" y="792473"/>
          <a:ext cx="8359306" cy="1647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5E22AB-E0CE-C149-F989-C54B879CA7A4}"/>
              </a:ext>
            </a:extLst>
          </p:cNvPr>
          <p:cNvSpPr txBox="1"/>
          <p:nvPr/>
        </p:nvSpPr>
        <p:spPr>
          <a:xfrm>
            <a:off x="262983" y="5844681"/>
            <a:ext cx="8948755" cy="553998"/>
          </a:xfrm>
          <a:prstGeom prst="rect">
            <a:avLst/>
          </a:prstGeom>
          <a:noFill/>
          <a:ln w="28575">
            <a:solidFill>
              <a:srgbClr val="064308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[1]L.E. Kirsch, L.A. Bernstein, A simulation tool for distributions of excited nuclear states and cascade fluctuations, </a:t>
            </a:r>
            <a:r>
              <a:rPr lang="en-US" sz="1500" i="1" dirty="0" err="1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Nucl</a:t>
            </a:r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1500" i="1" dirty="0" err="1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Instrum</a:t>
            </a:r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Meth. Phys. Res. A (2018)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1C3AD59-8EBF-8AAB-563F-1220F27EC432}"/>
              </a:ext>
            </a:extLst>
          </p:cNvPr>
          <p:cNvCxnSpPr>
            <a:cxnSpLocks/>
          </p:cNvCxnSpPr>
          <p:nvPr/>
        </p:nvCxnSpPr>
        <p:spPr>
          <a:xfrm>
            <a:off x="10116766" y="2140085"/>
            <a:ext cx="0" cy="25291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A41C3B6-8B25-FEAB-EF20-1708FCAD54CC}"/>
              </a:ext>
            </a:extLst>
          </p:cNvPr>
          <p:cNvCxnSpPr>
            <a:cxnSpLocks/>
          </p:cNvCxnSpPr>
          <p:nvPr/>
        </p:nvCxnSpPr>
        <p:spPr>
          <a:xfrm>
            <a:off x="10590180" y="2138308"/>
            <a:ext cx="0" cy="13052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C1FBB19-0CAB-E76E-1E0B-203F47396534}"/>
              </a:ext>
            </a:extLst>
          </p:cNvPr>
          <p:cNvCxnSpPr/>
          <p:nvPr/>
        </p:nvCxnSpPr>
        <p:spPr>
          <a:xfrm>
            <a:off x="10343745" y="2140085"/>
            <a:ext cx="0" cy="18385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035196-9BE2-F12C-3230-2DBA423293B8}"/>
              </a:ext>
            </a:extLst>
          </p:cNvPr>
          <p:cNvCxnSpPr>
            <a:cxnSpLocks/>
          </p:cNvCxnSpPr>
          <p:nvPr/>
        </p:nvCxnSpPr>
        <p:spPr>
          <a:xfrm>
            <a:off x="10836613" y="2140085"/>
            <a:ext cx="0" cy="7879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66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374" y="308626"/>
            <a:ext cx="12788053" cy="510532"/>
          </a:xfrm>
        </p:spPr>
        <p:txBody>
          <a:bodyPr vert="horz" wrap="square" lIns="56076" tIns="22431" rIns="56076" bIns="22431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/>
              <a:t>Preliminary TALYS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888974" y="6780213"/>
            <a:ext cx="6032101" cy="388937"/>
          </a:xfrm>
        </p:spPr>
        <p:txBody>
          <a:bodyPr lIns="0" tIns="45712" rIns="0" bIns="45712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/>
              <a:t>Konstantinos Bosmpotinis, Russbach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1921067" y="6780213"/>
            <a:ext cx="1083733" cy="388937"/>
          </a:xfrm>
        </p:spPr>
        <p:txBody>
          <a:bodyPr vert="horz" wrap="square" lIns="0" tIns="45712" rIns="0" bIns="45712"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/>
              <a:t>, Slide </a:t>
            </a:r>
            <a:fld id="{35AD4620-7552-4207-8973-898801ED212B}" type="slidenum">
              <a:rPr lang="en-US" kern="1200" smtClean="0"/>
              <a:pPr>
                <a:spcAft>
                  <a:spcPts val="600"/>
                </a:spcAft>
                <a:defRPr/>
              </a:pPr>
              <a:t>12</a:t>
            </a:fld>
            <a:endParaRPr lang="en-US" kern="12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9D799E-100F-78BE-CC7B-29F90A03A4B1}"/>
              </a:ext>
            </a:extLst>
          </p:cNvPr>
          <p:cNvSpPr txBox="1"/>
          <p:nvPr/>
        </p:nvSpPr>
        <p:spPr>
          <a:xfrm>
            <a:off x="217713" y="1232697"/>
            <a:ext cx="493123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Consider only the last data  point </a:t>
            </a:r>
            <a:r>
              <a:rPr lang="en-US" sz="2400" dirty="0">
                <a:sym typeface="Wingdings" panose="05000000000000000000" pitchFamily="2" charset="2"/>
              </a:rPr>
              <a:t> Higher sensitivity in NLD and </a:t>
            </a:r>
            <a:r>
              <a:rPr lang="en-US" sz="2400" dirty="0" err="1">
                <a:sym typeface="Wingdings" panose="05000000000000000000" pitchFamily="2" charset="2"/>
              </a:rPr>
              <a:t>gSF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Calculate the chi square for TALYS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Use chi square from the chi-square minimization of the spectra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Accept models that have a chi2 value less than one standard deviation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313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380" y="304808"/>
            <a:ext cx="12788050" cy="51053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Summary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374" y="1138240"/>
            <a:ext cx="6290816" cy="5362575"/>
          </a:xfrm>
        </p:spPr>
        <p:txBody>
          <a:bodyPr wrap="square" anchor="t">
            <a:normAutofit/>
          </a:bodyPr>
          <a:lstStyle/>
          <a:p>
            <a:pPr marL="360045" indent="-360045"/>
            <a:r>
              <a:rPr lang="en-US" dirty="0"/>
              <a:t>High sensitivity in the Sum of Segments spectra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information about the individual gamma-rays emitted from the compound nucleus.</a:t>
            </a:r>
          </a:p>
          <a:p>
            <a:pPr marL="360045" indent="-360045"/>
            <a:r>
              <a:rPr lang="en-US" dirty="0"/>
              <a:t>Use the statistical chi-square criterion to obtain NLD and </a:t>
            </a:r>
            <a:r>
              <a:rPr lang="en-US" dirty="0" err="1"/>
              <a:t>gSF</a:t>
            </a:r>
            <a:r>
              <a:rPr lang="en-US" dirty="0"/>
              <a:t> model combinations that best fit our data within 1</a:t>
            </a:r>
            <a:r>
              <a:rPr lang="el-GR" dirty="0"/>
              <a:t>σ</a:t>
            </a:r>
            <a:r>
              <a:rPr lang="en-US" dirty="0"/>
              <a:t>.</a:t>
            </a:r>
          </a:p>
          <a:p>
            <a:pPr marL="360045" indent="-360045"/>
            <a:r>
              <a:rPr lang="en-US" dirty="0"/>
              <a:t>Use our results to constrain the </a:t>
            </a:r>
            <a:r>
              <a:rPr lang="en-US" baseline="30000" dirty="0"/>
              <a:t>85</a:t>
            </a:r>
            <a:r>
              <a:rPr lang="en-US" dirty="0"/>
              <a:t>Rb(</a:t>
            </a:r>
            <a:r>
              <a:rPr lang="el-GR" dirty="0"/>
              <a:t>γ,</a:t>
            </a:r>
            <a:r>
              <a:rPr lang="en-US" dirty="0"/>
              <a:t>p) and </a:t>
            </a:r>
            <a:r>
              <a:rPr lang="en-US" baseline="30000" dirty="0"/>
              <a:t>85</a:t>
            </a:r>
            <a:r>
              <a:rPr lang="en-US" dirty="0"/>
              <a:t>Rb</a:t>
            </a:r>
            <a:r>
              <a:rPr lang="el-GR" dirty="0"/>
              <a:t>(γ,</a:t>
            </a:r>
            <a:r>
              <a:rPr lang="en-US" dirty="0"/>
              <a:t>n</a:t>
            </a:r>
            <a:r>
              <a:rPr lang="el-GR" dirty="0"/>
              <a:t>)</a:t>
            </a:r>
            <a:r>
              <a:rPr lang="en-US" dirty="0"/>
              <a:t> reaction rates.</a:t>
            </a:r>
          </a:p>
        </p:txBody>
      </p:sp>
      <p:pic>
        <p:nvPicPr>
          <p:cNvPr id="6" name="Picture 5" descr="A graph of a reaction rate&#10;&#10;Description automatically generated">
            <a:extLst>
              <a:ext uri="{FF2B5EF4-FFF2-40B4-BE49-F238E27FC236}">
                <a16:creationId xmlns:a16="http://schemas.microsoft.com/office/drawing/2014/main" id="{2368216B-E599-FDC8-BA04-3712422BFC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r="3318" b="5098"/>
          <a:stretch/>
        </p:blipFill>
        <p:spPr>
          <a:xfrm>
            <a:off x="6605618" y="1164106"/>
            <a:ext cx="6290812" cy="5320378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88974" y="6780213"/>
            <a:ext cx="6032101" cy="38893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Konstantinos Bosmpotinis, Russbach school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921067" y="6780213"/>
            <a:ext cx="1083733" cy="38893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spcAft>
                  <a:spcPts val="600"/>
                </a:spcAft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73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Palmisano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Spyrou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Tsantiri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H. Berg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A. DeYoung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Dombos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Gastis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3,5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O. Gomez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E. Good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C. Harris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Liddick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2,3,7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S. M. Lyons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P. Mohr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J. Pereira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L. Richard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A. Simon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K. Smith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lang="en-US" sz="2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R. Zegers</a:t>
            </a:r>
            <a:r>
              <a:rPr lang="en-US" sz="2200" kern="1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1,2,3</a:t>
            </a:r>
            <a:endParaRPr lang="en-US" sz="2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aseline="30000" dirty="0"/>
              <a:t>1 </a:t>
            </a:r>
            <a:r>
              <a:rPr lang="en-US" sz="2000" dirty="0"/>
              <a:t>Department of Physics and Astronomy, Michigan State University,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aseline="30000" dirty="0"/>
              <a:t>2</a:t>
            </a:r>
            <a:r>
              <a:rPr lang="en-US" sz="2000" dirty="0"/>
              <a:t> Facility for Rare Isotope Beams, Michigan State University,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aseline="30000" dirty="0"/>
              <a:t>3</a:t>
            </a:r>
            <a:r>
              <a:rPr lang="en-US" sz="2000" dirty="0"/>
              <a:t> Joint Institute for Nuclear Astrophysics - Center for the Evolution of the Elements,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aseline="30000" dirty="0"/>
              <a:t>4 </a:t>
            </a:r>
            <a:r>
              <a:rPr lang="en-US" sz="2000" dirty="0"/>
              <a:t>Physics Department, Hope College,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aseline="30000" dirty="0"/>
              <a:t>5</a:t>
            </a:r>
            <a:r>
              <a:rPr lang="en-US" sz="2000" dirty="0"/>
              <a:t> Department of Physics, Central Michigan University,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aseline="30000" dirty="0"/>
              <a:t>6</a:t>
            </a:r>
            <a:r>
              <a:rPr lang="en-US" sz="2000" dirty="0"/>
              <a:t> Department of Physics, University of Notre Dame, 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2000" baseline="30000" dirty="0"/>
              <a:t>7 </a:t>
            </a:r>
            <a:r>
              <a:rPr lang="en-US" sz="2000" dirty="0"/>
              <a:t>Department of Chemistry, Michigan State University,</a:t>
            </a:r>
          </a:p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en-US" sz="1600" baseline="30000" dirty="0"/>
              <a:t>8</a:t>
            </a:r>
            <a:r>
              <a:rPr lang="en-US" sz="1600" dirty="0"/>
              <a:t> </a:t>
            </a:r>
            <a:r>
              <a:rPr lang="en-US" sz="2000" dirty="0">
                <a:latin typeface="+mj-lt"/>
              </a:rPr>
              <a:t>Institute for Nuclear Research (</a:t>
            </a:r>
            <a:r>
              <a:rPr lang="en-US" sz="2000" dirty="0" err="1">
                <a:latin typeface="+mj-lt"/>
              </a:rPr>
              <a:t>Atomki</a:t>
            </a:r>
            <a:r>
              <a:rPr lang="en-US" sz="2000" dirty="0">
                <a:latin typeface="+mj-lt"/>
              </a:rPr>
              <a:t>), H-4001 Debrecen, Hungary</a:t>
            </a:r>
            <a:endParaRPr lang="en-US" sz="2000" kern="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374" y="324580"/>
            <a:ext cx="12788053" cy="478624"/>
          </a:xfrm>
        </p:spPr>
        <p:txBody>
          <a:bodyPr/>
          <a:lstStyle/>
          <a:p>
            <a:r>
              <a:rPr lang="en-US" sz="3200" dirty="0"/>
              <a:t>Acknowledgements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6" descr="A logo of the united states of america&#10;&#10;Description automatically generated">
            <a:extLst>
              <a:ext uri="{FF2B5EF4-FFF2-40B4-BE49-F238E27FC236}">
                <a16:creationId xmlns:a16="http://schemas.microsoft.com/office/drawing/2014/main" id="{4E8AA5A8-96EA-32A3-1051-85550FDAD8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19" y="4483111"/>
            <a:ext cx="1921753" cy="1921753"/>
          </a:xfrm>
          <a:prstGeom prst="rect">
            <a:avLst/>
          </a:prstGeom>
        </p:spPr>
      </p:pic>
      <p:pic>
        <p:nvPicPr>
          <p:cNvPr id="9" name="Picture 8" descr="A logo of a globe with a gold circle&#10;&#10;Description automatically generated">
            <a:extLst>
              <a:ext uri="{FF2B5EF4-FFF2-40B4-BE49-F238E27FC236}">
                <a16:creationId xmlns:a16="http://schemas.microsoft.com/office/drawing/2014/main" id="{D79040BB-ED4B-1F6F-AC62-F8D7EFE3C1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463" y="4483110"/>
            <a:ext cx="1921754" cy="192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62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03448F-F427-3149-2735-C5BB6F867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4" y="2743304"/>
            <a:ext cx="12787089" cy="914296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dirty="0"/>
              <a:t>Thank you for your attention!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529C3-78DE-71AE-4CDE-D93F1CB7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4F7D8-52C6-3036-1F13-76FECD38D34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AF06E-0308-B219-AC24-0C5B25C270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254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itle 4"/>
          <p:cNvSpPr>
            <a:spLocks noGrp="1"/>
          </p:cNvSpPr>
          <p:nvPr>
            <p:ph type="title"/>
          </p:nvPr>
        </p:nvSpPr>
        <p:spPr>
          <a:xfrm>
            <a:off x="108374" y="324580"/>
            <a:ext cx="12788053" cy="478624"/>
          </a:xfrm>
        </p:spPr>
        <p:txBody>
          <a:bodyPr/>
          <a:lstStyle/>
          <a:p>
            <a:r>
              <a:rPr lang="en-US" sz="3200" dirty="0">
                <a:latin typeface="Arial" pitchFamily="34" charset="0"/>
                <a:ea typeface="ＭＳ Ｐゴシック"/>
                <a:cs typeface="ＭＳ Ｐゴシック"/>
              </a:rPr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A colorful graph of a diagram">
            <a:extLst>
              <a:ext uri="{FF2B5EF4-FFF2-40B4-BE49-F238E27FC236}">
                <a16:creationId xmlns:a16="http://schemas.microsoft.com/office/drawing/2014/main" id="{4B761AB1-67C7-4853-C265-36798B8A5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305" y="1102850"/>
            <a:ext cx="9707122" cy="5306731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2DEA959B-C818-27D9-B4F6-AEB909BD3527}"/>
              </a:ext>
            </a:extLst>
          </p:cNvPr>
          <p:cNvGrpSpPr/>
          <p:nvPr/>
        </p:nvGrpSpPr>
        <p:grpSpPr>
          <a:xfrm>
            <a:off x="3784054" y="2359371"/>
            <a:ext cx="7587575" cy="3574501"/>
            <a:chOff x="3774332" y="2359371"/>
            <a:chExt cx="7587575" cy="3574501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8C7FB91C-14DC-A365-A63B-F78DF67069F9}"/>
                </a:ext>
              </a:extLst>
            </p:cNvPr>
            <p:cNvCxnSpPr/>
            <p:nvPr/>
          </p:nvCxnSpPr>
          <p:spPr>
            <a:xfrm>
              <a:off x="3774332" y="5933872"/>
              <a:ext cx="1400783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58F3260-57B7-8F9E-1014-CA70EA47DC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5115" y="5648340"/>
              <a:ext cx="0" cy="28553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FEAE7B4-296F-E82F-EEBE-D63A9E1ABE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6817" y="4550650"/>
              <a:ext cx="2535856" cy="110111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09236F0-C6BE-2EB2-5614-D1635F3BACD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2673" y="4185288"/>
              <a:ext cx="0" cy="34780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CA6F842-C69A-E24A-5E0E-F2BFE37F04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2673" y="2359371"/>
              <a:ext cx="3599234" cy="184825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57947B17-392F-D58A-DADD-4E4259C5D3F5}"/>
              </a:ext>
            </a:extLst>
          </p:cNvPr>
          <p:cNvSpPr txBox="1"/>
          <p:nvPr/>
        </p:nvSpPr>
        <p:spPr>
          <a:xfrm>
            <a:off x="7558391" y="4815191"/>
            <a:ext cx="963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64308"/>
                </a:solidFill>
              </a:rPr>
              <a:t>N= 82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395C26-9592-9AB5-C66D-D4D88367C02C}"/>
              </a:ext>
            </a:extLst>
          </p:cNvPr>
          <p:cNvSpPr txBox="1"/>
          <p:nvPr/>
        </p:nvSpPr>
        <p:spPr>
          <a:xfrm>
            <a:off x="10958032" y="2467583"/>
            <a:ext cx="12112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64308"/>
                </a:solidFill>
              </a:rPr>
              <a:t>N= 126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BF1E415-10D7-9E50-43F7-7CAF754C5CE7}"/>
              </a:ext>
            </a:extLst>
          </p:cNvPr>
          <p:cNvSpPr txBox="1"/>
          <p:nvPr/>
        </p:nvSpPr>
        <p:spPr>
          <a:xfrm>
            <a:off x="4802221" y="5978694"/>
            <a:ext cx="9630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64308"/>
                </a:solidFill>
              </a:rPr>
              <a:t>N= 50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A180245-4AE8-8DD4-F03F-02E855C791E2}"/>
              </a:ext>
            </a:extLst>
          </p:cNvPr>
          <p:cNvCxnSpPr>
            <a:cxnSpLocks/>
          </p:cNvCxnSpPr>
          <p:nvPr/>
        </p:nvCxnSpPr>
        <p:spPr>
          <a:xfrm flipV="1">
            <a:off x="3547353" y="1974716"/>
            <a:ext cx="7410679" cy="3978612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  <a:effectLst>
            <a:outerShdw blurRad="50800" dist="38100" dir="10800000" algn="r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A2E40D-B6E9-98ED-DCCA-1269EF2BC55F}"/>
              </a:ext>
            </a:extLst>
          </p:cNvPr>
          <p:cNvCxnSpPr>
            <a:cxnSpLocks/>
          </p:cNvCxnSpPr>
          <p:nvPr/>
        </p:nvCxnSpPr>
        <p:spPr>
          <a:xfrm flipH="1">
            <a:off x="4802221" y="2306659"/>
            <a:ext cx="4498904" cy="2696788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7D4A18D-66A0-8960-398D-C0B9FFBE0FF0}"/>
              </a:ext>
            </a:extLst>
          </p:cNvPr>
          <p:cNvSpPr txBox="1"/>
          <p:nvPr/>
        </p:nvSpPr>
        <p:spPr>
          <a:xfrm>
            <a:off x="5999988" y="5217453"/>
            <a:ext cx="147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r- process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D0925A3-EBAA-091A-6AD3-B702AC98360E}"/>
              </a:ext>
            </a:extLst>
          </p:cNvPr>
          <p:cNvSpPr txBox="1"/>
          <p:nvPr/>
        </p:nvSpPr>
        <p:spPr>
          <a:xfrm>
            <a:off x="1950223" y="5617723"/>
            <a:ext cx="1478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s- process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D87479-4DF5-269F-E9B1-A4CC9FE95A7F}"/>
              </a:ext>
            </a:extLst>
          </p:cNvPr>
          <p:cNvSpPr txBox="1"/>
          <p:nvPr/>
        </p:nvSpPr>
        <p:spPr>
          <a:xfrm>
            <a:off x="4258283" y="3360821"/>
            <a:ext cx="17417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</a:t>
            </a:r>
            <a:r>
              <a:rPr lang="en-US" sz="2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process</a:t>
            </a:r>
          </a:p>
        </p:txBody>
      </p:sp>
      <p:sp>
        <p:nvSpPr>
          <p:cNvPr id="10242" name="Content Placeholder 5"/>
          <p:cNvSpPr>
            <a:spLocks noGrp="1"/>
          </p:cNvSpPr>
          <p:nvPr>
            <p:ph idx="1"/>
          </p:nvPr>
        </p:nvSpPr>
        <p:spPr>
          <a:xfrm>
            <a:off x="49333" y="1112025"/>
            <a:ext cx="7144789" cy="5297556"/>
          </a:xfrm>
        </p:spPr>
        <p:txBody>
          <a:bodyPr/>
          <a:lstStyle/>
          <a:p>
            <a:r>
              <a:rPr lang="en-US" sz="2200" dirty="0">
                <a:latin typeface="Arial" pitchFamily="34" charset="0"/>
                <a:ea typeface="ＭＳ Ｐゴシック"/>
              </a:rPr>
              <a:t>How are the elements created?</a:t>
            </a:r>
          </a:p>
          <a:p>
            <a:r>
              <a:rPr lang="en-US" sz="2200" dirty="0">
                <a:latin typeface="Arial" pitchFamily="34" charset="0"/>
                <a:ea typeface="ＭＳ Ｐゴシック"/>
              </a:rPr>
              <a:t>How to explain the observed abundances?</a:t>
            </a:r>
          </a:p>
          <a:p>
            <a:r>
              <a:rPr lang="en-US" sz="2200" dirty="0">
                <a:latin typeface="Arial" pitchFamily="34" charset="0"/>
                <a:ea typeface="ＭＳ Ｐゴシック"/>
              </a:rPr>
              <a:t>Nucleosynthesis beyond iron peak?</a:t>
            </a:r>
          </a:p>
          <a:p>
            <a:r>
              <a:rPr lang="en-US" sz="2200" dirty="0">
                <a:latin typeface="Arial" pitchFamily="34" charset="0"/>
                <a:ea typeface="ＭＳ Ｐゴシック"/>
              </a:rPr>
              <a:t>What is needed from </a:t>
            </a:r>
            <a:r>
              <a:rPr lang="el-GR" sz="2200" dirty="0">
                <a:latin typeface="Arial" pitchFamily="34" charset="0"/>
                <a:ea typeface="ＭＳ Ｐゴシック"/>
              </a:rPr>
              <a:t>a </a:t>
            </a:r>
            <a:r>
              <a:rPr lang="en-US" sz="2200" dirty="0">
                <a:latin typeface="Arial" pitchFamily="34" charset="0"/>
                <a:ea typeface="ＭＳ Ｐゴシック"/>
              </a:rPr>
              <a:t>nuclear physics standpoint?</a:t>
            </a:r>
            <a:endParaRPr lang="en-US" sz="2000" dirty="0">
              <a:latin typeface="Arial" pitchFamily="34" charset="0"/>
              <a:ea typeface="ＭＳ Ｐゴシック"/>
            </a:endParaRPr>
          </a:p>
          <a:p>
            <a:pPr marL="459713" lvl="2" indent="0">
              <a:buNone/>
            </a:pPr>
            <a:endParaRPr lang="en-US" sz="1787" dirty="0">
              <a:latin typeface="Arial" pitchFamily="34" charset="0"/>
              <a:ea typeface="ＭＳ Ｐゴシック"/>
            </a:endParaRPr>
          </a:p>
          <a:p>
            <a:pPr marL="459713" lvl="2" indent="0">
              <a:buNone/>
            </a:pPr>
            <a:endParaRPr lang="en-US" sz="1787" dirty="0">
              <a:latin typeface="Arial" pitchFamily="34" charset="0"/>
              <a:ea typeface="ＭＳ Ｐゴシック"/>
            </a:endParaRPr>
          </a:p>
          <a:p>
            <a:pPr marL="459713" lvl="2" indent="0">
              <a:buNone/>
            </a:pPr>
            <a:endParaRPr lang="en-US" sz="1787" dirty="0">
              <a:latin typeface="Arial" pitchFamily="34" charset="0"/>
              <a:ea typeface="ＭＳ Ｐゴシック"/>
            </a:endParaRPr>
          </a:p>
          <a:p>
            <a:pPr marL="225851" lvl="1" indent="0">
              <a:buNone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marL="225851" lvl="1" indent="0">
              <a:buNone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marL="225851" lvl="1" indent="0">
              <a:buNone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marL="225851" lvl="1" indent="0">
              <a:buNone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endParaRPr lang="en-US" sz="1624" dirty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endParaRPr lang="en-US" sz="1624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61283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6184024E-793A-D3C3-D571-B3577D54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80" y="304808"/>
            <a:ext cx="12788050" cy="510532"/>
          </a:xfrm>
        </p:spPr>
        <p:txBody>
          <a:bodyPr/>
          <a:lstStyle/>
          <a:p>
            <a:r>
              <a:rPr lang="el-GR" dirty="0"/>
              <a:t>γ</a:t>
            </a:r>
            <a:r>
              <a:rPr lang="en-US" dirty="0"/>
              <a:t> process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85EB119-3A31-97BF-149A-0E5826D32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80" y="1202214"/>
            <a:ext cx="6285653" cy="2595562"/>
          </a:xfrm>
        </p:spPr>
        <p:txBody>
          <a:bodyPr wrap="square" anchor="t">
            <a:normAutofit fontScale="92500" lnSpcReduction="10000"/>
          </a:bodyPr>
          <a:lstStyle/>
          <a:p>
            <a:r>
              <a:rPr lang="en-US" sz="2200" dirty="0"/>
              <a:t>p-nuclei shielded by s and r-processes</a:t>
            </a:r>
          </a:p>
          <a:p>
            <a:r>
              <a:rPr lang="en-US" sz="2200" dirty="0"/>
              <a:t>Initially thought to be produced mainly through (p,</a:t>
            </a:r>
            <a:r>
              <a:rPr lang="el-GR" sz="2200" dirty="0"/>
              <a:t>γ</a:t>
            </a:r>
            <a:r>
              <a:rPr lang="en-US" sz="2200" dirty="0"/>
              <a:t>)</a:t>
            </a:r>
            <a:r>
              <a:rPr lang="el-GR" sz="2200" dirty="0"/>
              <a:t> </a:t>
            </a:r>
            <a:r>
              <a:rPr lang="en-US" sz="2200" dirty="0"/>
              <a:t>reactions [1]</a:t>
            </a:r>
          </a:p>
          <a:p>
            <a:r>
              <a:rPr lang="en-US" sz="2200" dirty="0"/>
              <a:t>Coulomb barrier high for proton captures</a:t>
            </a:r>
          </a:p>
          <a:p>
            <a:r>
              <a:rPr lang="en-US" sz="2200" dirty="0"/>
              <a:t>Solution </a:t>
            </a:r>
            <a:r>
              <a:rPr lang="en-US" sz="2200" dirty="0">
                <a:sym typeface="Wingdings" panose="05000000000000000000" pitchFamily="2" charset="2"/>
              </a:rPr>
              <a:t></a:t>
            </a:r>
            <a:r>
              <a:rPr lang="en-US" sz="2200" dirty="0"/>
              <a:t> (</a:t>
            </a:r>
            <a:r>
              <a:rPr lang="el-GR" sz="2200" dirty="0"/>
              <a:t>γ,</a:t>
            </a:r>
            <a:r>
              <a:rPr lang="en-US" sz="2200" dirty="0"/>
              <a:t>n)</a:t>
            </a:r>
            <a:r>
              <a:rPr lang="el-GR" sz="2200" dirty="0"/>
              <a:t>, (γ,</a:t>
            </a:r>
            <a:r>
              <a:rPr lang="en-US" sz="2200" dirty="0"/>
              <a:t>p</a:t>
            </a:r>
            <a:r>
              <a:rPr lang="el-GR" sz="2200" dirty="0"/>
              <a:t>) &amp; (</a:t>
            </a:r>
            <a:r>
              <a:rPr lang="el-GR" sz="2200" dirty="0" err="1"/>
              <a:t>γ,α</a:t>
            </a:r>
            <a:r>
              <a:rPr lang="el-GR" sz="2200" dirty="0"/>
              <a:t>)</a:t>
            </a:r>
            <a:endParaRPr lang="en-US" sz="2200" dirty="0"/>
          </a:p>
          <a:p>
            <a:r>
              <a:rPr lang="en-US" sz="2200" dirty="0"/>
              <a:t>(</a:t>
            </a:r>
            <a:r>
              <a:rPr lang="el-GR" sz="2200" dirty="0"/>
              <a:t>γ,</a:t>
            </a:r>
            <a:r>
              <a:rPr lang="en-US" sz="2200" dirty="0"/>
              <a:t>n) slower for more proton-rich nuclei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4" name="Content Placeholder 23" descr="A diagram of a diagram&#10;&#10;Description automatically generated">
            <a:extLst>
              <a:ext uri="{FF2B5EF4-FFF2-40B4-BE49-F238E27FC236}">
                <a16:creationId xmlns:a16="http://schemas.microsoft.com/office/drawing/2014/main" id="{467B81AB-89C0-DC1F-7CF4-6149AD5D7CF1}"/>
              </a:ext>
            </a:extLst>
          </p:cNvPr>
          <p:cNvPicPr>
            <a:picLocks noGrp="1" noChangeAspect="1"/>
          </p:cNvPicPr>
          <p:nvPr>
            <p:ph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9112"/>
            <a:ext cx="5597734" cy="2362405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3BEC7-5E34-0C75-8F24-238C38FA47D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888974" y="6780213"/>
            <a:ext cx="6032101" cy="38893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Konstantinos Bosmpotinis, Russbach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3E7A4-77F3-C3FE-1CB0-3A1C366EDD7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921067" y="6780213"/>
            <a:ext cx="1083733" cy="388937"/>
          </a:xfrm>
        </p:spPr>
        <p:txBody>
          <a:bodyPr wrap="square"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pic>
        <p:nvPicPr>
          <p:cNvPr id="21" name="Content Placeholder 20" descr="A diagram of reflection point&#10;&#10;Description automatically generated">
            <a:extLst>
              <a:ext uri="{FF2B5EF4-FFF2-40B4-BE49-F238E27FC236}">
                <a16:creationId xmlns:a16="http://schemas.microsoft.com/office/drawing/2014/main" id="{D3BA703D-12F9-AEC9-DD0C-7D7E00F7E99F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74" y="3161480"/>
            <a:ext cx="5925732" cy="3356167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090AA31-AB0B-9C54-403F-1CD267E72DDA}"/>
              </a:ext>
            </a:extLst>
          </p:cNvPr>
          <p:cNvSpPr txBox="1"/>
          <p:nvPr/>
        </p:nvSpPr>
        <p:spPr>
          <a:xfrm>
            <a:off x="6310129" y="6059935"/>
            <a:ext cx="4637243" cy="323165"/>
          </a:xfrm>
          <a:prstGeom prst="rect">
            <a:avLst/>
          </a:prstGeom>
          <a:noFill/>
          <a:ln w="28575">
            <a:solidFill>
              <a:srgbClr val="064308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[2]T Rauscher et al, Rep. Prog. Phys. 76 066201, (2013)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78056A1-F147-0554-EDE3-903DE52194A2}"/>
              </a:ext>
            </a:extLst>
          </p:cNvPr>
          <p:cNvCxnSpPr>
            <a:cxnSpLocks/>
          </p:cNvCxnSpPr>
          <p:nvPr/>
        </p:nvCxnSpPr>
        <p:spPr>
          <a:xfrm flipH="1">
            <a:off x="8822987" y="4073313"/>
            <a:ext cx="1068025" cy="878066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0C70733-2B9E-CF7E-BB13-DEE1E6136D1C}"/>
              </a:ext>
            </a:extLst>
          </p:cNvPr>
          <p:cNvSpPr txBox="1"/>
          <p:nvPr/>
        </p:nvSpPr>
        <p:spPr>
          <a:xfrm>
            <a:off x="8438321" y="3027459"/>
            <a:ext cx="203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9999"/>
                </a:solidFill>
              </a:rPr>
              <a:t>Branching point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AE231A9-3E30-CDE7-1E02-00805191A97C}"/>
              </a:ext>
            </a:extLst>
          </p:cNvPr>
          <p:cNvCxnSpPr>
            <a:cxnSpLocks/>
          </p:cNvCxnSpPr>
          <p:nvPr/>
        </p:nvCxnSpPr>
        <p:spPr>
          <a:xfrm>
            <a:off x="10008704" y="3374718"/>
            <a:ext cx="3216" cy="423058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yellow and black text&#10;&#10;Description automatically generated">
            <a:extLst>
              <a:ext uri="{FF2B5EF4-FFF2-40B4-BE49-F238E27FC236}">
                <a16:creationId xmlns:a16="http://schemas.microsoft.com/office/drawing/2014/main" id="{FD1B47B4-2267-63C3-227A-6E8B508EDE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"/>
          <a:stretch/>
        </p:blipFill>
        <p:spPr>
          <a:xfrm>
            <a:off x="6521608" y="1719337"/>
            <a:ext cx="5624047" cy="13349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C42D2C4-EC23-8082-D15B-FAB407DE7457}"/>
              </a:ext>
            </a:extLst>
          </p:cNvPr>
          <p:cNvSpPr txBox="1"/>
          <p:nvPr/>
        </p:nvSpPr>
        <p:spPr>
          <a:xfrm>
            <a:off x="6521607" y="1063313"/>
            <a:ext cx="6395577" cy="553998"/>
          </a:xfrm>
          <a:prstGeom prst="rect">
            <a:avLst/>
          </a:prstGeom>
          <a:noFill/>
          <a:ln w="28575">
            <a:solidFill>
              <a:srgbClr val="064308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[1]E. M. Burbidge, G. R. Burbidge, W. A. Fowler, and F. Hoyle, Rev. Mod. Phys. 29, 547 (1957).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30AA86-080B-5C98-B45C-F0C58AF10529}"/>
              </a:ext>
            </a:extLst>
          </p:cNvPr>
          <p:cNvSpPr/>
          <p:nvPr/>
        </p:nvSpPr>
        <p:spPr>
          <a:xfrm>
            <a:off x="6477935" y="1685270"/>
            <a:ext cx="4469437" cy="308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60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AE9D-6760-CFBC-DE54-214029E86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</a:t>
            </a:r>
            <a:r>
              <a:rPr lang="en-US" dirty="0"/>
              <a:t> process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B94D1-CBAB-7B3F-4A42-199B8B94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12FF9-6D1A-2820-DC4C-B0A24C78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3FA3E9E-24D2-61FE-A85C-4FC90D9A4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138238"/>
            <a:ext cx="5563507" cy="4746996"/>
          </a:xfrm>
        </p:spPr>
        <p:txBody>
          <a:bodyPr/>
          <a:lstStyle/>
          <a:p>
            <a:r>
              <a:rPr lang="en-US" sz="2200" dirty="0">
                <a:cs typeface="ＭＳ Ｐゴシック"/>
              </a:rPr>
              <a:t>The p- process possible sites:</a:t>
            </a:r>
          </a:p>
          <a:p>
            <a:pPr lvl="1"/>
            <a:r>
              <a:rPr lang="en-US" sz="2200" dirty="0">
                <a:latin typeface="Arial" pitchFamily="34" charset="0"/>
                <a:ea typeface="ＭＳ Ｐゴシック"/>
                <a:cs typeface="ＭＳ Ｐゴシック"/>
              </a:rPr>
              <a:t>Type II Supernovae</a:t>
            </a:r>
          </a:p>
          <a:p>
            <a:pPr lvl="1"/>
            <a:r>
              <a:rPr lang="en-US" sz="2200" dirty="0">
                <a:latin typeface="Arial" pitchFamily="34" charset="0"/>
                <a:ea typeface="ＭＳ Ｐゴシック"/>
              </a:rPr>
              <a:t>Type </a:t>
            </a:r>
            <a:r>
              <a:rPr lang="en-US" sz="2200" dirty="0" err="1">
                <a:latin typeface="Arial" pitchFamily="34" charset="0"/>
                <a:ea typeface="ＭＳ Ｐゴシック"/>
              </a:rPr>
              <a:t>Ia</a:t>
            </a:r>
            <a:r>
              <a:rPr lang="en-US" sz="2200" dirty="0">
                <a:latin typeface="Arial" pitchFamily="34" charset="0"/>
                <a:ea typeface="ＭＳ Ｐゴシック"/>
              </a:rPr>
              <a:t> Supernovae</a:t>
            </a:r>
            <a:endParaRPr lang="en-US" sz="2200" dirty="0">
              <a:cs typeface="ＭＳ Ｐゴシック"/>
            </a:endParaRPr>
          </a:p>
          <a:p>
            <a:r>
              <a:rPr lang="en-US" sz="2200" dirty="0">
                <a:cs typeface="ＭＳ Ｐゴシック"/>
              </a:rPr>
              <a:t>Short time scales ~ 1 sec</a:t>
            </a:r>
          </a:p>
          <a:p>
            <a:r>
              <a:rPr lang="en-US" sz="2200" dirty="0">
                <a:latin typeface="Arial" pitchFamily="34" charset="0"/>
                <a:ea typeface="ＭＳ Ｐゴシック"/>
              </a:rPr>
              <a:t>2 &lt; T&lt; 3.5 GK </a:t>
            </a:r>
            <a:endParaRPr lang="en-US" sz="2200" dirty="0">
              <a:cs typeface="ＭＳ Ｐゴシック"/>
            </a:endParaRPr>
          </a:p>
          <a:p>
            <a:r>
              <a:rPr lang="en-US" sz="2200" dirty="0">
                <a:latin typeface="Arial" pitchFamily="34" charset="0"/>
                <a:ea typeface="ＭＳ Ｐゴシック"/>
              </a:rPr>
              <a:t>Nuclear network</a:t>
            </a:r>
          </a:p>
          <a:p>
            <a:pPr lvl="1"/>
            <a:r>
              <a:rPr lang="en-US" sz="2200" dirty="0">
                <a:latin typeface="Arial" pitchFamily="34" charset="0"/>
                <a:ea typeface="ＭＳ Ｐゴシック"/>
              </a:rPr>
              <a:t>Consists of approximately 20.000 reactions on stable and radioactive isotopes </a:t>
            </a:r>
            <a:r>
              <a:rPr lang="en-US" sz="2200" dirty="0">
                <a:latin typeface="Arial" pitchFamily="34" charset="0"/>
                <a:ea typeface="ＭＳ Ｐゴシック"/>
                <a:sym typeface="Wingdings" panose="05000000000000000000" pitchFamily="2" charset="2"/>
              </a:rPr>
              <a:t> Direct cross-section measurements are challenging.</a:t>
            </a:r>
            <a:endParaRPr lang="en-US" sz="2200" dirty="0">
              <a:latin typeface="Arial" pitchFamily="34" charset="0"/>
              <a:ea typeface="ＭＳ Ｐゴシック"/>
            </a:endParaRPr>
          </a:p>
          <a:p>
            <a:pPr lvl="1"/>
            <a:r>
              <a:rPr lang="en-US" sz="2200" dirty="0">
                <a:latin typeface="Arial" pitchFamily="34" charset="0"/>
                <a:ea typeface="ＭＳ Ｐゴシック"/>
              </a:rPr>
              <a:t>Competition between these can determine the p-process nucleosynthesis path </a:t>
            </a:r>
            <a:r>
              <a:rPr lang="en-US" sz="2200" dirty="0">
                <a:latin typeface="Arial" pitchFamily="34" charset="0"/>
                <a:ea typeface="ＭＳ Ｐゴシック"/>
                <a:sym typeface="Wingdings" panose="05000000000000000000" pitchFamily="2" charset="2"/>
              </a:rPr>
              <a:t> Branching point elements.</a:t>
            </a:r>
            <a:endParaRPr lang="en-US" sz="2200" dirty="0">
              <a:latin typeface="Arial" pitchFamily="34" charset="0"/>
              <a:ea typeface="ＭＳ Ｐゴシック"/>
            </a:endParaRPr>
          </a:p>
          <a:p>
            <a:pPr marL="225851" lvl="1" indent="0">
              <a:buNone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marL="459713" lvl="2" indent="0">
              <a:buNone/>
            </a:pPr>
            <a:endParaRPr lang="en-US" sz="1787" dirty="0">
              <a:latin typeface="Arial" pitchFamily="34" charset="0"/>
              <a:ea typeface="ＭＳ Ｐゴシック"/>
            </a:endParaRPr>
          </a:p>
          <a:p>
            <a:pPr marL="459713" lvl="2" indent="0">
              <a:buNone/>
            </a:pPr>
            <a:endParaRPr lang="en-US" sz="1787" dirty="0">
              <a:latin typeface="Arial" pitchFamily="34" charset="0"/>
              <a:ea typeface="ＭＳ Ｐゴシック"/>
            </a:endParaRPr>
          </a:p>
          <a:p>
            <a:pPr marL="459713" lvl="2" indent="0">
              <a:buNone/>
            </a:pPr>
            <a:endParaRPr lang="en-US" sz="1787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marL="225851" lvl="1" indent="0">
              <a:buNone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lvl="1"/>
            <a:endParaRPr lang="en-US" sz="2000" dirty="0">
              <a:latin typeface="Arial" pitchFamily="34" charset="0"/>
              <a:ea typeface="ＭＳ Ｐゴシック"/>
            </a:endParaRPr>
          </a:p>
          <a:p>
            <a:pPr marL="225851" lvl="1" indent="0">
              <a:buNone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marL="225851" lvl="1" indent="0">
              <a:buNone/>
            </a:pPr>
            <a:endParaRPr lang="en-US" sz="2000" dirty="0">
              <a:latin typeface="Arial" pitchFamily="34" charset="0"/>
              <a:ea typeface="ＭＳ Ｐゴシック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000" dirty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endParaRPr lang="en-US" sz="1624" dirty="0">
              <a:latin typeface="Arial" pitchFamily="34" charset="0"/>
              <a:ea typeface="ＭＳ Ｐゴシック"/>
              <a:cs typeface="ＭＳ Ｐゴシック"/>
            </a:endParaRPr>
          </a:p>
          <a:p>
            <a:pPr lvl="1"/>
            <a:endParaRPr lang="en-US" sz="1624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  <a:p>
            <a:endParaRPr lang="en-US" dirty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237602-4533-6B51-6445-A146C57FDEBE}"/>
              </a:ext>
            </a:extLst>
          </p:cNvPr>
          <p:cNvSpPr txBox="1"/>
          <p:nvPr/>
        </p:nvSpPr>
        <p:spPr>
          <a:xfrm>
            <a:off x="7593629" y="1320664"/>
            <a:ext cx="4327438" cy="323165"/>
          </a:xfrm>
          <a:prstGeom prst="rect">
            <a:avLst/>
          </a:prstGeom>
          <a:noFill/>
          <a:ln w="28575">
            <a:solidFill>
              <a:srgbClr val="064308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 Rauscher et al, Rep. Prog. Phys. 76 066201, (2013)</a:t>
            </a:r>
          </a:p>
        </p:txBody>
      </p:sp>
      <p:pic>
        <p:nvPicPr>
          <p:cNvPr id="13" name="Content Placeholder 20" descr="A diagram of reflection point&#10;&#10;Description automatically generated">
            <a:extLst>
              <a:ext uri="{FF2B5EF4-FFF2-40B4-BE49-F238E27FC236}">
                <a16:creationId xmlns:a16="http://schemas.microsoft.com/office/drawing/2014/main" id="{7C8BB915-8825-918D-6B42-0D15BBB1F49B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069" y="2007707"/>
            <a:ext cx="7141513" cy="4044750"/>
          </a:xfr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84E674-7BC6-6A3C-F6B9-19C5E44829D9}"/>
              </a:ext>
            </a:extLst>
          </p:cNvPr>
          <p:cNvCxnSpPr>
            <a:cxnSpLocks/>
          </p:cNvCxnSpPr>
          <p:nvPr/>
        </p:nvCxnSpPr>
        <p:spPr>
          <a:xfrm flipH="1">
            <a:off x="9148806" y="3197073"/>
            <a:ext cx="1306410" cy="1034459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D924EEA-6D33-AA12-E749-DDB76254B74F}"/>
              </a:ext>
            </a:extLst>
          </p:cNvPr>
          <p:cNvSpPr txBox="1"/>
          <p:nvPr/>
        </p:nvSpPr>
        <p:spPr>
          <a:xfrm>
            <a:off x="9148806" y="1956473"/>
            <a:ext cx="203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99999"/>
                </a:solidFill>
              </a:rPr>
              <a:t>Branching point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BC5F30B-A479-1660-4AA0-32383375E6F4}"/>
              </a:ext>
            </a:extLst>
          </p:cNvPr>
          <p:cNvCxnSpPr>
            <a:cxnSpLocks/>
          </p:cNvCxnSpPr>
          <p:nvPr/>
        </p:nvCxnSpPr>
        <p:spPr>
          <a:xfrm>
            <a:off x="10641001" y="2325805"/>
            <a:ext cx="3216" cy="423058"/>
          </a:xfrm>
          <a:prstGeom prst="straightConnector1">
            <a:avLst/>
          </a:prstGeom>
          <a:ln w="57150">
            <a:solidFill>
              <a:schemeClr val="tx2">
                <a:lumMod val="50000"/>
                <a:lumOff val="50000"/>
              </a:schemeClr>
            </a:solidFill>
            <a:prstDash val="solid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2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8380" y="294921"/>
            <a:ext cx="12788050" cy="530306"/>
          </a:xfrm>
          <a:prstGeom prst="rect">
            <a:avLst/>
          </a:prstGeom>
        </p:spPr>
        <p:txBody>
          <a:bodyPr vert="horz" wrap="square" lIns="0" tIns="80677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95037" marR="5334" indent="6668">
              <a:lnSpc>
                <a:spcPts val="3539"/>
              </a:lnSpc>
              <a:spcBef>
                <a:spcPts val="635"/>
              </a:spcBef>
            </a:pPr>
            <a:r>
              <a:rPr lang="en-US" sz="3200" spc="-5" dirty="0"/>
              <a:t>Motivation</a:t>
            </a:r>
            <a:endParaRPr sz="3200" spc="-5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73324" y="987429"/>
            <a:ext cx="130260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64308"/>
                </a:solidFill>
              </a:rPr>
              <a:t>Why </a:t>
            </a:r>
            <a:r>
              <a:rPr lang="en-US" sz="2200" baseline="30000" dirty="0">
                <a:solidFill>
                  <a:srgbClr val="064308"/>
                </a:solidFill>
              </a:rPr>
              <a:t>85</a:t>
            </a:r>
            <a:r>
              <a:rPr lang="en-US" sz="2200" dirty="0">
                <a:solidFill>
                  <a:srgbClr val="064308"/>
                </a:solidFill>
              </a:rPr>
              <a:t>Rb is so important for the p-process network?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Listed as a branch point between the </a:t>
            </a:r>
            <a:r>
              <a:rPr lang="en-US" sz="2200" baseline="30000" dirty="0"/>
              <a:t>85</a:t>
            </a:r>
            <a:r>
              <a:rPr lang="en-US" sz="2200" dirty="0"/>
              <a:t>Rb(</a:t>
            </a:r>
            <a:r>
              <a:rPr lang="el-GR" sz="2200" dirty="0"/>
              <a:t>γ,</a:t>
            </a:r>
            <a:r>
              <a:rPr lang="en-US" sz="2200" dirty="0"/>
              <a:t>p)</a:t>
            </a:r>
            <a:r>
              <a:rPr lang="en-US" sz="2200" baseline="30000" dirty="0"/>
              <a:t>84</a:t>
            </a:r>
            <a:r>
              <a:rPr lang="en-US" sz="2200" dirty="0"/>
              <a:t>Kr and </a:t>
            </a:r>
            <a:r>
              <a:rPr lang="en-US" sz="2200" baseline="30000" dirty="0"/>
              <a:t>85</a:t>
            </a:r>
            <a:r>
              <a:rPr lang="en-US" sz="2200" dirty="0"/>
              <a:t>Rb(</a:t>
            </a:r>
            <a:r>
              <a:rPr lang="el-GR" sz="2200" dirty="0"/>
              <a:t>γ,</a:t>
            </a:r>
            <a:r>
              <a:rPr lang="en-US" sz="2200" dirty="0"/>
              <a:t>n)</a:t>
            </a:r>
            <a:r>
              <a:rPr lang="en-US" sz="2200" baseline="30000" dirty="0"/>
              <a:t>84</a:t>
            </a:r>
            <a:r>
              <a:rPr lang="en-US" sz="2200" dirty="0"/>
              <a:t>Rb [1]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Potentially affect the production of </a:t>
            </a:r>
            <a:r>
              <a:rPr lang="en-US" sz="2200" baseline="30000" dirty="0"/>
              <a:t>78</a:t>
            </a:r>
            <a:r>
              <a:rPr lang="en-US" sz="2200" dirty="0"/>
              <a:t>Kr p-nucleus.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aseline="30000" dirty="0"/>
              <a:t>84</a:t>
            </a:r>
            <a:r>
              <a:rPr lang="en-US" sz="2200" dirty="0"/>
              <a:t>Kr(p,</a:t>
            </a:r>
            <a:r>
              <a:rPr lang="el-GR" sz="2200" dirty="0"/>
              <a:t>γ</a:t>
            </a:r>
            <a:r>
              <a:rPr lang="en-US" sz="2200" dirty="0"/>
              <a:t>)</a:t>
            </a:r>
            <a:r>
              <a:rPr lang="en-US" sz="2200" baseline="30000" dirty="0"/>
              <a:t>8</a:t>
            </a:r>
            <a:r>
              <a:rPr lang="el-GR" sz="2200" baseline="30000" dirty="0"/>
              <a:t>5</a:t>
            </a:r>
            <a:r>
              <a:rPr lang="en-US" sz="2200" dirty="0"/>
              <a:t>Rb measured.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aseline="30000" dirty="0"/>
              <a:t>84</a:t>
            </a:r>
            <a:r>
              <a:rPr lang="en-US" sz="2200" dirty="0"/>
              <a:t>Rb is unstable </a:t>
            </a:r>
            <a:r>
              <a:rPr lang="en-US" sz="2200" dirty="0">
                <a:sym typeface="Wingdings" panose="05000000000000000000" pitchFamily="2" charset="2"/>
              </a:rPr>
              <a:t> Theoretical calculations to obtain </a:t>
            </a:r>
            <a:r>
              <a:rPr lang="en-US" sz="2200" baseline="30000" dirty="0"/>
              <a:t>85</a:t>
            </a:r>
            <a:r>
              <a:rPr lang="en-US" sz="2200" dirty="0"/>
              <a:t>Rb(</a:t>
            </a:r>
            <a:r>
              <a:rPr lang="el-GR" sz="2200" dirty="0"/>
              <a:t>γ</a:t>
            </a:r>
            <a:r>
              <a:rPr lang="en-US" sz="2200" dirty="0"/>
              <a:t>,n)</a:t>
            </a:r>
            <a:r>
              <a:rPr lang="en-US" sz="2200" baseline="30000" dirty="0"/>
              <a:t>84</a:t>
            </a:r>
            <a:r>
              <a:rPr lang="en-US" sz="2200" dirty="0"/>
              <a:t>Rb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F3FDBB3-9945-2BB3-2843-89CCFC662135}"/>
              </a:ext>
            </a:extLst>
          </p:cNvPr>
          <p:cNvGrpSpPr/>
          <p:nvPr/>
        </p:nvGrpSpPr>
        <p:grpSpPr>
          <a:xfrm>
            <a:off x="1351108" y="2665379"/>
            <a:ext cx="9075732" cy="3230740"/>
            <a:chOff x="1011851" y="2638699"/>
            <a:chExt cx="8122889" cy="2652753"/>
          </a:xfrm>
        </p:grpSpPr>
        <p:pic>
          <p:nvPicPr>
            <p:cNvPr id="9" name="Picture 8" descr="A close-up of a graph&#10;&#10;Description automatically generated">
              <a:extLst>
                <a:ext uri="{FF2B5EF4-FFF2-40B4-BE49-F238E27FC236}">
                  <a16:creationId xmlns:a16="http://schemas.microsoft.com/office/drawing/2014/main" id="{B06BCAF4-2DC9-932C-628A-E1A8DADCC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1" y="3344122"/>
              <a:ext cx="7456377" cy="1947330"/>
            </a:xfrm>
            <a:prstGeom prst="rect">
              <a:avLst/>
            </a:prstGeom>
          </p:spPr>
        </p:pic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37C2F85D-A71E-15B2-7F53-F5356654A65C}"/>
                </a:ext>
              </a:extLst>
            </p:cNvPr>
            <p:cNvSpPr/>
            <p:nvPr/>
          </p:nvSpPr>
          <p:spPr>
            <a:xfrm rot="5400000">
              <a:off x="8070870" y="4081592"/>
              <a:ext cx="1461228" cy="666512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b="1" dirty="0"/>
                <a:t>(γ,</a:t>
              </a:r>
              <a:r>
                <a:rPr lang="en-US" sz="2200" b="1" dirty="0"/>
                <a:t>p</a:t>
              </a:r>
              <a:r>
                <a:rPr lang="el-GR" sz="2200" b="1" dirty="0"/>
                <a:t>)</a:t>
              </a:r>
              <a:endParaRPr lang="en-US" sz="2200" b="1" dirty="0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0849E87F-A6C7-1268-09C1-2B8A6B6F3A5A}"/>
                </a:ext>
              </a:extLst>
            </p:cNvPr>
            <p:cNvSpPr/>
            <p:nvPr/>
          </p:nvSpPr>
          <p:spPr>
            <a:xfrm flipH="1">
              <a:off x="3491081" y="2638699"/>
              <a:ext cx="2947356" cy="676178"/>
            </a:xfrm>
            <a:prstGeom prst="rightArrow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(</a:t>
              </a:r>
              <a:r>
                <a:rPr lang="el-GR" sz="2200" b="1" dirty="0">
                  <a:solidFill>
                    <a:schemeClr val="tx1"/>
                  </a:solidFill>
                </a:rPr>
                <a:t>γ,</a:t>
              </a:r>
              <a:r>
                <a:rPr lang="en-US" sz="2200" b="1" dirty="0">
                  <a:solidFill>
                    <a:schemeClr val="tx1"/>
                  </a:solidFill>
                </a:rPr>
                <a:t>n)</a:t>
              </a:r>
              <a:endParaRPr lang="en-US" sz="2200" b="1" dirty="0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54AF006E-43FF-3072-E068-7D83EB32F7B3}"/>
                </a:ext>
              </a:extLst>
            </p:cNvPr>
            <p:cNvCxnSpPr>
              <a:cxnSpLocks/>
            </p:cNvCxnSpPr>
            <p:nvPr/>
          </p:nvCxnSpPr>
          <p:spPr>
            <a:xfrm>
              <a:off x="7517191" y="3932627"/>
              <a:ext cx="0" cy="896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55A64A2-D0F0-A514-6413-674765AD2A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4490" y="4942059"/>
              <a:ext cx="625403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DEEEC8A-D15D-D5D3-2726-96EBE1E80A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7591" y="4957462"/>
              <a:ext cx="752124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14083D-2FF1-2500-1129-E4B49EAD16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1376" y="3790379"/>
              <a:ext cx="625403" cy="0"/>
            </a:xfrm>
            <a:prstGeom prst="straightConnector1">
              <a:avLst/>
            </a:prstGeom>
            <a:ln w="7620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4DD05BE3-4E32-7B1F-3505-EFA3A03074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7077" y="3880438"/>
              <a:ext cx="612786" cy="0"/>
            </a:xfrm>
            <a:prstGeom prst="straightConnector1">
              <a:avLst/>
            </a:prstGeom>
            <a:ln w="7620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77A476D-F1CC-E01A-DA60-752C7814010C}"/>
                </a:ext>
              </a:extLst>
            </p:cNvPr>
            <p:cNvSpPr/>
            <p:nvPr/>
          </p:nvSpPr>
          <p:spPr>
            <a:xfrm>
              <a:off x="7292756" y="3207628"/>
              <a:ext cx="1175472" cy="118147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0FE143A-53DB-0894-EDED-5E183C9BFE7A}"/>
              </a:ext>
            </a:extLst>
          </p:cNvPr>
          <p:cNvSpPr txBox="1"/>
          <p:nvPr/>
        </p:nvSpPr>
        <p:spPr>
          <a:xfrm>
            <a:off x="1696158" y="6094261"/>
            <a:ext cx="6766710" cy="323165"/>
          </a:xfrm>
          <a:prstGeom prst="rect">
            <a:avLst/>
          </a:prstGeom>
          <a:noFill/>
          <a:ln w="28575">
            <a:solidFill>
              <a:srgbClr val="064308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64308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[1]</a:t>
            </a:r>
            <a:r>
              <a:rPr lang="en-US" sz="1500" i="1" dirty="0" err="1">
                <a:solidFill>
                  <a:srgbClr val="064308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Raucher</a:t>
            </a:r>
            <a:r>
              <a:rPr lang="en-US" sz="1500" i="1" dirty="0">
                <a:solidFill>
                  <a:srgbClr val="064308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, T. (2006). </a:t>
            </a:r>
            <a:r>
              <a:rPr lang="en-US" sz="1500" i="1" dirty="0" err="1">
                <a:solidFill>
                  <a:srgbClr val="064308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Branchings</a:t>
            </a:r>
            <a:r>
              <a:rPr lang="en-US" sz="1500" i="1" dirty="0">
                <a:solidFill>
                  <a:srgbClr val="064308"/>
                </a:solidFill>
                <a:effectLst/>
                <a:latin typeface="Times" panose="02020603050405020304" pitchFamily="18" charset="0"/>
                <a:ea typeface="Calibri" panose="020F0502020204030204" pitchFamily="34" charset="0"/>
                <a:cs typeface="Times" panose="02020603050405020304" pitchFamily="18" charset="0"/>
              </a:rPr>
              <a:t> in the γ-process path revisited. Physical Review C.</a:t>
            </a:r>
            <a:endParaRPr lang="en-US" sz="1500" i="1" dirty="0">
              <a:solidFill>
                <a:srgbClr val="064308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2AEF44-D138-7C6E-117A-DA6DA99FC063}"/>
              </a:ext>
            </a:extLst>
          </p:cNvPr>
          <p:cNvSpPr/>
          <p:nvPr/>
        </p:nvSpPr>
        <p:spPr>
          <a:xfrm>
            <a:off x="1186543" y="4495800"/>
            <a:ext cx="1391411" cy="1400315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66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B6066-81CD-74B0-27AA-703208C6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reaction rates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0F95E-13F9-3C9C-1D87-F54E7289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DE456-DEAB-7A00-75AE-E8E579436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4F88C639-55E7-4D97-AC8D-4B42A67367B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 descr="A graph of a reaction rate&#10;&#10;Description automatically generated">
            <a:extLst>
              <a:ext uri="{FF2B5EF4-FFF2-40B4-BE49-F238E27FC236}">
                <a16:creationId xmlns:a16="http://schemas.microsoft.com/office/drawing/2014/main" id="{3DB09A28-45E2-29DB-CC31-1F55CE9336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5" r="3318" b="5098"/>
          <a:stretch/>
        </p:blipFill>
        <p:spPr>
          <a:xfrm>
            <a:off x="553395" y="1233349"/>
            <a:ext cx="5949005" cy="5037077"/>
          </a:xfrm>
          <a:prstGeom prst="rect">
            <a:avLst/>
          </a:prstGeom>
        </p:spPr>
      </p:pic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FFC881FB-B452-5639-D51B-9A5956853279}"/>
              </a:ext>
            </a:extLst>
          </p:cNvPr>
          <p:cNvSpPr txBox="1">
            <a:spLocks/>
          </p:cNvSpPr>
          <p:nvPr/>
        </p:nvSpPr>
        <p:spPr bwMode="auto">
          <a:xfrm>
            <a:off x="7440179" y="6166551"/>
            <a:ext cx="3917800" cy="207749"/>
          </a:xfrm>
          <a:prstGeom prst="rect">
            <a:avLst/>
          </a:prstGeom>
          <a:noFill/>
          <a:ln w="28575">
            <a:solidFill>
              <a:srgbClr val="064308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192214" indent="-192214" algn="l" defTabSz="856955" rtl="0" eaLnBrk="1" fontAlgn="base" hangingPunct="1">
              <a:lnSpc>
                <a:spcPct val="90000"/>
              </a:lnSpc>
              <a:spcBef>
                <a:spcPts val="1286"/>
              </a:spcBef>
              <a:spcAft>
                <a:spcPct val="0"/>
              </a:spcAft>
              <a:buSzPct val="100000"/>
              <a:buFont typeface="Wingdings" pitchFamily="2" charset="2"/>
              <a:buChar char="§"/>
              <a:defRPr sz="2347">
                <a:solidFill>
                  <a:srgbClr val="064308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defRPr>
            </a:lvl1pPr>
            <a:lvl2pPr marL="387632" indent="-161781" algn="l" defTabSz="856955" rtl="0" eaLnBrk="1" fontAlgn="base" hangingPunct="1">
              <a:lnSpc>
                <a:spcPct val="90000"/>
              </a:lnSpc>
              <a:spcBef>
                <a:spcPts val="214"/>
              </a:spcBef>
              <a:spcAft>
                <a:spcPct val="0"/>
              </a:spcAft>
              <a:buSzPct val="100000"/>
              <a:buFont typeface="Arial" pitchFamily="34" charset="0"/>
              <a:buChar char="•"/>
              <a:defRPr sz="2133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/>
              </a:defRPr>
            </a:lvl2pPr>
            <a:lvl3pPr marL="631103" indent="-171390" algn="l" defTabSz="856955" rtl="0" eaLnBrk="1" fontAlgn="base" hangingPunct="1">
              <a:lnSpc>
                <a:spcPct val="90000"/>
              </a:lnSpc>
              <a:spcBef>
                <a:spcPts val="214"/>
              </a:spcBef>
              <a:spcAft>
                <a:spcPct val="0"/>
              </a:spcAft>
              <a:buSzPct val="100000"/>
              <a:buFont typeface="Lucida Grande" charset="0"/>
              <a:buChar char="»"/>
              <a:defRPr sz="1920">
                <a:solidFill>
                  <a:schemeClr val="tx1"/>
                </a:solidFill>
                <a:latin typeface="Arial" charset="0"/>
                <a:ea typeface="ヒラギノ角ゴ Pro W3" pitchFamily="-111" charset="-128"/>
                <a:cs typeface="ヒラギノ角ゴ Pro W3" pitchFamily="-111" charset="-128"/>
              </a:defRPr>
            </a:lvl3pPr>
            <a:lvl4pPr marL="776867" indent="-142559" algn="l" defTabSz="856955" rtl="0" eaLnBrk="1" fontAlgn="base" hangingPunct="1">
              <a:lnSpc>
                <a:spcPct val="90000"/>
              </a:lnSpc>
              <a:spcBef>
                <a:spcPts val="214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Arial" pitchFamily="34" charset="0"/>
              <a:buChar char="•"/>
              <a:defRPr sz="1707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4pPr>
            <a:lvl5pPr marL="1069993" indent="-192214" algn="l" defTabSz="856955" rtl="0" eaLnBrk="1" fontAlgn="base" hangingPunct="1">
              <a:lnSpc>
                <a:spcPct val="90000"/>
              </a:lnSpc>
              <a:spcBef>
                <a:spcPts val="214"/>
              </a:spcBef>
              <a:spcAft>
                <a:spcPct val="0"/>
              </a:spcAft>
              <a:buClr>
                <a:srgbClr val="999999"/>
              </a:buClr>
              <a:buSzPct val="100000"/>
              <a:buFont typeface="Lucida Grande" charset="0"/>
              <a:buChar char="»"/>
              <a:defRPr sz="1493">
                <a:solidFill>
                  <a:schemeClr val="tx1"/>
                </a:solidFill>
                <a:latin typeface="+mn-lt"/>
                <a:ea typeface="ヒラギノ角ゴ Pro W3" pitchFamily="-111" charset="-128"/>
                <a:cs typeface="ヒラギノ角ゴ Pro W3"/>
              </a:defRPr>
            </a:lvl5pPr>
            <a:lvl6pPr marL="2371815" indent="-160830" algn="l" defTabSz="86171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87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6pPr>
            <a:lvl7pPr marL="2859385" indent="-160830" algn="l" defTabSz="86171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87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7pPr>
            <a:lvl8pPr marL="3346955" indent="-160830" algn="l" defTabSz="86171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87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8pPr>
            <a:lvl9pPr marL="3834522" indent="-160830" algn="l" defTabSz="861710" rtl="0" eaLnBrk="1" fontAlgn="base" hangingPunct="1">
              <a:lnSpc>
                <a:spcPct val="90000"/>
              </a:lnSpc>
              <a:spcBef>
                <a:spcPct val="10000"/>
              </a:spcBef>
              <a:spcAft>
                <a:spcPct val="0"/>
              </a:spcAft>
              <a:buSzPct val="100000"/>
              <a:buChar char="–"/>
              <a:defRPr sz="1387">
                <a:solidFill>
                  <a:schemeClr val="tx1"/>
                </a:solidFill>
                <a:latin typeface="Helvetica" charset="0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1500" i="1" kern="0" dirty="0">
                <a:latin typeface="Times" panose="02020603050405020304" pitchFamily="18" charset="0"/>
                <a:cs typeface="Times" panose="02020603050405020304" pitchFamily="18" charset="0"/>
              </a:rPr>
              <a:t>JINA REACLIB Database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E38153-C02E-33F7-62D6-0406A7D78208}"/>
              </a:ext>
            </a:extLst>
          </p:cNvPr>
          <p:cNvSpPr txBox="1"/>
          <p:nvPr/>
        </p:nvSpPr>
        <p:spPr>
          <a:xfrm>
            <a:off x="6716586" y="1098209"/>
            <a:ext cx="53649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64308"/>
                </a:solidFill>
              </a:rPr>
              <a:t>Calculations based on theoretical models</a:t>
            </a:r>
            <a:r>
              <a:rPr lang="el-GR" sz="2200" dirty="0">
                <a:solidFill>
                  <a:srgbClr val="064308"/>
                </a:solidFill>
                <a:sym typeface="Wingdings" panose="05000000000000000000" pitchFamily="2" charset="2"/>
              </a:rPr>
              <a:t></a:t>
            </a:r>
            <a:r>
              <a:rPr lang="en-US" sz="2200" dirty="0">
                <a:solidFill>
                  <a:srgbClr val="064308"/>
                </a:solidFill>
                <a:sym typeface="Wingdings" panose="05000000000000000000" pitchFamily="2" charset="2"/>
              </a:rPr>
              <a:t>Large uncertainties</a:t>
            </a:r>
            <a:endParaRPr lang="en-US" sz="2200" dirty="0">
              <a:solidFill>
                <a:srgbClr val="064308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D39323-D925-4069-D622-E1A067C5B3BA}"/>
              </a:ext>
            </a:extLst>
          </p:cNvPr>
          <p:cNvGrpSpPr/>
          <p:nvPr/>
        </p:nvGrpSpPr>
        <p:grpSpPr>
          <a:xfrm>
            <a:off x="6293796" y="2206205"/>
            <a:ext cx="6602634" cy="3554433"/>
            <a:chOff x="1011851" y="2638699"/>
            <a:chExt cx="8122889" cy="2652753"/>
          </a:xfrm>
        </p:grpSpPr>
        <p:pic>
          <p:nvPicPr>
            <p:cNvPr id="4" name="Picture 3" descr="A close-up of a graph&#10;&#10;Description automatically generated">
              <a:extLst>
                <a:ext uri="{FF2B5EF4-FFF2-40B4-BE49-F238E27FC236}">
                  <a16:creationId xmlns:a16="http://schemas.microsoft.com/office/drawing/2014/main" id="{45CA4302-4E97-33C7-8FF7-8B5B02A41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51" y="3344122"/>
              <a:ext cx="7456377" cy="1947330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D0933873-82CC-CB12-CAA0-F2275EAB7FAA}"/>
                </a:ext>
              </a:extLst>
            </p:cNvPr>
            <p:cNvSpPr/>
            <p:nvPr/>
          </p:nvSpPr>
          <p:spPr>
            <a:xfrm rot="5400000">
              <a:off x="8070870" y="4081592"/>
              <a:ext cx="1461228" cy="666512"/>
            </a:xfrm>
            <a:prstGeom prst="rightArrow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200" b="1" dirty="0"/>
                <a:t>(γ,</a:t>
              </a:r>
              <a:r>
                <a:rPr lang="en-US" sz="2200" b="1" dirty="0"/>
                <a:t>p</a:t>
              </a:r>
              <a:r>
                <a:rPr lang="el-GR" sz="2200" b="1" dirty="0"/>
                <a:t>)</a:t>
              </a:r>
              <a:endParaRPr lang="en-US" sz="2200" b="1" dirty="0"/>
            </a:p>
          </p:txBody>
        </p: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A9B7DD9-C13D-F78E-97BF-6136330FCB6E}"/>
                </a:ext>
              </a:extLst>
            </p:cNvPr>
            <p:cNvSpPr/>
            <p:nvPr/>
          </p:nvSpPr>
          <p:spPr>
            <a:xfrm flipH="1">
              <a:off x="3491081" y="2638699"/>
              <a:ext cx="2947356" cy="676178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tx1"/>
                  </a:solidFill>
                </a:rPr>
                <a:t>(</a:t>
              </a:r>
              <a:r>
                <a:rPr lang="el-GR" sz="2200" b="1" dirty="0">
                  <a:solidFill>
                    <a:schemeClr val="tx1"/>
                  </a:solidFill>
                </a:rPr>
                <a:t>γ,</a:t>
              </a:r>
              <a:r>
                <a:rPr lang="en-US" sz="2200" b="1" dirty="0">
                  <a:solidFill>
                    <a:schemeClr val="tx1"/>
                  </a:solidFill>
                </a:rPr>
                <a:t>n)</a:t>
              </a:r>
              <a:endParaRPr lang="en-US" sz="2200" b="1" dirty="0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037239F-A665-1451-4F75-0C1B54B6FA58}"/>
                </a:ext>
              </a:extLst>
            </p:cNvPr>
            <p:cNvCxnSpPr>
              <a:cxnSpLocks/>
            </p:cNvCxnSpPr>
            <p:nvPr/>
          </p:nvCxnSpPr>
          <p:spPr>
            <a:xfrm>
              <a:off x="7517191" y="3932627"/>
              <a:ext cx="0" cy="896982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5341116-960F-5C78-E54F-873909C789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04490" y="4942059"/>
              <a:ext cx="625403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6589148-5879-4E21-0A75-7F3ADC6395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87591" y="4957462"/>
              <a:ext cx="752124" cy="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370712F-41AF-C926-826A-23CE2BA71D5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71376" y="3790379"/>
              <a:ext cx="625403" cy="0"/>
            </a:xfrm>
            <a:prstGeom prst="straightConnector1">
              <a:avLst/>
            </a:prstGeom>
            <a:ln w="7620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C5D3271-2608-9EEB-E95E-0D08392FF9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47077" y="3880438"/>
              <a:ext cx="612786" cy="0"/>
            </a:xfrm>
            <a:prstGeom prst="straightConnector1">
              <a:avLst/>
            </a:prstGeom>
            <a:ln w="76200">
              <a:solidFill>
                <a:schemeClr val="bg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92724E-D963-293F-99C5-6B122CF35B47}"/>
                </a:ext>
              </a:extLst>
            </p:cNvPr>
            <p:cNvSpPr/>
            <p:nvPr/>
          </p:nvSpPr>
          <p:spPr>
            <a:xfrm>
              <a:off x="7292756" y="3207628"/>
              <a:ext cx="1175472" cy="1181478"/>
            </a:xfrm>
            <a:prstGeom prst="ellipse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4502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" y="1138240"/>
            <a:ext cx="2906917" cy="3929871"/>
          </a:xfrm>
        </p:spPr>
        <p:txBody>
          <a:bodyPr/>
          <a:lstStyle/>
          <a:p>
            <a:r>
              <a:rPr lang="en-US" dirty="0" err="1"/>
              <a:t>SuN</a:t>
            </a:r>
            <a:r>
              <a:rPr lang="en-US" dirty="0"/>
              <a:t> (Summing </a:t>
            </a:r>
            <a:r>
              <a:rPr lang="en-US" dirty="0" err="1"/>
              <a:t>NaI</a:t>
            </a:r>
            <a:r>
              <a:rPr lang="en-US" dirty="0"/>
              <a:t>)</a:t>
            </a:r>
          </a:p>
          <a:p>
            <a:pPr lvl="1"/>
            <a:r>
              <a:rPr lang="en-US" sz="2000" dirty="0"/>
              <a:t>24 PMTs</a:t>
            </a:r>
          </a:p>
          <a:p>
            <a:pPr lvl="1"/>
            <a:r>
              <a:rPr lang="en-US" sz="2000" dirty="0"/>
              <a:t>8 segments</a:t>
            </a:r>
          </a:p>
          <a:p>
            <a:pPr lvl="1"/>
            <a:r>
              <a:rPr lang="en-US" sz="2000" dirty="0"/>
              <a:t>45 mm in diameter borehole</a:t>
            </a:r>
          </a:p>
          <a:p>
            <a:pPr lvl="1"/>
            <a:r>
              <a:rPr lang="en-US" sz="2000" dirty="0"/>
              <a:t> Almost 4</a:t>
            </a:r>
            <a:r>
              <a:rPr lang="el-GR" sz="2000" dirty="0"/>
              <a:t>π </a:t>
            </a:r>
            <a:r>
              <a:rPr lang="en-US" sz="2000" dirty="0"/>
              <a:t>geometric coverage</a:t>
            </a:r>
          </a:p>
          <a:p>
            <a:pPr lvl="1"/>
            <a:r>
              <a:rPr lang="en-US" sz="2000" dirty="0"/>
              <a:t>High efficiency (&gt;85% for 1 MeV photon)</a:t>
            </a:r>
          </a:p>
          <a:p>
            <a:pPr lvl="1"/>
            <a:r>
              <a:rPr lang="en-US" sz="2000" dirty="0"/>
              <a:t>Perform Total Absorption Spectroscopy (TAS): Obtain information about total excitation energy.</a:t>
            </a:r>
          </a:p>
          <a:p>
            <a:pPr lvl="1"/>
            <a:r>
              <a:rPr lang="en-US" sz="2000" dirty="0"/>
              <a:t>Obtain information about individual gamma rays.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4" y="324572"/>
            <a:ext cx="12788053" cy="478624"/>
          </a:xfrm>
        </p:spPr>
        <p:txBody>
          <a:bodyPr/>
          <a:lstStyle/>
          <a:p>
            <a:r>
              <a:rPr lang="en-US" sz="3200" dirty="0" err="1"/>
              <a:t>SuN</a:t>
            </a:r>
            <a:r>
              <a:rPr lang="en-US" sz="3200" dirty="0"/>
              <a:t> detector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133" y="2963474"/>
            <a:ext cx="2867593" cy="34785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2400" y="6118866"/>
            <a:ext cx="6394027" cy="323165"/>
          </a:xfrm>
          <a:prstGeom prst="rect">
            <a:avLst/>
          </a:prstGeom>
          <a:noFill/>
          <a:ln w="28575">
            <a:solidFill>
              <a:srgbClr val="064308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solidFill>
                  <a:srgbClr val="064308"/>
                </a:solidFill>
                <a:latin typeface="Times"/>
                <a:cs typeface="Times"/>
              </a:rPr>
              <a:t>A. Simon, S.J. Quinn, Artemis </a:t>
            </a:r>
            <a:r>
              <a:rPr lang="en-US" sz="1500" i="1" dirty="0" err="1">
                <a:solidFill>
                  <a:srgbClr val="064308"/>
                </a:solidFill>
                <a:latin typeface="Times"/>
                <a:cs typeface="Times"/>
              </a:rPr>
              <a:t>Spyrou</a:t>
            </a:r>
            <a:r>
              <a:rPr lang="en-US" sz="1500" i="1" dirty="0">
                <a:solidFill>
                  <a:srgbClr val="064308"/>
                </a:solidFill>
                <a:latin typeface="Times"/>
                <a:cs typeface="Times"/>
              </a:rPr>
              <a:t>, et al., </a:t>
            </a:r>
            <a:r>
              <a:rPr lang="en-US" sz="1500" i="1" dirty="0" err="1">
                <a:solidFill>
                  <a:srgbClr val="064308"/>
                </a:solidFill>
                <a:latin typeface="Times"/>
                <a:cs typeface="Times"/>
              </a:rPr>
              <a:t>Nucl</a:t>
            </a:r>
            <a:r>
              <a:rPr lang="en-US" sz="1500" i="1" dirty="0">
                <a:solidFill>
                  <a:srgbClr val="064308"/>
                </a:solidFill>
                <a:latin typeface="Times"/>
                <a:cs typeface="Times"/>
              </a:rPr>
              <a:t>. Instr. Meth A 703, 16 (2013)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0128744-64F5-027C-F925-2C361F911F62}"/>
              </a:ext>
            </a:extLst>
          </p:cNvPr>
          <p:cNvGrpSpPr/>
          <p:nvPr/>
        </p:nvGrpSpPr>
        <p:grpSpPr>
          <a:xfrm>
            <a:off x="6199027" y="1084399"/>
            <a:ext cx="3927599" cy="4709024"/>
            <a:chOff x="8905582" y="1099832"/>
            <a:chExt cx="3927599" cy="4709024"/>
          </a:xfrm>
        </p:grpSpPr>
        <p:pic>
          <p:nvPicPr>
            <p:cNvPr id="9" name="Picture 8" descr="A graph of a number of numbers&#10;&#10;Description automatically generated">
              <a:extLst>
                <a:ext uri="{FF2B5EF4-FFF2-40B4-BE49-F238E27FC236}">
                  <a16:creationId xmlns:a16="http://schemas.microsoft.com/office/drawing/2014/main" id="{1E939E26-9CEB-583D-1A37-48F396ED7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5582" y="1099832"/>
              <a:ext cx="3927599" cy="47090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2B1BD9-711C-8C77-270F-872FEDC91303}"/>
                </a:ext>
              </a:extLst>
            </p:cNvPr>
            <p:cNvSpPr txBox="1"/>
            <p:nvPr/>
          </p:nvSpPr>
          <p:spPr>
            <a:xfrm>
              <a:off x="10641351" y="1480305"/>
              <a:ext cx="1976230" cy="36933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Single-segment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9A73AC1-B3C6-75E6-A033-9AADB40807DE}"/>
                </a:ext>
              </a:extLst>
            </p:cNvPr>
            <p:cNvSpPr txBox="1"/>
            <p:nvPr/>
          </p:nvSpPr>
          <p:spPr>
            <a:xfrm>
              <a:off x="10809488" y="2896078"/>
              <a:ext cx="1639956" cy="369332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Top half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18ED77-5C16-80D0-8291-9FB5E376C236}"/>
                </a:ext>
              </a:extLst>
            </p:cNvPr>
            <p:cNvSpPr txBox="1"/>
            <p:nvPr/>
          </p:nvSpPr>
          <p:spPr>
            <a:xfrm>
              <a:off x="9989510" y="4311851"/>
              <a:ext cx="1639956" cy="646331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Whole </a:t>
              </a:r>
              <a:r>
                <a:rPr lang="en-US" dirty="0" err="1"/>
                <a:t>SuN</a:t>
              </a:r>
              <a:r>
                <a:rPr lang="en-US" dirty="0"/>
                <a:t> detector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74E4329-6824-548F-F505-6B15A4D5FF00}"/>
              </a:ext>
            </a:extLst>
          </p:cNvPr>
          <p:cNvSpPr/>
          <p:nvPr/>
        </p:nvSpPr>
        <p:spPr>
          <a:xfrm>
            <a:off x="3417196" y="1187596"/>
            <a:ext cx="1928335" cy="1391478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aseline="30000" dirty="0">
                <a:solidFill>
                  <a:schemeClr val="tx1"/>
                </a:solidFill>
              </a:rPr>
              <a:t>60</a:t>
            </a:r>
            <a:r>
              <a:rPr lang="en-US" sz="1600" dirty="0">
                <a:solidFill>
                  <a:schemeClr val="tx1"/>
                </a:solidFill>
              </a:rPr>
              <a:t>Co peaks at 1173 keV &amp; 1332 keV</a:t>
            </a:r>
            <a:endParaRPr lang="en-US" sz="1600" baseline="300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9EC2775-1F2B-27D9-1C2A-0B04117E0C34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5345531" y="1342417"/>
            <a:ext cx="2068634" cy="540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ED84C8E-F480-934C-6041-1C5B783AE479}"/>
              </a:ext>
            </a:extLst>
          </p:cNvPr>
          <p:cNvCxnSpPr>
            <a:cxnSpLocks/>
          </p:cNvCxnSpPr>
          <p:nvPr/>
        </p:nvCxnSpPr>
        <p:spPr>
          <a:xfrm flipV="1">
            <a:off x="5361573" y="1521777"/>
            <a:ext cx="2248572" cy="3821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3E0A8D3-DC01-2E7E-68D7-3D8810E249E5}"/>
              </a:ext>
            </a:extLst>
          </p:cNvPr>
          <p:cNvCxnSpPr>
            <a:cxnSpLocks/>
          </p:cNvCxnSpPr>
          <p:nvPr/>
        </p:nvCxnSpPr>
        <p:spPr>
          <a:xfrm>
            <a:off x="10294747" y="1321758"/>
            <a:ext cx="162632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E4303EB-2443-AE74-1857-016F0568E572}"/>
              </a:ext>
            </a:extLst>
          </p:cNvPr>
          <p:cNvCxnSpPr>
            <a:cxnSpLocks/>
          </p:cNvCxnSpPr>
          <p:nvPr/>
        </p:nvCxnSpPr>
        <p:spPr>
          <a:xfrm>
            <a:off x="11230188" y="2096728"/>
            <a:ext cx="162632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E4970E-FAE0-6ACA-1624-3819A6569692}"/>
              </a:ext>
            </a:extLst>
          </p:cNvPr>
          <p:cNvCxnSpPr>
            <a:cxnSpLocks/>
          </p:cNvCxnSpPr>
          <p:nvPr/>
        </p:nvCxnSpPr>
        <p:spPr>
          <a:xfrm>
            <a:off x="11230188" y="2882684"/>
            <a:ext cx="162632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B9EA34-9FD1-1FEF-8855-0752D8AF9EC0}"/>
              </a:ext>
            </a:extLst>
          </p:cNvPr>
          <p:cNvCxnSpPr>
            <a:cxnSpLocks/>
          </p:cNvCxnSpPr>
          <p:nvPr/>
        </p:nvCxnSpPr>
        <p:spPr>
          <a:xfrm>
            <a:off x="11230188" y="3657600"/>
            <a:ext cx="1626320" cy="0"/>
          </a:xfrm>
          <a:prstGeom prst="line">
            <a:avLst/>
          </a:prstGeom>
          <a:ln>
            <a:solidFill>
              <a:srgbClr val="06430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342F629-DC07-E4FB-8435-7BAA668F4F65}"/>
              </a:ext>
            </a:extLst>
          </p:cNvPr>
          <p:cNvCxnSpPr/>
          <p:nvPr/>
        </p:nvCxnSpPr>
        <p:spPr>
          <a:xfrm>
            <a:off x="11624553" y="2120630"/>
            <a:ext cx="0" cy="760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CB3BE60-B9A2-69F7-6C6F-E8617781E0A0}"/>
              </a:ext>
            </a:extLst>
          </p:cNvPr>
          <p:cNvCxnSpPr/>
          <p:nvPr/>
        </p:nvCxnSpPr>
        <p:spPr>
          <a:xfrm>
            <a:off x="12214698" y="2897585"/>
            <a:ext cx="0" cy="7600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4EDDE7F-DD90-9AFC-EEE9-4FC8020BF420}"/>
              </a:ext>
            </a:extLst>
          </p:cNvPr>
          <p:cNvSpPr txBox="1"/>
          <p:nvPr/>
        </p:nvSpPr>
        <p:spPr>
          <a:xfrm>
            <a:off x="10472462" y="2380436"/>
            <a:ext cx="157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1173 keV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E27150B-F9E0-D8D0-42A8-0CF2AB2B36D8}"/>
              </a:ext>
            </a:extLst>
          </p:cNvPr>
          <p:cNvSpPr txBox="1"/>
          <p:nvPr/>
        </p:nvSpPr>
        <p:spPr>
          <a:xfrm>
            <a:off x="10912068" y="3109821"/>
            <a:ext cx="157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1332 keV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CB3A4E-89BE-F33C-1D0C-3711D3E372CC}"/>
              </a:ext>
            </a:extLst>
          </p:cNvPr>
          <p:cNvSpPr txBox="1"/>
          <p:nvPr/>
        </p:nvSpPr>
        <p:spPr>
          <a:xfrm>
            <a:off x="10053668" y="1921064"/>
            <a:ext cx="157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2505 keV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B7E857-ADDC-4427-AD27-82124A06A324}"/>
              </a:ext>
            </a:extLst>
          </p:cNvPr>
          <p:cNvSpPr txBox="1"/>
          <p:nvPr/>
        </p:nvSpPr>
        <p:spPr>
          <a:xfrm>
            <a:off x="11257905" y="3719035"/>
            <a:ext cx="1570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30000" dirty="0">
                <a:solidFill>
                  <a:srgbClr val="064308"/>
                </a:solidFill>
              </a:rPr>
              <a:t>60</a:t>
            </a:r>
            <a:r>
              <a:rPr lang="en-US" sz="2200" b="1" dirty="0">
                <a:solidFill>
                  <a:srgbClr val="064308"/>
                </a:solidFill>
              </a:rPr>
              <a:t>Ni</a:t>
            </a:r>
            <a:endParaRPr lang="en-US" sz="2200" b="1" baseline="30000" dirty="0">
              <a:solidFill>
                <a:srgbClr val="064308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6B3735-3F7E-7CE2-D34F-4820F10F6216}"/>
              </a:ext>
            </a:extLst>
          </p:cNvPr>
          <p:cNvSpPr txBox="1"/>
          <p:nvPr/>
        </p:nvSpPr>
        <p:spPr>
          <a:xfrm>
            <a:off x="10062430" y="895578"/>
            <a:ext cx="15708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baseline="30000" dirty="0">
                <a:solidFill>
                  <a:srgbClr val="064308"/>
                </a:solidFill>
              </a:rPr>
              <a:t>60</a:t>
            </a:r>
            <a:r>
              <a:rPr lang="en-US" sz="2200" b="1" dirty="0">
                <a:solidFill>
                  <a:srgbClr val="064308"/>
                </a:solidFill>
              </a:rPr>
              <a:t>Co</a:t>
            </a:r>
            <a:endParaRPr lang="en-US" sz="2200" b="1" baseline="30000" dirty="0">
              <a:solidFill>
                <a:srgbClr val="064308"/>
              </a:solidFill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619533E-8697-0EA1-C034-8250F201D200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10847873" y="1326465"/>
            <a:ext cx="429695" cy="7437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3C619FD6-4993-CA73-183E-8103E2EC7E2F}"/>
              </a:ext>
            </a:extLst>
          </p:cNvPr>
          <p:cNvSpPr txBox="1"/>
          <p:nvPr/>
        </p:nvSpPr>
        <p:spPr>
          <a:xfrm>
            <a:off x="11165594" y="1485512"/>
            <a:ext cx="935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β</a:t>
            </a:r>
            <a:r>
              <a:rPr lang="el-GR" baseline="30000" dirty="0"/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73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8374" y="324580"/>
            <a:ext cx="12788053" cy="478624"/>
          </a:xfrm>
        </p:spPr>
        <p:txBody>
          <a:bodyPr/>
          <a:lstStyle/>
          <a:p>
            <a:r>
              <a:rPr lang="en-US" sz="3200" dirty="0"/>
              <a:t>Experimental Set 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Konstantinos Bosmpotinis, Russbach school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35AD4620-7552-4207-8973-898801ED212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1677" y="1120323"/>
            <a:ext cx="59695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64308"/>
                </a:solidFill>
              </a:rPr>
              <a:t>The experiment was performed at NSCL at Michigan State University.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64308"/>
                </a:solidFill>
              </a:rPr>
              <a:t>A beam of stable </a:t>
            </a:r>
            <a:r>
              <a:rPr lang="en-US" sz="2200" baseline="30000" dirty="0">
                <a:solidFill>
                  <a:srgbClr val="064308"/>
                </a:solidFill>
              </a:rPr>
              <a:t>84</a:t>
            </a:r>
            <a:r>
              <a:rPr lang="en-US" sz="2200" dirty="0">
                <a:solidFill>
                  <a:srgbClr val="064308"/>
                </a:solidFill>
              </a:rPr>
              <a:t>Kr impinged onto a gas hydrogen target (inverse kinematics).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064308"/>
                </a:solidFill>
              </a:rPr>
              <a:t>Beam energies 2.7 MeV/u, 3.1 MeV/u, 3.4 MeV/u, 3.7 MeV/u.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solidFill>
                <a:srgbClr val="064308"/>
              </a:solidFill>
            </a:endParaRPr>
          </a:p>
        </p:txBody>
      </p:sp>
      <p:pic>
        <p:nvPicPr>
          <p:cNvPr id="8" name="Picture 7" descr="A diagram of a machine&#10;&#10;Description automatically generated">
            <a:extLst>
              <a:ext uri="{FF2B5EF4-FFF2-40B4-BE49-F238E27FC236}">
                <a16:creationId xmlns:a16="http://schemas.microsoft.com/office/drawing/2014/main" id="{F438CF2E-6CBA-0AA7-724B-5F3D0372C8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971" y="1120323"/>
            <a:ext cx="7098829" cy="43442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156097-BF03-A9F9-467D-80EF533A9C9E}"/>
              </a:ext>
            </a:extLst>
          </p:cNvPr>
          <p:cNvSpPr txBox="1"/>
          <p:nvPr/>
        </p:nvSpPr>
        <p:spPr>
          <a:xfrm>
            <a:off x="6658261" y="5620123"/>
            <a:ext cx="5938352" cy="323165"/>
          </a:xfrm>
          <a:prstGeom prst="rect">
            <a:avLst/>
          </a:prstGeom>
          <a:noFill/>
          <a:ln w="28575">
            <a:solidFill>
              <a:srgbClr val="064308"/>
            </a:solidFill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500" i="1" dirty="0">
                <a:solidFill>
                  <a:srgbClr val="064308"/>
                </a:solidFill>
                <a:latin typeface="Times"/>
                <a:cs typeface="Times"/>
              </a:rPr>
              <a:t>A. Palmisano et al, 2022, Phys. Rev. C 105.065804</a:t>
            </a:r>
          </a:p>
        </p:txBody>
      </p:sp>
      <p:pic>
        <p:nvPicPr>
          <p:cNvPr id="14" name="Picture 13" descr="A white tube with three layers&#10;&#10;Description automatically generated with medium confidence">
            <a:extLst>
              <a:ext uri="{FF2B5EF4-FFF2-40B4-BE49-F238E27FC236}">
                <a16:creationId xmlns:a16="http://schemas.microsoft.com/office/drawing/2014/main" id="{7D6A8B62-0363-ADF0-F828-C50AFDD125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84" y="4018912"/>
            <a:ext cx="2862481" cy="12579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C68BC02-DB99-0BDD-7A18-8EA95AAB84A3}"/>
              </a:ext>
            </a:extLst>
          </p:cNvPr>
          <p:cNvSpPr txBox="1"/>
          <p:nvPr/>
        </p:nvSpPr>
        <p:spPr>
          <a:xfrm>
            <a:off x="1857458" y="3507334"/>
            <a:ext cx="24027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64308"/>
                </a:solidFill>
              </a:rPr>
              <a:t>Gas cell target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27584" y="5464587"/>
            <a:ext cx="2169164" cy="0"/>
          </a:xfrm>
          <a:prstGeom prst="straightConnector1">
            <a:avLst/>
          </a:prstGeom>
          <a:ln>
            <a:solidFill>
              <a:srgbClr val="064308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57458" y="5620123"/>
            <a:ext cx="170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4cm</a:t>
            </a:r>
          </a:p>
        </p:txBody>
      </p:sp>
    </p:spTree>
    <p:extLst>
      <p:ext uri="{BB962C8B-B14F-4D97-AF65-F5344CB8AC3E}">
        <p14:creationId xmlns:p14="http://schemas.microsoft.com/office/powerpoint/2010/main" val="2818608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EFCA83F-8532-70C1-B6FF-17BBFE497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80" y="304808"/>
            <a:ext cx="12788050" cy="510532"/>
          </a:xfrm>
        </p:spPr>
        <p:txBody>
          <a:bodyPr/>
          <a:lstStyle/>
          <a:p>
            <a:r>
              <a:rPr lang="en-US" dirty="0"/>
              <a:t>Background subtractions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230FF-1B7A-84D0-D6A1-D4F850D7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6" y="1264216"/>
            <a:ext cx="3335216" cy="4037224"/>
          </a:xfrm>
        </p:spPr>
        <p:txBody>
          <a:bodyPr wrap="square" anchor="t">
            <a:normAutofit lnSpcReduction="10000"/>
          </a:bodyPr>
          <a:lstStyle/>
          <a:p>
            <a:r>
              <a:rPr lang="en-US" sz="2400" dirty="0">
                <a:solidFill>
                  <a:srgbClr val="064308"/>
                </a:solidFill>
              </a:rPr>
              <a:t>Veto detector for cosmic background radiation.</a:t>
            </a:r>
            <a:endParaRPr lang="en-US" dirty="0"/>
          </a:p>
          <a:p>
            <a:r>
              <a:rPr lang="en-US" dirty="0"/>
              <a:t>Pulsed beam of 100</a:t>
            </a:r>
            <a:r>
              <a:rPr lang="el-GR" dirty="0"/>
              <a:t>μ</a:t>
            </a:r>
            <a:r>
              <a:rPr lang="en-US" dirty="0"/>
              <a:t>s every 200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Record room background</a:t>
            </a:r>
          </a:p>
          <a:p>
            <a:r>
              <a:rPr lang="en-US" dirty="0"/>
              <a:t>Record beam-induced background</a:t>
            </a:r>
          </a:p>
          <a:p>
            <a:pPr lvl="1"/>
            <a:r>
              <a:rPr lang="en-US" dirty="0"/>
              <a:t>Empty gas cell</a:t>
            </a:r>
          </a:p>
          <a:p>
            <a:pPr lvl="1"/>
            <a:r>
              <a:rPr lang="en-US" dirty="0"/>
              <a:t>Full gas cell </a:t>
            </a:r>
          </a:p>
          <a:p>
            <a:pPr lvl="1"/>
            <a:endParaRPr lang="en-US" dirty="0"/>
          </a:p>
          <a:p>
            <a:endParaRPr lang="en-US" sz="2347" dirty="0">
              <a:solidFill>
                <a:srgbClr val="064308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20E8A-E91E-E907-AAE5-B0D6029C97B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5888974" y="6780213"/>
            <a:ext cx="6032101" cy="388937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/>
              <a:t>Konstantinos Bosmpotinis, Russbach school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E14E2BBD-FC2B-E06B-0017-C78437089E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3592" y="1126690"/>
            <a:ext cx="4137264" cy="40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A7482B-1332-E0F0-62B3-CDBB27F1A5E6}"/>
              </a:ext>
            </a:extLst>
          </p:cNvPr>
          <p:cNvSpPr txBox="1"/>
          <p:nvPr/>
        </p:nvSpPr>
        <p:spPr>
          <a:xfrm>
            <a:off x="108376" y="6071985"/>
            <a:ext cx="5819472" cy="323165"/>
          </a:xfrm>
          <a:prstGeom prst="rect">
            <a:avLst/>
          </a:prstGeom>
          <a:noFill/>
          <a:ln w="28575">
            <a:solidFill>
              <a:srgbClr val="064308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E. </a:t>
            </a:r>
            <a:r>
              <a:rPr lang="en-US" sz="1500" i="1" dirty="0" err="1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Klopfer</a:t>
            </a:r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et al, </a:t>
            </a:r>
            <a:r>
              <a:rPr lang="en-US" sz="1500" i="1" dirty="0" err="1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Nucl</a:t>
            </a:r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1500" i="1" dirty="0" err="1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Instrum</a:t>
            </a:r>
            <a:r>
              <a:rPr lang="en-US" sz="1500" i="1" dirty="0">
                <a:solidFill>
                  <a:srgbClr val="06430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Meth. Phys. Res. A 788, 5 (2015)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12B2C-F543-352B-05C0-9D02440DF01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, Slide </a:t>
            </a:r>
            <a:fld id="{74887700-F8AD-4E75-9DA6-99EB4D2760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9" name="Picture 8" descr="A blue and orange text on a black background&#10;&#10;Description automatically generated">
            <a:extLst>
              <a:ext uri="{FF2B5EF4-FFF2-40B4-BE49-F238E27FC236}">
                <a16:creationId xmlns:a16="http://schemas.microsoft.com/office/drawing/2014/main" id="{6AEB3053-6005-E278-BE66-801EFBA53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592" y="5218717"/>
            <a:ext cx="4003742" cy="753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37" y="1443688"/>
            <a:ext cx="5163787" cy="340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01925"/>
      </p:ext>
    </p:extLst>
  </p:cSld>
  <p:clrMapOvr>
    <a:masterClrMapping/>
  </p:clrMapOvr>
</p:sld>
</file>

<file path=ppt/theme/theme1.xml><?xml version="1.0" encoding="utf-8"?>
<a:theme xmlns:a="http://schemas.openxmlformats.org/drawingml/2006/main" name="2_FRIB3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10_CKG FRIB no-line h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KG FRIB no-line 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KG FRIB no-line 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KG FRIB no-line h 8">
        <a:dk1>
          <a:srgbClr val="000000"/>
        </a:dk1>
        <a:lt1>
          <a:srgbClr val="FFFFFF"/>
        </a:lt1>
        <a:dk2>
          <a:srgbClr val="1F1DE8"/>
        </a:dk2>
        <a:lt2>
          <a:srgbClr val="007469"/>
        </a:lt2>
        <a:accent1>
          <a:srgbClr val="FC0128"/>
        </a:accent1>
        <a:accent2>
          <a:srgbClr val="CF16CE"/>
        </a:accent2>
        <a:accent3>
          <a:srgbClr val="FFFFFF"/>
        </a:accent3>
        <a:accent4>
          <a:srgbClr val="000000"/>
        </a:accent4>
        <a:accent5>
          <a:srgbClr val="FDAAAC"/>
        </a:accent5>
        <a:accent6>
          <a:srgbClr val="BB13BA"/>
        </a:accent6>
        <a:hlink>
          <a:srgbClr val="F39FD1"/>
        </a:hlink>
        <a:folHlink>
          <a:srgbClr val="7C0F5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RIB-PowerPoint-Template-16x9-v5" id="{386E0BD5-C86C-4D62-9771-31771216E89C}" vid="{4ACF4385-ADC6-4C4F-9B7B-D66EF0FAE7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5FAECBD9524743810300543FD35949" ma:contentTypeVersion="12" ma:contentTypeDescription="Create a new document." ma:contentTypeScope="" ma:versionID="4e1ce8c434ccf00c254609ea64994656">
  <xsd:schema xmlns:xsd="http://www.w3.org/2001/XMLSchema" xmlns:xs="http://www.w3.org/2001/XMLSchema" xmlns:p="http://schemas.microsoft.com/office/2006/metadata/properties" xmlns:ns2="31ac3772-10db-466f-87b2-5ca6a813de61" xmlns:ns3="http://schemas.microsoft.com/sharepoint/v4" xmlns:ns4="eabd35fa-70f7-4707-bb94-f0fb9d38b1ac" targetNamespace="http://schemas.microsoft.com/office/2006/metadata/properties" ma:root="true" ma:fieldsID="898c19f0ea3f647f1e89aefed0092a7b" ns2:_="" ns3:_="" ns4:_="">
    <xsd:import namespace="31ac3772-10db-466f-87b2-5ca6a813de61"/>
    <xsd:import namespace="http://schemas.microsoft.com/sharepoint/v4"/>
    <xsd:import namespace="eabd35fa-70f7-4707-bb94-f0fb9d38b1ac"/>
    <xsd:element name="properties">
      <xsd:complexType>
        <xsd:sequence>
          <xsd:element name="documentManagement">
            <xsd:complexType>
              <xsd:all>
                <xsd:element ref="ns2:Archive_x0020_Date" minOccurs="0"/>
                <xsd:element ref="ns3:IconOverlay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c3772-10db-466f-87b2-5ca6a813de61" elementFormDefault="qualified">
    <xsd:import namespace="http://schemas.microsoft.com/office/2006/documentManagement/types"/>
    <xsd:import namespace="http://schemas.microsoft.com/office/infopath/2007/PartnerControls"/>
    <xsd:element name="Archive_x0020_Date" ma:index="8" nillable="true" ma:displayName="Archive Date" ma:format="DateOnly" ma:internalName="Archive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d35fa-70f7-4707-bb94-f0fb9d38b1a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_x0020_Date xmlns="31ac3772-10db-466f-87b2-5ca6a813de61" xsi:nil="true"/>
    <IconOverlay xmlns="http://schemas.microsoft.com/sharepoint/v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8170BE-7DDA-48D5-AC64-64C484AAB4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c3772-10db-466f-87b2-5ca6a813de61"/>
    <ds:schemaRef ds:uri="http://schemas.microsoft.com/sharepoint/v4"/>
    <ds:schemaRef ds:uri="eabd35fa-70f7-4707-bb94-f0fb9d38b1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D18382-7B1A-46A6-9E5B-B59119FCF067}">
  <ds:schemaRefs>
    <ds:schemaRef ds:uri="http://schemas.microsoft.com/office/2006/documentManagement/typ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eabd35fa-70f7-4707-bb94-f0fb9d38b1ac"/>
    <ds:schemaRef ds:uri="31ac3772-10db-466f-87b2-5ca6a813de61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204514C-E1EA-4DB1-85FB-832E60D4A4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75456</TotalTime>
  <Words>1178</Words>
  <Application>Microsoft Office PowerPoint</Application>
  <PresentationFormat>Custom</PresentationFormat>
  <Paragraphs>197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ＭＳ Ｐゴシック</vt:lpstr>
      <vt:lpstr>Arial</vt:lpstr>
      <vt:lpstr>Calibri</vt:lpstr>
      <vt:lpstr>Helvetica</vt:lpstr>
      <vt:lpstr>Lucida Grande</vt:lpstr>
      <vt:lpstr>Times</vt:lpstr>
      <vt:lpstr>Times New Roman</vt:lpstr>
      <vt:lpstr>Wingdings</vt:lpstr>
      <vt:lpstr>ヒラギノ角ゴ Pro W3</vt:lpstr>
      <vt:lpstr>2_FRIB3</vt:lpstr>
      <vt:lpstr>Extraction of Nuclear Level Densities and γ-ray strength functions for 85Rb compound nucleus relevant to the astrophysical p-process</vt:lpstr>
      <vt:lpstr>Introduction</vt:lpstr>
      <vt:lpstr>γ process</vt:lpstr>
      <vt:lpstr>γ process</vt:lpstr>
      <vt:lpstr>Motivation</vt:lpstr>
      <vt:lpstr>Theoretical reaction rates</vt:lpstr>
      <vt:lpstr>SuN detector</vt:lpstr>
      <vt:lpstr>Experimental Set up</vt:lpstr>
      <vt:lpstr>Background subtractions</vt:lpstr>
      <vt:lpstr>Experimental cross section</vt:lpstr>
      <vt:lpstr>Methodology</vt:lpstr>
      <vt:lpstr>Preliminary TALYS calculations</vt:lpstr>
      <vt:lpstr>Summary </vt:lpstr>
      <vt:lpstr>Acknowledgements</vt:lpstr>
      <vt:lpstr>PowerPoint Presentation</vt:lpstr>
    </vt:vector>
  </TitlesOfParts>
  <Company>FRIB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FRIB User Facility Overview</dc:title>
  <dc:creator>Konstantinos Bosmpotinis</dc:creator>
  <cp:lastModifiedBy>Bosmpotinis, Konstantinos</cp:lastModifiedBy>
  <cp:revision>1207</cp:revision>
  <cp:lastPrinted>2018-07-13T15:20:28Z</cp:lastPrinted>
  <dcterms:created xsi:type="dcterms:W3CDTF">2016-02-09T17:27:26Z</dcterms:created>
  <dcterms:modified xsi:type="dcterms:W3CDTF">2025-03-23T07:43:23Z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0x010100CF5FAECBD9524743810300543FD35949</vt:lpwstr>
  </property>
  <property fmtid="{D5CDD505-2E9C-101B-9397-08002B2CF9AE}" pid="3" name="Order">
    <vt:r8>7708800</vt:r8>
  </property>
</Properties>
</file>