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62" r:id="rId2"/>
    <p:sldId id="913" r:id="rId3"/>
    <p:sldId id="469" r:id="rId4"/>
    <p:sldId id="256" r:id="rId5"/>
    <p:sldId id="495" r:id="rId6"/>
    <p:sldId id="921" r:id="rId7"/>
    <p:sldId id="496" r:id="rId8"/>
    <p:sldId id="912" r:id="rId9"/>
    <p:sldId id="497" r:id="rId10"/>
    <p:sldId id="498" r:id="rId11"/>
    <p:sldId id="499" r:id="rId12"/>
    <p:sldId id="915" r:id="rId13"/>
    <p:sldId id="272" r:id="rId14"/>
    <p:sldId id="500" r:id="rId15"/>
    <p:sldId id="275" r:id="rId16"/>
    <p:sldId id="914" r:id="rId17"/>
    <p:sldId id="924" r:id="rId18"/>
    <p:sldId id="916" r:id="rId19"/>
    <p:sldId id="919" r:id="rId20"/>
    <p:sldId id="920" r:id="rId21"/>
    <p:sldId id="305" r:id="rId22"/>
    <p:sldId id="346" r:id="rId23"/>
    <p:sldId id="352" r:id="rId24"/>
    <p:sldId id="353" r:id="rId25"/>
    <p:sldId id="907" r:id="rId26"/>
    <p:sldId id="917" r:id="rId27"/>
    <p:sldId id="283" r:id="rId28"/>
    <p:sldId id="463" r:id="rId29"/>
    <p:sldId id="493" r:id="rId30"/>
    <p:sldId id="477" r:id="rId31"/>
    <p:sldId id="259" r:id="rId32"/>
    <p:sldId id="261" r:id="rId33"/>
    <p:sldId id="308" r:id="rId34"/>
    <p:sldId id="472" r:id="rId35"/>
    <p:sldId id="284" r:id="rId36"/>
    <p:sldId id="487" r:id="rId37"/>
    <p:sldId id="335" r:id="rId38"/>
    <p:sldId id="467" r:id="rId39"/>
    <p:sldId id="926" r:id="rId40"/>
    <p:sldId id="483" r:id="rId41"/>
    <p:sldId id="482" r:id="rId42"/>
    <p:sldId id="454" r:id="rId43"/>
    <p:sldId id="348" r:id="rId44"/>
    <p:sldId id="484" r:id="rId45"/>
    <p:sldId id="485" r:id="rId46"/>
    <p:sldId id="368" r:id="rId47"/>
    <p:sldId id="464" r:id="rId48"/>
    <p:sldId id="267" r:id="rId49"/>
    <p:sldId id="925" r:id="rId50"/>
    <p:sldId id="489" r:id="rId51"/>
    <p:sldId id="918" r:id="rId52"/>
    <p:sldId id="922" r:id="rId53"/>
    <p:sldId id="923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116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1DA12-303E-43B3-953D-93CAF52CC61C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EE24E-EEE3-4CA2-A5A6-AFE9269A61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13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EE24E-EEE3-4CA2-A5A6-AFE9269A614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2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ea typeface="MS PGothic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MS PGothic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9pPr>
          </a:lstStyle>
          <a:p>
            <a:pPr>
              <a:defRPr/>
            </a:pPr>
            <a:fld id="{0157DC2B-BD0B-4B45-9DB7-B6B8F8B77120}" type="slidenum">
              <a:rPr lang="en-US" sz="1200"/>
              <a:t>16</a:t>
            </a:fld>
            <a:endParaRPr lang="en-US" sz="1200"/>
          </a:p>
        </p:txBody>
      </p:sp>
      <p:sp>
        <p:nvSpPr>
          <p:cNvPr id="168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ln/>
        </p:spPr>
      </p:sp>
      <p:sp>
        <p:nvSpPr>
          <p:cNvPr id="1685507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ea typeface="ＭＳ Ｐゴシック"/>
                <a:cs typeface="Arial"/>
              </a:rPr>
              <a:t>Single particles, Errors are determined by systematics and not statistics</a:t>
            </a:r>
            <a:endParaRPr lang="de-DE">
              <a:ea typeface="ＭＳ Ｐゴシック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0378-B01F-AD26-240B-8102F8D967D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CD0D45E-A33C-85B1-8385-DD3393D2BC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ea typeface="MS PGothic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MS PGothic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MS PGothic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MS PGothic"/>
              </a:defRPr>
            </a:lvl9pPr>
          </a:lstStyle>
          <a:p>
            <a:pPr>
              <a:defRPr/>
            </a:pPr>
            <a:fld id="{0157DC2B-BD0B-4B45-9DB7-B6B8F8B77120}" type="slidenum">
              <a:rPr lang="en-US" sz="1200"/>
              <a:t>17</a:t>
            </a:fld>
            <a:endParaRPr lang="en-US" sz="1200"/>
          </a:p>
        </p:txBody>
      </p:sp>
      <p:sp>
        <p:nvSpPr>
          <p:cNvPr id="1685506" name="Rectangle 2">
            <a:extLst>
              <a:ext uri="{FF2B5EF4-FFF2-40B4-BE49-F238E27FC236}">
                <a16:creationId xmlns:a16="http://schemas.microsoft.com/office/drawing/2014/main" id="{11244562-5344-35F1-0242-C675A47D3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ln/>
        </p:spPr>
      </p:sp>
      <p:sp>
        <p:nvSpPr>
          <p:cNvPr id="1685507" name="Rectangle 3">
            <a:extLst>
              <a:ext uri="{FF2B5EF4-FFF2-40B4-BE49-F238E27FC236}">
                <a16:creationId xmlns:a16="http://schemas.microsoft.com/office/drawing/2014/main" id="{4AE05A9D-D701-D623-DB75-3EBAF59E4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ea typeface="ＭＳ Ｐゴシック"/>
                <a:cs typeface="Arial"/>
              </a:rPr>
              <a:t>Single particles, Errors are determined by systematics and not statistics</a:t>
            </a:r>
            <a:endParaRPr lang="de-DE"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26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4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9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26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79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7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237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505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0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0279B-9521-BA0F-7E10-4497CFCF7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D0BA2-B44E-5E65-59C5-E16DCC634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23400-BF1C-69EA-4353-12CBAA8CF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76627-5835-1CC8-90B3-2A386FB6FC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55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480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EE24E-EEE3-4CA2-A5A6-AFE9269A614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444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Observables from nova explosions</a:t>
            </a:r>
          </a:p>
          <a:p>
            <a:r>
              <a:rPr lang="en-GB" dirty="0"/>
              <a:t>… if you would like to know more, please 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EE24E-EEE3-4CA2-A5A6-AFE9269A614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391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31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A6C0F31-2733-45A8-9978-7E3CD68A764E}" type="slidenum">
              <a:rPr lang="en-GB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48</a:t>
            </a:fld>
            <a:endParaRPr lang="en-GB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E24E-EEE3-4CA2-A5A6-AFE9269A614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196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BABAD-B8FE-658A-1DE7-8B1BFE19E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D1201-585A-0743-5FBC-2FF76021C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870523-5BD6-74BF-E8E1-362134894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05970-5727-DDB9-80EE-0420E8314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92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A0B1-55C9-B7B6-93C6-86184AC2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48BCF-8177-DAB2-A10A-30A43A6B9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E3675-9F51-3D2C-D7ED-F10745CC3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60028-8DDE-ADD6-44AB-FA7CF2C84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41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91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FD9F-78F2-7652-2EB7-1BEF7BE1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1A0538-3C15-E4C4-FB79-5E277DD96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9A99D-425F-7FC7-1B9C-DC543028A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9305D-5217-A85A-55EE-D2EB761D1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1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60E3B-AA01-52CC-2CEF-3771CD862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9251B-BF27-F861-A4C3-F07DC229B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80B42-33CE-F5E1-8BDA-A48080AF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927FE-28A0-38FD-068F-7A6A81D98A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27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94743-1785-65BC-1C48-BCBE48536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72259-CA61-C155-3C41-12F72EED1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A6A419-AD54-9A38-DEE9-5B1866441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DDF08-A468-CB95-B2F4-10E07EA24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435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A501-426D-FB6F-017E-B635E9C65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5AB6C-1523-F9F5-20B3-E58F21B2A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0F787-6AAB-3F28-5081-1F89C1EDD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4626F-551E-828E-7235-9668879A5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75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5493E-F665-B953-837D-32326A4D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D8FA1-0D5A-3FFF-FDFA-B16C1774A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555C6-0114-B051-BD06-BB2220DDC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4DA3-AE1D-0DC8-4741-C026DAFF2A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28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CA32A-3703-0DBA-CD55-4E6D8A855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43A11-5889-3815-8BF0-CCF6C8E85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9548CC-E9C9-135D-C4CB-99AA499A3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22B3E-FCE0-419F-5FCD-02A69D800B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9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41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53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854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9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de-DE"/>
              <a:t>31.03.14</a:t>
            </a:r>
            <a:endParaRPr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 algn="l">
              <a:defRPr/>
            </a:pPr>
            <a:r>
              <a:rPr lang="de-DE"/>
              <a:t>Name/Vortragstitel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76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31.03.14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algn="l">
              <a:defRPr/>
            </a:pPr>
            <a:r>
              <a:rPr lang="de-DE"/>
              <a:t>Name/Vortragstitel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5CBDDA-5CCF-8748-8988-9DC6C8981774}" type="slidenum">
              <a:rPr lang="de-DE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394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55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39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8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0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9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6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3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A9A-2C36-4488-86EC-D76F38EA10C8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2586B-161B-4044-B7A6-829EEF9363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0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0176"/>
            <a:ext cx="1219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cap="small" dirty="0"/>
              <a:t>Storage Rings for Nuclear Astrophysics</a:t>
            </a:r>
            <a:endParaRPr lang="en-GB" sz="6000" dirty="0"/>
          </a:p>
          <a:p>
            <a:pPr algn="ctr"/>
            <a:endParaRPr lang="en-GB" sz="6000" dirty="0"/>
          </a:p>
          <a:p>
            <a:pPr algn="ctr"/>
            <a:r>
              <a:rPr lang="en-GB" sz="3000" dirty="0"/>
              <a:t>Carlo G. Bruno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err="1"/>
              <a:t>Russbach</a:t>
            </a:r>
            <a:r>
              <a:rPr lang="en-GB" sz="2400" dirty="0"/>
              <a:t> Winter School, 18 March 2025</a:t>
            </a:r>
          </a:p>
        </p:txBody>
      </p:sp>
      <p:pic>
        <p:nvPicPr>
          <p:cNvPr id="3" name="Picture 2" descr="C:\Users\Laboratorio\Desktop\17O(p,a)\Santa Tecla 2013\university-of-edinburgh-logo.png">
            <a:extLst>
              <a:ext uri="{FF2B5EF4-FFF2-40B4-BE49-F238E27FC236}">
                <a16:creationId xmlns:a16="http://schemas.microsoft.com/office/drawing/2014/main" id="{29AAEA45-15FB-4C50-91CD-704F0261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406" y="4902159"/>
            <a:ext cx="1616906" cy="1628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71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53F5-9181-2ADB-E558-AA2AF6776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6BD867-5F93-EC1C-9449-BC7E8D12D945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Storing ions – storage time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801B7C2D-4667-A19F-7EB2-00354C768FBD}"/>
              </a:ext>
            </a:extLst>
          </p:cNvPr>
          <p:cNvSpPr txBox="1"/>
          <p:nvPr/>
        </p:nvSpPr>
        <p:spPr>
          <a:xfrm>
            <a:off x="112871" y="787392"/>
            <a:ext cx="6179352" cy="61247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b="1" dirty="0"/>
              <a:t>Other effects</a:t>
            </a:r>
            <a:endParaRPr lang="en-GB" sz="2800" dirty="0"/>
          </a:p>
          <a:p>
            <a:r>
              <a:rPr lang="en-GB" sz="2800" dirty="0"/>
              <a:t>3. Rutherford scattering at angles higher than acceptance</a:t>
            </a:r>
          </a:p>
          <a:p>
            <a:r>
              <a:rPr lang="en-GB" sz="2800" dirty="0"/>
              <a:t>4. Electron stripping</a:t>
            </a:r>
          </a:p>
          <a:p>
            <a:r>
              <a:rPr lang="en-GB" sz="2800" dirty="0"/>
              <a:t>Many more …</a:t>
            </a:r>
          </a:p>
          <a:p>
            <a:endParaRPr lang="en-GB" sz="2800" dirty="0"/>
          </a:p>
          <a:p>
            <a:r>
              <a:rPr lang="en-GB" sz="2800" b="1" dirty="0"/>
              <a:t>Conclusions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Need Ultra/Extreme High Vacuum </a:t>
            </a:r>
          </a:p>
          <a:p>
            <a:r>
              <a:rPr lang="en-GB" sz="2800" dirty="0"/>
              <a:t>	10</a:t>
            </a:r>
            <a:r>
              <a:rPr lang="en-GB" sz="2800" baseline="30000" dirty="0"/>
              <a:t>-10~12</a:t>
            </a:r>
            <a:r>
              <a:rPr lang="en-GB" sz="2800" dirty="0"/>
              <a:t> mbar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Need electron cooler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High beam energies are better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Low Z targets are better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 in-ring target cannot be too thick</a:t>
            </a:r>
          </a:p>
          <a:p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15D47-FC9F-6E52-0F2C-AE8D2539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223" y="1621273"/>
            <a:ext cx="5626389" cy="4159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4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22A5-9633-F084-7381-1B8F78835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A74EAC-6D12-D6E0-A3D6-E53CD2634532}"/>
              </a:ext>
            </a:extLst>
          </p:cNvPr>
          <p:cNvSpPr txBox="1"/>
          <p:nvPr/>
        </p:nvSpPr>
        <p:spPr>
          <a:xfrm>
            <a:off x="0" y="241333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Scientific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647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63351-6AF8-62D7-25F0-8B3EFEA18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43A41A-5855-963C-4800-3978A302A915}"/>
              </a:ext>
            </a:extLst>
          </p:cNvPr>
          <p:cNvSpPr txBox="1"/>
          <p:nvPr/>
        </p:nvSpPr>
        <p:spPr>
          <a:xfrm>
            <a:off x="0" y="241333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Mass measurements</a:t>
            </a:r>
          </a:p>
        </p:txBody>
      </p:sp>
    </p:spTree>
    <p:extLst>
      <p:ext uri="{BB962C8B-B14F-4D97-AF65-F5344CB8AC3E}">
        <p14:creationId xmlns:p14="http://schemas.microsoft.com/office/powerpoint/2010/main" val="1246330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9521" y="764304"/>
            <a:ext cx="9057076" cy="6043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9"/>
          <p:cNvGrpSpPr/>
          <p:nvPr/>
        </p:nvGrpSpPr>
        <p:grpSpPr bwMode="auto">
          <a:xfrm>
            <a:off x="8375989" y="4647540"/>
            <a:ext cx="1531937" cy="1965325"/>
            <a:chOff x="0" y="0"/>
            <a:chExt cx="1373" cy="1760"/>
          </a:xfrm>
        </p:grpSpPr>
        <p:sp>
          <p:nvSpPr>
            <p:cNvPr id="7" name="Rectangle 10"/>
            <p:cNvSpPr/>
            <p:nvPr/>
          </p:nvSpPr>
          <p:spPr bwMode="auto">
            <a:xfrm>
              <a:off x="0" y="0"/>
              <a:ext cx="1344" cy="17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0" tIns="0" rIns="0" bIns="0"/>
            <a:lstStyle>
              <a:lvl1pPr>
                <a:spcBef>
                  <a:spcPts val="0"/>
                </a:spcBef>
                <a:defRPr sz="2200">
                  <a:solidFill>
                    <a:schemeClr val="tx1"/>
                  </a:solidFill>
                  <a:latin typeface="Arial"/>
                  <a:ea typeface="MS PGothic"/>
                </a:defRPr>
              </a:lvl1pPr>
              <a:lvl2pPr marL="742950" indent="-285750">
                <a:spcBef>
                  <a:spcPts val="0"/>
                </a:spcBef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2pPr>
              <a:lvl3pPr marL="1143000" indent="-228600">
                <a:spcBef>
                  <a:spcPts val="0"/>
                </a:spcBef>
                <a:defRPr>
                  <a:solidFill>
                    <a:schemeClr val="tx1"/>
                  </a:solidFill>
                  <a:latin typeface="Arial"/>
                  <a:ea typeface="MS PGothic"/>
                </a:defRPr>
              </a:lvl3pPr>
              <a:lvl4pPr marL="1600200" indent="-228600">
                <a:spcBef>
                  <a:spcPts val="0"/>
                </a:spcBef>
                <a:defRPr sz="1600">
                  <a:solidFill>
                    <a:schemeClr val="tx1"/>
                  </a:solidFill>
                  <a:latin typeface="Arial"/>
                  <a:ea typeface="MS PGothic"/>
                </a:defRPr>
              </a:lvl4pPr>
              <a:lvl5pPr marL="2057400" indent="-228600">
                <a:spcBef>
                  <a:spcPts val="0"/>
                </a:spcBef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tx1"/>
                  </a:solidFill>
                  <a:latin typeface="Arial"/>
                  <a:ea typeface="MS PGothic"/>
                </a:defRPr>
              </a:lvl9pPr>
            </a:lstStyle>
            <a:p>
              <a:pPr>
                <a:defRPr/>
              </a:pPr>
              <a:endParaRPr lang="de-DE" sz="1800"/>
            </a:p>
          </p:txBody>
        </p:sp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0" y="0"/>
              <a:ext cx="1373" cy="17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Picture 12"/>
          <p:cNvPicPr>
            <a:picLocks noChangeArrowheads="1"/>
          </p:cNvPicPr>
          <p:nvPr/>
        </p:nvPicPr>
        <p:blipFill>
          <a:blip r:embed="rId4"/>
          <a:stretch/>
        </p:blipFill>
        <p:spPr bwMode="auto">
          <a:xfrm>
            <a:off x="10307464" y="3273606"/>
            <a:ext cx="1663700" cy="230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4"/>
          <p:cNvSpPr/>
          <p:nvPr/>
        </p:nvSpPr>
        <p:spPr bwMode="auto">
          <a:xfrm>
            <a:off x="10327557" y="5778820"/>
            <a:ext cx="1623519" cy="5232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40638" bIns="0">
            <a:spAutoFit/>
          </a:bodyPr>
          <a:lstStyle>
            <a:lvl1pPr marL="39687" defTabSz="642938">
              <a:spcBef>
                <a:spcPts val="0"/>
              </a:spcBef>
              <a:defRPr sz="2200">
                <a:solidFill>
                  <a:schemeClr val="tx1"/>
                </a:solidFill>
                <a:latin typeface="Arial"/>
                <a:ea typeface="MS PGothic"/>
              </a:defRPr>
            </a:lvl1pPr>
            <a:lvl2pPr marL="742950" indent="-285750" defTabSz="642938">
              <a:spcBef>
                <a:spcPts val="0"/>
              </a:spcBef>
              <a:defRPr sz="2000">
                <a:solidFill>
                  <a:schemeClr val="tx1"/>
                </a:solidFill>
                <a:latin typeface="Arial"/>
                <a:ea typeface="MS PGothic"/>
              </a:defRPr>
            </a:lvl2pPr>
            <a:lvl3pPr marL="1143000" indent="-228600" defTabSz="642938">
              <a:spcBef>
                <a:spcPts val="0"/>
              </a:spcBef>
              <a:defRPr>
                <a:solidFill>
                  <a:schemeClr val="tx1"/>
                </a:solidFill>
                <a:latin typeface="Arial"/>
                <a:ea typeface="MS PGothic"/>
              </a:defRPr>
            </a:lvl3pPr>
            <a:lvl4pPr marL="1600200" indent="-228600" defTabSz="642938">
              <a:spcBef>
                <a:spcPts val="0"/>
              </a:spcBef>
              <a:defRPr sz="1600">
                <a:solidFill>
                  <a:schemeClr val="tx1"/>
                </a:solidFill>
                <a:latin typeface="Arial"/>
                <a:ea typeface="MS PGothic"/>
              </a:defRPr>
            </a:lvl4pPr>
            <a:lvl5pPr marL="2057400" indent="-228600" defTabSz="642938">
              <a:spcBef>
                <a:spcPts val="0"/>
              </a:spcBef>
              <a:defRPr sz="2000">
                <a:solidFill>
                  <a:schemeClr val="tx1"/>
                </a:solidFill>
                <a:latin typeface="Arial"/>
                <a:ea typeface="MS PGothic"/>
              </a:defRPr>
            </a:lvl5pPr>
            <a:lvl6pPr marL="2514600" indent="-228600" defTabSz="642938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/>
                <a:ea typeface="MS PGothic"/>
              </a:defRPr>
            </a:lvl6pPr>
            <a:lvl7pPr marL="2971800" indent="-228600" defTabSz="642938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/>
                <a:ea typeface="MS PGothic"/>
              </a:defRPr>
            </a:lvl7pPr>
            <a:lvl8pPr marL="3429000" indent="-228600" defTabSz="642938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/>
                <a:ea typeface="MS PGothic"/>
              </a:defRPr>
            </a:lvl8pPr>
            <a:lvl9pPr marL="3886200" indent="-228600" defTabSz="642938">
              <a:spcBef>
                <a:spcPts val="0"/>
              </a:spcBef>
              <a:spcAft>
                <a:spcPts val="0"/>
              </a:spcAft>
              <a:defRPr sz="2000">
                <a:solidFill>
                  <a:schemeClr val="tx1"/>
                </a:solidFill>
                <a:latin typeface="Arial"/>
                <a:ea typeface="MS PGothic"/>
              </a:defRPr>
            </a:lvl9pPr>
          </a:lstStyle>
          <a:p>
            <a:pPr algn="ctr">
              <a:defRPr/>
            </a:pPr>
            <a:r>
              <a:rPr lang="en-US" sz="1700" b="1">
                <a:solidFill>
                  <a:srgbClr val="D90B00"/>
                </a:solidFill>
                <a:latin typeface="Arial Bold"/>
              </a:rPr>
              <a:t>Storage Ring</a:t>
            </a:r>
            <a:endParaRPr/>
          </a:p>
          <a:p>
            <a:pPr algn="ctr">
              <a:defRPr/>
            </a:pPr>
            <a:r>
              <a:rPr lang="en-US" sz="1700" b="1">
                <a:solidFill>
                  <a:srgbClr val="D90B00"/>
                </a:solidFill>
                <a:latin typeface="Arial Bold"/>
              </a:rPr>
              <a:t>measurements</a:t>
            </a:r>
            <a:endParaRPr/>
          </a:p>
        </p:txBody>
      </p:sp>
      <p:sp>
        <p:nvSpPr>
          <p:cNvPr id="5" name="Textfeld 4"/>
          <p:cNvSpPr txBox="1"/>
          <p:nvPr/>
        </p:nvSpPr>
        <p:spPr bwMode="auto">
          <a:xfrm>
            <a:off x="8637946" y="4179297"/>
            <a:ext cx="75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1" algn="ctr">
              <a:defRPr/>
            </a:pPr>
            <a:r>
              <a:rPr lang="en-US" dirty="0">
                <a:latin typeface="Calibri"/>
              </a:rPr>
              <a:t>ESR</a:t>
            </a:r>
            <a:endParaRPr dirty="0"/>
          </a:p>
        </p:txBody>
      </p:sp>
      <p:sp>
        <p:nvSpPr>
          <p:cNvPr id="4" name="CasellaDiTesto 6">
            <a:extLst>
              <a:ext uri="{FF2B5EF4-FFF2-40B4-BE49-F238E27FC236}">
                <a16:creationId xmlns:a16="http://schemas.microsoft.com/office/drawing/2014/main" id="{00C92105-4005-C449-3F56-15241650FE64}"/>
              </a:ext>
            </a:extLst>
          </p:cNvPr>
          <p:cNvSpPr txBox="1"/>
          <p:nvPr/>
        </p:nvSpPr>
        <p:spPr>
          <a:xfrm>
            <a:off x="0" y="578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Exotic mass measurements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143A2-1316-7993-547A-40E8976B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>
            <a:extLst>
              <a:ext uri="{FF2B5EF4-FFF2-40B4-BE49-F238E27FC236}">
                <a16:creationId xmlns:a16="http://schemas.microsoft.com/office/drawing/2014/main" id="{86856D04-B005-B89C-B0ED-B739CACB6AC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 err="1"/>
              <a:t>Shottky</a:t>
            </a:r>
            <a:r>
              <a:rPr lang="en-GB" sz="4000" b="1" cap="small" dirty="0"/>
              <a:t> Resonators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9687309F-FBAF-963B-6D65-62EB6215061B}"/>
              </a:ext>
            </a:extLst>
          </p:cNvPr>
          <p:cNvSpPr txBox="1"/>
          <p:nvPr/>
        </p:nvSpPr>
        <p:spPr>
          <a:xfrm>
            <a:off x="112870" y="787392"/>
            <a:ext cx="11597729" cy="56938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dirty="0"/>
              <a:t>Sophisticated non-destructive beam diagnostic</a:t>
            </a:r>
          </a:p>
          <a:p>
            <a:pPr marL="358775" lvl="1" indent="-342900">
              <a:buFont typeface="Arial"/>
              <a:buChar char="•"/>
              <a:defRPr/>
            </a:pPr>
            <a:r>
              <a:rPr lang="en-GB" sz="2400" dirty="0">
                <a:latin typeface="Calibri"/>
              </a:rPr>
              <a:t>Tiny mirror charge signals are detected by different types of “pick-ups”</a:t>
            </a:r>
            <a:endParaRPr lang="en-GB" sz="2400" dirty="0"/>
          </a:p>
          <a:p>
            <a:pPr marL="358775" lvl="1" indent="-342900">
              <a:buFont typeface="Arial"/>
              <a:buChar char="•"/>
              <a:defRPr/>
            </a:pPr>
            <a:r>
              <a:rPr lang="en-GB" sz="2400" dirty="0">
                <a:latin typeface="Calibri"/>
              </a:rPr>
              <a:t>Fast-Fourier Transformation provides ion frequency</a:t>
            </a:r>
            <a:br>
              <a:rPr lang="en-GB" sz="2400" dirty="0">
                <a:latin typeface="Calibri"/>
              </a:rPr>
            </a:br>
            <a:endParaRPr lang="en-GB" sz="2400" dirty="0">
              <a:latin typeface="Calibri"/>
            </a:endParaRPr>
          </a:p>
          <a:p>
            <a:pPr marL="358775" lvl="1" indent="-342900">
              <a:buFont typeface="Arial"/>
              <a:buChar char="•"/>
              <a:defRPr/>
            </a:pPr>
            <a:endParaRPr lang="en-GB" sz="2400" dirty="0">
              <a:latin typeface="Calibri"/>
            </a:endParaRPr>
          </a:p>
          <a:p>
            <a:pPr marL="358775" lvl="1" indent="-342900">
              <a:buFont typeface="Arial"/>
              <a:buChar char="•"/>
              <a:defRPr/>
            </a:pPr>
            <a:endParaRPr lang="en-GB" sz="2400" dirty="0">
              <a:latin typeface="Calibri"/>
            </a:endParaRPr>
          </a:p>
          <a:p>
            <a:pPr marL="358775" lvl="1" indent="-342900">
              <a:buFont typeface="Arial"/>
              <a:buChar char="•"/>
              <a:defRPr/>
            </a:pPr>
            <a:endParaRPr lang="en-GB" sz="2400" dirty="0">
              <a:latin typeface="Calibri"/>
            </a:endParaRPr>
          </a:p>
          <a:p>
            <a:pPr marL="358775" lvl="1" indent="-342900">
              <a:buFont typeface="Arial"/>
              <a:buChar char="•"/>
              <a:defRPr/>
            </a:pPr>
            <a:endParaRPr lang="en-GB" sz="2400" dirty="0">
              <a:latin typeface="Calibri"/>
            </a:endParaRPr>
          </a:p>
          <a:p>
            <a:pPr marL="358775" lvl="1" indent="-342900">
              <a:buFont typeface="Arial"/>
              <a:buChar char="•"/>
              <a:defRPr/>
            </a:pPr>
            <a:endParaRPr lang="en-GB" sz="2400" dirty="0">
              <a:latin typeface="Calibri"/>
            </a:endParaRPr>
          </a:p>
          <a:p>
            <a:pPr marL="15875" lvl="1">
              <a:defRPr/>
            </a:pPr>
            <a:endParaRPr lang="en-GB" sz="2400" dirty="0">
              <a:latin typeface="Calibri"/>
            </a:endParaRPr>
          </a:p>
          <a:p>
            <a:pPr marL="15875" lvl="1">
              <a:defRPr/>
            </a:pPr>
            <a:endParaRPr lang="en-GB" sz="2400" dirty="0">
              <a:latin typeface="Calibri"/>
            </a:endParaRPr>
          </a:p>
          <a:p>
            <a:pPr marL="15875" lvl="1">
              <a:defRPr/>
            </a:pPr>
            <a:r>
              <a:rPr lang="en-GB" sz="2400" dirty="0">
                <a:latin typeface="Calibri"/>
              </a:rPr>
              <a:t>Schottky detector performance</a:t>
            </a:r>
            <a:endParaRPr lang="en-GB" sz="2400" dirty="0"/>
          </a:p>
          <a:p>
            <a:pPr marL="815975" lvl="2" indent="-342900">
              <a:buFont typeface="Wingdings"/>
              <a:buChar char="ü"/>
              <a:defRPr/>
            </a:pPr>
            <a:r>
              <a:rPr lang="en-GB" sz="2400" b="1" u="sng" dirty="0">
                <a:latin typeface="Calibri"/>
              </a:rPr>
              <a:t>non-destructive</a:t>
            </a:r>
            <a:r>
              <a:rPr lang="en-GB" sz="2400" dirty="0">
                <a:latin typeface="Calibri"/>
              </a:rPr>
              <a:t> technique</a:t>
            </a:r>
            <a:endParaRPr lang="en-GB" sz="2400" dirty="0"/>
          </a:p>
          <a:p>
            <a:pPr marL="815975" lvl="2" indent="-342900">
              <a:buFont typeface="Wingdings"/>
              <a:buChar char="ü"/>
              <a:defRPr/>
            </a:pPr>
            <a:r>
              <a:rPr lang="en-GB" sz="2400" dirty="0">
                <a:latin typeface="Calibri"/>
              </a:rPr>
              <a:t>frequency measurement</a:t>
            </a:r>
            <a:endParaRPr lang="en-GB" sz="2400" dirty="0"/>
          </a:p>
          <a:p>
            <a:pPr marL="815975" lvl="2" indent="-342900">
              <a:buFont typeface="Wingdings"/>
              <a:buChar char="ü"/>
              <a:defRPr/>
            </a:pPr>
            <a:r>
              <a:rPr lang="en-GB" sz="2400" dirty="0">
                <a:latin typeface="Calibri"/>
              </a:rPr>
              <a:t>single ion sensitivity</a:t>
            </a:r>
            <a:endParaRPr lang="en-GB" sz="2800" dirty="0"/>
          </a:p>
        </p:txBody>
      </p:sp>
      <p:pic>
        <p:nvPicPr>
          <p:cNvPr id="4" name="Grafik 12">
            <a:extLst>
              <a:ext uri="{FF2B5EF4-FFF2-40B4-BE49-F238E27FC236}">
                <a16:creationId xmlns:a16="http://schemas.microsoft.com/office/drawing/2014/main" id="{9CD803C1-ECA6-D8E3-9935-595DD8AB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56187" y="2852938"/>
            <a:ext cx="3144071" cy="3458929"/>
          </a:xfrm>
          <a:prstGeom prst="rect">
            <a:avLst/>
          </a:prstGeom>
        </p:spPr>
      </p:pic>
      <p:pic>
        <p:nvPicPr>
          <p:cNvPr id="5" name="droppedImage.tiff" descr="droppedImage.tiff">
            <a:extLst>
              <a:ext uri="{FF2B5EF4-FFF2-40B4-BE49-F238E27FC236}">
                <a16:creationId xmlns:a16="http://schemas.microsoft.com/office/drawing/2014/main" id="{DE1FDEE2-32CD-3C4B-FFF8-3B142FFC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18" r="19298"/>
          <a:stretch/>
        </p:blipFill>
        <p:spPr bwMode="auto">
          <a:xfrm>
            <a:off x="9461177" y="2725838"/>
            <a:ext cx="2249421" cy="3700659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6" name="Textfeld 14">
            <a:extLst>
              <a:ext uri="{FF2B5EF4-FFF2-40B4-BE49-F238E27FC236}">
                <a16:creationId xmlns:a16="http://schemas.microsoft.com/office/drawing/2014/main" id="{15DF3AFB-D5AA-7706-4E9E-027B0118B52C}"/>
              </a:ext>
            </a:extLst>
          </p:cNvPr>
          <p:cNvSpPr txBox="1"/>
          <p:nvPr/>
        </p:nvSpPr>
        <p:spPr bwMode="auto">
          <a:xfrm>
            <a:off x="292115" y="1448780"/>
            <a:ext cx="2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5" lvl="1">
              <a:defRPr/>
            </a:pPr>
            <a:endParaRPr lang="en-US" sz="1800" dirty="0">
              <a:latin typeface="Calibri"/>
            </a:endParaRPr>
          </a:p>
        </p:txBody>
      </p:sp>
      <p:sp>
        <p:nvSpPr>
          <p:cNvPr id="7" name="Textfeld 17">
            <a:extLst>
              <a:ext uri="{FF2B5EF4-FFF2-40B4-BE49-F238E27FC236}">
                <a16:creationId xmlns:a16="http://schemas.microsoft.com/office/drawing/2014/main" id="{B0D9BE45-ABDC-E7CE-12EB-9EC39F0CBD95}"/>
              </a:ext>
            </a:extLst>
          </p:cNvPr>
          <p:cNvSpPr txBox="1"/>
          <p:nvPr/>
        </p:nvSpPr>
        <p:spPr bwMode="auto">
          <a:xfrm>
            <a:off x="6825561" y="6311867"/>
            <a:ext cx="2429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1">
              <a:defRPr/>
            </a:pPr>
            <a:r>
              <a:rPr lang="en-US" sz="1800" dirty="0">
                <a:latin typeface="Calibri"/>
              </a:rPr>
              <a:t>Schottky resonator</a:t>
            </a:r>
            <a:endParaRPr dirty="0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578D6A89-5407-22D0-9EC9-24F79E1A4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9851" y="2141095"/>
            <a:ext cx="5070430" cy="21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5483933" y="152636"/>
            <a:ext cx="4860539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142337" name="Picture 2" descr="base_esr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97416" y="50803"/>
            <a:ext cx="5741987" cy="675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35" name="Picture 3" descr="lblue_ion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67788" y="2895603"/>
            <a:ext cx="176212" cy="17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36" name="Picture 4" descr="dblue_ion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967788" y="2895603"/>
            <a:ext cx="176212" cy="17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37" name="Picture 5" descr="green_ion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967788" y="2895603"/>
            <a:ext cx="176212" cy="17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38" name="Picture 6" descr="yellow_ion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967788" y="2895603"/>
            <a:ext cx="176212" cy="17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39" name="Picture 7" descr="dblue_sp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524000" y="3624266"/>
            <a:ext cx="3048000" cy="71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40" name="Picture 8" descr="lblue_sp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524000" y="3633788"/>
            <a:ext cx="3048000" cy="70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41" name="Picture 9" descr="green_sp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524000" y="3633788"/>
            <a:ext cx="3048000" cy="70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42" name="Picture 10" descr="injection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9051928" y="533400"/>
            <a:ext cx="85407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443" name="Picture 11" descr="schp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3200400" y="2667003"/>
            <a:ext cx="2419350" cy="76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2444" name="Group 12"/>
          <p:cNvGrpSpPr/>
          <p:nvPr/>
        </p:nvGrpSpPr>
        <p:grpSpPr bwMode="auto">
          <a:xfrm>
            <a:off x="1524003" y="4238628"/>
            <a:ext cx="3063875" cy="333375"/>
            <a:chOff x="0" y="2670"/>
            <a:chExt cx="1930" cy="210"/>
          </a:xfrm>
        </p:grpSpPr>
        <p:pic>
          <p:nvPicPr>
            <p:cNvPr id="142351" name="Picture 13" descr="t_scale"/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>
              <a:off x="0" y="2670"/>
              <a:ext cx="1930" cy="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2446" name="Text Box 14"/>
            <p:cNvSpPr txBox="1">
              <a:spLocks noChangeArrowheads="1"/>
            </p:cNvSpPr>
            <p:nvPr/>
          </p:nvSpPr>
          <p:spPr bwMode="auto">
            <a:xfrm>
              <a:off x="1479" y="2707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FF6600"/>
                  </a:solidFill>
                  <a:ea typeface="ＭＳ Ｐゴシック"/>
                </a:rPr>
                <a:t>time</a:t>
              </a:r>
              <a:endParaRPr/>
            </a:p>
          </p:txBody>
        </p:sp>
      </p:grpSp>
      <p:pic>
        <p:nvPicPr>
          <p:cNvPr id="1682447" name="Picture 15" descr="yellow_sp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524000" y="3630613"/>
            <a:ext cx="3048000" cy="709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82448" name="Text Box 16"/>
          <p:cNvSpPr txBox="1">
            <a:spLocks noChangeArrowheads="1"/>
          </p:cNvSpPr>
          <p:nvPr/>
        </p:nvSpPr>
        <p:spPr bwMode="auto">
          <a:xfrm>
            <a:off x="-3" y="0"/>
            <a:ext cx="3505199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cap="small" dirty="0">
                <a:latin typeface="Calibri"/>
                <a:ea typeface="ＭＳ Ｐゴシック"/>
              </a:rPr>
              <a:t>Shottky</a:t>
            </a:r>
          </a:p>
        </p:txBody>
      </p:sp>
      <p:sp>
        <p:nvSpPr>
          <p:cNvPr id="1682449" name="Text Box 17"/>
          <p:cNvSpPr txBox="1">
            <a:spLocks noChangeArrowheads="1"/>
          </p:cNvSpPr>
          <p:nvPr/>
        </p:nvSpPr>
        <p:spPr bwMode="auto">
          <a:xfrm>
            <a:off x="192222" y="910097"/>
            <a:ext cx="296766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  <a:ea typeface="ＭＳ Ｐゴシック"/>
              </a:rPr>
              <a:t>4 particles with different m/q</a:t>
            </a:r>
            <a:endParaRPr lang="de-DE" dirty="0">
              <a:latin typeface="Calibri"/>
              <a:ea typeface="ＭＳ Ｐゴシック"/>
            </a:endParaRP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240190" y="5226465"/>
            <a:ext cx="3265006" cy="12926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Calibri"/>
                <a:ea typeface="ＭＳ Ｐゴシック"/>
              </a:rPr>
              <a:t>“normal mode”</a:t>
            </a:r>
            <a:endParaRPr dirty="0"/>
          </a:p>
          <a:p>
            <a:pPr marL="342900" indent="-342900">
              <a:buFont typeface="Wingdings"/>
              <a:buChar char="Ø"/>
              <a:defRPr/>
            </a:pPr>
            <a:r>
              <a:rPr lang="en-US" sz="2000" dirty="0">
                <a:latin typeface="Calibri"/>
                <a:ea typeface="ＭＳ Ｐゴシック"/>
              </a:rPr>
              <a:t>orbit length depends on ion momentum</a:t>
            </a:r>
            <a:endParaRPr dirty="0"/>
          </a:p>
          <a:p>
            <a:pPr marL="342900" indent="-342900">
              <a:buFont typeface="Wingdings"/>
              <a:buChar char="Ø"/>
              <a:defRPr/>
            </a:pPr>
            <a:r>
              <a:rPr lang="en-US" sz="2000" dirty="0">
                <a:latin typeface="Calibri"/>
                <a:ea typeface="ＭＳ Ｐゴシック"/>
              </a:rPr>
              <a:t>beam cooling</a:t>
            </a:r>
            <a:endParaRPr lang="de-DE" sz="2000" dirty="0">
              <a:latin typeface="Calibri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pat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92 L 0.00078 0.27061 L 1.45833E-6 0.27894 L -0.0013 0.28588 L -0.00521 0.30093 L -0.01068 0.3169 L -0.01628 0.32894 L -0.02461 0.34329 L -0.03373 0.35533 L -0.0431 0.36389 L -0.05573 0.3713 L -0.06706 0.37848 L -0.07331 0.38218 L -0.08216 0.39236 L -0.09662 0.4044 L -0.10938 0.41551 L -0.11771 0.42292 L -0.12721 0.43241 L -0.13581 0.43774 L -0.14505 0.44121 L -0.15469 0.44283 L -0.16914 0.43936 L -0.18034 0.43311 L -0.19349 0.42153 L -0.20339 0.4132 L -0.21263 0.4044 L -0.22409 0.39422 L -0.23242 0.38635 L -0.23789 0.38102 L -0.24453 0.37709 L -0.25261 0.37199 L -0.26133 0.36644 L -0.26992 0.36042 L -0.27643 0.35348 L -0.28802 0.33681 L -0.29766 0.31736 L -0.30573 0.29514 L -0.30886 0.28033 L -0.30964 0.26644 L -0.30925 -0.13958 L -0.30781 -0.15439 L -0.30469 -0.17384 L -0.30104 -0.18588 L -0.29505 -0.20069 L -0.28815 -0.2118 L -0.28021 -0.2206 L -0.2694 -0.22847 L -0.25235 -0.2368 L -0.24219 -0.23912 L -0.23242 -0.24421 L -0.22721 -0.24745 L -0.21511 -0.25764 L -0.19154 -0.27708 L -0.18008 -0.2868 L -0.17149 -0.29189 L -0.16406 -0.29398 L -0.13971 -0.29328 L -0.13229 -0.28981 L -0.12044 -0.28078 L -0.10404 -0.26689 L -0.09258 -0.25717 L -0.0836 -0.24884 L -0.07227 -0.24189 L -0.06315 -0.23842 L -0.05261 -0.23564 L -0.04193 -0.2287 L -0.03021 -0.22245 L -0.02096 -0.21273 L -0.01276 -0.20092 L -0.00586 -0.18356 L -0.00117 -0.16203 L 0.0013 -0.13564 L 1.45833E-6 -0.00092 Z " pathEditMode="relative" rAng="0" ptsTypes="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1682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92 L -0.00052 0.26644 L -0.00091 0.27963 L -0.00208 0.29028 L -0.00599 0.30417 L -0.01133 0.32223 L -0.01888 0.3375 L -0.02487 0.34908 L -0.02904 0.35672 L -0.04128 0.37338 L -0.05938 0.39213 L -0.08281 0.41598 L -0.11641 0.45162 L -0.13073 0.46366 L -0.14245 0.46945 L -0.1487 0.47084 L -0.1556 0.47199 L -0.16341 0.47084 L -0.17123 0.46922 L -0.17878 0.46505 L -0.19336 0.45324 L -0.2224 0.42385 L -0.24623 0.39815 L -0.26784 0.37639 L -0.27982 0.36135 L -0.29037 0.34283 L -0.29688 0.3294 L -0.30182 0.31574 L -0.30521 0.30486 L -0.30886 0.2875 L -0.31042 0.2676 L -0.31068 -0.13865 L -0.30964 -0.15301 L -0.30781 -0.16689 L -0.30521 -0.18171 L -0.30156 -0.19606 L -0.29401 -0.20856 L -0.28503 -0.22291 L -0.27097 -0.23773 L -0.25638 -0.25069 L -0.24505 -0.25764 L -0.23333 -0.26782 L -0.21797 -0.2831 L -0.19805 -0.30162 L -0.18373 -0.31365 L -0.17461 -0.31875 L -0.16745 -0.32152 L -0.16081 -0.32338 L -0.14922 -0.32291 L -0.14193 -0.32152 L -0.13412 -0.31782 L -0.12422 -0.3118 L -0.11498 -0.30347 L -0.1056 -0.29467 L -0.08555 -0.27523 L -0.0711 -0.26134 L -0.05521 -0.24976 L -0.04636 -0.24328 L -0.03763 -0.23495 L -0.02826 -0.22523 L -0.02149 -0.21597 L -0.01315 -0.20162 L -0.00794 -0.18912 L -0.00443 -0.17338 L -0.00169 -0.15532 L -0.00091 -0.14189 L 1.66667E-6 -0.00092 Z " pathEditMode="relative" rAng="0" ptsTypes="AAAAAAAAAAAAAAAAAAAAAAAAAAAAAAAAAAAAAAAAAAAAAAAAAAAAAAAAAAAAAAAAAAA">
                                      <p:cBhvr>
                                        <p:cTn id="30" dur="2300" fill="hold"/>
                                        <p:tgtEl>
                                          <p:spTgt spid="1682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75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93 L -0.00052 0.26713 L -0.00248 0.28704 L -0.00599 0.30648 L -0.0099 0.31944 L -0.01445 0.33241 L -0.01888 0.34375 L -0.02539 0.35463 L -0.03477 0.37176 L -0.04492 0.38449 L -0.06927 0.4162 L -0.08503 0.43356 L -0.11016 0.46157 L -0.12552 0.47592 L -0.13724 0.48518 L -0.14909 0.48935 L -0.15964 0.48981 L -0.17227 0.48565 L -0.18972 0.47268 L -0.20925 0.45278 L -0.23138 0.42685 L -0.24935 0.40694 L -0.26875 0.38148 L -0.28516 0.35648 L -0.29271 0.34028 L -0.29896 0.325 L -0.30469 0.30324 L -0.30833 0.28565 L -0.31016 0.26759 L -0.31016 -0.13935 L -0.30886 -0.15787 L -0.30599 -0.18102 L -0.30104 -0.19908 L -0.29479 -0.21343 L -0.28177 -0.23241 L -0.27162 -0.24491 L -0.24076 -0.27408 L -0.22175 -0.29398 L -0.19258 -0.32361 L -0.18047 -0.33287 L -0.17018 -0.33889 L -0.16172 -0.34121 L -0.14948 -0.34121 L -0.14115 -0.33889 L -0.13151 -0.3338 L -0.12005 -0.325 L -0.10573 -0.31111 L -0.07591 -0.28056 L -0.06003 -0.26435 L -0.04883 -0.25371 L -0.03555 -0.23982 L -0.02565 -0.22732 L -0.01263 -0.20741 L -0.00586 -0.18658 L -0.00208 -0.16435 L -0.00091 -0.13889 L 1.66667E-6 -0.00093 Z " pathEditMode="relative" rAng="0" ptsTypes="AAAAAAAAAAAAAAAAAAAAAAAAAAAAAAAAAAAAAAAAAAAAAAAAAAAAAAAAA">
                                      <p:cBhvr>
                                        <p:cTn id="32" dur="2600" fill="hold"/>
                                        <p:tgtEl>
                                          <p:spTgt spid="1682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75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93 L 1.66667E-6 0.26782 L -0.00169 0.28518 L -0.00365 0.2956 L -0.00664 0.31273 L -0.01393 0.33727 L -0.02331 0.36134 L -0.03763 0.38865 L -0.04232 0.39745 L -0.04909 0.41041 L -0.05729 0.42523 L -0.07031 0.44166 L -0.08386 0.45995 L -0.09206 0.47037 L -0.10143 0.48379 L -0.11094 0.49467 L -0.12044 0.50301 L -0.13008 0.5118 L -0.13919 0.51736 L -0.14727 0.52014 L -0.16107 0.52014 L -0.17083 0.51782 L -0.18125 0.51227 L -0.19557 0.49838 L -0.21107 0.48217 L -0.22695 0.45972 L -0.2444 0.43727 L -0.25182 0.42824 L -0.26276 0.40949 L -0.27474 0.38472 L -0.28438 0.36782 L -0.29193 0.35 L -0.29805 0.33495 L -0.30287 0.31527 L -0.30599 0.29953 L -0.30938 0.28264 L -0.31016 0.26551 L -0.31016 -0.14098 L -0.30938 -0.16042 L -0.30703 -0.18033 L -0.30287 -0.19908 L -0.29688 -0.21574 L -0.28203 -0.24213 L -0.26563 -0.26644 L -0.25586 -0.28033 L -0.24792 -0.29144 L -0.23112 -0.31042 L -0.21576 -0.32894 L -0.20182 -0.34468 L -0.18985 -0.35625 L -0.17735 -0.36412 L -0.16732 -0.36829 L -0.15912 -0.36968 L -0.14883 -0.36875 L -0.14154 -0.36783 L -0.13399 -0.36459 L -0.12669 -0.36042 L -0.1181 -0.35348 L -0.10768 -0.34375 L -0.09141 -0.32431 L -0.07917 -0.30949 L -0.07214 -0.30116 L -0.06615 -0.29468 L -0.05847 -0.28542 L -0.0513 -0.27431 L -0.04206 -0.26135 L -0.03529 -0.25162 L -0.02695 -0.23912 L -0.01419 -0.21459 L -0.00833 -0.20023 L -0.00521 -0.18773 L -0.00326 -0.17338 L -0.0013 -0.15718 L -0.00039 -0.13866 L 1.66667E-6 -0.00093 Z " pathEditMode="relative" rAng="0" ptsTypes="AAAAAAAAAAAAAAAAAAAAAAAAAAAAAAAAAAAAAAAAAAAAAAAAAAAAAAAAAAAAAAAAAAAAAAAAAAA">
                                      <p:cBhvr>
                                        <p:cTn id="34" dur="2900" fill="hold"/>
                                        <p:tgtEl>
                                          <p:spTgt spid="1682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76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0"/>
                                        <p:tgtEl>
                                          <p:spTgt spid="168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0"/>
                                        <p:tgtEl>
                                          <p:spTgt spid="168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0"/>
                                        <p:tgtEl>
                                          <p:spTgt spid="168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0"/>
                                        <p:tgtEl>
                                          <p:spTgt spid="168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4" descr="spectrum_0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003823" y="219072"/>
            <a:ext cx="10184353" cy="663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BDEB2D8-4FDF-E5BC-5EAD-46B919518EDA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5" descr="spectrum_03">
            <a:extLst>
              <a:ext uri="{FF2B5EF4-FFF2-40B4-BE49-F238E27FC236}">
                <a16:creationId xmlns:a16="http://schemas.microsoft.com/office/drawing/2014/main" id="{BC45B469-B66A-8AE0-0D7B-72EB1240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94949" y="93198"/>
            <a:ext cx="10402102" cy="6671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583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9C34B-CCFC-7A28-4923-9ED0973C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82E7ABA-F0B7-D18D-4A78-FD4346989FED}"/>
              </a:ext>
            </a:extLst>
          </p:cNvPr>
          <p:cNvSpPr txBox="1"/>
          <p:nvPr/>
        </p:nvSpPr>
        <p:spPr>
          <a:xfrm>
            <a:off x="0" y="2413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Decay properties</a:t>
            </a:r>
          </a:p>
        </p:txBody>
      </p:sp>
    </p:spTree>
    <p:extLst>
      <p:ext uri="{BB962C8B-B14F-4D97-AF65-F5344CB8AC3E}">
        <p14:creationId xmlns:p14="http://schemas.microsoft.com/office/powerpoint/2010/main" val="1541322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F83EB-AAB1-2D0A-5FDF-1874F0D0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rrowheads="1"/>
          </p:cNvPicPr>
          <p:nvPr/>
        </p:nvPicPr>
        <p:blipFill>
          <a:blip r:embed="rId2"/>
          <a:stretch/>
        </p:blipFill>
        <p:spPr bwMode="auto">
          <a:xfrm>
            <a:off x="415271" y="1365755"/>
            <a:ext cx="11361457" cy="51411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6">
            <a:extLst>
              <a:ext uri="{FF2B5EF4-FFF2-40B4-BE49-F238E27FC236}">
                <a16:creationId xmlns:a16="http://schemas.microsoft.com/office/drawing/2014/main" id="{9934D491-140A-90F0-EB8F-0F1B51D4F8FA}"/>
              </a:ext>
            </a:extLst>
          </p:cNvPr>
          <p:cNvSpPr txBox="1"/>
          <p:nvPr/>
        </p:nvSpPr>
        <p:spPr bwMode="auto"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 err="1"/>
              <a:t>Shottky</a:t>
            </a:r>
            <a:r>
              <a:rPr lang="en-GB" sz="4000" b="1" cap="small" dirty="0"/>
              <a:t> Decay Spectroscopy</a:t>
            </a:r>
          </a:p>
        </p:txBody>
      </p:sp>
    </p:spTree>
    <p:extLst>
      <p:ext uri="{BB962C8B-B14F-4D97-AF65-F5344CB8AC3E}">
        <p14:creationId xmlns:p14="http://schemas.microsoft.com/office/powerpoint/2010/main" val="302472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C1C64-47EF-BA37-34F6-0E953DD0C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C69744-273B-CE60-FC3C-5145E7BE3A04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Heavy ion storage rings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988DC8-4430-230D-8DC4-0FDBF1F3D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90" y="992398"/>
            <a:ext cx="6468378" cy="5544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AB3747-6F97-28A1-7144-675371510BC6}"/>
              </a:ext>
            </a:extLst>
          </p:cNvPr>
          <p:cNvSpPr txBox="1"/>
          <p:nvPr/>
        </p:nvSpPr>
        <p:spPr>
          <a:xfrm>
            <a:off x="313608" y="1038857"/>
            <a:ext cx="30819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500" b="1" dirty="0"/>
              <a:t>ESR (GSI, Germany)</a:t>
            </a:r>
          </a:p>
          <a:p>
            <a:pPr algn="ctr"/>
            <a:r>
              <a:rPr lang="en-GB" sz="2000" dirty="0"/>
              <a:t>(Experimental Storage Ring)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AAF3BE-2982-8AB8-C0E6-CE86876B280E}"/>
              </a:ext>
            </a:extLst>
          </p:cNvPr>
          <p:cNvCxnSpPr/>
          <p:nvPr/>
        </p:nvCxnSpPr>
        <p:spPr>
          <a:xfrm>
            <a:off x="6733563" y="1275127"/>
            <a:ext cx="419450" cy="7969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61DCD7-3D2B-B75C-FCF3-A97DEBD31530}"/>
              </a:ext>
            </a:extLst>
          </p:cNvPr>
          <p:cNvSpPr txBox="1"/>
          <p:nvPr/>
        </p:nvSpPr>
        <p:spPr>
          <a:xfrm>
            <a:off x="7153013" y="1275127"/>
            <a:ext cx="12682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rgbClr val="FF0000"/>
                </a:solidFill>
              </a:rPr>
              <a:t>Beam in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791A2E-297A-E15E-08E8-2C94EC33DED8}"/>
              </a:ext>
            </a:extLst>
          </p:cNvPr>
          <p:cNvSpPr/>
          <p:nvPr/>
        </p:nvSpPr>
        <p:spPr>
          <a:xfrm>
            <a:off x="4283978" y="3403954"/>
            <a:ext cx="4065204" cy="2232119"/>
          </a:xfrm>
          <a:custGeom>
            <a:avLst/>
            <a:gdLst>
              <a:gd name="connsiteX0" fmla="*/ 3473042 w 4065204"/>
              <a:gd name="connsiteY0" fmla="*/ 0 h 2232119"/>
              <a:gd name="connsiteX1" fmla="*/ 4060271 w 4065204"/>
              <a:gd name="connsiteY1" fmla="*/ 830510 h 2232119"/>
              <a:gd name="connsiteX2" fmla="*/ 3699545 w 4065204"/>
              <a:gd name="connsiteY2" fmla="*/ 1434518 h 2232119"/>
              <a:gd name="connsiteX3" fmla="*/ 2776756 w 4065204"/>
              <a:gd name="connsiteY3" fmla="*/ 2147582 h 2232119"/>
              <a:gd name="connsiteX4" fmla="*/ 1862356 w 4065204"/>
              <a:gd name="connsiteY4" fmla="*/ 2223083 h 2232119"/>
              <a:gd name="connsiteX5" fmla="*/ 1040235 w 4065204"/>
              <a:gd name="connsiteY5" fmla="*/ 2189527 h 2232119"/>
              <a:gd name="connsiteX6" fmla="*/ 394282 w 4065204"/>
              <a:gd name="connsiteY6" fmla="*/ 2097248 h 2232119"/>
              <a:gd name="connsiteX7" fmla="*/ 0 w 4065204"/>
              <a:gd name="connsiteY7" fmla="*/ 1610687 h 223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5204" h="2232119">
                <a:moveTo>
                  <a:pt x="3473042" y="0"/>
                </a:moveTo>
                <a:cubicBezTo>
                  <a:pt x="3747781" y="295712"/>
                  <a:pt x="4022521" y="591424"/>
                  <a:pt x="4060271" y="830510"/>
                </a:cubicBezTo>
                <a:cubicBezTo>
                  <a:pt x="4098022" y="1069596"/>
                  <a:pt x="3913464" y="1215006"/>
                  <a:pt x="3699545" y="1434518"/>
                </a:cubicBezTo>
                <a:cubicBezTo>
                  <a:pt x="3485626" y="1654030"/>
                  <a:pt x="3082954" y="2016155"/>
                  <a:pt x="2776756" y="2147582"/>
                </a:cubicBezTo>
                <a:cubicBezTo>
                  <a:pt x="2470558" y="2279009"/>
                  <a:pt x="2151776" y="2216092"/>
                  <a:pt x="1862356" y="2223083"/>
                </a:cubicBezTo>
                <a:cubicBezTo>
                  <a:pt x="1572936" y="2230074"/>
                  <a:pt x="1284914" y="2210499"/>
                  <a:pt x="1040235" y="2189527"/>
                </a:cubicBezTo>
                <a:cubicBezTo>
                  <a:pt x="795556" y="2168555"/>
                  <a:pt x="567654" y="2193721"/>
                  <a:pt x="394282" y="2097248"/>
                </a:cubicBezTo>
                <a:cubicBezTo>
                  <a:pt x="220910" y="2000775"/>
                  <a:pt x="110455" y="1805731"/>
                  <a:pt x="0" y="1610687"/>
                </a:cubicBezTo>
              </a:path>
            </a:pathLst>
          </a:custGeom>
          <a:noFill/>
          <a:ln w="22225">
            <a:solidFill>
              <a:srgbClr val="FF0000"/>
            </a:solidFill>
            <a:prstDash val="solid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473042 w 4065204"/>
                      <a:gd name="connsiteY0" fmla="*/ 0 h 2232119"/>
                      <a:gd name="connsiteX1" fmla="*/ 4060271 w 4065204"/>
                      <a:gd name="connsiteY1" fmla="*/ 830510 h 2232119"/>
                      <a:gd name="connsiteX2" fmla="*/ 3699545 w 4065204"/>
                      <a:gd name="connsiteY2" fmla="*/ 1434518 h 2232119"/>
                      <a:gd name="connsiteX3" fmla="*/ 2776756 w 4065204"/>
                      <a:gd name="connsiteY3" fmla="*/ 2147582 h 2232119"/>
                      <a:gd name="connsiteX4" fmla="*/ 1862356 w 4065204"/>
                      <a:gd name="connsiteY4" fmla="*/ 2223083 h 2232119"/>
                      <a:gd name="connsiteX5" fmla="*/ 1040235 w 4065204"/>
                      <a:gd name="connsiteY5" fmla="*/ 2189527 h 2232119"/>
                      <a:gd name="connsiteX6" fmla="*/ 394282 w 4065204"/>
                      <a:gd name="connsiteY6" fmla="*/ 2097248 h 2232119"/>
                      <a:gd name="connsiteX7" fmla="*/ 0 w 4065204"/>
                      <a:gd name="connsiteY7" fmla="*/ 1610687 h 2232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65204" h="2232119" extrusionOk="0">
                        <a:moveTo>
                          <a:pt x="3473042" y="0"/>
                        </a:moveTo>
                        <a:cubicBezTo>
                          <a:pt x="3730614" y="285123"/>
                          <a:pt x="3973655" y="609764"/>
                          <a:pt x="4060271" y="830510"/>
                        </a:cubicBezTo>
                        <a:cubicBezTo>
                          <a:pt x="4153204" y="1081213"/>
                          <a:pt x="3873901" y="1216264"/>
                          <a:pt x="3699545" y="1434518"/>
                        </a:cubicBezTo>
                        <a:cubicBezTo>
                          <a:pt x="3444165" y="1694519"/>
                          <a:pt x="3067269" y="2102850"/>
                          <a:pt x="2776756" y="2147582"/>
                        </a:cubicBezTo>
                        <a:cubicBezTo>
                          <a:pt x="2439191" y="2261848"/>
                          <a:pt x="2202220" y="2240195"/>
                          <a:pt x="1862356" y="2223083"/>
                        </a:cubicBezTo>
                        <a:cubicBezTo>
                          <a:pt x="1638290" y="2237827"/>
                          <a:pt x="1307274" y="2164483"/>
                          <a:pt x="1040235" y="2189527"/>
                        </a:cubicBezTo>
                        <a:cubicBezTo>
                          <a:pt x="789869" y="2167684"/>
                          <a:pt x="543155" y="2216787"/>
                          <a:pt x="394282" y="2097248"/>
                        </a:cubicBezTo>
                        <a:cubicBezTo>
                          <a:pt x="218934" y="1981935"/>
                          <a:pt x="71534" y="1859820"/>
                          <a:pt x="0" y="1610687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4EE9F-116B-986A-8D0B-B44BB155F647}"/>
              </a:ext>
            </a:extLst>
          </p:cNvPr>
          <p:cNvSpPr txBox="1"/>
          <p:nvPr/>
        </p:nvSpPr>
        <p:spPr>
          <a:xfrm>
            <a:off x="5282257" y="5080772"/>
            <a:ext cx="168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Beam circulates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7D653C-EAE2-E1E9-993F-FBAA02FEA62B}"/>
              </a:ext>
            </a:extLst>
          </p:cNvPr>
          <p:cNvSpPr txBox="1"/>
          <p:nvPr/>
        </p:nvSpPr>
        <p:spPr>
          <a:xfrm>
            <a:off x="3864523" y="3950645"/>
            <a:ext cx="20968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>
                <a:solidFill>
                  <a:srgbClr val="00B050"/>
                </a:solidFill>
              </a:rPr>
              <a:t>Internal target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1B535A-81DD-032C-3F18-198DFAAA045D}"/>
              </a:ext>
            </a:extLst>
          </p:cNvPr>
          <p:cNvSpPr/>
          <p:nvPr/>
        </p:nvSpPr>
        <p:spPr>
          <a:xfrm>
            <a:off x="3663641" y="2536542"/>
            <a:ext cx="4001100" cy="1188171"/>
          </a:xfrm>
          <a:custGeom>
            <a:avLst/>
            <a:gdLst>
              <a:gd name="connsiteX0" fmla="*/ 91831 w 4001100"/>
              <a:gd name="connsiteY0" fmla="*/ 1188171 h 1188171"/>
              <a:gd name="connsiteX1" fmla="*/ 49886 w 4001100"/>
              <a:gd name="connsiteY1" fmla="*/ 676442 h 1188171"/>
              <a:gd name="connsiteX2" fmla="*/ 695838 w 4001100"/>
              <a:gd name="connsiteY2" fmla="*/ 298938 h 1188171"/>
              <a:gd name="connsiteX3" fmla="*/ 1484403 w 4001100"/>
              <a:gd name="connsiteY3" fmla="*/ 13712 h 1188171"/>
              <a:gd name="connsiteX4" fmla="*/ 2608528 w 4001100"/>
              <a:gd name="connsiteY4" fmla="*/ 55657 h 1188171"/>
              <a:gd name="connsiteX5" fmla="*/ 3355148 w 4001100"/>
              <a:gd name="connsiteY5" fmla="*/ 147936 h 1188171"/>
              <a:gd name="connsiteX6" fmla="*/ 3883654 w 4001100"/>
              <a:gd name="connsiteY6" fmla="*/ 668053 h 1188171"/>
              <a:gd name="connsiteX7" fmla="*/ 4001100 w 4001100"/>
              <a:gd name="connsiteY7" fmla="*/ 777110 h 118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1100" h="1188171">
                <a:moveTo>
                  <a:pt x="91831" y="1188171"/>
                </a:moveTo>
                <a:cubicBezTo>
                  <a:pt x="20524" y="1006409"/>
                  <a:pt x="-50782" y="824647"/>
                  <a:pt x="49886" y="676442"/>
                </a:cubicBezTo>
                <a:cubicBezTo>
                  <a:pt x="150554" y="528236"/>
                  <a:pt x="456752" y="409393"/>
                  <a:pt x="695838" y="298938"/>
                </a:cubicBezTo>
                <a:cubicBezTo>
                  <a:pt x="934924" y="188483"/>
                  <a:pt x="1165621" y="54259"/>
                  <a:pt x="1484403" y="13712"/>
                </a:cubicBezTo>
                <a:cubicBezTo>
                  <a:pt x="1803185" y="-26835"/>
                  <a:pt x="2296737" y="33286"/>
                  <a:pt x="2608528" y="55657"/>
                </a:cubicBezTo>
                <a:cubicBezTo>
                  <a:pt x="2920319" y="78028"/>
                  <a:pt x="3142627" y="45870"/>
                  <a:pt x="3355148" y="147936"/>
                </a:cubicBezTo>
                <a:cubicBezTo>
                  <a:pt x="3567669" y="250002"/>
                  <a:pt x="3775995" y="563191"/>
                  <a:pt x="3883654" y="668053"/>
                </a:cubicBezTo>
                <a:cubicBezTo>
                  <a:pt x="3991313" y="772915"/>
                  <a:pt x="3996206" y="775012"/>
                  <a:pt x="4001100" y="777110"/>
                </a:cubicBezTo>
              </a:path>
            </a:pathLst>
          </a:custGeom>
          <a:noFill/>
          <a:ln w="254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08745-9ABE-E7A5-673D-0E49E71A7BE2}"/>
              </a:ext>
            </a:extLst>
          </p:cNvPr>
          <p:cNvSpPr txBox="1"/>
          <p:nvPr/>
        </p:nvSpPr>
        <p:spPr>
          <a:xfrm>
            <a:off x="4690615" y="2705811"/>
            <a:ext cx="1896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Un-reacted beam 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is recycled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1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18" grpId="0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18659" y="1214726"/>
            <a:ext cx="6332013" cy="5098504"/>
          </a:xfrm>
          <a:prstGeom prst="rect">
            <a:avLst/>
          </a:prstGeom>
        </p:spPr>
      </p:pic>
      <p:sp>
        <p:nvSpPr>
          <p:cNvPr id="12" name="Titel 5"/>
          <p:cNvSpPr>
            <a:spLocks noGrp="1"/>
          </p:cNvSpPr>
          <p:nvPr>
            <p:ph type="title"/>
          </p:nvPr>
        </p:nvSpPr>
        <p:spPr bwMode="auto">
          <a:xfrm>
            <a:off x="0" y="155849"/>
            <a:ext cx="12192000" cy="56693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de-DE" sz="4000" b="1" cap="small" dirty="0">
                <a:latin typeface="+mn-lt"/>
              </a:rPr>
              <a:t>The case of </a:t>
            </a:r>
            <a:r>
              <a:rPr lang="de-DE" sz="4000" b="1" cap="small" baseline="30000" dirty="0">
                <a:latin typeface="+mn-lt"/>
              </a:rPr>
              <a:t>205</a:t>
            </a:r>
            <a:r>
              <a:rPr lang="de-DE" sz="4000" b="1" cap="small" dirty="0">
                <a:latin typeface="+mn-lt"/>
              </a:rPr>
              <a:t>Pb</a:t>
            </a:r>
            <a:endParaRPr sz="4000" b="1" cap="small" dirty="0">
              <a:latin typeface="+mn-lt"/>
            </a:endParaRPr>
          </a:p>
        </p:txBody>
      </p:sp>
      <p:sp>
        <p:nvSpPr>
          <p:cNvPr id="72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5879976" y="6586498"/>
            <a:ext cx="2200780" cy="292517"/>
          </a:xfrm>
        </p:spPr>
        <p:txBody>
          <a:bodyPr/>
          <a:lstStyle/>
          <a:p>
            <a:pPr>
              <a:defRPr/>
            </a:pPr>
            <a:r>
              <a:rPr lang="de-DE">
                <a:latin typeface="Arial"/>
                <a:cs typeface="Arial"/>
              </a:rPr>
              <a:t>Jan Glorius </a:t>
            </a:r>
            <a:endParaRPr/>
          </a:p>
        </p:txBody>
      </p:sp>
      <p:sp>
        <p:nvSpPr>
          <p:cNvPr id="17" name="Titel 5"/>
          <p:cNvSpPr txBox="1"/>
          <p:nvPr/>
        </p:nvSpPr>
        <p:spPr bwMode="auto">
          <a:xfrm>
            <a:off x="1981200" y="1061864"/>
            <a:ext cx="8229600" cy="5669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>
              <a:spcBef>
                <a:spcPts val="0"/>
              </a:spcBef>
              <a:buNone/>
              <a:defRPr sz="2400" b="1">
                <a:solidFill>
                  <a:srgbClr val="333333"/>
                </a:solidFill>
                <a:latin typeface="+mj-lt"/>
                <a:ea typeface="+mj-ea"/>
                <a:cs typeface="Arial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180362" y="913784"/>
            <a:ext cx="55890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sz="2700" dirty="0">
                <a:latin typeface="Calibri"/>
              </a:rPr>
              <a:t>The </a:t>
            </a:r>
            <a:r>
              <a:rPr lang="de-DE" sz="2700" i="1" dirty="0">
                <a:latin typeface="Calibri"/>
              </a:rPr>
              <a:t>s</a:t>
            </a:r>
            <a:r>
              <a:rPr lang="de-DE" sz="2700" dirty="0">
                <a:latin typeface="Calibri"/>
              </a:rPr>
              <a:t> process includes </a:t>
            </a:r>
            <a:r>
              <a:rPr lang="de-DE" sz="2700" b="1" baseline="30000" dirty="0">
                <a:latin typeface="Calibri"/>
              </a:rPr>
              <a:t>205</a:t>
            </a:r>
            <a:r>
              <a:rPr lang="de-DE" sz="2700" b="1" dirty="0">
                <a:latin typeface="Calibri"/>
              </a:rPr>
              <a:t>Pb </a:t>
            </a:r>
            <a:r>
              <a:rPr lang="de-DE" sz="2700" dirty="0">
                <a:latin typeface="Calibri"/>
              </a:rPr>
              <a:t>with a half-life of ~17 My (relatively short-lived).</a:t>
            </a:r>
            <a:endParaRPr lang="de-DE" sz="2700" dirty="0"/>
          </a:p>
          <a:p>
            <a:pPr>
              <a:defRPr/>
            </a:pPr>
            <a:endParaRPr lang="de-DE" sz="27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700" dirty="0">
                <a:latin typeface="Calibri"/>
              </a:rPr>
              <a:t>It is a nuclear clock for solar history estimation of the </a:t>
            </a:r>
            <a:r>
              <a:rPr lang="de-DE" sz="2700" b="1" dirty="0">
                <a:latin typeface="Calibri"/>
              </a:rPr>
              <a:t>isolation time </a:t>
            </a:r>
            <a:r>
              <a:rPr lang="de-DE" sz="2700" dirty="0">
                <a:latin typeface="Calibri"/>
              </a:rPr>
              <a:t>of solar system from its parent cloud.</a:t>
            </a:r>
          </a:p>
          <a:p>
            <a:pPr marL="285750" indent="-285750">
              <a:buFont typeface="Wingdings"/>
              <a:buChar char="Ø"/>
              <a:defRPr/>
            </a:pPr>
            <a:endParaRPr lang="de-DE" sz="27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7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7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2700" dirty="0"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700" dirty="0">
                <a:latin typeface="Calibri"/>
              </a:rPr>
              <a:t>It can be created, among others, via bound state beta- decay. What is that?</a:t>
            </a:r>
          </a:p>
        </p:txBody>
      </p:sp>
      <p:pic>
        <p:nvPicPr>
          <p:cNvPr id="1026" name="Picture 2" descr="https://www.scitecheuropa.eu/wp-content/uploads/2019/11/Nuclear-clock.jpg"/>
          <p:cNvPicPr>
            <a:picLocks noChangeAspect="1" noChangeArrowheads="1"/>
          </p:cNvPicPr>
          <p:nvPr/>
        </p:nvPicPr>
        <p:blipFill>
          <a:blip r:embed="rId3"/>
          <a:srcRect l="28884"/>
          <a:stretch/>
        </p:blipFill>
        <p:spPr bwMode="auto">
          <a:xfrm>
            <a:off x="2384544" y="4145942"/>
            <a:ext cx="1365386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1570"/>
    </mc:Choice>
    <mc:Fallback xmlns:w="http://schemas.openxmlformats.org/wordprocessingml/2006/main" xmlns:m="http://schemas.openxmlformats.org/officeDocument/2006/math" xmlns="">
      <p:transition advClick="1" advTm="13157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47053" y="106327"/>
                <a:ext cx="8753842" cy="652576"/>
              </a:xfrm>
            </p:spPr>
            <p:txBody>
              <a:bodyPr>
                <a:noAutofit/>
              </a:bodyPr>
              <a:lstStyle/>
              <a:p>
                <a:r>
                  <a:rPr lang="en-US" sz="3600" cap="small" dirty="0"/>
                  <a:t>What is bound-state </a:t>
                </a:r>
                <a14:m>
                  <m:oMath xmlns:m="http://schemas.openxmlformats.org/officeDocument/2006/math">
                    <m:r>
                      <a:rPr lang="en-AU" sz="3600" b="1" i="1" cap="small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3600" cap="small" dirty="0"/>
                  <a:t> decay?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7053" y="106327"/>
                <a:ext cx="8753842" cy="652576"/>
              </a:xfrm>
              <a:blipFill>
                <a:blip r:embed="rId2"/>
                <a:stretch>
                  <a:fillRect l="-2089" t="-17757" b="-308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7D67821A-B429-428B-9851-2A6A04DF4E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029" b="27512"/>
          <a:stretch/>
        </p:blipFill>
        <p:spPr>
          <a:xfrm>
            <a:off x="2343187" y="1372576"/>
            <a:ext cx="7500025" cy="5091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77CFD-6B36-4EF8-93AD-94573B8A9EA5}"/>
              </a:ext>
            </a:extLst>
          </p:cNvPr>
          <p:cNvSpPr txBox="1"/>
          <p:nvPr/>
        </p:nvSpPr>
        <p:spPr>
          <a:xfrm>
            <a:off x="1097838" y="5268012"/>
            <a:ext cx="1780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200" dirty="0"/>
              <a:t>neutral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D2ECC-35AA-4F25-8F95-2CFB24502630}"/>
              </a:ext>
            </a:extLst>
          </p:cNvPr>
          <p:cNvSpPr txBox="1"/>
          <p:nvPr/>
        </p:nvSpPr>
        <p:spPr>
          <a:xfrm>
            <a:off x="9308313" y="4894559"/>
            <a:ext cx="1780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highly-charged case</a:t>
            </a:r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0E2A44D6-6495-5D01-42DC-CB65D74C531D}"/>
              </a:ext>
            </a:extLst>
          </p:cNvPr>
          <p:cNvSpPr txBox="1"/>
          <p:nvPr/>
        </p:nvSpPr>
        <p:spPr bwMode="auto">
          <a:xfrm>
            <a:off x="3056874" y="994000"/>
            <a:ext cx="1836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</a:rPr>
              <a:t>continuum </a:t>
            </a:r>
            <a:r>
              <a:rPr lang="el-GR" sz="1600" dirty="0">
                <a:latin typeface="Calibri"/>
              </a:rPr>
              <a:t>β</a:t>
            </a:r>
            <a:r>
              <a:rPr lang="de-DE" baseline="30000" dirty="0">
                <a:latin typeface="Calibri"/>
              </a:rPr>
              <a:t>-</a:t>
            </a:r>
            <a:r>
              <a:rPr lang="de-DE" sz="1600" dirty="0">
                <a:latin typeface="Calibri"/>
              </a:rPr>
              <a:t> decay</a:t>
            </a: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97B7F315-F7ED-BEFC-3E71-72780FC0E7EE}"/>
              </a:ext>
            </a:extLst>
          </p:cNvPr>
          <p:cNvSpPr txBox="1"/>
          <p:nvPr/>
        </p:nvSpPr>
        <p:spPr bwMode="auto">
          <a:xfrm>
            <a:off x="7519539" y="1034022"/>
            <a:ext cx="1548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</a:rPr>
              <a:t>bound </a:t>
            </a:r>
            <a:r>
              <a:rPr lang="el-GR" sz="1600" dirty="0">
                <a:latin typeface="Calibri"/>
              </a:rPr>
              <a:t>β</a:t>
            </a:r>
            <a:r>
              <a:rPr lang="de-DE" sz="1600" dirty="0">
                <a:latin typeface="Calibri"/>
              </a:rPr>
              <a:t> decay</a:t>
            </a:r>
          </a:p>
        </p:txBody>
      </p:sp>
      <p:sp>
        <p:nvSpPr>
          <p:cNvPr id="8" name="Rechteck 1">
            <a:extLst>
              <a:ext uri="{FF2B5EF4-FFF2-40B4-BE49-F238E27FC236}">
                <a16:creationId xmlns:a16="http://schemas.microsoft.com/office/drawing/2014/main" id="{620B2180-1BA7-E224-E27D-3E4656A2C6E4}"/>
              </a:ext>
            </a:extLst>
          </p:cNvPr>
          <p:cNvSpPr/>
          <p:nvPr/>
        </p:nvSpPr>
        <p:spPr bwMode="auto">
          <a:xfrm>
            <a:off x="1017350" y="3863364"/>
            <a:ext cx="20395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de-DE" sz="1800" i="1" dirty="0">
                <a:latin typeface="Calibri"/>
              </a:rPr>
              <a:t>neutral atom: </a:t>
            </a:r>
            <a:endParaRPr dirty="0"/>
          </a:p>
          <a:p>
            <a:pPr algn="r">
              <a:defRPr/>
            </a:pPr>
            <a:r>
              <a:rPr lang="de-DE" sz="1800" dirty="0">
                <a:latin typeface="Calibri"/>
              </a:rPr>
              <a:t>electron emission </a:t>
            </a:r>
            <a:endParaRPr dirty="0"/>
          </a:p>
          <a:p>
            <a:pPr algn="r">
              <a:defRPr/>
            </a:pPr>
            <a:r>
              <a:rPr lang="de-DE" sz="1800" dirty="0">
                <a:latin typeface="Calibri"/>
              </a:rPr>
              <a:t>to continuum</a:t>
            </a:r>
          </a:p>
          <a:p>
            <a:pPr algn="r">
              <a:defRPr/>
            </a:pPr>
            <a:endParaRPr lang="de-DE" sz="800" dirty="0">
              <a:latin typeface="Calibri"/>
            </a:endParaRPr>
          </a:p>
          <a:p>
            <a:pPr algn="r">
              <a:defRPr/>
            </a:pPr>
            <a:endParaRPr lang="de-DE" sz="800" dirty="0">
              <a:latin typeface="Calibri"/>
            </a:endParaRPr>
          </a:p>
        </p:txBody>
      </p:sp>
      <p:sp>
        <p:nvSpPr>
          <p:cNvPr id="9" name="Rechteck 5">
            <a:extLst>
              <a:ext uri="{FF2B5EF4-FFF2-40B4-BE49-F238E27FC236}">
                <a16:creationId xmlns:a16="http://schemas.microsoft.com/office/drawing/2014/main" id="{B948B439-77B4-ABEC-8975-306A913A2911}"/>
              </a:ext>
            </a:extLst>
          </p:cNvPr>
          <p:cNvSpPr/>
          <p:nvPr/>
        </p:nvSpPr>
        <p:spPr bwMode="auto">
          <a:xfrm>
            <a:off x="9195088" y="3918397"/>
            <a:ext cx="2130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800" i="1" dirty="0">
                <a:latin typeface="Calibri"/>
              </a:rPr>
              <a:t>fully ionized:</a:t>
            </a:r>
            <a:endParaRPr dirty="0"/>
          </a:p>
          <a:p>
            <a:pPr>
              <a:defRPr/>
            </a:pPr>
            <a:r>
              <a:rPr lang="de-DE" sz="1800" dirty="0">
                <a:latin typeface="Calibri"/>
              </a:rPr>
              <a:t>electron emission </a:t>
            </a:r>
            <a:endParaRPr dirty="0"/>
          </a:p>
          <a:p>
            <a:pPr>
              <a:defRPr/>
            </a:pPr>
            <a:r>
              <a:rPr lang="de-DE" sz="1800" dirty="0">
                <a:latin typeface="Calibri"/>
              </a:rPr>
              <a:t>to K-shell vacancy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56749-3E7A-8B49-7661-AE1FA347785C}"/>
              </a:ext>
            </a:extLst>
          </p:cNvPr>
          <p:cNvSpPr txBox="1"/>
          <p:nvPr/>
        </p:nvSpPr>
        <p:spPr>
          <a:xfrm>
            <a:off x="9051444" y="709306"/>
            <a:ext cx="292405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500" dirty="0">
                <a:solidFill>
                  <a:srgbClr val="FF0000"/>
                </a:solidFill>
                <a:latin typeface="Calibri"/>
              </a:rPr>
              <a:t>binding energy of K-electron is available!</a:t>
            </a:r>
          </a:p>
        </p:txBody>
      </p:sp>
    </p:spTree>
    <p:extLst>
      <p:ext uri="{BB962C8B-B14F-4D97-AF65-F5344CB8AC3E}">
        <p14:creationId xmlns:p14="http://schemas.microsoft.com/office/powerpoint/2010/main" val="19410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B279FC59-A4E8-4662-B1C1-BB6D274CD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32" y="1220757"/>
            <a:ext cx="8249169" cy="42197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0CC99-6F6A-4CAF-8DED-67EE79D6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9629" y="4132845"/>
            <a:ext cx="6519429" cy="261525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AU" dirty="0"/>
              <a:t>First proposal 1992: not possible </a:t>
            </a:r>
            <a:br>
              <a:rPr lang="en-AU" dirty="0"/>
            </a:br>
            <a:r>
              <a:rPr lang="en-AU" dirty="0"/>
              <a:t>because of Tl toxicity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AU" dirty="0"/>
              <a:t>Only solution: create </a:t>
            </a:r>
            <a:r>
              <a:rPr lang="en-AU" baseline="30000" dirty="0"/>
              <a:t>205</a:t>
            </a:r>
            <a:r>
              <a:rPr lang="en-AU" dirty="0"/>
              <a:t>Tl</a:t>
            </a:r>
            <a:r>
              <a:rPr lang="en-AU" baseline="30000" dirty="0"/>
              <a:t>81+</a:t>
            </a:r>
            <a:r>
              <a:rPr lang="en-AU" dirty="0"/>
              <a:t> by projectile fragmentation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F0DA6-AC71-44A2-B7DE-7234FF87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1225"/>
            <a:ext cx="12192000" cy="650329"/>
          </a:xfrm>
        </p:spPr>
        <p:txBody>
          <a:bodyPr>
            <a:normAutofit/>
          </a:bodyPr>
          <a:lstStyle/>
          <a:p>
            <a:pPr algn="ctr"/>
            <a:r>
              <a:rPr lang="en-AU" sz="3600" b="1" cap="small" dirty="0"/>
              <a:t>Bound-state beta-decay of </a:t>
            </a:r>
            <a:r>
              <a:rPr lang="en-AU" sz="3600" b="1" cap="small" baseline="30000" dirty="0"/>
              <a:t>205</a:t>
            </a:r>
            <a:r>
              <a:rPr lang="en-AU" sz="3600" b="1" cap="small" dirty="0"/>
              <a:t>Tl</a:t>
            </a:r>
            <a:r>
              <a:rPr lang="en-AU" sz="3600" b="1" cap="small" baseline="30000" dirty="0"/>
              <a:t>81+</a:t>
            </a:r>
            <a:r>
              <a:rPr lang="en-AU" sz="3600" b="1" cap="small" dirty="0"/>
              <a:t> at GSI</a:t>
            </a:r>
          </a:p>
        </p:txBody>
      </p:sp>
    </p:spTree>
    <p:extLst>
      <p:ext uri="{BB962C8B-B14F-4D97-AF65-F5344CB8AC3E}">
        <p14:creationId xmlns:p14="http://schemas.microsoft.com/office/powerpoint/2010/main" val="64369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B786D22-B0E4-7C9E-7083-D466FC2F62AC}"/>
              </a:ext>
            </a:extLst>
          </p:cNvPr>
          <p:cNvGrpSpPr/>
          <p:nvPr/>
        </p:nvGrpSpPr>
        <p:grpSpPr>
          <a:xfrm>
            <a:off x="4402946" y="1601327"/>
            <a:ext cx="7720200" cy="4639920"/>
            <a:chOff x="4402946" y="1601327"/>
            <a:chExt cx="7720200" cy="46399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BA0EAD-DD41-B263-BAD7-43CF83E41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1935"/>
            <a:stretch/>
          </p:blipFill>
          <p:spPr>
            <a:xfrm>
              <a:off x="4402946" y="1601327"/>
              <a:ext cx="7079226" cy="463992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D02630-D51F-58D9-6DDD-5114CE18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4743" b="9314"/>
            <a:stretch/>
          </p:blipFill>
          <p:spPr>
            <a:xfrm>
              <a:off x="11482172" y="1601327"/>
              <a:ext cx="640974" cy="420775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2F10CAD-5085-A66A-C017-4C691654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11" r="5284"/>
          <a:stretch/>
        </p:blipFill>
        <p:spPr>
          <a:xfrm>
            <a:off x="6209072" y="3193195"/>
            <a:ext cx="2263876" cy="2406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5773F5-F8A6-FE95-A644-E2FA6C88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10" t="35061" r="69144" b="56316"/>
          <a:stretch/>
        </p:blipFill>
        <p:spPr>
          <a:xfrm>
            <a:off x="8563876" y="3631209"/>
            <a:ext cx="1749022" cy="40011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2769-8510-0005-15F2-2DC944A1C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17" y="502043"/>
            <a:ext cx="4113601" cy="6132501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Produce </a:t>
            </a:r>
            <a:r>
              <a:rPr lang="en-AU" baseline="30000" dirty="0"/>
              <a:t>205</a:t>
            </a:r>
            <a:r>
              <a:rPr lang="en-AU" dirty="0"/>
              <a:t>Tl</a:t>
            </a:r>
            <a:r>
              <a:rPr lang="en-AU" baseline="30000" dirty="0"/>
              <a:t>81+</a:t>
            </a:r>
            <a:r>
              <a:rPr lang="en-AU" dirty="0"/>
              <a:t> ions, accumulate via </a:t>
            </a:r>
            <a:r>
              <a:rPr lang="en-AU" i="1" dirty="0"/>
              <a:t>stacking</a:t>
            </a:r>
            <a:r>
              <a:rPr lang="en-AU" dirty="0"/>
              <a:t>, and store for variable times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Wait for </a:t>
            </a:r>
            <a:r>
              <a:rPr lang="en-AU" baseline="30000" dirty="0"/>
              <a:t>205</a:t>
            </a:r>
            <a:r>
              <a:rPr lang="en-AU" dirty="0"/>
              <a:t>Tl</a:t>
            </a:r>
            <a:r>
              <a:rPr lang="en-AU" baseline="30000" dirty="0"/>
              <a:t>81+</a:t>
            </a:r>
            <a:r>
              <a:rPr lang="en-AU" dirty="0"/>
              <a:t> to decay to </a:t>
            </a:r>
            <a:r>
              <a:rPr lang="en-AU" baseline="30000" dirty="0"/>
              <a:t>205</a:t>
            </a:r>
            <a:r>
              <a:rPr lang="en-AU" dirty="0"/>
              <a:t>Pb</a:t>
            </a:r>
            <a:r>
              <a:rPr lang="en-AU" baseline="30000" dirty="0"/>
              <a:t>81+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Even with </a:t>
            </a:r>
            <a:r>
              <a:rPr lang="en-AU" dirty="0" err="1"/>
              <a:t>Shottky</a:t>
            </a:r>
            <a:r>
              <a:rPr lang="en-AU" dirty="0"/>
              <a:t> we cannot tell them apart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Turn on gas target, stripping the ions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Tl</a:t>
            </a:r>
            <a:r>
              <a:rPr lang="en-AU" baseline="30000" dirty="0"/>
              <a:t>81+</a:t>
            </a:r>
            <a:r>
              <a:rPr lang="en-AU" dirty="0"/>
              <a:t> cannot be stripped, but Pb</a:t>
            </a:r>
            <a:r>
              <a:rPr lang="en-AU" baseline="30000" dirty="0"/>
              <a:t>81+</a:t>
            </a:r>
            <a:r>
              <a:rPr lang="en-AU" dirty="0"/>
              <a:t> can</a:t>
            </a:r>
          </a:p>
          <a:p>
            <a:pPr marL="514350" indent="-514350"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en-AU" dirty="0"/>
              <a:t>Measure </a:t>
            </a:r>
            <a:r>
              <a:rPr lang="en-AU" baseline="30000" dirty="0"/>
              <a:t>205</a:t>
            </a:r>
            <a:r>
              <a:rPr lang="en-AU" dirty="0"/>
              <a:t>Pb</a:t>
            </a:r>
            <a:r>
              <a:rPr lang="en-AU" baseline="30000" dirty="0"/>
              <a:t>82+</a:t>
            </a:r>
          </a:p>
        </p:txBody>
      </p:sp>
    </p:spTree>
    <p:extLst>
      <p:ext uri="{BB962C8B-B14F-4D97-AF65-F5344CB8AC3E}">
        <p14:creationId xmlns:p14="http://schemas.microsoft.com/office/powerpoint/2010/main" val="2489934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AFCE14-83D8-19FF-3FDD-8E77D63AE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074" y="976094"/>
            <a:ext cx="8973852" cy="5718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2BE9A-63E5-4330-ABF1-E3B98E2C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29"/>
            <a:ext cx="12192000" cy="650329"/>
          </a:xfrm>
        </p:spPr>
        <p:txBody>
          <a:bodyPr>
            <a:normAutofit/>
          </a:bodyPr>
          <a:lstStyle/>
          <a:p>
            <a:pPr algn="ctr"/>
            <a:r>
              <a:rPr lang="en-AU" sz="3600" cap="small" dirty="0">
                <a:latin typeface="+mn-lt"/>
              </a:rPr>
              <a:t>Linear fit gives half-life: larger than systematics</a:t>
            </a:r>
          </a:p>
        </p:txBody>
      </p:sp>
    </p:spTree>
    <p:extLst>
      <p:ext uri="{BB962C8B-B14F-4D97-AF65-F5344CB8AC3E}">
        <p14:creationId xmlns:p14="http://schemas.microsoft.com/office/powerpoint/2010/main" val="3497669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A16A0-3D37-BAA9-A4C2-684F33BA6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8" y="320515"/>
            <a:ext cx="12141824" cy="62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BF60-27FA-64C8-6093-D68F9DDE0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A9BF34-2C80-EC1B-3090-139C29186D6A}"/>
              </a:ext>
            </a:extLst>
          </p:cNvPr>
          <p:cNvSpPr txBox="1"/>
          <p:nvPr/>
        </p:nvSpPr>
        <p:spPr>
          <a:xfrm>
            <a:off x="0" y="241333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Nuclear Reactions</a:t>
            </a:r>
          </a:p>
        </p:txBody>
      </p:sp>
    </p:spTree>
    <p:extLst>
      <p:ext uri="{BB962C8B-B14F-4D97-AF65-F5344CB8AC3E}">
        <p14:creationId xmlns:p14="http://schemas.microsoft.com/office/powerpoint/2010/main" val="3992076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8"/>
          <p:cNvSpPr txBox="1"/>
          <p:nvPr/>
        </p:nvSpPr>
        <p:spPr>
          <a:xfrm>
            <a:off x="1704430" y="5134903"/>
            <a:ext cx="8782345" cy="1477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In a laboratory -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/>
              <a:t>How to produce the radioisotopes of interest?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000" dirty="0"/>
              <a:t>Short lifetimes – cannot make radioactive target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3" y="1158695"/>
            <a:ext cx="5288102" cy="352539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26157" y="599370"/>
            <a:ext cx="8782345" cy="5078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/>
              <a:t>In stellar explosions – </a:t>
            </a:r>
            <a:r>
              <a:rPr lang="en-GB" sz="2700" b="1" dirty="0">
                <a:solidFill>
                  <a:srgbClr val="FF0000"/>
                </a:solidFill>
              </a:rPr>
              <a:t>reactions involve radioactive isotopes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102" y="1063530"/>
            <a:ext cx="4687667" cy="356218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FA055C-56BD-4A31-A232-BB82A8D7AD1C}"/>
              </a:ext>
            </a:extLst>
          </p:cNvPr>
          <p:cNvSpPr txBox="1"/>
          <p:nvPr/>
        </p:nvSpPr>
        <p:spPr>
          <a:xfrm>
            <a:off x="1524000" y="0"/>
            <a:ext cx="91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The Challenge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48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524000" y="0"/>
            <a:ext cx="91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Radioactive beams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46996" y="545283"/>
            <a:ext cx="8672943" cy="18158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dirty="0"/>
              <a:t>Some typical values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Cross-section: ~10</a:t>
            </a:r>
            <a:r>
              <a:rPr lang="en-GB" sz="2800" baseline="30000" dirty="0"/>
              <a:t>-6</a:t>
            </a:r>
            <a:r>
              <a:rPr lang="en-GB" sz="2800" dirty="0"/>
              <a:t> barn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Experiment target thickness: 10</a:t>
            </a:r>
            <a:r>
              <a:rPr lang="en-GB" sz="2800" baseline="30000" dirty="0"/>
              <a:t>18</a:t>
            </a:r>
            <a:r>
              <a:rPr lang="en-GB" sz="2800" dirty="0"/>
              <a:t> atoms/cm</a:t>
            </a:r>
            <a:r>
              <a:rPr lang="en-GB" sz="2800" baseline="30000" dirty="0"/>
              <a:t>2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Beam intensity: 10</a:t>
            </a:r>
            <a:r>
              <a:rPr lang="en-GB" sz="2800" baseline="30000" dirty="0"/>
              <a:t>8</a:t>
            </a:r>
            <a:r>
              <a:rPr lang="en-GB" sz="2800" dirty="0"/>
              <a:t> pps (ISOL), 10</a:t>
            </a:r>
            <a:r>
              <a:rPr lang="en-GB" sz="2800" baseline="30000" dirty="0"/>
              <a:t>6</a:t>
            </a:r>
            <a:r>
              <a:rPr lang="en-GB" sz="2800" dirty="0"/>
              <a:t> pps (In-flight)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E80E20-B9FB-02EB-414B-3575F6B76AE9}"/>
              </a:ext>
            </a:extLst>
          </p:cNvPr>
          <p:cNvGrpSpPr/>
          <p:nvPr/>
        </p:nvGrpSpPr>
        <p:grpSpPr>
          <a:xfrm>
            <a:off x="2270619" y="2635699"/>
            <a:ext cx="6588354" cy="2123865"/>
            <a:chOff x="553673" y="2709754"/>
            <a:chExt cx="6588354" cy="21238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1344A06-DE9E-57B6-02C3-1B556E4BE916}"/>
                </a:ext>
              </a:extLst>
            </p:cNvPr>
            <p:cNvCxnSpPr/>
            <p:nvPr/>
          </p:nvCxnSpPr>
          <p:spPr>
            <a:xfrm>
              <a:off x="553673" y="3401448"/>
              <a:ext cx="3322041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C8A2CF-38CE-C144-5E11-7F2F01E86FE2}"/>
                </a:ext>
              </a:extLst>
            </p:cNvPr>
            <p:cNvSpPr/>
            <p:nvPr/>
          </p:nvSpPr>
          <p:spPr>
            <a:xfrm>
              <a:off x="3951215" y="2822608"/>
              <a:ext cx="268447" cy="1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9AE94A-9C19-AAC5-46F2-EB6E7CE6A358}"/>
                </a:ext>
              </a:extLst>
            </p:cNvPr>
            <p:cNvSpPr/>
            <p:nvPr/>
          </p:nvSpPr>
          <p:spPr>
            <a:xfrm rot="963736">
              <a:off x="5482587" y="3588994"/>
              <a:ext cx="85118" cy="95036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ctor: Curved 9">
              <a:extLst>
                <a:ext uri="{FF2B5EF4-FFF2-40B4-BE49-F238E27FC236}">
                  <a16:creationId xmlns:a16="http://schemas.microsoft.com/office/drawing/2014/main" id="{011BAF74-F9DC-6963-3514-394C6C06B2C8}"/>
                </a:ext>
              </a:extLst>
            </p:cNvPr>
            <p:cNvCxnSpPr>
              <a:cxnSpLocks/>
            </p:cNvCxnSpPr>
            <p:nvPr/>
          </p:nvCxnSpPr>
          <p:spPr>
            <a:xfrm>
              <a:off x="4311941" y="3460171"/>
              <a:ext cx="948554" cy="520116"/>
            </a:xfrm>
            <a:prstGeom prst="curvedConnector3">
              <a:avLst/>
            </a:prstGeom>
            <a:ln w="22225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60F0A6-CCC1-212C-7A2F-96ACCD07811D}"/>
                </a:ext>
              </a:extLst>
            </p:cNvPr>
            <p:cNvSpPr txBox="1"/>
            <p:nvPr/>
          </p:nvSpPr>
          <p:spPr>
            <a:xfrm>
              <a:off x="1328124" y="3014948"/>
              <a:ext cx="12650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/>
                <a:t>Ion beam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A7AF0D-58BC-AFFD-E55C-96DCD7E0C0B7}"/>
                </a:ext>
              </a:extLst>
            </p:cNvPr>
            <p:cNvSpPr txBox="1"/>
            <p:nvPr/>
          </p:nvSpPr>
          <p:spPr>
            <a:xfrm>
              <a:off x="3256969" y="4064178"/>
              <a:ext cx="16381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200" dirty="0"/>
                <a:t>Target </a:t>
              </a:r>
            </a:p>
            <a:p>
              <a:pPr algn="ctr"/>
              <a:r>
                <a:rPr lang="en-GB" sz="2200" dirty="0"/>
                <a:t>(solid or gas)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A1980E-29C9-1729-455F-1072C64B4F20}"/>
                </a:ext>
              </a:extLst>
            </p:cNvPr>
            <p:cNvSpPr txBox="1"/>
            <p:nvPr/>
          </p:nvSpPr>
          <p:spPr>
            <a:xfrm>
              <a:off x="4426924" y="2709754"/>
              <a:ext cx="12473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200" dirty="0"/>
                <a:t>Reaction </a:t>
              </a:r>
            </a:p>
            <a:p>
              <a:pPr algn="ctr"/>
              <a:r>
                <a:rPr lang="en-GB" sz="2200" dirty="0"/>
                <a:t>products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D949B3-EE90-8EA1-0515-623697E0A3BE}"/>
                </a:ext>
              </a:extLst>
            </p:cNvPr>
            <p:cNvSpPr txBox="1"/>
            <p:nvPr/>
          </p:nvSpPr>
          <p:spPr>
            <a:xfrm>
              <a:off x="5674253" y="3879511"/>
              <a:ext cx="146777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200" dirty="0"/>
                <a:t>Detector(s)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6445230-2F97-D7D9-A06C-8D81B89D5E41}"/>
              </a:ext>
            </a:extLst>
          </p:cNvPr>
          <p:cNvSpPr txBox="1"/>
          <p:nvPr/>
        </p:nvSpPr>
        <p:spPr>
          <a:xfrm>
            <a:off x="1633953" y="4929223"/>
            <a:ext cx="897574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Yield</a:t>
            </a:r>
            <a:r>
              <a:rPr lang="en-GB" sz="2400" dirty="0"/>
              <a:t> = </a:t>
            </a:r>
            <a:r>
              <a:rPr lang="en-GB" sz="2400" dirty="0" err="1"/>
              <a:t>N</a:t>
            </a:r>
            <a:r>
              <a:rPr lang="en-GB" sz="2400" baseline="-25000" dirty="0" err="1"/>
              <a:t>projectiles</a:t>
            </a:r>
            <a:r>
              <a:rPr lang="en-GB" sz="2400" dirty="0"/>
              <a:t>   x   </a:t>
            </a:r>
            <a:r>
              <a:rPr lang="en-GB" sz="2400" dirty="0" err="1"/>
              <a:t>N</a:t>
            </a:r>
            <a:r>
              <a:rPr lang="en-GB" sz="2400" baseline="-25000" dirty="0" err="1"/>
              <a:t>target</a:t>
            </a:r>
            <a:r>
              <a:rPr lang="en-GB" sz="2400" dirty="0"/>
              <a:t>     x Cross-section x Det. efficiency</a:t>
            </a:r>
          </a:p>
          <a:p>
            <a:r>
              <a:rPr lang="en-GB" sz="2400" dirty="0"/>
              <a:t>          = 10</a:t>
            </a:r>
            <a:r>
              <a:rPr lang="en-GB" sz="2400" baseline="30000" dirty="0"/>
              <a:t>6-8</a:t>
            </a:r>
            <a:r>
              <a:rPr lang="en-GB" sz="2400" dirty="0"/>
              <a:t>  pps  x 10</a:t>
            </a:r>
            <a:r>
              <a:rPr lang="en-GB" sz="2400" baseline="30000" dirty="0"/>
              <a:t>18</a:t>
            </a:r>
            <a:r>
              <a:rPr lang="en-GB" sz="2400" dirty="0"/>
              <a:t> cm</a:t>
            </a:r>
            <a:r>
              <a:rPr lang="en-GB" sz="2400" baseline="30000" dirty="0"/>
              <a:t>-2 </a:t>
            </a:r>
            <a:r>
              <a:rPr lang="en-GB" sz="2400" dirty="0"/>
              <a:t>x 10</a:t>
            </a:r>
            <a:r>
              <a:rPr lang="en-GB" sz="2400" baseline="30000" dirty="0"/>
              <a:t>-30</a:t>
            </a:r>
            <a:r>
              <a:rPr lang="en-GB" sz="2400" dirty="0"/>
              <a:t> cm</a:t>
            </a:r>
            <a:r>
              <a:rPr lang="en-GB" sz="2400" baseline="30000" dirty="0"/>
              <a:t>2</a:t>
            </a:r>
            <a:r>
              <a:rPr lang="en-GB" sz="2400" dirty="0"/>
              <a:t>     x 100% </a:t>
            </a:r>
            <a:r>
              <a:rPr lang="en-GB" dirty="0"/>
              <a:t>(charged particles)</a:t>
            </a:r>
          </a:p>
          <a:p>
            <a:r>
              <a:rPr lang="en-GB" sz="2800" dirty="0"/>
              <a:t>        </a:t>
            </a:r>
          </a:p>
          <a:p>
            <a:r>
              <a:rPr lang="en-GB" sz="2800" dirty="0"/>
              <a:t>         = </a:t>
            </a:r>
            <a:r>
              <a:rPr lang="en-GB" sz="2800" b="1" dirty="0">
                <a:solidFill>
                  <a:srgbClr val="FF0000"/>
                </a:solidFill>
              </a:rPr>
              <a:t>1-100 counts/week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9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0BB91-EAC0-C603-B0A2-8E80002F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053" y="221968"/>
            <a:ext cx="5683947" cy="6636032"/>
          </a:xfrm>
          <a:prstGeom prst="rect">
            <a:avLst/>
          </a:prstGeom>
        </p:spPr>
      </p:pic>
      <p:sp>
        <p:nvSpPr>
          <p:cNvPr id="4" name="CasellaDiTesto 8"/>
          <p:cNvSpPr txBox="1"/>
          <p:nvPr/>
        </p:nvSpPr>
        <p:spPr>
          <a:xfrm>
            <a:off x="388716" y="136451"/>
            <a:ext cx="6119338" cy="28315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dirty="0"/>
              <a:t>Why don’t we increase the </a:t>
            </a:r>
            <a:r>
              <a:rPr lang="en-GB" sz="2800" b="1" dirty="0"/>
              <a:t>target thickness</a:t>
            </a:r>
            <a:r>
              <a:rPr lang="en-GB" sz="2800" dirty="0"/>
              <a:t>?</a:t>
            </a:r>
          </a:p>
          <a:p>
            <a:endParaRPr lang="en-GB" sz="1000" dirty="0"/>
          </a:p>
          <a:p>
            <a:r>
              <a:rPr lang="en-GB" sz="2800" dirty="0"/>
              <a:t>Thicker target = more counts. You can almost always just make a target thicker. What is stopping us?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E564A87A-E908-07FC-F56E-3C7F2DB62C22}"/>
              </a:ext>
            </a:extLst>
          </p:cNvPr>
          <p:cNvSpPr txBox="1"/>
          <p:nvPr/>
        </p:nvSpPr>
        <p:spPr>
          <a:xfrm>
            <a:off x="388716" y="3053512"/>
            <a:ext cx="6202585" cy="34163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400" dirty="0"/>
              <a:t>As the target gets thicker, reactions will occur over a wider range of energies.</a:t>
            </a:r>
          </a:p>
          <a:p>
            <a:endParaRPr lang="en-GB" sz="2400" dirty="0"/>
          </a:p>
          <a:p>
            <a:r>
              <a:rPr lang="en-GB" sz="2400" dirty="0"/>
              <a:t>Frequently, there is no way to tell which events we detect correspond to which energy.</a:t>
            </a:r>
          </a:p>
          <a:p>
            <a:endParaRPr lang="en-GB" sz="2400" dirty="0"/>
          </a:p>
          <a:p>
            <a:r>
              <a:rPr lang="en-GB" sz="2400" dirty="0"/>
              <a:t>Even if we can, we are getting events for different energies. For a given energy we are not seeing more events!</a:t>
            </a:r>
          </a:p>
        </p:txBody>
      </p:sp>
    </p:spTree>
    <p:extLst>
      <p:ext uri="{BB962C8B-B14F-4D97-AF65-F5344CB8AC3E}">
        <p14:creationId xmlns:p14="http://schemas.microsoft.com/office/powerpoint/2010/main" val="12621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B16BD-751E-C63C-D37E-7F61F117D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4" y="100320"/>
            <a:ext cx="7351504" cy="3291840"/>
          </a:xfrm>
          <a:prstGeom prst="rect">
            <a:avLst/>
          </a:prstGeom>
        </p:spPr>
      </p:pic>
      <p:pic>
        <p:nvPicPr>
          <p:cNvPr id="2" name="Picture 6" descr="TSR-Ring1">
            <a:extLst>
              <a:ext uri="{FF2B5EF4-FFF2-40B4-BE49-F238E27FC236}">
                <a16:creationId xmlns:a16="http://schemas.microsoft.com/office/drawing/2014/main" id="{9E78D827-F81F-2D94-6497-D30A8C09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61" y="2866444"/>
            <a:ext cx="5985094" cy="39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26B6F-FDCF-8891-6C7C-6466923B9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" y="3429000"/>
            <a:ext cx="5127266" cy="341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81D6F-9ADC-87A9-B13F-707D49BF6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322" y="311174"/>
            <a:ext cx="4165206" cy="2344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614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FA055C-56BD-4A31-A232-BB82A8D7AD1C}"/>
              </a:ext>
            </a:extLst>
          </p:cNvPr>
          <p:cNvSpPr txBox="1"/>
          <p:nvPr/>
        </p:nvSpPr>
        <p:spPr>
          <a:xfrm>
            <a:off x="1524000" y="0"/>
            <a:ext cx="91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Rings vs. Single-pass experiments</a:t>
            </a:r>
          </a:p>
        </p:txBody>
      </p:sp>
      <p:sp>
        <p:nvSpPr>
          <p:cNvPr id="3" name="CasellaDiTesto 8">
            <a:extLst>
              <a:ext uri="{FF2B5EF4-FFF2-40B4-BE49-F238E27FC236}">
                <a16:creationId xmlns:a16="http://schemas.microsoft.com/office/drawing/2014/main" id="{7F204D6D-FC72-8ADB-5E6A-A5A563E7BCAA}"/>
              </a:ext>
            </a:extLst>
          </p:cNvPr>
          <p:cNvSpPr txBox="1"/>
          <p:nvPr/>
        </p:nvSpPr>
        <p:spPr>
          <a:xfrm>
            <a:off x="410902" y="864145"/>
            <a:ext cx="11563108" cy="52629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b="1" dirty="0"/>
              <a:t>Advantages</a:t>
            </a:r>
            <a:r>
              <a:rPr lang="en-GB" sz="28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Recirculation increases intensity by a factor ~100,000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Recirculation improves beam isotopic purity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Cooling improves beam emittance and quality at every turn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Beam energy is kept constant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strike="sngStrike" dirty="0"/>
              <a:t>Disadvantages</a:t>
            </a:r>
            <a:r>
              <a:rPr lang="en-GB" sz="2800" dirty="0"/>
              <a:t> </a:t>
            </a:r>
            <a:r>
              <a:rPr lang="en-GB" sz="2800" b="1" dirty="0"/>
              <a:t>Challenges!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Need extremely good vacuum to keep the beam circulating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Limits to what detectors / materials can be used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The target must be available as a gas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Maximum useful thickness ~10</a:t>
            </a:r>
            <a:r>
              <a:rPr lang="en-GB" sz="2800" baseline="30000" dirty="0"/>
              <a:t>13-14</a:t>
            </a:r>
            <a:r>
              <a:rPr lang="en-GB" sz="2800" dirty="0"/>
              <a:t> atoms/cm</a:t>
            </a:r>
            <a:r>
              <a:rPr lang="en-GB" sz="2800" baseline="30000" dirty="0"/>
              <a:t>2</a:t>
            </a:r>
            <a:r>
              <a:rPr lang="en-GB" sz="2800" dirty="0"/>
              <a:t>, thinner than usual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54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13399" y="431799"/>
            <a:ext cx="1679845" cy="128053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8770318" y="50800"/>
            <a:ext cx="19277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600" b="1"/>
              <a:t>double-sided silicon </a:t>
            </a:r>
            <a:endParaRPr/>
          </a:p>
          <a:p>
            <a:pPr algn="ctr">
              <a:defRPr/>
            </a:pPr>
            <a:r>
              <a:rPr lang="de-DE" sz="1600" b="1"/>
              <a:t>strip detector </a:t>
            </a:r>
            <a:endParaRPr/>
          </a:p>
          <a:p>
            <a:pPr algn="ctr">
              <a:defRPr/>
            </a:pPr>
            <a:r>
              <a:rPr lang="de-DE" sz="1600" b="1"/>
              <a:t>for ultra-high</a:t>
            </a:r>
            <a:endParaRPr/>
          </a:p>
          <a:p>
            <a:pPr algn="ctr">
              <a:defRPr/>
            </a:pPr>
            <a:r>
              <a:rPr lang="de-DE" sz="1600" b="1"/>
              <a:t>vacuum use</a:t>
            </a:r>
            <a:endParaRPr lang="de-DE" sz="1600"/>
          </a:p>
        </p:txBody>
      </p:sp>
      <p:sp>
        <p:nvSpPr>
          <p:cNvPr id="25" name="Textfeld 24"/>
          <p:cNvSpPr txBox="1"/>
          <p:nvPr/>
        </p:nvSpPr>
        <p:spPr bwMode="auto">
          <a:xfrm>
            <a:off x="122623" y="1013270"/>
            <a:ext cx="56184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 lvl="1">
              <a:defRPr/>
            </a:pPr>
            <a:r>
              <a:rPr lang="en-US" sz="2000" dirty="0"/>
              <a:t>High energy production of radioactive beams in FRS</a:t>
            </a:r>
          </a:p>
          <a:p>
            <a:pPr marL="76200" lvl="1">
              <a:defRPr/>
            </a:pPr>
            <a:r>
              <a:rPr lang="en-US" sz="2000" dirty="0"/>
              <a:t>most </a:t>
            </a:r>
            <a:r>
              <a:rPr lang="en-US" sz="2000" b="1" dirty="0"/>
              <a:t>efficient RIB technique</a:t>
            </a:r>
            <a:r>
              <a:rPr lang="en-US" sz="2000" dirty="0"/>
              <a:t> available</a:t>
            </a:r>
            <a:endParaRPr sz="2000" dirty="0"/>
          </a:p>
          <a:p>
            <a:pPr marL="361950" lvl="2" indent="-285750">
              <a:buFont typeface="Wingdings"/>
              <a:buChar char="Ø"/>
              <a:defRPr/>
            </a:pPr>
            <a:endParaRPr lang="en-US" sz="2000" dirty="0"/>
          </a:p>
          <a:p>
            <a:pPr marL="76200" lvl="1">
              <a:defRPr/>
            </a:pPr>
            <a:r>
              <a:rPr lang="en-US" sz="2000" b="1" dirty="0"/>
              <a:t>Deceleration</a:t>
            </a:r>
            <a:r>
              <a:rPr lang="en-US" sz="2000" dirty="0"/>
              <a:t> to energies below 10 MeV/u</a:t>
            </a:r>
          </a:p>
          <a:p>
            <a:pPr marL="76200" lvl="1">
              <a:defRPr/>
            </a:pPr>
            <a:r>
              <a:rPr lang="en-US" sz="2000" dirty="0"/>
              <a:t>access to the </a:t>
            </a:r>
            <a:r>
              <a:rPr lang="en-US" sz="2000" b="1" dirty="0"/>
              <a:t>Gamow window</a:t>
            </a:r>
            <a:r>
              <a:rPr lang="en-US" sz="2000" dirty="0"/>
              <a:t> for physics of stellar explosions</a:t>
            </a:r>
            <a:endParaRPr sz="2000" dirty="0"/>
          </a:p>
          <a:p>
            <a:pPr marL="361950" lvl="2" indent="-285750">
              <a:defRPr/>
            </a:pPr>
            <a:endParaRPr lang="en-US" sz="2000" dirty="0"/>
          </a:p>
          <a:p>
            <a:pPr marL="76200" lvl="1">
              <a:defRPr/>
            </a:pPr>
            <a:r>
              <a:rPr lang="en-US" sz="2000" dirty="0"/>
              <a:t>Inverse-kinematics and large ring acceptance</a:t>
            </a:r>
          </a:p>
          <a:p>
            <a:pPr marL="76200" lvl="1">
              <a:defRPr/>
            </a:pPr>
            <a:r>
              <a:rPr lang="en-US" sz="2000" dirty="0"/>
              <a:t>simple </a:t>
            </a:r>
            <a:r>
              <a:rPr lang="en-US" sz="2000" b="1" dirty="0"/>
              <a:t>recoil detection scheme </a:t>
            </a:r>
            <a:r>
              <a:rPr lang="en-US" sz="2000" u="sng" dirty="0"/>
              <a:t>with 100% efficiency </a:t>
            </a:r>
            <a:endParaRPr sz="2000" u="sng" dirty="0"/>
          </a:p>
        </p:txBody>
      </p:sp>
      <p:sp>
        <p:nvSpPr>
          <p:cNvPr id="24" name="Rechteck 23"/>
          <p:cNvSpPr/>
          <p:nvPr/>
        </p:nvSpPr>
        <p:spPr bwMode="auto">
          <a:xfrm>
            <a:off x="541099" y="5291968"/>
            <a:ext cx="16387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baseline="30000">
                <a:latin typeface="Calibri"/>
                <a:cs typeface="Calibri"/>
              </a:rPr>
              <a:t>118</a:t>
            </a:r>
            <a:r>
              <a:rPr lang="en-US" sz="3200" b="1">
                <a:latin typeface="Calibri"/>
                <a:cs typeface="Calibri"/>
              </a:rPr>
              <a:t>Te + p</a:t>
            </a:r>
            <a:endParaRPr lang="en-US" sz="1600" b="1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2400" b="1">
                <a:latin typeface="Calibri"/>
                <a:cs typeface="Calibri"/>
              </a:rPr>
              <a:t>7 MeV/u</a:t>
            </a:r>
            <a:endParaRPr/>
          </a:p>
          <a:p>
            <a:pPr algn="ctr">
              <a:defRPr/>
            </a:pPr>
            <a:r>
              <a:rPr lang="en-US" sz="2400" b="1">
                <a:latin typeface="Calibri"/>
                <a:cs typeface="Calibri"/>
              </a:rPr>
              <a:t>(2021)</a:t>
            </a:r>
            <a:endParaRPr lang="de-DE" sz="2400" b="1"/>
          </a:p>
        </p:txBody>
      </p:sp>
      <p:sp>
        <p:nvSpPr>
          <p:cNvPr id="48" name="Textfeld 47"/>
          <p:cNvSpPr txBox="1"/>
          <p:nvPr/>
        </p:nvSpPr>
        <p:spPr bwMode="auto">
          <a:xfrm>
            <a:off x="8963884" y="1637380"/>
            <a:ext cx="1680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600" b="1"/>
              <a:t>recoil separation </a:t>
            </a:r>
            <a:br>
              <a:rPr lang="de-DE" sz="1600" b="1"/>
            </a:br>
            <a:r>
              <a:rPr lang="de-DE" sz="1600" b="1"/>
              <a:t>in the dipole field</a:t>
            </a:r>
          </a:p>
        </p:txBody>
      </p:sp>
      <p:sp>
        <p:nvSpPr>
          <p:cNvPr id="52" name="Textfeld 51"/>
          <p:cNvSpPr txBox="1"/>
          <p:nvPr/>
        </p:nvSpPr>
        <p:spPr bwMode="auto">
          <a:xfrm>
            <a:off x="649251" y="4801474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sz="1600" b="1"/>
              <a:t>DSSD hit map</a:t>
            </a:r>
          </a:p>
          <a:p>
            <a:pPr algn="ctr">
              <a:defRPr/>
            </a:pPr>
            <a:r>
              <a:rPr lang="de-DE" sz="1600" b="1"/>
              <a:t>for</a:t>
            </a:r>
          </a:p>
        </p:txBody>
      </p:sp>
      <p:grpSp>
        <p:nvGrpSpPr>
          <p:cNvPr id="10" name="Gruppieren 9"/>
          <p:cNvGrpSpPr/>
          <p:nvPr/>
        </p:nvGrpSpPr>
        <p:grpSpPr bwMode="auto">
          <a:xfrm>
            <a:off x="6521449" y="358112"/>
            <a:ext cx="2543877" cy="1565938"/>
            <a:chOff x="10072079" y="2917162"/>
            <a:chExt cx="2936598" cy="174082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72079" y="2917162"/>
              <a:ext cx="2936598" cy="1740820"/>
            </a:xfrm>
            <a:prstGeom prst="ellipse">
              <a:avLst/>
            </a:prstGeom>
          </p:spPr>
        </p:pic>
        <p:sp>
          <p:nvSpPr>
            <p:cNvPr id="54" name="Textfeld 53"/>
            <p:cNvSpPr txBox="1"/>
            <p:nvPr/>
          </p:nvSpPr>
          <p:spPr bwMode="auto">
            <a:xfrm rot="760163">
              <a:off x="10512400" y="3899074"/>
              <a:ext cx="12602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</a:rPr>
                <a:t>detection</a:t>
              </a:r>
            </a:p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</a:rPr>
                <a:t>in the dipole</a:t>
              </a:r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222585" y="2368550"/>
            <a:ext cx="5908618" cy="41021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252975" y="4856019"/>
            <a:ext cx="3400992" cy="1696028"/>
          </a:xfrm>
          <a:prstGeom prst="rect">
            <a:avLst/>
          </a:prstGeom>
        </p:spPr>
      </p:pic>
      <p:sp>
        <p:nvSpPr>
          <p:cNvPr id="2" name="CasellaDiTesto 6">
            <a:extLst>
              <a:ext uri="{FF2B5EF4-FFF2-40B4-BE49-F238E27FC236}">
                <a16:creationId xmlns:a16="http://schemas.microsoft.com/office/drawing/2014/main" id="{821ACC47-8710-EEDC-C8EC-35FC1C58F843}"/>
              </a:ext>
            </a:extLst>
          </p:cNvPr>
          <p:cNvSpPr txBox="1"/>
          <p:nvPr/>
        </p:nvSpPr>
        <p:spPr bwMode="auto">
          <a:xfrm>
            <a:off x="0" y="150100"/>
            <a:ext cx="685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Nuclear reactions in the ESR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050" y="1949114"/>
            <a:ext cx="5627471" cy="2965785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 bwMode="auto">
          <a:xfrm>
            <a:off x="507200" y="5258436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/>
              <a:t>A complete dataset for </a:t>
            </a:r>
            <a:r>
              <a:rPr lang="de-DE" sz="2000" b="1" baseline="30000" dirty="0"/>
              <a:t>124</a:t>
            </a:r>
            <a:r>
              <a:rPr lang="de-DE" sz="2000" b="1" dirty="0"/>
              <a:t>Xe</a:t>
            </a:r>
            <a:endParaRPr lang="de-DE" sz="2000" dirty="0"/>
          </a:p>
          <a:p>
            <a:pPr marL="285750" indent="-285750">
              <a:buFont typeface="Wingdings"/>
              <a:buChar char="Ø"/>
              <a:defRPr/>
            </a:pPr>
            <a:endParaRPr lang="de-DE" sz="400" dirty="0"/>
          </a:p>
          <a:p>
            <a:pPr marL="285750" indent="-285750">
              <a:buFont typeface="Wingdings"/>
              <a:buChar char="ü"/>
              <a:defRPr/>
            </a:pPr>
            <a:r>
              <a:rPr lang="de-DE" dirty="0"/>
              <a:t>(p,g) and </a:t>
            </a:r>
            <a:r>
              <a:rPr lang="de-DE" sz="1800" dirty="0"/>
              <a:t>(p,n) reaction channel measured</a:t>
            </a:r>
            <a:endParaRPr lang="de-DE" sz="400" dirty="0"/>
          </a:p>
          <a:p>
            <a:pPr marL="285750" indent="-285750">
              <a:buFont typeface="Wingdings"/>
              <a:buChar char="ü"/>
              <a:defRPr/>
            </a:pPr>
            <a:r>
              <a:rPr lang="de-DE" sz="1800" dirty="0"/>
              <a:t>very strong constraints for theory </a:t>
            </a:r>
            <a:endParaRPr dirty="0"/>
          </a:p>
          <a:p>
            <a:pPr marL="285750" indent="-285750">
              <a:buFont typeface="Wingdings"/>
              <a:buChar char="ü"/>
              <a:defRPr/>
            </a:pPr>
            <a:r>
              <a:rPr lang="de-DE" dirty="0"/>
              <a:t>solid reaction rate for nucleosynthesis</a:t>
            </a:r>
            <a:endParaRPr lang="de-DE" sz="1800" dirty="0"/>
          </a:p>
        </p:txBody>
      </p:sp>
      <p:sp>
        <p:nvSpPr>
          <p:cNvPr id="4" name="Rechteck: abgerundete Ecken 3"/>
          <p:cNvSpPr/>
          <p:nvPr/>
        </p:nvSpPr>
        <p:spPr bwMode="auto">
          <a:xfrm>
            <a:off x="904180" y="1357534"/>
            <a:ext cx="1763620" cy="669608"/>
          </a:xfrm>
          <a:prstGeom prst="roundRect">
            <a:avLst>
              <a:gd name="adj" fmla="val 22000"/>
            </a:avLst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baseline="30000" dirty="0">
                <a:latin typeface="Calibri"/>
                <a:cs typeface="Calibri"/>
              </a:rPr>
              <a:t>124</a:t>
            </a:r>
            <a:r>
              <a:rPr lang="en-US" sz="3200" b="1" dirty="0">
                <a:latin typeface="Calibri"/>
                <a:cs typeface="Calibri"/>
              </a:rPr>
              <a:t>Xe + p</a:t>
            </a:r>
            <a:endParaRPr lang="de-DE" sz="3200" b="1" dirty="0"/>
          </a:p>
        </p:txBody>
      </p:sp>
      <p:sp>
        <p:nvSpPr>
          <p:cNvPr id="11" name="Textfeld 10"/>
          <p:cNvSpPr txBox="1"/>
          <p:nvPr/>
        </p:nvSpPr>
        <p:spPr bwMode="auto">
          <a:xfrm>
            <a:off x="2721664" y="1609959"/>
            <a:ext cx="3314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79500" algn="l"/>
              </a:tabLst>
              <a:defRPr/>
            </a:pPr>
            <a:r>
              <a:rPr lang="de-DE" sz="1600" dirty="0"/>
              <a:t>Varga et al. 	PRL (2025)</a:t>
            </a:r>
            <a:r>
              <a:rPr lang="de-DE" sz="1600" i="1" dirty="0"/>
              <a:t> in accepted</a:t>
            </a:r>
            <a:endParaRPr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4351" y="1560133"/>
            <a:ext cx="6187949" cy="3378594"/>
          </a:xfrm>
          <a:prstGeom prst="rect">
            <a:avLst/>
          </a:prstGeom>
        </p:spPr>
      </p:pic>
      <p:sp>
        <p:nvSpPr>
          <p:cNvPr id="23" name="Rechteck: abgerundete Ecken 22"/>
          <p:cNvSpPr/>
          <p:nvPr/>
        </p:nvSpPr>
        <p:spPr bwMode="auto">
          <a:xfrm>
            <a:off x="6781995" y="1346867"/>
            <a:ext cx="1763620" cy="669608"/>
          </a:xfrm>
          <a:prstGeom prst="roundRect">
            <a:avLst>
              <a:gd name="adj" fmla="val 22000"/>
            </a:avLst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baseline="30000">
                <a:latin typeface="Calibri"/>
                <a:cs typeface="Calibri"/>
              </a:rPr>
              <a:t>118</a:t>
            </a:r>
            <a:r>
              <a:rPr lang="en-US" sz="3200" b="1">
                <a:latin typeface="Calibri"/>
                <a:cs typeface="Calibri"/>
              </a:rPr>
              <a:t>Te + p</a:t>
            </a:r>
            <a:endParaRPr lang="de-DE" sz="3200" b="1"/>
          </a:p>
        </p:txBody>
      </p:sp>
      <p:sp>
        <p:nvSpPr>
          <p:cNvPr id="24" name="Textfeld 23"/>
          <p:cNvSpPr txBox="1"/>
          <p:nvPr/>
        </p:nvSpPr>
        <p:spPr bwMode="auto">
          <a:xfrm>
            <a:off x="8640880" y="1577193"/>
            <a:ext cx="3284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/>
              <a:t>Dellmann et al.  PRL </a:t>
            </a:r>
            <a:r>
              <a:rPr lang="de-DE" sz="1600" i="1" dirty="0"/>
              <a:t>accepted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38410" y="216935"/>
            <a:ext cx="1205042" cy="121881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 bwMode="auto">
          <a:xfrm>
            <a:off x="6312287" y="5258436"/>
            <a:ext cx="5287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/>
              <a:t>1st measurement with radioactive </a:t>
            </a:r>
            <a:r>
              <a:rPr lang="de-DE" sz="2000" b="1" baseline="30000"/>
              <a:t>118</a:t>
            </a:r>
            <a:r>
              <a:rPr lang="de-DE" sz="2000" b="1"/>
              <a:t>Te beam</a:t>
            </a:r>
            <a:endParaRPr lang="de-DE" sz="2000"/>
          </a:p>
          <a:p>
            <a:pPr marL="285750" indent="-285750">
              <a:buFont typeface="Wingdings"/>
              <a:buChar char="Ø"/>
              <a:defRPr/>
            </a:pPr>
            <a:endParaRPr lang="de-DE" sz="400"/>
          </a:p>
          <a:p>
            <a:pPr marL="285750" indent="-285750">
              <a:buFont typeface="Wingdings"/>
              <a:buChar char="ü"/>
              <a:defRPr/>
            </a:pPr>
            <a:r>
              <a:rPr lang="de-DE"/>
              <a:t>10</a:t>
            </a:r>
            <a:r>
              <a:rPr lang="de-DE" baseline="30000"/>
              <a:t>6</a:t>
            </a:r>
            <a:r>
              <a:rPr lang="de-DE"/>
              <a:t> ions of </a:t>
            </a:r>
            <a:r>
              <a:rPr lang="de-DE" baseline="30000"/>
              <a:t>118</a:t>
            </a:r>
            <a:r>
              <a:rPr lang="de-DE"/>
              <a:t>Te</a:t>
            </a:r>
            <a:r>
              <a:rPr lang="de-DE" baseline="30000"/>
              <a:t>54+</a:t>
            </a:r>
            <a:r>
              <a:rPr lang="de-DE"/>
              <a:t> stored in ESR</a:t>
            </a:r>
            <a:endParaRPr/>
          </a:p>
        </p:txBody>
      </p:sp>
      <p:sp>
        <p:nvSpPr>
          <p:cNvPr id="2" name="Textfeld 1"/>
          <p:cNvSpPr txBox="1"/>
          <p:nvPr/>
        </p:nvSpPr>
        <p:spPr bwMode="auto">
          <a:xfrm>
            <a:off x="2721664" y="1355959"/>
            <a:ext cx="3314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79500" algn="l"/>
              </a:tabLst>
              <a:defRPr/>
            </a:pPr>
            <a:r>
              <a:rPr lang="de-DE" sz="1600"/>
              <a:t>Glorius et al. PRL </a:t>
            </a:r>
            <a:r>
              <a:rPr lang="de-DE" sz="1600" b="1"/>
              <a:t>122</a:t>
            </a:r>
            <a:r>
              <a:rPr lang="de-DE" sz="1600"/>
              <a:t> (2019) 092701</a:t>
            </a:r>
            <a:endParaRPr lang="de-DE" sz="1600" i="1"/>
          </a:p>
        </p:txBody>
      </p:sp>
      <p:sp>
        <p:nvSpPr>
          <p:cNvPr id="7" name="Rechteck: abgerundete Ecken 6"/>
          <p:cNvSpPr/>
          <p:nvPr/>
        </p:nvSpPr>
        <p:spPr bwMode="auto">
          <a:xfrm rot="21308967">
            <a:off x="6962075" y="5954753"/>
            <a:ext cx="5229922" cy="64119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world record: 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tx1"/>
                </a:solidFill>
              </a:rPr>
              <a:t>heaviest RIB used for astrophysical reaction study</a:t>
            </a:r>
          </a:p>
        </p:txBody>
      </p:sp>
      <p:sp>
        <p:nvSpPr>
          <p:cNvPr id="3" name="CasellaDiTesto 6">
            <a:extLst>
              <a:ext uri="{FF2B5EF4-FFF2-40B4-BE49-F238E27FC236}">
                <a16:creationId xmlns:a16="http://schemas.microsoft.com/office/drawing/2014/main" id="{40A61CE5-C377-4374-D0D7-28D5AF493124}"/>
              </a:ext>
            </a:extLst>
          </p:cNvPr>
          <p:cNvSpPr txBox="1"/>
          <p:nvPr/>
        </p:nvSpPr>
        <p:spPr>
          <a:xfrm>
            <a:off x="0" y="150100"/>
            <a:ext cx="1068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Some reaction studies at the ESR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5879976" y="6586498"/>
            <a:ext cx="2200780" cy="292517"/>
          </a:xfrm>
        </p:spPr>
        <p:txBody>
          <a:bodyPr/>
          <a:lstStyle/>
          <a:p>
            <a:pPr>
              <a:defRPr/>
            </a:pPr>
            <a:r>
              <a:rPr lang="de-DE"/>
              <a:t>Jan Glorius </a:t>
            </a:r>
            <a:endParaRPr/>
          </a:p>
        </p:txBody>
      </p:sp>
      <p:grpSp>
        <p:nvGrpSpPr>
          <p:cNvPr id="61" name="Gruppieren 60"/>
          <p:cNvGrpSpPr>
            <a:grpSpLocks noChangeAspect="1"/>
          </p:cNvGrpSpPr>
          <p:nvPr/>
        </p:nvGrpSpPr>
        <p:grpSpPr bwMode="auto">
          <a:xfrm>
            <a:off x="610377" y="1101109"/>
            <a:ext cx="4432300" cy="5225354"/>
            <a:chOff x="3563888" y="2564904"/>
            <a:chExt cx="2232248" cy="263165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563888" y="2564904"/>
              <a:ext cx="2232248" cy="2631656"/>
            </a:xfrm>
            <a:prstGeom prst="rect">
              <a:avLst/>
            </a:prstGeom>
          </p:spPr>
        </p:pic>
        <p:sp>
          <p:nvSpPr>
            <p:cNvPr id="60" name="Rechteck 59"/>
            <p:cNvSpPr/>
            <p:nvPr/>
          </p:nvSpPr>
          <p:spPr bwMode="auto">
            <a:xfrm>
              <a:off x="4572000" y="2764219"/>
              <a:ext cx="504056" cy="105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62" name="Textfeld 61"/>
          <p:cNvSpPr txBox="1"/>
          <p:nvPr/>
        </p:nvSpPr>
        <p:spPr bwMode="auto">
          <a:xfrm>
            <a:off x="857250" y="6417923"/>
            <a:ext cx="3591048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050" dirty="0" err="1"/>
              <a:t>Reifarth</a:t>
            </a:r>
            <a:r>
              <a:rPr lang="en-US" sz="1050" dirty="0"/>
              <a:t> &amp; Litvinov </a:t>
            </a:r>
            <a:r>
              <a:rPr lang="en-US" sz="1000" i="1" dirty="0"/>
              <a:t>Phys. Rev. ST Accel. Beams </a:t>
            </a:r>
            <a:r>
              <a:rPr lang="en-US" sz="1000" b="1" dirty="0"/>
              <a:t>17</a:t>
            </a:r>
            <a:r>
              <a:rPr lang="en-US" sz="1000" dirty="0"/>
              <a:t>, 014701 (2014)</a:t>
            </a:r>
            <a:endParaRPr lang="de-DE" sz="1000" dirty="0"/>
          </a:p>
        </p:txBody>
      </p:sp>
      <p:sp>
        <p:nvSpPr>
          <p:cNvPr id="63" name="Textfeld 62"/>
          <p:cNvSpPr txBox="1"/>
          <p:nvPr/>
        </p:nvSpPr>
        <p:spPr bwMode="auto">
          <a:xfrm>
            <a:off x="5869783" y="4074167"/>
            <a:ext cx="4890634" cy="273921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/>
              </a:rPr>
              <a:t>the direct approach:  </a:t>
            </a:r>
            <a:r>
              <a:rPr lang="de-DE" b="1" dirty="0">
                <a:latin typeface="Calibri"/>
              </a:rPr>
              <a:t>build a neutron target</a:t>
            </a:r>
          </a:p>
          <a:p>
            <a:pPr>
              <a:defRPr/>
            </a:pPr>
            <a:endParaRPr lang="de-DE" sz="1000" b="1" dirty="0">
              <a:latin typeface="Calibri"/>
            </a:endParaRPr>
          </a:p>
          <a:p>
            <a:pPr marL="742950" lvl="1" indent="-285750">
              <a:buFont typeface="Wingdings"/>
              <a:buChar char="Ø"/>
              <a:defRPr/>
            </a:pPr>
            <a:r>
              <a:rPr lang="de-DE" dirty="0">
                <a:latin typeface="Calibri"/>
              </a:rPr>
              <a:t>combine storage ring and</a:t>
            </a:r>
            <a:r>
              <a:rPr lang="de-DE" dirty="0">
                <a:solidFill>
                  <a:prstClr val="black"/>
                </a:solidFill>
                <a:latin typeface="Calibri"/>
              </a:rPr>
              <a:t> reactor</a:t>
            </a:r>
          </a:p>
          <a:p>
            <a:pPr marL="742950" lvl="1" indent="-285750">
              <a:buFont typeface="Wingdings"/>
              <a:buChar char="Ø"/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solidFill>
                  <a:prstClr val="black"/>
                </a:solidFill>
                <a:latin typeface="Calibri"/>
              </a:rPr>
              <a:t>the indirect approach: the </a:t>
            </a:r>
            <a:r>
              <a:rPr lang="de-DE" b="1" dirty="0">
                <a:solidFill>
                  <a:prstClr val="black"/>
                </a:solidFill>
                <a:latin typeface="Calibri"/>
              </a:rPr>
              <a:t>surrogate technique</a:t>
            </a:r>
          </a:p>
          <a:p>
            <a:pPr marL="285750" indent="-285750">
              <a:buFont typeface="Wingdings"/>
              <a:buChar char="Ø"/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Wingdings"/>
              <a:buChar char="Ø"/>
              <a:defRPr/>
            </a:pPr>
            <a:r>
              <a:rPr lang="de-DE" dirty="0">
                <a:solidFill>
                  <a:prstClr val="black"/>
                </a:solidFill>
                <a:latin typeface="Calibri"/>
              </a:rPr>
              <a:t>NECTAR project (ERC advanced grant) </a:t>
            </a:r>
            <a:br>
              <a:rPr lang="de-DE" dirty="0">
                <a:solidFill>
                  <a:prstClr val="black"/>
                </a:solidFill>
                <a:latin typeface="Calibri"/>
              </a:rPr>
            </a:br>
            <a:r>
              <a:rPr lang="de-DE" dirty="0">
                <a:solidFill>
                  <a:prstClr val="black"/>
                </a:solidFill>
                <a:latin typeface="Calibri"/>
              </a:rPr>
              <a:t>PI: B. Jurado, Bordeaux</a:t>
            </a:r>
            <a:endParaRPr dirty="0"/>
          </a:p>
          <a:p>
            <a:pPr marL="742950" lvl="1" indent="-285750">
              <a:buFont typeface="Wingdings"/>
              <a:buChar char="Ø"/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  <a:p>
            <a:pPr lvl="1">
              <a:defRPr/>
            </a:pPr>
            <a:endParaRPr lang="de-DE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5" name="Image 2" descr="nucleosynthesis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0015" y="609601"/>
            <a:ext cx="5556331" cy="346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Flèche courbée vers la gauche 6"/>
          <p:cNvSpPr/>
          <p:nvPr/>
        </p:nvSpPr>
        <p:spPr bwMode="auto">
          <a:xfrm rot="3877660">
            <a:off x="8990579" y="1813678"/>
            <a:ext cx="662565" cy="2106602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 bwMode="auto">
          <a:xfrm>
            <a:off x="327530" y="194372"/>
            <a:ext cx="11572369" cy="81527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Calibri"/>
              </a:rPr>
              <a:t>NECTAR</a:t>
            </a:r>
            <a:r>
              <a:rPr lang="en-US" sz="2700" dirty="0">
                <a:latin typeface="Calibri"/>
              </a:rPr>
              <a:t> - Nuclear </a:t>
            </a:r>
            <a:r>
              <a:rPr lang="en-US" sz="2700" dirty="0" err="1">
                <a:latin typeface="Calibri"/>
              </a:rPr>
              <a:t>rEaCTions</a:t>
            </a:r>
            <a:r>
              <a:rPr lang="en-US" sz="2700" dirty="0">
                <a:latin typeface="Calibri"/>
              </a:rPr>
              <a:t> At storage Rings</a:t>
            </a:r>
            <a:br>
              <a:rPr lang="en-US" dirty="0">
                <a:latin typeface="Calibri"/>
              </a:rPr>
            </a:br>
            <a:r>
              <a:rPr lang="en-US" sz="2200" dirty="0">
                <a:latin typeface="Calibri"/>
              </a:rPr>
              <a:t>Neutron-induced reactions in inverse kinematics</a:t>
            </a:r>
            <a:endParaRPr lang="en-US" b="0" dirty="0"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 bwMode="auto">
          <a:xfrm>
            <a:off x="7582916" y="260888"/>
            <a:ext cx="3477890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1">
              <a:defRPr/>
            </a:pPr>
            <a:r>
              <a:rPr lang="de-DE" i="1" dirty="0">
                <a:latin typeface="Calibri"/>
              </a:rPr>
              <a:t>s</a:t>
            </a:r>
            <a:r>
              <a:rPr lang="de-DE" dirty="0">
                <a:latin typeface="Calibri"/>
              </a:rPr>
              <a:t> process, </a:t>
            </a:r>
            <a:r>
              <a:rPr lang="de-DE" i="1" dirty="0">
                <a:latin typeface="Calibri"/>
              </a:rPr>
              <a:t>r</a:t>
            </a:r>
            <a:r>
              <a:rPr lang="de-DE" dirty="0">
                <a:latin typeface="Calibri"/>
              </a:rPr>
              <a:t> process</a:t>
            </a:r>
          </a:p>
          <a:p>
            <a:pPr lvl="1">
              <a:defRPr/>
            </a:pPr>
            <a:r>
              <a:rPr lang="de-DE" dirty="0">
                <a:latin typeface="Calibri"/>
              </a:rPr>
              <a:t>and </a:t>
            </a:r>
            <a:r>
              <a:rPr lang="de-DE" i="1" dirty="0">
                <a:latin typeface="Calibri"/>
              </a:rPr>
              <a:t>i</a:t>
            </a:r>
            <a:r>
              <a:rPr lang="de-DE" dirty="0">
                <a:latin typeface="Calibri"/>
              </a:rPr>
              <a:t> process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21862" y="6042954"/>
            <a:ext cx="1157012" cy="620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D2091F-21BB-6A42-CF0C-0E8BF413B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257" y="5627860"/>
            <a:ext cx="1251155" cy="12511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524000" y="241333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CARME @ CRYRING</a:t>
            </a:r>
          </a:p>
        </p:txBody>
      </p:sp>
    </p:spTree>
    <p:extLst>
      <p:ext uri="{BB962C8B-B14F-4D97-AF65-F5344CB8AC3E}">
        <p14:creationId xmlns:p14="http://schemas.microsoft.com/office/powerpoint/2010/main" val="1005770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1" y="2403868"/>
            <a:ext cx="5219172" cy="440595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763796" y="640557"/>
            <a:ext cx="0" cy="2809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524000" y="0"/>
            <a:ext cx="91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/>
              <a:t>CRYRING @ FAIR/GSI</a:t>
            </a:r>
            <a:endParaRPr lang="en-GB" sz="4000" b="1" cap="small" dirty="0"/>
          </a:p>
        </p:txBody>
      </p:sp>
      <p:sp>
        <p:nvSpPr>
          <p:cNvPr id="2" name="TextBox 1"/>
          <p:cNvSpPr txBox="1"/>
          <p:nvPr/>
        </p:nvSpPr>
        <p:spPr>
          <a:xfrm>
            <a:off x="2517908" y="4459647"/>
            <a:ext cx="15093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revolving ions</a:t>
            </a:r>
          </a:p>
        </p:txBody>
      </p:sp>
      <p:sp>
        <p:nvSpPr>
          <p:cNvPr id="3" name="Circular Arrow 2"/>
          <p:cNvSpPr/>
          <p:nvPr/>
        </p:nvSpPr>
        <p:spPr>
          <a:xfrm rot="2661880" flipH="1">
            <a:off x="2165543" y="3565379"/>
            <a:ext cx="2075163" cy="2157869"/>
          </a:xfrm>
          <a:prstGeom prst="circularArrow">
            <a:avLst>
              <a:gd name="adj1" fmla="val 5734"/>
              <a:gd name="adj2" fmla="val 678206"/>
              <a:gd name="adj3" fmla="val 20422832"/>
              <a:gd name="adj4" fmla="val 1774588"/>
              <a:gd name="adj5" fmla="val 89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0849" y="2061404"/>
            <a:ext cx="1852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/>
              <a:t>Stable beam from local source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3831312" y="2665528"/>
            <a:ext cx="488194" cy="488194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93CBA-67C8-4DBD-992D-7B8D96A84C81}"/>
              </a:ext>
            </a:extLst>
          </p:cNvPr>
          <p:cNvSpPr/>
          <p:nvPr/>
        </p:nvSpPr>
        <p:spPr>
          <a:xfrm>
            <a:off x="483095" y="2403867"/>
            <a:ext cx="1012633" cy="998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1099303" y="2408615"/>
            <a:ext cx="607634" cy="95267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142EA1-DB52-4BFC-97D2-9CDC3F38A37E}"/>
              </a:ext>
            </a:extLst>
          </p:cNvPr>
          <p:cNvSpPr txBox="1"/>
          <p:nvPr/>
        </p:nvSpPr>
        <p:spPr>
          <a:xfrm>
            <a:off x="3912520" y="2268258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5F017-2248-5CC4-6FF5-E17447C35891}"/>
              </a:ext>
            </a:extLst>
          </p:cNvPr>
          <p:cNvSpPr txBox="1"/>
          <p:nvPr/>
        </p:nvSpPr>
        <p:spPr>
          <a:xfrm>
            <a:off x="91527" y="1709902"/>
            <a:ext cx="1560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FF0000"/>
                </a:solidFill>
              </a:rPr>
              <a:t>Radioactive beam from ESR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517184-0C39-4570-5C3D-7B739561B0A3}"/>
              </a:ext>
            </a:extLst>
          </p:cNvPr>
          <p:cNvCxnSpPr>
            <a:cxnSpLocks/>
          </p:cNvCxnSpPr>
          <p:nvPr/>
        </p:nvCxnSpPr>
        <p:spPr>
          <a:xfrm>
            <a:off x="927206" y="2304868"/>
            <a:ext cx="141576" cy="104635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8">
            <a:extLst>
              <a:ext uri="{FF2B5EF4-FFF2-40B4-BE49-F238E27FC236}">
                <a16:creationId xmlns:a16="http://schemas.microsoft.com/office/drawing/2014/main" id="{7D3A58FD-D498-8801-E1FB-1806A698FB03}"/>
              </a:ext>
            </a:extLst>
          </p:cNvPr>
          <p:cNvSpPr txBox="1"/>
          <p:nvPr/>
        </p:nvSpPr>
        <p:spPr>
          <a:xfrm>
            <a:off x="5978008" y="4828979"/>
            <a:ext cx="5831593" cy="13080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300" dirty="0"/>
              <a:t>Can store ions at uniquely low energy </a:t>
            </a:r>
            <a:r>
              <a:rPr lang="en-GB" sz="2300" b="1" dirty="0"/>
              <a:t>E&lt;10 MeV/u</a:t>
            </a:r>
            <a:r>
              <a:rPr lang="en-GB" sz="2300" dirty="0"/>
              <a:t>, ideal for nuclear astrophysics. </a:t>
            </a:r>
          </a:p>
          <a:p>
            <a:r>
              <a:rPr lang="en-GB" sz="2300" dirty="0"/>
              <a:t>The ring operates in XHV (~ 2x10</a:t>
            </a:r>
            <a:r>
              <a:rPr lang="en-GB" sz="2300" baseline="30000" dirty="0"/>
              <a:t>-11</a:t>
            </a:r>
            <a:r>
              <a:rPr lang="en-GB" sz="2300" dirty="0"/>
              <a:t> mbar)</a:t>
            </a:r>
          </a:p>
          <a:p>
            <a:endParaRPr lang="en-GB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DA34F0-2763-7309-F8AB-472F44F04D54}"/>
              </a:ext>
            </a:extLst>
          </p:cNvPr>
          <p:cNvSpPr txBox="1"/>
          <p:nvPr/>
        </p:nvSpPr>
        <p:spPr>
          <a:xfrm>
            <a:off x="192911" y="514616"/>
            <a:ext cx="402003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dirty="0"/>
              <a:t>Beam injected via local ion source, or radioactive beam via the ESR</a:t>
            </a:r>
          </a:p>
        </p:txBody>
      </p:sp>
      <p:sp>
        <p:nvSpPr>
          <p:cNvPr id="19" name="CasellaDiTesto 8">
            <a:extLst>
              <a:ext uri="{FF2B5EF4-FFF2-40B4-BE49-F238E27FC236}">
                <a16:creationId xmlns:a16="http://schemas.microsoft.com/office/drawing/2014/main" id="{4F9913BA-E846-230E-6B85-7234B6A2A088}"/>
              </a:ext>
            </a:extLst>
          </p:cNvPr>
          <p:cNvSpPr txBox="1"/>
          <p:nvPr/>
        </p:nvSpPr>
        <p:spPr>
          <a:xfrm>
            <a:off x="5978008" y="1053436"/>
            <a:ext cx="5280802" cy="25699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300" dirty="0"/>
              <a:t>Exactly half the size of the ESR. It has one straight section for experiments with an internal cryogenic microdroplet target. </a:t>
            </a:r>
          </a:p>
          <a:p>
            <a:endParaRPr lang="en-GB" sz="2300" dirty="0"/>
          </a:p>
          <a:p>
            <a:r>
              <a:rPr lang="en-GB" sz="2300" dirty="0"/>
              <a:t>To exploit this novel possibility, we built a new detection array called CARME, </a:t>
            </a:r>
            <a:r>
              <a:rPr lang="en-GB" sz="2300" dirty="0">
                <a:solidFill>
                  <a:srgbClr val="00B050"/>
                </a:solidFill>
              </a:rPr>
              <a:t>mounted here</a:t>
            </a:r>
            <a:endParaRPr lang="en-GB" sz="1000" dirty="0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1D59FA-289A-F15E-9F3E-7342EFC959FB}"/>
              </a:ext>
            </a:extLst>
          </p:cNvPr>
          <p:cNvCxnSpPr>
            <a:cxnSpLocks/>
          </p:cNvCxnSpPr>
          <p:nvPr/>
        </p:nvCxnSpPr>
        <p:spPr>
          <a:xfrm flipH="1" flipV="1">
            <a:off x="4562770" y="2828044"/>
            <a:ext cx="1299807" cy="459166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093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7" grpId="0"/>
      <p:bldP spid="20" grpId="0"/>
      <p:bldP spid="26" grpId="0"/>
      <p:bldP spid="16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90FCE-9CDA-9CC7-E66C-BA3967F1D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8452"/>
            <a:ext cx="9144000" cy="63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92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16591C6-C2E4-63E2-D080-10F6FDC02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7" b="21881"/>
          <a:stretch/>
        </p:blipFill>
        <p:spPr>
          <a:xfrm>
            <a:off x="367088" y="1396815"/>
            <a:ext cx="10580606" cy="544471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7954801" y="4093513"/>
            <a:ext cx="1367405" cy="126349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48357" y="-99796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500" b="1" cap="small" dirty="0"/>
              <a:t>CARME </a:t>
            </a:r>
          </a:p>
          <a:p>
            <a:pPr algn="ctr"/>
            <a:r>
              <a:rPr lang="en-GB" sz="2000" b="1" cap="small" dirty="0" err="1"/>
              <a:t>Cryring</a:t>
            </a:r>
            <a:r>
              <a:rPr lang="en-GB" sz="2000" b="1" cap="small" dirty="0"/>
              <a:t> Array for Reaction </a:t>
            </a:r>
            <a:r>
              <a:rPr lang="en-GB" sz="2000" b="1" cap="small" dirty="0" err="1"/>
              <a:t>MEasurements</a:t>
            </a:r>
            <a:endParaRPr lang="en-GB" sz="2000" b="1" cap="small" dirty="0"/>
          </a:p>
        </p:txBody>
      </p:sp>
      <p:sp>
        <p:nvSpPr>
          <p:cNvPr id="17" name="CasellaDiTesto 8"/>
          <p:cNvSpPr txBox="1"/>
          <p:nvPr/>
        </p:nvSpPr>
        <p:spPr>
          <a:xfrm>
            <a:off x="185195" y="905452"/>
            <a:ext cx="1120429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400" dirty="0"/>
              <a:t>Mounted</a:t>
            </a:r>
            <a:r>
              <a:rPr lang="en-GB" sz="2400" b="1" dirty="0"/>
              <a:t> downstream</a:t>
            </a:r>
            <a:r>
              <a:rPr lang="en-GB" sz="2400" dirty="0"/>
              <a:t> of the internal target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28263" y="3669175"/>
            <a:ext cx="10741307" cy="11574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44306" y="3104056"/>
            <a:ext cx="10116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622522-73D0-19C8-AD56-AC8B2E90B220}"/>
              </a:ext>
            </a:extLst>
          </p:cNvPr>
          <p:cNvSpPr/>
          <p:nvPr/>
        </p:nvSpPr>
        <p:spPr>
          <a:xfrm>
            <a:off x="2811626" y="2017987"/>
            <a:ext cx="1899355" cy="416690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DF826014-EE84-F6F5-E8B4-E44B688BC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4690" y="5504764"/>
            <a:ext cx="1903004" cy="105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Actuator arm</a:t>
            </a:r>
            <a:endParaRPr lang="en-GB" sz="3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328262" y="2087382"/>
            <a:ext cx="1903004" cy="105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Internal target</a:t>
            </a:r>
            <a:endParaRPr lang="en-GB" sz="3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91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7" name="CasellaDiTesto 8"/>
          <p:cNvSpPr txBox="1"/>
          <p:nvPr/>
        </p:nvSpPr>
        <p:spPr>
          <a:xfrm>
            <a:off x="290187" y="5996226"/>
            <a:ext cx="8376558" cy="8617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Placed directly under XHV (no pockets)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Can move under XHV – avoid uncooled beam</a:t>
            </a:r>
          </a:p>
        </p:txBody>
      </p:sp>
      <p:pic>
        <p:nvPicPr>
          <p:cNvPr id="5" name="signal-2023-05-26-10-07-02-002-8">
            <a:hlinkClick r:id="" action="ppaction://media"/>
            <a:extLst>
              <a:ext uri="{FF2B5EF4-FFF2-40B4-BE49-F238E27FC236}">
                <a16:creationId xmlns:a16="http://schemas.microsoft.com/office/drawing/2014/main" id="{017C06B6-E9B1-FE59-4648-FCFE62FC38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12" y="0"/>
            <a:ext cx="10507388" cy="591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D05845-F0F8-02C0-01C3-38C18F988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012" y="172535"/>
            <a:ext cx="11369975" cy="6171771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CD1B758E-3745-AE53-C157-CB52EE4B6057}"/>
              </a:ext>
            </a:extLst>
          </p:cNvPr>
          <p:cNvSpPr/>
          <p:nvPr/>
        </p:nvSpPr>
        <p:spPr>
          <a:xfrm>
            <a:off x="5656162" y="3035136"/>
            <a:ext cx="584790" cy="446567"/>
          </a:xfrm>
          <a:prstGeom prst="mathMultiply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04109-361E-D477-9107-623AC42DCD39}"/>
              </a:ext>
            </a:extLst>
          </p:cNvPr>
          <p:cNvSpPr txBox="1"/>
          <p:nvPr/>
        </p:nvSpPr>
        <p:spPr>
          <a:xfrm>
            <a:off x="4927023" y="6442691"/>
            <a:ext cx="24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 position (mm)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697389-F2F8-DECC-ACFF-88720E4DC301}"/>
              </a:ext>
            </a:extLst>
          </p:cNvPr>
          <p:cNvSpPr txBox="1"/>
          <p:nvPr/>
        </p:nvSpPr>
        <p:spPr>
          <a:xfrm rot="16200000">
            <a:off x="-958748" y="2661874"/>
            <a:ext cx="247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 position (mm)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213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p of the world&#10;&#10;Description automatically generated">
            <a:extLst>
              <a:ext uri="{FF2B5EF4-FFF2-40B4-BE49-F238E27FC236}">
                <a16:creationId xmlns:a16="http://schemas.microsoft.com/office/drawing/2014/main" id="{F7F0C253-B0A3-BDFD-4823-3AA855413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4" y="503645"/>
            <a:ext cx="10872905" cy="599265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F27496-09BC-1C1C-02EF-BC4D545A5131}"/>
              </a:ext>
            </a:extLst>
          </p:cNvPr>
          <p:cNvGrpSpPr/>
          <p:nvPr/>
        </p:nvGrpSpPr>
        <p:grpSpPr>
          <a:xfrm>
            <a:off x="6068090" y="651756"/>
            <a:ext cx="1299830" cy="738664"/>
            <a:chOff x="6262577" y="657873"/>
            <a:chExt cx="1733106" cy="9848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2D12EAC-DCC6-14FB-C699-E8BB945919C2}"/>
                </a:ext>
              </a:extLst>
            </p:cNvPr>
            <p:cNvSpPr/>
            <p:nvPr/>
          </p:nvSpPr>
          <p:spPr>
            <a:xfrm>
              <a:off x="6262577" y="672254"/>
              <a:ext cx="1711842" cy="922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75A32C-144F-3EA5-5302-C7D2C9ECABA9}"/>
                </a:ext>
              </a:extLst>
            </p:cNvPr>
            <p:cNvSpPr txBox="1"/>
            <p:nvPr/>
          </p:nvSpPr>
          <p:spPr>
            <a:xfrm>
              <a:off x="6283844" y="657873"/>
              <a:ext cx="171183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ESR</a:t>
              </a:r>
            </a:p>
            <a:p>
              <a:r>
                <a:rPr lang="en-GB" sz="2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CRYRING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26280E-A292-A3B7-5C41-FB6A36BD1104}"/>
              </a:ext>
            </a:extLst>
          </p:cNvPr>
          <p:cNvGrpSpPr/>
          <p:nvPr/>
        </p:nvGrpSpPr>
        <p:grpSpPr>
          <a:xfrm>
            <a:off x="7500202" y="4039328"/>
            <a:ext cx="1283882" cy="691973"/>
            <a:chOff x="6262577" y="672254"/>
            <a:chExt cx="1711842" cy="92263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CBA23F-FB41-DB9F-49ED-F0A9DF82DAA1}"/>
                </a:ext>
              </a:extLst>
            </p:cNvPr>
            <p:cNvSpPr/>
            <p:nvPr/>
          </p:nvSpPr>
          <p:spPr>
            <a:xfrm>
              <a:off x="6262577" y="672254"/>
              <a:ext cx="1711842" cy="922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F71BA6-B453-5889-F040-E73D1F99FEF4}"/>
                </a:ext>
              </a:extLst>
            </p:cNvPr>
            <p:cNvSpPr txBox="1"/>
            <p:nvPr/>
          </p:nvSpPr>
          <p:spPr>
            <a:xfrm>
              <a:off x="6558516" y="859667"/>
              <a:ext cx="118730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CSRe</a:t>
              </a:r>
              <a:endParaRPr lang="en-GB" sz="2100" b="1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86CB9F-023E-1076-C0AF-91AE22266B6B}"/>
              </a:ext>
            </a:extLst>
          </p:cNvPr>
          <p:cNvGrpSpPr/>
          <p:nvPr/>
        </p:nvGrpSpPr>
        <p:grpSpPr>
          <a:xfrm>
            <a:off x="10167774" y="1734032"/>
            <a:ext cx="1283882" cy="691973"/>
            <a:chOff x="6262577" y="672254"/>
            <a:chExt cx="1711842" cy="92263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14EDC89-FFB3-01EC-3D1A-97700A168D7A}"/>
                </a:ext>
              </a:extLst>
            </p:cNvPr>
            <p:cNvSpPr/>
            <p:nvPr/>
          </p:nvSpPr>
          <p:spPr>
            <a:xfrm>
              <a:off x="6262577" y="672254"/>
              <a:ext cx="1711842" cy="922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1B7929-85FA-3338-EF77-23E840C5B742}"/>
                </a:ext>
              </a:extLst>
            </p:cNvPr>
            <p:cNvSpPr txBox="1"/>
            <p:nvPr/>
          </p:nvSpPr>
          <p:spPr>
            <a:xfrm>
              <a:off x="6762306" y="871959"/>
              <a:ext cx="96756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R3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34D96DA5-4840-CAC4-75F2-34AC086F5BD7}"/>
              </a:ext>
            </a:extLst>
          </p:cNvPr>
          <p:cNvSpPr/>
          <p:nvPr/>
        </p:nvSpPr>
        <p:spPr>
          <a:xfrm>
            <a:off x="5718534" y="2256663"/>
            <a:ext cx="178096" cy="190314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37611EB-A697-0C5F-DBA9-227E1041E0C6}"/>
              </a:ext>
            </a:extLst>
          </p:cNvPr>
          <p:cNvSpPr/>
          <p:nvPr/>
        </p:nvSpPr>
        <p:spPr>
          <a:xfrm>
            <a:off x="9516543" y="2697110"/>
            <a:ext cx="178096" cy="190314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33512F-F30A-302A-1D16-60584104F3D8}"/>
              </a:ext>
            </a:extLst>
          </p:cNvPr>
          <p:cNvSpPr/>
          <p:nvPr/>
        </p:nvSpPr>
        <p:spPr>
          <a:xfrm>
            <a:off x="8513850" y="2775989"/>
            <a:ext cx="178096" cy="190314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04E25F-0DEE-3B8A-32EF-028787A807A8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5896630" y="1351205"/>
            <a:ext cx="1254930" cy="100061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124CB5-9CFE-E90D-4D6B-DCD4ACB815D3}"/>
              </a:ext>
            </a:extLst>
          </p:cNvPr>
          <p:cNvCxnSpPr>
            <a:cxnSpLocks/>
          </p:cNvCxnSpPr>
          <p:nvPr/>
        </p:nvCxnSpPr>
        <p:spPr>
          <a:xfrm flipV="1">
            <a:off x="5823542" y="1211402"/>
            <a:ext cx="244548" cy="104526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3CA41F-0551-1AF9-B640-09F027BCE957}"/>
              </a:ext>
            </a:extLst>
          </p:cNvPr>
          <p:cNvCxnSpPr>
            <a:cxnSpLocks/>
          </p:cNvCxnSpPr>
          <p:nvPr/>
        </p:nvCxnSpPr>
        <p:spPr>
          <a:xfrm flipV="1">
            <a:off x="9551097" y="2051337"/>
            <a:ext cx="616677" cy="66188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C36CD2-0F58-6160-B5A0-648972C67D7F}"/>
              </a:ext>
            </a:extLst>
          </p:cNvPr>
          <p:cNvCxnSpPr>
            <a:cxnSpLocks/>
            <a:stCxn id="27" idx="5"/>
            <a:endCxn id="24" idx="2"/>
          </p:cNvCxnSpPr>
          <p:nvPr/>
        </p:nvCxnSpPr>
        <p:spPr>
          <a:xfrm flipV="1">
            <a:off x="9668557" y="2426005"/>
            <a:ext cx="1141158" cy="43354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37EE0A7-EDBE-46F3-956A-5BA2E3D928C2}"/>
              </a:ext>
            </a:extLst>
          </p:cNvPr>
          <p:cNvCxnSpPr>
            <a:cxnSpLocks/>
          </p:cNvCxnSpPr>
          <p:nvPr/>
        </p:nvCxnSpPr>
        <p:spPr>
          <a:xfrm flipV="1">
            <a:off x="7770438" y="2871146"/>
            <a:ext cx="743411" cy="115927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DC197B-45FD-C8DA-CEFE-32524D978A58}"/>
              </a:ext>
            </a:extLst>
          </p:cNvPr>
          <p:cNvCxnSpPr>
            <a:cxnSpLocks/>
            <a:endCxn id="28" idx="6"/>
          </p:cNvCxnSpPr>
          <p:nvPr/>
        </p:nvCxnSpPr>
        <p:spPr>
          <a:xfrm flipV="1">
            <a:off x="8574953" y="2871146"/>
            <a:ext cx="116993" cy="115927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075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cap="small" dirty="0"/>
              <a:t>Reaching XHV</a:t>
            </a:r>
          </a:p>
        </p:txBody>
      </p:sp>
      <p:pic>
        <p:nvPicPr>
          <p:cNvPr id="12" name="Picture 11" descr="A large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180E2038-FE8C-6188-E795-826DEABB5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" y="933124"/>
            <a:ext cx="6892302" cy="5169227"/>
          </a:xfrm>
          <a:prstGeom prst="rect">
            <a:avLst/>
          </a:prstGeom>
        </p:spPr>
      </p:pic>
      <p:pic>
        <p:nvPicPr>
          <p:cNvPr id="13" name="Picture 12" descr="A picture containing gear&#10;&#10;Description automatically generated">
            <a:extLst>
              <a:ext uri="{FF2B5EF4-FFF2-40B4-BE49-F238E27FC236}">
                <a16:creationId xmlns:a16="http://schemas.microsoft.com/office/drawing/2014/main" id="{7847E6D1-7F6A-5FA1-7945-6C5A0AF8D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71" y="2717800"/>
            <a:ext cx="5046134" cy="37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40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cap="small" dirty="0"/>
              <a:t>Reaching XHV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CF52AE-99C4-5D0C-CDEF-79C168C919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9053"/>
          <a:stretch/>
        </p:blipFill>
        <p:spPr>
          <a:xfrm>
            <a:off x="1697571" y="1077002"/>
            <a:ext cx="8763302" cy="54831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E4C579-0E8B-F2F8-F0F3-4849E77779C5}"/>
              </a:ext>
            </a:extLst>
          </p:cNvPr>
          <p:cNvCxnSpPr>
            <a:cxnSpLocks/>
          </p:cNvCxnSpPr>
          <p:nvPr/>
        </p:nvCxnSpPr>
        <p:spPr>
          <a:xfrm flipH="1">
            <a:off x="8419751" y="1068613"/>
            <a:ext cx="562063" cy="768577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>
            <a:extLst>
              <a:ext uri="{FF2B5EF4-FFF2-40B4-BE49-F238E27FC236}">
                <a16:creationId xmlns:a16="http://schemas.microsoft.com/office/drawing/2014/main" id="{5B5DC111-DFB3-0D33-EF62-141D901A9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913" y="504228"/>
            <a:ext cx="2485739" cy="5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cap="smal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activation</a:t>
            </a:r>
            <a:endParaRPr lang="en-GB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3FE708-D591-4B14-6353-A80FD894DC6F}"/>
              </a:ext>
            </a:extLst>
          </p:cNvPr>
          <p:cNvCxnSpPr>
            <a:cxnSpLocks/>
          </p:cNvCxnSpPr>
          <p:nvPr/>
        </p:nvCxnSpPr>
        <p:spPr>
          <a:xfrm flipV="1">
            <a:off x="8419750" y="4714614"/>
            <a:ext cx="1149292" cy="155196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2">
            <a:extLst>
              <a:ext uri="{FF2B5EF4-FFF2-40B4-BE49-F238E27FC236}">
                <a16:creationId xmlns:a16="http://schemas.microsoft.com/office/drawing/2014/main" id="{0A89EDBE-F4B1-7486-EE5D-4362F557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912" y="6266577"/>
            <a:ext cx="2485739" cy="5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cap="smal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XHV achieved</a:t>
            </a:r>
            <a:endParaRPr lang="en-GB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9C548C8-8496-4DE0-7905-26DBE7EF4F1C}"/>
              </a:ext>
            </a:extLst>
          </p:cNvPr>
          <p:cNvCxnSpPr>
            <a:cxnSpLocks/>
          </p:cNvCxnSpPr>
          <p:nvPr/>
        </p:nvCxnSpPr>
        <p:spPr>
          <a:xfrm>
            <a:off x="2569580" y="972273"/>
            <a:ext cx="555585" cy="120376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2">
            <a:extLst>
              <a:ext uri="{FF2B5EF4-FFF2-40B4-BE49-F238E27FC236}">
                <a16:creationId xmlns:a16="http://schemas.microsoft.com/office/drawing/2014/main" id="{0791DFE3-D269-3F50-2014-1A241F524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37" y="18635"/>
            <a:ext cx="3949817" cy="105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cap="small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 increases as temperature goes up</a:t>
            </a:r>
            <a:endParaRPr lang="en-GB" sz="3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78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83226" y="11636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183226" y="139220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09286" y="2302819"/>
            <a:ext cx="1132004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/>
              <a:t>CARME will be used for high resolution charge particle reaction studies for nuclear astrophysics including:</a:t>
            </a:r>
          </a:p>
          <a:p>
            <a:endParaRPr lang="en-GB" sz="1200" dirty="0">
              <a:cs typeface="Times New Roman"/>
            </a:endParaRPr>
          </a:p>
          <a:p>
            <a:pPr lvl="1"/>
            <a:r>
              <a:rPr lang="en-GB" sz="2500" dirty="0">
                <a:cs typeface="Times New Roman"/>
              </a:rPr>
              <a:t>1. Direct astrophysical reaction measurements e.g. (</a:t>
            </a:r>
            <a:r>
              <a:rPr lang="el-GR" sz="2500" dirty="0">
                <a:cs typeface="Times New Roman"/>
              </a:rPr>
              <a:t>α</a:t>
            </a:r>
            <a:r>
              <a:rPr lang="en-GB" sz="2500" dirty="0">
                <a:cs typeface="Times New Roman"/>
              </a:rPr>
              <a:t>,p)</a:t>
            </a:r>
          </a:p>
          <a:p>
            <a:pPr lvl="1"/>
            <a:r>
              <a:rPr lang="en-GB" sz="2500" dirty="0">
                <a:cs typeface="Times New Roman"/>
              </a:rPr>
              <a:t>2. Indirect reactions probing key resonance properties e.g. (</a:t>
            </a:r>
            <a:r>
              <a:rPr lang="en-GB" sz="2500" dirty="0" err="1">
                <a:cs typeface="Times New Roman"/>
              </a:rPr>
              <a:t>d,p</a:t>
            </a:r>
            <a:r>
              <a:rPr lang="en-GB" sz="2500" dirty="0">
                <a:cs typeface="Times New Roman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4DE25C-01F2-723F-53AD-D4D7E3ECF517}"/>
              </a:ext>
            </a:extLst>
          </p:cNvPr>
          <p:cNvSpPr/>
          <p:nvPr/>
        </p:nvSpPr>
        <p:spPr>
          <a:xfrm>
            <a:off x="1524000" y="-21333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b="1" cap="small" dirty="0"/>
              <a:t>ELDAR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15DA0-95D4-86DC-9D99-8D8D02E155EA}"/>
              </a:ext>
            </a:extLst>
          </p:cNvPr>
          <p:cNvSpPr/>
          <p:nvPr/>
        </p:nvSpPr>
        <p:spPr>
          <a:xfrm>
            <a:off x="1570873" y="66312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cap="small" dirty="0"/>
              <a:t>burning questions on the origin of the </a:t>
            </a:r>
            <a:r>
              <a:rPr lang="en-GB" sz="3000" b="1" cap="small" dirty="0"/>
              <a:t>E</a:t>
            </a:r>
            <a:r>
              <a:rPr lang="en-GB" sz="3000" cap="small" dirty="0"/>
              <a:t>lements in the </a:t>
            </a:r>
            <a:r>
              <a:rPr lang="en-GB" sz="3000" b="1" cap="small" dirty="0"/>
              <a:t>L</a:t>
            </a:r>
            <a:r>
              <a:rPr lang="en-GB" sz="3000" cap="small" dirty="0"/>
              <a:t>ives and </a:t>
            </a:r>
            <a:r>
              <a:rPr lang="en-GB" sz="3000" b="1" cap="small" dirty="0"/>
              <a:t>D</a:t>
            </a:r>
            <a:r>
              <a:rPr lang="en-GB" sz="3000" cap="small" dirty="0"/>
              <a:t>eaths of </a:t>
            </a:r>
            <a:r>
              <a:rPr lang="en-GB" sz="3000" cap="small" dirty="0" err="1"/>
              <a:t>st</a:t>
            </a:r>
            <a:r>
              <a:rPr lang="en-GB" sz="3000" b="1" cap="small" dirty="0" err="1"/>
              <a:t>AR</a:t>
            </a:r>
            <a:r>
              <a:rPr lang="en-GB" sz="3000" cap="small" dirty="0" err="1"/>
              <a:t>s</a:t>
            </a:r>
            <a:endParaRPr lang="en-GB" sz="3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58B35B-DA44-81E5-3277-3EF644E17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03" y="4401736"/>
            <a:ext cx="2341997" cy="234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60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8">
            <a:extLst>
              <a:ext uri="{FF2B5EF4-FFF2-40B4-BE49-F238E27FC236}">
                <a16:creationId xmlns:a16="http://schemas.microsoft.com/office/drawing/2014/main" id="{CD47D808-3DF6-43D3-B7A1-E4EE88815BBC}"/>
              </a:ext>
            </a:extLst>
          </p:cNvPr>
          <p:cNvSpPr txBox="1"/>
          <p:nvPr/>
        </p:nvSpPr>
        <p:spPr>
          <a:xfrm>
            <a:off x="4905508" y="1104535"/>
            <a:ext cx="7253660" cy="35548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500" dirty="0"/>
              <a:t> Elements up to lithium were synthesised during the Big Bang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/>
              <a:t> Compare </a:t>
            </a:r>
            <a:r>
              <a:rPr lang="en-GB" sz="2500" dirty="0">
                <a:solidFill>
                  <a:srgbClr val="00B050"/>
                </a:solidFill>
              </a:rPr>
              <a:t>astronomical observations</a:t>
            </a:r>
            <a:r>
              <a:rPr lang="en-GB" sz="2500" dirty="0"/>
              <a:t> in ancient stars vs. </a:t>
            </a:r>
            <a:r>
              <a:rPr lang="en-GB" sz="2500" dirty="0">
                <a:solidFill>
                  <a:srgbClr val="0070C0"/>
                </a:solidFill>
              </a:rPr>
              <a:t>Standard Model predictions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/>
              <a:t> Predictions have a </a:t>
            </a:r>
            <a:r>
              <a:rPr lang="en-GB" sz="2500" dirty="0">
                <a:solidFill>
                  <a:srgbClr val="FF0000"/>
                </a:solidFill>
              </a:rPr>
              <a:t>single free parameter</a:t>
            </a:r>
          </a:p>
          <a:p>
            <a:endParaRPr lang="en-GB" sz="2500" dirty="0"/>
          </a:p>
          <a:p>
            <a:pPr>
              <a:buFont typeface="Arial" pitchFamily="34" charset="0"/>
              <a:buChar char="•"/>
            </a:pPr>
            <a:r>
              <a:rPr lang="en-GB" altLang="en-US" sz="2500" dirty="0">
                <a:ea typeface="MS PGothic" pitchFamily="34" charset="-128"/>
              </a:rPr>
              <a:t> Comparing results allows for test of the Standard Model</a:t>
            </a:r>
          </a:p>
          <a:p>
            <a:pPr>
              <a:buFont typeface="Arial" pitchFamily="34" charset="0"/>
              <a:buChar char="•"/>
            </a:pPr>
            <a:r>
              <a:rPr lang="en-GB" altLang="en-US" sz="2500" b="1" dirty="0">
                <a:ea typeface="MS PGothic" pitchFamily="34" charset="-128"/>
              </a:rPr>
              <a:t> Deuterium</a:t>
            </a:r>
            <a:r>
              <a:rPr lang="en-GB" altLang="en-US" sz="2500" dirty="0">
                <a:ea typeface="MS PGothic" pitchFamily="34" charset="-128"/>
              </a:rPr>
              <a:t> has lowest uncertainty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34144"/>
          </a:xfrm>
        </p:spPr>
        <p:txBody>
          <a:bodyPr>
            <a:normAutofit/>
          </a:bodyPr>
          <a:lstStyle/>
          <a:p>
            <a:pPr algn="ctr"/>
            <a:r>
              <a:rPr lang="en-GB" sz="4000" b="1" cap="small" dirty="0">
                <a:latin typeface="+mn-lt"/>
              </a:rPr>
              <a:t>Big Bang Nucleosynthesis</a:t>
            </a:r>
            <a:endParaRPr lang="de-DE" sz="4000" b="1" cap="small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F3D25-313E-485A-96E3-3D30BCB76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35" y="731941"/>
            <a:ext cx="4275071" cy="490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3AAD1-67E3-4353-A4F7-62F8E71F9DE8}"/>
              </a:ext>
            </a:extLst>
          </p:cNvPr>
          <p:cNvSpPr txBox="1"/>
          <p:nvPr/>
        </p:nvSpPr>
        <p:spPr>
          <a:xfrm>
            <a:off x="227635" y="5639174"/>
            <a:ext cx="11736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3000" dirty="0">
                <a:ea typeface="MS PGothic" pitchFamily="34" charset="-128"/>
              </a:rPr>
              <a:t>Deuterium burning via </a:t>
            </a:r>
            <a:r>
              <a:rPr lang="en-GB" altLang="en-US" sz="3000" baseline="30000" dirty="0">
                <a:ea typeface="MS PGothic" pitchFamily="34" charset="-128"/>
              </a:rPr>
              <a:t>2</a:t>
            </a:r>
            <a:r>
              <a:rPr lang="en-GB" altLang="en-US" sz="3000" dirty="0">
                <a:ea typeface="MS PGothic" pitchFamily="34" charset="-128"/>
              </a:rPr>
              <a:t>H+</a:t>
            </a:r>
            <a:r>
              <a:rPr lang="en-GB" altLang="en-US" sz="3000" baseline="30000" dirty="0">
                <a:ea typeface="MS PGothic" pitchFamily="34" charset="-128"/>
              </a:rPr>
              <a:t>2</a:t>
            </a:r>
            <a:r>
              <a:rPr lang="en-GB" altLang="en-US" sz="3000" dirty="0">
                <a:ea typeface="MS PGothic" pitchFamily="34" charset="-128"/>
              </a:rPr>
              <a:t>H is a key reaction for Big Bang prediction uncertainty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1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8">
            <a:extLst>
              <a:ext uri="{FF2B5EF4-FFF2-40B4-BE49-F238E27FC236}">
                <a16:creationId xmlns:a16="http://schemas.microsoft.com/office/drawing/2014/main" id="{CD47D808-3DF6-43D3-B7A1-E4EE88815BBC}"/>
              </a:ext>
            </a:extLst>
          </p:cNvPr>
          <p:cNvSpPr txBox="1"/>
          <p:nvPr/>
        </p:nvSpPr>
        <p:spPr>
          <a:xfrm>
            <a:off x="6339117" y="1905506"/>
            <a:ext cx="5536508" cy="30469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altLang="en-US" sz="3000" dirty="0">
                <a:ea typeface="MS PGothic" pitchFamily="34" charset="-128"/>
              </a:rPr>
              <a:t>Some issues remain open: e.g. disagreement at high energies, angular distributions</a:t>
            </a:r>
          </a:p>
          <a:p>
            <a:endParaRPr lang="en-GB" altLang="en-US" sz="1200" dirty="0">
              <a:ea typeface="MS PGothic" pitchFamily="34" charset="-128"/>
            </a:endParaRPr>
          </a:p>
          <a:p>
            <a:r>
              <a:rPr lang="en-GB" altLang="en-US" sz="3000" dirty="0">
                <a:ea typeface="MS PGothic" pitchFamily="34" charset="-128"/>
              </a:rPr>
              <a:t>Measure </a:t>
            </a:r>
            <a:r>
              <a:rPr lang="en-GB" altLang="en-US" sz="3000" baseline="30000" dirty="0">
                <a:ea typeface="MS PGothic" pitchFamily="34" charset="-128"/>
              </a:rPr>
              <a:t>2</a:t>
            </a:r>
            <a:r>
              <a:rPr lang="en-GB" altLang="en-US" sz="3000" dirty="0">
                <a:ea typeface="MS PGothic" pitchFamily="34" charset="-128"/>
              </a:rPr>
              <a:t>H(p,</a:t>
            </a:r>
            <a:r>
              <a:rPr lang="el-GR" altLang="en-US" sz="3000" dirty="0">
                <a:ea typeface="MS PGothic" pitchFamily="34" charset="-128"/>
              </a:rPr>
              <a:t>γ</a:t>
            </a:r>
            <a:r>
              <a:rPr lang="en-GB" altLang="en-US" sz="3000" dirty="0">
                <a:ea typeface="MS PGothic" pitchFamily="34" charset="-128"/>
              </a:rPr>
              <a:t>)</a:t>
            </a:r>
            <a:r>
              <a:rPr lang="en-GB" altLang="en-US" sz="3000" baseline="30000" dirty="0">
                <a:ea typeface="MS PGothic" pitchFamily="34" charset="-128"/>
              </a:rPr>
              <a:t>3</a:t>
            </a:r>
            <a:r>
              <a:rPr lang="en-GB" altLang="en-US" sz="3000" dirty="0">
                <a:ea typeface="MS PGothic" pitchFamily="34" charset="-128"/>
              </a:rPr>
              <a:t>He directly at Big Bang energies at CRYRING using CARME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92725-AB61-0980-D87B-48163B05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0" y="821709"/>
            <a:ext cx="6253341" cy="5572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DEDEF-792F-82B5-D932-32253D0E7A87}"/>
              </a:ext>
            </a:extLst>
          </p:cNvPr>
          <p:cNvSpPr txBox="1"/>
          <p:nvPr/>
        </p:nvSpPr>
        <p:spPr>
          <a:xfrm>
            <a:off x="4112444" y="6190080"/>
            <a:ext cx="1983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 err="1"/>
              <a:t>Turkat</a:t>
            </a:r>
            <a:r>
              <a:rPr lang="en-GB" sz="1500" dirty="0"/>
              <a:t> </a:t>
            </a:r>
            <a:r>
              <a:rPr lang="en-GB" sz="1500" i="1" dirty="0"/>
              <a:t>et al.,</a:t>
            </a:r>
            <a:r>
              <a:rPr lang="en-GB" sz="1500" dirty="0"/>
              <a:t> PRC,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075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5B1C9A6-055E-C43A-78A0-54F9632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34144"/>
          </a:xfrm>
        </p:spPr>
        <p:txBody>
          <a:bodyPr>
            <a:normAutofit/>
          </a:bodyPr>
          <a:lstStyle/>
          <a:p>
            <a:pPr algn="ctr"/>
            <a:r>
              <a:rPr lang="en-GB" sz="4000" b="1" cap="small" dirty="0">
                <a:latin typeface="+mn-lt"/>
              </a:rPr>
              <a:t>How does it work?</a:t>
            </a:r>
            <a:endParaRPr lang="de-DE" sz="4000" b="1" cap="small" dirty="0">
              <a:latin typeface="+mn-lt"/>
            </a:endParaRP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B326B58F-6CD7-5A3B-476C-138DAF52B710}"/>
              </a:ext>
            </a:extLst>
          </p:cNvPr>
          <p:cNvSpPr txBox="1"/>
          <p:nvPr/>
        </p:nvSpPr>
        <p:spPr>
          <a:xfrm>
            <a:off x="216060" y="911349"/>
            <a:ext cx="11759879" cy="56323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Deuterium is stable, but unwelcome (produces D and T).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Injected into from local ion source. 10</a:t>
            </a:r>
            <a:r>
              <a:rPr lang="en-GB" sz="3000" baseline="30000" dirty="0"/>
              <a:t>8</a:t>
            </a:r>
            <a:r>
              <a:rPr lang="en-GB" sz="3000" dirty="0"/>
              <a:t> ions per injection, once in 10 seconds or so, filling the ring.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Beam is accelerated / decelerated as required, and cooled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Deuterium target turned on (10</a:t>
            </a:r>
            <a:r>
              <a:rPr lang="en-GB" sz="3000" baseline="30000" dirty="0"/>
              <a:t>13</a:t>
            </a:r>
            <a:r>
              <a:rPr lang="en-GB" sz="3000" dirty="0"/>
              <a:t> atoms/cm2)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CARME detectors move in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Measure – beam is lost due to interaction with target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30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After a few seconds-minutes (depends on energy!) not much beam left.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Dump the beam.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3000" dirty="0"/>
              <a:t>Refill, restart.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65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610F02E-94DB-45CE-A04D-D9C9CA66E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059" y="814831"/>
            <a:ext cx="4980700" cy="2111997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34144"/>
          </a:xfrm>
        </p:spPr>
        <p:txBody>
          <a:bodyPr>
            <a:normAutofit/>
          </a:bodyPr>
          <a:lstStyle/>
          <a:p>
            <a:pPr algn="ctr"/>
            <a:r>
              <a:rPr lang="de-DE" sz="4000" b="1" cap="small" dirty="0">
                <a:latin typeface="+mn-lt"/>
              </a:rPr>
              <a:t>Nova explosions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28CA74-5C98-4E3C-BBFA-22EAAE2A02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12173" y="212646"/>
            <a:ext cx="3550587" cy="4835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8C886-6BC2-4B45-AAEA-50A6D6200764}"/>
              </a:ext>
            </a:extLst>
          </p:cNvPr>
          <p:cNvSpPr txBox="1"/>
          <p:nvPr/>
        </p:nvSpPr>
        <p:spPr>
          <a:xfrm>
            <a:off x="8854872" y="765246"/>
            <a:ext cx="252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Space gamma telescope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8C0502-AEF0-4E58-847D-A9CCC185D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6" y="3559722"/>
            <a:ext cx="3451055" cy="17255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D98CF3-7A22-467A-A81D-60C5150C15EB}"/>
              </a:ext>
            </a:extLst>
          </p:cNvPr>
          <p:cNvSpPr txBox="1"/>
          <p:nvPr/>
        </p:nvSpPr>
        <p:spPr>
          <a:xfrm>
            <a:off x="453651" y="5257344"/>
            <a:ext cx="24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Optical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618E65-7292-4E24-9DE0-25E13D47F9F1}"/>
              </a:ext>
            </a:extLst>
          </p:cNvPr>
          <p:cNvSpPr txBox="1"/>
          <p:nvPr/>
        </p:nvSpPr>
        <p:spPr>
          <a:xfrm>
            <a:off x="4332678" y="6224179"/>
            <a:ext cx="24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Nova pre-solar grains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C58A7-67B0-4225-8ECE-732C0778E197}"/>
              </a:ext>
            </a:extLst>
          </p:cNvPr>
          <p:cNvSpPr txBox="1"/>
          <p:nvPr/>
        </p:nvSpPr>
        <p:spPr>
          <a:xfrm>
            <a:off x="8647641" y="5090488"/>
            <a:ext cx="24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Gamma astronomy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FAFE-93E7-46F1-9C0D-055A7DA1E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88" y="3693041"/>
            <a:ext cx="2860102" cy="25236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41B3E-3C16-4835-98B8-2DB984736C02}"/>
              </a:ext>
            </a:extLst>
          </p:cNvPr>
          <p:cNvGrpSpPr/>
          <p:nvPr/>
        </p:nvGrpSpPr>
        <p:grpSpPr>
          <a:xfrm rot="1771913">
            <a:off x="5619822" y="1128117"/>
            <a:ext cx="3247781" cy="1421539"/>
            <a:chOff x="3989746" y="4107674"/>
            <a:chExt cx="2658588" cy="130738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E4DEAD-EA43-419C-AD82-60EFF92AC579}"/>
                </a:ext>
              </a:extLst>
            </p:cNvPr>
            <p:cNvSpPr/>
            <p:nvPr/>
          </p:nvSpPr>
          <p:spPr>
            <a:xfrm rot="20367689">
              <a:off x="3989746" y="4693521"/>
              <a:ext cx="2600587" cy="721538"/>
            </a:xfrm>
            <a:custGeom>
              <a:avLst/>
              <a:gdLst>
                <a:gd name="connsiteX0" fmla="*/ 0 w 2600587"/>
                <a:gd name="connsiteY0" fmla="*/ 687964 h 721538"/>
                <a:gd name="connsiteX1" fmla="*/ 251669 w 2600587"/>
                <a:gd name="connsiteY1" fmla="*/ 66 h 721538"/>
                <a:gd name="connsiteX2" fmla="*/ 520117 w 2600587"/>
                <a:gd name="connsiteY2" fmla="*/ 721520 h 721538"/>
                <a:gd name="connsiteX3" fmla="*/ 813732 w 2600587"/>
                <a:gd name="connsiteY3" fmla="*/ 25233 h 721538"/>
                <a:gd name="connsiteX4" fmla="*/ 1082179 w 2600587"/>
                <a:gd name="connsiteY4" fmla="*/ 679575 h 721538"/>
                <a:gd name="connsiteX5" fmla="*/ 1342238 w 2600587"/>
                <a:gd name="connsiteY5" fmla="*/ 50400 h 721538"/>
                <a:gd name="connsiteX6" fmla="*/ 1543574 w 2600587"/>
                <a:gd name="connsiteY6" fmla="*/ 604074 h 721538"/>
                <a:gd name="connsiteX7" fmla="*/ 1820411 w 2600587"/>
                <a:gd name="connsiteY7" fmla="*/ 100734 h 721538"/>
                <a:gd name="connsiteX8" fmla="*/ 2004968 w 2600587"/>
                <a:gd name="connsiteY8" fmla="*/ 469850 h 721538"/>
                <a:gd name="connsiteX9" fmla="*/ 2273416 w 2600587"/>
                <a:gd name="connsiteY9" fmla="*/ 92345 h 721538"/>
                <a:gd name="connsiteX10" fmla="*/ 2407640 w 2600587"/>
                <a:gd name="connsiteY10" fmla="*/ 402738 h 721538"/>
                <a:gd name="connsiteX11" fmla="*/ 2600587 w 2600587"/>
                <a:gd name="connsiteY11" fmla="*/ 226569 h 72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00587" h="721538">
                  <a:moveTo>
                    <a:pt x="0" y="687964"/>
                  </a:moveTo>
                  <a:cubicBezTo>
                    <a:pt x="82491" y="341218"/>
                    <a:pt x="164983" y="-5527"/>
                    <a:pt x="251669" y="66"/>
                  </a:cubicBezTo>
                  <a:cubicBezTo>
                    <a:pt x="338355" y="5659"/>
                    <a:pt x="426440" y="717326"/>
                    <a:pt x="520117" y="721520"/>
                  </a:cubicBezTo>
                  <a:cubicBezTo>
                    <a:pt x="613794" y="725715"/>
                    <a:pt x="720055" y="32224"/>
                    <a:pt x="813732" y="25233"/>
                  </a:cubicBezTo>
                  <a:cubicBezTo>
                    <a:pt x="907409" y="18242"/>
                    <a:pt x="994095" y="675381"/>
                    <a:pt x="1082179" y="679575"/>
                  </a:cubicBezTo>
                  <a:cubicBezTo>
                    <a:pt x="1170263" y="683769"/>
                    <a:pt x="1265339" y="62983"/>
                    <a:pt x="1342238" y="50400"/>
                  </a:cubicBezTo>
                  <a:cubicBezTo>
                    <a:pt x="1419137" y="37816"/>
                    <a:pt x="1463879" y="595685"/>
                    <a:pt x="1543574" y="604074"/>
                  </a:cubicBezTo>
                  <a:cubicBezTo>
                    <a:pt x="1623269" y="612463"/>
                    <a:pt x="1743512" y="123105"/>
                    <a:pt x="1820411" y="100734"/>
                  </a:cubicBezTo>
                  <a:cubicBezTo>
                    <a:pt x="1897310" y="78363"/>
                    <a:pt x="1929467" y="471248"/>
                    <a:pt x="2004968" y="469850"/>
                  </a:cubicBezTo>
                  <a:cubicBezTo>
                    <a:pt x="2080469" y="468452"/>
                    <a:pt x="2206304" y="103530"/>
                    <a:pt x="2273416" y="92345"/>
                  </a:cubicBezTo>
                  <a:cubicBezTo>
                    <a:pt x="2340528" y="81160"/>
                    <a:pt x="2353112" y="380367"/>
                    <a:pt x="2407640" y="402738"/>
                  </a:cubicBezTo>
                  <a:cubicBezTo>
                    <a:pt x="2462168" y="425109"/>
                    <a:pt x="2531377" y="325839"/>
                    <a:pt x="2600587" y="226569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AE4D4D9-F8B7-4F34-A494-602F780BDAE7}"/>
                </a:ext>
              </a:extLst>
            </p:cNvPr>
            <p:cNvCxnSpPr>
              <a:cxnSpLocks/>
              <a:stCxn id="15" idx="11"/>
            </p:cNvCxnSpPr>
            <p:nvPr/>
          </p:nvCxnSpPr>
          <p:spPr>
            <a:xfrm rot="19828087" flipV="1">
              <a:off x="6393424" y="4107674"/>
              <a:ext cx="254910" cy="25434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BA5B0F5-09B4-4D02-B4BE-76A79E915475}"/>
              </a:ext>
            </a:extLst>
          </p:cNvPr>
          <p:cNvSpPr txBox="1"/>
          <p:nvPr/>
        </p:nvSpPr>
        <p:spPr>
          <a:xfrm>
            <a:off x="6682060" y="1375231"/>
            <a:ext cx="163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Gamma ray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739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15" y="3495554"/>
            <a:ext cx="11247674" cy="331267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24000" y="0"/>
            <a:ext cx="914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Experimental procedure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72006" y="813436"/>
            <a:ext cx="10828116" cy="32162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500" dirty="0"/>
              <a:t>Some radioactive beams (e.g. </a:t>
            </a:r>
            <a:r>
              <a:rPr lang="en-GB" sz="2500" baseline="30000" dirty="0"/>
              <a:t>30</a:t>
            </a:r>
            <a:r>
              <a:rPr lang="en-GB" sz="2500" dirty="0"/>
              <a:t>P) are very difficult to obtain using conventional techniques, but can be obtained with good intensities at CRYRING. Others (e.g. </a:t>
            </a:r>
            <a:r>
              <a:rPr lang="en-GB" sz="2500" baseline="30000" dirty="0"/>
              <a:t>18</a:t>
            </a:r>
            <a:r>
              <a:rPr lang="en-GB" sz="2500" dirty="0"/>
              <a:t>F) can be obtained, but the intensity is not sufficient for our purposes.</a:t>
            </a:r>
          </a:p>
          <a:p>
            <a:pPr>
              <a:buFont typeface="Arial" pitchFamily="34" charset="0"/>
              <a:buChar char="•"/>
            </a:pPr>
            <a:endParaRPr lang="en-GB" sz="2500" dirty="0"/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500" dirty="0"/>
              <a:t>Primary stable beam (~500 MeV/u) -&gt; to FRS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/>
              <a:t> Secondary beam from FRS -&gt; to ESR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/>
              <a:t> Cool down &amp; stack beam in ESR -&gt; to CRYRING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/>
              <a:t> Measure in CRYRING &amp; stack beam in ESR</a:t>
            </a:r>
          </a:p>
        </p:txBody>
      </p:sp>
    </p:spTree>
    <p:extLst>
      <p:ext uri="{BB962C8B-B14F-4D97-AF65-F5344CB8AC3E}">
        <p14:creationId xmlns:p14="http://schemas.microsoft.com/office/powerpoint/2010/main" val="40385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575287" y="1348976"/>
            <a:ext cx="1863000" cy="1722600"/>
          </a:xfrm>
          <a:prstGeom prst="ellipse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34" name="CustomShape 2"/>
          <p:cNvSpPr/>
          <p:nvPr/>
        </p:nvSpPr>
        <p:spPr>
          <a:xfrm>
            <a:off x="308298" y="4376464"/>
            <a:ext cx="11574683" cy="216837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360">
              <a:buClr>
                <a:srgbClr val="000000"/>
              </a:buClr>
              <a:buFont typeface="Arial"/>
              <a:buChar char="•"/>
            </a:pP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In the laboratory, target electrons shield nuclear potential</a:t>
            </a:r>
            <a:endParaRPr lang="en-GB" sz="2700" spc="-1" dirty="0">
              <a:latin typeface="Arial"/>
            </a:endParaRPr>
          </a:p>
          <a:p>
            <a:pPr marL="343080" indent="-342360">
              <a:buClr>
                <a:srgbClr val="000000"/>
              </a:buClr>
              <a:buFont typeface="Arial"/>
              <a:buChar char="•"/>
            </a:pP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Orders of magnitude effect! </a:t>
            </a:r>
            <a:endParaRPr lang="en-GB" sz="2700" spc="-1" dirty="0">
              <a:latin typeface="Arial"/>
            </a:endParaRPr>
          </a:p>
          <a:p>
            <a:pPr marL="343080" indent="-342360">
              <a:buClr>
                <a:srgbClr val="000000"/>
              </a:buClr>
              <a:buFont typeface="Arial"/>
              <a:buChar char="•"/>
            </a:pP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No reliable models. Very long standing issue. </a:t>
            </a:r>
            <a:endParaRPr lang="en-GB" sz="2700" spc="-1" dirty="0">
              <a:latin typeface="Arial"/>
            </a:endParaRPr>
          </a:p>
          <a:p>
            <a:pPr marL="343080" indent="-342360">
              <a:buClr>
                <a:srgbClr val="000000"/>
              </a:buClr>
              <a:buFont typeface="Arial"/>
              <a:buChar char="•"/>
            </a:pP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Screening is different in the laboratory vs. a star</a:t>
            </a:r>
            <a:endParaRPr lang="en-GB" sz="2700" spc="-1" dirty="0">
              <a:latin typeface="Arial"/>
            </a:endParaRPr>
          </a:p>
          <a:p>
            <a:pPr marL="343080" indent="-342360">
              <a:buClr>
                <a:srgbClr val="000000"/>
              </a:buClr>
              <a:buFont typeface="Arial"/>
              <a:buChar char="•"/>
            </a:pP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Unknown uncertainty affecting </a:t>
            </a:r>
            <a:r>
              <a:rPr lang="en-GB" sz="2700" i="1" spc="-1" dirty="0">
                <a:solidFill>
                  <a:srgbClr val="000000"/>
                </a:solidFill>
                <a:latin typeface="Calibri"/>
                <a:ea typeface="MS PGothic"/>
              </a:rPr>
              <a:t>all</a:t>
            </a:r>
            <a:r>
              <a:rPr lang="en-GB" sz="2700" spc="-1" dirty="0">
                <a:solidFill>
                  <a:srgbClr val="000000"/>
                </a:solidFill>
                <a:latin typeface="Calibri"/>
                <a:ea typeface="MS PGothic"/>
              </a:rPr>
              <a:t> quiescent scenarios including our Sun</a:t>
            </a:r>
            <a:endParaRPr lang="en-GB" sz="2700" spc="-1" dirty="0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679887" y="1872416"/>
            <a:ext cx="675720" cy="67572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+</a:t>
            </a:r>
            <a:endParaRPr lang="en-GB" sz="3000" spc="-1">
              <a:latin typeface="Arial"/>
            </a:endParaRPr>
          </a:p>
        </p:txBody>
      </p:sp>
      <p:sp>
        <p:nvSpPr>
          <p:cNvPr id="236" name="CustomShape 4"/>
          <p:cNvSpPr/>
          <p:nvPr/>
        </p:nvSpPr>
        <p:spPr>
          <a:xfrm>
            <a:off x="2941407" y="1644896"/>
            <a:ext cx="1130400" cy="1130400"/>
          </a:xfrm>
          <a:prstGeom prst="ellipse">
            <a:avLst/>
          </a:prstGeom>
          <a:solidFill>
            <a:srgbClr val="FF0000"/>
          </a:solidFill>
          <a:ln w="1908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+</a:t>
            </a:r>
            <a:endParaRPr lang="en-GB" sz="3000" spc="-1"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1439127" y="2264816"/>
            <a:ext cx="11260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38" name="CustomShape 6"/>
          <p:cNvSpPr/>
          <p:nvPr/>
        </p:nvSpPr>
        <p:spPr>
          <a:xfrm>
            <a:off x="500607" y="2623736"/>
            <a:ext cx="14040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  <a:ea typeface="DejaVu Sans"/>
              </a:rPr>
              <a:t>Projectile</a:t>
            </a:r>
            <a:endParaRPr lang="en-GB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  <a:ea typeface="DejaVu Sans"/>
              </a:rPr>
              <a:t>(beam ion)</a:t>
            </a:r>
            <a:endParaRPr lang="en-GB" spc="-1">
              <a:latin typeface="Arial"/>
            </a:endParaRPr>
          </a:p>
        </p:txBody>
      </p:sp>
      <p:sp>
        <p:nvSpPr>
          <p:cNvPr id="239" name="CustomShape 7"/>
          <p:cNvSpPr/>
          <p:nvPr/>
        </p:nvSpPr>
        <p:spPr>
          <a:xfrm>
            <a:off x="3508767" y="1348976"/>
            <a:ext cx="957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  <a:ea typeface="DejaVu Sans"/>
              </a:rPr>
              <a:t>Target</a:t>
            </a:r>
            <a:endParaRPr lang="en-GB" spc="-1">
              <a:latin typeface="Arial"/>
            </a:endParaRPr>
          </a:p>
        </p:txBody>
      </p:sp>
      <p:sp>
        <p:nvSpPr>
          <p:cNvPr id="240" name="CustomShape 8"/>
          <p:cNvSpPr/>
          <p:nvPr/>
        </p:nvSpPr>
        <p:spPr>
          <a:xfrm>
            <a:off x="2718567" y="1617176"/>
            <a:ext cx="310320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lang="en-GB" sz="3000" spc="-1">
              <a:latin typeface="Arial"/>
            </a:endParaRPr>
          </a:p>
        </p:txBody>
      </p:sp>
      <p:sp>
        <p:nvSpPr>
          <p:cNvPr id="241" name="CustomShape 9"/>
          <p:cNvSpPr/>
          <p:nvPr/>
        </p:nvSpPr>
        <p:spPr>
          <a:xfrm>
            <a:off x="2636487" y="2010656"/>
            <a:ext cx="310320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lang="en-GB" sz="3000" spc="-1">
              <a:latin typeface="Arial"/>
            </a:endParaRPr>
          </a:p>
        </p:txBody>
      </p:sp>
      <p:sp>
        <p:nvSpPr>
          <p:cNvPr id="242" name="CustomShape 10"/>
          <p:cNvSpPr/>
          <p:nvPr/>
        </p:nvSpPr>
        <p:spPr>
          <a:xfrm>
            <a:off x="2723247" y="2346896"/>
            <a:ext cx="310320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lang="en-GB" sz="3000" spc="-1">
              <a:latin typeface="Arial"/>
            </a:endParaRPr>
          </a:p>
        </p:txBody>
      </p:sp>
      <p:sp>
        <p:nvSpPr>
          <p:cNvPr id="243" name="CustomShape 11"/>
          <p:cNvSpPr/>
          <p:nvPr/>
        </p:nvSpPr>
        <p:spPr>
          <a:xfrm>
            <a:off x="2944287" y="2587736"/>
            <a:ext cx="310320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lang="en-GB" sz="3000" spc="-1">
              <a:latin typeface="Arial"/>
            </a:endParaRPr>
          </a:p>
        </p:txBody>
      </p:sp>
      <p:sp>
        <p:nvSpPr>
          <p:cNvPr id="244" name="CustomShape 12"/>
          <p:cNvSpPr/>
          <p:nvPr/>
        </p:nvSpPr>
        <p:spPr>
          <a:xfrm>
            <a:off x="2943207" y="1284176"/>
            <a:ext cx="310320" cy="5525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000" spc="-1">
                <a:solidFill>
                  <a:srgbClr val="000000"/>
                </a:solidFill>
                <a:latin typeface="Calibri"/>
                <a:ea typeface="DejaVu Sans"/>
              </a:rPr>
              <a:t>-</a:t>
            </a:r>
            <a:endParaRPr lang="en-GB" sz="3000" spc="-1">
              <a:latin typeface="Arial"/>
            </a:endParaRPr>
          </a:p>
        </p:txBody>
      </p:sp>
      <p:sp>
        <p:nvSpPr>
          <p:cNvPr id="245" name="CustomShape 13"/>
          <p:cNvSpPr/>
          <p:nvPr/>
        </p:nvSpPr>
        <p:spPr>
          <a:xfrm>
            <a:off x="2565927" y="3098216"/>
            <a:ext cx="15886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  <a:ea typeface="DejaVu Sans"/>
              </a:rPr>
              <a:t>Electron cloud</a:t>
            </a:r>
            <a:endParaRPr lang="en-GB" spc="-1">
              <a:latin typeface="Arial"/>
            </a:endParaRPr>
          </a:p>
        </p:txBody>
      </p:sp>
      <p:sp>
        <p:nvSpPr>
          <p:cNvPr id="246" name="CustomShape 14"/>
          <p:cNvSpPr/>
          <p:nvPr/>
        </p:nvSpPr>
        <p:spPr>
          <a:xfrm>
            <a:off x="1524000" y="0"/>
            <a:ext cx="914328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4000" b="1" cap="small" spc="-1" dirty="0">
                <a:solidFill>
                  <a:srgbClr val="000000"/>
                </a:solidFill>
                <a:latin typeface="Calibri"/>
                <a:ea typeface="DejaVu Sans"/>
              </a:rPr>
              <a:t>Electron screening</a:t>
            </a:r>
            <a:endParaRPr lang="en-GB" sz="4000" spc="-1" dirty="0">
              <a:latin typeface="Arial"/>
            </a:endParaRPr>
          </a:p>
        </p:txBody>
      </p:sp>
      <p:pic>
        <p:nvPicPr>
          <p:cNvPr id="247" name="Picture 32"/>
          <p:cNvPicPr/>
          <p:nvPr/>
        </p:nvPicPr>
        <p:blipFill>
          <a:blip r:embed="rId3"/>
          <a:stretch/>
        </p:blipFill>
        <p:spPr>
          <a:xfrm>
            <a:off x="7280420" y="743664"/>
            <a:ext cx="3386860" cy="33868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F8FD374-A299-41BC-9501-60F6B73BAF2A}"/>
              </a:ext>
            </a:extLst>
          </p:cNvPr>
          <p:cNvGrpSpPr/>
          <p:nvPr/>
        </p:nvGrpSpPr>
        <p:grpSpPr>
          <a:xfrm>
            <a:off x="3963112" y="758322"/>
            <a:ext cx="5687462" cy="4191716"/>
            <a:chOff x="2439112" y="874867"/>
            <a:chExt cx="5687462" cy="419171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C04966-23CC-4A5F-BE5B-E0E744A72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539207">
              <a:off x="2266745" y="1201431"/>
              <a:ext cx="4191716" cy="353858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2DF041-5056-4463-81E0-A0DDC8275415}"/>
                </a:ext>
              </a:extLst>
            </p:cNvPr>
            <p:cNvSpPr/>
            <p:nvPr/>
          </p:nvSpPr>
          <p:spPr>
            <a:xfrm>
              <a:off x="5698112" y="2538413"/>
              <a:ext cx="490537" cy="957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C3356B-4E65-4B93-A038-B92614538290}"/>
                </a:ext>
              </a:extLst>
            </p:cNvPr>
            <p:cNvSpPr txBox="1"/>
            <p:nvPr/>
          </p:nvSpPr>
          <p:spPr>
            <a:xfrm>
              <a:off x="5223689" y="1025458"/>
              <a:ext cx="15565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Revolving ions</a:t>
              </a:r>
            </a:p>
          </p:txBody>
        </p:sp>
        <p:sp>
          <p:nvSpPr>
            <p:cNvPr id="30" name="Circular Arrow 2">
              <a:extLst>
                <a:ext uri="{FF2B5EF4-FFF2-40B4-BE49-F238E27FC236}">
                  <a16:creationId xmlns:a16="http://schemas.microsoft.com/office/drawing/2014/main" id="{BCD7F33C-61D8-4419-926B-30A6184D64EB}"/>
                </a:ext>
              </a:extLst>
            </p:cNvPr>
            <p:cNvSpPr/>
            <p:nvPr/>
          </p:nvSpPr>
          <p:spPr>
            <a:xfrm rot="2661880" flipH="1">
              <a:off x="2439112" y="1081925"/>
              <a:ext cx="3846981" cy="3844067"/>
            </a:xfrm>
            <a:prstGeom prst="circularArrow">
              <a:avLst>
                <a:gd name="adj1" fmla="val 1723"/>
                <a:gd name="adj2" fmla="val 550945"/>
                <a:gd name="adj3" fmla="val 19901462"/>
                <a:gd name="adj4" fmla="val 2418752"/>
                <a:gd name="adj5" fmla="val 390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49857C-B193-44F3-B71C-E54DACCE9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048496" y="2455918"/>
              <a:ext cx="1140153" cy="1096083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A742516-3CE9-4EDE-A577-CEE4432A4F9D}"/>
                </a:ext>
              </a:extLst>
            </p:cNvPr>
            <p:cNvCxnSpPr>
              <a:cxnSpLocks/>
            </p:cNvCxnSpPr>
            <p:nvPr/>
          </p:nvCxnSpPr>
          <p:spPr>
            <a:xfrm>
              <a:off x="5301058" y="3003959"/>
              <a:ext cx="1299407" cy="0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2">
              <a:extLst>
                <a:ext uri="{FF2B5EF4-FFF2-40B4-BE49-F238E27FC236}">
                  <a16:creationId xmlns:a16="http://schemas.microsoft.com/office/drawing/2014/main" id="{EC37391E-B39E-41FE-B82A-5EF57C407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5204" y="2786400"/>
              <a:ext cx="1541370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Transverse ion beam</a:t>
              </a:r>
              <a:endParaRPr lang="en-GB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2">
              <a:extLst>
                <a:ext uri="{FF2B5EF4-FFF2-40B4-BE49-F238E27FC236}">
                  <a16:creationId xmlns:a16="http://schemas.microsoft.com/office/drawing/2014/main" id="{75B87674-86C7-4D06-9FAB-A8F0C73E2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095" y="2224659"/>
              <a:ext cx="1488679" cy="72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FISIC ion source</a:t>
              </a:r>
              <a:endPara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4B3851E-D6D1-4AC8-9D2A-10C78F3FFD5D}"/>
                </a:ext>
              </a:extLst>
            </p:cNvPr>
            <p:cNvCxnSpPr>
              <a:cxnSpLocks/>
            </p:cNvCxnSpPr>
            <p:nvPr/>
          </p:nvCxnSpPr>
          <p:spPr>
            <a:xfrm>
              <a:off x="4464677" y="2648144"/>
              <a:ext cx="615063" cy="4539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CasellaDiTesto 8">
            <a:extLst>
              <a:ext uri="{FF2B5EF4-FFF2-40B4-BE49-F238E27FC236}">
                <a16:creationId xmlns:a16="http://schemas.microsoft.com/office/drawing/2014/main" id="{48918696-601B-4450-8C2B-059BB20997DB}"/>
              </a:ext>
            </a:extLst>
          </p:cNvPr>
          <p:cNvSpPr txBox="1"/>
          <p:nvPr/>
        </p:nvSpPr>
        <p:spPr>
          <a:xfrm>
            <a:off x="111888" y="5101153"/>
            <a:ext cx="1196822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500" dirty="0">
                <a:ea typeface="MS PGothic" pitchFamily="34" charset="-128"/>
              </a:rPr>
              <a:t>FISIC: U. Sorbonne major </a:t>
            </a:r>
            <a:r>
              <a:rPr lang="en-GB" altLang="en-US" sz="2500" i="1" dirty="0">
                <a:ea typeface="MS PGothic" pitchFamily="34" charset="-128"/>
              </a:rPr>
              <a:t>atomic</a:t>
            </a:r>
            <a:r>
              <a:rPr lang="en-GB" altLang="en-US" sz="2500" dirty="0">
                <a:ea typeface="MS PGothic" pitchFamily="34" charset="-128"/>
              </a:rPr>
              <a:t> physics project at CRYRING</a:t>
            </a:r>
          </a:p>
          <a:p>
            <a:endParaRPr lang="en-GB" altLang="en-US" sz="800" dirty="0">
              <a:ea typeface="MS PGothic" pitchFamily="34" charset="-128"/>
            </a:endParaRPr>
          </a:p>
          <a:p>
            <a:r>
              <a:rPr lang="en-GB" altLang="en-US" sz="2500" dirty="0">
                <a:ea typeface="MS PGothic" pitchFamily="34" charset="-128"/>
              </a:rPr>
              <a:t>FISIC+CARME could perform the </a:t>
            </a:r>
            <a:r>
              <a:rPr lang="en-GB" altLang="en-US" sz="2500" b="1" dirty="0">
                <a:ea typeface="MS PGothic" pitchFamily="34" charset="-128"/>
              </a:rPr>
              <a:t>first</a:t>
            </a:r>
            <a:r>
              <a:rPr lang="en-GB" altLang="en-US" sz="2500" dirty="0">
                <a:ea typeface="MS PGothic" pitchFamily="34" charset="-128"/>
              </a:rPr>
              <a:t> </a:t>
            </a:r>
            <a:r>
              <a:rPr lang="en-GB" altLang="en-US" sz="2500" b="1" dirty="0">
                <a:ea typeface="MS PGothic" pitchFamily="34" charset="-128"/>
              </a:rPr>
              <a:t>bare cross-section measurements at stellar energies</a:t>
            </a:r>
          </a:p>
          <a:p>
            <a:endParaRPr lang="en-GB" altLang="en-US" sz="800" b="1" dirty="0">
              <a:ea typeface="MS PGothic" pitchFamily="34" charset="-128"/>
            </a:endParaRPr>
          </a:p>
          <a:p>
            <a:r>
              <a:rPr lang="en-GB" altLang="en-US" sz="2500" dirty="0">
                <a:ea typeface="MS PGothic" pitchFamily="34" charset="-128"/>
              </a:rPr>
              <a:t>Some delays, but should be mounted ~next year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863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b="1" cap="small" dirty="0"/>
              <a:t>First ever bare nuclear reaction studies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CE506680-397D-48BF-B314-521349759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2950" y="1701396"/>
            <a:ext cx="973879" cy="46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CARME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5A30D9-DBEA-4613-85DA-90FF742AD374}"/>
              </a:ext>
            </a:extLst>
          </p:cNvPr>
          <p:cNvCxnSpPr>
            <a:cxnSpLocks/>
          </p:cNvCxnSpPr>
          <p:nvPr/>
        </p:nvCxnSpPr>
        <p:spPr>
          <a:xfrm flipH="1">
            <a:off x="7542971" y="1986871"/>
            <a:ext cx="892994" cy="72367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EB38E7E-2A1E-4462-811A-B211E408FD83}"/>
              </a:ext>
            </a:extLst>
          </p:cNvPr>
          <p:cNvSpPr txBox="1"/>
          <p:nvPr/>
        </p:nvSpPr>
        <p:spPr>
          <a:xfrm>
            <a:off x="3167563" y="1423475"/>
            <a:ext cx="13777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b="1" dirty="0"/>
              <a:t>CRYRING</a:t>
            </a:r>
          </a:p>
        </p:txBody>
      </p:sp>
    </p:spTree>
    <p:extLst>
      <p:ext uri="{BB962C8B-B14F-4D97-AF65-F5344CB8AC3E}">
        <p14:creationId xmlns:p14="http://schemas.microsoft.com/office/powerpoint/2010/main" val="1820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2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C5B58-7B70-1D3B-2A45-6F1C9F061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C90DD0-0353-4A3B-05E5-C469357F141B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Storing ions – Definitions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4F6BC7A2-AC6B-8787-F8E6-BE8BFDCD1C6F}"/>
              </a:ext>
            </a:extLst>
          </p:cNvPr>
          <p:cNvSpPr txBox="1"/>
          <p:nvPr/>
        </p:nvSpPr>
        <p:spPr>
          <a:xfrm>
            <a:off x="112870" y="787392"/>
            <a:ext cx="8984831" cy="574003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b="1" dirty="0"/>
              <a:t>Magnets rigidity: </a:t>
            </a:r>
            <a:r>
              <a:rPr lang="en-GB" sz="2800" dirty="0"/>
              <a:t>B</a:t>
            </a:r>
            <a:r>
              <a:rPr lang="el-GR" sz="2800" dirty="0"/>
              <a:t>ρ</a:t>
            </a:r>
            <a:r>
              <a:rPr lang="en-GB" sz="2800" dirty="0"/>
              <a:t> </a:t>
            </a:r>
            <a:r>
              <a:rPr lang="el-GR" sz="2800" dirty="0"/>
              <a:t>=</a:t>
            </a:r>
            <a:r>
              <a:rPr lang="en-GB" sz="2800" dirty="0"/>
              <a:t> </a:t>
            </a:r>
            <a:r>
              <a:rPr lang="en-GB" sz="2800" dirty="0">
                <a:effectLst/>
              </a:rPr>
              <a:t>mv / q</a:t>
            </a:r>
            <a:r>
              <a:rPr lang="en-GB" sz="2800" dirty="0"/>
              <a:t>​</a:t>
            </a:r>
          </a:p>
          <a:p>
            <a:endParaRPr lang="en-GB" sz="1500" dirty="0"/>
          </a:p>
          <a:p>
            <a:r>
              <a:rPr lang="en-GB" sz="2800" dirty="0">
                <a:latin typeface="Calibri"/>
              </a:rPr>
              <a:t>Storage rings have a limited </a:t>
            </a:r>
            <a:r>
              <a:rPr lang="en-GB" sz="2800" b="1" dirty="0">
                <a:latin typeface="Calibri"/>
              </a:rPr>
              <a:t>acceptance</a:t>
            </a:r>
            <a:r>
              <a:rPr lang="en-GB" sz="2800" dirty="0">
                <a:latin typeface="Calibri"/>
              </a:rPr>
              <a:t> usually expressed </a:t>
            </a:r>
          </a:p>
          <a:p>
            <a:pPr marL="325437" indent="-285750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2800" dirty="0">
                <a:latin typeface="Calibri"/>
              </a:rPr>
              <a:t>in terms of the beam </a:t>
            </a:r>
            <a:r>
              <a:rPr lang="en-GB" sz="2800" b="1" dirty="0">
                <a:latin typeface="Calibri"/>
                <a:cs typeface="Tahoma"/>
              </a:rPr>
              <a:t>emittance </a:t>
            </a:r>
            <a:r>
              <a:rPr lang="en-GB" sz="2800" b="1" dirty="0">
                <a:latin typeface="Calibri"/>
              </a:rPr>
              <a:t>ε</a:t>
            </a:r>
            <a:r>
              <a:rPr lang="en-GB" sz="2800" dirty="0">
                <a:latin typeface="Calibri"/>
              </a:rPr>
              <a:t> or </a:t>
            </a:r>
            <a:r>
              <a:rPr lang="en-GB" sz="2800" b="1" dirty="0">
                <a:latin typeface="Calibri"/>
                <a:cs typeface="Tahoma"/>
              </a:rPr>
              <a:t>momentum spread </a:t>
            </a:r>
            <a:r>
              <a:rPr lang="en-GB" sz="2800" b="1" dirty="0" err="1">
                <a:latin typeface="Calibri"/>
                <a:cs typeface="Tahoma"/>
              </a:rPr>
              <a:t>Δp</a:t>
            </a:r>
            <a:endParaRPr lang="en-GB" sz="2800" b="1" dirty="0">
              <a:latin typeface="Calibri"/>
              <a:ea typeface="ヒラギノ角ゴ ProN W6"/>
            </a:endParaRPr>
          </a:p>
          <a:p>
            <a:pPr marL="39687" indent="0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GB" sz="2800" dirty="0">
                <a:latin typeface="Calibri"/>
              </a:rPr>
              <a:t>	</a:t>
            </a:r>
            <a:r>
              <a:rPr lang="en-GB" sz="2800" dirty="0">
                <a:latin typeface="Calibri"/>
                <a:cs typeface="Tahoma"/>
              </a:rPr>
              <a:t>    </a:t>
            </a:r>
            <a:r>
              <a:rPr lang="en-GB" sz="2800" b="1" dirty="0">
                <a:latin typeface="Calibri"/>
                <a:cs typeface="Tahoma"/>
              </a:rPr>
              <a:t>       </a:t>
            </a:r>
            <a:r>
              <a:rPr lang="en-GB" sz="2800" b="1" dirty="0">
                <a:latin typeface="Calibri"/>
              </a:rPr>
              <a:t>ε</a:t>
            </a:r>
            <a:r>
              <a:rPr lang="en-GB" sz="2800" b="1" dirty="0">
                <a:latin typeface="Calibri"/>
                <a:cs typeface="Tahoma"/>
              </a:rPr>
              <a:t> </a:t>
            </a:r>
            <a:r>
              <a:rPr lang="en-GB" sz="2800" dirty="0">
                <a:latin typeface="Calibri"/>
                <a:cs typeface="Tahoma"/>
              </a:rPr>
              <a:t>= π α </a:t>
            </a:r>
            <a:r>
              <a:rPr lang="en-GB" sz="2800" b="1" dirty="0" err="1">
                <a:latin typeface="Calibri"/>
                <a:cs typeface="Tahoma"/>
              </a:rPr>
              <a:t>Δp</a:t>
            </a:r>
            <a:r>
              <a:rPr lang="en-GB" sz="2800" dirty="0">
                <a:latin typeface="Calibri"/>
              </a:rPr>
              <a:t>    (α - angular divergence)</a:t>
            </a:r>
          </a:p>
          <a:p>
            <a:pPr marL="39687" indent="0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GB" sz="2800" dirty="0">
              <a:latin typeface="Calibri"/>
            </a:endParaRPr>
          </a:p>
          <a:p>
            <a:pPr marL="39687" indent="0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GB" sz="2800" dirty="0">
                <a:latin typeface="Calibri"/>
              </a:rPr>
              <a:t>These two limit the maximum and minimum energy that can be stored, </a:t>
            </a:r>
            <a:r>
              <a:rPr lang="en-GB" sz="2800" dirty="0">
                <a:solidFill>
                  <a:srgbClr val="FF0000"/>
                </a:solidFill>
                <a:latin typeface="Calibri"/>
              </a:rPr>
              <a:t>depending on q and m</a:t>
            </a:r>
            <a:r>
              <a:rPr lang="en-GB" sz="2800" dirty="0">
                <a:latin typeface="Calibri"/>
              </a:rPr>
              <a:t>.</a:t>
            </a:r>
            <a:endParaRPr lang="en-GB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500" dirty="0"/>
          </a:p>
          <a:p>
            <a:r>
              <a:rPr lang="en-GB" sz="2800" b="1" dirty="0" err="1">
                <a:latin typeface="Calibri"/>
                <a:cs typeface="Tahoma"/>
              </a:rPr>
              <a:t>Betatron</a:t>
            </a:r>
            <a:r>
              <a:rPr lang="en-GB" sz="2800" b="1" dirty="0">
                <a:latin typeface="Calibri"/>
                <a:cs typeface="Tahoma"/>
              </a:rPr>
              <a:t> oscillations </a:t>
            </a:r>
            <a:r>
              <a:rPr lang="en-GB" sz="2800" dirty="0">
                <a:latin typeface="Calibri"/>
                <a:cs typeface="Tahoma"/>
              </a:rPr>
              <a:t>occur</a:t>
            </a:r>
            <a:r>
              <a:rPr lang="en-GB" sz="2800" b="1" dirty="0">
                <a:latin typeface="Calibri"/>
                <a:cs typeface="Tahoma"/>
              </a:rPr>
              <a:t> </a:t>
            </a:r>
            <a:r>
              <a:rPr lang="en-GB" sz="2800" dirty="0">
                <a:latin typeface="Calibri"/>
              </a:rPr>
              <a:t>around the design orbit</a:t>
            </a:r>
            <a:endParaRPr lang="en-GB" sz="3600" dirty="0"/>
          </a:p>
          <a:p>
            <a:endParaRPr lang="en-GB" sz="1500" dirty="0"/>
          </a:p>
          <a:p>
            <a:r>
              <a:rPr lang="en-US" sz="2800" dirty="0">
                <a:latin typeface="Calibri"/>
              </a:rPr>
              <a:t>The ratio of the </a:t>
            </a:r>
            <a:r>
              <a:rPr lang="en-US" sz="2800" dirty="0" err="1">
                <a:latin typeface="Calibri"/>
              </a:rPr>
              <a:t>betatron</a:t>
            </a:r>
            <a:r>
              <a:rPr lang="en-US" sz="2800" dirty="0">
                <a:latin typeface="Calibri"/>
              </a:rPr>
              <a:t> wavelength to the ring circumference is the </a:t>
            </a:r>
            <a:r>
              <a:rPr lang="en-US" sz="2800" b="1" dirty="0">
                <a:latin typeface="Calibri"/>
              </a:rPr>
              <a:t>tune</a:t>
            </a:r>
            <a:r>
              <a:rPr lang="en-US" sz="2800" dirty="0">
                <a:latin typeface="Calibri"/>
              </a:rPr>
              <a:t>. </a:t>
            </a:r>
            <a:r>
              <a:rPr lang="en-US" sz="2800" u="sng" dirty="0">
                <a:latin typeface="Calibri"/>
              </a:rPr>
              <a:t>Key parameter in ring construction! </a:t>
            </a:r>
            <a:r>
              <a:rPr lang="en-US" sz="2800" dirty="0">
                <a:latin typeface="Calibri"/>
              </a:rPr>
              <a:t>Influences beam optics emittance, luminosity, storage stability, and many more parameters.</a:t>
            </a:r>
            <a:endParaRPr lang="en-GB" sz="2800" dirty="0"/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0477F1A3-0138-8C04-CEF1-5AA50A84D6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951207" y="706056"/>
            <a:ext cx="3184897" cy="201622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506E48C-8CE6-782D-8B7A-C61A31C69DF5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 l="12981" t="15070" r="14695" b="13349"/>
          <a:stretch/>
        </p:blipFill>
        <p:spPr bwMode="auto">
          <a:xfrm>
            <a:off x="9210795" y="3824489"/>
            <a:ext cx="2520145" cy="2327455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B138B4-F0DE-4986-4F95-17F92CC8CD85}"/>
              </a:ext>
            </a:extLst>
          </p:cNvPr>
          <p:cNvCxnSpPr>
            <a:cxnSpLocks/>
          </p:cNvCxnSpPr>
          <p:nvPr/>
        </p:nvCxnSpPr>
        <p:spPr>
          <a:xfrm>
            <a:off x="7720314" y="4271058"/>
            <a:ext cx="1689904" cy="4166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65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5B1C9A6-055E-C43A-78A0-54F96321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34144"/>
          </a:xfrm>
        </p:spPr>
        <p:txBody>
          <a:bodyPr>
            <a:normAutofit/>
          </a:bodyPr>
          <a:lstStyle/>
          <a:p>
            <a:pPr algn="ctr"/>
            <a:r>
              <a:rPr lang="en-GB" sz="4000" b="1" cap="small" dirty="0">
                <a:latin typeface="+mn-lt"/>
              </a:rPr>
              <a:t>Conclusions</a:t>
            </a:r>
            <a:endParaRPr lang="de-DE" sz="4000" b="1" cap="small" dirty="0">
              <a:latin typeface="+mn-lt"/>
            </a:endParaRP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B326B58F-6CD7-5A3B-476C-138DAF52B710}"/>
              </a:ext>
            </a:extLst>
          </p:cNvPr>
          <p:cNvSpPr txBox="1"/>
          <p:nvPr/>
        </p:nvSpPr>
        <p:spPr>
          <a:xfrm>
            <a:off x="421342" y="911349"/>
            <a:ext cx="10667205" cy="54784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Heavy ion storage rings are complex but incredibly useful devices to carry out nuclear physics and nuclear astrophysics measurements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Great for mass measurements and decay measurements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Very effective way to use radioactive ions for nuclear reaction measurements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Unique challenges (target, vacuum) but also unique advantages (recirculation, beam purity)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Relatively new field, lots of advances and progress has been made in the last few years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5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500" dirty="0"/>
              <a:t>Many unique measurements possible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96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56D0A-E7BC-D412-AF1A-2D426576B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74E9E3-0DA1-23DC-ACC7-35D9394783B9}"/>
              </a:ext>
            </a:extLst>
          </p:cNvPr>
          <p:cNvSpPr txBox="1"/>
          <p:nvPr/>
        </p:nvSpPr>
        <p:spPr>
          <a:xfrm>
            <a:off x="0" y="241333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cap="small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225979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A7B5E-0631-93A1-BAE0-60367124B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84B17-D4E2-634C-4618-37105AE2A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07" y="2819794"/>
            <a:ext cx="4192772" cy="3502271"/>
          </a:xfrm>
          <a:prstGeom prst="rect">
            <a:avLst/>
          </a:prstGeom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A136AE5D-4F95-6C92-F2C8-E342FAF7F001}"/>
              </a:ext>
            </a:extLst>
          </p:cNvPr>
          <p:cNvSpPr txBox="1"/>
          <p:nvPr/>
        </p:nvSpPr>
        <p:spPr>
          <a:xfrm>
            <a:off x="6264711" y="3740151"/>
            <a:ext cx="4192770" cy="20159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00B050"/>
                </a:solidFill>
              </a:rPr>
              <a:t> Good isotopic purity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00B050"/>
                </a:solidFill>
              </a:rPr>
              <a:t> Good energy resolution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00B050"/>
                </a:solidFill>
              </a:rPr>
              <a:t> Good intensity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C00000"/>
                </a:solidFill>
              </a:rPr>
              <a:t> Available radioisotopes limited by chemistry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23FE1A83-FF3F-606B-F7A9-12F3DDD3D54C}"/>
              </a:ext>
            </a:extLst>
          </p:cNvPr>
          <p:cNvSpPr txBox="1"/>
          <p:nvPr/>
        </p:nvSpPr>
        <p:spPr>
          <a:xfrm>
            <a:off x="1710631" y="148887"/>
            <a:ext cx="8770739" cy="22775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ISOL (Isotope Separation On-Line)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Light beam on thick target (e.g. protons on </a:t>
            </a:r>
            <a:r>
              <a:rPr lang="en-GB" sz="2800" dirty="0" err="1"/>
              <a:t>SiC</a:t>
            </a:r>
            <a:r>
              <a:rPr lang="en-GB" sz="2800" dirty="0"/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Radioisotopes produced by nuclear reactions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Isotopes diffuse out of target (hot chemistry)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Separate, reaccelerate at energies of interest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7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E3C0-D375-B28B-9FF9-80FF5253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8">
            <a:extLst>
              <a:ext uri="{FF2B5EF4-FFF2-40B4-BE49-F238E27FC236}">
                <a16:creationId xmlns:a16="http://schemas.microsoft.com/office/drawing/2014/main" id="{306D8C72-EA36-053A-76AD-6D5FEC0427D7}"/>
              </a:ext>
            </a:extLst>
          </p:cNvPr>
          <p:cNvSpPr txBox="1"/>
          <p:nvPr/>
        </p:nvSpPr>
        <p:spPr>
          <a:xfrm>
            <a:off x="6475230" y="3651538"/>
            <a:ext cx="4192770" cy="20159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C00000"/>
                </a:solidFill>
              </a:rPr>
              <a:t> Poor isotopic purity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C00000"/>
                </a:solidFill>
              </a:rPr>
              <a:t> Poor energy resolution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C00000"/>
                </a:solidFill>
              </a:rPr>
              <a:t> Poor intensity vs. ISOL</a:t>
            </a:r>
          </a:p>
          <a:p>
            <a:pPr>
              <a:buFont typeface="Arial" pitchFamily="34" charset="0"/>
              <a:buChar char="•"/>
            </a:pPr>
            <a:r>
              <a:rPr lang="en-GB" sz="2500" dirty="0">
                <a:solidFill>
                  <a:srgbClr val="00B050"/>
                </a:solidFill>
              </a:rPr>
              <a:t> No limitations on isotope production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EAB6C72B-C872-4614-89B0-31867C47EDAD}"/>
              </a:ext>
            </a:extLst>
          </p:cNvPr>
          <p:cNvSpPr txBox="1"/>
          <p:nvPr/>
        </p:nvSpPr>
        <p:spPr>
          <a:xfrm>
            <a:off x="1710631" y="182443"/>
            <a:ext cx="8770739" cy="22775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In-flight fragmentation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Smash heavy beam on light, thin target (e.g. Pb on Be)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Produce a cocktail of radioisotopes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Select those of interest and direct on experiment target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No re-acceleration! Produced at E &gt;&gt; MeV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2B654-69CA-388A-BB0E-C91E8D4B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252" y="3390548"/>
            <a:ext cx="4278748" cy="2537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8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E979E-FA88-8DAF-10AD-D78D962F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AA7A45-6CC2-A18C-2DF0-AB2CDFC37FA6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Storing ions – storage time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D9C10AFC-E574-B93A-FD2C-41BDEBF267FA}"/>
              </a:ext>
            </a:extLst>
          </p:cNvPr>
          <p:cNvSpPr txBox="1"/>
          <p:nvPr/>
        </p:nvSpPr>
        <p:spPr>
          <a:xfrm>
            <a:off x="176531" y="707886"/>
            <a:ext cx="10616862" cy="11849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dirty="0"/>
              <a:t>Can ions keep circulating indefinitely?</a:t>
            </a:r>
          </a:p>
          <a:p>
            <a:endParaRPr lang="en-GB" sz="1500" dirty="0"/>
          </a:p>
          <a:p>
            <a:r>
              <a:rPr lang="en-GB" sz="2800" b="1" dirty="0"/>
              <a:t>No</a:t>
            </a:r>
            <a:r>
              <a:rPr lang="en-GB" sz="2800" dirty="0"/>
              <a:t> – the question is why?</a:t>
            </a: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2CF5EF36-6B9E-A278-8896-C8B15ED67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473642" y="1415772"/>
            <a:ext cx="7238974" cy="5303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3C662-5361-47CF-611E-EA0F2FC6A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3C625E-8CD8-C411-DCD2-C3C2C87B02F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Storing ions – storage time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BF5055F2-F70B-E090-8D36-83E7C99ED378}"/>
              </a:ext>
            </a:extLst>
          </p:cNvPr>
          <p:cNvSpPr txBox="1"/>
          <p:nvPr/>
        </p:nvSpPr>
        <p:spPr>
          <a:xfrm>
            <a:off x="176531" y="707886"/>
            <a:ext cx="10616862" cy="52629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b="1" dirty="0"/>
              <a:t>1. Energy losses</a:t>
            </a:r>
          </a:p>
          <a:p>
            <a:r>
              <a:rPr lang="en-GB" sz="2800" dirty="0"/>
              <a:t>Let us assume: </a:t>
            </a:r>
            <a:r>
              <a:rPr lang="en-GB" sz="2800" baseline="30000" dirty="0"/>
              <a:t>238</a:t>
            </a:r>
            <a:r>
              <a:rPr lang="en-GB" sz="2800" dirty="0"/>
              <a:t>U</a:t>
            </a:r>
            <a:r>
              <a:rPr lang="en-GB" sz="2800" baseline="30000" dirty="0"/>
              <a:t>73+</a:t>
            </a:r>
            <a:r>
              <a:rPr lang="en-GB" sz="2800" dirty="0"/>
              <a:t> stored at 50 MeV/A at the ESR</a:t>
            </a:r>
          </a:p>
          <a:p>
            <a:r>
              <a:rPr lang="en-GB" sz="2800" dirty="0"/>
              <a:t>ESR circumference: 108 m, Pressure: 10</a:t>
            </a:r>
            <a:r>
              <a:rPr lang="en-GB" sz="2800" baseline="30000" dirty="0"/>
              <a:t>-7</a:t>
            </a:r>
            <a:r>
              <a:rPr lang="en-GB" sz="2800" dirty="0"/>
              <a:t> mbar </a:t>
            </a:r>
          </a:p>
          <a:p>
            <a:r>
              <a:rPr lang="en-GB" sz="2800" dirty="0"/>
              <a:t>Let us assume the </a:t>
            </a:r>
            <a:r>
              <a:rPr lang="en-GB" sz="2800" i="1" dirty="0"/>
              <a:t>residual gas </a:t>
            </a:r>
            <a:r>
              <a:rPr lang="en-GB" sz="2800" dirty="0"/>
              <a:t>is N</a:t>
            </a:r>
            <a:r>
              <a:rPr lang="en-GB" sz="2800" baseline="-25000" dirty="0"/>
              <a:t>2</a:t>
            </a:r>
          </a:p>
          <a:p>
            <a:pPr algn="ctr"/>
            <a:r>
              <a:rPr lang="en-GB" sz="2800" dirty="0"/>
              <a:t>---</a:t>
            </a:r>
          </a:p>
          <a:p>
            <a:r>
              <a:rPr lang="en-GB" sz="2800" dirty="0"/>
              <a:t>Energy loss per revolution: 84 eV (SRIM)</a:t>
            </a:r>
          </a:p>
          <a:p>
            <a:r>
              <a:rPr lang="en-GB" sz="2800" dirty="0"/>
              <a:t>50 MeV/A -&gt; v = 7E7 m/s (ignore relativity)</a:t>
            </a:r>
          </a:p>
          <a:p>
            <a:r>
              <a:rPr lang="en-GB" sz="2800" b="1" dirty="0"/>
              <a:t>Revolution frequency</a:t>
            </a:r>
            <a:r>
              <a:rPr lang="en-GB" sz="2800" dirty="0"/>
              <a:t>: v /circumference = </a:t>
            </a:r>
            <a:r>
              <a:rPr lang="en-GB" sz="2800" b="1" dirty="0"/>
              <a:t>9E5 Hz</a:t>
            </a:r>
          </a:p>
          <a:p>
            <a:r>
              <a:rPr lang="en-GB" sz="2800" dirty="0"/>
              <a:t>Energy loss per second </a:t>
            </a:r>
            <a:r>
              <a:rPr lang="en-GB" sz="2800" b="1" dirty="0"/>
              <a:t>75 MeV/s </a:t>
            </a:r>
            <a:r>
              <a:rPr lang="en-GB" sz="2800" dirty="0"/>
              <a:t>(~1%)</a:t>
            </a:r>
          </a:p>
          <a:p>
            <a:endParaRPr lang="en-GB" sz="2800" b="1" dirty="0"/>
          </a:p>
          <a:p>
            <a:r>
              <a:rPr lang="en-GB" sz="2800" dirty="0"/>
              <a:t>Is it an issue? </a:t>
            </a:r>
          </a:p>
          <a:p>
            <a:r>
              <a:rPr lang="en-GB" sz="2800" dirty="0"/>
              <a:t>Yes.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1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AC7FC-AD81-2B9B-C284-1CF138F2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11BDB1-4DF4-65C5-108B-96A029229E6E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Electron Cooler</a:t>
            </a:r>
          </a:p>
        </p:txBody>
      </p:sp>
      <p:pic>
        <p:nvPicPr>
          <p:cNvPr id="3" name="Grafik 468">
            <a:extLst>
              <a:ext uri="{FF2B5EF4-FFF2-40B4-BE49-F238E27FC236}">
                <a16:creationId xmlns:a16="http://schemas.microsoft.com/office/drawing/2014/main" id="{31E1AC4C-8512-D867-244E-2A1B26B75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922617" y="797538"/>
            <a:ext cx="5201863" cy="3448919"/>
          </a:xfrm>
          <a:prstGeom prst="rect">
            <a:avLst/>
          </a:prstGeom>
        </p:spPr>
      </p:pic>
      <p:sp>
        <p:nvSpPr>
          <p:cNvPr id="5" name="Textfeld 25">
            <a:extLst>
              <a:ext uri="{FF2B5EF4-FFF2-40B4-BE49-F238E27FC236}">
                <a16:creationId xmlns:a16="http://schemas.microsoft.com/office/drawing/2014/main" id="{EA314604-7C4B-9DF4-DF2D-5F6A36F0DA6E}"/>
              </a:ext>
            </a:extLst>
          </p:cNvPr>
          <p:cNvSpPr txBox="1"/>
          <p:nvPr/>
        </p:nvSpPr>
        <p:spPr bwMode="auto">
          <a:xfrm>
            <a:off x="333296" y="797538"/>
            <a:ext cx="55813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1">
              <a:tabLst>
                <a:tab pos="627063" algn="l"/>
              </a:tabLst>
              <a:defRPr/>
            </a:pPr>
            <a:r>
              <a:rPr lang="en-US" sz="2500" dirty="0"/>
              <a:t>Electron beam in overlap with ion beam</a:t>
            </a:r>
            <a:endParaRPr sz="2500" dirty="0"/>
          </a:p>
          <a:p>
            <a:pPr marL="301625" lvl="1" indent="-285750">
              <a:buFont typeface="Arial"/>
              <a:buChar char="•"/>
              <a:tabLst>
                <a:tab pos="627063" algn="l"/>
              </a:tabLst>
              <a:defRPr/>
            </a:pPr>
            <a:endParaRPr lang="en-US" sz="2500" dirty="0"/>
          </a:p>
          <a:p>
            <a:pPr marL="15875" lvl="1">
              <a:tabLst>
                <a:tab pos="627063" algn="l"/>
              </a:tabLst>
              <a:defRPr/>
            </a:pPr>
            <a:r>
              <a:rPr lang="en-US" sz="2500" dirty="0"/>
              <a:t>Cool electrons interact with hot ions</a:t>
            </a:r>
            <a:br>
              <a:rPr lang="en-US" sz="2500" dirty="0"/>
            </a:br>
            <a:r>
              <a:rPr lang="en-US" sz="2500" dirty="0"/>
              <a:t>(temperature exchange though collisions)</a:t>
            </a:r>
          </a:p>
          <a:p>
            <a:pPr marL="15875" lvl="1">
              <a:tabLst>
                <a:tab pos="627063" algn="l"/>
              </a:tabLst>
              <a:defRPr/>
            </a:pPr>
            <a:endParaRPr lang="en-US" sz="2500" dirty="0"/>
          </a:p>
          <a:p>
            <a:pPr marL="15875" lvl="1">
              <a:tabLst>
                <a:tab pos="627063" algn="l"/>
              </a:tabLst>
              <a:defRPr/>
            </a:pPr>
            <a:r>
              <a:rPr lang="en-US" sz="2500" u="sng" dirty="0"/>
              <a:t>Necessary when the target is on!!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AF7554-EB70-18B0-8233-53DF87FE1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1661" y="4330306"/>
            <a:ext cx="3481953" cy="2241044"/>
          </a:xfrm>
          <a:prstGeom prst="rect">
            <a:avLst/>
          </a:prstGeom>
        </p:spPr>
      </p:pic>
      <p:sp>
        <p:nvSpPr>
          <p:cNvPr id="8" name="Ellipse 8">
            <a:extLst>
              <a:ext uri="{FF2B5EF4-FFF2-40B4-BE49-F238E27FC236}">
                <a16:creationId xmlns:a16="http://schemas.microsoft.com/office/drawing/2014/main" id="{B8236FE8-EA20-5F16-28F4-82877F97E945}"/>
              </a:ext>
            </a:extLst>
          </p:cNvPr>
          <p:cNvSpPr/>
          <p:nvPr/>
        </p:nvSpPr>
        <p:spPr bwMode="auto">
          <a:xfrm>
            <a:off x="2806191" y="4208901"/>
            <a:ext cx="1008185" cy="1008113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1">
            <a:extLst>
              <a:ext uri="{FF2B5EF4-FFF2-40B4-BE49-F238E27FC236}">
                <a16:creationId xmlns:a16="http://schemas.microsoft.com/office/drawing/2014/main" id="{ACF7F51A-FA9B-481E-0C1C-F7B8E27361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906"/>
          <a:stretch/>
        </p:blipFill>
        <p:spPr bwMode="auto">
          <a:xfrm>
            <a:off x="4314894" y="3229949"/>
            <a:ext cx="3871151" cy="3448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148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77136-B401-1BB0-D6FA-B98FCBAE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A6807-7D8E-B0B9-3A19-A675257B324F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cap="small" dirty="0"/>
              <a:t>Storing ions – storage time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7ADF9DA8-E4DA-94F4-9BCD-7B6DEB13B78C}"/>
              </a:ext>
            </a:extLst>
          </p:cNvPr>
          <p:cNvSpPr txBox="1"/>
          <p:nvPr/>
        </p:nvSpPr>
        <p:spPr>
          <a:xfrm>
            <a:off x="112870" y="758455"/>
            <a:ext cx="11322917" cy="56938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800" b="1" dirty="0"/>
              <a:t>2. Electron capture</a:t>
            </a:r>
          </a:p>
          <a:p>
            <a:r>
              <a:rPr lang="en-GB" sz="2800" dirty="0"/>
              <a:t>As the (ionised) beam travels through the ring, it may capture an electron</a:t>
            </a:r>
          </a:p>
          <a:p>
            <a:r>
              <a:rPr lang="en-GB" sz="2800" dirty="0"/>
              <a:t>Change in charge state -&gt; change in orbit -&gt; lost ion! </a:t>
            </a:r>
          </a:p>
          <a:p>
            <a:r>
              <a:rPr lang="en-GB" sz="2800" dirty="0"/>
              <a:t>Cross section (some simplifying assumptions)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r>
              <a:rPr lang="en-GB" sz="2800" dirty="0"/>
              <a:t>Where q and E are the charge and energy of the beam.</a:t>
            </a:r>
          </a:p>
          <a:p>
            <a:r>
              <a:rPr lang="en-GB" sz="2800" dirty="0"/>
              <a:t>Z is the atomic number of the residual gas or the target</a:t>
            </a:r>
          </a:p>
          <a:p>
            <a:r>
              <a:rPr lang="en-GB" sz="2800" dirty="0"/>
              <a:t>Cross-section in barn</a:t>
            </a:r>
          </a:p>
          <a:p>
            <a:endParaRPr lang="en-GB" sz="2800" dirty="0"/>
          </a:p>
          <a:p>
            <a:r>
              <a:rPr lang="en-GB" sz="2800" dirty="0"/>
              <a:t>Same assumptions as before (</a:t>
            </a:r>
            <a:r>
              <a:rPr lang="en-GB" sz="2800" baseline="30000" dirty="0"/>
              <a:t>238</a:t>
            </a:r>
            <a:r>
              <a:rPr lang="en-GB" sz="2800" dirty="0"/>
              <a:t>U</a:t>
            </a:r>
            <a:r>
              <a:rPr lang="en-GB" sz="2800" baseline="30000" dirty="0"/>
              <a:t>73+</a:t>
            </a:r>
            <a:r>
              <a:rPr lang="en-GB" sz="2800" dirty="0"/>
              <a:t> at 50 MeV/A, N</a:t>
            </a:r>
            <a:r>
              <a:rPr lang="en-GB" sz="2800" baseline="-25000" dirty="0"/>
              <a:t>2</a:t>
            </a:r>
            <a:r>
              <a:rPr lang="en-GB" sz="2800" dirty="0"/>
              <a:t> gas): </a:t>
            </a:r>
            <a:r>
              <a:rPr lang="en-GB" sz="2800" u="sng" dirty="0">
                <a:solidFill>
                  <a:srgbClr val="FF0000"/>
                </a:solidFill>
              </a:rPr>
              <a:t>50 </a:t>
            </a:r>
            <a:r>
              <a:rPr lang="en-GB" sz="2800" u="sng" dirty="0" err="1">
                <a:solidFill>
                  <a:srgbClr val="FF0000"/>
                </a:solidFill>
              </a:rPr>
              <a:t>kbarn</a:t>
            </a:r>
            <a:endParaRPr lang="en-GB" sz="2800" u="sng" dirty="0">
              <a:solidFill>
                <a:srgbClr val="FF0000"/>
              </a:solidFill>
            </a:endParaRPr>
          </a:p>
          <a:p>
            <a:r>
              <a:rPr lang="en-GB" sz="2800" dirty="0"/>
              <a:t>Even if the vacuum is 10</a:t>
            </a:r>
            <a:r>
              <a:rPr lang="en-GB" sz="2800" baseline="30000" dirty="0"/>
              <a:t>-11</a:t>
            </a:r>
            <a:r>
              <a:rPr lang="en-GB" sz="2800" dirty="0"/>
              <a:t> mbar, lifetime is a few hundred seconds!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8">
                <a:extLst>
                  <a:ext uri="{FF2B5EF4-FFF2-40B4-BE49-F238E27FC236}">
                    <a16:creationId xmlns:a16="http://schemas.microsoft.com/office/drawing/2014/main" id="{6A2DF10E-21E1-17FD-AE7F-A585A33A86DC}"/>
                  </a:ext>
                </a:extLst>
              </p:cNvPr>
              <p:cNvSpPr txBox="1"/>
              <p:nvPr/>
            </p:nvSpPr>
            <p:spPr>
              <a:xfrm>
                <a:off x="1611843" y="2720465"/>
                <a:ext cx="8770739" cy="99315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𝐸𝐶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=1.1∙</m:t>
                      </m:r>
                      <m:sSup>
                        <m:sSupPr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f>
                        <m:fPr>
                          <m:ctrlPr>
                            <a:rPr lang="en-GB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3.9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4.8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CasellaDiTesto 8">
                <a:extLst>
                  <a:ext uri="{FF2B5EF4-FFF2-40B4-BE49-F238E27FC236}">
                    <a16:creationId xmlns:a16="http://schemas.microsoft.com/office/drawing/2014/main" id="{6A2DF10E-21E1-17FD-AE7F-A585A33A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843" y="2720465"/>
                <a:ext cx="8770739" cy="993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718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|0|0|0.1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|0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|0|0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6009</TotalTime>
  <Words>2160</Words>
  <Application>Microsoft Office PowerPoint</Application>
  <PresentationFormat>Widescreen</PresentationFormat>
  <Paragraphs>391</Paragraphs>
  <Slides>53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ＭＳ Ｐゴシック</vt:lpstr>
      <vt:lpstr>ＭＳ Ｐゴシック</vt:lpstr>
      <vt:lpstr>Arial</vt:lpstr>
      <vt:lpstr>Arial Bold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 of 205Pb</vt:lpstr>
      <vt:lpstr>What is bound-state β decay?</vt:lpstr>
      <vt:lpstr>Bound-state beta-decay of 205Tl81+ at GSI</vt:lpstr>
      <vt:lpstr>PowerPoint Presentation</vt:lpstr>
      <vt:lpstr>Linear fit gives half-life: larger than systematics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NECTAR - Nuclear rEaCTions At storage Rings Neutron-induced reactions in inverse kinematics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Bang Nucleosynthesis</vt:lpstr>
      <vt:lpstr>PowerPoint Presentation</vt:lpstr>
      <vt:lpstr>How does it work?</vt:lpstr>
      <vt:lpstr>Nova explosions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Laboratorio</dc:creator>
  <cp:lastModifiedBy>admin</cp:lastModifiedBy>
  <cp:revision>1072</cp:revision>
  <dcterms:created xsi:type="dcterms:W3CDTF">2019-01-25T13:33:34Z</dcterms:created>
  <dcterms:modified xsi:type="dcterms:W3CDTF">2025-03-18T09:14:39Z</dcterms:modified>
</cp:coreProperties>
</file>