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AB5573-BA05-4BE2-BA91-7FE389334DFC}">
  <a:tblStyle styleId="{3FAB5573-BA05-4BE2-BA91-7FE389334D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slide" Target="slides/slide41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ilianweng.github.io/posts/2018-10-13-flow-models/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ucspe.github.io/masterthesis_danucaus/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ilianweng.github.io/posts/2018-10-13-flow-models/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ilianweng.github.io/posts/2021-07-11-diffusion-models/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rxiv.org/pdf/2202.07125.pdf" TargetMode="Externa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owardsdatascience.com/recurrent-neural-networks-rnns-3f06d7653a85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4a983da15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4a983da1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4a983da1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e4a983da1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https://medium.com/towards-data-science/illustrated-guide-to-lstms-and-gru-s-a-step-by-step-explanation-44e9eb85bf21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e4a983da1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e4a983da1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https://medium.com/towards-data-science/illustrated-guide-to-lstms-and-gru-s-a-step-by-step-explanation-44e9eb85bf21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e4a983da1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e4a983da1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https://medium.com/@RaghavPrabhu/understanding-of-convolutional-neural-network-cnn-deep-learning-99760835f148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9663277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9663277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8f00b4c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08f00b4c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8f00b4c0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08f00b4c0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https://lilianweng.github.io/posts/2018-10-13-flow-models/</a:t>
            </a:r>
            <a:r>
              <a:rPr lang="en-GB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8f00b4c0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08f00b4c0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https://ducspe.github.io/masterthesis_danucaus/</a:t>
            </a:r>
            <a:r>
              <a:rPr lang="en-GB"/>
              <a:t>  -&gt; page 18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8f00b4c0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8f00b4c0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https://lilianweng.github.io/posts/2018-10-13-flow-models/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08f00b4c0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08f00b4c0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https://lilianweng.github.io/posts/2021-07-11-diffusion-models/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e4a983da1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e4a983da1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Figure</a:t>
            </a:r>
            <a:r>
              <a:rPr lang="en-GB"/>
              <a:t> 1 taken from the paper “Attention is all you need” by Vaswani et al. -&gt; https://arxiv.org/pdf/1706.03762.pdf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4cb14704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4cb14704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8833cbcf3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8833cbcf3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833cbcf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8833cbcf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8833cbcf30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8833cbcf3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8833cbcf3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8833cbcf3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8833cbcf30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8833cbcf3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8a562083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8a562083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Figure 1 from “</a:t>
            </a:r>
            <a:r>
              <a:rPr lang="en-GB" sz="1200">
                <a:solidFill>
                  <a:schemeClr val="dk1"/>
                </a:solidFill>
              </a:rPr>
              <a:t>Swin Transformer V2: Scaling Up Capacity and Resolution</a:t>
            </a:r>
            <a:r>
              <a:rPr lang="en-GB"/>
              <a:t>” paper by Liu et al.  -&gt; </a:t>
            </a:r>
            <a:r>
              <a:rPr lang="en-GB"/>
              <a:t>https://arxiv.org/abs/2111.09883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8833cbcf3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8833cbcf3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922c7dfe8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922c7dfe8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9bfe0cc2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9bfe0cc2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https://arstechnica.com/science/2018/12/move-over-alphago-alphazero-taught-itself-to-play-three-different-games/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922c7dfe8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922c7dfe8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e4a983da15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e4a983da1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https://towardsdatascience.com/the-differences-between-artificial-and-biological-neural-networks-a8b46db828b7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922c7dfe8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922c7dfe8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9bfe0cc2e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9bfe0cc2e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9bfe0cc2e3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9bfe0cc2e3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https://odsc.com/blog/reinforcement-learning-with-ppo/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8833cbcf3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8833cbcf3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Figure 1 from the paper “An image is worth 16x16 words: Transformers for image recognition at scale” by A. Dosovitskiy et al. -&gt; https://arxiv.org/pdf/2010.11929v2.pdf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8833cbcf3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8833cbcf3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Figure 3 from the paper “Swin Transformer: Hierarchical Vision Transformer using Shifted Windows” by Liu et al. -&gt; https://arxiv.org/pdf/2103.14030.pdf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8833cbcf3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8833cbcf3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https://en.wikipedia.org/wiki/Short-time_Fourier_transform#/media/File:Spectrogram-19thC.png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8833cbcf3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8833cbcf3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Figure 1 from the “Transformers in Time Series: A Survey” paper, by Wen et al. -&gt; </a:t>
            </a:r>
            <a:r>
              <a:rPr lang="en-GB" sz="1400" u="sng">
                <a:solidFill>
                  <a:schemeClr val="hlink"/>
                </a:solidFill>
                <a:hlinkClick r:id="rId2"/>
              </a:rPr>
              <a:t>https://arxiv.org/pdf/2202.07125.pdf</a:t>
            </a:r>
            <a:r>
              <a:rPr lang="en-GB" sz="1400">
                <a:solidFill>
                  <a:schemeClr val="dk1"/>
                </a:solidFill>
              </a:rPr>
              <a:t> ; https://github.com/qingsongedu/time-series-transformers-review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929dd63a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929dd63a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929dd63a1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929dd63a1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929dd63a1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929dd63a1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e4a983da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e4a983da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http://cs231n.stanford.edu/slides/2019/cs231n_2019_lecture04.pdf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08f00b4c0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08f00b4c0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08f00b4c0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08f00b4c0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e4a983da1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e4a983da1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http://cs231n.stanford.edu/slides/2019/cs231n_2019_lecture04.pdf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e4a983da1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e4a983da1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http://cs231n.stanford.edu/slides/2019/cs231n_2019_lecture04.pdf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4a983da1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e4a983da1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https://towardsdatascience.com/neural-networks-backpropagation-by-dr-lihi-gur-arie-27be67d8fdce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e4a983da1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e4a983da1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https://towardsdatascience.com/neural-networks-backpropagation-by-dr-lihi-gur-arie-27be67d8fdce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4a983da15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4a983da1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https://towardsdatascience.com/recurrent-neural-networks-rnns-3f06d7653a85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1" Type="http://schemas.openxmlformats.org/officeDocument/2006/relationships/hyperlink" Target="https://arstechnica.com/science/2018/12/move-over-alphago-alphazero-taught-itself-to-play-three-different-games/" TargetMode="External"/><Relationship Id="rId10" Type="http://schemas.openxmlformats.org/officeDocument/2006/relationships/hyperlink" Target="https://lilianweng.github.io/posts/2021-07-11-diffusion-models/" TargetMode="External"/><Relationship Id="rId13" Type="http://schemas.openxmlformats.org/officeDocument/2006/relationships/hyperlink" Target="https://en.wikipedia.org/wiki/Short-time_Fourier_transform#/media/File:Spectrogram-19thC.png" TargetMode="External"/><Relationship Id="rId12" Type="http://schemas.openxmlformats.org/officeDocument/2006/relationships/hyperlink" Target="https://odsc.com/blog/reinforcement-learning-with-ppo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towardsdatascience.com/the-differences-between-artificial-and-biological-neural-networks-a8b46db828b7" TargetMode="External"/><Relationship Id="rId4" Type="http://schemas.openxmlformats.org/officeDocument/2006/relationships/hyperlink" Target="http://cs231n.stanford.edu/slides/2019/cs231n_2019_lecture04.pdf" TargetMode="External"/><Relationship Id="rId9" Type="http://schemas.openxmlformats.org/officeDocument/2006/relationships/hyperlink" Target="https://ducspe.github.io/masterthesis_danucaus/" TargetMode="External"/><Relationship Id="rId5" Type="http://schemas.openxmlformats.org/officeDocument/2006/relationships/hyperlink" Target="https://towardsdatascience.com/neural-networks-backpropagation-by-dr-lihi-gur-arie-27be67d8fdce" TargetMode="External"/><Relationship Id="rId6" Type="http://schemas.openxmlformats.org/officeDocument/2006/relationships/hyperlink" Target="https://towardsdatascience.com/recurrent-neural-networks-rnns-3f06d7653a85" TargetMode="External"/><Relationship Id="rId7" Type="http://schemas.openxmlformats.org/officeDocument/2006/relationships/hyperlink" Target="https://medium.com/@RaghavPrabhu/understanding-of-convolutional-neural-network-cnn-deep-learning-99760835f148" TargetMode="External"/><Relationship Id="rId8" Type="http://schemas.openxmlformats.org/officeDocument/2006/relationships/hyperlink" Target="https://lilianweng.github.io/posts/2018-10-13-flow-model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22550" y="1784250"/>
            <a:ext cx="66105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GenAI /</a:t>
            </a:r>
            <a:r>
              <a:rPr lang="en-GB" sz="2800"/>
              <a:t> </a:t>
            </a:r>
            <a:r>
              <a:rPr lang="en-GB" sz="2800"/>
              <a:t>Transformers Workshop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/>
              <a:t>Overview, Internals and Insights</a:t>
            </a:r>
            <a:endParaRPr i="1" sz="2800"/>
          </a:p>
        </p:txBody>
      </p:sp>
      <p:sp>
        <p:nvSpPr>
          <p:cNvPr id="55" name="Google Shape;55;p13"/>
          <p:cNvSpPr txBox="1"/>
          <p:nvPr/>
        </p:nvSpPr>
        <p:spPr>
          <a:xfrm>
            <a:off x="7967675" y="4566158"/>
            <a:ext cx="13827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Caus Danu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5" y="4165962"/>
            <a:ext cx="1322024" cy="132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7900" y="4709313"/>
            <a:ext cx="3690051" cy="2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/>
        </p:nvSpPr>
        <p:spPr>
          <a:xfrm>
            <a:off x="2947525" y="211375"/>
            <a:ext cx="30978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Long short-term memory (LSTMs)</a:t>
            </a:r>
            <a:endParaRPr b="1"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50" y="688550"/>
            <a:ext cx="5376586" cy="42163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5294275" y="1848775"/>
            <a:ext cx="37269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Contains special </a:t>
            </a:r>
            <a:r>
              <a:rPr b="1" lang="en-GB"/>
              <a:t>gates</a:t>
            </a:r>
            <a:r>
              <a:rPr lang="en-GB"/>
              <a:t> that address the problem of </a:t>
            </a:r>
            <a:r>
              <a:rPr b="1" lang="en-GB"/>
              <a:t>vanishing gradients</a:t>
            </a:r>
            <a:r>
              <a:rPr lang="en-GB"/>
              <a:t>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Addresses the problem of </a:t>
            </a:r>
            <a:r>
              <a:rPr b="1" lang="en-GB"/>
              <a:t>exploding gradients</a:t>
            </a:r>
            <a:r>
              <a:rPr lang="en-GB"/>
              <a:t>.</a:t>
            </a:r>
            <a:endParaRPr/>
          </a:p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/>
        </p:nvSpPr>
        <p:spPr>
          <a:xfrm>
            <a:off x="3569925" y="199625"/>
            <a:ext cx="28791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Gated Recurrent Units (GRUs)</a:t>
            </a:r>
            <a:endParaRPr b="1"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825" y="722100"/>
            <a:ext cx="4867275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5175325" y="2121875"/>
            <a:ext cx="3930600" cy="1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Generally considered </a:t>
            </a:r>
            <a:r>
              <a:rPr b="1" lang="en-GB"/>
              <a:t>faster</a:t>
            </a:r>
            <a:r>
              <a:rPr lang="en-GB"/>
              <a:t> than LSTMs.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In practice =&gt; </a:t>
            </a:r>
            <a:r>
              <a:rPr b="1" lang="en-GB"/>
              <a:t>similar outcomes to </a:t>
            </a:r>
            <a:r>
              <a:rPr lang="en-GB"/>
              <a:t>what</a:t>
            </a:r>
            <a:r>
              <a:rPr b="1" lang="en-GB"/>
              <a:t> LSTM</a:t>
            </a:r>
            <a:r>
              <a:rPr lang="en-GB"/>
              <a:t> provides.</a:t>
            </a:r>
            <a:endParaRPr/>
          </a:p>
        </p:txBody>
      </p:sp>
      <p:sp>
        <p:nvSpPr>
          <p:cNvPr id="143" name="Google Shape;14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/>
        </p:nvSpPr>
        <p:spPr>
          <a:xfrm>
            <a:off x="3205875" y="199625"/>
            <a:ext cx="36522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Convolutional Neural Networks (CNNs)</a:t>
            </a:r>
            <a:endParaRPr b="1"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850" y="786225"/>
            <a:ext cx="7310124" cy="24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268600" y="3451375"/>
            <a:ext cx="8277300" cy="16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Generally applied in </a:t>
            </a:r>
            <a:r>
              <a:rPr b="1" lang="en-GB"/>
              <a:t>computer vision</a:t>
            </a:r>
            <a:r>
              <a:rPr lang="en-GB"/>
              <a:t> tasks, i.e. </a:t>
            </a:r>
            <a:r>
              <a:rPr b="1" lang="en-GB"/>
              <a:t>2D image focused, not time sequence data</a:t>
            </a:r>
            <a:r>
              <a:rPr lang="en-GB"/>
              <a:t>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We can use </a:t>
            </a:r>
            <a:r>
              <a:rPr b="1" lang="en-GB"/>
              <a:t>3D CNNs to handle sequences of data</a:t>
            </a:r>
            <a:r>
              <a:rPr lang="en-GB"/>
              <a:t>, where 3</a:t>
            </a:r>
            <a:r>
              <a:rPr baseline="30000" lang="en-GB"/>
              <a:t>rd</a:t>
            </a:r>
            <a:r>
              <a:rPr lang="en-GB"/>
              <a:t> dimension is time. Here we talk about a cube kernel, instead of a plane 2D kernel.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CNNs are very </a:t>
            </a:r>
            <a:r>
              <a:rPr lang="en-GB"/>
              <a:t>amenable</a:t>
            </a:r>
            <a:r>
              <a:rPr lang="en-GB"/>
              <a:t> to </a:t>
            </a:r>
            <a:r>
              <a:rPr b="1" lang="en-GB"/>
              <a:t>parallelism</a:t>
            </a:r>
            <a:r>
              <a:rPr lang="en-GB"/>
              <a:t>.</a:t>
            </a:r>
            <a:endParaRPr/>
          </a:p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8472458" y="466460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25"/>
          <p:cNvSpPr/>
          <p:nvPr/>
        </p:nvSpPr>
        <p:spPr>
          <a:xfrm>
            <a:off x="193275" y="1366793"/>
            <a:ext cx="8707500" cy="938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Best of both worlds predictions =&gt; Inductive bias + Data</a:t>
            </a:r>
            <a:endParaRPr/>
          </a:p>
        </p:txBody>
      </p:sp>
      <p:sp>
        <p:nvSpPr>
          <p:cNvPr id="158" name="Google Shape;158;p25"/>
          <p:cNvSpPr txBox="1"/>
          <p:nvPr/>
        </p:nvSpPr>
        <p:spPr>
          <a:xfrm>
            <a:off x="800765" y="930914"/>
            <a:ext cx="31992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Discriminative models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[</a:t>
            </a:r>
            <a:r>
              <a:rPr lang="en-GB" sz="1800">
                <a:solidFill>
                  <a:schemeClr val="dk1"/>
                </a:solidFill>
              </a:rPr>
              <a:t>older established approach]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5523974" y="930914"/>
            <a:ext cx="28665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Generative</a:t>
            </a:r>
            <a:r>
              <a:rPr b="1" lang="en-GB" sz="1800">
                <a:solidFill>
                  <a:schemeClr val="dk1"/>
                </a:solidFill>
              </a:rPr>
              <a:t> models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[newer trend]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4564900" y="2602913"/>
            <a:ext cx="50016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➢"/>
            </a:pPr>
            <a:r>
              <a:rPr lang="en-GB" sz="1600">
                <a:solidFill>
                  <a:schemeClr val="dk1"/>
                </a:solidFill>
              </a:rPr>
              <a:t>Is capable of </a:t>
            </a:r>
            <a:r>
              <a:rPr b="1" lang="en-GB" sz="1600">
                <a:solidFill>
                  <a:schemeClr val="dk1"/>
                </a:solidFill>
              </a:rPr>
              <a:t>out of domain generalization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➢"/>
            </a:pPr>
            <a:r>
              <a:rPr lang="en-GB" sz="1600">
                <a:solidFill>
                  <a:schemeClr val="dk1"/>
                </a:solidFill>
              </a:rPr>
              <a:t>Lots of inductive bias, </a:t>
            </a:r>
            <a:r>
              <a:rPr b="1" lang="en-GB" sz="1600">
                <a:solidFill>
                  <a:schemeClr val="dk1"/>
                </a:solidFill>
              </a:rPr>
              <a:t>a priori knowledge</a:t>
            </a:r>
            <a:r>
              <a:rPr lang="en-GB" sz="1600">
                <a:solidFill>
                  <a:schemeClr val="dk1"/>
                </a:solidFill>
              </a:rPr>
              <a:t> is injected / enforced as a guide during training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➢"/>
            </a:pPr>
            <a:r>
              <a:rPr b="1" lang="en-GB" sz="1600">
                <a:solidFill>
                  <a:schemeClr val="dk1"/>
                </a:solidFill>
              </a:rPr>
              <a:t>More creative </a:t>
            </a:r>
            <a:r>
              <a:rPr lang="en-GB" sz="1600">
                <a:solidFill>
                  <a:schemeClr val="dk1"/>
                </a:solidFill>
              </a:rPr>
              <a:t>than discriminative models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-2325" y="2571750"/>
            <a:ext cx="4574400" cy="12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➢"/>
            </a:pPr>
            <a:r>
              <a:rPr lang="en-GB" sz="1600">
                <a:solidFill>
                  <a:schemeClr val="dk1"/>
                </a:solidFill>
              </a:rPr>
              <a:t>Use </a:t>
            </a:r>
            <a:r>
              <a:rPr b="1" lang="en-GB" sz="1600">
                <a:solidFill>
                  <a:schemeClr val="dk1"/>
                </a:solidFill>
              </a:rPr>
              <a:t>a lot of training data</a:t>
            </a:r>
            <a:r>
              <a:rPr lang="en-GB" sz="1600">
                <a:solidFill>
                  <a:schemeClr val="dk1"/>
                </a:solidFill>
              </a:rPr>
              <a:t> / throw a lot of data at the problem task and </a:t>
            </a:r>
            <a:r>
              <a:rPr b="1" lang="en-GB" sz="1600">
                <a:solidFill>
                  <a:schemeClr val="dk1"/>
                </a:solidFill>
              </a:rPr>
              <a:t>let the network figure it out</a:t>
            </a:r>
            <a:endParaRPr b="1" sz="16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-GB" sz="1600">
                <a:solidFill>
                  <a:schemeClr val="dk1"/>
                </a:solidFill>
              </a:rPr>
              <a:t>Predictions are limited to the training data domain, i.e. tied to the train dataset statistics, hence </a:t>
            </a:r>
            <a:r>
              <a:rPr b="1" lang="en-GB" sz="1600">
                <a:solidFill>
                  <a:schemeClr val="dk1"/>
                </a:solidFill>
              </a:rPr>
              <a:t>poor out of distribution </a:t>
            </a:r>
            <a:r>
              <a:rPr b="1" lang="en-GB" sz="1800">
                <a:solidFill>
                  <a:schemeClr val="dk1"/>
                </a:solidFill>
              </a:rPr>
              <a:t>predictions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62" name="Google Shape;162;p25"/>
          <p:cNvSpPr/>
          <p:nvPr/>
        </p:nvSpPr>
        <p:spPr>
          <a:xfrm>
            <a:off x="4313401" y="2078690"/>
            <a:ext cx="396400" cy="2402850"/>
          </a:xfrm>
          <a:prstGeom prst="flowChartExtra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5"/>
          <p:cNvSpPr txBox="1"/>
          <p:nvPr/>
        </p:nvSpPr>
        <p:spPr>
          <a:xfrm>
            <a:off x="2913190" y="177139"/>
            <a:ext cx="376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Modeling Spectrum in the current AI Era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26"/>
          <p:cNvSpPr txBox="1"/>
          <p:nvPr/>
        </p:nvSpPr>
        <p:spPr>
          <a:xfrm>
            <a:off x="3205875" y="199625"/>
            <a:ext cx="36522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Main Generative AI models</a:t>
            </a:r>
            <a:endParaRPr b="1"/>
          </a:p>
        </p:txBody>
      </p:sp>
      <p:sp>
        <p:nvSpPr>
          <p:cNvPr id="170" name="Google Shape;170;p26"/>
          <p:cNvSpPr txBox="1"/>
          <p:nvPr/>
        </p:nvSpPr>
        <p:spPr>
          <a:xfrm>
            <a:off x="288525" y="1085050"/>
            <a:ext cx="8505600" cy="3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-GB" sz="1800">
                <a:solidFill>
                  <a:schemeClr val="dk1"/>
                </a:solidFill>
              </a:rPr>
              <a:t>Generative Adversarial Networks / GANs -&gt; </a:t>
            </a:r>
            <a:r>
              <a:rPr b="1" lang="en-GB" sz="1800">
                <a:solidFill>
                  <a:schemeClr val="dk1"/>
                </a:solidFill>
              </a:rPr>
              <a:t>Adversarial</a:t>
            </a:r>
            <a:r>
              <a:rPr lang="en-GB" sz="1800">
                <a:solidFill>
                  <a:schemeClr val="dk1"/>
                </a:solidFill>
              </a:rPr>
              <a:t> training / </a:t>
            </a:r>
            <a:r>
              <a:rPr b="1" lang="en-GB" sz="1800">
                <a:solidFill>
                  <a:schemeClr val="dk1"/>
                </a:solidFill>
              </a:rPr>
              <a:t>Arms race</a:t>
            </a:r>
            <a:endParaRPr b="1" sz="1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-GB" sz="1800">
                <a:solidFill>
                  <a:schemeClr val="dk1"/>
                </a:solidFill>
              </a:rPr>
              <a:t>Variational Autoencoders / VAEs -&gt; Autoencoder, but with </a:t>
            </a:r>
            <a:r>
              <a:rPr b="1" lang="en-GB" sz="1800">
                <a:solidFill>
                  <a:schemeClr val="dk1"/>
                </a:solidFill>
              </a:rPr>
              <a:t>latent space</a:t>
            </a:r>
            <a:endParaRPr b="1" sz="1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-GB" sz="1800">
                <a:solidFill>
                  <a:schemeClr val="dk1"/>
                </a:solidFill>
              </a:rPr>
              <a:t>Flow-based models -&gt; </a:t>
            </a:r>
            <a:r>
              <a:rPr b="1" lang="en-GB" sz="1800">
                <a:solidFill>
                  <a:schemeClr val="dk1"/>
                </a:solidFill>
              </a:rPr>
              <a:t>Invertible mapping</a:t>
            </a:r>
            <a:r>
              <a:rPr lang="en-GB" sz="1800">
                <a:solidFill>
                  <a:schemeClr val="dk1"/>
                </a:solidFill>
              </a:rPr>
              <a:t> between distributions</a:t>
            </a:r>
            <a:endParaRPr sz="1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-GB" sz="1800">
                <a:solidFill>
                  <a:schemeClr val="dk1"/>
                </a:solidFill>
              </a:rPr>
              <a:t>Diffusion models -&gt; </a:t>
            </a:r>
            <a:r>
              <a:rPr b="1" lang="en-GB" sz="1800">
                <a:solidFill>
                  <a:schemeClr val="dk1"/>
                </a:solidFill>
              </a:rPr>
              <a:t>Markov chain</a:t>
            </a:r>
            <a:r>
              <a:rPr lang="en-GB" sz="1800">
                <a:solidFill>
                  <a:schemeClr val="dk1"/>
                </a:solidFill>
              </a:rPr>
              <a:t> for </a:t>
            </a:r>
            <a:r>
              <a:rPr b="1" lang="en-GB" sz="1800">
                <a:solidFill>
                  <a:schemeClr val="dk1"/>
                </a:solidFill>
              </a:rPr>
              <a:t>denoising</a:t>
            </a:r>
            <a:r>
              <a:rPr lang="en-GB" sz="1800">
                <a:solidFill>
                  <a:schemeClr val="dk1"/>
                </a:solidFill>
              </a:rPr>
              <a:t> intermediate states</a:t>
            </a:r>
            <a:endParaRPr sz="1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b="1" lang="en-GB" sz="1800">
                <a:solidFill>
                  <a:schemeClr val="dk1"/>
                </a:solidFill>
              </a:rPr>
              <a:t>Transformers -&gt; we will focus on them in this workshop</a:t>
            </a:r>
            <a:endParaRPr b="1" sz="1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27"/>
          <p:cNvSpPr txBox="1"/>
          <p:nvPr/>
        </p:nvSpPr>
        <p:spPr>
          <a:xfrm>
            <a:off x="2901075" y="199625"/>
            <a:ext cx="36522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Generative Adversarial Networks / GANs</a:t>
            </a:r>
            <a:endParaRPr b="1"/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50" y="1014150"/>
            <a:ext cx="8839199" cy="203343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 txBox="1"/>
          <p:nvPr/>
        </p:nvSpPr>
        <p:spPr>
          <a:xfrm>
            <a:off x="498300" y="3362175"/>
            <a:ext cx="83808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GB" sz="1800"/>
              <a:t>Two networks: Generator and Discriminator play a </a:t>
            </a:r>
            <a:r>
              <a:rPr b="1" lang="en-GB" sz="1800"/>
              <a:t>min-max game</a:t>
            </a:r>
            <a:endParaRPr b="1"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1" lang="en-GB" sz="1800"/>
              <a:t>Generator</a:t>
            </a:r>
            <a:r>
              <a:rPr lang="en-GB" sz="1800"/>
              <a:t> aims at producing realistic outputs </a:t>
            </a:r>
            <a:r>
              <a:rPr b="1" lang="en-GB" sz="1800"/>
              <a:t>to trick the Discriminator</a:t>
            </a:r>
            <a:endParaRPr b="1"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1" lang="en-GB" sz="1800"/>
              <a:t>Discriminator</a:t>
            </a:r>
            <a:r>
              <a:rPr lang="en-GB" sz="1800"/>
              <a:t> strives to improve its ability to </a:t>
            </a:r>
            <a:r>
              <a:rPr b="1" lang="en-GB" sz="1800"/>
              <a:t>discern</a:t>
            </a:r>
            <a:r>
              <a:rPr lang="en-GB" sz="1800"/>
              <a:t> </a:t>
            </a:r>
            <a:r>
              <a:rPr b="1" lang="en-GB" sz="1800"/>
              <a:t>true</a:t>
            </a:r>
            <a:r>
              <a:rPr lang="en-GB" sz="1800"/>
              <a:t> </a:t>
            </a:r>
            <a:r>
              <a:rPr b="1" lang="en-GB" sz="1800"/>
              <a:t>from</a:t>
            </a:r>
            <a:r>
              <a:rPr lang="en-GB" sz="1800"/>
              <a:t> </a:t>
            </a:r>
            <a:r>
              <a:rPr b="1" lang="en-GB" sz="1800"/>
              <a:t>fake</a:t>
            </a:r>
            <a:r>
              <a:rPr lang="en-GB" sz="1800"/>
              <a:t> data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4" name="Google Shape;184;p28"/>
          <p:cNvSpPr txBox="1"/>
          <p:nvPr/>
        </p:nvSpPr>
        <p:spPr>
          <a:xfrm>
            <a:off x="2977275" y="199625"/>
            <a:ext cx="36522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Variational Autoencoders / VAEs</a:t>
            </a:r>
            <a:endParaRPr b="1"/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25" y="904538"/>
            <a:ext cx="8839201" cy="176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/>
        </p:nvSpPr>
        <p:spPr>
          <a:xfrm>
            <a:off x="179125" y="2951250"/>
            <a:ext cx="86646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GB" sz="1800"/>
              <a:t>Inspired from traditional </a:t>
            </a:r>
            <a:r>
              <a:rPr b="1" lang="en-GB" sz="1800"/>
              <a:t>autoencoders</a:t>
            </a:r>
            <a:r>
              <a:rPr lang="en-GB" sz="1800"/>
              <a:t> that </a:t>
            </a:r>
            <a:r>
              <a:rPr b="1" lang="en-GB" sz="1800"/>
              <a:t>compress</a:t>
            </a:r>
            <a:r>
              <a:rPr lang="en-GB" sz="1800"/>
              <a:t> data into </a:t>
            </a:r>
            <a:r>
              <a:rPr b="1" lang="en-GB" sz="1800"/>
              <a:t>vector</a:t>
            </a:r>
            <a:r>
              <a:rPr b="1" lang="en-GB" sz="1800"/>
              <a:t> codes</a:t>
            </a:r>
            <a:endParaRPr b="1"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GB" sz="1800"/>
              <a:t>Variational autoencoders will learn a </a:t>
            </a:r>
            <a:r>
              <a:rPr b="1" lang="en-GB" sz="1800"/>
              <a:t>latent distribution function</a:t>
            </a:r>
            <a:r>
              <a:rPr lang="en-GB" sz="1800"/>
              <a:t> instead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GB" sz="1800"/>
              <a:t>The </a:t>
            </a:r>
            <a:r>
              <a:rPr b="1" lang="en-GB" sz="1800"/>
              <a:t>latent distribution can be sampled</a:t>
            </a:r>
            <a:r>
              <a:rPr lang="en-GB" sz="1800"/>
              <a:t>, resulting in variable latent samples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GB" sz="1800"/>
              <a:t>The samples are </a:t>
            </a:r>
            <a:r>
              <a:rPr b="1" lang="en-GB" sz="1800"/>
              <a:t>decoded</a:t>
            </a:r>
            <a:r>
              <a:rPr lang="en-GB" sz="1800"/>
              <a:t>, resulting in a </a:t>
            </a:r>
            <a:r>
              <a:rPr b="1" lang="en-GB" sz="1800"/>
              <a:t>variety</a:t>
            </a:r>
            <a:r>
              <a:rPr b="1" lang="en-GB" sz="1800"/>
              <a:t> of realistic reconstructions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2857150" y="2260050"/>
            <a:ext cx="41235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Note </a:t>
            </a:r>
            <a:r>
              <a:rPr lang="en-GB" sz="1800"/>
              <a:t>-&gt; Re-parametrization trick</a:t>
            </a:r>
            <a:r>
              <a:rPr b="1" lang="en-GB" sz="1800">
                <a:solidFill>
                  <a:schemeClr val="dk2"/>
                </a:solidFill>
              </a:rPr>
              <a:t> 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" name="Google Shape;193;p29"/>
          <p:cNvSpPr txBox="1"/>
          <p:nvPr/>
        </p:nvSpPr>
        <p:spPr>
          <a:xfrm>
            <a:off x="3564925" y="206700"/>
            <a:ext cx="36522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Flow-based models</a:t>
            </a:r>
            <a:endParaRPr b="1"/>
          </a:p>
        </p:txBody>
      </p:sp>
      <p:pic>
        <p:nvPicPr>
          <p:cNvPr id="194" name="Google Shape;1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704" y="1028000"/>
            <a:ext cx="8429846" cy="20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 txBox="1"/>
          <p:nvPr/>
        </p:nvSpPr>
        <p:spPr>
          <a:xfrm>
            <a:off x="278300" y="3408925"/>
            <a:ext cx="86718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GB" sz="1800"/>
              <a:t>Use </a:t>
            </a:r>
            <a:r>
              <a:rPr b="1" lang="en-GB" sz="1800"/>
              <a:t>invertible neural networks</a:t>
            </a:r>
            <a:r>
              <a:rPr lang="en-GB" sz="1800"/>
              <a:t> to learn the data distribution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GB" sz="1800"/>
              <a:t>Enable </a:t>
            </a:r>
            <a:r>
              <a:rPr b="1" lang="en-GB" sz="1800"/>
              <a:t>exact log-likelihood</a:t>
            </a:r>
            <a:r>
              <a:rPr lang="en-GB" sz="1800"/>
              <a:t> directly thanks to one-to-one invertibility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1" lang="en-GB" sz="1800"/>
              <a:t>More</a:t>
            </a:r>
            <a:r>
              <a:rPr lang="en-GB" sz="1800"/>
              <a:t> computationally </a:t>
            </a:r>
            <a:r>
              <a:rPr b="1" lang="en-GB" sz="1800"/>
              <a:t>expensive than VAE</a:t>
            </a:r>
            <a:r>
              <a:rPr lang="en-GB" sz="1800"/>
              <a:t>s, due to invertibility requirements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1" name="Google Shape;201;p30"/>
          <p:cNvSpPr txBox="1"/>
          <p:nvPr/>
        </p:nvSpPr>
        <p:spPr>
          <a:xfrm>
            <a:off x="3656325" y="216000"/>
            <a:ext cx="36522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Diffusion models</a:t>
            </a:r>
            <a:endParaRPr b="1"/>
          </a:p>
        </p:txBody>
      </p:sp>
      <p:pic>
        <p:nvPicPr>
          <p:cNvPr id="202" name="Google Shape;20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650" y="1345375"/>
            <a:ext cx="7778999" cy="176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0"/>
          <p:cNvSpPr txBox="1"/>
          <p:nvPr/>
        </p:nvSpPr>
        <p:spPr>
          <a:xfrm>
            <a:off x="123200" y="3755875"/>
            <a:ext cx="88269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b="1" lang="en-GB" sz="1800"/>
              <a:t>Markov chain</a:t>
            </a:r>
            <a:r>
              <a:rPr lang="en-GB" sz="1800"/>
              <a:t> of states, where each state is a noisy version of the other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GB" sz="1800"/>
              <a:t>The original input X</a:t>
            </a:r>
            <a:r>
              <a:rPr baseline="-25000" lang="en-GB" sz="1800"/>
              <a:t>0</a:t>
            </a:r>
            <a:r>
              <a:rPr lang="en-GB" sz="1800"/>
              <a:t> is </a:t>
            </a:r>
            <a:r>
              <a:rPr b="1" lang="en-GB" sz="1800"/>
              <a:t>diffused into </a:t>
            </a:r>
            <a:r>
              <a:rPr lang="en-GB" sz="1800"/>
              <a:t>pure</a:t>
            </a:r>
            <a:r>
              <a:rPr b="1" lang="en-GB" sz="1800"/>
              <a:t> noise</a:t>
            </a:r>
            <a:r>
              <a:rPr lang="en-GB" sz="1800"/>
              <a:t> </a:t>
            </a:r>
            <a:r>
              <a:rPr b="1" lang="en-GB" sz="1800"/>
              <a:t>Z</a:t>
            </a:r>
            <a:r>
              <a:rPr lang="en-GB" sz="1800"/>
              <a:t> over several steps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GB" sz="1800"/>
              <a:t>The model </a:t>
            </a:r>
            <a:r>
              <a:rPr b="1" lang="en-GB" sz="1800"/>
              <a:t>learns the </a:t>
            </a:r>
            <a:r>
              <a:rPr b="1" lang="en-GB" sz="1800">
                <a:solidFill>
                  <a:srgbClr val="FF0000"/>
                </a:solidFill>
              </a:rPr>
              <a:t>noise</a:t>
            </a:r>
            <a:r>
              <a:rPr b="1" lang="en-GB" sz="1800"/>
              <a:t> that needs to be removed from a state</a:t>
            </a:r>
            <a:r>
              <a:rPr lang="en-GB" sz="1800"/>
              <a:t> at time </a:t>
            </a:r>
            <a:r>
              <a:rPr b="1" lang="en-GB" sz="1800"/>
              <a:t>t</a:t>
            </a:r>
            <a:r>
              <a:rPr lang="en-GB" sz="1800"/>
              <a:t>, to get to an </a:t>
            </a:r>
            <a:r>
              <a:rPr b="1" lang="en-GB" sz="1800"/>
              <a:t>earlier state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04" name="Google Shape;204;p30"/>
          <p:cNvSpPr/>
          <p:nvPr/>
        </p:nvSpPr>
        <p:spPr>
          <a:xfrm>
            <a:off x="1248925" y="899075"/>
            <a:ext cx="6872100" cy="422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0"/>
          <p:cNvSpPr/>
          <p:nvPr/>
        </p:nvSpPr>
        <p:spPr>
          <a:xfrm rot="10800000">
            <a:off x="1248925" y="3169800"/>
            <a:ext cx="6872100" cy="4227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0"/>
          <p:cNvSpPr txBox="1"/>
          <p:nvPr/>
        </p:nvSpPr>
        <p:spPr>
          <a:xfrm>
            <a:off x="3572700" y="837050"/>
            <a:ext cx="3268200" cy="1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P / forward distribution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3516025" y="3169800"/>
            <a:ext cx="3268200" cy="1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Q / backward distribution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/>
        </p:nvSpPr>
        <p:spPr>
          <a:xfrm>
            <a:off x="4053400" y="142950"/>
            <a:ext cx="14481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Transformers</a:t>
            </a:r>
            <a:endParaRPr b="1"/>
          </a:p>
        </p:txBody>
      </p:sp>
      <p:pic>
        <p:nvPicPr>
          <p:cNvPr id="213" name="Google Shape;21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050" y="493300"/>
            <a:ext cx="2896600" cy="42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1"/>
          <p:cNvSpPr txBox="1"/>
          <p:nvPr/>
        </p:nvSpPr>
        <p:spPr>
          <a:xfrm>
            <a:off x="2401225" y="4655475"/>
            <a:ext cx="51996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 </a:t>
            </a:r>
            <a:r>
              <a:rPr b="1" lang="en-GB" sz="1100">
                <a:solidFill>
                  <a:schemeClr val="dk1"/>
                </a:solidFill>
              </a:rPr>
              <a:t>“Attention is all you need” paper from 2017 by Vaswani et al.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215" name="Google Shape;21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3821750" y="202000"/>
            <a:ext cx="13314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Background</a:t>
            </a:r>
            <a:endParaRPr b="1"/>
          </a:p>
        </p:txBody>
      </p:sp>
      <p:sp>
        <p:nvSpPr>
          <p:cNvPr id="63" name="Google Shape;63;p14"/>
          <p:cNvSpPr txBox="1"/>
          <p:nvPr/>
        </p:nvSpPr>
        <p:spPr>
          <a:xfrm>
            <a:off x="257050" y="821100"/>
            <a:ext cx="8916600" cy="22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This resource is intended to introduce neural networks, generative AI at a high abstract level and subsequently focus on </a:t>
            </a:r>
            <a:r>
              <a:rPr b="1" lang="en-GB"/>
              <a:t>explaining Transformers</a:t>
            </a:r>
            <a:r>
              <a:rPr lang="en-GB"/>
              <a:t> in more depth to a scientific audience.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Transformers will be presented in the broader context of AI, building the stage from zero, step by step.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</a:t>
            </a:r>
            <a:r>
              <a:rPr b="1" lang="en-GB"/>
              <a:t> will act </a:t>
            </a:r>
            <a:r>
              <a:rPr lang="en-GB"/>
              <a:t>therefore </a:t>
            </a:r>
            <a:r>
              <a:rPr b="1" lang="en-GB"/>
              <a:t>as a</a:t>
            </a:r>
            <a:r>
              <a:rPr lang="en-GB"/>
              <a:t> </a:t>
            </a:r>
            <a:r>
              <a:rPr b="1" lang="en-GB"/>
              <a:t>synthesizer</a:t>
            </a:r>
            <a:r>
              <a:rPr lang="en-GB"/>
              <a:t> of many resources created by the broader AI community.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Hence, </a:t>
            </a:r>
            <a:r>
              <a:rPr b="1" lang="en-GB">
                <a:solidFill>
                  <a:srgbClr val="FF0000"/>
                </a:solidFill>
              </a:rPr>
              <a:t>many thanks!</a:t>
            </a:r>
            <a:r>
              <a:rPr lang="en-GB">
                <a:solidFill>
                  <a:schemeClr val="dk1"/>
                </a:solidFill>
              </a:rPr>
              <a:t> to all the creators of the helper material. </a:t>
            </a:r>
            <a:r>
              <a:rPr lang="en-GB">
                <a:solidFill>
                  <a:schemeClr val="dk1"/>
                </a:solidFill>
              </a:rPr>
              <a:t>All credits and references are visible on the last slide.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Same references are also given in the </a:t>
            </a:r>
            <a:r>
              <a:rPr b="1" lang="en-GB"/>
              <a:t>foot</a:t>
            </a:r>
            <a:r>
              <a:rPr b="1" lang="en-GB">
                <a:solidFill>
                  <a:schemeClr val="dk1"/>
                </a:solidFill>
              </a:rPr>
              <a:t>notes section</a:t>
            </a:r>
            <a:r>
              <a:rPr lang="en-GB"/>
              <a:t> of each individual slide, which is </a:t>
            </a:r>
            <a:r>
              <a:rPr b="1" lang="en-GB"/>
              <a:t>not visible in presentation mode</a:t>
            </a:r>
            <a:r>
              <a:rPr lang="en-GB"/>
              <a:t>, but will be useful for referencing at home for extra study if need be.</a:t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5786325" y="4465317"/>
            <a:ext cx="672300" cy="286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2942150" y="4467050"/>
            <a:ext cx="2723700" cy="422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(not visible during presentation)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3182700" y="4366475"/>
            <a:ext cx="24003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Footnote URL / reference</a:t>
            </a:r>
            <a:endParaRPr/>
          </a:p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2942150" y="3468975"/>
            <a:ext cx="2723700" cy="99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content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(visible in presentation mode)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/>
        </p:nvSpPr>
        <p:spPr>
          <a:xfrm>
            <a:off x="3699075" y="167325"/>
            <a:ext cx="20628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Transformer Block</a:t>
            </a:r>
            <a:endParaRPr b="1"/>
          </a:p>
        </p:txBody>
      </p:sp>
      <p:pic>
        <p:nvPicPr>
          <p:cNvPr id="221" name="Google Shape;2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100" y="920800"/>
            <a:ext cx="1710450" cy="36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/>
          <p:nvPr/>
        </p:nvSpPr>
        <p:spPr>
          <a:xfrm>
            <a:off x="3013450" y="3643300"/>
            <a:ext cx="1521000" cy="266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2"/>
          <p:cNvSpPr/>
          <p:nvPr/>
        </p:nvSpPr>
        <p:spPr>
          <a:xfrm>
            <a:off x="3013450" y="1443500"/>
            <a:ext cx="1521000" cy="266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2"/>
          <p:cNvSpPr/>
          <p:nvPr/>
        </p:nvSpPr>
        <p:spPr>
          <a:xfrm>
            <a:off x="4534450" y="1137800"/>
            <a:ext cx="3832500" cy="878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2.</a:t>
            </a:r>
            <a:r>
              <a:rPr lang="en-GB"/>
              <a:t>	Secondly, a </a:t>
            </a:r>
            <a:r>
              <a:rPr b="1" lang="en-GB"/>
              <a:t>Multilayer Perceptron (MLP)</a:t>
            </a:r>
            <a:r>
              <a:rPr lang="en-GB"/>
              <a:t> crunches the data that was </a:t>
            </a:r>
            <a:r>
              <a:rPr lang="en-GB"/>
              <a:t>communicated</a:t>
            </a:r>
            <a:r>
              <a:rPr lang="en-GB"/>
              <a:t> amongst tokens in the previous self-attention phase.</a:t>
            </a:r>
            <a:endParaRPr/>
          </a:p>
        </p:txBody>
      </p:sp>
      <p:sp>
        <p:nvSpPr>
          <p:cNvPr id="225" name="Google Shape;225;p32"/>
          <p:cNvSpPr/>
          <p:nvPr/>
        </p:nvSpPr>
        <p:spPr>
          <a:xfrm>
            <a:off x="4534450" y="3337600"/>
            <a:ext cx="3832500" cy="878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First the tokens </a:t>
            </a:r>
            <a:r>
              <a:rPr b="1" lang="en-GB"/>
              <a:t>communicate</a:t>
            </a:r>
            <a:r>
              <a:rPr lang="en-GB"/>
              <a:t> between themselves / they attend to each other (</a:t>
            </a:r>
            <a:r>
              <a:rPr b="1" lang="en-GB"/>
              <a:t>self-attention</a:t>
            </a:r>
            <a:r>
              <a:rPr lang="en-GB"/>
              <a:t>).</a:t>
            </a:r>
            <a:endParaRPr/>
          </a:p>
        </p:txBody>
      </p:sp>
      <p:sp>
        <p:nvSpPr>
          <p:cNvPr id="226" name="Google Shape;22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/>
          <p:nvPr/>
        </p:nvSpPr>
        <p:spPr>
          <a:xfrm>
            <a:off x="3828900" y="218425"/>
            <a:ext cx="13842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Self-Attention</a:t>
            </a:r>
            <a:endParaRPr b="1"/>
          </a:p>
        </p:txBody>
      </p:sp>
      <p:grpSp>
        <p:nvGrpSpPr>
          <p:cNvPr id="232" name="Google Shape;232;p33"/>
          <p:cNvGrpSpPr/>
          <p:nvPr/>
        </p:nvGrpSpPr>
        <p:grpSpPr>
          <a:xfrm>
            <a:off x="325575" y="1755325"/>
            <a:ext cx="8443475" cy="1549900"/>
            <a:chOff x="325575" y="2136325"/>
            <a:chExt cx="8443475" cy="1549900"/>
          </a:xfrm>
        </p:grpSpPr>
        <p:sp>
          <p:nvSpPr>
            <p:cNvPr id="233" name="Google Shape;233;p33"/>
            <p:cNvSpPr/>
            <p:nvPr/>
          </p:nvSpPr>
          <p:spPr>
            <a:xfrm>
              <a:off x="325575" y="2426400"/>
              <a:ext cx="742500" cy="290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/>
                <a:t>Token 1</a:t>
              </a:r>
              <a:endParaRPr b="1" sz="1100"/>
            </a:p>
          </p:txBody>
        </p:sp>
        <p:sp>
          <p:nvSpPr>
            <p:cNvPr id="234" name="Google Shape;234;p33"/>
            <p:cNvSpPr/>
            <p:nvPr/>
          </p:nvSpPr>
          <p:spPr>
            <a:xfrm>
              <a:off x="1269025" y="2426400"/>
              <a:ext cx="742500" cy="290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/>
                <a:t>Token 2</a:t>
              </a:r>
              <a:endParaRPr b="1" sz="1100"/>
            </a:p>
          </p:txBody>
        </p:sp>
        <p:sp>
          <p:nvSpPr>
            <p:cNvPr id="235" name="Google Shape;235;p33"/>
            <p:cNvSpPr/>
            <p:nvPr/>
          </p:nvSpPr>
          <p:spPr>
            <a:xfrm>
              <a:off x="2212475" y="2426400"/>
              <a:ext cx="742500" cy="290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/>
                <a:t>Token 3</a:t>
              </a:r>
              <a:endParaRPr b="1" sz="1100"/>
            </a:p>
          </p:txBody>
        </p:sp>
        <p:sp>
          <p:nvSpPr>
            <p:cNvPr id="236" name="Google Shape;236;p33"/>
            <p:cNvSpPr/>
            <p:nvPr/>
          </p:nvSpPr>
          <p:spPr>
            <a:xfrm>
              <a:off x="7953895" y="2426400"/>
              <a:ext cx="742500" cy="290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/>
                <a:t>Token N</a:t>
              </a:r>
              <a:endParaRPr b="1" sz="1100"/>
            </a:p>
          </p:txBody>
        </p:sp>
        <p:sp>
          <p:nvSpPr>
            <p:cNvPr id="237" name="Google Shape;237;p33"/>
            <p:cNvSpPr/>
            <p:nvPr/>
          </p:nvSpPr>
          <p:spPr>
            <a:xfrm>
              <a:off x="729182" y="2217119"/>
              <a:ext cx="952500" cy="161400"/>
            </a:xfrm>
            <a:prstGeom prst="curvedDown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3"/>
            <p:cNvSpPr/>
            <p:nvPr/>
          </p:nvSpPr>
          <p:spPr>
            <a:xfrm>
              <a:off x="687775" y="2136325"/>
              <a:ext cx="1905000" cy="290700"/>
            </a:xfrm>
            <a:prstGeom prst="curvedDown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680750" y="2733725"/>
              <a:ext cx="8088300" cy="952500"/>
            </a:xfrm>
            <a:prstGeom prst="curvedUp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3"/>
            <p:cNvSpPr txBox="1"/>
            <p:nvPr/>
          </p:nvSpPr>
          <p:spPr>
            <a:xfrm>
              <a:off x="4469800" y="2152475"/>
              <a:ext cx="2369100" cy="29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/>
                <a:t>. . .</a:t>
              </a:r>
              <a:r>
                <a:rPr lang="en-GB" sz="3000"/>
                <a:t> </a:t>
              </a:r>
              <a:endParaRPr sz="3000"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1649375" y="2749875"/>
              <a:ext cx="1033200" cy="290700"/>
            </a:xfrm>
            <a:prstGeom prst="curvedUpArrow">
              <a:avLst>
                <a:gd fmla="val 25000" name="adj1"/>
                <a:gd fmla="val 50000" name="adj2"/>
                <a:gd fmla="val 55538" name="adj3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1584787" y="2748825"/>
              <a:ext cx="6780600" cy="598500"/>
            </a:xfrm>
            <a:prstGeom prst="curvedUpArrow">
              <a:avLst>
                <a:gd fmla="val 25000" name="adj1"/>
                <a:gd fmla="val 50000" name="adj2"/>
                <a:gd fmla="val 11464" name="adj3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3" name="Google Shape;243;p33"/>
          <p:cNvSpPr txBox="1"/>
          <p:nvPr/>
        </p:nvSpPr>
        <p:spPr>
          <a:xfrm>
            <a:off x="183213" y="3650175"/>
            <a:ext cx="8728200" cy="13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b="1" lang="en-GB"/>
              <a:t>All tokens communicate with one another</a:t>
            </a:r>
            <a:r>
              <a:rPr lang="en-GB"/>
              <a:t>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This is computationally expensive because </a:t>
            </a:r>
            <a:r>
              <a:rPr b="1" lang="en-GB"/>
              <a:t>each token has to look at every other token</a:t>
            </a:r>
            <a:r>
              <a:rPr lang="en-GB"/>
              <a:t> to compute an </a:t>
            </a:r>
            <a:r>
              <a:rPr b="1" lang="en-GB"/>
              <a:t>attention score / attention weight</a:t>
            </a:r>
            <a:r>
              <a:rPr lang="en-GB"/>
              <a:t>.</a:t>
            </a:r>
            <a:endParaRPr/>
          </a:p>
        </p:txBody>
      </p:sp>
      <p:sp>
        <p:nvSpPr>
          <p:cNvPr id="244" name="Google Shape;24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/>
          <p:nvPr/>
        </p:nvSpPr>
        <p:spPr>
          <a:xfrm>
            <a:off x="2917950" y="192050"/>
            <a:ext cx="33081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Key, Query and Value Embeddings</a:t>
            </a:r>
            <a:endParaRPr b="1"/>
          </a:p>
        </p:txBody>
      </p:sp>
      <p:sp>
        <p:nvSpPr>
          <p:cNvPr id="250" name="Google Shape;250;p34"/>
          <p:cNvSpPr/>
          <p:nvPr/>
        </p:nvSpPr>
        <p:spPr>
          <a:xfrm>
            <a:off x="2780925" y="1704213"/>
            <a:ext cx="3308100" cy="2322300"/>
          </a:xfrm>
          <a:prstGeom prst="leftRigh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4"/>
          <p:cNvSpPr/>
          <p:nvPr/>
        </p:nvSpPr>
        <p:spPr>
          <a:xfrm>
            <a:off x="3622575" y="2577113"/>
            <a:ext cx="1624800" cy="161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Token</a:t>
            </a:r>
            <a:r>
              <a:rPr lang="en-GB"/>
              <a:t> </a:t>
            </a:r>
            <a:endParaRPr/>
          </a:p>
        </p:txBody>
      </p:sp>
      <p:sp>
        <p:nvSpPr>
          <p:cNvPr id="252" name="Google Shape;252;p34"/>
          <p:cNvSpPr/>
          <p:nvPr/>
        </p:nvSpPr>
        <p:spPr>
          <a:xfrm>
            <a:off x="3179275" y="1090963"/>
            <a:ext cx="2448600" cy="577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Key</a:t>
            </a:r>
            <a:r>
              <a:rPr lang="en-GB"/>
              <a:t> -&gt; </a:t>
            </a:r>
            <a:r>
              <a:rPr i="1" lang="en-GB"/>
              <a:t>“What do I contain”.</a:t>
            </a:r>
            <a:endParaRPr i="1"/>
          </a:p>
        </p:txBody>
      </p:sp>
      <p:sp>
        <p:nvSpPr>
          <p:cNvPr id="253" name="Google Shape;253;p34"/>
          <p:cNvSpPr/>
          <p:nvPr/>
        </p:nvSpPr>
        <p:spPr>
          <a:xfrm>
            <a:off x="511575" y="3145663"/>
            <a:ext cx="2197800" cy="577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Query</a:t>
            </a:r>
            <a:r>
              <a:rPr lang="en-GB"/>
              <a:t> -&gt;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“What am I looking for”.</a:t>
            </a:r>
            <a:endParaRPr i="1"/>
          </a:p>
        </p:txBody>
      </p:sp>
      <p:sp>
        <p:nvSpPr>
          <p:cNvPr id="254" name="Google Shape;254;p34"/>
          <p:cNvSpPr/>
          <p:nvPr/>
        </p:nvSpPr>
        <p:spPr>
          <a:xfrm>
            <a:off x="6129300" y="2984513"/>
            <a:ext cx="2390400" cy="966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Value</a:t>
            </a:r>
            <a:r>
              <a:rPr lang="en-GB"/>
              <a:t> -&gt;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“If you find me interesting, this is what I will communicate to you”.</a:t>
            </a:r>
            <a:endParaRPr i="1"/>
          </a:p>
        </p:txBody>
      </p:sp>
      <p:sp>
        <p:nvSpPr>
          <p:cNvPr id="255" name="Google Shape;25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 txBox="1"/>
          <p:nvPr/>
        </p:nvSpPr>
        <p:spPr>
          <a:xfrm>
            <a:off x="3310300" y="87725"/>
            <a:ext cx="31317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Self-Attention vs Cross-Attention</a:t>
            </a:r>
            <a:endParaRPr b="1"/>
          </a:p>
        </p:txBody>
      </p:sp>
      <p:pic>
        <p:nvPicPr>
          <p:cNvPr id="261" name="Google Shape;26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3675" y="1670200"/>
            <a:ext cx="3476050" cy="220162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5"/>
          <p:cNvSpPr/>
          <p:nvPr/>
        </p:nvSpPr>
        <p:spPr>
          <a:xfrm>
            <a:off x="4703600" y="1266850"/>
            <a:ext cx="147600" cy="505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5"/>
          <p:cNvSpPr/>
          <p:nvPr/>
        </p:nvSpPr>
        <p:spPr>
          <a:xfrm>
            <a:off x="3432275" y="532700"/>
            <a:ext cx="2703900" cy="1047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Cross-Attention</a:t>
            </a:r>
            <a:r>
              <a:rPr lang="en-GB"/>
              <a:t> -&gt; the </a:t>
            </a:r>
            <a:r>
              <a:rPr i="1" lang="en-GB" u="sng"/>
              <a:t>queries</a:t>
            </a:r>
            <a:r>
              <a:rPr lang="en-GB"/>
              <a:t> come from the </a:t>
            </a:r>
            <a:r>
              <a:rPr b="1" lang="en-GB"/>
              <a:t>decoder</a:t>
            </a:r>
            <a:r>
              <a:rPr lang="en-GB"/>
              <a:t>, </a:t>
            </a:r>
            <a:r>
              <a:rPr lang="en-GB"/>
              <a:t>whereas</a:t>
            </a:r>
            <a:r>
              <a:rPr lang="en-GB"/>
              <a:t> the </a:t>
            </a:r>
            <a:r>
              <a:rPr i="1" lang="en-GB" u="sng"/>
              <a:t>keys</a:t>
            </a:r>
            <a:r>
              <a:rPr lang="en-GB"/>
              <a:t> and </a:t>
            </a:r>
            <a:r>
              <a:rPr i="1" lang="en-GB" u="sng"/>
              <a:t>values</a:t>
            </a:r>
            <a:r>
              <a:rPr lang="en-GB"/>
              <a:t> are from the </a:t>
            </a:r>
            <a:r>
              <a:rPr b="1" lang="en-GB"/>
              <a:t>encoder</a:t>
            </a:r>
            <a:r>
              <a:rPr lang="en-GB"/>
              <a:t> side.</a:t>
            </a:r>
            <a:endParaRPr/>
          </a:p>
        </p:txBody>
      </p:sp>
      <p:sp>
        <p:nvSpPr>
          <p:cNvPr id="264" name="Google Shape;264;p35"/>
          <p:cNvSpPr/>
          <p:nvPr/>
        </p:nvSpPr>
        <p:spPr>
          <a:xfrm>
            <a:off x="3742350" y="3684150"/>
            <a:ext cx="147600" cy="3447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5"/>
          <p:cNvSpPr/>
          <p:nvPr/>
        </p:nvSpPr>
        <p:spPr>
          <a:xfrm>
            <a:off x="5671925" y="3684150"/>
            <a:ext cx="147600" cy="3447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5"/>
          <p:cNvSpPr/>
          <p:nvPr/>
        </p:nvSpPr>
        <p:spPr>
          <a:xfrm>
            <a:off x="3197350" y="3984100"/>
            <a:ext cx="3079800" cy="109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Self-attention</a:t>
            </a:r>
            <a:r>
              <a:rPr lang="en-GB"/>
              <a:t> -&gt; the </a:t>
            </a:r>
            <a:r>
              <a:rPr i="1" lang="en-GB" u="sng"/>
              <a:t>key</a:t>
            </a:r>
            <a:r>
              <a:rPr lang="en-GB"/>
              <a:t>, </a:t>
            </a:r>
            <a:r>
              <a:rPr i="1" lang="en-GB" u="sng"/>
              <a:t>query</a:t>
            </a:r>
            <a:r>
              <a:rPr lang="en-GB"/>
              <a:t> and </a:t>
            </a:r>
            <a:r>
              <a:rPr i="1" lang="en-GB" u="sng"/>
              <a:t>value</a:t>
            </a:r>
            <a:r>
              <a:rPr lang="en-GB"/>
              <a:t> vectors are related to the </a:t>
            </a:r>
            <a:r>
              <a:rPr b="1" lang="en-GB"/>
              <a:t>same entity</a:t>
            </a:r>
            <a:r>
              <a:rPr lang="en-GB"/>
              <a:t>, </a:t>
            </a:r>
            <a:r>
              <a:rPr lang="en-GB"/>
              <a:t>either</a:t>
            </a:r>
            <a:r>
              <a:rPr lang="en-GB"/>
              <a:t> the encoder, </a:t>
            </a:r>
            <a:r>
              <a:rPr lang="en-GB"/>
              <a:t>or</a:t>
            </a:r>
            <a:r>
              <a:rPr lang="en-GB"/>
              <a:t> the decoder.</a:t>
            </a:r>
            <a:endParaRPr/>
          </a:p>
        </p:txBody>
      </p:sp>
      <p:sp>
        <p:nvSpPr>
          <p:cNvPr id="267" name="Google Shape;26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/>
          <p:nvPr/>
        </p:nvSpPr>
        <p:spPr>
          <a:xfrm>
            <a:off x="2976025" y="204100"/>
            <a:ext cx="3729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Mathematically Expressing </a:t>
            </a:r>
            <a:r>
              <a:rPr b="1" lang="en-GB"/>
              <a:t>Self-Attention</a:t>
            </a:r>
            <a:endParaRPr b="1"/>
          </a:p>
        </p:txBody>
      </p:sp>
      <p:sp>
        <p:nvSpPr>
          <p:cNvPr id="273" name="Google Shape;273;p36"/>
          <p:cNvSpPr txBox="1"/>
          <p:nvPr/>
        </p:nvSpPr>
        <p:spPr>
          <a:xfrm>
            <a:off x="478975" y="1257900"/>
            <a:ext cx="8156100" cy="15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The dot product </a:t>
            </a:r>
            <a:r>
              <a:rPr b="1" lang="en-GB"/>
              <a:t>Query ・ Key</a:t>
            </a:r>
            <a:r>
              <a:rPr lang="en-GB"/>
              <a:t> is the attention score, where </a:t>
            </a:r>
            <a:r>
              <a:rPr b="1" lang="en-GB"/>
              <a:t>Query</a:t>
            </a:r>
            <a:r>
              <a:rPr lang="en-GB"/>
              <a:t> and </a:t>
            </a:r>
            <a:r>
              <a:rPr b="1" lang="en-GB"/>
              <a:t>Key</a:t>
            </a:r>
            <a:r>
              <a:rPr lang="en-GB"/>
              <a:t> are </a:t>
            </a:r>
            <a:r>
              <a:rPr b="1" lang="en-GB"/>
              <a:t>embedding</a:t>
            </a:r>
            <a:r>
              <a:rPr lang="en-GB"/>
              <a:t> </a:t>
            </a:r>
            <a:r>
              <a:rPr b="1" lang="en-GB"/>
              <a:t>vectors</a:t>
            </a:r>
            <a:r>
              <a:rPr lang="en-GB"/>
              <a:t>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Dot product measures </a:t>
            </a:r>
            <a:r>
              <a:rPr b="1" lang="en-GB"/>
              <a:t>similarity between vectors</a:t>
            </a:r>
            <a:r>
              <a:rPr lang="en-GB"/>
              <a:t> =&gt; </a:t>
            </a:r>
            <a:r>
              <a:rPr b="1" lang="en-GB"/>
              <a:t>Attention</a:t>
            </a:r>
            <a:r>
              <a:rPr lang="en-GB"/>
              <a:t> can be interpreted as the </a:t>
            </a:r>
            <a:r>
              <a:rPr b="1" lang="en-GB"/>
              <a:t>alignment</a:t>
            </a:r>
            <a:r>
              <a:rPr lang="en-GB"/>
              <a:t> between the </a:t>
            </a:r>
            <a:r>
              <a:rPr b="1" lang="en-GB"/>
              <a:t>Key</a:t>
            </a:r>
            <a:r>
              <a:rPr lang="en-GB"/>
              <a:t> and the </a:t>
            </a:r>
            <a:r>
              <a:rPr b="1" lang="en-GB"/>
              <a:t>Query</a:t>
            </a:r>
            <a:r>
              <a:rPr lang="en-GB"/>
              <a:t> vectors (i.e. two tokens find each other interesting).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Instead of the dot product, other measures can be used, like the </a:t>
            </a:r>
            <a:r>
              <a:rPr b="1" lang="en-GB"/>
              <a:t>cosine similarity</a:t>
            </a:r>
            <a:r>
              <a:rPr lang="en-GB"/>
              <a:t> for example (</a:t>
            </a:r>
            <a:r>
              <a:rPr b="1" lang="en-GB"/>
              <a:t>Swin</a:t>
            </a:r>
            <a:r>
              <a:rPr lang="en-GB"/>
              <a:t> </a:t>
            </a:r>
            <a:r>
              <a:rPr b="1" lang="en-GB"/>
              <a:t>T</a:t>
            </a:r>
            <a:r>
              <a:rPr b="1" lang="en-GB"/>
              <a:t>ransformer Version 2 </a:t>
            </a:r>
            <a:r>
              <a:rPr lang="en-GB"/>
              <a:t>paper</a:t>
            </a:r>
            <a:r>
              <a:rPr lang="en-GB"/>
              <a:t>).</a:t>
            </a:r>
            <a:endParaRPr/>
          </a:p>
        </p:txBody>
      </p:sp>
      <p:sp>
        <p:nvSpPr>
          <p:cNvPr id="274" name="Google Shape;274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/>
          <p:nvPr/>
        </p:nvSpPr>
        <p:spPr>
          <a:xfrm>
            <a:off x="3310300" y="204100"/>
            <a:ext cx="21114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Cosine similarity</a:t>
            </a:r>
            <a:endParaRPr b="1"/>
          </a:p>
        </p:txBody>
      </p:sp>
      <p:pic>
        <p:nvPicPr>
          <p:cNvPr id="280" name="Google Shape;2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675" y="626800"/>
            <a:ext cx="4589251" cy="405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7"/>
          <p:cNvSpPr txBox="1"/>
          <p:nvPr/>
        </p:nvSpPr>
        <p:spPr>
          <a:xfrm>
            <a:off x="1647250" y="4678775"/>
            <a:ext cx="558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“</a:t>
            </a:r>
            <a:r>
              <a:rPr b="1" lang="en-GB" sz="1200">
                <a:solidFill>
                  <a:schemeClr val="dk1"/>
                </a:solidFill>
              </a:rPr>
              <a:t>Swin Transformer V2: Scaling Up Capacity and Resolution</a:t>
            </a:r>
            <a:r>
              <a:rPr b="1" lang="en-GB" sz="1100">
                <a:solidFill>
                  <a:schemeClr val="dk1"/>
                </a:solidFill>
              </a:rPr>
              <a:t>” by Liu et al.</a:t>
            </a:r>
            <a:endParaRPr b="1"/>
          </a:p>
        </p:txBody>
      </p:sp>
      <p:sp>
        <p:nvSpPr>
          <p:cNvPr id="282" name="Google Shape;282;p37"/>
          <p:cNvSpPr txBox="1"/>
          <p:nvPr/>
        </p:nvSpPr>
        <p:spPr>
          <a:xfrm>
            <a:off x="6459000" y="2030250"/>
            <a:ext cx="2685000" cy="11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Notice the </a:t>
            </a:r>
            <a:r>
              <a:rPr b="1" lang="en-GB"/>
              <a:t>pre</a:t>
            </a:r>
            <a:r>
              <a:rPr lang="en-GB"/>
              <a:t>-Layer Norm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post</a:t>
            </a:r>
            <a:r>
              <a:rPr lang="en-GB"/>
              <a:t>-Layer Norm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switch.</a:t>
            </a:r>
            <a:endParaRPr/>
          </a:p>
        </p:txBody>
      </p:sp>
      <p:cxnSp>
        <p:nvCxnSpPr>
          <p:cNvPr id="283" name="Google Shape;283;p37"/>
          <p:cNvCxnSpPr/>
          <p:nvPr/>
        </p:nvCxnSpPr>
        <p:spPr>
          <a:xfrm rot="10800000">
            <a:off x="5967325" y="1520275"/>
            <a:ext cx="1714500" cy="637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4" name="Google Shape;284;p37"/>
          <p:cNvCxnSpPr/>
          <p:nvPr/>
        </p:nvCxnSpPr>
        <p:spPr>
          <a:xfrm flipH="1">
            <a:off x="5931800" y="2738725"/>
            <a:ext cx="1445400" cy="481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5" name="Google Shape;285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 txBox="1"/>
          <p:nvPr/>
        </p:nvSpPr>
        <p:spPr>
          <a:xfrm>
            <a:off x="2660400" y="217150"/>
            <a:ext cx="41031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Computation Phase / Feed-Forward MLP</a:t>
            </a:r>
            <a:endParaRPr b="1"/>
          </a:p>
        </p:txBody>
      </p:sp>
      <p:sp>
        <p:nvSpPr>
          <p:cNvPr id="291" name="Google Shape;291;p38"/>
          <p:cNvSpPr txBox="1"/>
          <p:nvPr/>
        </p:nvSpPr>
        <p:spPr>
          <a:xfrm>
            <a:off x="312825" y="1140250"/>
            <a:ext cx="8239500" cy="14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After the communication between tokens is finished, an MLP has to </a:t>
            </a:r>
            <a:r>
              <a:rPr b="1" lang="en-GB"/>
              <a:t>“think”</a:t>
            </a:r>
            <a:r>
              <a:rPr lang="en-GB"/>
              <a:t> on what was </a:t>
            </a:r>
            <a:r>
              <a:rPr b="1" lang="en-GB"/>
              <a:t>“said”</a:t>
            </a:r>
            <a:r>
              <a:rPr lang="en-GB"/>
              <a:t> during the self-attention phase.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This basically means that new features are computed / derived as a result of the communication.</a:t>
            </a:r>
            <a:endParaRPr/>
          </a:p>
        </p:txBody>
      </p:sp>
      <p:sp>
        <p:nvSpPr>
          <p:cNvPr id="292" name="Google Shape;29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3" name="Google Shape;29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3613" y="3091150"/>
            <a:ext cx="2087175" cy="13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125" y="2950438"/>
            <a:ext cx="3146944" cy="154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8"/>
          <p:cNvSpPr/>
          <p:nvPr/>
        </p:nvSpPr>
        <p:spPr>
          <a:xfrm rot="10800000">
            <a:off x="3946500" y="3701350"/>
            <a:ext cx="1800000" cy="233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8"/>
          <p:cNvSpPr txBox="1"/>
          <p:nvPr/>
        </p:nvSpPr>
        <p:spPr>
          <a:xfrm>
            <a:off x="4162288" y="3120375"/>
            <a:ext cx="13911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2"/>
                </a:solidFill>
              </a:rPr>
              <a:t>Let’s fast forward back to what we’ve  already seen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 txBox="1"/>
          <p:nvPr/>
        </p:nvSpPr>
        <p:spPr>
          <a:xfrm>
            <a:off x="3780325" y="222000"/>
            <a:ext cx="36522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Positional encoding</a:t>
            </a:r>
            <a:endParaRPr b="1"/>
          </a:p>
        </p:txBody>
      </p:sp>
      <p:pic>
        <p:nvPicPr>
          <p:cNvPr id="302" name="Google Shape;30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550" y="1965450"/>
            <a:ext cx="363855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9"/>
          <p:cNvSpPr txBox="1"/>
          <p:nvPr/>
        </p:nvSpPr>
        <p:spPr>
          <a:xfrm>
            <a:off x="4874900" y="1383250"/>
            <a:ext cx="3720000" cy="25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The transformer treats the tokens as a </a:t>
            </a:r>
            <a:r>
              <a:rPr b="1" lang="en-GB"/>
              <a:t>Bag of Words (BoW)</a:t>
            </a:r>
            <a:r>
              <a:rPr lang="en-GB"/>
              <a:t>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We need to give each token a label that specifies its position in the form of a </a:t>
            </a:r>
            <a:r>
              <a:rPr b="1" lang="en-GB"/>
              <a:t>counter ID</a:t>
            </a:r>
            <a:r>
              <a:rPr lang="en-GB"/>
              <a:t> for instance.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It is interesting that the positional encoding information is </a:t>
            </a:r>
            <a:r>
              <a:rPr b="1" lang="en-GB"/>
              <a:t>literally</a:t>
            </a:r>
            <a:r>
              <a:rPr lang="en-GB"/>
              <a:t> </a:t>
            </a:r>
            <a:r>
              <a:rPr b="1" lang="en-GB"/>
              <a:t>added</a:t>
            </a:r>
            <a:r>
              <a:rPr lang="en-GB"/>
              <a:t> by a </a:t>
            </a:r>
            <a:r>
              <a:rPr b="1" lang="en-GB"/>
              <a:t>“+”</a:t>
            </a:r>
            <a:r>
              <a:rPr lang="en-GB"/>
              <a:t>/ </a:t>
            </a:r>
            <a:r>
              <a:rPr b="1" lang="en-GB"/>
              <a:t>plus</a:t>
            </a:r>
            <a:r>
              <a:rPr lang="en-GB"/>
              <a:t> operation.</a:t>
            </a:r>
            <a:endParaRPr/>
          </a:p>
        </p:txBody>
      </p:sp>
      <p:sp>
        <p:nvSpPr>
          <p:cNvPr id="304" name="Google Shape;304;p39"/>
          <p:cNvSpPr txBox="1"/>
          <p:nvPr/>
        </p:nvSpPr>
        <p:spPr>
          <a:xfrm>
            <a:off x="480450" y="3921550"/>
            <a:ext cx="81831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There are various encoding schemes such as for example </a:t>
            </a:r>
            <a:r>
              <a:rPr b="1" i="1" lang="en-GB"/>
              <a:t>absolute encoding</a:t>
            </a:r>
            <a:r>
              <a:rPr i="1" lang="en-GB"/>
              <a:t>, </a:t>
            </a:r>
            <a:r>
              <a:rPr b="1" i="1" lang="en-GB"/>
              <a:t>relative encoding</a:t>
            </a:r>
            <a:r>
              <a:rPr i="1" lang="en-GB"/>
              <a:t>, that have a significant impact on how the transformer </a:t>
            </a:r>
            <a:r>
              <a:rPr i="1" lang="en-GB"/>
              <a:t>performs</a:t>
            </a:r>
            <a:r>
              <a:rPr i="1" lang="en-GB"/>
              <a:t> in the end. Check out the Swin Transformer paper for empirical proof.</a:t>
            </a:r>
            <a:endParaRPr i="1"/>
          </a:p>
        </p:txBody>
      </p:sp>
      <p:sp>
        <p:nvSpPr>
          <p:cNvPr id="305" name="Google Shape;30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0"/>
          <p:cNvSpPr txBox="1"/>
          <p:nvPr/>
        </p:nvSpPr>
        <p:spPr>
          <a:xfrm>
            <a:off x="3569925" y="199625"/>
            <a:ext cx="17811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ChatGPT Pipeline</a:t>
            </a:r>
            <a:endParaRPr b="1"/>
          </a:p>
        </p:txBody>
      </p:sp>
      <p:sp>
        <p:nvSpPr>
          <p:cNvPr id="311" name="Google Shape;311;p40"/>
          <p:cNvSpPr txBox="1"/>
          <p:nvPr/>
        </p:nvSpPr>
        <p:spPr>
          <a:xfrm>
            <a:off x="293162" y="546125"/>
            <a:ext cx="7935000" cy="18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GB"/>
              <a:t>Pretraining the </a:t>
            </a:r>
            <a:r>
              <a:rPr b="1" lang="en-GB"/>
              <a:t>base model</a:t>
            </a:r>
            <a:r>
              <a:rPr lang="en-GB"/>
              <a:t>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GB"/>
              <a:t>Supervised Fine-Tuning (</a:t>
            </a:r>
            <a:r>
              <a:rPr b="1" lang="en-GB"/>
              <a:t>SFT</a:t>
            </a:r>
            <a:r>
              <a:rPr lang="en-GB"/>
              <a:t>).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b="1" lang="en-GB"/>
              <a:t>Reward</a:t>
            </a:r>
            <a:r>
              <a:rPr lang="en-GB"/>
              <a:t> Modeling / </a:t>
            </a:r>
            <a:r>
              <a:rPr b="1" lang="en-GB"/>
              <a:t>RM</a:t>
            </a:r>
            <a:r>
              <a:rPr lang="en-GB"/>
              <a:t>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GB"/>
              <a:t>Reinforcement Learning / </a:t>
            </a:r>
            <a:r>
              <a:rPr b="1" lang="en-GB"/>
              <a:t>RL  </a:t>
            </a:r>
            <a:r>
              <a:rPr lang="en-GB"/>
              <a:t>(Very much research territory at the moment).</a:t>
            </a:r>
            <a:endParaRPr/>
          </a:p>
        </p:txBody>
      </p:sp>
      <p:sp>
        <p:nvSpPr>
          <p:cNvPr id="312" name="Google Shape;312;p40"/>
          <p:cNvSpPr txBox="1"/>
          <p:nvPr/>
        </p:nvSpPr>
        <p:spPr>
          <a:xfrm>
            <a:off x="2911526" y="2900601"/>
            <a:ext cx="408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0"/>
          <p:cNvSpPr txBox="1"/>
          <p:nvPr/>
        </p:nvSpPr>
        <p:spPr>
          <a:xfrm>
            <a:off x="300800" y="2289000"/>
            <a:ext cx="84933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Personal opinion: ChatGPT</a:t>
            </a:r>
            <a:r>
              <a:rPr lang="en-GB">
                <a:solidFill>
                  <a:schemeClr val="dk1"/>
                </a:solidFill>
              </a:rPr>
              <a:t> works so well, because it</a:t>
            </a:r>
            <a:r>
              <a:rPr lang="en-GB">
                <a:solidFill>
                  <a:schemeClr val="dk1"/>
                </a:solidFill>
              </a:rPr>
              <a:t> borrowed many insights from the AlphaZero games playing engine from back in 2016. </a:t>
            </a:r>
            <a:r>
              <a:rPr i="1" lang="en-GB" u="sng">
                <a:solidFill>
                  <a:schemeClr val="dk1"/>
                </a:solidFill>
              </a:rPr>
              <a:t>Words are the new chess pieces that have to be smartly arranged</a:t>
            </a:r>
            <a:r>
              <a:rPr i="1" lang="en-GB" u="sng">
                <a:solidFill>
                  <a:schemeClr val="dk1"/>
                </a:solidFill>
              </a:rPr>
              <a:t>.</a:t>
            </a:r>
            <a:endParaRPr i="1" u="sng">
              <a:solidFill>
                <a:schemeClr val="dk1"/>
              </a:solidFill>
            </a:endParaRPr>
          </a:p>
        </p:txBody>
      </p:sp>
      <p:sp>
        <p:nvSpPr>
          <p:cNvPr id="314" name="Google Shape;31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5" name="Google Shape;31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376" y="2996051"/>
            <a:ext cx="3212601" cy="198912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0"/>
          <p:cNvSpPr txBox="1"/>
          <p:nvPr/>
        </p:nvSpPr>
        <p:spPr>
          <a:xfrm>
            <a:off x="4240350" y="3513850"/>
            <a:ext cx="44694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DeepMind subsequently created </a:t>
            </a:r>
            <a:r>
              <a:rPr b="1" lang="en-GB" sz="1600">
                <a:solidFill>
                  <a:schemeClr val="dk1"/>
                </a:solidFill>
              </a:rPr>
              <a:t>AlphaStar</a:t>
            </a:r>
            <a:r>
              <a:rPr lang="en-GB" sz="1600">
                <a:solidFill>
                  <a:schemeClr val="dk1"/>
                </a:solidFill>
              </a:rPr>
              <a:t> and </a:t>
            </a:r>
            <a:r>
              <a:rPr b="1" lang="en-GB" sz="1600">
                <a:solidFill>
                  <a:schemeClr val="dk1"/>
                </a:solidFill>
              </a:rPr>
              <a:t>AlphaFold</a:t>
            </a:r>
            <a:r>
              <a:rPr lang="en-GB" sz="1600">
                <a:solidFill>
                  <a:schemeClr val="dk1"/>
                </a:solidFill>
              </a:rPr>
              <a:t> using similar principles.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3638976" y="3705101"/>
            <a:ext cx="548700" cy="28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0"/>
          <p:cNvSpPr/>
          <p:nvPr/>
        </p:nvSpPr>
        <p:spPr>
          <a:xfrm>
            <a:off x="424525" y="2900600"/>
            <a:ext cx="3216300" cy="2010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/>
          <p:nvPr/>
        </p:nvSpPr>
        <p:spPr>
          <a:xfrm>
            <a:off x="3095250" y="192525"/>
            <a:ext cx="3198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Pretraining the Foundational Model</a:t>
            </a:r>
            <a:endParaRPr b="1"/>
          </a:p>
        </p:txBody>
      </p:sp>
      <p:sp>
        <p:nvSpPr>
          <p:cNvPr id="324" name="Google Shape;324;p41"/>
          <p:cNvSpPr txBox="1"/>
          <p:nvPr/>
        </p:nvSpPr>
        <p:spPr>
          <a:xfrm>
            <a:off x="320825" y="1307600"/>
            <a:ext cx="7800300" cy="18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Use </a:t>
            </a:r>
            <a:r>
              <a:rPr b="1" lang="en-GB"/>
              <a:t>raw data</a:t>
            </a:r>
            <a:r>
              <a:rPr lang="en-GB"/>
              <a:t> to train a </a:t>
            </a:r>
            <a:r>
              <a:rPr b="1" lang="en-GB"/>
              <a:t>B</a:t>
            </a:r>
            <a:r>
              <a:rPr b="1" lang="en-GB"/>
              <a:t>ase Model</a:t>
            </a:r>
            <a:r>
              <a:rPr lang="en-GB"/>
              <a:t>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The dataset is </a:t>
            </a:r>
            <a:r>
              <a:rPr b="1" lang="en-GB"/>
              <a:t>huge</a:t>
            </a:r>
            <a:r>
              <a:rPr lang="en-GB"/>
              <a:t> =&gt; potentially low quality in some places, but </a:t>
            </a:r>
            <a:r>
              <a:rPr b="1" lang="en-GB"/>
              <a:t>very</a:t>
            </a:r>
            <a:r>
              <a:rPr lang="en-GB"/>
              <a:t> </a:t>
            </a:r>
            <a:r>
              <a:rPr b="1" lang="en-GB"/>
              <a:t>large quantity</a:t>
            </a:r>
            <a:r>
              <a:rPr lang="en-GB"/>
              <a:t>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We obtain a </a:t>
            </a:r>
            <a:r>
              <a:rPr b="1" lang="en-GB">
                <a:solidFill>
                  <a:srgbClr val="FF0000"/>
                </a:solidFill>
              </a:rPr>
              <a:t>document completer</a:t>
            </a:r>
            <a:r>
              <a:rPr lang="en-GB"/>
              <a:t> in the end.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b="1" lang="en-GB"/>
              <a:t>Thousands of GPUs</a:t>
            </a:r>
            <a:r>
              <a:rPr lang="en-GB"/>
              <a:t> work in parallel (ex: 1000-2000 A100 GPUs).</a:t>
            </a:r>
            <a:endParaRPr/>
          </a:p>
        </p:txBody>
      </p:sp>
      <p:sp>
        <p:nvSpPr>
          <p:cNvPr id="325" name="Google Shape;325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2700450" y="189025"/>
            <a:ext cx="36522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Artificial Neural Nets and Brain Parallels</a:t>
            </a:r>
            <a:endParaRPr b="1"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125" y="920400"/>
            <a:ext cx="4763049" cy="40117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2"/>
          <p:cNvSpPr txBox="1"/>
          <p:nvPr/>
        </p:nvSpPr>
        <p:spPr>
          <a:xfrm>
            <a:off x="3102350" y="235050"/>
            <a:ext cx="34743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Supervised </a:t>
            </a:r>
            <a:r>
              <a:rPr b="1" lang="en-GB"/>
              <a:t>Fine Tuning</a:t>
            </a:r>
            <a:r>
              <a:rPr b="1" lang="en-GB"/>
              <a:t> (SFT stage)</a:t>
            </a:r>
            <a:endParaRPr b="1"/>
          </a:p>
        </p:txBody>
      </p:sp>
      <p:sp>
        <p:nvSpPr>
          <p:cNvPr id="331" name="Google Shape;331;p42"/>
          <p:cNvSpPr txBox="1"/>
          <p:nvPr/>
        </p:nvSpPr>
        <p:spPr>
          <a:xfrm>
            <a:off x="96600" y="1364275"/>
            <a:ext cx="8950800" cy="20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b="1" lang="en-GB">
                <a:solidFill>
                  <a:schemeClr val="dk1"/>
                </a:solidFill>
              </a:rPr>
              <a:t>Low quantity, but very high quality data</a:t>
            </a:r>
            <a:r>
              <a:rPr lang="en-GB">
                <a:solidFill>
                  <a:schemeClr val="dk1"/>
                </a:solidFill>
              </a:rPr>
              <a:t>: ~ 100K (prompt, response) tuples.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Domain Specialists / Contractors have to scrutinize the dataset so that close to ideal </a:t>
            </a:r>
            <a:r>
              <a:rPr b="1" lang="en-GB"/>
              <a:t>(prompt, response) tuples</a:t>
            </a:r>
            <a:r>
              <a:rPr lang="en-GB"/>
              <a:t> are assembled.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Less GPUs are required than in step 1 </a:t>
            </a:r>
            <a:r>
              <a:rPr lang="en-GB">
                <a:solidFill>
                  <a:schemeClr val="dk1"/>
                </a:solidFill>
              </a:rPr>
              <a:t>(ex: 1-100)</a:t>
            </a:r>
            <a:r>
              <a:rPr lang="en-GB"/>
              <a:t>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The outcome is the so-called </a:t>
            </a:r>
            <a:r>
              <a:rPr b="1" lang="en-GB"/>
              <a:t>SFT model</a:t>
            </a:r>
            <a:r>
              <a:rPr lang="en-GB"/>
              <a:t>.</a:t>
            </a:r>
            <a:endParaRPr/>
          </a:p>
        </p:txBody>
      </p:sp>
      <p:sp>
        <p:nvSpPr>
          <p:cNvPr id="332" name="Google Shape;332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/>
          <p:nvPr/>
        </p:nvSpPr>
        <p:spPr>
          <a:xfrm>
            <a:off x="3340597" y="212729"/>
            <a:ext cx="17598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Reward Modeling</a:t>
            </a:r>
            <a:endParaRPr b="1"/>
          </a:p>
        </p:txBody>
      </p:sp>
      <p:sp>
        <p:nvSpPr>
          <p:cNvPr id="338" name="Google Shape;338;p43"/>
          <p:cNvSpPr txBox="1"/>
          <p:nvPr/>
        </p:nvSpPr>
        <p:spPr>
          <a:xfrm>
            <a:off x="132122" y="714729"/>
            <a:ext cx="7616100" cy="23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Ask the SFT model to produce </a:t>
            </a:r>
            <a:r>
              <a:rPr b="1" lang="en-GB"/>
              <a:t>multiple answers </a:t>
            </a:r>
            <a:r>
              <a:rPr lang="en-GB"/>
              <a:t>per prompt.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Ask contractors to carefully </a:t>
            </a:r>
            <a:r>
              <a:rPr b="1" lang="en-GB"/>
              <a:t>rank these answers</a:t>
            </a:r>
            <a:r>
              <a:rPr lang="en-GB"/>
              <a:t>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Train a reward model on these rankings.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Order of 1 to 100 GPUs for training.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The outcome is the so-called </a:t>
            </a:r>
            <a:r>
              <a:rPr b="1" lang="en-GB"/>
              <a:t>Reward Model / RM</a:t>
            </a:r>
            <a:r>
              <a:rPr lang="en-GB"/>
              <a:t> =&gt; </a:t>
            </a:r>
            <a:r>
              <a:rPr b="1" lang="en-GB">
                <a:solidFill>
                  <a:srgbClr val="FF0000"/>
                </a:solidFill>
              </a:rPr>
              <a:t>Evaluates token trajectories.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39" name="Google Shape;339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340" name="Google Shape;340;p43"/>
          <p:cNvGraphicFramePr/>
          <p:nvPr/>
        </p:nvGraphicFramePr>
        <p:xfrm>
          <a:off x="273451" y="35932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{3FAB5573-BA05-4BE2-BA91-7FE389334DFC}</a:tableStyleId>
              </a:tblPr>
              <a:tblGrid>
                <a:gridCol w="833600"/>
                <a:gridCol w="833600"/>
                <a:gridCol w="8336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Token 11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Token 12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Token 13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1" name="Google Shape;341;p43"/>
          <p:cNvGraphicFramePr/>
          <p:nvPr/>
        </p:nvGraphicFramePr>
        <p:xfrm>
          <a:off x="2781990" y="35932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{3FAB5573-BA05-4BE2-BA91-7FE389334DFC}</a:tableStyleId>
              </a:tblPr>
              <a:tblGrid>
                <a:gridCol w="833600"/>
                <a:gridCol w="833600"/>
                <a:gridCol w="8336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Token 14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Token 15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Reward 2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2" name="Google Shape;342;p43"/>
          <p:cNvGraphicFramePr/>
          <p:nvPr/>
        </p:nvGraphicFramePr>
        <p:xfrm>
          <a:off x="273451" y="41266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{3FAB5573-BA05-4BE2-BA91-7FE389334DFC}</a:tableStyleId>
              </a:tblPr>
              <a:tblGrid>
                <a:gridCol w="833600"/>
                <a:gridCol w="833600"/>
                <a:gridCol w="8336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Token 21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Token 22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Token 23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3" name="Google Shape;343;p43"/>
          <p:cNvGraphicFramePr/>
          <p:nvPr/>
        </p:nvGraphicFramePr>
        <p:xfrm>
          <a:off x="2781990" y="41266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{3FAB5573-BA05-4BE2-BA91-7FE389334DFC}</a:tableStyleId>
              </a:tblPr>
              <a:tblGrid>
                <a:gridCol w="833600"/>
                <a:gridCol w="833600"/>
                <a:gridCol w="8336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Token 24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Token 25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Token 26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4" name="Google Shape;344;p43"/>
          <p:cNvGraphicFramePr/>
          <p:nvPr/>
        </p:nvGraphicFramePr>
        <p:xfrm>
          <a:off x="5290551" y="41266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{3FAB5573-BA05-4BE2-BA91-7FE389334DFC}</a:tableStyleId>
              </a:tblPr>
              <a:tblGrid>
                <a:gridCol w="833600"/>
                <a:gridCol w="833600"/>
                <a:gridCol w="8336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Token 27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Token 28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Reward 3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5" name="Google Shape;345;p43"/>
          <p:cNvGraphicFramePr/>
          <p:nvPr/>
        </p:nvGraphicFramePr>
        <p:xfrm>
          <a:off x="281190" y="30598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{3FAB5573-BA05-4BE2-BA91-7FE389334DFC}</a:tableStyleId>
              </a:tblPr>
              <a:tblGrid>
                <a:gridCol w="833600"/>
                <a:gridCol w="833600"/>
                <a:gridCol w="8336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Token 01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Token 02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Reward 1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346" name="Google Shape;346;p43"/>
          <p:cNvSpPr txBox="1"/>
          <p:nvPr/>
        </p:nvSpPr>
        <p:spPr>
          <a:xfrm>
            <a:off x="2724228" y="3066375"/>
            <a:ext cx="26865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</a:rPr>
              <a:t>Token trajectory 1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347" name="Google Shape;347;p43"/>
          <p:cNvSpPr txBox="1"/>
          <p:nvPr/>
        </p:nvSpPr>
        <p:spPr>
          <a:xfrm>
            <a:off x="5222327" y="3587102"/>
            <a:ext cx="26865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</a:rPr>
              <a:t>Token trajectory 2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348" name="Google Shape;348;p43"/>
          <p:cNvSpPr txBox="1"/>
          <p:nvPr/>
        </p:nvSpPr>
        <p:spPr>
          <a:xfrm>
            <a:off x="7748222" y="4127048"/>
            <a:ext cx="26865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</a:rPr>
              <a:t>Token trajectory 3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 txBox="1"/>
          <p:nvPr/>
        </p:nvSpPr>
        <p:spPr>
          <a:xfrm>
            <a:off x="3569925" y="199625"/>
            <a:ext cx="23337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Reinforcement Learning</a:t>
            </a:r>
            <a:endParaRPr b="1"/>
          </a:p>
        </p:txBody>
      </p:sp>
      <p:sp>
        <p:nvSpPr>
          <p:cNvPr id="354" name="Google Shape;354;p44"/>
          <p:cNvSpPr txBox="1"/>
          <p:nvPr/>
        </p:nvSpPr>
        <p:spPr>
          <a:xfrm>
            <a:off x="313725" y="967525"/>
            <a:ext cx="8565300" cy="23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Train a </a:t>
            </a:r>
            <a:r>
              <a:rPr b="1" lang="en-GB"/>
              <a:t>PPO</a:t>
            </a:r>
            <a:r>
              <a:rPr lang="en-GB"/>
              <a:t> algorithm (</a:t>
            </a:r>
            <a:r>
              <a:rPr b="1" lang="en-GB"/>
              <a:t>Proximal Policy Optimization</a:t>
            </a:r>
            <a:r>
              <a:rPr lang="en-GB"/>
              <a:t>).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Use the previously trained reward model to </a:t>
            </a:r>
            <a:r>
              <a:rPr b="1" lang="en-GB"/>
              <a:t>evaluate the reward</a:t>
            </a:r>
            <a:r>
              <a:rPr lang="en-GB"/>
              <a:t>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PPO will have the task of generating </a:t>
            </a:r>
            <a:r>
              <a:rPr b="1" lang="en-GB"/>
              <a:t>token “trajectories”</a:t>
            </a:r>
            <a:r>
              <a:rPr lang="en-GB"/>
              <a:t> that will have a </a:t>
            </a:r>
            <a:r>
              <a:rPr b="1" lang="en-GB"/>
              <a:t>very good overall score</a:t>
            </a:r>
            <a:r>
              <a:rPr lang="en-GB"/>
              <a:t>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Order of 1 to 100 GPUs for training.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The outcome is the so called </a:t>
            </a:r>
            <a:r>
              <a:rPr b="1" lang="en-GB"/>
              <a:t>RL model / RLHF </a:t>
            </a:r>
            <a:r>
              <a:rPr lang="en-GB"/>
              <a:t>(reinforcement learning with </a:t>
            </a:r>
            <a:r>
              <a:rPr b="1" lang="en-GB"/>
              <a:t>human feedback</a:t>
            </a:r>
            <a:r>
              <a:rPr lang="en-GB"/>
              <a:t>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6" name="Google Shape;35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668" y="3429993"/>
            <a:ext cx="2759774" cy="12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725" y="3400777"/>
            <a:ext cx="3755126" cy="12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/>
          <p:cNvSpPr txBox="1"/>
          <p:nvPr/>
        </p:nvSpPr>
        <p:spPr>
          <a:xfrm>
            <a:off x="3420650" y="189975"/>
            <a:ext cx="2424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Vision Transformer / ViT</a:t>
            </a:r>
            <a:endParaRPr b="1"/>
          </a:p>
        </p:txBody>
      </p:sp>
      <p:pic>
        <p:nvPicPr>
          <p:cNvPr id="363" name="Google Shape;36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550" y="752300"/>
            <a:ext cx="7048226" cy="3779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5"/>
          <p:cNvSpPr txBox="1"/>
          <p:nvPr/>
        </p:nvSpPr>
        <p:spPr>
          <a:xfrm>
            <a:off x="760350" y="4532075"/>
            <a:ext cx="7623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“An Image is Worth 16x16 Words: Transformers for Image Recognition at Scale” by A. Dosovitskiy et al. (2021)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65" name="Google Shape;365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6"/>
          <p:cNvSpPr txBox="1"/>
          <p:nvPr/>
        </p:nvSpPr>
        <p:spPr>
          <a:xfrm>
            <a:off x="3690800" y="302575"/>
            <a:ext cx="21108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Swin Transformer</a:t>
            </a:r>
            <a:endParaRPr b="1"/>
          </a:p>
        </p:txBody>
      </p:sp>
      <p:pic>
        <p:nvPicPr>
          <p:cNvPr id="371" name="Google Shape;37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7675"/>
            <a:ext cx="8839200" cy="2525486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6"/>
          <p:cNvSpPr txBox="1"/>
          <p:nvPr/>
        </p:nvSpPr>
        <p:spPr>
          <a:xfrm>
            <a:off x="1064850" y="3928350"/>
            <a:ext cx="7811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 </a:t>
            </a:r>
            <a:r>
              <a:rPr b="1" lang="en-GB" sz="1100">
                <a:solidFill>
                  <a:schemeClr val="dk1"/>
                </a:solidFill>
              </a:rPr>
              <a:t>“Swin Transformer: Hierarchical Vision Transformer using Shifted Windows” by Liu et al. (2021)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373" name="Google Shape;373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7"/>
          <p:cNvSpPr txBox="1"/>
          <p:nvPr/>
        </p:nvSpPr>
        <p:spPr>
          <a:xfrm>
            <a:off x="3569925" y="199625"/>
            <a:ext cx="18243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Audio Transformer</a:t>
            </a:r>
            <a:endParaRPr b="1"/>
          </a:p>
        </p:txBody>
      </p:sp>
      <p:sp>
        <p:nvSpPr>
          <p:cNvPr id="379" name="Google Shape;379;p47"/>
          <p:cNvSpPr txBox="1"/>
          <p:nvPr/>
        </p:nvSpPr>
        <p:spPr>
          <a:xfrm>
            <a:off x="319800" y="658025"/>
            <a:ext cx="82995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Raw sound waves can be mapped to a different space using </a:t>
            </a:r>
            <a:r>
              <a:rPr b="1" lang="en-GB"/>
              <a:t>STFT</a:t>
            </a:r>
            <a:r>
              <a:rPr lang="en-GB"/>
              <a:t> (Short-time Fourier Transform).</a:t>
            </a:r>
            <a:endParaRPr/>
          </a:p>
        </p:txBody>
      </p:sp>
      <p:pic>
        <p:nvPicPr>
          <p:cNvPr id="380" name="Google Shape;38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025" y="1159900"/>
            <a:ext cx="6134100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7"/>
          <p:cNvSpPr txBox="1"/>
          <p:nvPr/>
        </p:nvSpPr>
        <p:spPr>
          <a:xfrm>
            <a:off x="319800" y="4485450"/>
            <a:ext cx="85044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time series become images =&gt; </a:t>
            </a:r>
            <a:r>
              <a:rPr b="1" lang="en-GB"/>
              <a:t>problem is adapted</a:t>
            </a:r>
            <a:r>
              <a:rPr lang="en-GB"/>
              <a:t> to be tackled by the ViT / Swin Transformer.</a:t>
            </a:r>
            <a:endParaRPr/>
          </a:p>
        </p:txBody>
      </p:sp>
      <p:sp>
        <p:nvSpPr>
          <p:cNvPr id="382" name="Google Shape;382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8"/>
          <p:cNvSpPr txBox="1"/>
          <p:nvPr/>
        </p:nvSpPr>
        <p:spPr>
          <a:xfrm>
            <a:off x="3417225" y="268100"/>
            <a:ext cx="30603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Time Series Transformer (TST)</a:t>
            </a:r>
            <a:endParaRPr b="1"/>
          </a:p>
        </p:txBody>
      </p:sp>
      <p:sp>
        <p:nvSpPr>
          <p:cNvPr id="388" name="Google Shape;388;p48"/>
          <p:cNvSpPr txBox="1"/>
          <p:nvPr/>
        </p:nvSpPr>
        <p:spPr>
          <a:xfrm>
            <a:off x="147100" y="797800"/>
            <a:ext cx="8936700" cy="1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Continuous data is </a:t>
            </a:r>
            <a:r>
              <a:rPr b="1" lang="en-GB"/>
              <a:t>sampled</a:t>
            </a:r>
            <a:r>
              <a:rPr lang="en-GB"/>
              <a:t> and </a:t>
            </a:r>
            <a:r>
              <a:rPr b="1" lang="en-GB"/>
              <a:t>quantized</a:t>
            </a:r>
            <a:r>
              <a:rPr lang="en-GB"/>
              <a:t> into </a:t>
            </a:r>
            <a:r>
              <a:rPr b="1" lang="en-GB"/>
              <a:t>discrete tokens</a:t>
            </a:r>
            <a:r>
              <a:rPr lang="en-GB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</a:t>
            </a:r>
            <a:r>
              <a:rPr b="1" lang="en-GB">
                <a:solidFill>
                  <a:schemeClr val="dk1"/>
                </a:solidFill>
              </a:rPr>
              <a:t>mplementations available at: </a:t>
            </a:r>
            <a:r>
              <a:rPr lang="en-GB">
                <a:solidFill>
                  <a:schemeClr val="dk1"/>
                </a:solidFill>
              </a:rPr>
              <a:t>https://huggingface.co/docs/transformers/model_doc/time_series_transformer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8"/>
          <p:cNvSpPr txBox="1"/>
          <p:nvPr/>
        </p:nvSpPr>
        <p:spPr>
          <a:xfrm>
            <a:off x="791075" y="3325713"/>
            <a:ext cx="739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91" name="Google Shape;39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016" y="1541025"/>
            <a:ext cx="5270055" cy="316410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8"/>
          <p:cNvSpPr txBox="1"/>
          <p:nvPr/>
        </p:nvSpPr>
        <p:spPr>
          <a:xfrm>
            <a:off x="1601800" y="4751875"/>
            <a:ext cx="605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“Transformers in Time Series: A Survey” paper, by Wen et al. [2023]</a:t>
            </a:r>
            <a:endParaRPr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9"/>
          <p:cNvSpPr txBox="1"/>
          <p:nvPr/>
        </p:nvSpPr>
        <p:spPr>
          <a:xfrm>
            <a:off x="2166350" y="213600"/>
            <a:ext cx="43965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Code example: Self-Attention Snippet Version 1</a:t>
            </a:r>
            <a:endParaRPr b="1"/>
          </a:p>
        </p:txBody>
      </p:sp>
      <p:sp>
        <p:nvSpPr>
          <p:cNvPr id="398" name="Google Shape;398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99" name="Google Shape;399;p49"/>
          <p:cNvGrpSpPr/>
          <p:nvPr/>
        </p:nvGrpSpPr>
        <p:grpSpPr>
          <a:xfrm>
            <a:off x="649550" y="794400"/>
            <a:ext cx="3499350" cy="3859500"/>
            <a:chOff x="518600" y="636300"/>
            <a:chExt cx="3499350" cy="3859500"/>
          </a:xfrm>
        </p:grpSpPr>
        <p:sp>
          <p:nvSpPr>
            <p:cNvPr id="400" name="Google Shape;400;p49"/>
            <p:cNvSpPr txBox="1"/>
            <p:nvPr/>
          </p:nvSpPr>
          <p:spPr>
            <a:xfrm>
              <a:off x="562250" y="847500"/>
              <a:ext cx="3455700" cy="3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rgbClr val="6A9955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rgbClr val="6A9955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rgbClr val="6A9955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6A9955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# Version 1: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6A9955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# We want x[b,t] = mean_{i&lt;=t} x[b,i]</a:t>
              </a:r>
              <a:endParaRPr sz="1050">
                <a:solidFill>
                  <a:srgbClr val="6A9955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xbow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4EC9B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torch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.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zeros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((</a:t>
              </a:r>
              <a:r>
                <a:rPr lang="en-GB" sz="1050">
                  <a:solidFill>
                    <a:srgbClr val="4FC1FF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</a:t>
              </a:r>
              <a:r>
                <a:rPr lang="en-GB" sz="1050">
                  <a:solidFill>
                    <a:srgbClr val="4FC1FF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</a:t>
              </a:r>
              <a:r>
                <a:rPr lang="en-GB" sz="1050">
                  <a:solidFill>
                    <a:srgbClr val="4FC1FF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))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C586C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for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C586C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in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4EC9B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range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4FC1FF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):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  </a:t>
              </a:r>
              <a:r>
                <a:rPr lang="en-GB" sz="1050">
                  <a:solidFill>
                    <a:srgbClr val="C586C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for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C586C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in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4EC9B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range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4FC1FF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):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     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xprev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[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,: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+</a:t>
              </a:r>
              <a:r>
                <a:rPr lang="en-GB" sz="1050">
                  <a:solidFill>
                    <a:srgbClr val="B5CEA8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] </a:t>
              </a:r>
              <a:r>
                <a:rPr lang="en-GB" sz="1050">
                  <a:solidFill>
                    <a:srgbClr val="6A9955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# (t,C)</a:t>
              </a:r>
              <a:endParaRPr sz="1050">
                <a:solidFill>
                  <a:srgbClr val="6A9955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     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xbow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[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] 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4EC9B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torch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.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mean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xprev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 </a:t>
              </a:r>
              <a:r>
                <a:rPr lang="en-GB" sz="1050">
                  <a:solidFill>
                    <a:srgbClr val="B5CEA8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)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print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[</a:t>
              </a:r>
              <a:r>
                <a:rPr lang="en-GB" sz="1050">
                  <a:solidFill>
                    <a:srgbClr val="B5CEA8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])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print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xbow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[</a:t>
              </a:r>
              <a:r>
                <a:rPr lang="en-GB" sz="1050">
                  <a:solidFill>
                    <a:srgbClr val="B5CEA8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])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rgbClr val="6A9955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401" name="Google Shape;401;p49"/>
            <p:cNvSpPr/>
            <p:nvPr/>
          </p:nvSpPr>
          <p:spPr>
            <a:xfrm>
              <a:off x="518600" y="636300"/>
              <a:ext cx="3310200" cy="38595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0000"/>
                </a:highlight>
              </a:endParaRPr>
            </a:p>
          </p:txBody>
        </p:sp>
      </p:grpSp>
      <p:grpSp>
        <p:nvGrpSpPr>
          <p:cNvPr id="402" name="Google Shape;402;p49"/>
          <p:cNvGrpSpPr/>
          <p:nvPr/>
        </p:nvGrpSpPr>
        <p:grpSpPr>
          <a:xfrm>
            <a:off x="5167375" y="794400"/>
            <a:ext cx="3433875" cy="3859500"/>
            <a:chOff x="4607200" y="642000"/>
            <a:chExt cx="3433875" cy="3859500"/>
          </a:xfrm>
        </p:grpSpPr>
        <p:sp>
          <p:nvSpPr>
            <p:cNvPr id="403" name="Google Shape;403;p49"/>
            <p:cNvSpPr txBox="1"/>
            <p:nvPr/>
          </p:nvSpPr>
          <p:spPr>
            <a:xfrm>
              <a:off x="4818175" y="647700"/>
              <a:ext cx="3222900" cy="38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torch.Size([4, 8, 2])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tensor([[ 1.9269,  1.4873],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 	[ 0.9007, -2.1055],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 	[ 0.6784, -1.2345],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 	[-0.0431, -1.6047],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 	[-0.7521,  1.6487],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 	[-0.3925, -1.4036],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 	[-0.7279, -0.5594],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 	[-0.7688,  0.7624]])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tensor([[ 1.9269,  1.4873],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 	[ 1.4138, -0.3091],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 	[ 1.1687, -0.6176],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 	[ 0.8657, -0.8644],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 	[ 0.5422, -0.3617],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 	[ 0.3864, -0.5354],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 	[ 0.2272, -0.5388],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  	[ 0.1027, -0.3762]])</a:t>
              </a:r>
              <a:endParaRPr/>
            </a:p>
          </p:txBody>
        </p:sp>
        <p:sp>
          <p:nvSpPr>
            <p:cNvPr id="404" name="Google Shape;404;p49"/>
            <p:cNvSpPr/>
            <p:nvPr/>
          </p:nvSpPr>
          <p:spPr>
            <a:xfrm>
              <a:off x="4607200" y="642000"/>
              <a:ext cx="2961000" cy="3859500"/>
            </a:xfrm>
            <a:prstGeom prst="rect">
              <a:avLst/>
            </a:prstGeom>
            <a:noFill/>
            <a:ln cap="flat" cmpd="sng" w="3810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5" name="Google Shape;405;p49"/>
          <p:cNvSpPr/>
          <p:nvPr/>
        </p:nvSpPr>
        <p:spPr>
          <a:xfrm>
            <a:off x="4304300" y="2724150"/>
            <a:ext cx="462000" cy="31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1" name="Google Shape;411;p50"/>
          <p:cNvSpPr txBox="1"/>
          <p:nvPr/>
        </p:nvSpPr>
        <p:spPr>
          <a:xfrm>
            <a:off x="2166350" y="213600"/>
            <a:ext cx="45519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Code example</a:t>
            </a:r>
            <a:r>
              <a:rPr b="1" lang="en-GB"/>
              <a:t>: Self-Attention Snippet Version 2</a:t>
            </a:r>
            <a:endParaRPr b="1"/>
          </a:p>
        </p:txBody>
      </p:sp>
      <p:grpSp>
        <p:nvGrpSpPr>
          <p:cNvPr id="412" name="Google Shape;412;p50"/>
          <p:cNvGrpSpPr/>
          <p:nvPr/>
        </p:nvGrpSpPr>
        <p:grpSpPr>
          <a:xfrm>
            <a:off x="420975" y="642025"/>
            <a:ext cx="3922420" cy="4284817"/>
            <a:chOff x="518602" y="636301"/>
            <a:chExt cx="3499348" cy="3859500"/>
          </a:xfrm>
        </p:grpSpPr>
        <p:sp>
          <p:nvSpPr>
            <p:cNvPr id="413" name="Google Shape;413;p50"/>
            <p:cNvSpPr txBox="1"/>
            <p:nvPr/>
          </p:nvSpPr>
          <p:spPr>
            <a:xfrm>
              <a:off x="562250" y="847500"/>
              <a:ext cx="3455700" cy="3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6A9955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# Version 1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6A9955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# We want x[b,t] = mean_{i&lt;=t} x[b,i]</a:t>
              </a:r>
              <a:endParaRPr sz="1050">
                <a:solidFill>
                  <a:srgbClr val="6A9955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xbow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4EC9B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torch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.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zeros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((</a:t>
              </a:r>
              <a:r>
                <a:rPr lang="en-GB" sz="1050">
                  <a:solidFill>
                    <a:srgbClr val="4FC1FF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</a:t>
              </a:r>
              <a:r>
                <a:rPr lang="en-GB" sz="1050">
                  <a:solidFill>
                    <a:srgbClr val="4FC1FF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</a:t>
              </a:r>
              <a:r>
                <a:rPr lang="en-GB" sz="1050">
                  <a:solidFill>
                    <a:srgbClr val="4FC1FF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C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))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C586C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for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C586C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in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4EC9B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range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4FC1FF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):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  </a:t>
              </a:r>
              <a:r>
                <a:rPr lang="en-GB" sz="1050">
                  <a:solidFill>
                    <a:srgbClr val="C586C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for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C586C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in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4EC9B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range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4FC1FF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):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     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xprev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[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,: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+</a:t>
              </a:r>
              <a:r>
                <a:rPr lang="en-GB" sz="1050">
                  <a:solidFill>
                    <a:srgbClr val="B5CEA8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] </a:t>
              </a:r>
              <a:r>
                <a:rPr lang="en-GB" sz="1050">
                  <a:solidFill>
                    <a:srgbClr val="6A9955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# (t,C)</a:t>
              </a:r>
              <a:endParaRPr sz="1050">
                <a:solidFill>
                  <a:srgbClr val="6A9955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     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xbow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[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b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] 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4EC9B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torch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.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mean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xprev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 </a:t>
              </a:r>
              <a:r>
                <a:rPr lang="en-GB" sz="1050">
                  <a:solidFill>
                    <a:srgbClr val="B5CEA8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)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print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[</a:t>
              </a:r>
              <a:r>
                <a:rPr lang="en-GB" sz="1050">
                  <a:solidFill>
                    <a:srgbClr val="B5CEA8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])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print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xbow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[</a:t>
              </a:r>
              <a:r>
                <a:rPr lang="en-GB" sz="1050">
                  <a:solidFill>
                    <a:srgbClr val="B5CEA8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])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6A9955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# Version 2</a:t>
              </a:r>
              <a:endParaRPr sz="1050">
                <a:solidFill>
                  <a:srgbClr val="6A9955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wei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4EC9B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torch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.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tril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4EC9B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torch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.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ones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4FC1FF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 </a:t>
              </a:r>
              <a:r>
                <a:rPr lang="en-GB" sz="1050">
                  <a:solidFill>
                    <a:srgbClr val="4FC1FF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))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wei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wei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/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wei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.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sum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B5CEA8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keepdim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lang="en-GB" sz="1050">
                  <a:solidFill>
                    <a:srgbClr val="569CD6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True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)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xbow2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wei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@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6A9955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# (B, T, T) @ (B, T, C) ---&gt; (B, T, C)</a:t>
              </a:r>
              <a:endParaRPr sz="1050">
                <a:solidFill>
                  <a:srgbClr val="6A9955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print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CE9178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"Are xbow and xbow2 the same? -&gt; "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 </a:t>
              </a:r>
              <a:r>
                <a:rPr lang="en-GB" sz="1050">
                  <a:solidFill>
                    <a:srgbClr val="4EC9B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torch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.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allclose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xbow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xbow2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))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rgbClr val="6A9955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414" name="Google Shape;414;p50"/>
            <p:cNvSpPr/>
            <p:nvPr/>
          </p:nvSpPr>
          <p:spPr>
            <a:xfrm>
              <a:off x="518602" y="636301"/>
              <a:ext cx="3300900" cy="38595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0000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0000"/>
                </a:highlight>
              </a:endParaRPr>
            </a:p>
          </p:txBody>
        </p:sp>
      </p:grpSp>
      <p:grpSp>
        <p:nvGrpSpPr>
          <p:cNvPr id="415" name="Google Shape;415;p50"/>
          <p:cNvGrpSpPr/>
          <p:nvPr/>
        </p:nvGrpSpPr>
        <p:grpSpPr>
          <a:xfrm>
            <a:off x="4938900" y="642000"/>
            <a:ext cx="3922512" cy="4279200"/>
            <a:chOff x="4607203" y="642000"/>
            <a:chExt cx="3433872" cy="4279200"/>
          </a:xfrm>
        </p:grpSpPr>
        <p:sp>
          <p:nvSpPr>
            <p:cNvPr id="416" name="Google Shape;416;p50"/>
            <p:cNvSpPr txBox="1"/>
            <p:nvPr/>
          </p:nvSpPr>
          <p:spPr>
            <a:xfrm>
              <a:off x="4818175" y="647700"/>
              <a:ext cx="3222900" cy="40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torch.Size([4, 8, 2])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tensor([[ 1.9269,  1.4873],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[ 0.9007, -2.1055],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[ 0.6784, -1.2345],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[-0.0431, -1.6047],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[-0.7521,  1.6487],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[-0.3925, -1.4036],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[-0.7279, -0.5594],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[-0.7688,  0.7624]])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tensor([[ 1.9269,  1.4873],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[ 1.4138, -0.3091],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[ 1.1687, -0.6176],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[ 0.8657, -0.8644],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[ 0.5422, -0.3617],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[ 0.3864, -0.5354],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[ 0.2272, -0.5388],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[ 0.1027, -0.3762]])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Are xbow and xbow2 the same? -&gt;  True</a:t>
              </a:r>
              <a:endParaRPr/>
            </a:p>
          </p:txBody>
        </p:sp>
        <p:sp>
          <p:nvSpPr>
            <p:cNvPr id="417" name="Google Shape;417;p50"/>
            <p:cNvSpPr/>
            <p:nvPr/>
          </p:nvSpPr>
          <p:spPr>
            <a:xfrm>
              <a:off x="4607203" y="642000"/>
              <a:ext cx="3222900" cy="4279200"/>
            </a:xfrm>
            <a:prstGeom prst="rect">
              <a:avLst/>
            </a:prstGeom>
            <a:noFill/>
            <a:ln cap="flat" cmpd="sng" w="3810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8" name="Google Shape;418;p50"/>
          <p:cNvSpPr/>
          <p:nvPr/>
        </p:nvSpPr>
        <p:spPr>
          <a:xfrm>
            <a:off x="4343400" y="2628000"/>
            <a:ext cx="442500" cy="31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4" name="Google Shape;424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5" name="Google Shape;425;p51"/>
          <p:cNvSpPr txBox="1"/>
          <p:nvPr/>
        </p:nvSpPr>
        <p:spPr>
          <a:xfrm>
            <a:off x="2166350" y="213600"/>
            <a:ext cx="44127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Code example</a:t>
            </a:r>
            <a:r>
              <a:rPr b="1" lang="en-GB"/>
              <a:t>: Self-Attention Snippet Version 3</a:t>
            </a:r>
            <a:endParaRPr b="1"/>
          </a:p>
        </p:txBody>
      </p:sp>
      <p:grpSp>
        <p:nvGrpSpPr>
          <p:cNvPr id="426" name="Google Shape;426;p51"/>
          <p:cNvGrpSpPr/>
          <p:nvPr/>
        </p:nvGrpSpPr>
        <p:grpSpPr>
          <a:xfrm>
            <a:off x="268574" y="794427"/>
            <a:ext cx="3922420" cy="4021213"/>
            <a:chOff x="518602" y="636301"/>
            <a:chExt cx="3499348" cy="3859500"/>
          </a:xfrm>
        </p:grpSpPr>
        <p:sp>
          <p:nvSpPr>
            <p:cNvPr id="427" name="Google Shape;427;p51"/>
            <p:cNvSpPr txBox="1"/>
            <p:nvPr/>
          </p:nvSpPr>
          <p:spPr>
            <a:xfrm>
              <a:off x="562250" y="847500"/>
              <a:ext cx="3455700" cy="3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6A9955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# Version 2</a:t>
              </a:r>
              <a:endParaRPr sz="1050">
                <a:solidFill>
                  <a:srgbClr val="6A9955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wei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4EC9B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torch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.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tril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4EC9B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torch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.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ones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4FC1FF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 </a:t>
              </a:r>
              <a:r>
                <a:rPr lang="en-GB" sz="1050">
                  <a:solidFill>
                    <a:srgbClr val="4FC1FF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))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wei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wei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/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wei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.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sum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B5CEA8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keepdim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lang="en-GB" sz="1050">
                  <a:solidFill>
                    <a:srgbClr val="569CD6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True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)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xbow2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wei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@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6A9955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# (B, T, T) @ (B, T, C) ---&gt; (B, T, C)</a:t>
              </a:r>
              <a:endParaRPr sz="1050">
                <a:solidFill>
                  <a:srgbClr val="6A9955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print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CE9178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"Are xbow and xbow2 the same? -&gt; "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 </a:t>
              </a:r>
              <a:endParaRPr sz="1050">
                <a:solidFill>
                  <a:srgbClr val="4EC9B0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050">
                <a:solidFill>
                  <a:srgbClr val="4EC9B0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6A9955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# Version 3: using Softmax</a:t>
              </a:r>
              <a:endParaRPr sz="1050">
                <a:solidFill>
                  <a:srgbClr val="6A9955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tril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4EC9B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torch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.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tril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4EC9B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torch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.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ones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4FC1FF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</a:t>
              </a:r>
              <a:r>
                <a:rPr lang="en-GB" sz="1050">
                  <a:solidFill>
                    <a:srgbClr val="4FC1FF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))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wei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4EC9B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torch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.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zeros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((</a:t>
              </a:r>
              <a:r>
                <a:rPr lang="en-GB" sz="1050">
                  <a:solidFill>
                    <a:srgbClr val="4FC1FF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</a:t>
              </a:r>
              <a:r>
                <a:rPr lang="en-GB" sz="1050">
                  <a:solidFill>
                    <a:srgbClr val="4FC1FF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))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wei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wei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.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masked_fill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tril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==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B5CEA8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 </a:t>
              </a:r>
              <a:r>
                <a:rPr lang="en-GB" sz="1050">
                  <a:solidFill>
                    <a:srgbClr val="4EC9B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float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CE9178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'-inf'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))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wei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4EC9B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F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.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softmax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wei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dim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=-</a:t>
              </a:r>
              <a:r>
                <a:rPr lang="en-GB" sz="1050">
                  <a:solidFill>
                    <a:srgbClr val="B5CEA8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)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xbow3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4D4D4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wei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@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endParaRPr sz="105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lnSpc>
                  <a:spcPct val="135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print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CE9178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"Are xbow/xbow2 equal to xbow3? -&gt; "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 </a:t>
              </a:r>
              <a:r>
                <a:rPr lang="en-GB" sz="1050">
                  <a:solidFill>
                    <a:srgbClr val="4EC9B0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torch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.</a:t>
              </a:r>
              <a:r>
                <a:rPr lang="en-GB" sz="1050">
                  <a:solidFill>
                    <a:srgbClr val="DCDCAA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allclose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xbow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, </a:t>
              </a:r>
              <a:r>
                <a:rPr lang="en-GB" sz="1050">
                  <a:solidFill>
                    <a:srgbClr val="9CDCFE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xbow3</a:t>
              </a:r>
              <a:r>
                <a:rPr lang="en-GB" sz="1050">
                  <a:solidFill>
                    <a:srgbClr val="CCCCCC"/>
                  </a:solidFill>
                  <a:highlight>
                    <a:srgbClr val="1F1F1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))</a:t>
              </a:r>
              <a:endParaRPr sz="105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rgbClr val="6A9955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428" name="Google Shape;428;p51"/>
            <p:cNvSpPr/>
            <p:nvPr/>
          </p:nvSpPr>
          <p:spPr>
            <a:xfrm>
              <a:off x="518602" y="636301"/>
              <a:ext cx="3300900" cy="38595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0000"/>
                </a:highlight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0000"/>
                </a:highlight>
              </a:endParaRPr>
            </a:p>
          </p:txBody>
        </p:sp>
      </p:grpSp>
      <p:grpSp>
        <p:nvGrpSpPr>
          <p:cNvPr id="429" name="Google Shape;429;p51"/>
          <p:cNvGrpSpPr/>
          <p:nvPr/>
        </p:nvGrpSpPr>
        <p:grpSpPr>
          <a:xfrm>
            <a:off x="4886800" y="794402"/>
            <a:ext cx="3853875" cy="4069270"/>
            <a:chOff x="4607200" y="641989"/>
            <a:chExt cx="3853875" cy="4105811"/>
          </a:xfrm>
        </p:grpSpPr>
        <p:sp>
          <p:nvSpPr>
            <p:cNvPr id="430" name="Google Shape;430;p51"/>
            <p:cNvSpPr txBox="1"/>
            <p:nvPr/>
          </p:nvSpPr>
          <p:spPr>
            <a:xfrm>
              <a:off x="4818175" y="647700"/>
              <a:ext cx="3642900" cy="41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torch.Size([4, 8, 2])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tensor([[ 1.9269,  1.4873],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[ 0.9007, -2.1055],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[ 0.6784, -1.2345],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[-0.0431, -1.6047],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[-0.7521,  1.6487],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[-0.3925, -1.4036],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[-0.7279, -0.5594],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[-0.7688,  0.7624]])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tensor([[ 1.9269,  1.4873],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[ 1.4138, -0.3091],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[ 1.1687, -0.6176],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[ 0.8657, -0.8644],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[ 0.5422, -0.3617],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[ 0.3864, -0.5354],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[ 0.2272, -0.5388],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/>
                <a:t>    	[ 0.1027, -0.3762]])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Are xbow/xbow2 equal to xbow3? -&gt;  True</a:t>
              </a:r>
              <a:endParaRPr/>
            </a:p>
          </p:txBody>
        </p:sp>
        <p:sp>
          <p:nvSpPr>
            <p:cNvPr id="431" name="Google Shape;431;p51"/>
            <p:cNvSpPr/>
            <p:nvPr/>
          </p:nvSpPr>
          <p:spPr>
            <a:xfrm>
              <a:off x="4607200" y="641989"/>
              <a:ext cx="3731100" cy="4063500"/>
            </a:xfrm>
            <a:prstGeom prst="rect">
              <a:avLst/>
            </a:prstGeom>
            <a:noFill/>
            <a:ln cap="flat" cmpd="sng" w="3810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2" name="Google Shape;432;p51"/>
          <p:cNvSpPr/>
          <p:nvPr/>
        </p:nvSpPr>
        <p:spPr>
          <a:xfrm>
            <a:off x="4191000" y="2780400"/>
            <a:ext cx="442500" cy="31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3140125" y="208975"/>
            <a:ext cx="36522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Artificial Neural Networks (ANNs)</a:t>
            </a:r>
            <a:endParaRPr b="1"/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2982325" y="4789500"/>
            <a:ext cx="2994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CS231n course from Stanford University</a:t>
            </a:r>
            <a:endParaRPr b="1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525" y="1542700"/>
            <a:ext cx="4974000" cy="24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2"/>
          <p:cNvSpPr txBox="1"/>
          <p:nvPr/>
        </p:nvSpPr>
        <p:spPr>
          <a:xfrm>
            <a:off x="4065850" y="206700"/>
            <a:ext cx="11223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Takeaways</a:t>
            </a:r>
            <a:endParaRPr b="1"/>
          </a:p>
        </p:txBody>
      </p:sp>
      <p:sp>
        <p:nvSpPr>
          <p:cNvPr id="438" name="Google Shape;438;p52"/>
          <p:cNvSpPr txBox="1"/>
          <p:nvPr/>
        </p:nvSpPr>
        <p:spPr>
          <a:xfrm>
            <a:off x="0" y="986050"/>
            <a:ext cx="9205200" cy="28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Generative AI is the </a:t>
            </a:r>
            <a:r>
              <a:rPr b="1" lang="en-GB"/>
              <a:t>art of encoding complex real world distributions</a:t>
            </a:r>
            <a:r>
              <a:rPr lang="en-GB"/>
              <a:t>, such that we can </a:t>
            </a:r>
            <a:r>
              <a:rPr b="1" lang="en-GB"/>
              <a:t>generate</a:t>
            </a:r>
            <a:r>
              <a:rPr lang="en-GB"/>
              <a:t> </a:t>
            </a:r>
            <a:r>
              <a:rPr b="1" lang="en-GB"/>
              <a:t>creative</a:t>
            </a:r>
            <a:r>
              <a:rPr lang="en-GB"/>
              <a:t> </a:t>
            </a:r>
            <a:r>
              <a:rPr b="1" lang="en-GB"/>
              <a:t>results</a:t>
            </a:r>
            <a:r>
              <a:rPr lang="en-GB"/>
              <a:t> later </a:t>
            </a:r>
            <a:r>
              <a:rPr b="1" lang="en-GB"/>
              <a:t>via sampling</a:t>
            </a:r>
            <a:r>
              <a:rPr lang="en-GB"/>
              <a:t> from the encoded distribution.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Transformers are powerful neural networks that </a:t>
            </a:r>
            <a:r>
              <a:rPr b="1" lang="en-GB"/>
              <a:t>borrow the best ideas</a:t>
            </a:r>
            <a:r>
              <a:rPr lang="en-GB"/>
              <a:t> from prior models in the AI ecosystem and </a:t>
            </a:r>
            <a:r>
              <a:rPr b="1" lang="en-GB"/>
              <a:t>combine them together for a synergistic effect</a:t>
            </a:r>
            <a:r>
              <a:rPr lang="en-GB"/>
              <a:t>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b="1" lang="en-GB"/>
              <a:t>Self-attention</a:t>
            </a:r>
            <a:r>
              <a:rPr lang="en-GB"/>
              <a:t> and </a:t>
            </a:r>
            <a:r>
              <a:rPr b="1" lang="en-GB"/>
              <a:t>Feed-Forward</a:t>
            </a:r>
            <a:r>
              <a:rPr lang="en-GB"/>
              <a:t> </a:t>
            </a:r>
            <a:r>
              <a:rPr b="1" lang="en-GB"/>
              <a:t>MLP</a:t>
            </a:r>
            <a:r>
              <a:rPr lang="en-GB"/>
              <a:t> are the major conceptual components of a Transformer </a:t>
            </a:r>
            <a:r>
              <a:rPr b="1" lang="en-GB"/>
              <a:t>block</a:t>
            </a:r>
            <a:r>
              <a:rPr lang="en-GB"/>
              <a:t>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b="1" lang="en-GB"/>
              <a:t>Self-attention</a:t>
            </a:r>
            <a:r>
              <a:rPr lang="en-GB"/>
              <a:t> is essentially a </a:t>
            </a:r>
            <a:r>
              <a:rPr b="1" lang="en-GB"/>
              <a:t>communication graph</a:t>
            </a:r>
            <a:r>
              <a:rPr lang="en-GB"/>
              <a:t> where tokens exchange </a:t>
            </a:r>
            <a:r>
              <a:rPr b="1" lang="en-GB"/>
              <a:t>information stored in channels</a:t>
            </a:r>
            <a:r>
              <a:rPr lang="en-GB"/>
              <a:t> amongst themselves.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The </a:t>
            </a:r>
            <a:r>
              <a:rPr b="1" lang="en-GB"/>
              <a:t>Feed-Forward MLP</a:t>
            </a:r>
            <a:r>
              <a:rPr lang="en-GB"/>
              <a:t> is used for the </a:t>
            </a:r>
            <a:r>
              <a:rPr b="1" lang="en-GB"/>
              <a:t>computation phase to learn embeddings</a:t>
            </a:r>
            <a:r>
              <a:rPr lang="en-GB"/>
              <a:t>. Better embeddings means </a:t>
            </a:r>
            <a:r>
              <a:rPr lang="en-GB"/>
              <a:t>better </a:t>
            </a:r>
            <a:r>
              <a:rPr b="1" lang="en-GB"/>
              <a:t>abstract “meanings”</a:t>
            </a:r>
            <a:r>
              <a:rPr lang="en-GB"/>
              <a:t> are learned in a high dimensional space</a:t>
            </a:r>
            <a:r>
              <a:rPr lang="en-GB"/>
              <a:t>, resulting in better predictions.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b="1" lang="en-GB"/>
              <a:t>Residual connections</a:t>
            </a:r>
            <a:r>
              <a:rPr lang="en-GB"/>
              <a:t> and </a:t>
            </a:r>
            <a:r>
              <a:rPr b="1" lang="en-GB"/>
              <a:t>pre- / post-normalization</a:t>
            </a:r>
            <a:r>
              <a:rPr lang="en-GB"/>
              <a:t> are other important attributes to help towards successful training and faster convergence.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3"/>
          <p:cNvSpPr txBox="1"/>
          <p:nvPr/>
        </p:nvSpPr>
        <p:spPr>
          <a:xfrm>
            <a:off x="3921875" y="162375"/>
            <a:ext cx="13629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References</a:t>
            </a:r>
            <a:endParaRPr b="1"/>
          </a:p>
        </p:txBody>
      </p:sp>
      <p:sp>
        <p:nvSpPr>
          <p:cNvPr id="445" name="Google Shape;445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6" name="Google Shape;446;p53"/>
          <p:cNvSpPr txBox="1"/>
          <p:nvPr/>
        </p:nvSpPr>
        <p:spPr>
          <a:xfrm>
            <a:off x="362375" y="665925"/>
            <a:ext cx="84819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➢"/>
            </a:pPr>
            <a:r>
              <a:rPr lang="en-GB" sz="1000">
                <a:solidFill>
                  <a:schemeClr val="dk1"/>
                </a:solidFill>
              </a:rPr>
              <a:t>Slide 3: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https://towardsdatascience.com/the-differences-between-artificial-and-biological-neural-networks-a8b46db828b7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➢"/>
            </a:pPr>
            <a:r>
              <a:rPr lang="en-GB" sz="1000">
                <a:solidFill>
                  <a:schemeClr val="dk1"/>
                </a:solidFill>
              </a:rPr>
              <a:t>Slide 4, 5, 6: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http://cs231n.stanford.edu/slides/2019/cs231n_2019_lecture04.pdf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➢"/>
            </a:pPr>
            <a:r>
              <a:rPr lang="en-GB" sz="1000">
                <a:solidFill>
                  <a:schemeClr val="dk1"/>
                </a:solidFill>
              </a:rPr>
              <a:t>Slide 7, 8: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https://towardsdatascience.com/neural-networks-backpropagation-by-dr-lihi-gur-arie-27be67d8fdce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➢"/>
            </a:pPr>
            <a:r>
              <a:rPr lang="en-GB" sz="1000">
                <a:solidFill>
                  <a:schemeClr val="dk1"/>
                </a:solidFill>
              </a:rPr>
              <a:t>Slide 9: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https://towardsdatascience.com/recurrent-neural-networks-rnns-3f06d7653a85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➢"/>
            </a:pPr>
            <a:r>
              <a:rPr lang="en-GB" sz="1000">
                <a:solidFill>
                  <a:schemeClr val="dk1"/>
                </a:solidFill>
              </a:rPr>
              <a:t>Slide 10, 11: https://medium.com/towards-data-science/illustrated-guide-to-lstms-and-gru-s-a-step-by-step-explanation-44e9eb85bf21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➢"/>
            </a:pPr>
            <a:r>
              <a:rPr lang="en-GB" sz="1000">
                <a:solidFill>
                  <a:schemeClr val="dk1"/>
                </a:solidFill>
              </a:rPr>
              <a:t>Slide 12: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https://medium.com/@RaghavPrabhu/understanding-of-convolutional-neural-network-cnn-deep-learning-99760835f148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➢"/>
            </a:pPr>
            <a:r>
              <a:rPr lang="en-GB" sz="1000">
                <a:solidFill>
                  <a:schemeClr val="dk1"/>
                </a:solidFill>
              </a:rPr>
              <a:t>Slide 15, 17: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https://lilianweng.github.io/posts/2018-10-13-flow-models/</a:t>
            </a:r>
            <a:r>
              <a:rPr lang="en-GB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➢"/>
            </a:pPr>
            <a:r>
              <a:rPr lang="en-GB" sz="1000">
                <a:solidFill>
                  <a:schemeClr val="dk1"/>
                </a:solidFill>
              </a:rPr>
              <a:t>Slide 16: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https://ducspe.github.io/masterthesis_danucaus/</a:t>
            </a:r>
            <a:r>
              <a:rPr lang="en-GB" sz="1000">
                <a:solidFill>
                  <a:schemeClr val="dk1"/>
                </a:solidFill>
              </a:rPr>
              <a:t> -&gt; (page 18)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➢"/>
            </a:pPr>
            <a:r>
              <a:rPr lang="en-GB" sz="1000">
                <a:solidFill>
                  <a:schemeClr val="dk1"/>
                </a:solidFill>
              </a:rPr>
              <a:t>Slide 18: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https://lilianweng.github.io/posts/2021-07-11-diffusion-models/</a:t>
            </a:r>
            <a:r>
              <a:rPr lang="en-GB" sz="10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➢"/>
            </a:pPr>
            <a:r>
              <a:rPr lang="en-GB" sz="1000">
                <a:solidFill>
                  <a:schemeClr val="dk1"/>
                </a:solidFill>
              </a:rPr>
              <a:t>Slides 19, 20, 23, 26, 27 Transformer components were taken from “Attention is all you need” paper, by Vaswani et al.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➢"/>
            </a:pPr>
            <a:r>
              <a:rPr lang="en-GB" sz="1000">
                <a:solidFill>
                  <a:schemeClr val="dk1"/>
                </a:solidFill>
              </a:rPr>
              <a:t>Slide 25: “Swin Transformer V2: Scaling Up Capacity and Resolution” paper, by Liu et al.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➢"/>
            </a:pPr>
            <a:r>
              <a:rPr lang="en-GB" sz="1000">
                <a:solidFill>
                  <a:schemeClr val="dk1"/>
                </a:solidFill>
              </a:rPr>
              <a:t>Slide 28: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https://arstechnica.com/science/2018/12/move-over-alphago-alphazero-taught-itself-to-play-three-different-games/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➢"/>
            </a:pPr>
            <a:r>
              <a:rPr lang="en-GB" sz="1000">
                <a:solidFill>
                  <a:schemeClr val="dk1"/>
                </a:solidFill>
              </a:rPr>
              <a:t>Slide 32: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https://odsc.com/blog/reinforcement-learning-with-ppo/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➢"/>
            </a:pPr>
            <a:r>
              <a:rPr lang="en-GB" sz="1000">
                <a:solidFill>
                  <a:schemeClr val="dk1"/>
                </a:solidFill>
              </a:rPr>
              <a:t>Slide 33: “An image is worth 16x16 words: Transformers for image recognition at scale” paper, by Dosovitskiy et al.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➢"/>
            </a:pPr>
            <a:r>
              <a:rPr lang="en-GB" sz="1000">
                <a:solidFill>
                  <a:schemeClr val="dk1"/>
                </a:solidFill>
              </a:rPr>
              <a:t>Slide 34: “Swin Transformer: Hierarchical Vision Transformer using Shifted Windows” paper, by Liu et al.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➢"/>
            </a:pPr>
            <a:r>
              <a:rPr lang="en-GB" sz="1000">
                <a:solidFill>
                  <a:schemeClr val="dk1"/>
                </a:solidFill>
              </a:rPr>
              <a:t>Slide 35: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https://en.wikipedia.org/wiki/Short-time_Fourier_transform#/media/File:Spectrogram-19thC.png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➢"/>
            </a:pPr>
            <a:r>
              <a:rPr lang="en-GB" sz="1000">
                <a:solidFill>
                  <a:schemeClr val="dk1"/>
                </a:solidFill>
              </a:rPr>
              <a:t>Slide 36: “Transformers in Time Series: A Survey” paper, by Wen et al.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3569925" y="199625"/>
            <a:ext cx="19014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Backpropagation</a:t>
            </a:r>
            <a:endParaRPr b="1"/>
          </a:p>
        </p:txBody>
      </p:sp>
      <p:sp>
        <p:nvSpPr>
          <p:cNvPr id="89" name="Google Shape;89;p17"/>
          <p:cNvSpPr/>
          <p:nvPr/>
        </p:nvSpPr>
        <p:spPr>
          <a:xfrm>
            <a:off x="2940991" y="968075"/>
            <a:ext cx="2948100" cy="42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Feed-forward / Inference</a:t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2940988" y="4113325"/>
            <a:ext cx="3031800" cy="422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Training using </a:t>
            </a:r>
            <a:r>
              <a:rPr lang="en-GB">
                <a:solidFill>
                  <a:schemeClr val="dk1"/>
                </a:solidFill>
              </a:rPr>
              <a:t>B</a:t>
            </a:r>
            <a:r>
              <a:rPr lang="en-GB">
                <a:solidFill>
                  <a:schemeClr val="dk1"/>
                </a:solidFill>
              </a:rPr>
              <a:t>ackpropagation </a:t>
            </a:r>
            <a:endParaRPr/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2982325" y="4789500"/>
            <a:ext cx="2994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CS231n course from Stanford University</a:t>
            </a:r>
            <a:endParaRPr b="1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525" y="1542700"/>
            <a:ext cx="4974000" cy="24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2128475" y="269800"/>
            <a:ext cx="57573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Backpropagation using </a:t>
            </a:r>
            <a:r>
              <a:rPr b="1" lang="en-GB">
                <a:solidFill>
                  <a:schemeClr val="dk1"/>
                </a:solidFill>
              </a:rPr>
              <a:t>Local Gradients and Chain Rule</a:t>
            </a:r>
            <a:endParaRPr b="1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75" y="1119788"/>
            <a:ext cx="3679414" cy="186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2982325" y="4789500"/>
            <a:ext cx="2994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CS231n course from Stanford University</a:t>
            </a:r>
            <a:endParaRPr b="1"/>
          </a:p>
        </p:txBody>
      </p:sp>
      <p:sp>
        <p:nvSpPr>
          <p:cNvPr id="102" name="Google Shape;102;p18"/>
          <p:cNvSpPr txBox="1"/>
          <p:nvPr/>
        </p:nvSpPr>
        <p:spPr>
          <a:xfrm>
            <a:off x="465250" y="3365600"/>
            <a:ext cx="78879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-GB" sz="1200">
                <a:solidFill>
                  <a:schemeClr val="dk1"/>
                </a:solidFill>
              </a:rPr>
              <a:t>The Chain Rule is implemented with the help of </a:t>
            </a:r>
            <a:r>
              <a:rPr b="1" lang="en-GB" sz="1200">
                <a:solidFill>
                  <a:schemeClr val="dk1"/>
                </a:solidFill>
              </a:rPr>
              <a:t>local gradients</a:t>
            </a:r>
            <a:r>
              <a:rPr lang="en-GB" sz="1200">
                <a:solidFill>
                  <a:schemeClr val="dk1"/>
                </a:solidFill>
              </a:rPr>
              <a:t>. </a:t>
            </a:r>
            <a:endParaRPr sz="12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-GB" sz="1200">
                <a:solidFill>
                  <a:schemeClr val="dk1"/>
                </a:solidFill>
              </a:rPr>
              <a:t>We </a:t>
            </a:r>
            <a:r>
              <a:rPr b="1" lang="en-GB" sz="1200">
                <a:solidFill>
                  <a:schemeClr val="dk1"/>
                </a:solidFill>
              </a:rPr>
              <a:t>recursively multiply</a:t>
            </a:r>
            <a:r>
              <a:rPr lang="en-GB" sz="1200">
                <a:solidFill>
                  <a:schemeClr val="dk1"/>
                </a:solidFill>
              </a:rPr>
              <a:t> the local derivatives. </a:t>
            </a:r>
            <a:endParaRPr sz="12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en-GB" sz="1200">
                <a:solidFill>
                  <a:schemeClr val="dk1"/>
                </a:solidFill>
              </a:rPr>
              <a:t>Backpropagation is a </a:t>
            </a:r>
            <a:r>
              <a:rPr b="1" lang="en-GB" sz="1200">
                <a:solidFill>
                  <a:schemeClr val="dk1"/>
                </a:solidFill>
              </a:rPr>
              <a:t>recursive</a:t>
            </a:r>
            <a:r>
              <a:rPr lang="en-GB" sz="1200">
                <a:solidFill>
                  <a:schemeClr val="dk1"/>
                </a:solidFill>
              </a:rPr>
              <a:t> application of the chain rule backwards through the </a:t>
            </a:r>
            <a:r>
              <a:rPr b="1" lang="en-GB" sz="1200">
                <a:solidFill>
                  <a:schemeClr val="dk1"/>
                </a:solidFill>
              </a:rPr>
              <a:t>computation graph</a:t>
            </a:r>
            <a:r>
              <a:rPr lang="en-GB" sz="1200">
                <a:solidFill>
                  <a:schemeClr val="dk1"/>
                </a:solidFill>
              </a:rPr>
              <a:t>.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0650" y="1338225"/>
            <a:ext cx="4714300" cy="161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/>
        </p:nvSpPr>
        <p:spPr>
          <a:xfrm>
            <a:off x="3682050" y="213625"/>
            <a:ext cx="1506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Cost function</a:t>
            </a:r>
            <a:endParaRPr b="1"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975" y="926100"/>
            <a:ext cx="4380226" cy="310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1227275" y="4209925"/>
            <a:ext cx="68595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Literature naming conventions: Cost / Loss / Error function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>
            <a:off x="3569925" y="199625"/>
            <a:ext cx="16536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Weights update</a:t>
            </a:r>
            <a:endParaRPr b="1"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925" y="1134800"/>
            <a:ext cx="4156600" cy="182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766650" y="3215275"/>
            <a:ext cx="7903500" cy="14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b="1" lang="en-GB"/>
              <a:t>J</a:t>
            </a:r>
            <a:r>
              <a:rPr lang="en-GB"/>
              <a:t> and </a:t>
            </a:r>
            <a:r>
              <a:rPr b="1" lang="en-GB"/>
              <a:t>L</a:t>
            </a:r>
            <a:r>
              <a:rPr lang="en-GB"/>
              <a:t> are usual notations for the </a:t>
            </a:r>
            <a:r>
              <a:rPr b="1" lang="en-GB"/>
              <a:t>Loss</a:t>
            </a:r>
            <a:r>
              <a:rPr lang="en-GB"/>
              <a:t> / </a:t>
            </a:r>
            <a:r>
              <a:rPr b="1" lang="en-GB"/>
              <a:t>Error</a:t>
            </a:r>
            <a:r>
              <a:rPr lang="en-GB"/>
              <a:t> / </a:t>
            </a:r>
            <a:r>
              <a:rPr b="1" lang="en-GB"/>
              <a:t>Cost</a:t>
            </a:r>
            <a:r>
              <a:rPr lang="en-GB"/>
              <a:t> function, i.e. the difference between what the model </a:t>
            </a:r>
            <a:r>
              <a:rPr b="1" lang="en-GB"/>
              <a:t>predicts</a:t>
            </a:r>
            <a:r>
              <a:rPr lang="en-GB"/>
              <a:t> and what it should predict according to the </a:t>
            </a:r>
            <a:r>
              <a:rPr b="1" lang="en-GB"/>
              <a:t>ground truth</a:t>
            </a:r>
            <a:r>
              <a:rPr lang="en-GB"/>
              <a:t>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The </a:t>
            </a:r>
            <a:r>
              <a:rPr b="1" lang="en-GB"/>
              <a:t>weights are updated</a:t>
            </a:r>
            <a:r>
              <a:rPr lang="en-GB"/>
              <a:t> in the direction of the </a:t>
            </a:r>
            <a:r>
              <a:rPr b="1" lang="en-GB"/>
              <a:t>negative</a:t>
            </a:r>
            <a:r>
              <a:rPr lang="en-GB"/>
              <a:t> gradient, </a:t>
            </a:r>
            <a:r>
              <a:rPr lang="en-GB"/>
              <a:t>so</a:t>
            </a:r>
            <a:r>
              <a:rPr lang="en-GB"/>
              <a:t> that the </a:t>
            </a:r>
            <a:r>
              <a:rPr b="1" lang="en-GB"/>
              <a:t>cost function is minimized</a:t>
            </a:r>
            <a:r>
              <a:rPr lang="en-GB"/>
              <a:t> as much as possible.</a:t>
            </a:r>
            <a:endParaRPr/>
          </a:p>
        </p:txBody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/>
        </p:nvSpPr>
        <p:spPr>
          <a:xfrm>
            <a:off x="2226475" y="199625"/>
            <a:ext cx="50835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Sequential nature of Recurrent Neural Networks (RNNs)</a:t>
            </a:r>
            <a:endParaRPr b="1"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1000" y="622325"/>
            <a:ext cx="5449050" cy="25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170550" y="3381250"/>
            <a:ext cx="88029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lang="en-GB" sz="1000"/>
              <a:t>By </a:t>
            </a:r>
            <a:r>
              <a:rPr b="1" lang="en-GB" sz="1000"/>
              <a:t>unfolding</a:t>
            </a:r>
            <a:r>
              <a:rPr lang="en-GB" sz="1000"/>
              <a:t> the feedback loop in time, we become aware of the complexity of these networks. It is as if we train a </a:t>
            </a:r>
            <a:r>
              <a:rPr b="1" lang="en-GB" sz="1000"/>
              <a:t>very deep network</a:t>
            </a:r>
            <a:r>
              <a:rPr lang="en-GB" sz="1000"/>
              <a:t> and that is why they are harder to train.</a:t>
            </a:r>
            <a:endParaRPr sz="1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lang="en-GB" sz="1000"/>
              <a:t>With </a:t>
            </a:r>
            <a:r>
              <a:rPr b="1" lang="en-GB" sz="1000"/>
              <a:t>RNNs</a:t>
            </a:r>
            <a:r>
              <a:rPr lang="en-GB" sz="1000"/>
              <a:t> things are done </a:t>
            </a:r>
            <a:r>
              <a:rPr b="1" lang="en-GB" sz="1000"/>
              <a:t>sequentially</a:t>
            </a:r>
            <a:r>
              <a:rPr lang="en-GB" sz="1000"/>
              <a:t> =&gt; </a:t>
            </a:r>
            <a:r>
              <a:rPr b="1" lang="en-GB" sz="1000"/>
              <a:t>deep</a:t>
            </a:r>
            <a:r>
              <a:rPr lang="en-GB" sz="1000"/>
              <a:t> graph structure. </a:t>
            </a:r>
            <a:endParaRPr sz="1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lang="en-GB" sz="1000"/>
              <a:t>With </a:t>
            </a:r>
            <a:r>
              <a:rPr b="1" lang="en-GB" sz="1000"/>
              <a:t>T</a:t>
            </a:r>
            <a:r>
              <a:rPr b="1" lang="en-GB" sz="1000"/>
              <a:t>ransformers</a:t>
            </a:r>
            <a:r>
              <a:rPr lang="en-GB" sz="1000"/>
              <a:t> things happen</a:t>
            </a:r>
            <a:r>
              <a:rPr b="1" lang="en-GB" sz="1000"/>
              <a:t> in parallel</a:t>
            </a:r>
            <a:r>
              <a:rPr lang="en-GB" sz="1000"/>
              <a:t> =&gt; </a:t>
            </a:r>
            <a:r>
              <a:rPr b="1" lang="en-GB" sz="1000"/>
              <a:t>broad</a:t>
            </a:r>
            <a:r>
              <a:rPr lang="en-GB" sz="1000"/>
              <a:t> graph structure.</a:t>
            </a:r>
            <a:endParaRPr sz="1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b="1" lang="en-GB" sz="1000"/>
              <a:t>Transformers</a:t>
            </a:r>
            <a:r>
              <a:rPr lang="en-GB" sz="1000"/>
              <a:t> might simply be </a:t>
            </a:r>
            <a:r>
              <a:rPr b="1" lang="en-GB" sz="1000"/>
              <a:t>easier to train stably</a:t>
            </a:r>
            <a:r>
              <a:rPr lang="en-GB" sz="1000"/>
              <a:t>, and maybe that is why they have better results.</a:t>
            </a:r>
            <a:endParaRPr sz="1000"/>
          </a:p>
        </p:txBody>
      </p:sp>
      <p:sp>
        <p:nvSpPr>
          <p:cNvPr id="127" name="Google Shape;12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