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7c025ae3b_1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f7c025ae3b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7c025ae3b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f7c025ae3b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7c025ae3b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f7c025ae3b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3c344bb11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13c344bb11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7c025ae3b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f7c025ae3b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840a3507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3840a3507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7c025ae3b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f7c025ae3b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4cecb992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334cecb992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4cecb992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34cecb992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840a3507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3840a3507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840a3507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3840a3507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4cecb99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4cecb99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7c025ae3b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f7c025ae3b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7c025ae3b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f7c025ae3b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7c025ae3b_1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f7c025ae3b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18420/se2025-07" TargetMode="External"/><Relationship Id="rId10" Type="http://schemas.openxmlformats.org/officeDocument/2006/relationships/hyperlink" Target="https://doi.org/10.5281/zenodo.14678155" TargetMode="Externa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orcid.org/0000-0001-9488-1870" TargetMode="External"/><Relationship Id="rId4" Type="http://schemas.openxmlformats.org/officeDocument/2006/relationships/hyperlink" Target="https://www.fiz-karlsruhe.de/" TargetMode="External"/><Relationship Id="rId9" Type="http://schemas.openxmlformats.org/officeDocument/2006/relationships/hyperlink" Target="https://se2025.sdq.kastel.kit.edu/" TargetMode="External"/><Relationship Id="rId15" Type="http://schemas.openxmlformats.org/officeDocument/2006/relationships/image" Target="../media/image3.png"/><Relationship Id="rId14" Type="http://schemas.openxmlformats.org/officeDocument/2006/relationships/image" Target="../media/image12.png"/><Relationship Id="rId17" Type="http://schemas.openxmlformats.org/officeDocument/2006/relationships/image" Target="../media/image18.png"/><Relationship Id="rId16" Type="http://schemas.openxmlformats.org/officeDocument/2006/relationships/hyperlink" Target="https://commons.wikimedia.org/wiki/File:Jupyter_logo.svg" TargetMode="External"/><Relationship Id="rId5" Type="http://schemas.openxmlformats.org/officeDocument/2006/relationships/hyperlink" Target="https://mardi4nfdi.de/" TargetMode="External"/><Relationship Id="rId6" Type="http://schemas.openxmlformats.org/officeDocument/2006/relationships/hyperlink" Target="https://base4nfdi.de/projects/kgi4nfdi" TargetMode="External"/><Relationship Id="rId18" Type="http://schemas.openxmlformats.org/officeDocument/2006/relationships/hyperlink" Target="https://commons.wikimedia.org/wiki/File:Jupyter_logo.svg" TargetMode="External"/><Relationship Id="rId7" Type="http://schemas.openxmlformats.org/officeDocument/2006/relationships/hyperlink" Target="https://orcid.org/0000-0002-7981-8504" TargetMode="External"/><Relationship Id="rId8" Type="http://schemas.openxmlformats.org/officeDocument/2006/relationships/hyperlink" Target="https://www.tu-chemnitz.de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hyperlink" Target="https://reproduceme.uni-jena.de/#/dataset/fairjupyter/query?query=PREFIX%20xsd%3A%20%3Chttp%3A%2F%2Fwww.w3.org%2F2001%2FXMLSchema%23%3E%0ASELECT%20DISTINCT%20%3Fresearch_field%20%28COUNT%28%3Fexception%29%20AS%20%3Fexception_count%29%0AWHERE%20%7B%20%20%0A%20%20%3Fexecution%20%20a%20%3Chttps%3A%2F%2Fw3id.org%2Freproduceme%2FCellExecution%3E%20%3B%0A%20%20%20%20%3Chttps%3A%2F%2Fw3id.org%2Freproduceme%2Fexception%3E%20%3Fexception%20%3B%0A%20%20%20%20%3Chttp%3A%2F%2Fpurl.org%2Fpav%2FretrievedFrom%3E%20%3Frepository%20.%0A%20%20%3Frepository%20a%20%3Chttp%3A%2F%2Fusefulinc.com%2Fns%2Fdoap%23GitRepository%3E%20%3B%0A%20%20%09%09%09%3Chttp%3A%2F%2Fpurl.org%2Fpav%2FretrievedFrom%3E%20%3Farticle%20%3B%0A%20%20%09%09%09%3Chttps%3A%2F%2Fw3id.org%2Freproduceme%2Fnotebooks_count%3E%20%3Fnotebooks_count%20.%0A%20%20%3Farticle%20a%20%3Chttp%3A%2F%2Fpurl.org%2Fspar%2Ffabio%2FArticle%3E%20%3B%20%0A%20%20%09%09%20%3Chttp%3A%2F%2Fwww.w3.org%2Fns%2Fprov-o%23specializationOf%3E%20%3Fmesh%20.%0A%20%20%3Fmesh%20%3Chttp%3A%2F%2Fwww.w3.org%2Fns%2Fprov-o%23generalizationOf%3E%20%3Ftop_mesh%20.%0A%20%20%3Ftop_mesh%20%3Chttp%3A%2F%2Fwww.w3.org%2F2000%2F01%2Frdf-schema%23label%3E%20%3Fresearch_field%20.%20%20%20%20%0A%20%20FILTER%20%28xsd%3Ainteger%28%3Fnotebooks_count%29%3E0%29%0A%7D%0AGROUP%20BY%20%3Fresearch_field%0AORDER%20BY%20DESC%28%3Fexception_count%29%0ALIMIT%2010%0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calculator.green-algorithms.org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reproduceme.uni-jena.de/#/dataset/fairjupyter/query?query=%23%20PLOS%20Comp%20Bio%20articles%20and%20associated%20GitHub%20repos%20%0ASELECT%20DISTINCT%20%3Farticle%20%3Ftitle%20%28URI%28CONCAT%28%22https%3A%2F%2Fdoi.org%2F%22%2C%20STR%28%3Fdoi%29%29%29%20AS%20%3Fdoi_url%29%20%28URI%28%3Frepo%29%20AS%20%3Frepo_url%29%20%3Fnotebook_name%20%20%0A%20%20%20%20WHERE%20%7B%0A%20%20VALUES%20%3Fjournal%20%7B%20%20%3Chttps%3A%2F%2Fw3id.org%2Freproduceme%2Fjournal_209%3E%20%20%3Chttps%3A%2F%2Fw3id.org%2Freproduceme%2Fjournal_6%3E%20%7D%0A%20%20%20%20%20%20%3Farticle%20%3Chttps%3A%2F%2Fw3id.org%2Freproduceme%2FpublishedIn%3E%20%3Fjournal%20%3B%0A%20%20%20%20%20%20%20%20%20%20%20%20%20%20%20%3Chttp%3A%2F%2Fwww.w3.org%2F2000%2F01%2Frdf-schema%23label%3E%20%3Ftitle%20%3B%0A%20%20%20%20%20%20%20%20%20%20%20%20%20%20%20%3Chttps%3A%2F%2Fw3id.org%2Freproduceme%2Fdoi%3E%20%3Fdoi%20.%0A%20%20%20%20%20%20%3Frepository_nb%20%3Chttp%3A%2F%2Fpurl.org%2Fpav%2FretrievedFrom%3E%20%3Farticle%20%3B%0A%20%20%20%20%20%20%20%20%20%20%20%20%20%20%20%20%20%20%20%20%20%3Chttps%3A%2F%2Fw3id.org%2Freproduceme%2Furl%3E%20%3Frepo%20%3B%0A%20%20%20%20%20%20%20%20%20%20%20%20%20%20%20%20%20%20%20%20%20%3Chttps%3A%2F%2Fw3id.org%2Freproduceme%2Fnotebooks_count%3E%20%3Fnotebooks_count%20.%0A%20%20%20%20%20%20%3Fnotebook%20%3Chttp%3A%2F%2Fpurl.org%2Fpav%2FretrievedFrom%3E%20%3Frepository_nb%20%3B%0A%20%20%20%20%20%20%20%20%20%20%20%20%20%20%20%20%3Chttp%3A%2F%2Fwww.w3.org%2F2000%2F01%2Frdf-schema%23label%3E%20%3Fnotebook_name%20.%0A%20%20%20%20%20%20FILTER%28%3Chttp%3A%2F%2Fwww.w3.org%2F2001%2FXMLSchema%23integer%3E%28%3Fnotebooks_count%29%20%3E%200%29%20%20%0A%20%20%20%20%7D" TargetMode="External"/><Relationship Id="rId10" Type="http://schemas.openxmlformats.org/officeDocument/2006/relationships/hyperlink" Target="https://reproduceme.uni-jena.de/fj/" TargetMode="External"/><Relationship Id="rId13" Type="http://schemas.openxmlformats.org/officeDocument/2006/relationships/hyperlink" Target="https://doi.org/10.4230/TGDK.2.2.4" TargetMode="External"/><Relationship Id="rId12" Type="http://schemas.openxmlformats.org/officeDocument/2006/relationships/hyperlink" Target="https://doi.org/10.48550/arXiv.2404.12935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i.org/10.48550/arXiv.2209.04308" TargetMode="External"/><Relationship Id="rId4" Type="http://schemas.openxmlformats.org/officeDocument/2006/relationships/hyperlink" Target="https://github.com/fusion-jena/computational-reproducibility-pmc" TargetMode="External"/><Relationship Id="rId9" Type="http://schemas.openxmlformats.org/officeDocument/2006/relationships/hyperlink" Target="https://reproduceme.uni-jena.de/#/dataset/fairjupyter/query" TargetMode="External"/><Relationship Id="rId5" Type="http://schemas.openxmlformats.org/officeDocument/2006/relationships/hyperlink" Target="https://doi.org/10.5281/zenodo.8226725" TargetMode="External"/><Relationship Id="rId6" Type="http://schemas.openxmlformats.org/officeDocument/2006/relationships/hyperlink" Target="https://doi.org/10.1093/gigascience/giad113" TargetMode="External"/><Relationship Id="rId7" Type="http://schemas.openxmlformats.org/officeDocument/2006/relationships/hyperlink" Target="https://events.hifis.net/event/1741/contributions/13923/" TargetMode="External"/><Relationship Id="rId8" Type="http://schemas.openxmlformats.org/officeDocument/2006/relationships/hyperlink" Target="https://w3id.org/fairjupyte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ase4nfdi.de/projects/kgi4nfdi" TargetMode="External"/><Relationship Id="rId4" Type="http://schemas.openxmlformats.org/officeDocument/2006/relationships/hyperlink" Target="mailto:sheeba.samuel@uni-jena.de" TargetMode="External"/><Relationship Id="rId5" Type="http://schemas.openxmlformats.org/officeDocument/2006/relationships/hyperlink" Target="mailto:daniel.mietchen@ronininstitute.org" TargetMode="External"/><Relationship Id="rId6" Type="http://schemas.openxmlformats.org/officeDocument/2006/relationships/hyperlink" Target="https://se2025.sdq.kastel.kit.edu/" TargetMode="External"/><Relationship Id="rId7" Type="http://schemas.openxmlformats.org/officeDocument/2006/relationships/hyperlink" Target="https://doi.org/10.5281/zenodo.14678155" TargetMode="External"/><Relationship Id="rId8" Type="http://schemas.openxmlformats.org/officeDocument/2006/relationships/hyperlink" Target="https://doi.org/10.18420/se2025-0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hyperlink" Target="https://pmc.ncbi.nlm.nih.gov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hyperlink" Target="https://reproduceme.uni-jena.de/#/dataset/fairjupyter/query?query=SELECT%20%3Fresearch_field%20%28COUNT%28DISTINCT%20%3Farticle%29%20AS%20%3Fnumber_of_articles%29%0AWHERE%20%7B%20%20%0A%20%20%3Frepository%20%3Chttp%3A%2F%2Fpurl.org%2Fpav%2FretrievedFrom%3E%20%3Farticle%20.%0A%20%20%3Farticle%20%3Chttp%3A%2F%2Fwww.w3.org%2Fns%2Fprov-o%23specializationOf%3E%20%3Fmesh%20.%0A%20%20%3Fmesh%20%3Chttp%3A%2F%2Fwww.w3.org%2Fns%2Fprov-o%23generalizationOf%3E%20%3Ftop_mesh%20.%0A%20%20%3Ftop_mesh%20%3Chttp%3A%2F%2Fwww.w3.org%2F2000%2F01%2Frdf-schema%23label%3E%20%3Fresearch_field%0A%20%20%0A%7D%0AGROUP%20BY%20%3Fresearch_field%0AORDER%20BY%20DESC%28%3Fnumber_of_articles%29%0ALIMIT%2010%0A" TargetMode="External"/><Relationship Id="rId6" Type="http://schemas.openxmlformats.org/officeDocument/2006/relationships/hyperlink" Target="https://reproduceme.uni-jena.de/#/dataset/fairjupyter/query?query=PREFIX%20rdfs%3A%20%3Chttp%3A%2F%2Fwww.w3.org%2F2000%2F01%2Frdf-schema%23%3E%0APREFIX%20xsd%3A%20%3Chttp%3A%2F%2Fwww.w3.org%2F2001%2FXMLSchema%23%3E%0APREFIX%20repr%3A%20%3Chttps%3A%2F%2Fw3id.org%2Freproduceme%2F%3E%0A%0ASELECT%20%3Fresearch_field%20%28COUNT%28DISTINCT%20%3Frepository%29%20as%20%3Frepository_count%29%20%28COUNT%28DISTINCT%20%3Frepository_nb%29%20as%20%3Frepositories_with_notebooks_count%29%0AWHERE%20%7B%0A%20%20%7B%0A%20%20%3Frepository%20%3Chttp%3A%2F%2Fpurl.org%2Fpav%2FretrievedFrom%3E%20%3Farticle%20.%0A%20%20%7D%0A%20%20UNION%0A%20%20%7B%0A%20%20%3Frepository_nb%20%3Chttp%3A%2F%2Fpurl.org%2Fpav%2FretrievedFrom%3E%20%20%3Farticle%20%3B%0A%20%20%20%20%20%20%20%20%20%20%20%20%20%20repr%3Anotebooks_count%20%3Fnotebooks_count%20.%0A%20%20%09FILTER%28xsd%3Ainteger%28%3Fnotebooks_count%29%20%3E%200%29%0A%20%20%7D%0A%20%20%3Farticle%20%3Chttp%3A%2F%2Fwww.w3.org%2Fns%2Fprov-o%23specializationOf%3E%20%3Fmesh%20.%0A%20%20%3Fmesh%20%3Chttp%3A%2F%2Fwww.w3.org%2Fns%2Fprov-o%23generalizationOf%3E%20%3Ftop_mesh%20.%0A%20%20%3Ftop_mesh%20rdfs%3Alabel%20%3Fresearch_field%0A%7D%0AGROUP%20BY%20%3Fresearch_field%0AORDER%20BY%20DESC%28%3Frepository_count%29%0ALIMIT%201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hyperlink" Target="https://reproduceme.uni-jena.de/#/dataset/fairjupyter/query?query=SELECT%20%3Fexception%20%28COUNT%28%3Fexception%29%20AS%20%3Fcount%29%0AWHERE%20%7B%0A%20%20%3Fexecution%20%20a%20%3Chttps%3A%2F%2Fw3id.org%2Freproduceme%2FCellExecution%3E%20%3B%0A%20%20%20%20%3Chttps%3A%2F%2Fw3id.org%2Freproduceme%2Fexception%3E%20%3Fexception%20.%0A%7D%0AGROUP%20BY%20%3Fexception%0AORDER%20BY%20DESC%28%3Fcount%29%0ALIMIT%2010%0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66125" y="2237013"/>
            <a:ext cx="90333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600">
                <a:solidFill>
                  <a:srgbClr val="0069D9"/>
                </a:solidFill>
              </a:rPr>
              <a:t>🔄 </a:t>
            </a:r>
            <a:endParaRPr b="1" sz="3600">
              <a:solidFill>
                <a:srgbClr val="0069D9"/>
              </a:solidFill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-26100" y="211175"/>
            <a:ext cx="9033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600">
                <a:solidFill>
                  <a:srgbClr val="0069D9"/>
                </a:solidFill>
              </a:rPr>
              <a:t>Analyzing the reproducibility of research-related Jupyter notebooks </a:t>
            </a:r>
            <a:endParaRPr b="1" sz="3600">
              <a:solidFill>
                <a:srgbClr val="0069D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600">
                <a:solidFill>
                  <a:srgbClr val="0069D9"/>
                </a:solidFill>
              </a:rPr>
              <a:t>at scale</a:t>
            </a:r>
            <a:endParaRPr b="1" sz="3600">
              <a:solidFill>
                <a:srgbClr val="0069D9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291325"/>
            <a:ext cx="85206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FIZ Karlsruhe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MaRDI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KGI4NFDI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&amp; 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Sheeba Samuel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" sz="1600" u="sng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 Chemnitz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</p:txBody>
      </p:sp>
      <p:sp>
        <p:nvSpPr>
          <p:cNvPr id="57" name="Google Shape;57;p13"/>
          <p:cNvSpPr txBox="1"/>
          <p:nvPr/>
        </p:nvSpPr>
        <p:spPr>
          <a:xfrm>
            <a:off x="130450" y="4704125"/>
            <a:ext cx="85206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SE25</a:t>
            </a: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26 February 2025 -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DOI: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10.5281/zenodo.14678155</a:t>
            </a:r>
            <a:r>
              <a:rPr lang="en" sz="11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(slides) /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10.18420/se2025-07</a:t>
            </a:r>
            <a:r>
              <a:rPr lang="en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(proceedings)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88150" y="3750949"/>
            <a:ext cx="648275" cy="87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70548" y="3674749"/>
            <a:ext cx="1038003" cy="103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14">
            <a:alphaModFix/>
          </a:blip>
          <a:srcRect b="35946" l="0" r="0" t="9349"/>
          <a:stretch/>
        </p:blipFill>
        <p:spPr>
          <a:xfrm>
            <a:off x="2676300" y="3628751"/>
            <a:ext cx="2211852" cy="120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22866" y="3750949"/>
            <a:ext cx="1609983" cy="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001302" y="2266950"/>
            <a:ext cx="801250" cy="92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8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553502" y="2266950"/>
            <a:ext cx="801250" cy="92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69D9"/>
                </a:solidFill>
              </a:rPr>
              <a:t>Results - Notebook Reproducibility</a:t>
            </a:r>
            <a:endParaRPr>
              <a:solidFill>
                <a:srgbClr val="0069D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solidFill>
                <a:srgbClr val="0069D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410375"/>
            <a:ext cx="3968425" cy="28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3975" y="1410387"/>
            <a:ext cx="4138327" cy="2744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310950" y="4314000"/>
            <a:ext cx="436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Jupyter notebook exceptions by research field, taking as a proxy the highest-level MeSH terms of the article associated with the notebook.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806750" y="4314000"/>
            <a:ext cx="436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peer review and editorial workflows: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has about 50 </a:t>
            </a:r>
            <a:r>
              <a:rPr i="1" lang="en"/>
              <a:t>percent </a:t>
            </a:r>
            <a:r>
              <a:rPr lang="en"/>
              <a:t>more notebooks than iScience, but Nature’s fail about 40 </a:t>
            </a:r>
            <a:r>
              <a:rPr i="1" lang="en"/>
              <a:t>times </a:t>
            </a:r>
            <a:r>
              <a:rPr lang="en"/>
              <a:t>more often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Environmental Footprint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Simplified calculation: carbon footprint = energy needed * carbon intensity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http://calculator.green-algorithms.org/</a:t>
            </a:r>
            <a:r>
              <a:rPr lang="en"/>
              <a:t>)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4052" y="2504325"/>
            <a:ext cx="1706247" cy="206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714375" y="3049650"/>
            <a:ext cx="270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373.78 kWh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528150" y="3922375"/>
            <a:ext cx="349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126.58 kg CO2e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4825" y="2062900"/>
            <a:ext cx="1049399" cy="8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6218025" y="2950550"/>
            <a:ext cx="270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</a:rPr>
              <a:t>65.97 Wh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5820225" y="3822550"/>
            <a:ext cx="349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</a:rPr>
              <a:t>7.33 </a:t>
            </a:r>
            <a:r>
              <a:rPr b="1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 CO2e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3125" y="1901150"/>
            <a:ext cx="1049400" cy="10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Limitations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computational reproducibility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for Jupyter notebooks from articles available through PubMed Central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ran notebooks written in Python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automated pipeline not using LLMs, ignoring non-FAIR instructions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stops at first error, does not attempt fixes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ecological footprint only assessed for running the pipeline, not developing it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Further details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8520600" cy="3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Analyzing the reproducibility of research-related Jupyter notebooks at scale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 Run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2021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Preprint: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https://doi.org/10.48550/arXiv.2209.04308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Rerun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2023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Code  :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https://github.com/fusion-jena/computational-reproducibility-pmc</a:t>
            </a:r>
            <a:r>
              <a:rPr lang="en"/>
              <a:t>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  : </a:t>
            </a: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https://doi.org/10.5281/zenodo.8226725</a:t>
            </a:r>
            <a:r>
              <a:rPr lang="en"/>
              <a:t> 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Paper : </a:t>
            </a: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https://doi.org/10.1093/gigascience/giad113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graph (</a:t>
            </a:r>
            <a:r>
              <a:rPr lang="en">
                <a:solidFill>
                  <a:srgbClr val="0069D9"/>
                </a:solidFill>
              </a:rPr>
              <a:t>see also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7"/>
              </a:rPr>
              <a:t>deRSE25 talk today at 16:00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Website: </a:t>
            </a:r>
            <a:r>
              <a:rPr lang="en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https://w3id.org/fairjupyter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SPARQL Endpoint: </a:t>
            </a: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https://reproduceme.uni-jena.de/#/dataset/fairjupyter/query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Knowledge Graph Browser: </a:t>
            </a:r>
            <a:r>
              <a:rPr lang="en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https://reproduceme.uni-jena.de/fj/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Sample query: </a:t>
            </a:r>
            <a:r>
              <a:rPr lang="en" u="sng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PLOS Comp Bio articles and associated GitHub repos and Jupyter notebooks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Preprint: </a:t>
            </a:r>
            <a:r>
              <a:rPr lang="en" u="sng">
                <a:solidFill>
                  <a:schemeClr val="hlink"/>
                </a:solidFill>
                <a:hlinkClick r:id="rId12"/>
              </a:rPr>
              <a:t>https://doi.org/10.48550/arXiv.2404.12935</a:t>
            </a:r>
            <a:r>
              <a:rPr lang="en"/>
              <a:t>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Paper: </a:t>
            </a:r>
            <a:r>
              <a:rPr lang="en" u="sng">
                <a:solidFill>
                  <a:schemeClr val="hlink"/>
                </a:solidFill>
                <a:hlinkClick r:id="rId13"/>
              </a:rPr>
              <a:t>https://doi.org/10.4230/TGDK.2.2.4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What’s next?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Assessments of Jupyter notebooks in single GitHub repos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here is on evaluations before submission to journals/ conferences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Assessments of dockerized Jupyter notebooks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Assessments of non-Python notebooks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Assessments of Jupyter notebooks from publications not in PubMed Central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Software/ Data Carpentry course based on FAIRJupyter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FAIRJupyter as a continuous service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D9"/>
              </a:buClr>
              <a:buSzPts val="1800"/>
              <a:buChar char="●"/>
            </a:pPr>
            <a:r>
              <a:rPr lang="en">
                <a:solidFill>
                  <a:srgbClr val="0069D9"/>
                </a:solidFill>
              </a:rPr>
              <a:t>Your ideas here - collaborations welcome</a:t>
            </a:r>
            <a:endParaRPr>
              <a:solidFill>
                <a:srgbClr val="0069D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Thank you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German Research Foundation (DFG), TRR-386, project number 514664767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Alfred P. Sloan Foundation under grant number G-2021-17106.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Ara Cluster of Friedrich Schiller University Jena under DFG grants INST 275/334-1 FUGG and INST 275/363-1 FUGG.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BASE4NFDI/KGI4NFDI</a:t>
            </a:r>
            <a:r>
              <a:rPr lang="en"/>
              <a:t>: DFG 521453681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Contact</a:t>
            </a:r>
            <a:r>
              <a:rPr lang="en"/>
              <a:t>: </a:t>
            </a:r>
            <a:r>
              <a:rPr lang="en" u="sng">
                <a:solidFill>
                  <a:schemeClr val="hlink"/>
                </a:solidFill>
                <a:hlinkClick r:id="rId4"/>
              </a:rPr>
              <a:t>sheeba.samuel@informatik.tu-chemnitz.de</a:t>
            </a:r>
            <a:r>
              <a:rPr lang="en"/>
              <a:t> &amp; </a:t>
            </a:r>
            <a:r>
              <a:rPr lang="en" u="sng">
                <a:solidFill>
                  <a:schemeClr val="hlink"/>
                </a:solidFill>
                <a:hlinkClick r:id="rId5"/>
              </a:rPr>
              <a:t>daniel.mietchen@fiz-karlsruhe.de</a:t>
            </a:r>
            <a:r>
              <a:rPr lang="en"/>
              <a:t> </a:t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-21950" y="4551725"/>
            <a:ext cx="9194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SE25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26 February 2025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DOI: </a:t>
            </a:r>
            <a:r>
              <a:rPr lang="en" sz="1600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10.5281/zenodo.14678155</a:t>
            </a:r>
            <a:r>
              <a:rPr lang="en" sz="16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(slides) / </a:t>
            </a:r>
            <a:r>
              <a:rPr lang="en" sz="1600" u="sng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10.18420/se2025-07</a:t>
            </a:r>
            <a:r>
              <a:rPr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(proceedings)</a:t>
            </a:r>
            <a:endParaRPr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Outline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did we do?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did we do this?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did we do this?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What’s next?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000" y="2520075"/>
            <a:ext cx="5383424" cy="19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>
                <a:solidFill>
                  <a:srgbClr val="0069D9"/>
                </a:solidFill>
              </a:rPr>
              <a:t>What did we do?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847675"/>
            <a:ext cx="85206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studied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computational reproducibility 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of </a:t>
            </a:r>
            <a:r>
              <a:rPr lang="en"/>
              <a:t>27,271 Jupyter notebooks </a:t>
            </a:r>
            <a:endParaRPr/>
          </a:p>
          <a:p>
            <a: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from 2,660 public GitHub repositories </a:t>
            </a:r>
            <a:endParaRPr/>
          </a:p>
          <a:p>
            <a: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associated with 3,467 peer-reviewed biomedical </a:t>
            </a:r>
            <a:r>
              <a:rPr lang="en"/>
              <a:t>publications</a:t>
            </a:r>
            <a:endParaRPr/>
          </a:p>
          <a:p>
            <a: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from 740 journals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concepts here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computational reproducibility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Jupyter notebook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GitHub repository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peer-reviewed publication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PubMed Central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full-text XML of biomedical papers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https://pmc.ncbi.nlm.nih.gov/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69D9"/>
                </a:solidFill>
              </a:rPr>
              <a:t>What are Jupyter notebooks?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847675"/>
            <a:ext cx="85206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a shared environment for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code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code execution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code comments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Markdown-based documentation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 on free and open-source software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shared conveniently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the subject of guidelines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assist in enhancing computational reproducibility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prior studies found problems for generic Jupyter notebooks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perhaps this works better for Jupyter notebooks associated with peer-reviewed papers?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250" y="214950"/>
            <a:ext cx="4375749" cy="29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150" y="4060251"/>
            <a:ext cx="3359576" cy="8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576" y="4081975"/>
            <a:ext cx="4161648" cy="8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>
                <a:solidFill>
                  <a:srgbClr val="0069D9"/>
                </a:solidFill>
              </a:rPr>
              <a:t>Why did we do this?</a:t>
            </a:r>
            <a:endParaRPr>
              <a:solidFill>
                <a:srgbClr val="0069D9"/>
              </a:solidFill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847675"/>
            <a:ext cx="85206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wanted to find out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does the computational reproducibility of Jupyter notebooks work in practice?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What are common issues?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What are best practices?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 does </a:t>
            </a:r>
            <a:r>
              <a:rPr lang="en"/>
              <a:t>computational reproducibility vary</a:t>
            </a:r>
            <a:endParaRPr/>
          </a:p>
          <a:p>
            <a: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 research field</a:t>
            </a:r>
            <a:endParaRPr/>
          </a:p>
          <a:p>
            <a: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by journal</a:t>
            </a:r>
            <a:endParaRPr/>
          </a:p>
          <a:p>
            <a: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time</a:t>
            </a:r>
            <a:endParaRPr/>
          </a:p>
          <a:p>
            <a: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…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because insights into these questions might affect research and education around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computational reproducibility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scientific reproducibility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(research) software engineering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software documentation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and related matters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725" y="699200"/>
            <a:ext cx="5762975" cy="40295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04300" y="983350"/>
            <a:ext cx="3004800" cy="1462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43 days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87" y="2729450"/>
            <a:ext cx="3057276" cy="203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200" y="1071175"/>
            <a:ext cx="2889198" cy="86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288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>
                <a:solidFill>
                  <a:srgbClr val="0069D9"/>
                </a:solidFill>
              </a:rPr>
              <a:t>How</a:t>
            </a:r>
            <a:r>
              <a:rPr lang="en">
                <a:solidFill>
                  <a:srgbClr val="0069D9"/>
                </a:solidFill>
              </a:rPr>
              <a:t> did we do it?</a:t>
            </a:r>
            <a:endParaRPr>
              <a:solidFill>
                <a:srgbClr val="0069D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Results - Research Field</a:t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2" y="1386225"/>
            <a:ext cx="4051425" cy="292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0875" y="1443800"/>
            <a:ext cx="4051425" cy="28051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615750" y="4314000"/>
            <a:ext cx="4369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 to reproduce the figure: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Research articles by research field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849575" y="4314000"/>
            <a:ext cx="436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Research field (MeSH terms) by the number of GitHub repositories  that contain at least one Jupyter notebook.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Results - Programming Languages of Jupyter notebooks</a:t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350" y="959900"/>
            <a:ext cx="5175151" cy="364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00" y="1116725"/>
            <a:ext cx="4793175" cy="348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69D9"/>
                </a:solidFill>
              </a:rPr>
              <a:t>Results - Notebook Reproducibility</a:t>
            </a:r>
            <a:endParaRPr>
              <a:solidFill>
                <a:srgbClr val="0069D9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7800" y="1783952"/>
            <a:ext cx="4147348" cy="29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2625" y="116325"/>
            <a:ext cx="3198024" cy="216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2581375" y="4699525"/>
            <a:ext cx="62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Query: 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Exceptions occurring in Jupyter notebooks in our corpus.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