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C18DDA5-1FED-46C1-B32D-B75862158E6C}">
  <a:tblStyle styleId="{FC18DDA5-1FED-46C1-B32D-B75862158E6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6FFD83F1-FA8E-4C94-869B-EDDC6C4AC5A6}" styleName="Table_1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 to BoF session: Inga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Slide: Bernhard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34c7896340_3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34c7896340_3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Slide: Sebastian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39bebcb807_0_0:notes"/>
          <p:cNvSpPr txBox="1"/>
          <p:nvPr>
            <p:ph idx="1" type="body"/>
          </p:nvPr>
        </p:nvSpPr>
        <p:spPr>
          <a:xfrm>
            <a:off x="685494" y="4401091"/>
            <a:ext cx="5487000" cy="3599700"/>
          </a:xfrm>
          <a:prstGeom prst="rect">
            <a:avLst/>
          </a:prstGeom>
        </p:spPr>
        <p:txBody>
          <a:bodyPr anchorCtr="0" anchor="t" bIns="86075" lIns="86075" spcFirstLastPara="1" rIns="86075" wrap="square" tIns="86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Slide: Sebastian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g339bebcb807_0_0:notes"/>
          <p:cNvSpPr/>
          <p:nvPr>
            <p:ph idx="2" type="sldImg"/>
          </p:nvPr>
        </p:nvSpPr>
        <p:spPr>
          <a:xfrm>
            <a:off x="464456" y="1143355"/>
            <a:ext cx="5929200" cy="308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34c7896340_2_197:notes"/>
          <p:cNvSpPr txBox="1"/>
          <p:nvPr>
            <p:ph idx="1" type="body"/>
          </p:nvPr>
        </p:nvSpPr>
        <p:spPr>
          <a:xfrm>
            <a:off x="685494" y="4401091"/>
            <a:ext cx="5487013" cy="3599732"/>
          </a:xfrm>
          <a:prstGeom prst="rect">
            <a:avLst/>
          </a:prstGeom>
        </p:spPr>
        <p:txBody>
          <a:bodyPr anchorCtr="0" anchor="t" bIns="86075" lIns="86075" spcFirstLastPara="1" rIns="86075" wrap="square" tIns="86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Slide: Sebastian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g334c7896340_2_197:notes"/>
          <p:cNvSpPr/>
          <p:nvPr>
            <p:ph idx="2" type="sldImg"/>
          </p:nvPr>
        </p:nvSpPr>
        <p:spPr>
          <a:xfrm>
            <a:off x="464456" y="1143355"/>
            <a:ext cx="5929089" cy="3086774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34c7896340_2_203:notes"/>
          <p:cNvSpPr txBox="1"/>
          <p:nvPr>
            <p:ph idx="1" type="body"/>
          </p:nvPr>
        </p:nvSpPr>
        <p:spPr>
          <a:xfrm>
            <a:off x="685494" y="4401091"/>
            <a:ext cx="5487013" cy="3599732"/>
          </a:xfrm>
          <a:prstGeom prst="rect">
            <a:avLst/>
          </a:prstGeom>
        </p:spPr>
        <p:txBody>
          <a:bodyPr anchorCtr="0" anchor="t" bIns="86075" lIns="86075" spcFirstLastPara="1" rIns="86075" wrap="square" tIns="86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Slide: Sebastian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g334c7896340_2_203:notes"/>
          <p:cNvSpPr/>
          <p:nvPr>
            <p:ph idx="2" type="sldImg"/>
          </p:nvPr>
        </p:nvSpPr>
        <p:spPr>
          <a:xfrm>
            <a:off x="464456" y="1143355"/>
            <a:ext cx="5929089" cy="3086774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34c7896340_2_210:notes"/>
          <p:cNvSpPr txBox="1"/>
          <p:nvPr>
            <p:ph idx="1" type="body"/>
          </p:nvPr>
        </p:nvSpPr>
        <p:spPr>
          <a:xfrm>
            <a:off x="685494" y="4401091"/>
            <a:ext cx="5487013" cy="3599732"/>
          </a:xfrm>
          <a:prstGeom prst="rect">
            <a:avLst/>
          </a:prstGeom>
        </p:spPr>
        <p:txBody>
          <a:bodyPr anchorCtr="0" anchor="t" bIns="86075" lIns="86075" spcFirstLastPara="1" rIns="86075" wrap="square" tIns="86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Slide: Sebastian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g334c7896340_2_210:notes"/>
          <p:cNvSpPr/>
          <p:nvPr>
            <p:ph idx="2" type="sldImg"/>
          </p:nvPr>
        </p:nvSpPr>
        <p:spPr>
          <a:xfrm>
            <a:off x="464456" y="1143355"/>
            <a:ext cx="5929089" cy="3086774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34c7896340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334c7896340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Slide: Bernhard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34c7896340_2_166:notes"/>
          <p:cNvSpPr txBox="1"/>
          <p:nvPr>
            <p:ph idx="1" type="body"/>
          </p:nvPr>
        </p:nvSpPr>
        <p:spPr>
          <a:xfrm>
            <a:off x="685494" y="4401091"/>
            <a:ext cx="5487013" cy="3599732"/>
          </a:xfrm>
          <a:prstGeom prst="rect">
            <a:avLst/>
          </a:prstGeom>
        </p:spPr>
        <p:txBody>
          <a:bodyPr anchorCtr="0" anchor="t" bIns="86075" lIns="86075" spcFirstLastPara="1" rIns="86075" wrap="square" tIns="86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Slide: Bernhard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g334c7896340_2_166:notes"/>
          <p:cNvSpPr/>
          <p:nvPr>
            <p:ph idx="2" type="sldImg"/>
          </p:nvPr>
        </p:nvSpPr>
        <p:spPr>
          <a:xfrm>
            <a:off x="464456" y="1143355"/>
            <a:ext cx="5929089" cy="3086774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334c7896340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334c7896340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Slide: Bernhard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334c7896340_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334c7896340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Slide: Inga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334c7896340_0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334c7896340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Slide: Inga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3955c8c1ec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3955c8c1ec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Slide: Bernhard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334c7896340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334c7896340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Slide: Inga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334c7896340_2_216:notes"/>
          <p:cNvSpPr txBox="1"/>
          <p:nvPr>
            <p:ph idx="1" type="body"/>
          </p:nvPr>
        </p:nvSpPr>
        <p:spPr>
          <a:xfrm>
            <a:off x="685494" y="4401091"/>
            <a:ext cx="5487013" cy="3599732"/>
          </a:xfrm>
          <a:prstGeom prst="rect">
            <a:avLst/>
          </a:prstGeom>
        </p:spPr>
        <p:txBody>
          <a:bodyPr anchorCtr="0" anchor="t" bIns="86075" lIns="86075" spcFirstLastPara="1" rIns="86075" wrap="square" tIns="86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Slide: Inga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g334c7896340_2_216:notes"/>
          <p:cNvSpPr/>
          <p:nvPr>
            <p:ph idx="2" type="sldImg"/>
          </p:nvPr>
        </p:nvSpPr>
        <p:spPr>
          <a:xfrm>
            <a:off x="464456" y="1143355"/>
            <a:ext cx="5929089" cy="3086774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334c7896340_0_2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334c7896340_0_2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Slide: Inga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34c7896340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334c7896340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Slide: Inga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334c7896340_0_2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334c7896340_0_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Slide: Inga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Groups: 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Moderation Alexander Struck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Support Bernhard Rumpe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Documentation Tobias Schlauch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334c7896340_0_2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334c7896340_0_2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Slide: Inga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Groups: 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Moderation Inga Ulusoy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Support Sebastian Nielebock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Documentation Dmitrii Kapitan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334c7896340_0_2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334c7896340_0_2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Slide: Alexander &amp; Inga, supported by Bernhard &amp; Sebastian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33558213d6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33558213d6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Inga, all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2dcc3b901a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2dcc3b901a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34c7896340_2_112:notes"/>
          <p:cNvSpPr txBox="1"/>
          <p:nvPr>
            <p:ph idx="1" type="body"/>
          </p:nvPr>
        </p:nvSpPr>
        <p:spPr>
          <a:xfrm>
            <a:off x="685494" y="4401091"/>
            <a:ext cx="5487013" cy="3599732"/>
          </a:xfrm>
          <a:prstGeom prst="rect">
            <a:avLst/>
          </a:prstGeom>
        </p:spPr>
        <p:txBody>
          <a:bodyPr anchorCtr="0" anchor="t" bIns="86075" lIns="86075" spcFirstLastPara="1" rIns="86075" wrap="square" tIns="86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Slide: Bernhard</a:t>
            </a:r>
            <a:endParaRPr/>
          </a:p>
        </p:txBody>
      </p:sp>
      <p:sp>
        <p:nvSpPr>
          <p:cNvPr id="88" name="Google Shape;88;g334c7896340_2_112:notes"/>
          <p:cNvSpPr/>
          <p:nvPr>
            <p:ph idx="2" type="sldImg"/>
          </p:nvPr>
        </p:nvSpPr>
        <p:spPr>
          <a:xfrm>
            <a:off x="464456" y="1143355"/>
            <a:ext cx="5929089" cy="3086774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34c7896340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34c7896340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Slide: Bernhard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34c7896340_3_0:notes"/>
          <p:cNvSpPr txBox="1"/>
          <p:nvPr>
            <p:ph idx="1" type="body"/>
          </p:nvPr>
        </p:nvSpPr>
        <p:spPr>
          <a:xfrm>
            <a:off x="685494" y="4401091"/>
            <a:ext cx="5487000" cy="3599700"/>
          </a:xfrm>
          <a:prstGeom prst="rect">
            <a:avLst/>
          </a:prstGeom>
        </p:spPr>
        <p:txBody>
          <a:bodyPr anchorCtr="0" anchor="t" bIns="86075" lIns="86075" spcFirstLastPara="1" rIns="86075" wrap="square" tIns="86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Slide: Bernhard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g334c7896340_3_0:notes"/>
          <p:cNvSpPr/>
          <p:nvPr>
            <p:ph idx="2" type="sldImg"/>
          </p:nvPr>
        </p:nvSpPr>
        <p:spPr>
          <a:xfrm>
            <a:off x="464456" y="1143355"/>
            <a:ext cx="5929200" cy="308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34c7896340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34c7896340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Slide: Bernhard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34c7896340_2_160:notes"/>
          <p:cNvSpPr txBox="1"/>
          <p:nvPr>
            <p:ph idx="1" type="body"/>
          </p:nvPr>
        </p:nvSpPr>
        <p:spPr>
          <a:xfrm>
            <a:off x="685494" y="4401091"/>
            <a:ext cx="5487013" cy="3599732"/>
          </a:xfrm>
          <a:prstGeom prst="rect">
            <a:avLst/>
          </a:prstGeom>
        </p:spPr>
        <p:txBody>
          <a:bodyPr anchorCtr="0" anchor="t" bIns="86075" lIns="86075" spcFirstLastPara="1" rIns="86075" wrap="square" tIns="86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Slide: Bernhard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g334c7896340_2_160:notes"/>
          <p:cNvSpPr/>
          <p:nvPr>
            <p:ph idx="2" type="sldImg"/>
          </p:nvPr>
        </p:nvSpPr>
        <p:spPr>
          <a:xfrm>
            <a:off x="464456" y="1143355"/>
            <a:ext cx="5929089" cy="3086774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34c7896340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34c7896340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Slide: Sebastian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34c7896340_2_153:notes"/>
          <p:cNvSpPr txBox="1"/>
          <p:nvPr>
            <p:ph idx="1" type="body"/>
          </p:nvPr>
        </p:nvSpPr>
        <p:spPr>
          <a:xfrm>
            <a:off x="685494" y="4401091"/>
            <a:ext cx="5487013" cy="3599732"/>
          </a:xfrm>
          <a:prstGeom prst="rect">
            <a:avLst/>
          </a:prstGeom>
        </p:spPr>
        <p:txBody>
          <a:bodyPr anchorCtr="0" anchor="t" bIns="86075" lIns="86075" spcFirstLastPara="1" rIns="86075" wrap="square" tIns="86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Slide: Sebastian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g334c7896340_2_153:notes"/>
          <p:cNvSpPr/>
          <p:nvPr>
            <p:ph idx="2" type="sldImg"/>
          </p:nvPr>
        </p:nvSpPr>
        <p:spPr>
          <a:xfrm>
            <a:off x="464456" y="1143355"/>
            <a:ext cx="5929089" cy="3086774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und Foto" showMasterSp="0">
  <p:cSld name="Titel und Foto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ctrTitle"/>
          </p:nvPr>
        </p:nvSpPr>
        <p:spPr>
          <a:xfrm>
            <a:off x="699325" y="1938657"/>
            <a:ext cx="8165100" cy="4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subTitle"/>
          </p:nvPr>
        </p:nvSpPr>
        <p:spPr>
          <a:xfrm>
            <a:off x="699325" y="2308557"/>
            <a:ext cx="8165100" cy="6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oto Sans Symbols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ctr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 sz="1300"/>
            </a:lvl1pPr>
            <a:lvl2pPr lvl="1">
              <a:buNone/>
              <a:defRPr sz="1300"/>
            </a:lvl2pPr>
            <a:lvl3pPr lvl="2">
              <a:buNone/>
              <a:defRPr sz="1300"/>
            </a:lvl3pPr>
            <a:lvl4pPr lvl="3">
              <a:buNone/>
              <a:defRPr sz="1300"/>
            </a:lvl4pPr>
            <a:lvl5pPr lvl="4">
              <a:buNone/>
              <a:defRPr sz="1300"/>
            </a:lvl5pPr>
            <a:lvl6pPr lvl="5">
              <a:buNone/>
              <a:defRPr sz="1300"/>
            </a:lvl6pPr>
            <a:lvl7pPr lvl="6">
              <a:buNone/>
              <a:defRPr sz="1300"/>
            </a:lvl7pPr>
            <a:lvl8pPr lvl="7">
              <a:buNone/>
              <a:defRPr sz="1300"/>
            </a:lvl8pPr>
            <a:lvl9pPr lvl="8">
              <a:buNone/>
              <a:defRPr sz="13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el und zwei Inhalte">
  <p:cSld name="1_Titel und zwei Inhalt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idx="1" type="body"/>
          </p:nvPr>
        </p:nvSpPr>
        <p:spPr>
          <a:xfrm>
            <a:off x="4662000" y="926017"/>
            <a:ext cx="4239000" cy="32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17500" lvl="0" marL="457200" marR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Char char="−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2100" lvl="2" marL="1371600" marR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Char char="−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-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Google Shape;56;p14"/>
          <p:cNvSpPr txBox="1"/>
          <p:nvPr>
            <p:ph type="title"/>
          </p:nvPr>
        </p:nvSpPr>
        <p:spPr>
          <a:xfrm>
            <a:off x="288000" y="151200"/>
            <a:ext cx="8613000" cy="4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2" type="body"/>
          </p:nvPr>
        </p:nvSpPr>
        <p:spPr>
          <a:xfrm>
            <a:off x="288000" y="926381"/>
            <a:ext cx="4239000" cy="32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17500" lvl="0" marL="457200" marR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Char char="−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2100" lvl="2" marL="1371600" marR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-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-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commons.wikimedia.org/wiki/File:Software_Categories_expanded.svg" TargetMode="External"/><Relationship Id="rId4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hyperlink" Target="https://dl.gi.de/handle/20.500.12116/45663" TargetMode="External"/><Relationship Id="rId5" Type="http://schemas.openxmlformats.org/officeDocument/2006/relationships/hyperlink" Target="https://fg-rse.gi.d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368" y="3992425"/>
            <a:ext cx="1151075" cy="115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5"/>
          <p:cNvPicPr preferRelativeResize="0"/>
          <p:nvPr/>
        </p:nvPicPr>
        <p:blipFill rotWithShape="1">
          <a:blip r:embed="rId4">
            <a:alphaModFix/>
          </a:blip>
          <a:srcRect b="1401" l="3311" r="3932" t="1255"/>
          <a:stretch/>
        </p:blipFill>
        <p:spPr>
          <a:xfrm rot="-5400000">
            <a:off x="-544312" y="579262"/>
            <a:ext cx="3875100" cy="2716576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5"/>
          <p:cNvSpPr txBox="1"/>
          <p:nvPr>
            <p:ph type="ctrTitle"/>
          </p:nvPr>
        </p:nvSpPr>
        <p:spPr>
          <a:xfrm>
            <a:off x="2711575" y="1140750"/>
            <a:ext cx="6369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00"/>
              <a:t>🚀Time to launch: Making the “Standard Template for the Efficient Development of Research Software” accessible</a:t>
            </a:r>
            <a:endParaRPr sz="3000"/>
          </a:p>
        </p:txBody>
      </p:sp>
      <p:sp>
        <p:nvSpPr>
          <p:cNvPr id="66" name="Google Shape;66;p15"/>
          <p:cNvSpPr txBox="1"/>
          <p:nvPr>
            <p:ph idx="1" type="subTitle"/>
          </p:nvPr>
        </p:nvSpPr>
        <p:spPr>
          <a:xfrm>
            <a:off x="2876375" y="3062725"/>
            <a:ext cx="59559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Bernadette Fritzsch, Carina Haupt, Sebastian Nielebock, Bernhard Rumpe, Alexander Struck, Inga Ulusoy</a:t>
            </a:r>
            <a:endParaRPr sz="1800"/>
          </a:p>
        </p:txBody>
      </p:sp>
      <p:sp>
        <p:nvSpPr>
          <p:cNvPr id="67" name="Google Shape;67;p15"/>
          <p:cNvSpPr txBox="1"/>
          <p:nvPr/>
        </p:nvSpPr>
        <p:spPr>
          <a:xfrm>
            <a:off x="243000" y="3832650"/>
            <a:ext cx="21888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DOI: 10.18420/2025-gi_de-rse</a:t>
            </a:r>
            <a:endParaRPr sz="11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4"/>
          <p:cNvSpPr txBox="1"/>
          <p:nvPr>
            <p:ph type="title"/>
          </p:nvPr>
        </p:nvSpPr>
        <p:spPr>
          <a:xfrm>
            <a:off x="288000" y="151200"/>
            <a:ext cx="8613000" cy="407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Chapter 3: Research Software - Categorization</a:t>
            </a:r>
            <a:endParaRPr/>
          </a:p>
        </p:txBody>
      </p:sp>
      <p:sp>
        <p:nvSpPr>
          <p:cNvPr id="152" name="Google Shape;152;p24"/>
          <p:cNvSpPr txBox="1"/>
          <p:nvPr>
            <p:ph idx="2" type="body"/>
          </p:nvPr>
        </p:nvSpPr>
        <p:spPr>
          <a:xfrm>
            <a:off x="358650" y="921300"/>
            <a:ext cx="8721900" cy="31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Categorization Options </a:t>
            </a:r>
            <a:endParaRPr/>
          </a:p>
        </p:txBody>
      </p:sp>
      <p:sp>
        <p:nvSpPr>
          <p:cNvPr id="153" name="Google Shape;153;p2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4" name="Google Shape;154;p24"/>
          <p:cNvSpPr/>
          <p:nvPr/>
        </p:nvSpPr>
        <p:spPr>
          <a:xfrm>
            <a:off x="865775" y="2072600"/>
            <a:ext cx="1479300" cy="960000"/>
          </a:xfrm>
          <a:prstGeom prst="roundRect">
            <a:avLst>
              <a:gd fmla="val 16667" name="adj"/>
            </a:avLst>
          </a:prstGeom>
          <a:solidFill>
            <a:srgbClr val="DDE9D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/>
              <a:t>e.g., simulation, embedded control</a:t>
            </a:r>
            <a:endParaRPr i="1" sz="1200"/>
          </a:p>
        </p:txBody>
      </p:sp>
      <p:sp>
        <p:nvSpPr>
          <p:cNvPr id="155" name="Google Shape;155;p24"/>
          <p:cNvSpPr/>
          <p:nvPr/>
        </p:nvSpPr>
        <p:spPr>
          <a:xfrm>
            <a:off x="358650" y="1317150"/>
            <a:ext cx="1839600" cy="876600"/>
          </a:xfrm>
          <a:prstGeom prst="roundRect">
            <a:avLst>
              <a:gd fmla="val 16667" name="adj"/>
            </a:avLst>
          </a:prstGeom>
          <a:solidFill>
            <a:srgbClr val="BED6A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</a:t>
            </a:r>
            <a:endParaRPr/>
          </a:p>
        </p:txBody>
      </p:sp>
      <p:sp>
        <p:nvSpPr>
          <p:cNvPr id="156" name="Google Shape;156;p24"/>
          <p:cNvSpPr/>
          <p:nvPr/>
        </p:nvSpPr>
        <p:spPr>
          <a:xfrm>
            <a:off x="3060375" y="2072600"/>
            <a:ext cx="1479300" cy="960000"/>
          </a:xfrm>
          <a:prstGeom prst="roundRect">
            <a:avLst>
              <a:gd fmla="val 16667" name="adj"/>
            </a:avLst>
          </a:prstGeom>
          <a:solidFill>
            <a:srgbClr val="DDE9D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/>
              <a:t>e.g., individual, technical infrastructure</a:t>
            </a:r>
            <a:endParaRPr i="1" sz="1200"/>
          </a:p>
        </p:txBody>
      </p:sp>
      <p:sp>
        <p:nvSpPr>
          <p:cNvPr id="157" name="Google Shape;157;p24"/>
          <p:cNvSpPr/>
          <p:nvPr/>
        </p:nvSpPr>
        <p:spPr>
          <a:xfrm>
            <a:off x="2553250" y="1317150"/>
            <a:ext cx="1839600" cy="876600"/>
          </a:xfrm>
          <a:prstGeom prst="roundRect">
            <a:avLst>
              <a:gd fmla="val 16667" name="adj"/>
            </a:avLst>
          </a:prstGeom>
          <a:solidFill>
            <a:srgbClr val="BED6A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State </a:t>
            </a:r>
            <a:r>
              <a:rPr lang="en">
                <a:solidFill>
                  <a:schemeClr val="dk1"/>
                </a:solidFill>
              </a:rPr>
              <a:t>of Use</a:t>
            </a:r>
            <a:endParaRPr/>
          </a:p>
        </p:txBody>
      </p:sp>
      <p:sp>
        <p:nvSpPr>
          <p:cNvPr id="158" name="Google Shape;158;p24"/>
          <p:cNvSpPr/>
          <p:nvPr/>
        </p:nvSpPr>
        <p:spPr>
          <a:xfrm>
            <a:off x="5254975" y="2079736"/>
            <a:ext cx="1479300" cy="960000"/>
          </a:xfrm>
          <a:prstGeom prst="roundRect">
            <a:avLst>
              <a:gd fmla="val 16667" name="adj"/>
            </a:avLst>
          </a:prstGeom>
          <a:solidFill>
            <a:srgbClr val="DDE9D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/>
              <a:t>e.g., exploration, development, operational</a:t>
            </a:r>
            <a:endParaRPr i="1" sz="1200"/>
          </a:p>
        </p:txBody>
      </p:sp>
      <p:sp>
        <p:nvSpPr>
          <p:cNvPr id="159" name="Google Shape;159;p24"/>
          <p:cNvSpPr txBox="1"/>
          <p:nvPr>
            <p:ph idx="2" type="body"/>
          </p:nvPr>
        </p:nvSpPr>
        <p:spPr>
          <a:xfrm>
            <a:off x="358650" y="3125416"/>
            <a:ext cx="8721900" cy="407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Status of Research Software </a:t>
            </a:r>
            <a:endParaRPr/>
          </a:p>
        </p:txBody>
      </p:sp>
      <p:sp>
        <p:nvSpPr>
          <p:cNvPr id="160" name="Google Shape;160;p24"/>
          <p:cNvSpPr/>
          <p:nvPr/>
        </p:nvSpPr>
        <p:spPr>
          <a:xfrm>
            <a:off x="4747850" y="1317150"/>
            <a:ext cx="1839600" cy="876600"/>
          </a:xfrm>
          <a:prstGeom prst="roundRect">
            <a:avLst>
              <a:gd fmla="val 16667" name="adj"/>
            </a:avLst>
          </a:prstGeom>
          <a:solidFill>
            <a:srgbClr val="BED6A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Technology Readiness Levels (TRLs)</a:t>
            </a:r>
            <a:endParaRPr/>
          </a:p>
        </p:txBody>
      </p:sp>
      <p:sp>
        <p:nvSpPr>
          <p:cNvPr id="161" name="Google Shape;161;p24"/>
          <p:cNvSpPr/>
          <p:nvPr/>
        </p:nvSpPr>
        <p:spPr>
          <a:xfrm>
            <a:off x="7449575" y="2072600"/>
            <a:ext cx="1479300" cy="956700"/>
          </a:xfrm>
          <a:prstGeom prst="roundRect">
            <a:avLst>
              <a:gd fmla="val 16667" name="adj"/>
            </a:avLst>
          </a:prstGeom>
          <a:solidFill>
            <a:srgbClr val="DDE9D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/>
              <a:t>e.g., personal/no distribution, </a:t>
            </a:r>
            <a:endParaRPr i="1" sz="1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/>
              <a:t>large user base/ long-term usage</a:t>
            </a:r>
            <a:endParaRPr i="1" sz="1200"/>
          </a:p>
        </p:txBody>
      </p:sp>
      <p:sp>
        <p:nvSpPr>
          <p:cNvPr id="162" name="Google Shape;162;p24"/>
          <p:cNvSpPr/>
          <p:nvPr/>
        </p:nvSpPr>
        <p:spPr>
          <a:xfrm>
            <a:off x="6942450" y="1317150"/>
            <a:ext cx="1839600" cy="876600"/>
          </a:xfrm>
          <a:prstGeom prst="roundRect">
            <a:avLst>
              <a:gd fmla="val 16667" name="adj"/>
            </a:avLst>
          </a:prstGeom>
          <a:solidFill>
            <a:srgbClr val="BED6A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Application Classes</a:t>
            </a:r>
            <a:endParaRPr/>
          </a:p>
        </p:txBody>
      </p:sp>
      <p:sp>
        <p:nvSpPr>
          <p:cNvPr id="163" name="Google Shape;163;p24"/>
          <p:cNvSpPr/>
          <p:nvPr/>
        </p:nvSpPr>
        <p:spPr>
          <a:xfrm rot="5400000">
            <a:off x="5249950" y="3401275"/>
            <a:ext cx="957900" cy="663900"/>
          </a:xfrm>
          <a:prstGeom prst="uturnArrow">
            <a:avLst>
              <a:gd fmla="val 25000" name="adj1"/>
              <a:gd fmla="val 25000" name="adj2"/>
              <a:gd fmla="val 25000" name="adj3"/>
              <a:gd fmla="val 43750" name="adj4"/>
              <a:gd fmla="val 75000" name="adj5"/>
            </a:avLst>
          </a:prstGeom>
          <a:solidFill>
            <a:srgbClr val="BED6A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4"/>
          <p:cNvSpPr/>
          <p:nvPr/>
        </p:nvSpPr>
        <p:spPr>
          <a:xfrm rot="-5400000">
            <a:off x="3421625" y="3355025"/>
            <a:ext cx="957900" cy="663900"/>
          </a:xfrm>
          <a:prstGeom prst="uturnArrow">
            <a:avLst>
              <a:gd fmla="val 25000" name="adj1"/>
              <a:gd fmla="val 25000" name="adj2"/>
              <a:gd fmla="val 25000" name="adj3"/>
              <a:gd fmla="val 43750" name="adj4"/>
              <a:gd fmla="val 75000" name="adj5"/>
            </a:avLst>
          </a:prstGeom>
          <a:solidFill>
            <a:srgbClr val="BED6A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4"/>
          <p:cNvSpPr txBox="1"/>
          <p:nvPr/>
        </p:nvSpPr>
        <p:spPr>
          <a:xfrm>
            <a:off x="3791600" y="3533125"/>
            <a:ext cx="206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Software Lifecycle</a:t>
            </a:r>
            <a:endParaRPr b="1"/>
          </a:p>
        </p:txBody>
      </p:sp>
      <p:sp>
        <p:nvSpPr>
          <p:cNvPr id="166" name="Google Shape;166;p24"/>
          <p:cNvSpPr txBox="1"/>
          <p:nvPr>
            <p:ph idx="2" type="body"/>
          </p:nvPr>
        </p:nvSpPr>
        <p:spPr>
          <a:xfrm>
            <a:off x="358650" y="4341342"/>
            <a:ext cx="8721900" cy="60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Other influences (e.g., community, criticality,...)</a:t>
            </a:r>
            <a:endParaRPr/>
          </a:p>
        </p:txBody>
      </p:sp>
      <p:sp>
        <p:nvSpPr>
          <p:cNvPr id="167" name="Google Shape;167;p24"/>
          <p:cNvSpPr/>
          <p:nvPr/>
        </p:nvSpPr>
        <p:spPr>
          <a:xfrm>
            <a:off x="288000" y="750125"/>
            <a:ext cx="8721900" cy="2375400"/>
          </a:xfrm>
          <a:prstGeom prst="rect">
            <a:avLst/>
          </a:prstGeom>
          <a:solidFill>
            <a:srgbClr val="FFFFFF">
              <a:alpha val="810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4"/>
          <p:cNvSpPr/>
          <p:nvPr/>
        </p:nvSpPr>
        <p:spPr>
          <a:xfrm>
            <a:off x="383575" y="3125425"/>
            <a:ext cx="8721900" cy="1215900"/>
          </a:xfrm>
          <a:prstGeom prst="rect">
            <a:avLst/>
          </a:prstGeom>
          <a:solidFill>
            <a:srgbClr val="FFFFFF">
              <a:alpha val="810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5"/>
          <p:cNvSpPr txBox="1"/>
          <p:nvPr>
            <p:ph type="title"/>
          </p:nvPr>
        </p:nvSpPr>
        <p:spPr>
          <a:xfrm>
            <a:off x="288000" y="151200"/>
            <a:ext cx="8613000" cy="4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Chapter 3: Research Software Development - Minimum Requirements</a:t>
            </a:r>
            <a:endParaRPr/>
          </a:p>
        </p:txBody>
      </p:sp>
      <p:sp>
        <p:nvSpPr>
          <p:cNvPr id="174" name="Google Shape;174;p2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5" name="Google Shape;175;p25"/>
          <p:cNvSpPr txBox="1"/>
          <p:nvPr>
            <p:ph idx="2" type="body"/>
          </p:nvPr>
        </p:nvSpPr>
        <p:spPr>
          <a:xfrm>
            <a:off x="288000" y="787755"/>
            <a:ext cx="8503800" cy="5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>
                <a:solidFill>
                  <a:schemeClr val="dk2"/>
                </a:solidFill>
              </a:rPr>
              <a:t>Categorization as foundation for Methodology Choices for Research Software Development</a:t>
            </a:r>
            <a:endParaRPr/>
          </a:p>
          <a:p>
            <a:pPr indent="-76200" lvl="0" marL="165100" rtl="0" algn="l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graphicFrame>
        <p:nvGraphicFramePr>
          <p:cNvPr id="176" name="Google Shape;176;p25"/>
          <p:cNvGraphicFramePr/>
          <p:nvPr/>
        </p:nvGraphicFramePr>
        <p:xfrm>
          <a:off x="80550" y="1073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{FC18DDA5-1FED-46C1-B32D-B75862158E6C}</a:tableStyleId>
              </a:tblPr>
              <a:tblGrid>
                <a:gridCol w="1254675"/>
                <a:gridCol w="25314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Technology Readiness Levels (TRLs)</a:t>
                      </a:r>
                      <a:endParaRPr b="1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Description</a:t>
                      </a:r>
                      <a:endParaRPr b="1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TRL 1-3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Exploration and “Prototyping”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TRL 4-6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Development and Hardening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TRL 7-9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Deployment and Usage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77" name="Google Shape;177;p25"/>
          <p:cNvGraphicFramePr/>
          <p:nvPr/>
        </p:nvGraphicFramePr>
        <p:xfrm>
          <a:off x="4019100" y="25057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{6FFD83F1-FA8E-4C94-869B-EDDC6C4AC5A6}</a:tableStyleId>
              </a:tblPr>
              <a:tblGrid>
                <a:gridCol w="2515650"/>
                <a:gridCol w="865800"/>
                <a:gridCol w="858575"/>
                <a:gridCol w="884875"/>
              </a:tblGrid>
              <a:tr h="361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SWEBOK - Activities</a:t>
                      </a:r>
                      <a:endParaRPr b="1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TRL 1-3</a:t>
                      </a:r>
                      <a:endParaRPr b="1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TRL 4-6</a:t>
                      </a:r>
                      <a:endParaRPr b="1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TRL 7-9</a:t>
                      </a:r>
                      <a:endParaRPr b="1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Software Requirements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+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+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+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Software Design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+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+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++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Software Construction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++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++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++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Software Testing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+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++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++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[...]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[...]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[...]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[...]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78" name="Google Shape;178;p25"/>
          <p:cNvSpPr/>
          <p:nvPr/>
        </p:nvSpPr>
        <p:spPr>
          <a:xfrm rot="2184118">
            <a:off x="3594202" y="1642357"/>
            <a:ext cx="1447308" cy="91995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6"/>
          <p:cNvSpPr txBox="1"/>
          <p:nvPr>
            <p:ph type="title"/>
          </p:nvPr>
        </p:nvSpPr>
        <p:spPr>
          <a:xfrm>
            <a:off x="288000" y="151200"/>
            <a:ext cx="8613000" cy="4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Chapter 3: Research Software Development - Foundations</a:t>
            </a:r>
            <a:endParaRPr/>
          </a:p>
        </p:txBody>
      </p:sp>
      <p:sp>
        <p:nvSpPr>
          <p:cNvPr id="184" name="Google Shape;184;p2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5" name="Google Shape;185;p26"/>
          <p:cNvSpPr/>
          <p:nvPr/>
        </p:nvSpPr>
        <p:spPr>
          <a:xfrm>
            <a:off x="856700" y="2009625"/>
            <a:ext cx="3470400" cy="27909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i="1" lang="en" sz="1200">
                <a:solidFill>
                  <a:schemeClr val="dk1"/>
                </a:solidFill>
              </a:rPr>
              <a:t>Software Development Process</a:t>
            </a:r>
            <a:endParaRPr i="1"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i="1" lang="en" sz="1200">
                <a:solidFill>
                  <a:schemeClr val="dk1"/>
                </a:solidFill>
              </a:rPr>
              <a:t>Quality Management (Testing, Validation, etc.)</a:t>
            </a:r>
            <a:endParaRPr i="1"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i="1" lang="en" sz="1200">
                <a:solidFill>
                  <a:schemeClr val="dk1"/>
                </a:solidFill>
              </a:rPr>
              <a:t>Requirements</a:t>
            </a:r>
            <a:endParaRPr i="1"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i="1" lang="en" sz="1200">
                <a:solidFill>
                  <a:schemeClr val="dk1"/>
                </a:solidFill>
              </a:rPr>
              <a:t>Software-Architecture</a:t>
            </a:r>
            <a:endParaRPr i="1"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i="1" lang="en" sz="1200">
                <a:solidFill>
                  <a:schemeClr val="dk1"/>
                </a:solidFill>
              </a:rPr>
              <a:t>Software Modelling</a:t>
            </a:r>
            <a:endParaRPr i="1"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i="1" lang="en" sz="1200">
                <a:solidFill>
                  <a:schemeClr val="dk1"/>
                </a:solidFill>
              </a:rPr>
              <a:t>Versioning</a:t>
            </a:r>
            <a:endParaRPr i="1"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i="1" lang="en" sz="1200">
                <a:solidFill>
                  <a:schemeClr val="dk1"/>
                </a:solidFill>
              </a:rPr>
              <a:t>Concept and Automation of Testing</a:t>
            </a:r>
            <a:endParaRPr i="1"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i="1" lang="en" sz="1200">
                <a:solidFill>
                  <a:schemeClr val="dk1"/>
                </a:solidFill>
              </a:rPr>
              <a:t>Management of software-related data and data foundation </a:t>
            </a:r>
            <a:endParaRPr i="1"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i="1" lang="en" sz="1200">
                <a:solidFill>
                  <a:schemeClr val="dk1"/>
                </a:solidFill>
              </a:rPr>
              <a:t>Best Practices, Design Pattern, Issue-Tracking, Coding Guidelines</a:t>
            </a:r>
            <a:endParaRPr i="1" sz="800">
              <a:solidFill>
                <a:schemeClr val="dk1"/>
              </a:solidFill>
            </a:endParaRPr>
          </a:p>
        </p:txBody>
      </p:sp>
      <p:sp>
        <p:nvSpPr>
          <p:cNvPr id="186" name="Google Shape;186;p26"/>
          <p:cNvSpPr/>
          <p:nvPr/>
        </p:nvSpPr>
        <p:spPr>
          <a:xfrm>
            <a:off x="288000" y="1166022"/>
            <a:ext cx="2656500" cy="968700"/>
          </a:xfrm>
          <a:prstGeom prst="roundRect">
            <a:avLst>
              <a:gd fmla="val 16667" name="adj"/>
            </a:avLst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Methodical Foundations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87" name="Google Shape;187;p26"/>
          <p:cNvSpPr/>
          <p:nvPr/>
        </p:nvSpPr>
        <p:spPr>
          <a:xfrm>
            <a:off x="5473625" y="2009625"/>
            <a:ext cx="3470400" cy="27909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●"/>
            </a:pPr>
            <a:r>
              <a:rPr i="1" lang="en" sz="1300">
                <a:solidFill>
                  <a:schemeClr val="dk1"/>
                </a:solidFill>
              </a:rPr>
              <a:t>Git Version Control System</a:t>
            </a:r>
            <a:endParaRPr i="1" sz="1300">
              <a:solidFill>
                <a:schemeClr val="dk1"/>
              </a:solidFill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●"/>
            </a:pPr>
            <a:r>
              <a:rPr i="1" lang="en" sz="1300">
                <a:solidFill>
                  <a:schemeClr val="dk1"/>
                </a:solidFill>
              </a:rPr>
              <a:t>Continuous Integration / Continuous Delivery</a:t>
            </a:r>
            <a:endParaRPr i="1" sz="1300">
              <a:solidFill>
                <a:schemeClr val="dk1"/>
              </a:solidFill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●"/>
            </a:pPr>
            <a:r>
              <a:rPr i="1" lang="en" sz="1300">
                <a:solidFill>
                  <a:schemeClr val="dk1"/>
                </a:solidFill>
              </a:rPr>
              <a:t>Testing Frameworks</a:t>
            </a:r>
            <a:endParaRPr i="1" sz="1300">
              <a:solidFill>
                <a:schemeClr val="dk1"/>
              </a:solidFill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●"/>
            </a:pPr>
            <a:r>
              <a:rPr i="1" lang="en" sz="1300">
                <a:solidFill>
                  <a:schemeClr val="dk1"/>
                </a:solidFill>
              </a:rPr>
              <a:t>Dissemination	</a:t>
            </a:r>
            <a:endParaRPr i="1" sz="1300">
              <a:solidFill>
                <a:schemeClr val="dk1"/>
              </a:solidFill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●"/>
            </a:pPr>
            <a:r>
              <a:rPr i="1" lang="en" sz="1300">
                <a:solidFill>
                  <a:schemeClr val="dk1"/>
                </a:solidFill>
              </a:rPr>
              <a:t>Software Discovery</a:t>
            </a:r>
            <a:endParaRPr i="1" sz="1100">
              <a:solidFill>
                <a:schemeClr val="dk1"/>
              </a:solidFill>
            </a:endParaRPr>
          </a:p>
        </p:txBody>
      </p:sp>
      <p:sp>
        <p:nvSpPr>
          <p:cNvPr id="188" name="Google Shape;188;p26"/>
          <p:cNvSpPr/>
          <p:nvPr/>
        </p:nvSpPr>
        <p:spPr>
          <a:xfrm>
            <a:off x="4904925" y="1166022"/>
            <a:ext cx="2656500" cy="968700"/>
          </a:xfrm>
          <a:prstGeom prst="roundRect">
            <a:avLst>
              <a:gd fmla="val 16667" name="adj"/>
            </a:avLst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Technical </a:t>
            </a:r>
            <a:r>
              <a:rPr lang="en">
                <a:solidFill>
                  <a:schemeClr val="dk1"/>
                </a:solidFill>
              </a:rPr>
              <a:t>Foundations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89" name="Google Shape;189;p26"/>
          <p:cNvSpPr/>
          <p:nvPr/>
        </p:nvSpPr>
        <p:spPr>
          <a:xfrm>
            <a:off x="4844650" y="1132525"/>
            <a:ext cx="2776200" cy="1069500"/>
          </a:xfrm>
          <a:prstGeom prst="rect">
            <a:avLst/>
          </a:prstGeom>
          <a:solidFill>
            <a:srgbClr val="FFFFFF">
              <a:alpha val="810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26"/>
          <p:cNvSpPr/>
          <p:nvPr/>
        </p:nvSpPr>
        <p:spPr>
          <a:xfrm>
            <a:off x="207775" y="1088300"/>
            <a:ext cx="4292100" cy="3867600"/>
          </a:xfrm>
          <a:prstGeom prst="rect">
            <a:avLst/>
          </a:prstGeom>
          <a:solidFill>
            <a:srgbClr val="FFFFFF">
              <a:alpha val="810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7"/>
          <p:cNvSpPr/>
          <p:nvPr/>
        </p:nvSpPr>
        <p:spPr>
          <a:xfrm>
            <a:off x="4894400" y="3485750"/>
            <a:ext cx="4114800" cy="12201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Char char="●"/>
            </a:pPr>
            <a:r>
              <a:rPr lang="en" sz="1200">
                <a:solidFill>
                  <a:schemeClr val="dk1"/>
                </a:solidFill>
              </a:rPr>
              <a:t>Rights and Duties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Char char="●"/>
            </a:pPr>
            <a:r>
              <a:rPr lang="en" sz="1200">
                <a:solidFill>
                  <a:schemeClr val="dk1"/>
                </a:solidFill>
              </a:rPr>
              <a:t>License Compatibility</a:t>
            </a:r>
            <a:endParaRPr i="1" sz="1300">
              <a:solidFill>
                <a:schemeClr val="dk1"/>
              </a:solidFill>
            </a:endParaRPr>
          </a:p>
        </p:txBody>
      </p:sp>
      <p:sp>
        <p:nvSpPr>
          <p:cNvPr id="196" name="Google Shape;196;p27"/>
          <p:cNvSpPr/>
          <p:nvPr/>
        </p:nvSpPr>
        <p:spPr>
          <a:xfrm>
            <a:off x="4894400" y="1480475"/>
            <a:ext cx="4114800" cy="12201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Char char="●"/>
            </a:pPr>
            <a:r>
              <a:rPr lang="en" sz="1200">
                <a:solidFill>
                  <a:schemeClr val="dk1"/>
                </a:solidFill>
              </a:rPr>
              <a:t>Legal Department 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Char char="●"/>
            </a:pPr>
            <a:r>
              <a:rPr lang="en" sz="1200">
                <a:solidFill>
                  <a:schemeClr val="dk1"/>
                </a:solidFill>
              </a:rPr>
              <a:t>Best Practices </a:t>
            </a:r>
            <a:endParaRPr i="1" sz="1300">
              <a:solidFill>
                <a:schemeClr val="dk1"/>
              </a:solidFill>
            </a:endParaRPr>
          </a:p>
        </p:txBody>
      </p:sp>
      <p:sp>
        <p:nvSpPr>
          <p:cNvPr id="197" name="Google Shape;197;p27"/>
          <p:cNvSpPr txBox="1"/>
          <p:nvPr>
            <p:ph type="title"/>
          </p:nvPr>
        </p:nvSpPr>
        <p:spPr>
          <a:xfrm>
            <a:off x="288000" y="151200"/>
            <a:ext cx="8613000" cy="4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Chapter 4: </a:t>
            </a:r>
            <a:r>
              <a:rPr lang="en"/>
              <a:t>Licensing of </a:t>
            </a:r>
            <a:r>
              <a:rPr lang="en"/>
              <a:t>Research Software</a:t>
            </a:r>
            <a:endParaRPr/>
          </a:p>
        </p:txBody>
      </p:sp>
      <p:sp>
        <p:nvSpPr>
          <p:cNvPr id="198" name="Google Shape;198;p2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9" name="Google Shape;199;p27"/>
          <p:cNvSpPr/>
          <p:nvPr/>
        </p:nvSpPr>
        <p:spPr>
          <a:xfrm>
            <a:off x="462925" y="1404275"/>
            <a:ext cx="4114800" cy="36948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Char char="●"/>
            </a:pPr>
            <a:r>
              <a:rPr lang="en" sz="1200">
                <a:solidFill>
                  <a:schemeClr val="dk1"/>
                </a:solidFill>
              </a:rPr>
              <a:t>Open Source (Permissive vs. Copy-left) 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Char char="●"/>
            </a:pPr>
            <a:r>
              <a:rPr lang="en" sz="1200">
                <a:solidFill>
                  <a:schemeClr val="dk1"/>
                </a:solidFill>
              </a:rPr>
              <a:t>Proprietary</a:t>
            </a:r>
            <a:endParaRPr i="1" sz="1300">
              <a:solidFill>
                <a:schemeClr val="dk1"/>
              </a:solidFill>
            </a:endParaRPr>
          </a:p>
        </p:txBody>
      </p:sp>
      <p:sp>
        <p:nvSpPr>
          <p:cNvPr id="200" name="Google Shape;200;p27"/>
          <p:cNvSpPr/>
          <p:nvPr/>
        </p:nvSpPr>
        <p:spPr>
          <a:xfrm>
            <a:off x="221200" y="1127748"/>
            <a:ext cx="4114800" cy="407700"/>
          </a:xfrm>
          <a:prstGeom prst="roundRect">
            <a:avLst>
              <a:gd fmla="val 16667" name="adj"/>
            </a:avLst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Types of Licenses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201" name="Google Shape;201;p27"/>
          <p:cNvGrpSpPr/>
          <p:nvPr/>
        </p:nvGrpSpPr>
        <p:grpSpPr>
          <a:xfrm>
            <a:off x="737212" y="2292400"/>
            <a:ext cx="3206613" cy="2698650"/>
            <a:chOff x="737212" y="2292400"/>
            <a:chExt cx="3206613" cy="2698650"/>
          </a:xfrm>
        </p:grpSpPr>
        <p:sp>
          <p:nvSpPr>
            <p:cNvPr id="202" name="Google Shape;202;p27"/>
            <p:cNvSpPr txBox="1"/>
            <p:nvPr/>
          </p:nvSpPr>
          <p:spPr>
            <a:xfrm>
              <a:off x="943826" y="4729450"/>
              <a:ext cx="30000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" u="sng">
                  <a:solidFill>
                    <a:schemeClr val="hlink"/>
                  </a:solidFill>
                  <a:hlinkClick r:id="rId3"/>
                </a:rPr>
                <a:t>https://commons.wikimedia.org/wiki/File:Software_Categories_expanded.svg</a:t>
              </a:r>
              <a:r>
                <a:rPr lang="en" sz="500"/>
                <a:t> (CC0 1.0)</a:t>
              </a:r>
              <a:endParaRPr sz="500"/>
            </a:p>
          </p:txBody>
        </p:sp>
        <p:pic>
          <p:nvPicPr>
            <p:cNvPr id="203" name="Google Shape;203;p2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37212" y="2292400"/>
              <a:ext cx="3172626" cy="25354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4" name="Google Shape;204;p27"/>
          <p:cNvSpPr/>
          <p:nvPr/>
        </p:nvSpPr>
        <p:spPr>
          <a:xfrm>
            <a:off x="4643600" y="1127750"/>
            <a:ext cx="4114800" cy="407700"/>
          </a:xfrm>
          <a:prstGeom prst="roundRect">
            <a:avLst>
              <a:gd fmla="val 16667" name="adj"/>
            </a:avLst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Types of Consulting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05" name="Google Shape;205;p27"/>
          <p:cNvSpPr/>
          <p:nvPr/>
        </p:nvSpPr>
        <p:spPr>
          <a:xfrm>
            <a:off x="221200" y="587550"/>
            <a:ext cx="8537100" cy="407700"/>
          </a:xfrm>
          <a:prstGeom prst="roundRect">
            <a:avLst>
              <a:gd fmla="val 16667" name="adj"/>
            </a:avLst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651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Rules for Scientific and Economic Exploitation of Research Software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06" name="Google Shape;206;p27"/>
          <p:cNvSpPr/>
          <p:nvPr/>
        </p:nvSpPr>
        <p:spPr>
          <a:xfrm>
            <a:off x="4643600" y="3155700"/>
            <a:ext cx="4114800" cy="407700"/>
          </a:xfrm>
          <a:prstGeom prst="roundRect">
            <a:avLst>
              <a:gd fmla="val 16667" name="adj"/>
            </a:avLst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(Re-)use of research software from third parties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07" name="Google Shape;207;p27"/>
          <p:cNvSpPr/>
          <p:nvPr/>
        </p:nvSpPr>
        <p:spPr>
          <a:xfrm>
            <a:off x="123200" y="558900"/>
            <a:ext cx="8700000" cy="466500"/>
          </a:xfrm>
          <a:prstGeom prst="rect">
            <a:avLst/>
          </a:prstGeom>
          <a:solidFill>
            <a:srgbClr val="FFFFFF">
              <a:alpha val="810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27"/>
          <p:cNvSpPr/>
          <p:nvPr/>
        </p:nvSpPr>
        <p:spPr>
          <a:xfrm>
            <a:off x="123200" y="1068950"/>
            <a:ext cx="4488900" cy="4074600"/>
          </a:xfrm>
          <a:prstGeom prst="rect">
            <a:avLst/>
          </a:prstGeom>
          <a:solidFill>
            <a:srgbClr val="FFFFFF">
              <a:alpha val="810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27"/>
          <p:cNvSpPr/>
          <p:nvPr/>
        </p:nvSpPr>
        <p:spPr>
          <a:xfrm>
            <a:off x="4612100" y="1068950"/>
            <a:ext cx="4488900" cy="1845900"/>
          </a:xfrm>
          <a:prstGeom prst="rect">
            <a:avLst/>
          </a:prstGeom>
          <a:solidFill>
            <a:srgbClr val="FFFFFF">
              <a:alpha val="810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8"/>
          <p:cNvSpPr txBox="1"/>
          <p:nvPr>
            <p:ph type="title"/>
          </p:nvPr>
        </p:nvSpPr>
        <p:spPr>
          <a:xfrm>
            <a:off x="288000" y="151200"/>
            <a:ext cx="8613000" cy="4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Chapter 5: Research Software Engineering Support</a:t>
            </a:r>
            <a:endParaRPr/>
          </a:p>
        </p:txBody>
      </p:sp>
      <p:sp>
        <p:nvSpPr>
          <p:cNvPr id="215" name="Google Shape;215;p2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6" name="Google Shape;216;p28"/>
          <p:cNvSpPr/>
          <p:nvPr/>
        </p:nvSpPr>
        <p:spPr>
          <a:xfrm>
            <a:off x="4969575" y="3313875"/>
            <a:ext cx="4114800" cy="15489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Part of research project fundings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Shared RSE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Centralized vs. Decentralized RSEs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217" name="Google Shape;217;p28"/>
          <p:cNvSpPr/>
          <p:nvPr/>
        </p:nvSpPr>
        <p:spPr>
          <a:xfrm>
            <a:off x="4718775" y="2983825"/>
            <a:ext cx="4114800" cy="407700"/>
          </a:xfrm>
          <a:prstGeom prst="roundRect">
            <a:avLst>
              <a:gd fmla="val 16667" name="adj"/>
            </a:avLst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Financial Support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18" name="Google Shape;218;p28"/>
          <p:cNvSpPr/>
          <p:nvPr/>
        </p:nvSpPr>
        <p:spPr>
          <a:xfrm>
            <a:off x="418325" y="1194050"/>
            <a:ext cx="4114800" cy="15489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●"/>
            </a:pPr>
            <a:r>
              <a:rPr lang="en" sz="1200">
                <a:solidFill>
                  <a:schemeClr val="dk1"/>
                </a:solidFill>
              </a:rPr>
              <a:t>Consulting on Research Software Development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Development Support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Long-term Maintainance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Development Training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Consulting Licensing/Exploitation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219" name="Google Shape;219;p28"/>
          <p:cNvSpPr/>
          <p:nvPr/>
        </p:nvSpPr>
        <p:spPr>
          <a:xfrm>
            <a:off x="167525" y="864000"/>
            <a:ext cx="4114800" cy="407700"/>
          </a:xfrm>
          <a:prstGeom prst="roundRect">
            <a:avLst>
              <a:gd fmla="val 16667" name="adj"/>
            </a:avLst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Technical</a:t>
            </a:r>
            <a:r>
              <a:rPr lang="en">
                <a:solidFill>
                  <a:schemeClr val="dk1"/>
                </a:solidFill>
              </a:rPr>
              <a:t> Support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20" name="Google Shape;220;p28"/>
          <p:cNvSpPr/>
          <p:nvPr/>
        </p:nvSpPr>
        <p:spPr>
          <a:xfrm>
            <a:off x="4969563" y="1194050"/>
            <a:ext cx="4114800" cy="15489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Central Version Control System/Code Repositories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FAIR4RS Principles with long-term software archiving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Research Data Management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221" name="Google Shape;221;p28"/>
          <p:cNvSpPr/>
          <p:nvPr/>
        </p:nvSpPr>
        <p:spPr>
          <a:xfrm>
            <a:off x="4718763" y="864000"/>
            <a:ext cx="4114800" cy="407700"/>
          </a:xfrm>
          <a:prstGeom prst="roundRect">
            <a:avLst>
              <a:gd fmla="val 16667" name="adj"/>
            </a:avLst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Technical Services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22" name="Google Shape;222;p28"/>
          <p:cNvSpPr/>
          <p:nvPr/>
        </p:nvSpPr>
        <p:spPr>
          <a:xfrm>
            <a:off x="418325" y="3313875"/>
            <a:ext cx="4114800" cy="15489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Research Software as Research Output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Research Software Engineering Prices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Shared Authorships</a:t>
            </a:r>
            <a:endParaRPr sz="12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223" name="Google Shape;223;p28"/>
          <p:cNvSpPr/>
          <p:nvPr/>
        </p:nvSpPr>
        <p:spPr>
          <a:xfrm>
            <a:off x="167525" y="2983825"/>
            <a:ext cx="4114800" cy="407700"/>
          </a:xfrm>
          <a:prstGeom prst="roundRect">
            <a:avLst>
              <a:gd fmla="val 16667" name="adj"/>
            </a:avLst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Appreciation of Research Software Engineering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24" name="Google Shape;224;p28"/>
          <p:cNvSpPr/>
          <p:nvPr/>
        </p:nvSpPr>
        <p:spPr>
          <a:xfrm>
            <a:off x="4616575" y="782475"/>
            <a:ext cx="4284300" cy="599700"/>
          </a:xfrm>
          <a:prstGeom prst="rect">
            <a:avLst/>
          </a:prstGeom>
          <a:solidFill>
            <a:srgbClr val="FFFFFF">
              <a:alpha val="810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28"/>
          <p:cNvSpPr/>
          <p:nvPr/>
        </p:nvSpPr>
        <p:spPr>
          <a:xfrm>
            <a:off x="82775" y="2887825"/>
            <a:ext cx="4284300" cy="599700"/>
          </a:xfrm>
          <a:prstGeom prst="rect">
            <a:avLst/>
          </a:prstGeom>
          <a:solidFill>
            <a:srgbClr val="FFFFFF">
              <a:alpha val="810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28"/>
          <p:cNvSpPr/>
          <p:nvPr/>
        </p:nvSpPr>
        <p:spPr>
          <a:xfrm>
            <a:off x="4666250" y="2887825"/>
            <a:ext cx="4284300" cy="599700"/>
          </a:xfrm>
          <a:prstGeom prst="rect">
            <a:avLst/>
          </a:prstGeom>
          <a:solidFill>
            <a:srgbClr val="FFFFFF">
              <a:alpha val="810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28"/>
          <p:cNvSpPr/>
          <p:nvPr/>
        </p:nvSpPr>
        <p:spPr>
          <a:xfrm>
            <a:off x="127375" y="782475"/>
            <a:ext cx="4489200" cy="2046300"/>
          </a:xfrm>
          <a:prstGeom prst="rect">
            <a:avLst/>
          </a:prstGeom>
          <a:solidFill>
            <a:srgbClr val="FFFFFF">
              <a:alpha val="810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28"/>
          <p:cNvSpPr/>
          <p:nvPr/>
        </p:nvSpPr>
        <p:spPr>
          <a:xfrm>
            <a:off x="4616575" y="782475"/>
            <a:ext cx="4489200" cy="2046300"/>
          </a:xfrm>
          <a:prstGeom prst="rect">
            <a:avLst/>
          </a:prstGeom>
          <a:solidFill>
            <a:srgbClr val="FFFFFF">
              <a:alpha val="810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28"/>
          <p:cNvSpPr/>
          <p:nvPr/>
        </p:nvSpPr>
        <p:spPr>
          <a:xfrm>
            <a:off x="127375" y="2887825"/>
            <a:ext cx="4489200" cy="2046300"/>
          </a:xfrm>
          <a:prstGeom prst="rect">
            <a:avLst/>
          </a:prstGeom>
          <a:solidFill>
            <a:srgbClr val="FFFFFF">
              <a:alpha val="810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9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Steps to adoption</a:t>
            </a:r>
            <a:endParaRPr/>
          </a:p>
        </p:txBody>
      </p:sp>
      <p:sp>
        <p:nvSpPr>
          <p:cNvPr id="235" name="Google Shape;235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0"/>
          <p:cNvSpPr txBox="1"/>
          <p:nvPr>
            <p:ph type="title"/>
          </p:nvPr>
        </p:nvSpPr>
        <p:spPr>
          <a:xfrm>
            <a:off x="288000" y="151200"/>
            <a:ext cx="8613000" cy="4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Variant-rich template</a:t>
            </a:r>
            <a:endParaRPr/>
          </a:p>
        </p:txBody>
      </p:sp>
      <p:sp>
        <p:nvSpPr>
          <p:cNvPr id="241" name="Google Shape;241;p30"/>
          <p:cNvSpPr txBox="1"/>
          <p:nvPr>
            <p:ph idx="2" type="body"/>
          </p:nvPr>
        </p:nvSpPr>
        <p:spPr>
          <a:xfrm>
            <a:off x="288000" y="926381"/>
            <a:ext cx="4239000" cy="29606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lnSpcReduction="20000"/>
          </a:bodyPr>
          <a:lstStyle/>
          <a:p>
            <a:pPr indent="-165100" lvl="0" marL="1651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Main text body plus</a:t>
            </a:r>
            <a:endParaRPr/>
          </a:p>
          <a:p>
            <a:pPr indent="-88900" lvl="1" marL="330200" rtl="0" algn="l"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  <a:p>
            <a:pPr indent="-165100" lvl="1" marL="330200" rtl="0" algn="l">
              <a:spcBef>
                <a:spcPts val="0"/>
              </a:spcBef>
              <a:spcAft>
                <a:spcPts val="0"/>
              </a:spcAft>
              <a:buSzPts val="1200"/>
              <a:buChar char="−"/>
            </a:pPr>
            <a:r>
              <a:rPr lang="en"/>
              <a:t>Elective sections </a:t>
            </a:r>
            <a:r>
              <a:rPr lang="en">
                <a:highlight>
                  <a:srgbClr val="FFFF00"/>
                </a:highlight>
              </a:rPr>
              <a:t>[[</a:t>
            </a:r>
            <a:r>
              <a:rPr lang="en">
                <a:highlight>
                  <a:srgbClr val="FFFF00"/>
                </a:highlight>
              </a:rPr>
              <a:t>Option A]]</a:t>
            </a:r>
            <a:endParaRPr>
              <a:highlight>
                <a:srgbClr val="FFFF00"/>
              </a:highlight>
            </a:endParaRPr>
          </a:p>
          <a:p>
            <a:pPr indent="-88900" lvl="1" marL="330200" rtl="0" algn="l"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  <a:p>
            <a:pPr indent="-165100" lvl="1" marL="330200" rtl="0" algn="l">
              <a:spcBef>
                <a:spcPts val="0"/>
              </a:spcBef>
              <a:spcAft>
                <a:spcPts val="0"/>
              </a:spcAft>
              <a:buSzPts val="1200"/>
              <a:buChar char="−"/>
            </a:pPr>
            <a:r>
              <a:rPr lang="en"/>
              <a:t>Alternative sections (ie. research software classification, recommended licensing) </a:t>
            </a:r>
            <a:r>
              <a:rPr lang="en">
                <a:highlight>
                  <a:srgbClr val="FFFF00"/>
                </a:highlight>
              </a:rPr>
              <a:t>[[Variant A1]] / [[Variant A2]]</a:t>
            </a:r>
            <a:endParaRPr>
              <a:highlight>
                <a:srgbClr val="FFFF00"/>
              </a:highlight>
            </a:endParaRPr>
          </a:p>
          <a:p>
            <a:pPr indent="-88900" lvl="1" marL="330200" rtl="0" algn="l"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  <a:p>
            <a:pPr indent="-165100" lvl="1" marL="330200" rtl="0" algn="l">
              <a:spcBef>
                <a:spcPts val="0"/>
              </a:spcBef>
              <a:spcAft>
                <a:spcPts val="0"/>
              </a:spcAft>
              <a:buSzPts val="1200"/>
              <a:buChar char="−"/>
            </a:pPr>
            <a:r>
              <a:rPr lang="en"/>
              <a:t>Lists of services</a:t>
            </a:r>
            <a:endParaRPr/>
          </a:p>
          <a:p>
            <a:pPr indent="-88900" lvl="1" marL="330200" rtl="0" algn="l"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  <a:p>
            <a:pPr indent="-165100" lvl="1" marL="330200" rtl="0" algn="l">
              <a:spcBef>
                <a:spcPts val="0"/>
              </a:spcBef>
              <a:spcAft>
                <a:spcPts val="0"/>
              </a:spcAft>
              <a:buSzPts val="1200"/>
              <a:buChar char="−"/>
            </a:pPr>
            <a:r>
              <a:rPr lang="en"/>
              <a:t>Choice of dedicated </a:t>
            </a:r>
            <a:r>
              <a:rPr lang="en"/>
              <a:t>RSE department or de-centralized support only</a:t>
            </a:r>
            <a:endParaRPr/>
          </a:p>
          <a:p>
            <a:pPr indent="-76200" lvl="0" marL="165100" rtl="0" algn="l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/>
              <a:t>Every </a:t>
            </a:r>
            <a:r>
              <a:rPr b="1" i="1" lang="en"/>
              <a:t>institution should select and adapt according to their preferences!</a:t>
            </a:r>
            <a:endParaRPr b="1" i="1"/>
          </a:p>
          <a:p>
            <a:pPr indent="-76200" lvl="0" marL="165100" rtl="0" algn="l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-76200" lvl="0" marL="165100" rtl="0" algn="l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2" name="Google Shape;242;p30"/>
          <p:cNvSpPr txBox="1"/>
          <p:nvPr/>
        </p:nvSpPr>
        <p:spPr>
          <a:xfrm>
            <a:off x="5187499" y="3032924"/>
            <a:ext cx="2903066" cy="85408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// Optionale Ergänzung</a:t>
            </a:r>
            <a:endParaRPr sz="1100"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[[Option B]]</a:t>
            </a:r>
            <a:endParaRPr sz="1400">
              <a:solidFill>
                <a:schemeClr val="dk1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Optional nutzbarer Text 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[[Option B Ende]]</a:t>
            </a:r>
            <a:endParaRPr sz="1400">
              <a:solidFill>
                <a:schemeClr val="dk1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30"/>
          <p:cNvSpPr txBox="1"/>
          <p:nvPr/>
        </p:nvSpPr>
        <p:spPr>
          <a:xfrm>
            <a:off x="6639032" y="1588163"/>
            <a:ext cx="2195359" cy="126957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// Auswählbare Alternativen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[[Variante A1]]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Text Passage 1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[[Variante A2]]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Text Passage 2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[[Variante A Ende]]</a:t>
            </a:r>
            <a:endParaRPr sz="1100"/>
          </a:p>
        </p:txBody>
      </p:sp>
      <p:sp>
        <p:nvSpPr>
          <p:cNvPr id="244" name="Google Shape;244;p30"/>
          <p:cNvSpPr txBox="1"/>
          <p:nvPr/>
        </p:nvSpPr>
        <p:spPr>
          <a:xfrm>
            <a:off x="4995686" y="807066"/>
            <a:ext cx="368459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// Redaktionelle Anmerkungen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[[Anmerkung für Leitlinienerstellende/Hochschullleitungen: … ]]</a:t>
            </a:r>
            <a:endParaRPr sz="1400">
              <a:solidFill>
                <a:schemeClr val="dk1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3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1"/>
          <p:cNvSpPr txBox="1"/>
          <p:nvPr>
            <p:ph type="title"/>
          </p:nvPr>
        </p:nvSpPr>
        <p:spPr>
          <a:xfrm>
            <a:off x="288000" y="151200"/>
            <a:ext cx="8613000" cy="407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Possible adoption workflow</a:t>
            </a:r>
            <a:endParaRPr/>
          </a:p>
        </p:txBody>
      </p:sp>
      <p:sp>
        <p:nvSpPr>
          <p:cNvPr id="251" name="Google Shape;251;p31"/>
          <p:cNvSpPr/>
          <p:nvPr/>
        </p:nvSpPr>
        <p:spPr>
          <a:xfrm>
            <a:off x="1367484" y="813994"/>
            <a:ext cx="2031000" cy="15330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Institution selects task force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→Representatives of the different stakeholders at the institution: </a:t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 sz="1100"/>
              <a:t>decision makers</a:t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 sz="1100"/>
              <a:t>RSEs</a:t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 sz="1100"/>
              <a:t>researchers</a:t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 sz="1100"/>
              <a:t>collaborating core facilities</a:t>
            </a:r>
            <a:endParaRPr sz="1100"/>
          </a:p>
        </p:txBody>
      </p:sp>
      <p:sp>
        <p:nvSpPr>
          <p:cNvPr id="252" name="Google Shape;252;p31"/>
          <p:cNvSpPr/>
          <p:nvPr/>
        </p:nvSpPr>
        <p:spPr>
          <a:xfrm>
            <a:off x="3805282" y="1086694"/>
            <a:ext cx="1598100" cy="9951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Adaptation of guidelines, selection of options and variants</a:t>
            </a:r>
            <a:endParaRPr sz="1300"/>
          </a:p>
        </p:txBody>
      </p:sp>
      <p:cxnSp>
        <p:nvCxnSpPr>
          <p:cNvPr id="253" name="Google Shape;253;p31"/>
          <p:cNvCxnSpPr/>
          <p:nvPr/>
        </p:nvCxnSpPr>
        <p:spPr>
          <a:xfrm>
            <a:off x="1096148" y="1580489"/>
            <a:ext cx="298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54" name="Google Shape;254;p31"/>
          <p:cNvSpPr/>
          <p:nvPr/>
        </p:nvSpPr>
        <p:spPr>
          <a:xfrm>
            <a:off x="5679329" y="1166202"/>
            <a:ext cx="1882500" cy="836100"/>
          </a:xfrm>
          <a:prstGeom prst="diamond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Approval of i</a:t>
            </a:r>
            <a:r>
              <a:rPr lang="en" sz="900"/>
              <a:t>nstitution (topics, legal, funding aspects)</a:t>
            </a:r>
            <a:endParaRPr sz="900"/>
          </a:p>
        </p:txBody>
      </p:sp>
      <p:cxnSp>
        <p:nvCxnSpPr>
          <p:cNvPr id="255" name="Google Shape;255;p31"/>
          <p:cNvCxnSpPr/>
          <p:nvPr/>
        </p:nvCxnSpPr>
        <p:spPr>
          <a:xfrm>
            <a:off x="5407279" y="1584252"/>
            <a:ext cx="298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6" name="Google Shape;256;p31"/>
          <p:cNvCxnSpPr/>
          <p:nvPr/>
        </p:nvCxnSpPr>
        <p:spPr>
          <a:xfrm>
            <a:off x="7561824" y="1580489"/>
            <a:ext cx="298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57" name="Google Shape;257;p31"/>
          <p:cNvSpPr txBox="1"/>
          <p:nvPr/>
        </p:nvSpPr>
        <p:spPr>
          <a:xfrm>
            <a:off x="7472362" y="1358275"/>
            <a:ext cx="386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6AA84F"/>
                </a:solidFill>
              </a:rPr>
              <a:t>yes</a:t>
            </a:r>
            <a:endParaRPr b="1" sz="800">
              <a:solidFill>
                <a:srgbClr val="6AA84F"/>
              </a:solidFill>
            </a:endParaRPr>
          </a:p>
        </p:txBody>
      </p:sp>
      <p:cxnSp>
        <p:nvCxnSpPr>
          <p:cNvPr id="258" name="Google Shape;258;p31"/>
          <p:cNvCxnSpPr>
            <a:stCxn id="251" idx="3"/>
          </p:cNvCxnSpPr>
          <p:nvPr/>
        </p:nvCxnSpPr>
        <p:spPr>
          <a:xfrm>
            <a:off x="3398484" y="1580494"/>
            <a:ext cx="406800" cy="7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59" name="Google Shape;259;p31"/>
          <p:cNvSpPr/>
          <p:nvPr/>
        </p:nvSpPr>
        <p:spPr>
          <a:xfrm>
            <a:off x="42457" y="1243419"/>
            <a:ext cx="1053702" cy="674136"/>
          </a:xfrm>
          <a:prstGeom prst="flowChartDocumen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</a:rPr>
              <a:t>Guidelines template</a:t>
            </a:r>
            <a:endParaRPr/>
          </a:p>
        </p:txBody>
      </p:sp>
      <p:sp>
        <p:nvSpPr>
          <p:cNvPr id="260" name="Google Shape;260;p31"/>
          <p:cNvSpPr/>
          <p:nvPr/>
        </p:nvSpPr>
        <p:spPr>
          <a:xfrm>
            <a:off x="7860632" y="1195955"/>
            <a:ext cx="1223586" cy="776574"/>
          </a:xfrm>
          <a:prstGeom prst="flowChartDocumen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</a:rPr>
              <a:t>Official guidelines for this institution</a:t>
            </a:r>
            <a:endParaRPr/>
          </a:p>
        </p:txBody>
      </p:sp>
      <p:sp>
        <p:nvSpPr>
          <p:cNvPr id="261" name="Google Shape;261;p31"/>
          <p:cNvSpPr/>
          <p:nvPr/>
        </p:nvSpPr>
        <p:spPr>
          <a:xfrm>
            <a:off x="6938975" y="2961898"/>
            <a:ext cx="1989300" cy="10407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Put into practice:</a:t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 sz="1100"/>
              <a:t>RSE website</a:t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 sz="1100"/>
              <a:t>RSE center/de-centralized support</a:t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 sz="1100"/>
              <a:t>Publicize at university</a:t>
            </a:r>
            <a:endParaRPr sz="1100"/>
          </a:p>
        </p:txBody>
      </p:sp>
      <p:cxnSp>
        <p:nvCxnSpPr>
          <p:cNvPr id="262" name="Google Shape;262;p31"/>
          <p:cNvCxnSpPr>
            <a:stCxn id="260" idx="2"/>
          </p:cNvCxnSpPr>
          <p:nvPr/>
        </p:nvCxnSpPr>
        <p:spPr>
          <a:xfrm rot="5400000">
            <a:off x="7696775" y="2186239"/>
            <a:ext cx="1040700" cy="510600"/>
          </a:xfrm>
          <a:prstGeom prst="bentConnector3">
            <a:avLst>
              <a:gd fmla="val 51991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3" name="Google Shape;263;p31"/>
          <p:cNvCxnSpPr/>
          <p:nvPr/>
        </p:nvCxnSpPr>
        <p:spPr>
          <a:xfrm flipH="1">
            <a:off x="4602420" y="2002300"/>
            <a:ext cx="2029800" cy="253200"/>
          </a:xfrm>
          <a:prstGeom prst="bentConnector3">
            <a:avLst>
              <a:gd fmla="val 515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4" name="Google Shape;264;p31"/>
          <p:cNvCxnSpPr>
            <a:stCxn id="252" idx="2"/>
          </p:cNvCxnSpPr>
          <p:nvPr/>
        </p:nvCxnSpPr>
        <p:spPr>
          <a:xfrm>
            <a:off x="4604332" y="2081794"/>
            <a:ext cx="900" cy="171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265" name="Google Shape;265;p31"/>
          <p:cNvCxnSpPr>
            <a:stCxn id="261" idx="1"/>
          </p:cNvCxnSpPr>
          <p:nvPr/>
        </p:nvCxnSpPr>
        <p:spPr>
          <a:xfrm rot="10800000">
            <a:off x="6400775" y="3481348"/>
            <a:ext cx="538200" cy="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66" name="Google Shape;266;p31"/>
          <p:cNvSpPr/>
          <p:nvPr/>
        </p:nvSpPr>
        <p:spPr>
          <a:xfrm>
            <a:off x="5177075" y="3128850"/>
            <a:ext cx="1223700" cy="7068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Research groups adapt practices</a:t>
            </a:r>
            <a:endParaRPr sz="1300"/>
          </a:p>
        </p:txBody>
      </p:sp>
      <p:sp>
        <p:nvSpPr>
          <p:cNvPr id="267" name="Google Shape;267;p31"/>
          <p:cNvSpPr/>
          <p:nvPr/>
        </p:nvSpPr>
        <p:spPr>
          <a:xfrm>
            <a:off x="3040904" y="3063752"/>
            <a:ext cx="1882500" cy="836100"/>
          </a:xfrm>
          <a:prstGeom prst="diamond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Guidelines are practical and need no further adaptation</a:t>
            </a:r>
            <a:endParaRPr sz="900"/>
          </a:p>
        </p:txBody>
      </p:sp>
      <p:cxnSp>
        <p:nvCxnSpPr>
          <p:cNvPr id="268" name="Google Shape;268;p31"/>
          <p:cNvCxnSpPr>
            <a:stCxn id="266" idx="1"/>
            <a:endCxn id="267" idx="3"/>
          </p:cNvCxnSpPr>
          <p:nvPr/>
        </p:nvCxnSpPr>
        <p:spPr>
          <a:xfrm rot="10800000">
            <a:off x="4923275" y="3481950"/>
            <a:ext cx="253800" cy="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69" name="Google Shape;269;p31"/>
          <p:cNvSpPr/>
          <p:nvPr/>
        </p:nvSpPr>
        <p:spPr>
          <a:xfrm>
            <a:off x="476500" y="2543075"/>
            <a:ext cx="1223700" cy="7068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Feedback</a:t>
            </a:r>
            <a:endParaRPr sz="1300"/>
          </a:p>
        </p:txBody>
      </p:sp>
      <p:cxnSp>
        <p:nvCxnSpPr>
          <p:cNvPr id="270" name="Google Shape;270;p31"/>
          <p:cNvCxnSpPr>
            <a:stCxn id="267" idx="1"/>
            <a:endCxn id="269" idx="2"/>
          </p:cNvCxnSpPr>
          <p:nvPr/>
        </p:nvCxnSpPr>
        <p:spPr>
          <a:xfrm rot="10800000">
            <a:off x="1088204" y="3249902"/>
            <a:ext cx="1952700" cy="2319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71" name="Google Shape;271;p31"/>
          <p:cNvCxnSpPr/>
          <p:nvPr/>
        </p:nvCxnSpPr>
        <p:spPr>
          <a:xfrm rot="-5400000">
            <a:off x="3721050" y="2341125"/>
            <a:ext cx="976800" cy="4560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72" name="Google Shape;272;p31"/>
          <p:cNvCxnSpPr>
            <a:stCxn id="269" idx="0"/>
            <a:endCxn id="259" idx="2"/>
          </p:cNvCxnSpPr>
          <p:nvPr/>
        </p:nvCxnSpPr>
        <p:spPr>
          <a:xfrm flipH="1" rot="5400000">
            <a:off x="493750" y="1948475"/>
            <a:ext cx="670200" cy="519000"/>
          </a:xfrm>
          <a:prstGeom prst="bentConnector3">
            <a:avLst>
              <a:gd fmla="val 47308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73" name="Google Shape;273;p31"/>
          <p:cNvSpPr txBox="1"/>
          <p:nvPr/>
        </p:nvSpPr>
        <p:spPr>
          <a:xfrm>
            <a:off x="2787574" y="3263275"/>
            <a:ext cx="386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6AA84F"/>
                </a:solidFill>
              </a:rPr>
              <a:t>yes</a:t>
            </a:r>
            <a:endParaRPr b="1" sz="800">
              <a:solidFill>
                <a:srgbClr val="6AA84F"/>
              </a:solidFill>
            </a:endParaRPr>
          </a:p>
        </p:txBody>
      </p:sp>
      <p:sp>
        <p:nvSpPr>
          <p:cNvPr id="274" name="Google Shape;274;p31"/>
          <p:cNvSpPr txBox="1"/>
          <p:nvPr/>
        </p:nvSpPr>
        <p:spPr>
          <a:xfrm>
            <a:off x="3908962" y="2860725"/>
            <a:ext cx="386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6AA84F"/>
                </a:solidFill>
              </a:rPr>
              <a:t>no</a:t>
            </a:r>
            <a:endParaRPr b="1" sz="800">
              <a:solidFill>
                <a:srgbClr val="6AA84F"/>
              </a:solidFill>
            </a:endParaRPr>
          </a:p>
        </p:txBody>
      </p:sp>
      <p:sp>
        <p:nvSpPr>
          <p:cNvPr id="275" name="Google Shape;275;p31"/>
          <p:cNvSpPr txBox="1"/>
          <p:nvPr/>
        </p:nvSpPr>
        <p:spPr>
          <a:xfrm>
            <a:off x="6556024" y="1932138"/>
            <a:ext cx="386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6AA84F"/>
                </a:solidFill>
              </a:rPr>
              <a:t>no</a:t>
            </a:r>
            <a:endParaRPr b="1" sz="800">
              <a:solidFill>
                <a:srgbClr val="6AA84F"/>
              </a:solidFill>
            </a:endParaRPr>
          </a:p>
        </p:txBody>
      </p:sp>
      <p:cxnSp>
        <p:nvCxnSpPr>
          <p:cNvPr id="276" name="Google Shape;276;p31"/>
          <p:cNvCxnSpPr>
            <a:stCxn id="269" idx="3"/>
          </p:cNvCxnSpPr>
          <p:nvPr/>
        </p:nvCxnSpPr>
        <p:spPr>
          <a:xfrm flipH="1" rot="10800000">
            <a:off x="1700200" y="2895575"/>
            <a:ext cx="2281200" cy="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277" name="Google Shape;277;p31"/>
          <p:cNvSpPr/>
          <p:nvPr/>
        </p:nvSpPr>
        <p:spPr>
          <a:xfrm>
            <a:off x="3885700" y="2810525"/>
            <a:ext cx="192900" cy="171000"/>
          </a:xfrm>
          <a:prstGeom prst="flowChartOr">
            <a:avLst/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31"/>
          <p:cNvSpPr/>
          <p:nvPr/>
        </p:nvSpPr>
        <p:spPr>
          <a:xfrm>
            <a:off x="319100" y="1872875"/>
            <a:ext cx="455976" cy="171018"/>
          </a:xfrm>
          <a:prstGeom prst="flowChartTerminator">
            <a:avLst/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31"/>
          <p:cNvSpPr/>
          <p:nvPr/>
        </p:nvSpPr>
        <p:spPr>
          <a:xfrm>
            <a:off x="927859" y="1498738"/>
            <a:ext cx="320976" cy="171018"/>
          </a:xfrm>
          <a:prstGeom prst="flowChartTerminator">
            <a:avLst/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3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2"/>
          <p:cNvSpPr txBox="1"/>
          <p:nvPr>
            <p:ph type="title"/>
          </p:nvPr>
        </p:nvSpPr>
        <p:spPr>
          <a:xfrm>
            <a:off x="288000" y="151200"/>
            <a:ext cx="8613000" cy="407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Critical steps in the adoption workflow</a:t>
            </a:r>
            <a:endParaRPr/>
          </a:p>
        </p:txBody>
      </p:sp>
      <p:sp>
        <p:nvSpPr>
          <p:cNvPr id="286" name="Google Shape;286;p32"/>
          <p:cNvSpPr/>
          <p:nvPr/>
        </p:nvSpPr>
        <p:spPr>
          <a:xfrm>
            <a:off x="1367484" y="813994"/>
            <a:ext cx="2031000" cy="15330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Institution selects task force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→Representatives of the different stakeholders at the institution: </a:t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 sz="1100"/>
              <a:t>decision makers</a:t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 sz="1100"/>
              <a:t>RSEs</a:t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 sz="1100"/>
              <a:t>researchers</a:t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 sz="1100"/>
              <a:t>collaborating core facilities</a:t>
            </a:r>
            <a:endParaRPr sz="1100"/>
          </a:p>
        </p:txBody>
      </p:sp>
      <p:sp>
        <p:nvSpPr>
          <p:cNvPr id="287" name="Google Shape;287;p32"/>
          <p:cNvSpPr/>
          <p:nvPr/>
        </p:nvSpPr>
        <p:spPr>
          <a:xfrm>
            <a:off x="3805282" y="1086694"/>
            <a:ext cx="1598100" cy="9951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Adaptation of guidelines, selection of options and variants</a:t>
            </a:r>
            <a:endParaRPr sz="1300"/>
          </a:p>
        </p:txBody>
      </p:sp>
      <p:cxnSp>
        <p:nvCxnSpPr>
          <p:cNvPr id="288" name="Google Shape;288;p32"/>
          <p:cNvCxnSpPr/>
          <p:nvPr/>
        </p:nvCxnSpPr>
        <p:spPr>
          <a:xfrm>
            <a:off x="1096148" y="1580489"/>
            <a:ext cx="298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89" name="Google Shape;289;p32"/>
          <p:cNvSpPr/>
          <p:nvPr/>
        </p:nvSpPr>
        <p:spPr>
          <a:xfrm>
            <a:off x="5679329" y="1166202"/>
            <a:ext cx="1882500" cy="836100"/>
          </a:xfrm>
          <a:prstGeom prst="diamond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Approval of institution (topics, legal, funding aspects)</a:t>
            </a:r>
            <a:endParaRPr sz="900"/>
          </a:p>
        </p:txBody>
      </p:sp>
      <p:cxnSp>
        <p:nvCxnSpPr>
          <p:cNvPr id="290" name="Google Shape;290;p32"/>
          <p:cNvCxnSpPr/>
          <p:nvPr/>
        </p:nvCxnSpPr>
        <p:spPr>
          <a:xfrm>
            <a:off x="5407279" y="1584252"/>
            <a:ext cx="298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91" name="Google Shape;291;p32"/>
          <p:cNvCxnSpPr/>
          <p:nvPr/>
        </p:nvCxnSpPr>
        <p:spPr>
          <a:xfrm>
            <a:off x="7561824" y="1580489"/>
            <a:ext cx="298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92" name="Google Shape;292;p32"/>
          <p:cNvSpPr txBox="1"/>
          <p:nvPr/>
        </p:nvSpPr>
        <p:spPr>
          <a:xfrm>
            <a:off x="7472362" y="1358275"/>
            <a:ext cx="386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6AA84F"/>
                </a:solidFill>
              </a:rPr>
              <a:t>yes</a:t>
            </a:r>
            <a:endParaRPr b="1" sz="800">
              <a:solidFill>
                <a:srgbClr val="6AA84F"/>
              </a:solidFill>
            </a:endParaRPr>
          </a:p>
        </p:txBody>
      </p:sp>
      <p:cxnSp>
        <p:nvCxnSpPr>
          <p:cNvPr id="293" name="Google Shape;293;p32"/>
          <p:cNvCxnSpPr>
            <a:stCxn id="286" idx="3"/>
          </p:cNvCxnSpPr>
          <p:nvPr/>
        </p:nvCxnSpPr>
        <p:spPr>
          <a:xfrm>
            <a:off x="3398484" y="1580494"/>
            <a:ext cx="406800" cy="7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94" name="Google Shape;294;p32"/>
          <p:cNvSpPr/>
          <p:nvPr/>
        </p:nvSpPr>
        <p:spPr>
          <a:xfrm>
            <a:off x="42457" y="1243419"/>
            <a:ext cx="1053702" cy="674136"/>
          </a:xfrm>
          <a:prstGeom prst="flowChartDocumen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</a:rPr>
              <a:t>Guidelines template</a:t>
            </a:r>
            <a:endParaRPr/>
          </a:p>
        </p:txBody>
      </p:sp>
      <p:sp>
        <p:nvSpPr>
          <p:cNvPr id="295" name="Google Shape;295;p32"/>
          <p:cNvSpPr/>
          <p:nvPr/>
        </p:nvSpPr>
        <p:spPr>
          <a:xfrm>
            <a:off x="7860632" y="1195955"/>
            <a:ext cx="1223586" cy="776574"/>
          </a:xfrm>
          <a:prstGeom prst="flowChartDocumen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</a:rPr>
              <a:t>Official guidelines for this institution</a:t>
            </a:r>
            <a:endParaRPr/>
          </a:p>
        </p:txBody>
      </p:sp>
      <p:sp>
        <p:nvSpPr>
          <p:cNvPr id="296" name="Google Shape;296;p32"/>
          <p:cNvSpPr/>
          <p:nvPr/>
        </p:nvSpPr>
        <p:spPr>
          <a:xfrm>
            <a:off x="6938975" y="2961898"/>
            <a:ext cx="1989300" cy="10407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Put into practice:</a:t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 sz="1100"/>
              <a:t>RSE website</a:t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 sz="1100"/>
              <a:t>RSE center/de-centralized support</a:t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 sz="1100"/>
              <a:t>Publicize at university</a:t>
            </a:r>
            <a:endParaRPr sz="1100"/>
          </a:p>
        </p:txBody>
      </p:sp>
      <p:cxnSp>
        <p:nvCxnSpPr>
          <p:cNvPr id="297" name="Google Shape;297;p32"/>
          <p:cNvCxnSpPr>
            <a:stCxn id="295" idx="2"/>
          </p:cNvCxnSpPr>
          <p:nvPr/>
        </p:nvCxnSpPr>
        <p:spPr>
          <a:xfrm rot="5400000">
            <a:off x="7696775" y="2186239"/>
            <a:ext cx="1040700" cy="510600"/>
          </a:xfrm>
          <a:prstGeom prst="bentConnector3">
            <a:avLst>
              <a:gd fmla="val 51991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98" name="Google Shape;298;p32"/>
          <p:cNvCxnSpPr/>
          <p:nvPr/>
        </p:nvCxnSpPr>
        <p:spPr>
          <a:xfrm flipH="1">
            <a:off x="4602420" y="2002300"/>
            <a:ext cx="2029800" cy="253200"/>
          </a:xfrm>
          <a:prstGeom prst="bentConnector3">
            <a:avLst>
              <a:gd fmla="val 515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9" name="Google Shape;299;p32"/>
          <p:cNvCxnSpPr>
            <a:stCxn id="287" idx="2"/>
          </p:cNvCxnSpPr>
          <p:nvPr/>
        </p:nvCxnSpPr>
        <p:spPr>
          <a:xfrm>
            <a:off x="4604332" y="2081794"/>
            <a:ext cx="900" cy="171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300" name="Google Shape;300;p32"/>
          <p:cNvCxnSpPr>
            <a:stCxn id="296" idx="1"/>
          </p:cNvCxnSpPr>
          <p:nvPr/>
        </p:nvCxnSpPr>
        <p:spPr>
          <a:xfrm rot="10800000">
            <a:off x="6400775" y="3481348"/>
            <a:ext cx="538200" cy="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01" name="Google Shape;301;p32"/>
          <p:cNvSpPr/>
          <p:nvPr/>
        </p:nvSpPr>
        <p:spPr>
          <a:xfrm>
            <a:off x="5177075" y="3128850"/>
            <a:ext cx="1223700" cy="7068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Research groups adapt practices</a:t>
            </a:r>
            <a:endParaRPr sz="1300"/>
          </a:p>
        </p:txBody>
      </p:sp>
      <p:sp>
        <p:nvSpPr>
          <p:cNvPr id="302" name="Google Shape;302;p32"/>
          <p:cNvSpPr/>
          <p:nvPr/>
        </p:nvSpPr>
        <p:spPr>
          <a:xfrm>
            <a:off x="3040904" y="3063752"/>
            <a:ext cx="1882500" cy="836100"/>
          </a:xfrm>
          <a:prstGeom prst="diamond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Guidelines are practical and need no further adaptation</a:t>
            </a:r>
            <a:endParaRPr sz="900"/>
          </a:p>
        </p:txBody>
      </p:sp>
      <p:cxnSp>
        <p:nvCxnSpPr>
          <p:cNvPr id="303" name="Google Shape;303;p32"/>
          <p:cNvCxnSpPr>
            <a:stCxn id="301" idx="1"/>
            <a:endCxn id="302" idx="3"/>
          </p:cNvCxnSpPr>
          <p:nvPr/>
        </p:nvCxnSpPr>
        <p:spPr>
          <a:xfrm rot="10800000">
            <a:off x="4923275" y="3481950"/>
            <a:ext cx="253800" cy="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04" name="Google Shape;304;p32"/>
          <p:cNvSpPr/>
          <p:nvPr/>
        </p:nvSpPr>
        <p:spPr>
          <a:xfrm>
            <a:off x="476500" y="2543075"/>
            <a:ext cx="1223700" cy="7068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Feedback</a:t>
            </a:r>
            <a:endParaRPr sz="1300"/>
          </a:p>
        </p:txBody>
      </p:sp>
      <p:cxnSp>
        <p:nvCxnSpPr>
          <p:cNvPr id="305" name="Google Shape;305;p32"/>
          <p:cNvCxnSpPr>
            <a:stCxn id="302" idx="1"/>
            <a:endCxn id="304" idx="2"/>
          </p:cNvCxnSpPr>
          <p:nvPr/>
        </p:nvCxnSpPr>
        <p:spPr>
          <a:xfrm rot="10800000">
            <a:off x="1088204" y="3249902"/>
            <a:ext cx="1952700" cy="2319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06" name="Google Shape;306;p32"/>
          <p:cNvCxnSpPr/>
          <p:nvPr/>
        </p:nvCxnSpPr>
        <p:spPr>
          <a:xfrm rot="-5400000">
            <a:off x="3721050" y="2341125"/>
            <a:ext cx="976800" cy="4560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07" name="Google Shape;307;p32"/>
          <p:cNvCxnSpPr>
            <a:stCxn id="304" idx="0"/>
            <a:endCxn id="294" idx="2"/>
          </p:cNvCxnSpPr>
          <p:nvPr/>
        </p:nvCxnSpPr>
        <p:spPr>
          <a:xfrm flipH="1" rot="5400000">
            <a:off x="493750" y="1948475"/>
            <a:ext cx="670200" cy="519000"/>
          </a:xfrm>
          <a:prstGeom prst="bentConnector3">
            <a:avLst>
              <a:gd fmla="val 47308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08" name="Google Shape;308;p32"/>
          <p:cNvSpPr txBox="1"/>
          <p:nvPr/>
        </p:nvSpPr>
        <p:spPr>
          <a:xfrm>
            <a:off x="2787574" y="3263275"/>
            <a:ext cx="386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6AA84F"/>
                </a:solidFill>
              </a:rPr>
              <a:t>yes</a:t>
            </a:r>
            <a:endParaRPr b="1" sz="800">
              <a:solidFill>
                <a:srgbClr val="6AA84F"/>
              </a:solidFill>
            </a:endParaRPr>
          </a:p>
        </p:txBody>
      </p:sp>
      <p:sp>
        <p:nvSpPr>
          <p:cNvPr id="309" name="Google Shape;309;p32"/>
          <p:cNvSpPr txBox="1"/>
          <p:nvPr/>
        </p:nvSpPr>
        <p:spPr>
          <a:xfrm>
            <a:off x="3908962" y="2860725"/>
            <a:ext cx="386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6AA84F"/>
                </a:solidFill>
              </a:rPr>
              <a:t>no</a:t>
            </a:r>
            <a:endParaRPr b="1" sz="800">
              <a:solidFill>
                <a:srgbClr val="6AA84F"/>
              </a:solidFill>
            </a:endParaRPr>
          </a:p>
        </p:txBody>
      </p:sp>
      <p:sp>
        <p:nvSpPr>
          <p:cNvPr id="310" name="Google Shape;310;p32"/>
          <p:cNvSpPr txBox="1"/>
          <p:nvPr/>
        </p:nvSpPr>
        <p:spPr>
          <a:xfrm>
            <a:off x="6556024" y="1932138"/>
            <a:ext cx="386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6AA84F"/>
                </a:solidFill>
              </a:rPr>
              <a:t>no</a:t>
            </a:r>
            <a:endParaRPr b="1" sz="800">
              <a:solidFill>
                <a:srgbClr val="6AA84F"/>
              </a:solidFill>
            </a:endParaRPr>
          </a:p>
        </p:txBody>
      </p:sp>
      <p:cxnSp>
        <p:nvCxnSpPr>
          <p:cNvPr id="311" name="Google Shape;311;p32"/>
          <p:cNvCxnSpPr>
            <a:stCxn id="304" idx="3"/>
          </p:cNvCxnSpPr>
          <p:nvPr/>
        </p:nvCxnSpPr>
        <p:spPr>
          <a:xfrm flipH="1" rot="10800000">
            <a:off x="1700200" y="2895575"/>
            <a:ext cx="2281200" cy="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312" name="Google Shape;312;p32"/>
          <p:cNvSpPr/>
          <p:nvPr/>
        </p:nvSpPr>
        <p:spPr>
          <a:xfrm>
            <a:off x="3519500" y="595325"/>
            <a:ext cx="4203300" cy="17763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CC071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32"/>
          <p:cNvSpPr txBox="1"/>
          <p:nvPr/>
        </p:nvSpPr>
        <p:spPr>
          <a:xfrm>
            <a:off x="4819650" y="229050"/>
            <a:ext cx="3233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CC071E"/>
                </a:solidFill>
              </a:rPr>
              <a:t>incentives and accessibility!!!</a:t>
            </a:r>
            <a:endParaRPr sz="1800">
              <a:solidFill>
                <a:srgbClr val="CC071E"/>
              </a:solidFill>
            </a:endParaRPr>
          </a:p>
        </p:txBody>
      </p:sp>
      <p:sp>
        <p:nvSpPr>
          <p:cNvPr id="314" name="Google Shape;314;p32"/>
          <p:cNvSpPr/>
          <p:nvPr/>
        </p:nvSpPr>
        <p:spPr>
          <a:xfrm>
            <a:off x="3885700" y="2810525"/>
            <a:ext cx="192900" cy="171000"/>
          </a:xfrm>
          <a:prstGeom prst="flowChartOr">
            <a:avLst/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32"/>
          <p:cNvSpPr/>
          <p:nvPr/>
        </p:nvSpPr>
        <p:spPr>
          <a:xfrm>
            <a:off x="319100" y="1872875"/>
            <a:ext cx="455976" cy="171018"/>
          </a:xfrm>
          <a:prstGeom prst="flowChartTerminator">
            <a:avLst/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32"/>
          <p:cNvSpPr/>
          <p:nvPr/>
        </p:nvSpPr>
        <p:spPr>
          <a:xfrm>
            <a:off x="927859" y="1498738"/>
            <a:ext cx="320976" cy="171018"/>
          </a:xfrm>
          <a:prstGeom prst="flowChartTerminator">
            <a:avLst/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3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3"/>
          <p:cNvSpPr txBox="1"/>
          <p:nvPr>
            <p:ph type="title"/>
          </p:nvPr>
        </p:nvSpPr>
        <p:spPr>
          <a:xfrm>
            <a:off x="288000" y="151200"/>
            <a:ext cx="8613000" cy="407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Critical steps in the adoption workflow</a:t>
            </a:r>
            <a:endParaRPr/>
          </a:p>
        </p:txBody>
      </p:sp>
      <p:sp>
        <p:nvSpPr>
          <p:cNvPr id="323" name="Google Shape;323;p33"/>
          <p:cNvSpPr/>
          <p:nvPr/>
        </p:nvSpPr>
        <p:spPr>
          <a:xfrm>
            <a:off x="1367484" y="813994"/>
            <a:ext cx="2031000" cy="15330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Institution selects task force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→Representatives of the different stakeholders at the institution: </a:t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 sz="1100"/>
              <a:t>decision makers</a:t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 sz="1100"/>
              <a:t>RSEs</a:t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 sz="1100"/>
              <a:t>researchers</a:t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 sz="1100"/>
              <a:t>collaborating core facilities</a:t>
            </a:r>
            <a:endParaRPr sz="1100"/>
          </a:p>
        </p:txBody>
      </p:sp>
      <p:sp>
        <p:nvSpPr>
          <p:cNvPr id="324" name="Google Shape;324;p33"/>
          <p:cNvSpPr/>
          <p:nvPr/>
        </p:nvSpPr>
        <p:spPr>
          <a:xfrm>
            <a:off x="3805282" y="1086694"/>
            <a:ext cx="1598100" cy="9951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Adaptation of guidelines, selection of options and variants</a:t>
            </a:r>
            <a:endParaRPr sz="1300"/>
          </a:p>
        </p:txBody>
      </p:sp>
      <p:cxnSp>
        <p:nvCxnSpPr>
          <p:cNvPr id="325" name="Google Shape;325;p33"/>
          <p:cNvCxnSpPr/>
          <p:nvPr/>
        </p:nvCxnSpPr>
        <p:spPr>
          <a:xfrm>
            <a:off x="1096148" y="1580489"/>
            <a:ext cx="298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26" name="Google Shape;326;p33"/>
          <p:cNvSpPr/>
          <p:nvPr/>
        </p:nvSpPr>
        <p:spPr>
          <a:xfrm>
            <a:off x="5679329" y="1166202"/>
            <a:ext cx="1882500" cy="836100"/>
          </a:xfrm>
          <a:prstGeom prst="diamond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Approval of institution (topics, legal, funding aspects)</a:t>
            </a:r>
            <a:endParaRPr sz="900"/>
          </a:p>
        </p:txBody>
      </p:sp>
      <p:cxnSp>
        <p:nvCxnSpPr>
          <p:cNvPr id="327" name="Google Shape;327;p33"/>
          <p:cNvCxnSpPr/>
          <p:nvPr/>
        </p:nvCxnSpPr>
        <p:spPr>
          <a:xfrm>
            <a:off x="5407279" y="1584252"/>
            <a:ext cx="298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28" name="Google Shape;328;p33"/>
          <p:cNvCxnSpPr/>
          <p:nvPr/>
        </p:nvCxnSpPr>
        <p:spPr>
          <a:xfrm>
            <a:off x="7561824" y="1580489"/>
            <a:ext cx="298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29" name="Google Shape;329;p33"/>
          <p:cNvSpPr txBox="1"/>
          <p:nvPr/>
        </p:nvSpPr>
        <p:spPr>
          <a:xfrm>
            <a:off x="7472362" y="1358275"/>
            <a:ext cx="386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6AA84F"/>
                </a:solidFill>
              </a:rPr>
              <a:t>yes</a:t>
            </a:r>
            <a:endParaRPr b="1" sz="800">
              <a:solidFill>
                <a:srgbClr val="6AA84F"/>
              </a:solidFill>
            </a:endParaRPr>
          </a:p>
        </p:txBody>
      </p:sp>
      <p:cxnSp>
        <p:nvCxnSpPr>
          <p:cNvPr id="330" name="Google Shape;330;p33"/>
          <p:cNvCxnSpPr>
            <a:stCxn id="323" idx="3"/>
          </p:cNvCxnSpPr>
          <p:nvPr/>
        </p:nvCxnSpPr>
        <p:spPr>
          <a:xfrm>
            <a:off x="3398484" y="1580494"/>
            <a:ext cx="406800" cy="7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31" name="Google Shape;331;p33"/>
          <p:cNvSpPr/>
          <p:nvPr/>
        </p:nvSpPr>
        <p:spPr>
          <a:xfrm>
            <a:off x="42457" y="1243419"/>
            <a:ext cx="1053702" cy="674136"/>
          </a:xfrm>
          <a:prstGeom prst="flowChartDocumen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</a:rPr>
              <a:t>Guidelines template</a:t>
            </a:r>
            <a:endParaRPr/>
          </a:p>
        </p:txBody>
      </p:sp>
      <p:sp>
        <p:nvSpPr>
          <p:cNvPr id="332" name="Google Shape;332;p33"/>
          <p:cNvSpPr/>
          <p:nvPr/>
        </p:nvSpPr>
        <p:spPr>
          <a:xfrm>
            <a:off x="7860632" y="1195955"/>
            <a:ext cx="1223586" cy="776574"/>
          </a:xfrm>
          <a:prstGeom prst="flowChartDocumen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</a:rPr>
              <a:t>Official guidelines for this institution</a:t>
            </a:r>
            <a:endParaRPr/>
          </a:p>
        </p:txBody>
      </p:sp>
      <p:sp>
        <p:nvSpPr>
          <p:cNvPr id="333" name="Google Shape;333;p33"/>
          <p:cNvSpPr/>
          <p:nvPr/>
        </p:nvSpPr>
        <p:spPr>
          <a:xfrm>
            <a:off x="6938975" y="2961898"/>
            <a:ext cx="1989300" cy="10407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Put into practice:</a:t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 sz="1100"/>
              <a:t>RSE website</a:t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 sz="1100"/>
              <a:t>RSE center/de-centralized support</a:t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 sz="1100"/>
              <a:t>Publicize at university</a:t>
            </a:r>
            <a:endParaRPr sz="1100"/>
          </a:p>
        </p:txBody>
      </p:sp>
      <p:cxnSp>
        <p:nvCxnSpPr>
          <p:cNvPr id="334" name="Google Shape;334;p33"/>
          <p:cNvCxnSpPr>
            <a:stCxn id="332" idx="2"/>
          </p:cNvCxnSpPr>
          <p:nvPr/>
        </p:nvCxnSpPr>
        <p:spPr>
          <a:xfrm rot="5400000">
            <a:off x="7696775" y="2186239"/>
            <a:ext cx="1040700" cy="510600"/>
          </a:xfrm>
          <a:prstGeom prst="bentConnector3">
            <a:avLst>
              <a:gd fmla="val 51991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35" name="Google Shape;335;p33"/>
          <p:cNvCxnSpPr/>
          <p:nvPr/>
        </p:nvCxnSpPr>
        <p:spPr>
          <a:xfrm flipH="1">
            <a:off x="4602420" y="2002300"/>
            <a:ext cx="2029800" cy="253200"/>
          </a:xfrm>
          <a:prstGeom prst="bentConnector3">
            <a:avLst>
              <a:gd fmla="val 515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6" name="Google Shape;336;p33"/>
          <p:cNvCxnSpPr>
            <a:stCxn id="324" idx="2"/>
          </p:cNvCxnSpPr>
          <p:nvPr/>
        </p:nvCxnSpPr>
        <p:spPr>
          <a:xfrm>
            <a:off x="4604332" y="2081794"/>
            <a:ext cx="900" cy="171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337" name="Google Shape;337;p33"/>
          <p:cNvCxnSpPr>
            <a:stCxn id="333" idx="1"/>
          </p:cNvCxnSpPr>
          <p:nvPr/>
        </p:nvCxnSpPr>
        <p:spPr>
          <a:xfrm rot="10800000">
            <a:off x="6400775" y="3481348"/>
            <a:ext cx="538200" cy="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38" name="Google Shape;338;p33"/>
          <p:cNvSpPr/>
          <p:nvPr/>
        </p:nvSpPr>
        <p:spPr>
          <a:xfrm>
            <a:off x="5177075" y="3128850"/>
            <a:ext cx="1223700" cy="7068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Research groups adapt practices</a:t>
            </a:r>
            <a:endParaRPr sz="1300"/>
          </a:p>
        </p:txBody>
      </p:sp>
      <p:sp>
        <p:nvSpPr>
          <p:cNvPr id="339" name="Google Shape;339;p33"/>
          <p:cNvSpPr/>
          <p:nvPr/>
        </p:nvSpPr>
        <p:spPr>
          <a:xfrm>
            <a:off x="3040904" y="3063752"/>
            <a:ext cx="1882500" cy="836100"/>
          </a:xfrm>
          <a:prstGeom prst="diamond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Guidelines are practical and need no further adaptation</a:t>
            </a:r>
            <a:endParaRPr sz="900"/>
          </a:p>
        </p:txBody>
      </p:sp>
      <p:cxnSp>
        <p:nvCxnSpPr>
          <p:cNvPr id="340" name="Google Shape;340;p33"/>
          <p:cNvCxnSpPr>
            <a:stCxn id="338" idx="1"/>
            <a:endCxn id="339" idx="3"/>
          </p:cNvCxnSpPr>
          <p:nvPr/>
        </p:nvCxnSpPr>
        <p:spPr>
          <a:xfrm rot="10800000">
            <a:off x="4923275" y="3481950"/>
            <a:ext cx="253800" cy="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41" name="Google Shape;341;p33"/>
          <p:cNvSpPr/>
          <p:nvPr/>
        </p:nvSpPr>
        <p:spPr>
          <a:xfrm>
            <a:off x="476500" y="2543075"/>
            <a:ext cx="1223700" cy="7068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Feedback</a:t>
            </a:r>
            <a:endParaRPr sz="1300"/>
          </a:p>
        </p:txBody>
      </p:sp>
      <p:cxnSp>
        <p:nvCxnSpPr>
          <p:cNvPr id="342" name="Google Shape;342;p33"/>
          <p:cNvCxnSpPr>
            <a:stCxn id="339" idx="1"/>
            <a:endCxn id="341" idx="2"/>
          </p:cNvCxnSpPr>
          <p:nvPr/>
        </p:nvCxnSpPr>
        <p:spPr>
          <a:xfrm rot="10800000">
            <a:off x="1088204" y="3249902"/>
            <a:ext cx="1952700" cy="2319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43" name="Google Shape;343;p33"/>
          <p:cNvCxnSpPr/>
          <p:nvPr/>
        </p:nvCxnSpPr>
        <p:spPr>
          <a:xfrm rot="-5400000">
            <a:off x="3721050" y="2341125"/>
            <a:ext cx="976800" cy="4560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44" name="Google Shape;344;p33"/>
          <p:cNvCxnSpPr>
            <a:stCxn id="341" idx="0"/>
            <a:endCxn id="345" idx="2"/>
          </p:cNvCxnSpPr>
          <p:nvPr/>
        </p:nvCxnSpPr>
        <p:spPr>
          <a:xfrm flipH="1" rot="5400000">
            <a:off x="568150" y="2022875"/>
            <a:ext cx="499200" cy="541200"/>
          </a:xfrm>
          <a:prstGeom prst="bentConnector3">
            <a:avLst>
              <a:gd fmla="val 49998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46" name="Google Shape;346;p33"/>
          <p:cNvSpPr txBox="1"/>
          <p:nvPr/>
        </p:nvSpPr>
        <p:spPr>
          <a:xfrm>
            <a:off x="2787574" y="3263275"/>
            <a:ext cx="386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6AA84F"/>
                </a:solidFill>
              </a:rPr>
              <a:t>yes</a:t>
            </a:r>
            <a:endParaRPr b="1" sz="800">
              <a:solidFill>
                <a:srgbClr val="6AA84F"/>
              </a:solidFill>
            </a:endParaRPr>
          </a:p>
        </p:txBody>
      </p:sp>
      <p:sp>
        <p:nvSpPr>
          <p:cNvPr id="347" name="Google Shape;347;p33"/>
          <p:cNvSpPr txBox="1"/>
          <p:nvPr/>
        </p:nvSpPr>
        <p:spPr>
          <a:xfrm>
            <a:off x="3904199" y="2865488"/>
            <a:ext cx="386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6AA84F"/>
                </a:solidFill>
              </a:rPr>
              <a:t>no</a:t>
            </a:r>
            <a:endParaRPr b="1" sz="800">
              <a:solidFill>
                <a:srgbClr val="6AA84F"/>
              </a:solidFill>
            </a:endParaRPr>
          </a:p>
        </p:txBody>
      </p:sp>
      <p:sp>
        <p:nvSpPr>
          <p:cNvPr id="348" name="Google Shape;348;p33"/>
          <p:cNvSpPr txBox="1"/>
          <p:nvPr/>
        </p:nvSpPr>
        <p:spPr>
          <a:xfrm>
            <a:off x="6556024" y="1932138"/>
            <a:ext cx="386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6AA84F"/>
                </a:solidFill>
              </a:rPr>
              <a:t>no</a:t>
            </a:r>
            <a:endParaRPr b="1" sz="800">
              <a:solidFill>
                <a:srgbClr val="6AA84F"/>
              </a:solidFill>
            </a:endParaRPr>
          </a:p>
        </p:txBody>
      </p:sp>
      <p:cxnSp>
        <p:nvCxnSpPr>
          <p:cNvPr id="349" name="Google Shape;349;p33"/>
          <p:cNvCxnSpPr>
            <a:stCxn id="341" idx="3"/>
          </p:cNvCxnSpPr>
          <p:nvPr/>
        </p:nvCxnSpPr>
        <p:spPr>
          <a:xfrm flipH="1" rot="10800000">
            <a:off x="1700200" y="2895575"/>
            <a:ext cx="2281200" cy="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350" name="Google Shape;350;p33"/>
          <p:cNvSpPr/>
          <p:nvPr/>
        </p:nvSpPr>
        <p:spPr>
          <a:xfrm>
            <a:off x="4572000" y="2800350"/>
            <a:ext cx="2416800" cy="13230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CC071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33"/>
          <p:cNvSpPr txBox="1"/>
          <p:nvPr/>
        </p:nvSpPr>
        <p:spPr>
          <a:xfrm>
            <a:off x="4637525" y="4075725"/>
            <a:ext cx="3324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CC071E"/>
                </a:solidFill>
              </a:rPr>
              <a:t>i</a:t>
            </a:r>
            <a:r>
              <a:rPr lang="en" sz="1800">
                <a:solidFill>
                  <a:srgbClr val="CC071E"/>
                </a:solidFill>
              </a:rPr>
              <a:t>ncentives and accessibility!!!</a:t>
            </a:r>
            <a:endParaRPr sz="1800">
              <a:solidFill>
                <a:srgbClr val="CC071E"/>
              </a:solidFill>
            </a:endParaRPr>
          </a:p>
        </p:txBody>
      </p:sp>
      <p:sp>
        <p:nvSpPr>
          <p:cNvPr id="352" name="Google Shape;352;p33"/>
          <p:cNvSpPr/>
          <p:nvPr/>
        </p:nvSpPr>
        <p:spPr>
          <a:xfrm>
            <a:off x="3885700" y="2810525"/>
            <a:ext cx="192900" cy="171000"/>
          </a:xfrm>
          <a:prstGeom prst="flowChartOr">
            <a:avLst/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33"/>
          <p:cNvSpPr/>
          <p:nvPr/>
        </p:nvSpPr>
        <p:spPr>
          <a:xfrm>
            <a:off x="319100" y="1872875"/>
            <a:ext cx="455976" cy="171018"/>
          </a:xfrm>
          <a:prstGeom prst="flowChartTerminator">
            <a:avLst/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33"/>
          <p:cNvSpPr/>
          <p:nvPr/>
        </p:nvSpPr>
        <p:spPr>
          <a:xfrm>
            <a:off x="927859" y="1498738"/>
            <a:ext cx="320976" cy="171018"/>
          </a:xfrm>
          <a:prstGeom prst="flowChartTerminator">
            <a:avLst/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3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311700" y="254675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Outline</a:t>
            </a:r>
            <a:endParaRPr/>
          </a:p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8472458" y="5044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4" name="Google Shape;74;p16"/>
          <p:cNvSpPr txBox="1"/>
          <p:nvPr/>
        </p:nvSpPr>
        <p:spPr>
          <a:xfrm>
            <a:off x="514350" y="1869850"/>
            <a:ext cx="2833800" cy="26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Presentation and Q&amp;A:</a:t>
            </a:r>
            <a:endParaRPr sz="1600">
              <a:solidFill>
                <a:schemeClr val="dk2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-"/>
            </a:pPr>
            <a:r>
              <a:rPr lang="en" sz="1600">
                <a:solidFill>
                  <a:schemeClr val="dk2"/>
                </a:solidFill>
              </a:rPr>
              <a:t>Target Audience</a:t>
            </a:r>
            <a:endParaRPr sz="1600">
              <a:solidFill>
                <a:schemeClr val="dk2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-"/>
            </a:pPr>
            <a:r>
              <a:rPr lang="en" sz="1600">
                <a:solidFill>
                  <a:schemeClr val="dk2"/>
                </a:solidFill>
              </a:rPr>
              <a:t>Purpose of the guidelines</a:t>
            </a:r>
            <a:endParaRPr sz="1600">
              <a:solidFill>
                <a:schemeClr val="dk2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-"/>
            </a:pPr>
            <a:r>
              <a:rPr lang="en" sz="1600">
                <a:solidFill>
                  <a:schemeClr val="dk2"/>
                </a:solidFill>
              </a:rPr>
              <a:t>Content of the guidelines</a:t>
            </a:r>
            <a:endParaRPr sz="1600">
              <a:solidFill>
                <a:schemeClr val="dk2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-"/>
            </a:pPr>
            <a:r>
              <a:rPr lang="en" sz="1600">
                <a:solidFill>
                  <a:schemeClr val="dk2"/>
                </a:solidFill>
              </a:rPr>
              <a:t>Steps to adoption</a:t>
            </a:r>
            <a:endParaRPr sz="1600">
              <a:solidFill>
                <a:schemeClr val="dk2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-"/>
            </a:pPr>
            <a:r>
              <a:rPr lang="en" sz="1600">
                <a:solidFill>
                  <a:schemeClr val="dk2"/>
                </a:solidFill>
              </a:rPr>
              <a:t>Dissemination, incentives and feedback channels</a:t>
            </a:r>
            <a:endParaRPr sz="1600">
              <a:solidFill>
                <a:schemeClr val="dk2"/>
              </a:solidFill>
            </a:endParaRPr>
          </a:p>
        </p:txBody>
      </p:sp>
      <p:cxnSp>
        <p:nvCxnSpPr>
          <p:cNvPr id="75" name="Google Shape;75;p16"/>
          <p:cNvCxnSpPr/>
          <p:nvPr/>
        </p:nvCxnSpPr>
        <p:spPr>
          <a:xfrm flipH="1" rot="10800000">
            <a:off x="514350" y="1724325"/>
            <a:ext cx="8137500" cy="7800"/>
          </a:xfrm>
          <a:prstGeom prst="straightConnector1">
            <a:avLst/>
          </a:prstGeom>
          <a:noFill/>
          <a:ln cap="flat" cmpd="sng" w="152400">
            <a:solidFill>
              <a:srgbClr val="BBD6EE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6" name="Google Shape;76;p16"/>
          <p:cNvCxnSpPr/>
          <p:nvPr/>
        </p:nvCxnSpPr>
        <p:spPr>
          <a:xfrm flipH="1" rot="10800000">
            <a:off x="514350" y="1462000"/>
            <a:ext cx="2400" cy="354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7" name="Google Shape;77;p16"/>
          <p:cNvCxnSpPr/>
          <p:nvPr/>
        </p:nvCxnSpPr>
        <p:spPr>
          <a:xfrm flipH="1" rot="10800000">
            <a:off x="8631225" y="1434225"/>
            <a:ext cx="2400" cy="354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8" name="Google Shape;78;p16"/>
          <p:cNvCxnSpPr/>
          <p:nvPr/>
        </p:nvCxnSpPr>
        <p:spPr>
          <a:xfrm flipH="1" rot="10800000">
            <a:off x="3092450" y="1462000"/>
            <a:ext cx="2400" cy="354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9" name="Google Shape;79;p16"/>
          <p:cNvCxnSpPr/>
          <p:nvPr/>
        </p:nvCxnSpPr>
        <p:spPr>
          <a:xfrm flipH="1" rot="10800000">
            <a:off x="6267450" y="1462000"/>
            <a:ext cx="2400" cy="354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0" name="Google Shape;80;p16"/>
          <p:cNvSpPr txBox="1"/>
          <p:nvPr/>
        </p:nvSpPr>
        <p:spPr>
          <a:xfrm>
            <a:off x="406400" y="1193800"/>
            <a:ext cx="749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0 min</a:t>
            </a:r>
            <a:endParaRPr sz="1000">
              <a:solidFill>
                <a:schemeClr val="dk2"/>
              </a:solidFill>
            </a:endParaRPr>
          </a:p>
        </p:txBody>
      </p:sp>
      <p:sp>
        <p:nvSpPr>
          <p:cNvPr id="81" name="Google Shape;81;p16"/>
          <p:cNvSpPr txBox="1"/>
          <p:nvPr/>
        </p:nvSpPr>
        <p:spPr>
          <a:xfrm>
            <a:off x="2997200" y="1193800"/>
            <a:ext cx="749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3</a:t>
            </a:r>
            <a:r>
              <a:rPr lang="en" sz="1000">
                <a:solidFill>
                  <a:schemeClr val="dk2"/>
                </a:solidFill>
              </a:rPr>
              <a:t>0 min</a:t>
            </a:r>
            <a:endParaRPr sz="1000">
              <a:solidFill>
                <a:schemeClr val="dk2"/>
              </a:solidFill>
            </a:endParaRPr>
          </a:p>
        </p:txBody>
      </p:sp>
      <p:sp>
        <p:nvSpPr>
          <p:cNvPr id="82" name="Google Shape;82;p16"/>
          <p:cNvSpPr txBox="1"/>
          <p:nvPr/>
        </p:nvSpPr>
        <p:spPr>
          <a:xfrm>
            <a:off x="6146800" y="1195925"/>
            <a:ext cx="749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7</a:t>
            </a:r>
            <a:r>
              <a:rPr lang="en" sz="1000">
                <a:solidFill>
                  <a:schemeClr val="dk2"/>
                </a:solidFill>
              </a:rPr>
              <a:t>0 min</a:t>
            </a:r>
            <a:endParaRPr sz="1000">
              <a:solidFill>
                <a:schemeClr val="dk2"/>
              </a:solidFill>
            </a:endParaRPr>
          </a:p>
        </p:txBody>
      </p:sp>
      <p:sp>
        <p:nvSpPr>
          <p:cNvPr id="83" name="Google Shape;83;p16"/>
          <p:cNvSpPr txBox="1"/>
          <p:nvPr/>
        </p:nvSpPr>
        <p:spPr>
          <a:xfrm>
            <a:off x="8509000" y="1195925"/>
            <a:ext cx="749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9</a:t>
            </a:r>
            <a:r>
              <a:rPr lang="en" sz="1000">
                <a:solidFill>
                  <a:schemeClr val="dk2"/>
                </a:solidFill>
              </a:rPr>
              <a:t>0 min</a:t>
            </a:r>
            <a:endParaRPr sz="1000">
              <a:solidFill>
                <a:schemeClr val="dk2"/>
              </a:solidFill>
            </a:endParaRPr>
          </a:p>
        </p:txBody>
      </p:sp>
      <p:sp>
        <p:nvSpPr>
          <p:cNvPr id="84" name="Google Shape;84;p16"/>
          <p:cNvSpPr txBox="1"/>
          <p:nvPr/>
        </p:nvSpPr>
        <p:spPr>
          <a:xfrm>
            <a:off x="3105150" y="1869850"/>
            <a:ext cx="2833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Breakout sessions:</a:t>
            </a:r>
            <a:endParaRPr sz="1600">
              <a:solidFill>
                <a:schemeClr val="dk2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-"/>
            </a:pPr>
            <a:r>
              <a:rPr lang="en" sz="1600">
                <a:solidFill>
                  <a:schemeClr val="dk2"/>
                </a:solidFill>
              </a:rPr>
              <a:t>Incentives for decision makers and researchers</a:t>
            </a:r>
            <a:endParaRPr sz="1600">
              <a:solidFill>
                <a:schemeClr val="dk2"/>
              </a:solidFill>
            </a:endParaRPr>
          </a:p>
        </p:txBody>
      </p:sp>
      <p:sp>
        <p:nvSpPr>
          <p:cNvPr id="85" name="Google Shape;85;p16"/>
          <p:cNvSpPr txBox="1"/>
          <p:nvPr/>
        </p:nvSpPr>
        <p:spPr>
          <a:xfrm>
            <a:off x="6235700" y="1869850"/>
            <a:ext cx="2833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Reporting back</a:t>
            </a:r>
            <a:endParaRPr sz="16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Summary and call for actions</a:t>
            </a:r>
            <a:endParaRPr sz="16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Dissemination, incentives and feedback channels</a:t>
            </a:r>
            <a:endParaRPr/>
          </a:p>
        </p:txBody>
      </p:sp>
      <p:sp>
        <p:nvSpPr>
          <p:cNvPr id="360" name="Google Shape;360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5"/>
          <p:cNvSpPr txBox="1"/>
          <p:nvPr>
            <p:ph type="title"/>
          </p:nvPr>
        </p:nvSpPr>
        <p:spPr>
          <a:xfrm>
            <a:off x="288000" y="151200"/>
            <a:ext cx="8613000" cy="4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Availability</a:t>
            </a:r>
            <a:endParaRPr/>
          </a:p>
        </p:txBody>
      </p:sp>
      <p:sp>
        <p:nvSpPr>
          <p:cNvPr id="366" name="Google Shape;366;p35"/>
          <p:cNvSpPr txBox="1"/>
          <p:nvPr/>
        </p:nvSpPr>
        <p:spPr>
          <a:xfrm>
            <a:off x="555350" y="1050850"/>
            <a:ext cx="5369100" cy="24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175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DOI 10.18420/2025-gi_de-rse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175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/>
              <a:t>GitHub</a:t>
            </a:r>
            <a:endParaRPr/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https://github.com/gi-ev/RSE-software-entwicklungs-leitlinien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7" name="Google Shape;36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8075" y="3490450"/>
            <a:ext cx="1577700" cy="157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6175" y="1314475"/>
            <a:ext cx="1601500" cy="160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35"/>
          <p:cNvPicPr preferRelativeResize="0"/>
          <p:nvPr/>
        </p:nvPicPr>
        <p:blipFill rotWithShape="1">
          <a:blip r:embed="rId5">
            <a:alphaModFix/>
          </a:blip>
          <a:srcRect b="27267" l="0" r="0" t="0"/>
          <a:stretch/>
        </p:blipFill>
        <p:spPr>
          <a:xfrm>
            <a:off x="3792100" y="558900"/>
            <a:ext cx="5211223" cy="2576234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3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6"/>
          <p:cNvSpPr txBox="1"/>
          <p:nvPr>
            <p:ph type="title"/>
          </p:nvPr>
        </p:nvSpPr>
        <p:spPr>
          <a:xfrm>
            <a:off x="288000" y="151200"/>
            <a:ext cx="8613000" cy="407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Dissemination and incentives</a:t>
            </a:r>
            <a:endParaRPr/>
          </a:p>
        </p:txBody>
      </p:sp>
      <p:sp>
        <p:nvSpPr>
          <p:cNvPr id="376" name="Google Shape;376;p36"/>
          <p:cNvSpPr/>
          <p:nvPr/>
        </p:nvSpPr>
        <p:spPr>
          <a:xfrm>
            <a:off x="847050" y="697150"/>
            <a:ext cx="2656500" cy="968700"/>
          </a:xfrm>
          <a:prstGeom prst="roundRect">
            <a:avLst>
              <a:gd fmla="val 16667" name="adj"/>
            </a:avLst>
          </a:prstGeom>
          <a:solidFill>
            <a:srgbClr val="9FC5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Research Software Engineers</a:t>
            </a:r>
            <a:endParaRPr/>
          </a:p>
        </p:txBody>
      </p:sp>
      <p:sp>
        <p:nvSpPr>
          <p:cNvPr id="377" name="Google Shape;377;p36"/>
          <p:cNvSpPr/>
          <p:nvPr/>
        </p:nvSpPr>
        <p:spPr>
          <a:xfrm>
            <a:off x="5671475" y="530475"/>
            <a:ext cx="2656500" cy="968700"/>
          </a:xfrm>
          <a:prstGeom prst="roundRect">
            <a:avLst>
              <a:gd fmla="val 16667" name="adj"/>
            </a:avLst>
          </a:prstGeom>
          <a:solidFill>
            <a:srgbClr val="FE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Funding agencies?</a:t>
            </a:r>
            <a:endParaRPr/>
          </a:p>
        </p:txBody>
      </p:sp>
      <p:sp>
        <p:nvSpPr>
          <p:cNvPr id="378" name="Google Shape;378;p36"/>
          <p:cNvSpPr/>
          <p:nvPr/>
        </p:nvSpPr>
        <p:spPr>
          <a:xfrm>
            <a:off x="594650" y="1711525"/>
            <a:ext cx="2656500" cy="968700"/>
          </a:xfrm>
          <a:prstGeom prst="roundRect">
            <a:avLst>
              <a:gd fmla="val 16667" name="adj"/>
            </a:avLst>
          </a:prstGeom>
          <a:solidFill>
            <a:srgbClr val="9FC5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GI / de-RSE</a:t>
            </a:r>
            <a:endParaRPr/>
          </a:p>
        </p:txBody>
      </p:sp>
      <p:sp>
        <p:nvSpPr>
          <p:cNvPr id="379" name="Google Shape;379;p36"/>
          <p:cNvSpPr/>
          <p:nvPr/>
        </p:nvSpPr>
        <p:spPr>
          <a:xfrm>
            <a:off x="937550" y="2725900"/>
            <a:ext cx="2656500" cy="968700"/>
          </a:xfrm>
          <a:prstGeom prst="roundRect">
            <a:avLst>
              <a:gd fmla="val 16667" name="adj"/>
            </a:avLst>
          </a:prstGeom>
          <a:solidFill>
            <a:srgbClr val="9FC5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NFDI</a:t>
            </a:r>
            <a:endParaRPr/>
          </a:p>
        </p:txBody>
      </p:sp>
      <p:sp>
        <p:nvSpPr>
          <p:cNvPr id="380" name="Google Shape;380;p36"/>
          <p:cNvSpPr/>
          <p:nvPr/>
        </p:nvSpPr>
        <p:spPr>
          <a:xfrm>
            <a:off x="5347600" y="1563925"/>
            <a:ext cx="2656500" cy="968700"/>
          </a:xfrm>
          <a:prstGeom prst="roundRect">
            <a:avLst>
              <a:gd fmla="val 16667" name="adj"/>
            </a:avLst>
          </a:prstGeom>
          <a:solidFill>
            <a:srgbClr val="FE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Earn badges for your institution / research software: Build trust</a:t>
            </a:r>
            <a:endParaRPr/>
          </a:p>
        </p:txBody>
      </p:sp>
      <p:sp>
        <p:nvSpPr>
          <p:cNvPr id="381" name="Google Shape;381;p36"/>
          <p:cNvSpPr/>
          <p:nvPr/>
        </p:nvSpPr>
        <p:spPr>
          <a:xfrm>
            <a:off x="5704800" y="2597375"/>
            <a:ext cx="2656500" cy="968700"/>
          </a:xfrm>
          <a:prstGeom prst="roundRect">
            <a:avLst>
              <a:gd fmla="val 16667" name="adj"/>
            </a:avLst>
          </a:prstGeom>
          <a:solidFill>
            <a:srgbClr val="FE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Research software and research visibility</a:t>
            </a:r>
            <a:endParaRPr/>
          </a:p>
        </p:txBody>
      </p:sp>
      <p:sp>
        <p:nvSpPr>
          <p:cNvPr id="382" name="Google Shape;382;p36"/>
          <p:cNvSpPr/>
          <p:nvPr/>
        </p:nvSpPr>
        <p:spPr>
          <a:xfrm>
            <a:off x="5466675" y="3630825"/>
            <a:ext cx="2656500" cy="968700"/>
          </a:xfrm>
          <a:prstGeom prst="roundRect">
            <a:avLst>
              <a:gd fmla="val 16667" name="adj"/>
            </a:avLst>
          </a:prstGeom>
          <a:solidFill>
            <a:srgbClr val="FE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Research process and output crucially dependent on research software</a:t>
            </a:r>
            <a:endParaRPr/>
          </a:p>
        </p:txBody>
      </p:sp>
      <p:sp>
        <p:nvSpPr>
          <p:cNvPr id="383" name="Google Shape;383;p36"/>
          <p:cNvSpPr/>
          <p:nvPr/>
        </p:nvSpPr>
        <p:spPr>
          <a:xfrm>
            <a:off x="1204250" y="3740275"/>
            <a:ext cx="2656500" cy="968700"/>
          </a:xfrm>
          <a:prstGeom prst="roundRect">
            <a:avLst>
              <a:gd fmla="val 16667" name="adj"/>
            </a:avLst>
          </a:prstGeom>
          <a:solidFill>
            <a:srgbClr val="9FC5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Influential decision-makers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(politicians, funders, research foundations)</a:t>
            </a:r>
            <a:endParaRPr/>
          </a:p>
        </p:txBody>
      </p:sp>
      <p:sp>
        <p:nvSpPr>
          <p:cNvPr id="384" name="Google Shape;384;p3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3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Breakout sessions</a:t>
            </a:r>
            <a:endParaRPr/>
          </a:p>
        </p:txBody>
      </p:sp>
      <p:sp>
        <p:nvSpPr>
          <p:cNvPr id="390" name="Google Shape;390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Breakout group A: </a:t>
            </a:r>
            <a:r>
              <a:rPr lang="en"/>
              <a:t>Adoption at the institutional level</a:t>
            </a:r>
            <a:endParaRPr/>
          </a:p>
        </p:txBody>
      </p:sp>
      <p:sp>
        <p:nvSpPr>
          <p:cNvPr id="396" name="Google Shape;396;p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 sz="1100">
                <a:solidFill>
                  <a:schemeClr val="dk1"/>
                </a:solidFill>
              </a:rPr>
              <a:t>How do you incentivize adoption? (maybe more precise question with options, ie badges, recognition on guidelines website, etc)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 sz="1100">
                <a:solidFill>
                  <a:schemeClr val="dk1"/>
                </a:solidFill>
              </a:rPr>
              <a:t>How do you make the adaptation of the variant-rich template user-friendly?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 sz="1100">
                <a:solidFill>
                  <a:schemeClr val="dk1"/>
                </a:solidFill>
              </a:rPr>
              <a:t>How do you understand what is missing in your institution and how to ramp up to fulfill the guidelines?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 sz="1100">
                <a:solidFill>
                  <a:schemeClr val="dk1"/>
                </a:solidFill>
              </a:rPr>
              <a:t>What can support during adoption look like and who can give it? (i.e. community-driven)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 sz="1100">
                <a:solidFill>
                  <a:schemeClr val="dk1"/>
                </a:solidFill>
              </a:rPr>
              <a:t>How can the right level of organisation be determined, at which the guidelines should be adopted (whole university? each institute separately? </a:t>
            </a:r>
            <a:r>
              <a:rPr lang="en" sz="1100">
                <a:solidFill>
                  <a:schemeClr val="dk1"/>
                </a:solidFill>
              </a:rPr>
              <a:t>r</a:t>
            </a:r>
            <a:r>
              <a:rPr lang="en" sz="1100">
                <a:solidFill>
                  <a:schemeClr val="dk1"/>
                </a:solidFill>
              </a:rPr>
              <a:t>esearch cluster or consortium? …) 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 sz="1100">
                <a:solidFill>
                  <a:schemeClr val="dk1"/>
                </a:solidFill>
              </a:rPr>
              <a:t>Who are the right stakeholders at the institution that need to be addressed for adopting the guidelines?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 sz="1100">
                <a:solidFill>
                  <a:schemeClr val="dk1"/>
                </a:solidFill>
              </a:rPr>
              <a:t>Which other resources regarding research software quality are you aware of and how can this be connected?</a:t>
            </a:r>
            <a:endParaRPr/>
          </a:p>
        </p:txBody>
      </p:sp>
      <p:sp>
        <p:nvSpPr>
          <p:cNvPr id="397" name="Google Shape;397;p38"/>
          <p:cNvSpPr/>
          <p:nvPr/>
        </p:nvSpPr>
        <p:spPr>
          <a:xfrm>
            <a:off x="5362575" y="3009925"/>
            <a:ext cx="3219600" cy="14526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Tooling? </a:t>
            </a:r>
            <a:r>
              <a:rPr lang="en"/>
              <a:t>i</a:t>
            </a:r>
            <a:r>
              <a:rPr lang="en"/>
              <a:t>e.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website (click-and-select)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decision trees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c</a:t>
            </a:r>
            <a:r>
              <a:rPr lang="en"/>
              <a:t>arpentries-style short course</a:t>
            </a:r>
            <a:endParaRPr/>
          </a:p>
        </p:txBody>
      </p:sp>
      <p:sp>
        <p:nvSpPr>
          <p:cNvPr id="398" name="Google Shape;398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420"/>
              <a:t>Breakout group B: </a:t>
            </a:r>
            <a:r>
              <a:rPr lang="en" sz="2420"/>
              <a:t>Accessibility of guidelines for RSEs/SWCs</a:t>
            </a:r>
            <a:endParaRPr sz="2420"/>
          </a:p>
        </p:txBody>
      </p:sp>
      <p:sp>
        <p:nvSpPr>
          <p:cNvPr id="404" name="Google Shape;404;p3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 sz="1100">
                <a:solidFill>
                  <a:schemeClr val="dk1"/>
                </a:solidFill>
              </a:rPr>
              <a:t>How do you understand if your development process is compliant with guidelines?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 sz="1100">
                <a:solidFill>
                  <a:schemeClr val="dk1"/>
                </a:solidFill>
              </a:rPr>
              <a:t>How do you understand if your code is compliant with guidelines?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 sz="1100">
                <a:solidFill>
                  <a:schemeClr val="dk1"/>
                </a:solidFill>
              </a:rPr>
              <a:t>What steps do you need to take to align better with the guidelines?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 sz="1100">
                <a:solidFill>
                  <a:schemeClr val="dk1"/>
                </a:solidFill>
              </a:rPr>
              <a:t>Tooling to determine strategies for your targeted level of development (AK/TRL)?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 sz="1100">
                <a:solidFill>
                  <a:schemeClr val="dk1"/>
                </a:solidFill>
              </a:rPr>
              <a:t>Which level of expertise can be expected from readers? Are additional info materials like a glossary needed to make them understandable? Or is it okay to rely on people reading up on topics on their own? Will and how can the RSE center / de-centralized RSE section provide (communal) support for guidelines compliance?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 sz="1100">
                <a:solidFill>
                  <a:schemeClr val="dk1"/>
                </a:solidFill>
              </a:rPr>
              <a:t>Is additional specific information needed for making the guidelines easily applicable?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 sz="1100">
                <a:solidFill>
                  <a:schemeClr val="dk1"/>
                </a:solidFill>
              </a:rPr>
              <a:t>Which sections require more/less information? Please elaborate.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405" name="Google Shape;405;p39"/>
          <p:cNvSpPr/>
          <p:nvPr/>
        </p:nvSpPr>
        <p:spPr>
          <a:xfrm>
            <a:off x="4943450" y="2881325"/>
            <a:ext cx="3319500" cy="19956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Tooling? ie.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carpentries-style short course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workflows that check for compliance (GH actions)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Interactive website highlighting relevant strategies for selected application class/TRL of the software</a:t>
            </a:r>
            <a:endParaRPr/>
          </a:p>
        </p:txBody>
      </p:sp>
      <p:sp>
        <p:nvSpPr>
          <p:cNvPr id="406" name="Google Shape;406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4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Reporting back: Outcomes from the groups</a:t>
            </a:r>
            <a:endParaRPr/>
          </a:p>
        </p:txBody>
      </p:sp>
      <p:sp>
        <p:nvSpPr>
          <p:cNvPr id="412" name="Google Shape;412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 and call for actions</a:t>
            </a:r>
            <a:endParaRPr/>
          </a:p>
        </p:txBody>
      </p:sp>
      <p:sp>
        <p:nvSpPr>
          <p:cNvPr id="418" name="Google Shape;418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4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 for a survey?</a:t>
            </a:r>
            <a:endParaRPr/>
          </a:p>
        </p:txBody>
      </p:sp>
      <p:sp>
        <p:nvSpPr>
          <p:cNvPr id="424" name="Google Shape;424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25" name="Google Shape;425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8975" y="2931450"/>
            <a:ext cx="1846050" cy="184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>
            <p:ph type="ctrTitle"/>
          </p:nvPr>
        </p:nvSpPr>
        <p:spPr>
          <a:xfrm>
            <a:off x="242125" y="186057"/>
            <a:ext cx="8165100" cy="4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Muster-Leitlinie </a:t>
            </a:r>
            <a:br>
              <a:rPr lang="en"/>
            </a:br>
            <a:r>
              <a:rPr lang="en"/>
              <a:t>für die effiziente Entwicklung </a:t>
            </a:r>
            <a:br>
              <a:rPr lang="en"/>
            </a:br>
            <a:r>
              <a:rPr lang="en"/>
              <a:t>von Forschungssoftware</a:t>
            </a:r>
            <a:endParaRPr/>
          </a:p>
        </p:txBody>
      </p:sp>
      <p:sp>
        <p:nvSpPr>
          <p:cNvPr id="91" name="Google Shape;91;p17"/>
          <p:cNvSpPr txBox="1"/>
          <p:nvPr/>
        </p:nvSpPr>
        <p:spPr>
          <a:xfrm>
            <a:off x="242126" y="1267550"/>
            <a:ext cx="4155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Focus Group </a:t>
            </a: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RSE Software Development Guidelines</a:t>
            </a:r>
            <a:r>
              <a:rPr lang="en" sz="1100"/>
              <a:t> (special interest group of</a:t>
            </a: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100"/>
              <a:t>GI topic area</a:t>
            </a: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RSE </a:t>
            </a:r>
            <a:r>
              <a:rPr lang="en" sz="1100"/>
              <a:t>/ of </a:t>
            </a: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de-RSE)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7"/>
          <p:cNvSpPr txBox="1"/>
          <p:nvPr/>
        </p:nvSpPr>
        <p:spPr>
          <a:xfrm>
            <a:off x="4511275" y="0"/>
            <a:ext cx="4594200" cy="43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Authors:</a:t>
            </a:r>
            <a:endParaRPr sz="1100">
              <a:solidFill>
                <a:schemeClr val="dk1"/>
              </a:solidFill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 u="none" cap="none" strike="noStrike">
                <a:solidFill>
                  <a:schemeClr val="dk1"/>
                </a:solidFill>
              </a:rPr>
              <a:t>Andreas Czerniak</a:t>
            </a:r>
            <a:r>
              <a:rPr i="0" lang="en" sz="1100" u="none" cap="none" strike="noStrike">
                <a:solidFill>
                  <a:schemeClr val="dk1"/>
                </a:solidFill>
              </a:rPr>
              <a:t>, Universität Bielefeld</a:t>
            </a:r>
            <a:endParaRPr sz="1100">
              <a:solidFill>
                <a:schemeClr val="dk1"/>
              </a:solidFill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solidFill>
                  <a:schemeClr val="dk1"/>
                </a:solidFill>
              </a:rPr>
              <a:t>Adrian Ehrenhofer</a:t>
            </a:r>
            <a:r>
              <a:rPr i="0" lang="en" sz="1100">
                <a:solidFill>
                  <a:schemeClr val="dk1"/>
                </a:solidFill>
              </a:rPr>
              <a:t>, TU Dresden</a:t>
            </a:r>
            <a:endParaRPr sz="1100">
              <a:solidFill>
                <a:schemeClr val="dk1"/>
              </a:solidFill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solidFill>
                  <a:schemeClr val="dk1"/>
                </a:solidFill>
              </a:rPr>
              <a:t>Bernadette Fritzsch</a:t>
            </a:r>
            <a:r>
              <a:rPr i="0" lang="en" sz="1100">
                <a:solidFill>
                  <a:schemeClr val="dk1"/>
                </a:solidFill>
              </a:rPr>
              <a:t>, Alfred-Wegener-Institut, Bremerhaven</a:t>
            </a:r>
            <a:endParaRPr sz="1100">
              <a:solidFill>
                <a:schemeClr val="dk1"/>
              </a:solidFill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solidFill>
                  <a:schemeClr val="dk1"/>
                </a:solidFill>
              </a:rPr>
              <a:t>Maximilian Funk</a:t>
            </a:r>
            <a:r>
              <a:rPr i="0" lang="en" sz="1100">
                <a:solidFill>
                  <a:schemeClr val="dk1"/>
                </a:solidFill>
              </a:rPr>
              <a:t>, Max-Planck-Gesellschaft e.V., München</a:t>
            </a:r>
            <a:endParaRPr sz="1100">
              <a:solidFill>
                <a:schemeClr val="dk1"/>
              </a:solidFill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solidFill>
                  <a:schemeClr val="dk1"/>
                </a:solidFill>
              </a:rPr>
              <a:t>Florian Goth</a:t>
            </a:r>
            <a:r>
              <a:rPr i="0" lang="en" sz="1100">
                <a:solidFill>
                  <a:schemeClr val="dk1"/>
                </a:solidFill>
              </a:rPr>
              <a:t>, Universität Würzburg</a:t>
            </a:r>
            <a:endParaRPr sz="1100">
              <a:solidFill>
                <a:schemeClr val="dk1"/>
              </a:solidFill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solidFill>
                  <a:schemeClr val="dk1"/>
                </a:solidFill>
              </a:rPr>
              <a:t>Reiner Hähnle</a:t>
            </a:r>
            <a:r>
              <a:rPr i="0" lang="en" sz="1100">
                <a:solidFill>
                  <a:schemeClr val="dk1"/>
                </a:solidFill>
              </a:rPr>
              <a:t>, TU Darmstadt</a:t>
            </a:r>
            <a:endParaRPr sz="1100">
              <a:solidFill>
                <a:schemeClr val="dk1"/>
              </a:solidFill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solidFill>
                  <a:schemeClr val="dk1"/>
                </a:solidFill>
              </a:rPr>
              <a:t>Carina Haupt</a:t>
            </a:r>
            <a:r>
              <a:rPr i="0" lang="en" sz="1100">
                <a:solidFill>
                  <a:schemeClr val="dk1"/>
                </a:solidFill>
              </a:rPr>
              <a:t>, Deutsches Zentrum für Luft- und Raumfahrt (DLR)</a:t>
            </a:r>
            <a:endParaRPr sz="1100">
              <a:solidFill>
                <a:schemeClr val="dk1"/>
              </a:solidFill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solidFill>
                  <a:schemeClr val="dk1"/>
                </a:solidFill>
              </a:rPr>
              <a:t>Marco Konersmann</a:t>
            </a:r>
            <a:r>
              <a:rPr i="0" lang="en" sz="1100">
                <a:solidFill>
                  <a:schemeClr val="dk1"/>
                </a:solidFill>
              </a:rPr>
              <a:t>, RWTH Aachen</a:t>
            </a:r>
            <a:endParaRPr sz="1100">
              <a:solidFill>
                <a:schemeClr val="dk1"/>
              </a:solidFill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solidFill>
                  <a:schemeClr val="dk1"/>
                </a:solidFill>
              </a:rPr>
              <a:t>Jan Linxweiler</a:t>
            </a:r>
            <a:r>
              <a:rPr i="0" lang="en" sz="1100">
                <a:solidFill>
                  <a:schemeClr val="dk1"/>
                </a:solidFill>
              </a:rPr>
              <a:t>, TU Braunschweig</a:t>
            </a:r>
            <a:endParaRPr sz="1100">
              <a:solidFill>
                <a:schemeClr val="dk1"/>
              </a:solidFill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solidFill>
                  <a:schemeClr val="dk1"/>
                </a:solidFill>
              </a:rPr>
              <a:t>Frank Löffler</a:t>
            </a:r>
            <a:r>
              <a:rPr i="0" lang="en" sz="1100">
                <a:solidFill>
                  <a:schemeClr val="dk1"/>
                </a:solidFill>
              </a:rPr>
              <a:t>, Friedrich-Schiller-Universität Jena</a:t>
            </a:r>
            <a:endParaRPr sz="1100">
              <a:solidFill>
                <a:schemeClr val="dk1"/>
              </a:solidFill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solidFill>
                  <a:schemeClr val="dk1"/>
                </a:solidFill>
              </a:rPr>
              <a:t>Alexander Lüpges</a:t>
            </a:r>
            <a:r>
              <a:rPr i="0" lang="en" sz="1100">
                <a:solidFill>
                  <a:schemeClr val="dk1"/>
                </a:solidFill>
              </a:rPr>
              <a:t>, RWTH Aachen</a:t>
            </a:r>
            <a:endParaRPr sz="1100">
              <a:solidFill>
                <a:schemeClr val="dk1"/>
              </a:solidFill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solidFill>
                  <a:schemeClr val="dk1"/>
                </a:solidFill>
              </a:rPr>
              <a:t>Sebastian Nielebock</a:t>
            </a:r>
            <a:r>
              <a:rPr i="0" lang="en" sz="1100">
                <a:solidFill>
                  <a:schemeClr val="dk1"/>
                </a:solidFill>
              </a:rPr>
              <a:t>, OVGU Magdeburg</a:t>
            </a:r>
            <a:endParaRPr sz="1100">
              <a:solidFill>
                <a:schemeClr val="dk1"/>
              </a:solidFill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solidFill>
                  <a:schemeClr val="dk1"/>
                </a:solidFill>
              </a:rPr>
              <a:t>Bernhard Rumpe</a:t>
            </a:r>
            <a:r>
              <a:rPr i="0" lang="en" sz="1100">
                <a:solidFill>
                  <a:schemeClr val="dk1"/>
                </a:solidFill>
              </a:rPr>
              <a:t>, RWTH Aachen</a:t>
            </a:r>
            <a:endParaRPr sz="1100">
              <a:solidFill>
                <a:schemeClr val="dk1"/>
              </a:solidFill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solidFill>
                  <a:schemeClr val="dk1"/>
                </a:solidFill>
              </a:rPr>
              <a:t>Ina Schieferdecker</a:t>
            </a:r>
            <a:r>
              <a:rPr i="0" lang="en" sz="1100">
                <a:solidFill>
                  <a:schemeClr val="dk1"/>
                </a:solidFill>
              </a:rPr>
              <a:t>, TU Berlin</a:t>
            </a:r>
            <a:endParaRPr sz="1100">
              <a:solidFill>
                <a:schemeClr val="dk1"/>
              </a:solidFill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solidFill>
                  <a:schemeClr val="dk1"/>
                </a:solidFill>
              </a:rPr>
              <a:t>Tobias Schlauch</a:t>
            </a:r>
            <a:r>
              <a:rPr i="0" lang="en" sz="1100">
                <a:solidFill>
                  <a:schemeClr val="dk1"/>
                </a:solidFill>
              </a:rPr>
              <a:t>, Deutsches Zentrum für Luft- und Raumfahrt (DLR)</a:t>
            </a:r>
            <a:endParaRPr sz="1100">
              <a:solidFill>
                <a:schemeClr val="dk1"/>
              </a:solidFill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solidFill>
                  <a:schemeClr val="dk1"/>
                </a:solidFill>
              </a:rPr>
              <a:t>Robert Speck</a:t>
            </a:r>
            <a:r>
              <a:rPr i="0" lang="en" sz="1100">
                <a:solidFill>
                  <a:schemeClr val="dk1"/>
                </a:solidFill>
              </a:rPr>
              <a:t>, Forschungszentrum Jülich GmbH</a:t>
            </a:r>
            <a:endParaRPr sz="1100">
              <a:solidFill>
                <a:schemeClr val="dk1"/>
              </a:solidFill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solidFill>
                  <a:schemeClr val="dk1"/>
                </a:solidFill>
              </a:rPr>
              <a:t>Alexander Struck</a:t>
            </a:r>
            <a:r>
              <a:rPr i="0" lang="en" sz="1100">
                <a:solidFill>
                  <a:schemeClr val="dk1"/>
                </a:solidFill>
              </a:rPr>
              <a:t>, Humboldt-Universität zu Berlin</a:t>
            </a:r>
            <a:endParaRPr sz="1100">
              <a:solidFill>
                <a:schemeClr val="dk1"/>
              </a:solidFill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solidFill>
                  <a:schemeClr val="dk1"/>
                </a:solidFill>
              </a:rPr>
              <a:t>Jan Philipp Thiele</a:t>
            </a:r>
            <a:r>
              <a:rPr i="0" lang="en" sz="1100">
                <a:solidFill>
                  <a:schemeClr val="dk1"/>
                </a:solidFill>
              </a:rPr>
              <a:t>, Weierstrass Institut Berlin</a:t>
            </a:r>
            <a:endParaRPr sz="1100">
              <a:solidFill>
                <a:schemeClr val="dk1"/>
              </a:solidFill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solidFill>
                  <a:schemeClr val="dk1"/>
                </a:solidFill>
              </a:rPr>
              <a:t>Matthias Tichy</a:t>
            </a:r>
            <a:r>
              <a:rPr i="0" lang="en" sz="1100">
                <a:solidFill>
                  <a:schemeClr val="dk1"/>
                </a:solidFill>
              </a:rPr>
              <a:t>, Universität Ulm</a:t>
            </a:r>
            <a:endParaRPr sz="1100">
              <a:solidFill>
                <a:schemeClr val="dk1"/>
              </a:solidFill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solidFill>
                  <a:schemeClr val="dk1"/>
                </a:solidFill>
              </a:rPr>
              <a:t>Inga Ulusoy</a:t>
            </a:r>
            <a:r>
              <a:rPr i="0" lang="en" sz="1100">
                <a:solidFill>
                  <a:schemeClr val="dk1"/>
                </a:solidFill>
              </a:rPr>
              <a:t>, Scientific Software Center, Universität Heidelberg</a:t>
            </a:r>
            <a:r>
              <a:rPr lang="en" sz="1100">
                <a:solidFill>
                  <a:schemeClr val="dk1"/>
                </a:solidFill>
              </a:rPr>
              <a:t> </a:t>
            </a:r>
            <a:endParaRPr sz="1100">
              <a:solidFill>
                <a:schemeClr val="dk1"/>
              </a:solidFill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… and many more commentators💪🙌</a:t>
            </a:r>
            <a:endParaRPr sz="1100">
              <a:solidFill>
                <a:schemeClr val="dk1"/>
              </a:solidFill>
            </a:endParaRPr>
          </a:p>
        </p:txBody>
      </p:sp>
      <p:pic>
        <p:nvPicPr>
          <p:cNvPr id="93" name="Google Shape;9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6576" y="2332052"/>
            <a:ext cx="2654700" cy="2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7"/>
          <p:cNvSpPr txBox="1"/>
          <p:nvPr/>
        </p:nvSpPr>
        <p:spPr>
          <a:xfrm>
            <a:off x="87300" y="1822700"/>
            <a:ext cx="3383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The authors come from an …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5" name="Google Shape;95;p17"/>
          <p:cNvSpPr txBox="1"/>
          <p:nvPr/>
        </p:nvSpPr>
        <p:spPr>
          <a:xfrm>
            <a:off x="2756500" y="4473625"/>
            <a:ext cx="1473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… background.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6" name="Google Shape;96;p1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Target audience</a:t>
            </a:r>
            <a:endParaRPr/>
          </a:p>
        </p:txBody>
      </p:sp>
      <p:sp>
        <p:nvSpPr>
          <p:cNvPr id="102" name="Google Shape;10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/>
          <p:nvPr/>
        </p:nvSpPr>
        <p:spPr>
          <a:xfrm>
            <a:off x="5438125" y="978100"/>
            <a:ext cx="2656500" cy="968700"/>
          </a:xfrm>
          <a:prstGeom prst="roundRect">
            <a:avLst>
              <a:gd fmla="val 16667" name="adj"/>
            </a:avLst>
          </a:prstGeom>
          <a:solidFill>
            <a:srgbClr val="9FC5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Research Software Engineers</a:t>
            </a:r>
            <a:endParaRPr/>
          </a:p>
        </p:txBody>
      </p:sp>
      <p:sp>
        <p:nvSpPr>
          <p:cNvPr id="108" name="Google Shape;108;p19"/>
          <p:cNvSpPr/>
          <p:nvPr/>
        </p:nvSpPr>
        <p:spPr>
          <a:xfrm>
            <a:off x="5775275" y="2005513"/>
            <a:ext cx="2656500" cy="968700"/>
          </a:xfrm>
          <a:prstGeom prst="roundRect">
            <a:avLst>
              <a:gd fmla="val 16667" name="adj"/>
            </a:avLst>
          </a:prstGeom>
          <a:solidFill>
            <a:srgbClr val="9FC5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Scientists-who-code</a:t>
            </a:r>
            <a:endParaRPr/>
          </a:p>
        </p:txBody>
      </p:sp>
      <p:sp>
        <p:nvSpPr>
          <p:cNvPr id="109" name="Google Shape;109;p19"/>
          <p:cNvSpPr txBox="1"/>
          <p:nvPr/>
        </p:nvSpPr>
        <p:spPr>
          <a:xfrm>
            <a:off x="379500" y="254675"/>
            <a:ext cx="3425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“The manager/decision maker”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10" name="Google Shape;110;p19"/>
          <p:cNvSpPr txBox="1"/>
          <p:nvPr/>
        </p:nvSpPr>
        <p:spPr>
          <a:xfrm>
            <a:off x="5889866" y="254675"/>
            <a:ext cx="2876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“The maker”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11" name="Google Shape;111;p19"/>
          <p:cNvSpPr/>
          <p:nvPr/>
        </p:nvSpPr>
        <p:spPr>
          <a:xfrm>
            <a:off x="356975" y="978097"/>
            <a:ext cx="2656500" cy="968700"/>
          </a:xfrm>
          <a:prstGeom prst="roundRect">
            <a:avLst>
              <a:gd fmla="val 16667" name="adj"/>
            </a:avLst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Research institutions</a:t>
            </a:r>
            <a:endParaRPr/>
          </a:p>
        </p:txBody>
      </p:sp>
      <p:sp>
        <p:nvSpPr>
          <p:cNvPr id="112" name="Google Shape;112;p19"/>
          <p:cNvSpPr/>
          <p:nvPr/>
        </p:nvSpPr>
        <p:spPr>
          <a:xfrm>
            <a:off x="639225" y="2005522"/>
            <a:ext cx="2656500" cy="968700"/>
          </a:xfrm>
          <a:prstGeom prst="roundRect">
            <a:avLst>
              <a:gd fmla="val 16667" name="adj"/>
            </a:avLst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Research departments or consortia</a:t>
            </a:r>
            <a:endParaRPr/>
          </a:p>
        </p:txBody>
      </p:sp>
      <p:sp>
        <p:nvSpPr>
          <p:cNvPr id="113" name="Google Shape;113;p19"/>
          <p:cNvSpPr/>
          <p:nvPr/>
        </p:nvSpPr>
        <p:spPr>
          <a:xfrm>
            <a:off x="3138800" y="3032947"/>
            <a:ext cx="2656500" cy="968700"/>
          </a:xfrm>
          <a:prstGeom prst="roundRect">
            <a:avLst>
              <a:gd fmla="val 16667" name="adj"/>
            </a:avLst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Researchers</a:t>
            </a:r>
            <a:endParaRPr/>
          </a:p>
        </p:txBody>
      </p:sp>
      <p:sp>
        <p:nvSpPr>
          <p:cNvPr id="114" name="Google Shape;114;p19"/>
          <p:cNvSpPr/>
          <p:nvPr/>
        </p:nvSpPr>
        <p:spPr>
          <a:xfrm>
            <a:off x="3775600" y="4060375"/>
            <a:ext cx="3470400" cy="10332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Further stakeholders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</a:rPr>
              <a:t>users of research software 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</a:rPr>
              <a:t>legal and administrative departments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</a:rPr>
              <a:t>core facilities of research institutions (libraries, computing facilities, research data units)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</a:rPr>
              <a:t>funding agencies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115" name="Google Shape;115;p1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Purpose of the guidelines</a:t>
            </a:r>
            <a:endParaRPr/>
          </a:p>
        </p:txBody>
      </p:sp>
      <p:sp>
        <p:nvSpPr>
          <p:cNvPr id="121" name="Google Shape;121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/>
          <p:nvPr>
            <p:ph idx="1" type="body"/>
          </p:nvPr>
        </p:nvSpPr>
        <p:spPr>
          <a:xfrm>
            <a:off x="4662000" y="926017"/>
            <a:ext cx="4239000" cy="32894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76200" lvl="0" marL="165100" rtl="0" algn="l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4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76200" lvl="0" marL="165100" rtl="0" algn="l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7" name="Google Shape;127;p21"/>
          <p:cNvSpPr txBox="1"/>
          <p:nvPr>
            <p:ph type="title"/>
          </p:nvPr>
        </p:nvSpPr>
        <p:spPr>
          <a:xfrm>
            <a:off x="288000" y="151200"/>
            <a:ext cx="8613000" cy="4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Purpose of the Guideline</a:t>
            </a:r>
            <a:endParaRPr/>
          </a:p>
        </p:txBody>
      </p:sp>
      <p:sp>
        <p:nvSpPr>
          <p:cNvPr id="128" name="Google Shape;128;p21"/>
          <p:cNvSpPr txBox="1"/>
          <p:nvPr>
            <p:ph idx="2" type="body"/>
          </p:nvPr>
        </p:nvSpPr>
        <p:spPr>
          <a:xfrm>
            <a:off x="288000" y="926375"/>
            <a:ext cx="8012700" cy="32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-165100" lvl="0" marL="1651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b="1" lang="en">
                <a:solidFill>
                  <a:schemeClr val="dk2"/>
                </a:solidFill>
              </a:rPr>
              <a:t>Requirements of the development</a:t>
            </a:r>
            <a:r>
              <a:rPr lang="en">
                <a:solidFill>
                  <a:schemeClr val="dk2"/>
                </a:solidFill>
              </a:rPr>
              <a:t>, management, and distribution of research software </a:t>
            </a:r>
            <a:endParaRPr>
              <a:solidFill>
                <a:schemeClr val="dk2"/>
              </a:solidFill>
            </a:endParaRPr>
          </a:p>
          <a:p>
            <a:pPr indent="0" lvl="0" marL="1651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-165100" lvl="0" marL="1651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b="1" lang="en">
                <a:solidFill>
                  <a:schemeClr val="dk2"/>
                </a:solidFill>
              </a:rPr>
              <a:t>Foundation </a:t>
            </a:r>
            <a:r>
              <a:rPr lang="en"/>
              <a:t>for researchers for research software development</a:t>
            </a:r>
            <a:endParaRPr/>
          </a:p>
          <a:p>
            <a:pPr indent="-76200" lvl="0" marL="165100" rtl="0" algn="l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-165100" lvl="0" marL="1651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b="1" lang="en">
                <a:solidFill>
                  <a:schemeClr val="dk2"/>
                </a:solidFill>
              </a:rPr>
              <a:t>Practical</a:t>
            </a:r>
            <a:r>
              <a:rPr lang="en"/>
              <a:t> and </a:t>
            </a:r>
            <a:r>
              <a:rPr b="1" lang="en">
                <a:solidFill>
                  <a:schemeClr val="dk2"/>
                </a:solidFill>
              </a:rPr>
              <a:t>organizational processes</a:t>
            </a:r>
            <a:r>
              <a:rPr b="1" lang="en">
                <a:solidFill>
                  <a:schemeClr val="dk2"/>
                </a:solidFill>
              </a:rPr>
              <a:t> </a:t>
            </a:r>
            <a:r>
              <a:rPr lang="en"/>
              <a:t>in RSE</a:t>
            </a:r>
            <a:endParaRPr/>
          </a:p>
          <a:p>
            <a:pPr indent="-76200" lvl="0" marL="165100" rtl="0" algn="l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-165100" lvl="0" marL="1651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Decision basis for choosing </a:t>
            </a:r>
            <a:r>
              <a:rPr b="1" lang="en">
                <a:solidFill>
                  <a:schemeClr val="dk2"/>
                </a:solidFill>
              </a:rPr>
              <a:t>licenses</a:t>
            </a:r>
            <a:endParaRPr/>
          </a:p>
          <a:p>
            <a:pPr indent="-76200" lvl="0" marL="165100" rtl="0" algn="l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-165100" lvl="0" marL="1651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b="1" lang="en">
                <a:solidFill>
                  <a:schemeClr val="dk2"/>
                </a:solidFill>
              </a:rPr>
              <a:t>Research Software Engineering Support</a:t>
            </a:r>
            <a:r>
              <a:rPr b="1" lang="en"/>
              <a:t> </a:t>
            </a:r>
            <a:r>
              <a:rPr lang="en"/>
              <a:t>for scientists</a:t>
            </a:r>
            <a:endParaRPr/>
          </a:p>
          <a:p>
            <a:pPr indent="-76200" lvl="0" marL="165100" rtl="0" algn="l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9" name="Google Shape;129;p2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Content of the guidelines</a:t>
            </a:r>
            <a:endParaRPr/>
          </a:p>
        </p:txBody>
      </p:sp>
      <p:sp>
        <p:nvSpPr>
          <p:cNvPr id="135" name="Google Shape;135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3"/>
          <p:cNvSpPr txBox="1"/>
          <p:nvPr>
            <p:ph idx="1" type="body"/>
          </p:nvPr>
        </p:nvSpPr>
        <p:spPr>
          <a:xfrm>
            <a:off x="4662000" y="870736"/>
            <a:ext cx="4239000" cy="35883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 Contents:</a:t>
            </a:r>
            <a:endParaRPr/>
          </a:p>
          <a:p>
            <a:pPr indent="-139700" lvl="0" marL="165100" rtl="0" algn="l">
              <a:spcBef>
                <a:spcPts val="0"/>
              </a:spcBef>
              <a:spcAft>
                <a:spcPts val="0"/>
              </a:spcAft>
              <a:buSzPts val="500"/>
              <a:buNone/>
            </a:pPr>
            <a:r>
              <a:t/>
            </a:r>
            <a:endParaRPr sz="500"/>
          </a:p>
          <a:p>
            <a:pPr indent="-254000" lvl="1" marL="419100" rtl="0" algn="l">
              <a:spcBef>
                <a:spcPts val="0"/>
              </a:spcBef>
              <a:spcAft>
                <a:spcPts val="0"/>
              </a:spcAft>
              <a:buSzPts val="1200"/>
              <a:buFont typeface="Arial"/>
              <a:buAutoNum type="arabicPeriod"/>
            </a:pPr>
            <a:r>
              <a:rPr lang="en"/>
              <a:t>Executive Summary (for decision makers)</a:t>
            </a:r>
            <a:endParaRPr/>
          </a:p>
          <a:p>
            <a:pPr indent="-215900" lvl="1" marL="419100" rtl="0" algn="l">
              <a:spcBef>
                <a:spcPts val="0"/>
              </a:spcBef>
              <a:spcAft>
                <a:spcPts val="0"/>
              </a:spcAft>
              <a:buSzPts val="600"/>
              <a:buFont typeface="Arial"/>
              <a:buNone/>
            </a:pPr>
            <a:r>
              <a:t/>
            </a:r>
            <a:endParaRPr sz="600"/>
          </a:p>
          <a:p>
            <a:pPr indent="-254000" lvl="1" marL="419100" rtl="0" algn="l">
              <a:spcBef>
                <a:spcPts val="0"/>
              </a:spcBef>
              <a:spcAft>
                <a:spcPts val="0"/>
              </a:spcAft>
              <a:buSzPts val="1200"/>
              <a:buFont typeface="Arial"/>
              <a:buAutoNum type="arabicPeriod"/>
            </a:pPr>
            <a:r>
              <a:rPr lang="en"/>
              <a:t>Introduction</a:t>
            </a:r>
            <a:endParaRPr/>
          </a:p>
          <a:p>
            <a:pPr indent="-215900" lvl="1" marL="419100" rtl="0" algn="l">
              <a:spcBef>
                <a:spcPts val="0"/>
              </a:spcBef>
              <a:spcAft>
                <a:spcPts val="0"/>
              </a:spcAft>
              <a:buSzPts val="600"/>
              <a:buFont typeface="Arial"/>
              <a:buNone/>
            </a:pPr>
            <a:r>
              <a:t/>
            </a:r>
            <a:endParaRPr sz="600"/>
          </a:p>
          <a:p>
            <a:pPr indent="0" lvl="1" marL="165100" rtl="0" algn="l"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t/>
            </a:r>
            <a:endParaRPr sz="800"/>
          </a:p>
        </p:txBody>
      </p:sp>
      <p:sp>
        <p:nvSpPr>
          <p:cNvPr id="141" name="Google Shape;141;p23"/>
          <p:cNvSpPr txBox="1"/>
          <p:nvPr>
            <p:ph type="title"/>
          </p:nvPr>
        </p:nvSpPr>
        <p:spPr>
          <a:xfrm>
            <a:off x="288000" y="151200"/>
            <a:ext cx="8613000" cy="4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Template-Guideline for Efficient Development of Research Software</a:t>
            </a:r>
            <a:endParaRPr/>
          </a:p>
        </p:txBody>
      </p:sp>
      <p:pic>
        <p:nvPicPr>
          <p:cNvPr id="142" name="Google Shape;142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-236033" y="1394778"/>
            <a:ext cx="3157349" cy="2109266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3"/>
          <p:cNvSpPr txBox="1"/>
          <p:nvPr/>
        </p:nvSpPr>
        <p:spPr>
          <a:xfrm>
            <a:off x="247476" y="4028086"/>
            <a:ext cx="37638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Available</a:t>
            </a:r>
            <a:r>
              <a:rPr lang="en" sz="1100">
                <a:solidFill>
                  <a:schemeClr val="dk1"/>
                </a:solidFill>
              </a:rPr>
              <a:t> (in German)</a:t>
            </a:r>
            <a:r>
              <a:rPr lang="en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https://dl.gi.de/handle/20.500.12116/45663</a:t>
            </a:r>
            <a:r>
              <a:rPr lang="en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and</a:t>
            </a:r>
            <a:r>
              <a:rPr lang="en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https://fg-rse.gi.de/</a:t>
            </a:r>
            <a:r>
              <a:rPr lang="en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100"/>
          </a:p>
        </p:txBody>
      </p:sp>
      <p:sp>
        <p:nvSpPr>
          <p:cNvPr id="144" name="Google Shape;144;p2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5" name="Google Shape;145;p23"/>
          <p:cNvSpPr/>
          <p:nvPr/>
        </p:nvSpPr>
        <p:spPr>
          <a:xfrm>
            <a:off x="4662000" y="1156100"/>
            <a:ext cx="3531900" cy="783300"/>
          </a:xfrm>
          <a:prstGeom prst="rect">
            <a:avLst/>
          </a:prstGeom>
          <a:solidFill>
            <a:srgbClr val="FFFFFF">
              <a:alpha val="810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3"/>
          <p:cNvSpPr txBox="1"/>
          <p:nvPr/>
        </p:nvSpPr>
        <p:spPr>
          <a:xfrm>
            <a:off x="4572000" y="1829400"/>
            <a:ext cx="4047900" cy="24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54000" lvl="1" marL="419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 startAt="3"/>
            </a:pPr>
            <a:r>
              <a:rPr b="1" lang="en" sz="1200">
                <a:solidFill>
                  <a:schemeClr val="dk1"/>
                </a:solidFill>
              </a:rPr>
              <a:t>Research Software Development</a:t>
            </a:r>
            <a:endParaRPr b="1" sz="1200">
              <a:solidFill>
                <a:schemeClr val="dk1"/>
              </a:solidFill>
            </a:endParaRPr>
          </a:p>
          <a:p>
            <a:pPr indent="-266700" lvl="2" marL="584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</a:pPr>
            <a:r>
              <a:rPr b="1" lang="en" sz="1200">
                <a:solidFill>
                  <a:schemeClr val="dk1"/>
                </a:solidFill>
              </a:rPr>
              <a:t>Categorization of Research Software</a:t>
            </a:r>
            <a:endParaRPr b="1" sz="1200">
              <a:solidFill>
                <a:schemeClr val="dk1"/>
              </a:solidFill>
            </a:endParaRPr>
          </a:p>
          <a:p>
            <a:pPr indent="-266700" lvl="2" marL="584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</a:pPr>
            <a:r>
              <a:rPr b="1" lang="en" sz="1200">
                <a:solidFill>
                  <a:schemeClr val="dk1"/>
                </a:solidFill>
              </a:rPr>
              <a:t>Minimal Requirements for Research Software Development </a:t>
            </a:r>
            <a:endParaRPr b="1" sz="1200">
              <a:solidFill>
                <a:schemeClr val="dk1"/>
              </a:solidFill>
            </a:endParaRPr>
          </a:p>
          <a:p>
            <a:pPr indent="-215900" lvl="1" marL="419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solidFill>
                <a:schemeClr val="dk1"/>
              </a:solidFill>
            </a:endParaRPr>
          </a:p>
          <a:p>
            <a:pPr indent="-254000" lvl="1" marL="419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 startAt="3"/>
            </a:pPr>
            <a:r>
              <a:rPr b="1" lang="en" sz="1200">
                <a:solidFill>
                  <a:schemeClr val="dk1"/>
                </a:solidFill>
              </a:rPr>
              <a:t>Licensing</a:t>
            </a:r>
            <a:endParaRPr b="1" sz="1200">
              <a:solidFill>
                <a:schemeClr val="dk1"/>
              </a:solidFill>
            </a:endParaRPr>
          </a:p>
          <a:p>
            <a:pPr indent="-215900" lvl="1" marL="419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solidFill>
                <a:schemeClr val="dk1"/>
              </a:solidFill>
            </a:endParaRPr>
          </a:p>
          <a:p>
            <a:pPr indent="-254000" lvl="1" marL="419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 startAt="3"/>
            </a:pPr>
            <a:r>
              <a:rPr b="1" lang="en" sz="1200">
                <a:solidFill>
                  <a:schemeClr val="dk1"/>
                </a:solidFill>
              </a:rPr>
              <a:t>Research Software Engineering Support</a:t>
            </a:r>
            <a:endParaRPr b="1"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b="1" lang="en" sz="1200">
                <a:solidFill>
                  <a:schemeClr val="dk1"/>
                </a:solidFill>
              </a:rPr>
              <a:t>Technical Support</a:t>
            </a:r>
            <a:endParaRPr b="1"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b="1" lang="en" sz="1200">
                <a:solidFill>
                  <a:schemeClr val="dk1"/>
                </a:solidFill>
              </a:rPr>
              <a:t>Technical Services</a:t>
            </a:r>
            <a:endParaRPr b="1"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b="1" lang="en" sz="1200">
                <a:solidFill>
                  <a:schemeClr val="dk1"/>
                </a:solidFill>
              </a:rPr>
              <a:t>Appreciation</a:t>
            </a:r>
            <a:endParaRPr b="1"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b="1" lang="en" sz="1200">
                <a:solidFill>
                  <a:schemeClr val="dk1"/>
                </a:solidFill>
              </a:rPr>
              <a:t>Financial Support</a:t>
            </a:r>
            <a:endParaRPr b="1" sz="12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