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66" r:id="rId3"/>
    <p:sldId id="269" r:id="rId4"/>
    <p:sldId id="274" r:id="rId5"/>
    <p:sldId id="276" r:id="rId6"/>
    <p:sldId id="270" r:id="rId7"/>
    <p:sldId id="277" r:id="rId8"/>
    <p:sldId id="273" r:id="rId9"/>
    <p:sldId id="271" r:id="rId10"/>
    <p:sldId id="278" r:id="rId11"/>
    <p:sldId id="268" r:id="rId12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8AD2"/>
    <a:srgbClr val="80A5DC"/>
    <a:srgbClr val="006EC7"/>
    <a:srgbClr val="338BD2"/>
    <a:srgbClr val="66A8DD"/>
    <a:srgbClr val="367BB8"/>
    <a:srgbClr val="689CCA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15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940" y="5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519648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  <a:solidFill>
            <a:schemeClr val="accent1"/>
          </a:solidFill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519648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648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E654B22-1F37-130D-448B-A11ED7D5F23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191043" y="255213"/>
            <a:ext cx="1511235" cy="38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chemeClr val="accent1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short introduction to </a:t>
            </a:r>
            <a:r>
              <a:rPr lang="en-US" dirty="0" err="1"/>
              <a:t>Nextflow</a:t>
            </a:r>
            <a:r>
              <a:rPr lang="en-US" dirty="0"/>
              <a:t>: Bring your data science pipelines to the next level</a:t>
            </a:r>
            <a:br>
              <a:rPr lang="de-DE" dirty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Marie Lataretu &amp; Paul Wolk</a:t>
            </a:r>
          </a:p>
          <a:p>
            <a:r>
              <a:rPr lang="de-DE" dirty="0"/>
              <a:t>deRSE25 – 26.02.2025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2F78F1F-C598-4B77-83DE-39138433F097}"/>
              </a:ext>
            </a:extLst>
          </p:cNvPr>
          <p:cNvSpPr/>
          <p:nvPr/>
        </p:nvSpPr>
        <p:spPr>
          <a:xfrm>
            <a:off x="390526" y="2262822"/>
            <a:ext cx="2599981" cy="6178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4F807F3-FCDE-4285-9665-238691205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70" y="2333151"/>
            <a:ext cx="2019846" cy="405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64826" y="4917533"/>
            <a:ext cx="1860421" cy="194697"/>
          </a:xfrm>
        </p:spPr>
        <p:txBody>
          <a:bodyPr/>
          <a:lstStyle/>
          <a:p>
            <a:r>
              <a:rPr lang="de-DE" dirty="0"/>
              <a:t>26.02.2025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1" y="4917533"/>
            <a:ext cx="5165535" cy="194697"/>
          </a:xfrm>
        </p:spPr>
        <p:txBody>
          <a:bodyPr/>
          <a:lstStyle/>
          <a:p>
            <a:r>
              <a:rPr lang="en-US" dirty="0" err="1"/>
              <a:t>Nextflow</a:t>
            </a:r>
            <a:r>
              <a:rPr lang="en-US" dirty="0"/>
              <a:t>: Bring your data science pipelines to the next level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42862" y="4917533"/>
            <a:ext cx="496872" cy="194697"/>
          </a:xfrm>
        </p:spPr>
        <p:txBody>
          <a:bodyPr/>
          <a:lstStyle/>
          <a:p>
            <a:fld id="{162A217B-ED1C-D84B-8478-63C77FA79618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r>
              <a:rPr lang="de-DE" dirty="0"/>
              <a:t>March 24, 2025 - March 26, 2025</a:t>
            </a:r>
          </a:p>
          <a:p>
            <a:r>
              <a:rPr lang="de-DE" dirty="0"/>
              <a:t>Help </a:t>
            </a:r>
            <a:r>
              <a:rPr lang="de-DE" dirty="0" err="1"/>
              <a:t>developing</a:t>
            </a:r>
            <a:r>
              <a:rPr lang="de-DE" dirty="0"/>
              <a:t> </a:t>
            </a:r>
            <a:r>
              <a:rPr lang="de-DE" dirty="0" err="1"/>
              <a:t>nf</a:t>
            </a:r>
            <a:r>
              <a:rPr lang="de-DE" dirty="0"/>
              <a:t>-core </a:t>
            </a:r>
            <a:r>
              <a:rPr lang="de-DE" dirty="0" err="1"/>
              <a:t>pipelines</a:t>
            </a:r>
            <a:r>
              <a:rPr lang="de-DE" dirty="0"/>
              <a:t>, </a:t>
            </a:r>
            <a:r>
              <a:rPr lang="de-DE" dirty="0" err="1"/>
              <a:t>subworkflows</a:t>
            </a:r>
            <a:r>
              <a:rPr lang="de-DE" dirty="0"/>
              <a:t> and </a:t>
            </a:r>
            <a:r>
              <a:rPr lang="de-DE" dirty="0" err="1"/>
              <a:t>modules</a:t>
            </a:r>
            <a:r>
              <a:rPr lang="de-DE" dirty="0"/>
              <a:t> </a:t>
            </a:r>
            <a:r>
              <a:rPr lang="de-DE" dirty="0" err="1"/>
              <a:t>together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Nextflow</a:t>
            </a:r>
            <a:r>
              <a:rPr lang="de-DE" dirty="0"/>
              <a:t> </a:t>
            </a:r>
            <a:r>
              <a:rPr lang="de-DE" dirty="0" err="1"/>
              <a:t>enthusiasts</a:t>
            </a:r>
            <a:endParaRPr lang="de-DE" dirty="0"/>
          </a:p>
          <a:p>
            <a:r>
              <a:rPr lang="de-DE" dirty="0" err="1"/>
              <a:t>Either</a:t>
            </a:r>
            <a:r>
              <a:rPr lang="de-DE" dirty="0"/>
              <a:t> online </a:t>
            </a:r>
            <a:r>
              <a:rPr lang="de-DE" dirty="0" err="1"/>
              <a:t>or</a:t>
            </a:r>
            <a:r>
              <a:rPr lang="de-DE" dirty="0"/>
              <a:t> at a </a:t>
            </a:r>
            <a:r>
              <a:rPr lang="de-DE" dirty="0" err="1"/>
              <a:t>local</a:t>
            </a:r>
            <a:r>
              <a:rPr lang="de-DE" dirty="0"/>
              <a:t> </a:t>
            </a:r>
            <a:r>
              <a:rPr lang="de-DE" dirty="0" err="1"/>
              <a:t>side</a:t>
            </a:r>
            <a:endParaRPr lang="de-DE" dirty="0"/>
          </a:p>
          <a:p>
            <a:pPr lvl="1"/>
            <a:r>
              <a:rPr lang="de-DE" dirty="0"/>
              <a:t>German </a:t>
            </a:r>
            <a:r>
              <a:rPr lang="de-DE" dirty="0" err="1"/>
              <a:t>local</a:t>
            </a:r>
            <a:r>
              <a:rPr lang="de-DE" dirty="0"/>
              <a:t> </a:t>
            </a:r>
            <a:r>
              <a:rPr lang="de-DE" dirty="0" err="1"/>
              <a:t>sides</a:t>
            </a:r>
            <a:r>
              <a:rPr lang="de-DE" dirty="0"/>
              <a:t> in Heidelberg, Tübingen, Munich and </a:t>
            </a:r>
            <a:r>
              <a:rPr lang="de-DE" b="1" dirty="0"/>
              <a:t>Berlin</a:t>
            </a:r>
          </a:p>
          <a:p>
            <a:pPr lvl="1"/>
            <a:r>
              <a:rPr lang="de-DE" dirty="0"/>
              <a:t>Registration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local</a:t>
            </a:r>
            <a:r>
              <a:rPr lang="de-DE" dirty="0"/>
              <a:t> </a:t>
            </a:r>
            <a:r>
              <a:rPr lang="de-DE" dirty="0" err="1"/>
              <a:t>sides</a:t>
            </a:r>
            <a:r>
              <a:rPr lang="de-DE" dirty="0"/>
              <a:t> end on March 9th</a:t>
            </a:r>
          </a:p>
          <a:p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nf</a:t>
            </a:r>
            <a:r>
              <a:rPr lang="de-DE" dirty="0"/>
              <a:t>-core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 in Berlin</a:t>
            </a:r>
          </a:p>
          <a:p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course</a:t>
            </a:r>
            <a:r>
              <a:rPr lang="de-DE" b="1" dirty="0"/>
              <a:t> </a:t>
            </a:r>
            <a:r>
              <a:rPr lang="de-DE" b="1" dirty="0" err="1"/>
              <a:t>it‘s</a:t>
            </a:r>
            <a:r>
              <a:rPr lang="de-DE" b="1" dirty="0"/>
              <a:t> </a:t>
            </a:r>
            <a:r>
              <a:rPr lang="de-DE" b="1" dirty="0" err="1"/>
              <a:t>free</a:t>
            </a:r>
            <a:r>
              <a:rPr lang="de-DE" b="1" dirty="0"/>
              <a:t>!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de-DE" dirty="0"/>
              <a:t>The </a:t>
            </a:r>
            <a:r>
              <a:rPr lang="de-DE" dirty="0" err="1"/>
              <a:t>upcoming</a:t>
            </a:r>
            <a:r>
              <a:rPr lang="de-DE" dirty="0"/>
              <a:t> </a:t>
            </a:r>
            <a:r>
              <a:rPr lang="de-DE" dirty="0" err="1"/>
              <a:t>nf</a:t>
            </a:r>
            <a:r>
              <a:rPr lang="de-DE" dirty="0"/>
              <a:t>-core-Hackathon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4173B08-5F17-4B71-9807-C8A1A9D6F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0" y="2941109"/>
            <a:ext cx="1676984" cy="167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81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64826" y="4917533"/>
            <a:ext cx="1860421" cy="194697"/>
          </a:xfrm>
        </p:spPr>
        <p:txBody>
          <a:bodyPr/>
          <a:lstStyle/>
          <a:p>
            <a:r>
              <a:rPr lang="de-DE" dirty="0"/>
              <a:t>26.02.2025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1" y="4917533"/>
            <a:ext cx="5165535" cy="194697"/>
          </a:xfrm>
        </p:spPr>
        <p:txBody>
          <a:bodyPr/>
          <a:lstStyle/>
          <a:p>
            <a:r>
              <a:rPr lang="en-US" dirty="0" err="1"/>
              <a:t>Nextflow</a:t>
            </a:r>
            <a:r>
              <a:rPr lang="en-US" dirty="0"/>
              <a:t>: Bring your data science pipelines to the next level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42862" y="4917533"/>
            <a:ext cx="496872" cy="194697"/>
          </a:xfrm>
        </p:spPr>
        <p:txBody>
          <a:bodyPr/>
          <a:lstStyle/>
          <a:p>
            <a:fld id="{162A217B-ED1C-D84B-8478-63C77FA79618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de-DE" dirty="0"/>
              <a:t>Questions?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19B047-C5F5-47A6-AE1A-909AFCE2C08E}"/>
              </a:ext>
            </a:extLst>
          </p:cNvPr>
          <p:cNvSpPr txBox="1"/>
          <p:nvPr/>
        </p:nvSpPr>
        <p:spPr>
          <a:xfrm>
            <a:off x="1771650" y="1509713"/>
            <a:ext cx="6319837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</a:rPr>
              <a:t>Marie Lataretu					Paul Wolk</a:t>
            </a:r>
          </a:p>
          <a:p>
            <a:r>
              <a:rPr lang="de-DE" sz="1200" dirty="0">
                <a:solidFill>
                  <a:schemeClr val="accent1"/>
                </a:solidFill>
              </a:rPr>
              <a:t>       </a:t>
            </a:r>
            <a:r>
              <a:rPr lang="de-DE" sz="1200" dirty="0" err="1">
                <a:solidFill>
                  <a:schemeClr val="accent1"/>
                </a:solidFill>
              </a:rPr>
              <a:t>Nextflow</a:t>
            </a:r>
            <a:r>
              <a:rPr lang="de-DE" sz="1200" dirty="0">
                <a:solidFill>
                  <a:schemeClr val="accent1"/>
                </a:solidFill>
              </a:rPr>
              <a:t> </a:t>
            </a:r>
            <a:r>
              <a:rPr lang="de-DE" sz="1200" dirty="0" err="1">
                <a:solidFill>
                  <a:schemeClr val="accent1"/>
                </a:solidFill>
              </a:rPr>
              <a:t>ambassador</a:t>
            </a:r>
            <a:endParaRPr lang="de-DE" sz="1200" dirty="0">
              <a:solidFill>
                <a:schemeClr val="accent1"/>
              </a:solidFill>
            </a:endParaRPr>
          </a:p>
          <a:p>
            <a:endParaRPr lang="de-DE" sz="1400" dirty="0"/>
          </a:p>
          <a:p>
            <a:r>
              <a:rPr lang="de-DE" sz="1400" dirty="0"/>
              <a:t>	Any </a:t>
            </a:r>
            <a:r>
              <a:rPr lang="de-DE" sz="1400" dirty="0" err="1"/>
              <a:t>Nextflow</a:t>
            </a:r>
            <a:r>
              <a:rPr lang="de-DE" sz="1400" dirty="0"/>
              <a:t> </a:t>
            </a:r>
            <a:r>
              <a:rPr lang="de-DE" sz="1400" dirty="0" err="1"/>
              <a:t>questions</a:t>
            </a:r>
            <a:r>
              <a:rPr lang="de-DE" sz="1400" dirty="0"/>
              <a:t> after </a:t>
            </a:r>
            <a:r>
              <a:rPr lang="de-DE" sz="1400" dirty="0" err="1"/>
              <a:t>this</a:t>
            </a:r>
            <a:r>
              <a:rPr lang="de-DE" sz="1400" dirty="0"/>
              <a:t> </a:t>
            </a:r>
            <a:r>
              <a:rPr lang="de-DE" sz="1400" dirty="0" err="1"/>
              <a:t>workshop</a:t>
            </a:r>
            <a:r>
              <a:rPr lang="de-DE" sz="1400" dirty="0"/>
              <a:t>? </a:t>
            </a:r>
            <a:r>
              <a:rPr lang="de-DE" sz="1400" dirty="0" err="1"/>
              <a:t>Reach</a:t>
            </a:r>
            <a:r>
              <a:rPr lang="de-DE" sz="1400" dirty="0"/>
              <a:t> </a:t>
            </a:r>
            <a:r>
              <a:rPr lang="de-DE" sz="1400" dirty="0" err="1"/>
              <a:t>us</a:t>
            </a:r>
            <a:r>
              <a:rPr lang="de-DE" sz="1400" dirty="0"/>
              <a:t> </a:t>
            </a:r>
            <a:r>
              <a:rPr lang="de-DE" sz="1400" dirty="0" err="1"/>
              <a:t>here</a:t>
            </a:r>
            <a:r>
              <a:rPr lang="de-DE" sz="1400" dirty="0"/>
              <a:t>:</a:t>
            </a:r>
          </a:p>
          <a:p>
            <a:endParaRPr lang="de-DE" sz="1400" dirty="0"/>
          </a:p>
          <a:p>
            <a:r>
              <a:rPr lang="de-DE" sz="1400" dirty="0"/>
              <a:t>  lataretum@rki.de							wolkp@rki.de</a:t>
            </a:r>
          </a:p>
          <a:p>
            <a:endParaRPr lang="de-DE" sz="1400" dirty="0"/>
          </a:p>
          <a:p>
            <a:r>
              <a:rPr lang="de-DE" sz="1400" dirty="0"/>
              <a:t>			</a:t>
            </a:r>
          </a:p>
          <a:p>
            <a:r>
              <a:rPr lang="de-DE" sz="1400" dirty="0"/>
              <a:t>					</a:t>
            </a:r>
            <a:r>
              <a:rPr lang="de-DE" sz="1050" dirty="0" err="1"/>
              <a:t>or</a:t>
            </a:r>
            <a:r>
              <a:rPr lang="de-DE" sz="1050" dirty="0"/>
              <a:t> on LinkedIn</a:t>
            </a:r>
            <a:endParaRPr lang="de-DE" sz="1400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D2EBBEF-C781-469E-BF3C-7D8EB675B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8388" y="3090863"/>
            <a:ext cx="711989" cy="70941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0257B1A-8703-4DF1-8A78-C84670BF6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562" y="3090863"/>
            <a:ext cx="730276" cy="70941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0FACAE40-9C10-4A8C-8B61-F342EB732DE0}"/>
              </a:ext>
            </a:extLst>
          </p:cNvPr>
          <p:cNvSpPr txBox="1"/>
          <p:nvPr/>
        </p:nvSpPr>
        <p:spPr>
          <a:xfrm>
            <a:off x="1186338" y="4131127"/>
            <a:ext cx="749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James Fellows Yates and Maxime U. Garcia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slides</a:t>
            </a:r>
            <a:r>
              <a:rPr lang="de-DE" dirty="0"/>
              <a:t>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5101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64826" y="4917533"/>
            <a:ext cx="1860421" cy="194697"/>
          </a:xfrm>
        </p:spPr>
        <p:txBody>
          <a:bodyPr/>
          <a:lstStyle/>
          <a:p>
            <a:r>
              <a:rPr lang="de-DE" dirty="0"/>
              <a:t>26.02.2025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1" y="4917533"/>
            <a:ext cx="5165535" cy="194697"/>
          </a:xfrm>
        </p:spPr>
        <p:txBody>
          <a:bodyPr/>
          <a:lstStyle/>
          <a:p>
            <a:r>
              <a:rPr lang="en-US" dirty="0" err="1"/>
              <a:t>Nextflow</a:t>
            </a:r>
            <a:r>
              <a:rPr lang="en-US" dirty="0"/>
              <a:t>: Bring your data science pipelines to the next level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42862" y="4917533"/>
            <a:ext cx="496872" cy="194697"/>
          </a:xfrm>
        </p:spPr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de-DE" dirty="0" err="1"/>
              <a:t>Why</a:t>
            </a:r>
            <a:r>
              <a:rPr lang="de-DE" dirty="0"/>
              <a:t> Workflow Managers?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A0640DB-CE4D-4BC3-A20F-455B70B4740B}"/>
              </a:ext>
            </a:extLst>
          </p:cNvPr>
          <p:cNvSpPr/>
          <p:nvPr/>
        </p:nvSpPr>
        <p:spPr>
          <a:xfrm>
            <a:off x="395926" y="1183806"/>
            <a:ext cx="6462074" cy="182024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i="1" dirty="0">
                <a:solidFill>
                  <a:schemeClr val="dk2"/>
                </a:solidFill>
                <a:latin typeface="+mj-lt"/>
                <a:ea typeface="Inter Light"/>
                <a:cs typeface="Inter Light"/>
                <a:sym typeface="Inter Light"/>
              </a:rPr>
              <a:t>Workflow managers provide a framework for the creation, execution, and monitoring of pipeline. &lt;...&gt; </a:t>
            </a:r>
          </a:p>
          <a:p>
            <a:pPr lv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i="1" dirty="0">
                <a:solidFill>
                  <a:schemeClr val="dk2"/>
                </a:solidFill>
                <a:latin typeface="+mj-lt"/>
                <a:ea typeface="Inter Light"/>
                <a:cs typeface="Inter Light"/>
                <a:sym typeface="Inter Light"/>
              </a:rPr>
              <a:t>They simplify pipeline development, optimize resource usage, handle software installation and versions, and run on different compute platforms, enabling workflow portability and sharing.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41EDA2A-D644-477B-8D7A-E834776A05B0}"/>
              </a:ext>
            </a:extLst>
          </p:cNvPr>
          <p:cNvSpPr/>
          <p:nvPr/>
        </p:nvSpPr>
        <p:spPr>
          <a:xfrm>
            <a:off x="457200" y="3393799"/>
            <a:ext cx="4572000" cy="42550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de-DE" sz="2000" dirty="0"/>
              <a:t>→</a:t>
            </a:r>
            <a:r>
              <a:rPr lang="en-US" sz="2000" dirty="0">
                <a:latin typeface="+mj-lt"/>
                <a:ea typeface="Inter Light"/>
                <a:cs typeface="Inter Light"/>
                <a:sym typeface="Inter Light"/>
              </a:rPr>
              <a:t> More portable, efficient, reproducible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A898FB1-8C69-457B-BC2C-30262EC08744}"/>
              </a:ext>
            </a:extLst>
          </p:cNvPr>
          <p:cNvSpPr/>
          <p:nvPr/>
        </p:nvSpPr>
        <p:spPr>
          <a:xfrm>
            <a:off x="457200" y="300483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>
                <a:solidFill>
                  <a:schemeClr val="dk2"/>
                </a:solidFill>
                <a:latin typeface="+mj-lt"/>
                <a:ea typeface="Inter Light"/>
                <a:cs typeface="Inter Light"/>
                <a:sym typeface="Inter Light"/>
              </a:rPr>
              <a:t>Wratten et al. (2021) </a:t>
            </a:r>
            <a:r>
              <a:rPr lang="en-GB" sz="1200" i="1" dirty="0">
                <a:solidFill>
                  <a:schemeClr val="dk2"/>
                </a:solidFill>
                <a:latin typeface="+mj-lt"/>
                <a:ea typeface="Inter Light"/>
                <a:cs typeface="Inter Light"/>
                <a:sym typeface="Inter Light"/>
              </a:rPr>
              <a:t>Nature Methods</a:t>
            </a:r>
          </a:p>
        </p:txBody>
      </p:sp>
    </p:spTree>
    <p:extLst>
      <p:ext uri="{BB962C8B-B14F-4D97-AF65-F5344CB8AC3E}">
        <p14:creationId xmlns:p14="http://schemas.microsoft.com/office/powerpoint/2010/main" val="1617781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64826" y="4917533"/>
            <a:ext cx="1860421" cy="194697"/>
          </a:xfrm>
        </p:spPr>
        <p:txBody>
          <a:bodyPr/>
          <a:lstStyle/>
          <a:p>
            <a:r>
              <a:rPr lang="de-DE" dirty="0"/>
              <a:t>26.02.2025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1" y="4917533"/>
            <a:ext cx="5165535" cy="194697"/>
          </a:xfrm>
        </p:spPr>
        <p:txBody>
          <a:bodyPr/>
          <a:lstStyle/>
          <a:p>
            <a:r>
              <a:rPr lang="en-US" dirty="0" err="1"/>
              <a:t>Nextflow</a:t>
            </a:r>
            <a:r>
              <a:rPr lang="en-US" dirty="0"/>
              <a:t>: Bring your data science pipelines to the next level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42862" y="4917533"/>
            <a:ext cx="496872" cy="194697"/>
          </a:xfrm>
        </p:spPr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>
              <a:spcBef>
                <a:spcPts val="1600"/>
              </a:spcBef>
              <a:buAutoNum type="arabicPeriod"/>
            </a:pPr>
            <a:r>
              <a:rPr lang="en-US" dirty="0"/>
              <a:t>Execute a single command with the input and parameters</a:t>
            </a:r>
          </a:p>
          <a:p>
            <a:pPr>
              <a:buAutoNum type="arabicPeriod"/>
            </a:pPr>
            <a:r>
              <a:rPr lang="en-US" dirty="0"/>
              <a:t>The workflow manager</a:t>
            </a:r>
          </a:p>
          <a:p>
            <a:pPr lvl="1">
              <a:buAutoNum type="alphaLcPeriod"/>
            </a:pPr>
            <a:r>
              <a:rPr lang="en-US" dirty="0"/>
              <a:t>Writes </a:t>
            </a:r>
            <a:r>
              <a:rPr lang="en-US" dirty="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bash</a:t>
            </a:r>
            <a:r>
              <a:rPr lang="en-US" dirty="0"/>
              <a:t> scripts for you</a:t>
            </a:r>
          </a:p>
          <a:p>
            <a:pPr lvl="1">
              <a:buAutoNum type="alphaLcPeriod"/>
            </a:pPr>
            <a:r>
              <a:rPr lang="en-US" dirty="0"/>
              <a:t>Executes jobs in optimal order for you</a:t>
            </a:r>
          </a:p>
          <a:p>
            <a:pPr lvl="1">
              <a:buAutoNum type="alphaLcPeriod"/>
            </a:pPr>
            <a:r>
              <a:rPr lang="en-US" dirty="0"/>
              <a:t>Handles file transfer between scripts for you</a:t>
            </a:r>
          </a:p>
          <a:p>
            <a:pPr lvl="1">
              <a:buAutoNum type="alphaLcPeriod"/>
            </a:pPr>
            <a:r>
              <a:rPr lang="en-US" dirty="0"/>
              <a:t>Handles writing of </a:t>
            </a:r>
            <a:r>
              <a:rPr lang="en-US" dirty="0" err="1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sbatch</a:t>
            </a:r>
            <a:r>
              <a:rPr lang="en-US" dirty="0"/>
              <a:t> scripts for you</a:t>
            </a:r>
          </a:p>
          <a:p>
            <a:pPr lvl="1">
              <a:buAutoNum type="alphaLcPeriod"/>
            </a:pPr>
            <a:r>
              <a:rPr lang="en-US" dirty="0"/>
              <a:t>Handles re-execution of failed jobs for you</a:t>
            </a:r>
          </a:p>
          <a:p>
            <a:pPr>
              <a:buAutoNum type="arabicPeriod"/>
            </a:pPr>
            <a:r>
              <a:rPr lang="en-US" dirty="0"/>
              <a:t>You wait for an email or notification saying success 🎉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de-DE" dirty="0" err="1"/>
              <a:t>Why</a:t>
            </a:r>
            <a:r>
              <a:rPr lang="de-DE" dirty="0"/>
              <a:t> Workflow Managers?</a:t>
            </a:r>
          </a:p>
        </p:txBody>
      </p:sp>
    </p:spTree>
    <p:extLst>
      <p:ext uri="{BB962C8B-B14F-4D97-AF65-F5344CB8AC3E}">
        <p14:creationId xmlns:p14="http://schemas.microsoft.com/office/powerpoint/2010/main" val="2726695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64826" y="4917533"/>
            <a:ext cx="1860421" cy="194697"/>
          </a:xfrm>
        </p:spPr>
        <p:txBody>
          <a:bodyPr/>
          <a:lstStyle/>
          <a:p>
            <a:r>
              <a:rPr lang="de-DE" dirty="0"/>
              <a:t>26.02.2025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1" y="4917533"/>
            <a:ext cx="5165535" cy="194697"/>
          </a:xfrm>
        </p:spPr>
        <p:txBody>
          <a:bodyPr/>
          <a:lstStyle/>
          <a:p>
            <a:r>
              <a:rPr lang="en-US" dirty="0" err="1"/>
              <a:t>Nextflow</a:t>
            </a:r>
            <a:r>
              <a:rPr lang="en-US" dirty="0"/>
              <a:t>: Bring your data science pipelines to the next level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42862" y="4917533"/>
            <a:ext cx="496872" cy="194697"/>
          </a:xfrm>
        </p:spPr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>
            <a:normAutofit/>
          </a:bodyPr>
          <a:lstStyle/>
          <a:p>
            <a:pPr>
              <a:lnSpc>
                <a:spcPts val="1800"/>
              </a:lnSpc>
              <a:spcBef>
                <a:spcPts val="1600"/>
              </a:spcBef>
            </a:pPr>
            <a:r>
              <a:rPr lang="de-DE" sz="1800" dirty="0"/>
              <a:t>Write code in </a:t>
            </a:r>
            <a:r>
              <a:rPr lang="de-DE" sz="1800" dirty="0" err="1"/>
              <a:t>any</a:t>
            </a:r>
            <a:r>
              <a:rPr lang="de-DE" sz="1800" dirty="0"/>
              <a:t> </a:t>
            </a:r>
            <a:r>
              <a:rPr lang="de-DE" sz="1800" dirty="0" err="1"/>
              <a:t>language</a:t>
            </a:r>
            <a:endParaRPr lang="de-DE" sz="1800" dirty="0"/>
          </a:p>
          <a:p>
            <a:pPr>
              <a:lnSpc>
                <a:spcPts val="1800"/>
              </a:lnSpc>
              <a:spcBef>
                <a:spcPts val="1600"/>
              </a:spcBef>
            </a:pPr>
            <a:r>
              <a:rPr lang="de-DE" sz="1800" dirty="0" err="1"/>
              <a:t>Define</a:t>
            </a:r>
            <a:r>
              <a:rPr lang="de-DE" sz="1800" dirty="0"/>
              <a:t> </a:t>
            </a:r>
            <a:r>
              <a:rPr lang="de-DE" sz="1800" dirty="0" err="1"/>
              <a:t>software</a:t>
            </a:r>
            <a:r>
              <a:rPr lang="de-DE" sz="1800" dirty="0"/>
              <a:t> </a:t>
            </a:r>
            <a:r>
              <a:rPr lang="de-DE" sz="1800" dirty="0" err="1"/>
              <a:t>dependencies</a:t>
            </a:r>
            <a:r>
              <a:rPr lang="de-DE" sz="1800" dirty="0"/>
              <a:t> via </a:t>
            </a:r>
            <a:r>
              <a:rPr lang="de-DE" sz="1800" dirty="0" err="1"/>
              <a:t>containers</a:t>
            </a:r>
            <a:r>
              <a:rPr lang="de-DE" sz="1800" dirty="0"/>
              <a:t> </a:t>
            </a:r>
            <a:r>
              <a:rPr lang="de-DE" sz="1800" dirty="0" err="1"/>
              <a:t>or</a:t>
            </a:r>
            <a:r>
              <a:rPr lang="de-DE" sz="1800" dirty="0"/>
              <a:t> </a:t>
            </a:r>
            <a:r>
              <a:rPr lang="de-DE" sz="1800" dirty="0" err="1"/>
              <a:t>conda</a:t>
            </a:r>
            <a:endParaRPr lang="de-DE" sz="1800" dirty="0"/>
          </a:p>
          <a:p>
            <a:pPr>
              <a:lnSpc>
                <a:spcPts val="1800"/>
              </a:lnSpc>
              <a:spcBef>
                <a:spcPts val="1600"/>
              </a:spcBef>
            </a:pPr>
            <a:r>
              <a:rPr lang="de-DE" sz="1800" dirty="0" err="1"/>
              <a:t>Built</a:t>
            </a:r>
            <a:r>
              <a:rPr lang="de-DE" sz="1800" dirty="0"/>
              <a:t>-in </a:t>
            </a:r>
            <a:r>
              <a:rPr lang="de-DE" sz="1800" dirty="0" err="1"/>
              <a:t>version</a:t>
            </a:r>
            <a:r>
              <a:rPr lang="de-DE" sz="1800" dirty="0"/>
              <a:t> </a:t>
            </a:r>
            <a:r>
              <a:rPr lang="de-DE" sz="1800" dirty="0" err="1"/>
              <a:t>control</a:t>
            </a:r>
            <a:r>
              <a:rPr lang="de-DE" sz="1800" dirty="0"/>
              <a:t> </a:t>
            </a:r>
            <a:r>
              <a:rPr lang="de-DE" sz="1800" dirty="0" err="1"/>
              <a:t>with</a:t>
            </a:r>
            <a:r>
              <a:rPr lang="de-DE" sz="1800" dirty="0"/>
              <a:t> </a:t>
            </a:r>
            <a:r>
              <a:rPr lang="de-DE" sz="1800" dirty="0" err="1"/>
              <a:t>Git</a:t>
            </a:r>
            <a:endParaRPr lang="de-DE" sz="1800" dirty="0"/>
          </a:p>
          <a:p>
            <a:pPr>
              <a:lnSpc>
                <a:spcPts val="1800"/>
              </a:lnSpc>
              <a:spcBef>
                <a:spcPts val="1600"/>
              </a:spcBef>
            </a:pPr>
            <a:r>
              <a:rPr lang="de-DE" sz="1800" dirty="0" err="1"/>
              <a:t>Highly</a:t>
            </a:r>
            <a:r>
              <a:rPr lang="de-DE" sz="1800" dirty="0"/>
              <a:t> </a:t>
            </a:r>
            <a:r>
              <a:rPr lang="de-DE" sz="1800" dirty="0" err="1"/>
              <a:t>configurable</a:t>
            </a:r>
            <a:endParaRPr lang="de-DE" sz="1800" dirty="0"/>
          </a:p>
          <a:p>
            <a:pPr>
              <a:lnSpc>
                <a:spcPts val="1800"/>
              </a:lnSpc>
              <a:spcBef>
                <a:spcPts val="1600"/>
              </a:spcBef>
            </a:pPr>
            <a:r>
              <a:rPr lang="de-DE" sz="1800" dirty="0"/>
              <a:t>Execute </a:t>
            </a:r>
            <a:r>
              <a:rPr lang="de-DE" sz="1800" dirty="0" err="1"/>
              <a:t>it</a:t>
            </a:r>
            <a:r>
              <a:rPr lang="de-DE" sz="1800" dirty="0"/>
              <a:t> </a:t>
            </a:r>
            <a:r>
              <a:rPr lang="de-DE" sz="1800" dirty="0" err="1"/>
              <a:t>anywhere</a:t>
            </a:r>
            <a:r>
              <a:rPr lang="de-DE" sz="1800" dirty="0"/>
              <a:t>!</a:t>
            </a:r>
          </a:p>
          <a:p>
            <a:pPr lvl="1">
              <a:lnSpc>
                <a:spcPts val="1800"/>
              </a:lnSpc>
              <a:spcBef>
                <a:spcPts val="1600"/>
              </a:spcBef>
            </a:pPr>
            <a:r>
              <a:rPr lang="de-DE" dirty="0" err="1"/>
              <a:t>aws</a:t>
            </a:r>
            <a:r>
              <a:rPr lang="de-DE" dirty="0"/>
              <a:t>, </a:t>
            </a:r>
            <a:r>
              <a:rPr lang="de-DE" dirty="0" err="1"/>
              <a:t>slurm</a:t>
            </a:r>
            <a:r>
              <a:rPr lang="de-DE" dirty="0"/>
              <a:t>, </a:t>
            </a:r>
            <a:r>
              <a:rPr lang="de-DE" dirty="0" err="1"/>
              <a:t>Kubernetes</a:t>
            </a:r>
            <a:r>
              <a:rPr lang="de-DE" dirty="0"/>
              <a:t>, HPC and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!</a:t>
            </a:r>
          </a:p>
          <a:p>
            <a:pPr>
              <a:lnSpc>
                <a:spcPts val="1800"/>
              </a:lnSpc>
              <a:spcBef>
                <a:spcPts val="1600"/>
              </a:spcBef>
            </a:pP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run</a:t>
            </a:r>
            <a:r>
              <a:rPr lang="de-DE" sz="1800" dirty="0"/>
              <a:t> </a:t>
            </a:r>
            <a:r>
              <a:rPr lang="de-DE" sz="1800" dirty="0" err="1"/>
              <a:t>any</a:t>
            </a:r>
            <a:r>
              <a:rPr lang="de-DE" sz="1800" dirty="0"/>
              <a:t> </a:t>
            </a:r>
            <a:r>
              <a:rPr lang="de-DE" sz="1800" dirty="0" err="1"/>
              <a:t>Nextflow</a:t>
            </a:r>
            <a:r>
              <a:rPr lang="de-DE" sz="1800" dirty="0"/>
              <a:t> </a:t>
            </a:r>
            <a:r>
              <a:rPr lang="de-DE" sz="1800" dirty="0" err="1"/>
              <a:t>pipeline</a:t>
            </a:r>
            <a:r>
              <a:rPr lang="de-DE" sz="1800" dirty="0"/>
              <a:t>, </a:t>
            </a:r>
            <a:r>
              <a:rPr lang="de-DE" sz="1800" dirty="0" err="1"/>
              <a:t>you</a:t>
            </a:r>
            <a:r>
              <a:rPr lang="de-DE" sz="1800" dirty="0"/>
              <a:t> </a:t>
            </a:r>
            <a:r>
              <a:rPr lang="de-DE" sz="1800" dirty="0" err="1"/>
              <a:t>only</a:t>
            </a:r>
            <a:r>
              <a:rPr lang="de-DE" sz="1800" dirty="0"/>
              <a:t> </a:t>
            </a:r>
            <a:r>
              <a:rPr lang="de-DE" sz="1800" dirty="0" err="1"/>
              <a:t>need</a:t>
            </a:r>
            <a:r>
              <a:rPr lang="de-DE" sz="1800" dirty="0"/>
              <a:t> 3 </a:t>
            </a:r>
            <a:r>
              <a:rPr lang="de-DE" sz="1800" dirty="0" err="1"/>
              <a:t>things</a:t>
            </a:r>
            <a:r>
              <a:rPr lang="de-DE" sz="1800" dirty="0"/>
              <a:t>: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Nextflow</a:t>
            </a:r>
            <a:r>
              <a:rPr lang="de-DE" dirty="0"/>
              <a:t>?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123480D-C533-402E-B1C5-374A1B13E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141" y="3948114"/>
            <a:ext cx="3402283" cy="78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71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26.02.2025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2" y="4917533"/>
            <a:ext cx="4518764" cy="194697"/>
          </a:xfrm>
        </p:spPr>
        <p:txBody>
          <a:bodyPr/>
          <a:lstStyle/>
          <a:p>
            <a:r>
              <a:rPr lang="en-US" dirty="0" err="1"/>
              <a:t>Nextflow</a:t>
            </a:r>
            <a:r>
              <a:rPr lang="en-US" dirty="0"/>
              <a:t>: Bring your data science pipelines to the next level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DE" dirty="0" err="1"/>
              <a:t>Define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input</a:t>
            </a:r>
            <a:r>
              <a:rPr lang="de-DE" dirty="0"/>
              <a:t>, </a:t>
            </a:r>
            <a:r>
              <a:rPr lang="de-DE" dirty="0" err="1"/>
              <a:t>output</a:t>
            </a:r>
            <a:r>
              <a:rPr lang="de-DE" dirty="0"/>
              <a:t> and </a:t>
            </a:r>
            <a:r>
              <a:rPr lang="de-DE" dirty="0" err="1"/>
              <a:t>script</a:t>
            </a: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Run </a:t>
            </a:r>
            <a:r>
              <a:rPr lang="de-DE" dirty="0" err="1"/>
              <a:t>it</a:t>
            </a:r>
            <a:r>
              <a:rPr lang="de-DE" dirty="0"/>
              <a:t> in a </a:t>
            </a:r>
            <a:r>
              <a:rPr lang="de-DE" dirty="0" err="1"/>
              <a:t>workflow</a:t>
            </a: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 err="1"/>
              <a:t>Done</a:t>
            </a:r>
            <a:r>
              <a:rPr lang="de-DE" dirty="0"/>
              <a:t>!</a:t>
            </a:r>
          </a:p>
          <a:p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Nextflow</a:t>
            </a:r>
            <a:r>
              <a:rPr lang="de-DE" dirty="0"/>
              <a:t>? 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1F1DB67-4192-49E7-820E-E69C8E925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6831" y="1059582"/>
            <a:ext cx="3974015" cy="376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76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64826" y="4917533"/>
            <a:ext cx="1860421" cy="194697"/>
          </a:xfrm>
        </p:spPr>
        <p:txBody>
          <a:bodyPr/>
          <a:lstStyle/>
          <a:p>
            <a:r>
              <a:rPr lang="de-DE" dirty="0"/>
              <a:t>26.02.2025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1" y="4917533"/>
            <a:ext cx="5165535" cy="194697"/>
          </a:xfrm>
        </p:spPr>
        <p:txBody>
          <a:bodyPr/>
          <a:lstStyle/>
          <a:p>
            <a:r>
              <a:rPr lang="en-US" dirty="0" err="1"/>
              <a:t>Nextflow</a:t>
            </a:r>
            <a:r>
              <a:rPr lang="en-US" dirty="0"/>
              <a:t>: Bring your data science pipelines to the next level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42862" y="4917533"/>
            <a:ext cx="496872" cy="194697"/>
          </a:xfrm>
        </p:spPr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sz="quarter" idx="13"/>
          </p:nvPr>
        </p:nvSpPr>
        <p:spPr>
          <a:xfrm>
            <a:off x="457199" y="1059582"/>
            <a:ext cx="8058151" cy="3766417"/>
          </a:xfrm>
        </p:spPr>
        <p:txBody>
          <a:bodyPr/>
          <a:lstStyle/>
          <a:p>
            <a:r>
              <a:rPr lang="de-DE" dirty="0" err="1"/>
              <a:t>Prepared</a:t>
            </a:r>
            <a:r>
              <a:rPr lang="de-DE" dirty="0"/>
              <a:t> </a:t>
            </a:r>
            <a:r>
              <a:rPr lang="de-DE" dirty="0" err="1"/>
              <a:t>pipelines</a:t>
            </a:r>
            <a:r>
              <a:rPr lang="de-DE" dirty="0"/>
              <a:t>, </a:t>
            </a:r>
            <a:r>
              <a:rPr lang="de-DE" dirty="0" err="1"/>
              <a:t>subworkflows</a:t>
            </a:r>
            <a:r>
              <a:rPr lang="de-DE" dirty="0"/>
              <a:t> and </a:t>
            </a:r>
            <a:r>
              <a:rPr lang="de-DE" dirty="0" err="1"/>
              <a:t>modules</a:t>
            </a:r>
            <a:r>
              <a:rPr lang="de-DE" dirty="0"/>
              <a:t> in a </a:t>
            </a:r>
            <a:r>
              <a:rPr lang="de-DE" dirty="0" err="1"/>
              <a:t>standardized</a:t>
            </a:r>
            <a:r>
              <a:rPr lang="de-DE" dirty="0"/>
              <a:t> </a:t>
            </a:r>
            <a:r>
              <a:rPr lang="de-DE" dirty="0" err="1"/>
              <a:t>format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use</a:t>
            </a:r>
            <a:endParaRPr lang="de-DE" dirty="0"/>
          </a:p>
          <a:p>
            <a:pPr lvl="1"/>
            <a:r>
              <a:rPr lang="de-DE" dirty="0" err="1"/>
              <a:t>Mostly</a:t>
            </a:r>
            <a:r>
              <a:rPr lang="de-DE" dirty="0"/>
              <a:t> </a:t>
            </a:r>
            <a:r>
              <a:rPr lang="de-DE" dirty="0" err="1"/>
              <a:t>biological</a:t>
            </a:r>
            <a:r>
              <a:rPr lang="de-DE" dirty="0"/>
              <a:t>, but </a:t>
            </a:r>
            <a:r>
              <a:rPr lang="de-DE" dirty="0" err="1"/>
              <a:t>first</a:t>
            </a:r>
            <a:r>
              <a:rPr lang="de-DE" dirty="0"/>
              <a:t> non-</a:t>
            </a:r>
            <a:r>
              <a:rPr lang="de-DE" dirty="0" err="1"/>
              <a:t>biological</a:t>
            </a:r>
            <a:r>
              <a:rPr lang="de-DE" dirty="0"/>
              <a:t> </a:t>
            </a:r>
            <a:r>
              <a:rPr lang="de-DE" dirty="0" err="1"/>
              <a:t>pipeline</a:t>
            </a:r>
            <a:r>
              <a:rPr lang="de-DE" dirty="0"/>
              <a:t> </a:t>
            </a:r>
            <a:r>
              <a:rPr lang="de-DE" dirty="0" err="1"/>
              <a:t>release</a:t>
            </a:r>
            <a:r>
              <a:rPr lang="de-DE" dirty="0"/>
              <a:t> „</a:t>
            </a:r>
            <a:r>
              <a:rPr lang="de-DE" dirty="0" err="1"/>
              <a:t>rangeland</a:t>
            </a:r>
            <a:r>
              <a:rPr lang="de-DE" dirty="0"/>
              <a:t>“ and </a:t>
            </a:r>
            <a:r>
              <a:rPr lang="de-DE" dirty="0" err="1"/>
              <a:t>more</a:t>
            </a:r>
            <a:r>
              <a:rPr lang="de-DE" dirty="0"/>
              <a:t> in </a:t>
            </a:r>
            <a:r>
              <a:rPr lang="de-DE" dirty="0" err="1"/>
              <a:t>development</a:t>
            </a:r>
            <a:endParaRPr lang="de-DE" dirty="0"/>
          </a:p>
          <a:p>
            <a:pPr lvl="2"/>
            <a:r>
              <a:rPr lang="de-DE" dirty="0"/>
              <a:t>Earth </a:t>
            </a:r>
            <a:r>
              <a:rPr lang="de-DE" dirty="0" err="1"/>
              <a:t>sciences</a:t>
            </a:r>
            <a:r>
              <a:rPr lang="de-DE" dirty="0"/>
              <a:t>, </a:t>
            </a:r>
            <a:r>
              <a:rPr lang="de-DE" dirty="0" err="1"/>
              <a:t>astronomy</a:t>
            </a:r>
            <a:r>
              <a:rPr lang="de-DE" dirty="0"/>
              <a:t>, </a:t>
            </a:r>
            <a:r>
              <a:rPr lang="de-DE" dirty="0" err="1"/>
              <a:t>economics</a:t>
            </a:r>
            <a:r>
              <a:rPr lang="de-DE" dirty="0"/>
              <a:t>…</a:t>
            </a:r>
          </a:p>
          <a:p>
            <a:r>
              <a:rPr lang="de-DE" dirty="0"/>
              <a:t>&gt;11000 </a:t>
            </a:r>
            <a:r>
              <a:rPr lang="de-DE" dirty="0" err="1"/>
              <a:t>slack</a:t>
            </a:r>
            <a:r>
              <a:rPr lang="de-DE" dirty="0"/>
              <a:t> </a:t>
            </a:r>
            <a:r>
              <a:rPr lang="de-DE" dirty="0" err="1"/>
              <a:t>members</a:t>
            </a:r>
            <a:r>
              <a:rPr lang="de-DE" dirty="0"/>
              <a:t>, &gt;1200 </a:t>
            </a:r>
            <a:r>
              <a:rPr lang="de-DE" dirty="0" err="1"/>
              <a:t>github</a:t>
            </a:r>
            <a:r>
              <a:rPr lang="de-DE" dirty="0"/>
              <a:t> </a:t>
            </a:r>
            <a:r>
              <a:rPr lang="de-DE" dirty="0" err="1"/>
              <a:t>organization</a:t>
            </a:r>
            <a:r>
              <a:rPr lang="de-DE" dirty="0"/>
              <a:t> </a:t>
            </a:r>
            <a:r>
              <a:rPr lang="de-DE" dirty="0" err="1"/>
              <a:t>members</a:t>
            </a:r>
            <a:endParaRPr lang="de-DE" dirty="0"/>
          </a:p>
          <a:p>
            <a:r>
              <a:rPr lang="de-DE" dirty="0" err="1"/>
              <a:t>Organization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events</a:t>
            </a:r>
            <a:r>
              <a:rPr lang="de-DE" dirty="0"/>
              <a:t> like </a:t>
            </a:r>
            <a:r>
              <a:rPr lang="de-DE" dirty="0" err="1"/>
              <a:t>trainings</a:t>
            </a:r>
            <a:r>
              <a:rPr lang="de-DE" dirty="0"/>
              <a:t> and </a:t>
            </a:r>
            <a:r>
              <a:rPr lang="de-DE" dirty="0" err="1"/>
              <a:t>hackathons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de-DE" dirty="0" err="1"/>
              <a:t>nf</a:t>
            </a:r>
            <a:r>
              <a:rPr lang="de-DE" dirty="0"/>
              <a:t>-core -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Nextflow</a:t>
            </a:r>
            <a:r>
              <a:rPr lang="de-DE" dirty="0"/>
              <a:t> </a:t>
            </a:r>
            <a:r>
              <a:rPr lang="de-DE" dirty="0" err="1"/>
              <a:t>community</a:t>
            </a:r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E9B14C9-5AC7-4453-88C7-CA908A2A2E34}"/>
              </a:ext>
            </a:extLst>
          </p:cNvPr>
          <p:cNvSpPr/>
          <p:nvPr/>
        </p:nvSpPr>
        <p:spPr>
          <a:xfrm>
            <a:off x="457200" y="4083918"/>
            <a:ext cx="4572000" cy="42550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de-DE" sz="2000" dirty="0"/>
              <a:t>→</a:t>
            </a:r>
            <a:r>
              <a:rPr lang="en-US" sz="2000" dirty="0">
                <a:latin typeface="+mj-lt"/>
                <a:sym typeface="Inter Light"/>
              </a:rPr>
              <a:t> for more information, visit </a:t>
            </a:r>
            <a:r>
              <a:rPr lang="en-US" sz="2000" dirty="0">
                <a:solidFill>
                  <a:schemeClr val="accent1"/>
                </a:solidFill>
                <a:latin typeface="+mj-lt"/>
                <a:sym typeface="Inter Light"/>
              </a:rPr>
              <a:t>nf-co.re</a:t>
            </a:r>
          </a:p>
        </p:txBody>
      </p:sp>
    </p:spTree>
    <p:extLst>
      <p:ext uri="{BB962C8B-B14F-4D97-AF65-F5344CB8AC3E}">
        <p14:creationId xmlns:p14="http://schemas.microsoft.com/office/powerpoint/2010/main" val="1053252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64826" y="4917533"/>
            <a:ext cx="1860421" cy="194697"/>
          </a:xfrm>
        </p:spPr>
        <p:txBody>
          <a:bodyPr/>
          <a:lstStyle/>
          <a:p>
            <a:r>
              <a:rPr lang="de-DE" dirty="0"/>
              <a:t>26.02.2025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1" y="4917533"/>
            <a:ext cx="5165535" cy="194697"/>
          </a:xfrm>
        </p:spPr>
        <p:txBody>
          <a:bodyPr/>
          <a:lstStyle/>
          <a:p>
            <a:r>
              <a:rPr lang="en-US" dirty="0" err="1"/>
              <a:t>Nextflow</a:t>
            </a:r>
            <a:r>
              <a:rPr lang="en-US" dirty="0"/>
              <a:t>: Bring your data science pipelines to the next level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42862" y="4917533"/>
            <a:ext cx="496872" cy="194697"/>
          </a:xfrm>
        </p:spPr>
        <p:txBody>
          <a:bodyPr/>
          <a:lstStyle/>
          <a:p>
            <a:fld id="{162A217B-ED1C-D84B-8478-63C77FA79618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sz="quarter" idx="13"/>
          </p:nvPr>
        </p:nvSpPr>
        <p:spPr>
          <a:xfrm>
            <a:off x="457199" y="1059582"/>
            <a:ext cx="8058151" cy="3766417"/>
          </a:xfrm>
        </p:spPr>
        <p:txBody>
          <a:bodyPr/>
          <a:lstStyle/>
          <a:p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Nextflow</a:t>
            </a:r>
            <a:r>
              <a:rPr lang="de-DE" dirty="0"/>
              <a:t> </a:t>
            </a:r>
            <a:r>
              <a:rPr lang="de-DE" dirty="0" err="1"/>
              <a:t>pipelines</a:t>
            </a:r>
            <a:endParaRPr lang="de-DE" dirty="0"/>
          </a:p>
          <a:p>
            <a:pPr lvl="1"/>
            <a:r>
              <a:rPr lang="de-DE" dirty="0"/>
              <a:t>end-</a:t>
            </a:r>
            <a:r>
              <a:rPr lang="de-DE" dirty="0" err="1"/>
              <a:t>to</a:t>
            </a:r>
            <a:r>
              <a:rPr lang="de-DE" dirty="0"/>
              <a:t>-end </a:t>
            </a:r>
            <a:r>
              <a:rPr lang="de-DE" dirty="0" err="1"/>
              <a:t>tests</a:t>
            </a:r>
            <a:endParaRPr lang="de-DE" dirty="0"/>
          </a:p>
          <a:p>
            <a:pPr lvl="1"/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tests</a:t>
            </a:r>
            <a:endParaRPr lang="de-DE" dirty="0"/>
          </a:p>
          <a:p>
            <a:pPr lvl="1"/>
            <a:r>
              <a:rPr lang="de-DE" dirty="0" err="1"/>
              <a:t>Function</a:t>
            </a:r>
            <a:r>
              <a:rPr lang="de-DE" dirty="0"/>
              <a:t> </a:t>
            </a:r>
            <a:r>
              <a:rPr lang="de-DE" dirty="0" err="1"/>
              <a:t>tests</a:t>
            </a:r>
            <a:endParaRPr lang="de-DE" dirty="0"/>
          </a:p>
          <a:p>
            <a:r>
              <a:rPr lang="de-DE" dirty="0" err="1"/>
              <a:t>Expandable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third</a:t>
            </a:r>
            <a:r>
              <a:rPr lang="de-DE" dirty="0"/>
              <a:t> </a:t>
            </a:r>
            <a:r>
              <a:rPr lang="de-DE" dirty="0" err="1"/>
              <a:t>party</a:t>
            </a:r>
            <a:r>
              <a:rPr lang="de-DE" dirty="0"/>
              <a:t> </a:t>
            </a:r>
            <a:r>
              <a:rPr lang="de-DE" dirty="0" err="1"/>
              <a:t>libraries</a:t>
            </a:r>
            <a:endParaRPr lang="de-DE" dirty="0"/>
          </a:p>
          <a:p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nf</a:t>
            </a:r>
            <a:r>
              <a:rPr lang="de-DE" dirty="0"/>
              <a:t>-core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every</a:t>
            </a:r>
            <a:r>
              <a:rPr lang="de-DE" dirty="0"/>
              <a:t> </a:t>
            </a:r>
            <a:r>
              <a:rPr lang="de-DE" dirty="0" err="1"/>
              <a:t>pipeline</a:t>
            </a:r>
            <a:r>
              <a:rPr lang="de-DE" dirty="0"/>
              <a:t> and </a:t>
            </a:r>
            <a:r>
              <a:rPr lang="de-DE" dirty="0" err="1"/>
              <a:t>module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de-DE" dirty="0" err="1"/>
              <a:t>nf</a:t>
            </a:r>
            <a:r>
              <a:rPr lang="de-DE" dirty="0"/>
              <a:t>-test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E9B14C9-5AC7-4453-88C7-CA908A2A2E34}"/>
              </a:ext>
            </a:extLst>
          </p:cNvPr>
          <p:cNvSpPr/>
          <p:nvPr/>
        </p:nvSpPr>
        <p:spPr>
          <a:xfrm>
            <a:off x="457200" y="4083918"/>
            <a:ext cx="4572000" cy="42550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de-DE" sz="2000" dirty="0"/>
              <a:t>→</a:t>
            </a:r>
            <a:r>
              <a:rPr lang="en-US" sz="2000" dirty="0">
                <a:latin typeface="+mj-lt"/>
                <a:sym typeface="Inter Light"/>
              </a:rPr>
              <a:t> for more information, visit </a:t>
            </a:r>
            <a:r>
              <a:rPr lang="en-US" sz="2000" dirty="0">
                <a:solidFill>
                  <a:schemeClr val="accent1"/>
                </a:solidFill>
                <a:latin typeface="+mj-lt"/>
                <a:sym typeface="Inter Light"/>
              </a:rPr>
              <a:t>nf-test.com</a:t>
            </a:r>
          </a:p>
        </p:txBody>
      </p:sp>
    </p:spTree>
    <p:extLst>
      <p:ext uri="{BB962C8B-B14F-4D97-AF65-F5344CB8AC3E}">
        <p14:creationId xmlns:p14="http://schemas.microsoft.com/office/powerpoint/2010/main" val="3550981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64826" y="4917533"/>
            <a:ext cx="1860421" cy="194697"/>
          </a:xfrm>
        </p:spPr>
        <p:txBody>
          <a:bodyPr/>
          <a:lstStyle/>
          <a:p>
            <a:r>
              <a:rPr lang="de-DE" dirty="0"/>
              <a:t>26.02.2025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1" y="4917533"/>
            <a:ext cx="5165535" cy="194697"/>
          </a:xfrm>
        </p:spPr>
        <p:txBody>
          <a:bodyPr/>
          <a:lstStyle/>
          <a:p>
            <a:r>
              <a:rPr lang="en-US" dirty="0" err="1"/>
              <a:t>Nextflow</a:t>
            </a:r>
            <a:r>
              <a:rPr lang="en-US" dirty="0"/>
              <a:t>: Bring your data science pipelines to the next level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42862" y="4917533"/>
            <a:ext cx="496872" cy="194697"/>
          </a:xfrm>
        </p:spPr>
        <p:txBody>
          <a:bodyPr/>
          <a:lstStyle/>
          <a:p>
            <a:fld id="{162A217B-ED1C-D84B-8478-63C77FA79618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r>
              <a:rPr lang="de-DE" dirty="0"/>
              <a:t>Open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environment</a:t>
            </a:r>
            <a:r>
              <a:rPr lang="de-DE" dirty="0"/>
              <a:t> /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gitpod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!</a:t>
            </a:r>
          </a:p>
          <a:p>
            <a:r>
              <a:rPr lang="de-DE" dirty="0"/>
              <a:t>„Hello </a:t>
            </a:r>
            <a:r>
              <a:rPr lang="de-DE" dirty="0" err="1"/>
              <a:t>Nextflow</a:t>
            </a:r>
            <a:r>
              <a:rPr lang="de-DE" dirty="0"/>
              <a:t>“ </a:t>
            </a:r>
            <a:r>
              <a:rPr lang="de-DE" dirty="0" err="1"/>
              <a:t>version</a:t>
            </a:r>
            <a:r>
              <a:rPr lang="de-DE" dirty="0"/>
              <a:t> 2.0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-&gt; https://training.nextflow.io/2.0/hello_nextflow/</a:t>
            </a:r>
          </a:p>
          <a:p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de-DE" dirty="0"/>
              <a:t>Hands on!</a:t>
            </a:r>
          </a:p>
        </p:txBody>
      </p:sp>
    </p:spTree>
    <p:extLst>
      <p:ext uri="{BB962C8B-B14F-4D97-AF65-F5344CB8AC3E}">
        <p14:creationId xmlns:p14="http://schemas.microsoft.com/office/powerpoint/2010/main" val="1235451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64826" y="4917533"/>
            <a:ext cx="1860421" cy="194697"/>
          </a:xfrm>
        </p:spPr>
        <p:txBody>
          <a:bodyPr/>
          <a:lstStyle/>
          <a:p>
            <a:r>
              <a:rPr lang="de-DE" dirty="0"/>
              <a:t>26.02.2025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1" y="4917533"/>
            <a:ext cx="5165535" cy="194697"/>
          </a:xfrm>
        </p:spPr>
        <p:txBody>
          <a:bodyPr/>
          <a:lstStyle/>
          <a:p>
            <a:r>
              <a:rPr lang="en-US" dirty="0" err="1"/>
              <a:t>Nextflow</a:t>
            </a:r>
            <a:r>
              <a:rPr lang="en-US" dirty="0"/>
              <a:t>: Bring your data science pipelines to the next level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42862" y="4917533"/>
            <a:ext cx="496872" cy="194697"/>
          </a:xfrm>
        </p:spPr>
        <p:txBody>
          <a:bodyPr/>
          <a:lstStyle/>
          <a:p>
            <a:fld id="{162A217B-ED1C-D84B-8478-63C77FA79618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r>
              <a:rPr lang="de-DE" dirty="0"/>
              <a:t>March 10, 2025 - March 14, 2025</a:t>
            </a:r>
          </a:p>
          <a:p>
            <a:r>
              <a:rPr lang="de-DE" dirty="0"/>
              <a:t>Self-</a:t>
            </a:r>
            <a:r>
              <a:rPr lang="de-DE" dirty="0" err="1"/>
              <a:t>paced</a:t>
            </a:r>
            <a:r>
              <a:rPr lang="de-DE" dirty="0"/>
              <a:t> online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real-time support</a:t>
            </a:r>
            <a:endParaRPr lang="de-DE" b="1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de-DE" dirty="0" err="1"/>
              <a:t>Nextflow</a:t>
            </a:r>
            <a:r>
              <a:rPr lang="de-DE" dirty="0"/>
              <a:t> Training Week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6866BC8-2178-4169-B5D5-3E4364BCE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9880" y="2810668"/>
            <a:ext cx="1856053" cy="186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040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RKI">
      <a:dk1>
        <a:sysClr val="windowText" lastClr="000000"/>
      </a:dk1>
      <a:lt1>
        <a:sysClr val="window" lastClr="FFFFFF"/>
      </a:lt1>
      <a:dk2>
        <a:srgbClr val="575756"/>
      </a:dk2>
      <a:lt2>
        <a:srgbClr val="FFFFFF"/>
      </a:lt2>
      <a:accent1>
        <a:srgbClr val="005EB8"/>
      </a:accent1>
      <a:accent2>
        <a:srgbClr val="579931"/>
      </a:accent2>
      <a:accent3>
        <a:srgbClr val="EBBD00"/>
      </a:accent3>
      <a:accent4>
        <a:srgbClr val="EB9118"/>
      </a:accent4>
      <a:accent5>
        <a:srgbClr val="BE1622"/>
      </a:accent5>
      <a:accent6>
        <a:srgbClr val="7C518F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632</Words>
  <Application>Microsoft Office PowerPoint</Application>
  <PresentationFormat>Bildschirmpräsentation (16:9)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Inter Light</vt:lpstr>
      <vt:lpstr>ＭＳ 明朝</vt:lpstr>
      <vt:lpstr>Roboto Mono</vt:lpstr>
      <vt:lpstr>Wingdings</vt:lpstr>
      <vt:lpstr>Office-Design</vt:lpstr>
      <vt:lpstr>A short introduction to Nextflow: Bring your data science pipelines to the next level </vt:lpstr>
      <vt:lpstr>Why Workflow Managers?</vt:lpstr>
      <vt:lpstr>Why Workflow Managers?</vt:lpstr>
      <vt:lpstr>Why Nextflow?</vt:lpstr>
      <vt:lpstr>Why Nextflow? </vt:lpstr>
      <vt:lpstr>nf-core - the Nextflow community</vt:lpstr>
      <vt:lpstr>nf-test</vt:lpstr>
      <vt:lpstr>Hands on!</vt:lpstr>
      <vt:lpstr>Nextflow Training Week</vt:lpstr>
      <vt:lpstr>The upcoming nf-core-Hackathon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2024-09-19T08:34:38Z</dcterms:created>
  <dcterms:modified xsi:type="dcterms:W3CDTF">2025-02-25T23:27:09Z</dcterms:modified>
</cp:coreProperties>
</file>