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293" r:id="rId3"/>
    <p:sldId id="339" r:id="rId4"/>
    <p:sldId id="290" r:id="rId5"/>
    <p:sldId id="297" r:id="rId6"/>
    <p:sldId id="336" r:id="rId7"/>
    <p:sldId id="321" r:id="rId8"/>
    <p:sldId id="337" r:id="rId9"/>
    <p:sldId id="318" r:id="rId10"/>
    <p:sldId id="342" r:id="rId11"/>
    <p:sldId id="325" r:id="rId12"/>
    <p:sldId id="322" r:id="rId13"/>
    <p:sldId id="340" r:id="rId14"/>
    <p:sldId id="331" r:id="rId15"/>
    <p:sldId id="306" r:id="rId16"/>
    <p:sldId id="302" r:id="rId17"/>
    <p:sldId id="309" r:id="rId18"/>
    <p:sldId id="33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berg, Sven" initials="GS" lastIdx="0" clrIdx="0">
    <p:extLst>
      <p:ext uri="{19B8F6BF-5375-455C-9EA6-DF929625EA0E}">
        <p15:presenceInfo xmlns:p15="http://schemas.microsoft.com/office/powerpoint/2012/main" userId="S-1-5-21-1156737867-681972312-1097073633-578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237"/>
    <a:srgbClr val="686867"/>
    <a:srgbClr val="E0B02E"/>
    <a:srgbClr val="00668D"/>
    <a:srgbClr val="867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88" autoAdjust="0"/>
  </p:normalViewPr>
  <p:slideViewPr>
    <p:cSldViewPr snapToGrid="0">
      <p:cViewPr varScale="1">
        <p:scale>
          <a:sx n="60" d="100"/>
          <a:sy n="60" d="100"/>
        </p:scale>
        <p:origin x="912" y="4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2440-92E0-448A-AD54-BAB98EF974D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2CC9C6B-CD39-4BEB-8A4B-151C26A50594}">
      <dgm:prSet phldrT="[Text]" custT="1"/>
      <dgm:spPr/>
      <dgm:t>
        <a:bodyPr/>
        <a:lstStyle/>
        <a:p>
          <a:r>
            <a:rPr lang="de-DE" sz="2400" dirty="0"/>
            <a:t>all</a:t>
          </a:r>
          <a:endParaRPr lang="de-DE" sz="4100" dirty="0"/>
        </a:p>
      </dgm:t>
    </dgm:pt>
    <dgm:pt modelId="{73F842D1-ADED-4FEA-9D78-612EFF5718B7}" type="parTrans" cxnId="{72EB9A2B-4D32-4B1D-8969-A46BA29AB35D}">
      <dgm:prSet/>
      <dgm:spPr/>
      <dgm:t>
        <a:bodyPr/>
        <a:lstStyle/>
        <a:p>
          <a:endParaRPr lang="de-DE"/>
        </a:p>
      </dgm:t>
    </dgm:pt>
    <dgm:pt modelId="{79C27B6E-F033-4039-9E55-B4AEEDAEF5B6}" type="sibTrans" cxnId="{72EB9A2B-4D32-4B1D-8969-A46BA29AB35D}">
      <dgm:prSet/>
      <dgm:spPr/>
      <dgm:t>
        <a:bodyPr/>
        <a:lstStyle/>
        <a:p>
          <a:endParaRPr lang="de-DE"/>
        </a:p>
      </dgm:t>
    </dgm:pt>
    <dgm:pt modelId="{EC1F8979-1126-4FAE-B785-982BCA97955D}">
      <dgm:prSet phldrT="[Text]" custT="1"/>
      <dgm:spPr/>
      <dgm:t>
        <a:bodyPr/>
        <a:lstStyle/>
        <a:p>
          <a:r>
            <a:rPr lang="de-DE" sz="2400" dirty="0" err="1"/>
            <a:t>basemodels</a:t>
          </a:r>
          <a:endParaRPr lang="de-DE" sz="3700" dirty="0"/>
        </a:p>
      </dgm:t>
    </dgm:pt>
    <dgm:pt modelId="{1AFB88B5-2010-4A0E-B260-A3C7F658D0A8}" type="parTrans" cxnId="{91F230E4-76F5-4CEA-98CC-3A0A874C7355}">
      <dgm:prSet/>
      <dgm:spPr/>
      <dgm:t>
        <a:bodyPr/>
        <a:lstStyle/>
        <a:p>
          <a:endParaRPr lang="de-DE"/>
        </a:p>
      </dgm:t>
    </dgm:pt>
    <dgm:pt modelId="{FF645B2A-68B9-4BCF-99A3-CC9FC34E32E5}" type="sibTrans" cxnId="{91F230E4-76F5-4CEA-98CC-3A0A874C7355}">
      <dgm:prSet/>
      <dgm:spPr/>
      <dgm:t>
        <a:bodyPr/>
        <a:lstStyle/>
        <a:p>
          <a:endParaRPr lang="de-DE"/>
        </a:p>
      </dgm:t>
    </dgm:pt>
    <dgm:pt modelId="{7357CF58-0F3E-49DC-9E2A-C241830A668E}">
      <dgm:prSet phldrT="[Text]" custT="1"/>
      <dgm:spPr/>
      <dgm:t>
        <a:bodyPr/>
        <a:lstStyle/>
        <a:p>
          <a:r>
            <a:rPr lang="de-DE" sz="2400" dirty="0" err="1"/>
            <a:t>libs</a:t>
          </a:r>
          <a:endParaRPr lang="de-DE" sz="4100" dirty="0"/>
        </a:p>
      </dgm:t>
    </dgm:pt>
    <dgm:pt modelId="{68111F93-9106-415E-8F33-AB2722D4D930}" type="parTrans" cxnId="{6F721F19-4D2D-4EAF-BB5F-A4007F251FAF}">
      <dgm:prSet/>
      <dgm:spPr/>
      <dgm:t>
        <a:bodyPr/>
        <a:lstStyle/>
        <a:p>
          <a:endParaRPr lang="de-DE"/>
        </a:p>
      </dgm:t>
    </dgm:pt>
    <dgm:pt modelId="{AC207CF6-3907-4CC2-B304-0B88BDAB5996}" type="sibTrans" cxnId="{6F721F19-4D2D-4EAF-BB5F-A4007F251FAF}">
      <dgm:prSet/>
      <dgm:spPr/>
      <dgm:t>
        <a:bodyPr/>
        <a:lstStyle/>
        <a:p>
          <a:endParaRPr lang="de-DE"/>
        </a:p>
      </dgm:t>
    </dgm:pt>
    <dgm:pt modelId="{3F64BF48-ED7A-42DB-8955-62D6FE9CA3B4}">
      <dgm:prSet phldrT="[Text]" custT="1"/>
      <dgm:spPr>
        <a:solidFill>
          <a:srgbClr val="73A237"/>
        </a:solidFill>
        <a:ln>
          <a:solidFill>
            <a:srgbClr val="73A237"/>
          </a:solidFill>
        </a:ln>
      </dgm:spPr>
      <dgm:t>
        <a:bodyPr/>
        <a:lstStyle/>
        <a:p>
          <a:r>
            <a:rPr lang="de-DE" sz="2400" dirty="0" err="1"/>
            <a:t>executable</a:t>
          </a:r>
          <a:endParaRPr lang="de-DE" sz="4100" dirty="0"/>
        </a:p>
      </dgm:t>
    </dgm:pt>
    <dgm:pt modelId="{6B2373A1-3D39-4B02-BDC3-B03A5B52B7FE}" type="parTrans" cxnId="{895CB36D-995E-41DD-8398-39C23A37B2C6}">
      <dgm:prSet/>
      <dgm:spPr/>
      <dgm:t>
        <a:bodyPr/>
        <a:lstStyle/>
        <a:p>
          <a:endParaRPr lang="de-DE"/>
        </a:p>
      </dgm:t>
    </dgm:pt>
    <dgm:pt modelId="{AED825B5-ACFB-4C0C-9D8D-9C2E3583C6AD}" type="sibTrans" cxnId="{895CB36D-995E-41DD-8398-39C23A37B2C6}">
      <dgm:prSet/>
      <dgm:spPr/>
      <dgm:t>
        <a:bodyPr/>
        <a:lstStyle/>
        <a:p>
          <a:endParaRPr lang="de-DE"/>
        </a:p>
      </dgm:t>
    </dgm:pt>
    <dgm:pt modelId="{4F141E9B-ED63-43F3-B3D6-302A03FC9013}">
      <dgm:prSet phldrT="[Text]" custT="1"/>
      <dgm:spPr>
        <a:solidFill>
          <a:srgbClr val="73A237"/>
        </a:solidFill>
        <a:ln>
          <a:solidFill>
            <a:srgbClr val="73A237"/>
          </a:solidFill>
        </a:ln>
      </dgm:spPr>
      <dgm:t>
        <a:bodyPr/>
        <a:lstStyle/>
        <a:p>
          <a:r>
            <a:rPr lang="de-DE" sz="2400" dirty="0" err="1"/>
            <a:t>libraries</a:t>
          </a:r>
          <a:endParaRPr lang="de-DE" sz="4100" dirty="0"/>
        </a:p>
      </dgm:t>
    </dgm:pt>
    <dgm:pt modelId="{43C7C8C0-3702-46FE-A79C-994D126C3229}" type="parTrans" cxnId="{94037915-C0EA-4482-A68A-B947BD6AB5AA}">
      <dgm:prSet/>
      <dgm:spPr/>
      <dgm:t>
        <a:bodyPr/>
        <a:lstStyle/>
        <a:p>
          <a:endParaRPr lang="de-DE"/>
        </a:p>
      </dgm:t>
    </dgm:pt>
    <dgm:pt modelId="{43F088A8-8300-4C8E-99BC-3164CDD82325}" type="sibTrans" cxnId="{94037915-C0EA-4482-A68A-B947BD6AB5AA}">
      <dgm:prSet/>
      <dgm:spPr/>
      <dgm:t>
        <a:bodyPr/>
        <a:lstStyle/>
        <a:p>
          <a:endParaRPr lang="de-DE"/>
        </a:p>
      </dgm:t>
    </dgm:pt>
    <dgm:pt modelId="{D4D27A37-F439-4CEA-BDA3-9262E1324B06}" type="pres">
      <dgm:prSet presAssocID="{6F032440-92E0-448A-AD54-BAB98EF974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D414CA-F8A3-4043-826A-C9D6AB365562}" type="pres">
      <dgm:prSet presAssocID="{D2CC9C6B-CD39-4BEB-8A4B-151C26A50594}" presName="hierRoot1" presStyleCnt="0">
        <dgm:presLayoutVars>
          <dgm:hierBranch/>
        </dgm:presLayoutVars>
      </dgm:prSet>
      <dgm:spPr/>
    </dgm:pt>
    <dgm:pt modelId="{D4DB0754-891B-48B4-AE87-4348D2FCA8C0}" type="pres">
      <dgm:prSet presAssocID="{D2CC9C6B-CD39-4BEB-8A4B-151C26A50594}" presName="rootComposite1" presStyleCnt="0"/>
      <dgm:spPr/>
    </dgm:pt>
    <dgm:pt modelId="{7638FB40-A30B-4515-9216-54FF3153A235}" type="pres">
      <dgm:prSet presAssocID="{D2CC9C6B-CD39-4BEB-8A4B-151C26A50594}" presName="rootText1" presStyleLbl="node0" presStyleIdx="0" presStyleCnt="1" custScaleX="53446" custLinFactNeighborX="-47390" custLinFactNeighborY="1887">
        <dgm:presLayoutVars>
          <dgm:chPref val="3"/>
        </dgm:presLayoutVars>
      </dgm:prSet>
      <dgm:spPr/>
    </dgm:pt>
    <dgm:pt modelId="{0984BDA2-C24A-4E68-9D06-39EC068A0EFB}" type="pres">
      <dgm:prSet presAssocID="{D2CC9C6B-CD39-4BEB-8A4B-151C26A50594}" presName="rootConnector1" presStyleLbl="node1" presStyleIdx="0" presStyleCnt="0"/>
      <dgm:spPr/>
    </dgm:pt>
    <dgm:pt modelId="{BF2EE60E-F21C-4087-B5CE-51CF99DC1EFE}" type="pres">
      <dgm:prSet presAssocID="{D2CC9C6B-CD39-4BEB-8A4B-151C26A50594}" presName="hierChild2" presStyleCnt="0"/>
      <dgm:spPr/>
    </dgm:pt>
    <dgm:pt modelId="{4B9233D6-67F7-4D03-92B4-E9DBF2A24C6D}" type="pres">
      <dgm:prSet presAssocID="{1AFB88B5-2010-4A0E-B260-A3C7F658D0A8}" presName="Name64" presStyleLbl="parChTrans1D2" presStyleIdx="0" presStyleCnt="1"/>
      <dgm:spPr/>
    </dgm:pt>
    <dgm:pt modelId="{A725C76C-ADEF-4231-B409-738775AF3A17}" type="pres">
      <dgm:prSet presAssocID="{EC1F8979-1126-4FAE-B785-982BCA97955D}" presName="hierRoot2" presStyleCnt="0">
        <dgm:presLayoutVars>
          <dgm:hierBranch val="init"/>
        </dgm:presLayoutVars>
      </dgm:prSet>
      <dgm:spPr/>
    </dgm:pt>
    <dgm:pt modelId="{AABC4C28-C7FA-4C85-86C1-C0C6D3481217}" type="pres">
      <dgm:prSet presAssocID="{EC1F8979-1126-4FAE-B785-982BCA97955D}" presName="rootComposite" presStyleCnt="0"/>
      <dgm:spPr/>
    </dgm:pt>
    <dgm:pt modelId="{165B9E48-FEED-49D4-B863-98CA23C2937F}" type="pres">
      <dgm:prSet presAssocID="{EC1F8979-1126-4FAE-B785-982BCA97955D}" presName="rootText" presStyleLbl="node2" presStyleIdx="0" presStyleCnt="1" custScaleX="70012" custLinFactNeighborX="-47390" custLinFactNeighborY="1887">
        <dgm:presLayoutVars>
          <dgm:chPref val="3"/>
        </dgm:presLayoutVars>
      </dgm:prSet>
      <dgm:spPr/>
    </dgm:pt>
    <dgm:pt modelId="{5EF9AB28-DDB3-44BC-B7CD-7958B4BF2685}" type="pres">
      <dgm:prSet presAssocID="{EC1F8979-1126-4FAE-B785-982BCA97955D}" presName="rootConnector" presStyleLbl="node2" presStyleIdx="0" presStyleCnt="1"/>
      <dgm:spPr/>
    </dgm:pt>
    <dgm:pt modelId="{126600FC-AA4C-4342-B855-B0FF669538F4}" type="pres">
      <dgm:prSet presAssocID="{EC1F8979-1126-4FAE-B785-982BCA97955D}" presName="hierChild4" presStyleCnt="0"/>
      <dgm:spPr/>
    </dgm:pt>
    <dgm:pt modelId="{96359C03-C291-46FF-94CC-C7CA922977EA}" type="pres">
      <dgm:prSet presAssocID="{68111F93-9106-415E-8F33-AB2722D4D930}" presName="Name64" presStyleLbl="parChTrans1D3" presStyleIdx="0" presStyleCnt="2"/>
      <dgm:spPr/>
    </dgm:pt>
    <dgm:pt modelId="{AC1E54CC-B2B1-497C-AC4B-003058843CBC}" type="pres">
      <dgm:prSet presAssocID="{7357CF58-0F3E-49DC-9E2A-C241830A668E}" presName="hierRoot2" presStyleCnt="0">
        <dgm:presLayoutVars>
          <dgm:hierBranch val="init"/>
        </dgm:presLayoutVars>
      </dgm:prSet>
      <dgm:spPr/>
    </dgm:pt>
    <dgm:pt modelId="{C042DD21-CFB1-4FA7-B1A7-ACD72525C2E3}" type="pres">
      <dgm:prSet presAssocID="{7357CF58-0F3E-49DC-9E2A-C241830A668E}" presName="rootComposite" presStyleCnt="0"/>
      <dgm:spPr/>
    </dgm:pt>
    <dgm:pt modelId="{1CDF136E-0E95-46BB-9F12-0F1BCBBDB240}" type="pres">
      <dgm:prSet presAssocID="{7357CF58-0F3E-49DC-9E2A-C241830A668E}" presName="rootText" presStyleLbl="node3" presStyleIdx="0" presStyleCnt="2" custScaleX="45836" custLinFactNeighborX="-47390" custLinFactNeighborY="1887">
        <dgm:presLayoutVars>
          <dgm:chPref val="3"/>
        </dgm:presLayoutVars>
      </dgm:prSet>
      <dgm:spPr/>
    </dgm:pt>
    <dgm:pt modelId="{17451751-2518-4E4D-BDB6-EAB205DF072E}" type="pres">
      <dgm:prSet presAssocID="{7357CF58-0F3E-49DC-9E2A-C241830A668E}" presName="rootConnector" presStyleLbl="node3" presStyleIdx="0" presStyleCnt="2"/>
      <dgm:spPr/>
    </dgm:pt>
    <dgm:pt modelId="{993A74BF-6C2C-45BD-AA80-7252C85376A2}" type="pres">
      <dgm:prSet presAssocID="{7357CF58-0F3E-49DC-9E2A-C241830A668E}" presName="hierChild4" presStyleCnt="0"/>
      <dgm:spPr/>
    </dgm:pt>
    <dgm:pt modelId="{08EC88CE-C991-43FE-99DC-59151107C2C9}" type="pres">
      <dgm:prSet presAssocID="{43C7C8C0-3702-46FE-A79C-994D126C3229}" presName="Name64" presStyleLbl="parChTrans1D4" presStyleIdx="0" presStyleCnt="1"/>
      <dgm:spPr/>
    </dgm:pt>
    <dgm:pt modelId="{91366780-3F05-4032-835D-76358A0FB579}" type="pres">
      <dgm:prSet presAssocID="{4F141E9B-ED63-43F3-B3D6-302A03FC9013}" presName="hierRoot2" presStyleCnt="0">
        <dgm:presLayoutVars>
          <dgm:hierBranch val="init"/>
        </dgm:presLayoutVars>
      </dgm:prSet>
      <dgm:spPr/>
    </dgm:pt>
    <dgm:pt modelId="{5ED1296B-B426-4EAC-984E-277C220A860A}" type="pres">
      <dgm:prSet presAssocID="{4F141E9B-ED63-43F3-B3D6-302A03FC9013}" presName="rootComposite" presStyleCnt="0"/>
      <dgm:spPr/>
    </dgm:pt>
    <dgm:pt modelId="{2AC70838-DD76-420F-94DC-440D532D1E04}" type="pres">
      <dgm:prSet presAssocID="{4F141E9B-ED63-43F3-B3D6-302A03FC9013}" presName="rootText" presStyleLbl="node4" presStyleIdx="0" presStyleCnt="1" custScaleX="49029" custLinFactNeighborX="-47390" custLinFactNeighborY="1887">
        <dgm:presLayoutVars>
          <dgm:chPref val="3"/>
        </dgm:presLayoutVars>
      </dgm:prSet>
      <dgm:spPr/>
    </dgm:pt>
    <dgm:pt modelId="{D76932EE-F920-414E-9BDB-7CCF2F10B041}" type="pres">
      <dgm:prSet presAssocID="{4F141E9B-ED63-43F3-B3D6-302A03FC9013}" presName="rootConnector" presStyleLbl="node4" presStyleIdx="0" presStyleCnt="1"/>
      <dgm:spPr/>
    </dgm:pt>
    <dgm:pt modelId="{9B78B3CE-AF23-4FE6-B399-D7F00D0C9252}" type="pres">
      <dgm:prSet presAssocID="{4F141E9B-ED63-43F3-B3D6-302A03FC9013}" presName="hierChild4" presStyleCnt="0"/>
      <dgm:spPr/>
    </dgm:pt>
    <dgm:pt modelId="{72AF3FF2-8938-4A26-86EF-6BA1254150CE}" type="pres">
      <dgm:prSet presAssocID="{4F141E9B-ED63-43F3-B3D6-302A03FC9013}" presName="hierChild5" presStyleCnt="0"/>
      <dgm:spPr/>
    </dgm:pt>
    <dgm:pt modelId="{687AFB5F-3FF4-4CFF-B9CB-CADA759B5A4C}" type="pres">
      <dgm:prSet presAssocID="{7357CF58-0F3E-49DC-9E2A-C241830A668E}" presName="hierChild5" presStyleCnt="0"/>
      <dgm:spPr/>
    </dgm:pt>
    <dgm:pt modelId="{D22CA125-15F0-4715-A4F3-650A07D4A12A}" type="pres">
      <dgm:prSet presAssocID="{6B2373A1-3D39-4B02-BDC3-B03A5B52B7FE}" presName="Name64" presStyleLbl="parChTrans1D3" presStyleIdx="1" presStyleCnt="2"/>
      <dgm:spPr/>
    </dgm:pt>
    <dgm:pt modelId="{76BDF702-FB87-4A37-9B49-F205F52AB54C}" type="pres">
      <dgm:prSet presAssocID="{3F64BF48-ED7A-42DB-8955-62D6FE9CA3B4}" presName="hierRoot2" presStyleCnt="0">
        <dgm:presLayoutVars>
          <dgm:hierBranch val="init"/>
        </dgm:presLayoutVars>
      </dgm:prSet>
      <dgm:spPr/>
    </dgm:pt>
    <dgm:pt modelId="{54F42FB1-5EB6-4DAE-AF87-D3FA959EC6CC}" type="pres">
      <dgm:prSet presAssocID="{3F64BF48-ED7A-42DB-8955-62D6FE9CA3B4}" presName="rootComposite" presStyleCnt="0"/>
      <dgm:spPr/>
    </dgm:pt>
    <dgm:pt modelId="{6AF1CF65-0FB2-4B78-AB41-BF04D9C8824A}" type="pres">
      <dgm:prSet presAssocID="{3F64BF48-ED7A-42DB-8955-62D6FE9CA3B4}" presName="rootText" presStyleLbl="node3" presStyleIdx="1" presStyleCnt="2" custScaleX="63999" custLinFactX="26798" custLinFactNeighborX="100000" custLinFactNeighborY="-2749">
        <dgm:presLayoutVars>
          <dgm:chPref val="3"/>
        </dgm:presLayoutVars>
      </dgm:prSet>
      <dgm:spPr/>
    </dgm:pt>
    <dgm:pt modelId="{9A8D3C7B-090B-4B56-BBF7-CA63F7D85D60}" type="pres">
      <dgm:prSet presAssocID="{3F64BF48-ED7A-42DB-8955-62D6FE9CA3B4}" presName="rootConnector" presStyleLbl="node3" presStyleIdx="1" presStyleCnt="2"/>
      <dgm:spPr/>
    </dgm:pt>
    <dgm:pt modelId="{62A67A0D-3049-40FF-B839-E356E7085C41}" type="pres">
      <dgm:prSet presAssocID="{3F64BF48-ED7A-42DB-8955-62D6FE9CA3B4}" presName="hierChild4" presStyleCnt="0"/>
      <dgm:spPr/>
    </dgm:pt>
    <dgm:pt modelId="{7CE9DBB3-17BD-41F3-8C95-C9BA71CBF2BE}" type="pres">
      <dgm:prSet presAssocID="{3F64BF48-ED7A-42DB-8955-62D6FE9CA3B4}" presName="hierChild5" presStyleCnt="0"/>
      <dgm:spPr/>
    </dgm:pt>
    <dgm:pt modelId="{FFD77FA4-E9A3-48FA-B5EE-9156B85509D4}" type="pres">
      <dgm:prSet presAssocID="{EC1F8979-1126-4FAE-B785-982BCA97955D}" presName="hierChild5" presStyleCnt="0"/>
      <dgm:spPr/>
    </dgm:pt>
    <dgm:pt modelId="{3CD88589-06F9-4479-8397-06E46FF5E082}" type="pres">
      <dgm:prSet presAssocID="{D2CC9C6B-CD39-4BEB-8A4B-151C26A50594}" presName="hierChild3" presStyleCnt="0"/>
      <dgm:spPr/>
    </dgm:pt>
  </dgm:ptLst>
  <dgm:cxnLst>
    <dgm:cxn modelId="{6AD55C0A-8021-4F3B-9776-4FDA6E4D59D6}" type="presOf" srcId="{D2CC9C6B-CD39-4BEB-8A4B-151C26A50594}" destId="{7638FB40-A30B-4515-9216-54FF3153A235}" srcOrd="0" destOrd="0" presId="urn:microsoft.com/office/officeart/2009/3/layout/HorizontalOrganizationChart"/>
    <dgm:cxn modelId="{C7683910-535D-4E68-8688-483184AECF5B}" type="presOf" srcId="{6F032440-92E0-448A-AD54-BAB98EF974D3}" destId="{D4D27A37-F439-4CEA-BDA3-9262E1324B06}" srcOrd="0" destOrd="0" presId="urn:microsoft.com/office/officeart/2009/3/layout/HorizontalOrganizationChart"/>
    <dgm:cxn modelId="{D2B10312-8DB5-4FAA-8DBB-2089E12AE974}" type="presOf" srcId="{3F64BF48-ED7A-42DB-8955-62D6FE9CA3B4}" destId="{9A8D3C7B-090B-4B56-BBF7-CA63F7D85D60}" srcOrd="1" destOrd="0" presId="urn:microsoft.com/office/officeart/2009/3/layout/HorizontalOrganizationChart"/>
    <dgm:cxn modelId="{94037915-C0EA-4482-A68A-B947BD6AB5AA}" srcId="{7357CF58-0F3E-49DC-9E2A-C241830A668E}" destId="{4F141E9B-ED63-43F3-B3D6-302A03FC9013}" srcOrd="0" destOrd="0" parTransId="{43C7C8C0-3702-46FE-A79C-994D126C3229}" sibTransId="{43F088A8-8300-4C8E-99BC-3164CDD82325}"/>
    <dgm:cxn modelId="{6F721F19-4D2D-4EAF-BB5F-A4007F251FAF}" srcId="{EC1F8979-1126-4FAE-B785-982BCA97955D}" destId="{7357CF58-0F3E-49DC-9E2A-C241830A668E}" srcOrd="0" destOrd="0" parTransId="{68111F93-9106-415E-8F33-AB2722D4D930}" sibTransId="{AC207CF6-3907-4CC2-B304-0B88BDAB5996}"/>
    <dgm:cxn modelId="{72323F29-D062-4AD9-8407-8E168EAAFEEB}" type="presOf" srcId="{7357CF58-0F3E-49DC-9E2A-C241830A668E}" destId="{17451751-2518-4E4D-BDB6-EAB205DF072E}" srcOrd="1" destOrd="0" presId="urn:microsoft.com/office/officeart/2009/3/layout/HorizontalOrganizationChart"/>
    <dgm:cxn modelId="{72EB9A2B-4D32-4B1D-8969-A46BA29AB35D}" srcId="{6F032440-92E0-448A-AD54-BAB98EF974D3}" destId="{D2CC9C6B-CD39-4BEB-8A4B-151C26A50594}" srcOrd="0" destOrd="0" parTransId="{73F842D1-ADED-4FEA-9D78-612EFF5718B7}" sibTransId="{79C27B6E-F033-4039-9E55-B4AEEDAEF5B6}"/>
    <dgm:cxn modelId="{80780A49-1413-4B23-AF3A-47D38ECABBE8}" type="presOf" srcId="{68111F93-9106-415E-8F33-AB2722D4D930}" destId="{96359C03-C291-46FF-94CC-C7CA922977EA}" srcOrd="0" destOrd="0" presId="urn:microsoft.com/office/officeart/2009/3/layout/HorizontalOrganizationChart"/>
    <dgm:cxn modelId="{895CB36D-995E-41DD-8398-39C23A37B2C6}" srcId="{EC1F8979-1126-4FAE-B785-982BCA97955D}" destId="{3F64BF48-ED7A-42DB-8955-62D6FE9CA3B4}" srcOrd="1" destOrd="0" parTransId="{6B2373A1-3D39-4B02-BDC3-B03A5B52B7FE}" sibTransId="{AED825B5-ACFB-4C0C-9D8D-9C2E3583C6AD}"/>
    <dgm:cxn modelId="{64CF764F-C513-457F-93F0-D33D418614E6}" type="presOf" srcId="{4F141E9B-ED63-43F3-B3D6-302A03FC9013}" destId="{2AC70838-DD76-420F-94DC-440D532D1E04}" srcOrd="0" destOrd="0" presId="urn:microsoft.com/office/officeart/2009/3/layout/HorizontalOrganizationChart"/>
    <dgm:cxn modelId="{2F214152-6107-4F25-A3B4-E260213C4B20}" type="presOf" srcId="{7357CF58-0F3E-49DC-9E2A-C241830A668E}" destId="{1CDF136E-0E95-46BB-9F12-0F1BCBBDB240}" srcOrd="0" destOrd="0" presId="urn:microsoft.com/office/officeart/2009/3/layout/HorizontalOrganizationChart"/>
    <dgm:cxn modelId="{EB56D353-41EE-496A-9EDA-DE577EE865E4}" type="presOf" srcId="{6B2373A1-3D39-4B02-BDC3-B03A5B52B7FE}" destId="{D22CA125-15F0-4715-A4F3-650A07D4A12A}" srcOrd="0" destOrd="0" presId="urn:microsoft.com/office/officeart/2009/3/layout/HorizontalOrganizationChart"/>
    <dgm:cxn modelId="{52184A58-530F-4E9D-92DD-BD5501317D2F}" type="presOf" srcId="{3F64BF48-ED7A-42DB-8955-62D6FE9CA3B4}" destId="{6AF1CF65-0FB2-4B78-AB41-BF04D9C8824A}" srcOrd="0" destOrd="0" presId="urn:microsoft.com/office/officeart/2009/3/layout/HorizontalOrganizationChart"/>
    <dgm:cxn modelId="{C4EE707C-7A47-451E-8AE1-45521E0CFBB3}" type="presOf" srcId="{4F141E9B-ED63-43F3-B3D6-302A03FC9013}" destId="{D76932EE-F920-414E-9BDB-7CCF2F10B041}" srcOrd="1" destOrd="0" presId="urn:microsoft.com/office/officeart/2009/3/layout/HorizontalOrganizationChart"/>
    <dgm:cxn modelId="{B3917090-C916-4326-A248-38A4928E6226}" type="presOf" srcId="{43C7C8C0-3702-46FE-A79C-994D126C3229}" destId="{08EC88CE-C991-43FE-99DC-59151107C2C9}" srcOrd="0" destOrd="0" presId="urn:microsoft.com/office/officeart/2009/3/layout/HorizontalOrganizationChart"/>
    <dgm:cxn modelId="{6AED9296-39D8-4EFF-99DB-F38449BBF512}" type="presOf" srcId="{EC1F8979-1126-4FAE-B785-982BCA97955D}" destId="{165B9E48-FEED-49D4-B863-98CA23C2937F}" srcOrd="0" destOrd="0" presId="urn:microsoft.com/office/officeart/2009/3/layout/HorizontalOrganizationChart"/>
    <dgm:cxn modelId="{8B56ABA9-061B-4159-9333-86B44214A2CC}" type="presOf" srcId="{D2CC9C6B-CD39-4BEB-8A4B-151C26A50594}" destId="{0984BDA2-C24A-4E68-9D06-39EC068A0EFB}" srcOrd="1" destOrd="0" presId="urn:microsoft.com/office/officeart/2009/3/layout/HorizontalOrganizationChart"/>
    <dgm:cxn modelId="{DE9E9BBC-7B1B-4C1C-BEEE-EB9649DCE7B7}" type="presOf" srcId="{EC1F8979-1126-4FAE-B785-982BCA97955D}" destId="{5EF9AB28-DDB3-44BC-B7CD-7958B4BF2685}" srcOrd="1" destOrd="0" presId="urn:microsoft.com/office/officeart/2009/3/layout/HorizontalOrganizationChart"/>
    <dgm:cxn modelId="{3B037FBE-85BA-4AED-BB27-D152AFCD6DE2}" type="presOf" srcId="{1AFB88B5-2010-4A0E-B260-A3C7F658D0A8}" destId="{4B9233D6-67F7-4D03-92B4-E9DBF2A24C6D}" srcOrd="0" destOrd="0" presId="urn:microsoft.com/office/officeart/2009/3/layout/HorizontalOrganizationChart"/>
    <dgm:cxn modelId="{91F230E4-76F5-4CEA-98CC-3A0A874C7355}" srcId="{D2CC9C6B-CD39-4BEB-8A4B-151C26A50594}" destId="{EC1F8979-1126-4FAE-B785-982BCA97955D}" srcOrd="0" destOrd="0" parTransId="{1AFB88B5-2010-4A0E-B260-A3C7F658D0A8}" sibTransId="{FF645B2A-68B9-4BCF-99A3-CC9FC34E32E5}"/>
    <dgm:cxn modelId="{9AA35FD5-8233-4CAE-8A77-BB93157057A6}" type="presParOf" srcId="{D4D27A37-F439-4CEA-BDA3-9262E1324B06}" destId="{94D414CA-F8A3-4043-826A-C9D6AB365562}" srcOrd="0" destOrd="0" presId="urn:microsoft.com/office/officeart/2009/3/layout/HorizontalOrganizationChart"/>
    <dgm:cxn modelId="{B0DD91D7-B58D-409A-B9F2-3E5281FE356F}" type="presParOf" srcId="{94D414CA-F8A3-4043-826A-C9D6AB365562}" destId="{D4DB0754-891B-48B4-AE87-4348D2FCA8C0}" srcOrd="0" destOrd="0" presId="urn:microsoft.com/office/officeart/2009/3/layout/HorizontalOrganizationChart"/>
    <dgm:cxn modelId="{86977F73-0D29-45A7-8B32-7B5D2F85A91C}" type="presParOf" srcId="{D4DB0754-891B-48B4-AE87-4348D2FCA8C0}" destId="{7638FB40-A30B-4515-9216-54FF3153A235}" srcOrd="0" destOrd="0" presId="urn:microsoft.com/office/officeart/2009/3/layout/HorizontalOrganizationChart"/>
    <dgm:cxn modelId="{53804AF7-62D5-4DB7-99F6-34B293D4D535}" type="presParOf" srcId="{D4DB0754-891B-48B4-AE87-4348D2FCA8C0}" destId="{0984BDA2-C24A-4E68-9D06-39EC068A0EFB}" srcOrd="1" destOrd="0" presId="urn:microsoft.com/office/officeart/2009/3/layout/HorizontalOrganizationChart"/>
    <dgm:cxn modelId="{867A8683-34C9-4574-BF1A-877FE112C6A3}" type="presParOf" srcId="{94D414CA-F8A3-4043-826A-C9D6AB365562}" destId="{BF2EE60E-F21C-4087-B5CE-51CF99DC1EFE}" srcOrd="1" destOrd="0" presId="urn:microsoft.com/office/officeart/2009/3/layout/HorizontalOrganizationChart"/>
    <dgm:cxn modelId="{288D66DD-582F-4353-A14F-EF37361F765A}" type="presParOf" srcId="{BF2EE60E-F21C-4087-B5CE-51CF99DC1EFE}" destId="{4B9233D6-67F7-4D03-92B4-E9DBF2A24C6D}" srcOrd="0" destOrd="0" presId="urn:microsoft.com/office/officeart/2009/3/layout/HorizontalOrganizationChart"/>
    <dgm:cxn modelId="{65A0E1AB-53E0-42F4-9016-5CCBE684D3E6}" type="presParOf" srcId="{BF2EE60E-F21C-4087-B5CE-51CF99DC1EFE}" destId="{A725C76C-ADEF-4231-B409-738775AF3A17}" srcOrd="1" destOrd="0" presId="urn:microsoft.com/office/officeart/2009/3/layout/HorizontalOrganizationChart"/>
    <dgm:cxn modelId="{1407EA9C-A297-4D36-8E87-6C261197AE05}" type="presParOf" srcId="{A725C76C-ADEF-4231-B409-738775AF3A17}" destId="{AABC4C28-C7FA-4C85-86C1-C0C6D3481217}" srcOrd="0" destOrd="0" presId="urn:microsoft.com/office/officeart/2009/3/layout/HorizontalOrganizationChart"/>
    <dgm:cxn modelId="{4EAA315D-17EF-4B60-8C20-ADDD1E76E00D}" type="presParOf" srcId="{AABC4C28-C7FA-4C85-86C1-C0C6D3481217}" destId="{165B9E48-FEED-49D4-B863-98CA23C2937F}" srcOrd="0" destOrd="0" presId="urn:microsoft.com/office/officeart/2009/3/layout/HorizontalOrganizationChart"/>
    <dgm:cxn modelId="{7BDB472A-35D6-4755-9350-831D8217D868}" type="presParOf" srcId="{AABC4C28-C7FA-4C85-86C1-C0C6D3481217}" destId="{5EF9AB28-DDB3-44BC-B7CD-7958B4BF2685}" srcOrd="1" destOrd="0" presId="urn:microsoft.com/office/officeart/2009/3/layout/HorizontalOrganizationChart"/>
    <dgm:cxn modelId="{A4A732AB-B679-445E-B3D8-700099E7D9F5}" type="presParOf" srcId="{A725C76C-ADEF-4231-B409-738775AF3A17}" destId="{126600FC-AA4C-4342-B855-B0FF669538F4}" srcOrd="1" destOrd="0" presId="urn:microsoft.com/office/officeart/2009/3/layout/HorizontalOrganizationChart"/>
    <dgm:cxn modelId="{17028EED-0F59-4470-B356-B83F5F94DDBF}" type="presParOf" srcId="{126600FC-AA4C-4342-B855-B0FF669538F4}" destId="{96359C03-C291-46FF-94CC-C7CA922977EA}" srcOrd="0" destOrd="0" presId="urn:microsoft.com/office/officeart/2009/3/layout/HorizontalOrganizationChart"/>
    <dgm:cxn modelId="{AE370163-78C3-45E7-868F-F17FA26F30D5}" type="presParOf" srcId="{126600FC-AA4C-4342-B855-B0FF669538F4}" destId="{AC1E54CC-B2B1-497C-AC4B-003058843CBC}" srcOrd="1" destOrd="0" presId="urn:microsoft.com/office/officeart/2009/3/layout/HorizontalOrganizationChart"/>
    <dgm:cxn modelId="{009F3990-2E82-4626-8791-981881209F64}" type="presParOf" srcId="{AC1E54CC-B2B1-497C-AC4B-003058843CBC}" destId="{C042DD21-CFB1-4FA7-B1A7-ACD72525C2E3}" srcOrd="0" destOrd="0" presId="urn:microsoft.com/office/officeart/2009/3/layout/HorizontalOrganizationChart"/>
    <dgm:cxn modelId="{5F67D895-5740-474F-B64F-E21748FAF0BF}" type="presParOf" srcId="{C042DD21-CFB1-4FA7-B1A7-ACD72525C2E3}" destId="{1CDF136E-0E95-46BB-9F12-0F1BCBBDB240}" srcOrd="0" destOrd="0" presId="urn:microsoft.com/office/officeart/2009/3/layout/HorizontalOrganizationChart"/>
    <dgm:cxn modelId="{38FE9AC0-464E-4148-8831-C591BFA21307}" type="presParOf" srcId="{C042DD21-CFB1-4FA7-B1A7-ACD72525C2E3}" destId="{17451751-2518-4E4D-BDB6-EAB205DF072E}" srcOrd="1" destOrd="0" presId="urn:microsoft.com/office/officeart/2009/3/layout/HorizontalOrganizationChart"/>
    <dgm:cxn modelId="{19A1F333-A72D-42F7-9FE7-CCAF71AD8F73}" type="presParOf" srcId="{AC1E54CC-B2B1-497C-AC4B-003058843CBC}" destId="{993A74BF-6C2C-45BD-AA80-7252C85376A2}" srcOrd="1" destOrd="0" presId="urn:microsoft.com/office/officeart/2009/3/layout/HorizontalOrganizationChart"/>
    <dgm:cxn modelId="{7428B88B-6351-4AAB-BBF5-F9B10C9C7308}" type="presParOf" srcId="{993A74BF-6C2C-45BD-AA80-7252C85376A2}" destId="{08EC88CE-C991-43FE-99DC-59151107C2C9}" srcOrd="0" destOrd="0" presId="urn:microsoft.com/office/officeart/2009/3/layout/HorizontalOrganizationChart"/>
    <dgm:cxn modelId="{D241766E-3FE3-4E28-8706-D5CE21348CF8}" type="presParOf" srcId="{993A74BF-6C2C-45BD-AA80-7252C85376A2}" destId="{91366780-3F05-4032-835D-76358A0FB579}" srcOrd="1" destOrd="0" presId="urn:microsoft.com/office/officeart/2009/3/layout/HorizontalOrganizationChart"/>
    <dgm:cxn modelId="{4D8B8571-4BE1-4EB2-A8AC-367654F6AA3F}" type="presParOf" srcId="{91366780-3F05-4032-835D-76358A0FB579}" destId="{5ED1296B-B426-4EAC-984E-277C220A860A}" srcOrd="0" destOrd="0" presId="urn:microsoft.com/office/officeart/2009/3/layout/HorizontalOrganizationChart"/>
    <dgm:cxn modelId="{D6FAA83A-0A79-44FC-B65A-808B8A9632A5}" type="presParOf" srcId="{5ED1296B-B426-4EAC-984E-277C220A860A}" destId="{2AC70838-DD76-420F-94DC-440D532D1E04}" srcOrd="0" destOrd="0" presId="urn:microsoft.com/office/officeart/2009/3/layout/HorizontalOrganizationChart"/>
    <dgm:cxn modelId="{662C718F-4E05-49C7-B5EA-458FCA402396}" type="presParOf" srcId="{5ED1296B-B426-4EAC-984E-277C220A860A}" destId="{D76932EE-F920-414E-9BDB-7CCF2F10B041}" srcOrd="1" destOrd="0" presId="urn:microsoft.com/office/officeart/2009/3/layout/HorizontalOrganizationChart"/>
    <dgm:cxn modelId="{27CADF9E-34A6-4474-BAEA-F93466572878}" type="presParOf" srcId="{91366780-3F05-4032-835D-76358A0FB579}" destId="{9B78B3CE-AF23-4FE6-B399-D7F00D0C9252}" srcOrd="1" destOrd="0" presId="urn:microsoft.com/office/officeart/2009/3/layout/HorizontalOrganizationChart"/>
    <dgm:cxn modelId="{07718E54-2CAC-41A4-BE96-6B03C12A9270}" type="presParOf" srcId="{91366780-3F05-4032-835D-76358A0FB579}" destId="{72AF3FF2-8938-4A26-86EF-6BA1254150CE}" srcOrd="2" destOrd="0" presId="urn:microsoft.com/office/officeart/2009/3/layout/HorizontalOrganizationChart"/>
    <dgm:cxn modelId="{3C33F0E8-CD58-4FFD-B617-43188E7C7C49}" type="presParOf" srcId="{AC1E54CC-B2B1-497C-AC4B-003058843CBC}" destId="{687AFB5F-3FF4-4CFF-B9CB-CADA759B5A4C}" srcOrd="2" destOrd="0" presId="urn:microsoft.com/office/officeart/2009/3/layout/HorizontalOrganizationChart"/>
    <dgm:cxn modelId="{E93EBC6F-AD21-4587-A56E-1AC62FE4A13F}" type="presParOf" srcId="{126600FC-AA4C-4342-B855-B0FF669538F4}" destId="{D22CA125-15F0-4715-A4F3-650A07D4A12A}" srcOrd="2" destOrd="0" presId="urn:microsoft.com/office/officeart/2009/3/layout/HorizontalOrganizationChart"/>
    <dgm:cxn modelId="{085C4812-35C4-4D70-B754-6FDBE2926F80}" type="presParOf" srcId="{126600FC-AA4C-4342-B855-B0FF669538F4}" destId="{76BDF702-FB87-4A37-9B49-F205F52AB54C}" srcOrd="3" destOrd="0" presId="urn:microsoft.com/office/officeart/2009/3/layout/HorizontalOrganizationChart"/>
    <dgm:cxn modelId="{6C034BD8-D40E-4D56-922B-8C8007F38D84}" type="presParOf" srcId="{76BDF702-FB87-4A37-9B49-F205F52AB54C}" destId="{54F42FB1-5EB6-4DAE-AF87-D3FA959EC6CC}" srcOrd="0" destOrd="0" presId="urn:microsoft.com/office/officeart/2009/3/layout/HorizontalOrganizationChart"/>
    <dgm:cxn modelId="{9F566990-A3F7-4B1F-A0F7-A737684DC332}" type="presParOf" srcId="{54F42FB1-5EB6-4DAE-AF87-D3FA959EC6CC}" destId="{6AF1CF65-0FB2-4B78-AB41-BF04D9C8824A}" srcOrd="0" destOrd="0" presId="urn:microsoft.com/office/officeart/2009/3/layout/HorizontalOrganizationChart"/>
    <dgm:cxn modelId="{EA845FC9-2B73-4D2C-8F8F-6B20711D66B7}" type="presParOf" srcId="{54F42FB1-5EB6-4DAE-AF87-D3FA959EC6CC}" destId="{9A8D3C7B-090B-4B56-BBF7-CA63F7D85D60}" srcOrd="1" destOrd="0" presId="urn:microsoft.com/office/officeart/2009/3/layout/HorizontalOrganizationChart"/>
    <dgm:cxn modelId="{96987BEE-CF1A-47C5-A7AC-1793A5DF8A10}" type="presParOf" srcId="{76BDF702-FB87-4A37-9B49-F205F52AB54C}" destId="{62A67A0D-3049-40FF-B839-E356E7085C41}" srcOrd="1" destOrd="0" presId="urn:microsoft.com/office/officeart/2009/3/layout/HorizontalOrganizationChart"/>
    <dgm:cxn modelId="{3647D317-1D15-49A9-82C3-37455A69A827}" type="presParOf" srcId="{76BDF702-FB87-4A37-9B49-F205F52AB54C}" destId="{7CE9DBB3-17BD-41F3-8C95-C9BA71CBF2BE}" srcOrd="2" destOrd="0" presId="urn:microsoft.com/office/officeart/2009/3/layout/HorizontalOrganizationChart"/>
    <dgm:cxn modelId="{F115E725-6485-44FB-979B-60CFE2E972FF}" type="presParOf" srcId="{A725C76C-ADEF-4231-B409-738775AF3A17}" destId="{FFD77FA4-E9A3-48FA-B5EE-9156B85509D4}" srcOrd="2" destOrd="0" presId="urn:microsoft.com/office/officeart/2009/3/layout/HorizontalOrganizationChart"/>
    <dgm:cxn modelId="{86007F84-A47E-4EBB-88D5-0E36B0901C94}" type="presParOf" srcId="{94D414CA-F8A3-4043-826A-C9D6AB365562}" destId="{3CD88589-06F9-4479-8397-06E46FF5E0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A125-15F0-4715-A4F3-650A07D4A12A}">
      <dsp:nvSpPr>
        <dsp:cNvPr id="0" name=""/>
        <dsp:cNvSpPr/>
      </dsp:nvSpPr>
      <dsp:spPr>
        <a:xfrm>
          <a:off x="4479570" y="967928"/>
          <a:ext cx="5034910" cy="52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5630" y="0"/>
              </a:lnTo>
              <a:lnTo>
                <a:pt x="4775630" y="520790"/>
              </a:lnTo>
              <a:lnTo>
                <a:pt x="5034910" y="5207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C88CE-C991-43FE-99DC-59151107C2C9}">
      <dsp:nvSpPr>
        <dsp:cNvPr id="0" name=""/>
        <dsp:cNvSpPr/>
      </dsp:nvSpPr>
      <dsp:spPr>
        <a:xfrm>
          <a:off x="6186567" y="364756"/>
          <a:ext cx="518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56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59C03-C291-46FF-94CC-C7CA922977EA}">
      <dsp:nvSpPr>
        <dsp:cNvPr id="0" name=""/>
        <dsp:cNvSpPr/>
      </dsp:nvSpPr>
      <dsp:spPr>
        <a:xfrm>
          <a:off x="4479570" y="410476"/>
          <a:ext cx="518560" cy="557452"/>
        </a:xfrm>
        <a:custGeom>
          <a:avLst/>
          <a:gdLst/>
          <a:ahLst/>
          <a:cxnLst/>
          <a:rect l="0" t="0" r="0" b="0"/>
          <a:pathLst>
            <a:path>
              <a:moveTo>
                <a:pt x="0" y="557452"/>
              </a:moveTo>
              <a:lnTo>
                <a:pt x="259280" y="557452"/>
              </a:lnTo>
              <a:lnTo>
                <a:pt x="259280" y="0"/>
              </a:lnTo>
              <a:lnTo>
                <a:pt x="51856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233D6-67F7-4D03-92B4-E9DBF2A24C6D}">
      <dsp:nvSpPr>
        <dsp:cNvPr id="0" name=""/>
        <dsp:cNvSpPr/>
      </dsp:nvSpPr>
      <dsp:spPr>
        <a:xfrm>
          <a:off x="2145737" y="922208"/>
          <a:ext cx="518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56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8FB40-A30B-4515-9216-54FF3153A235}">
      <dsp:nvSpPr>
        <dsp:cNvPr id="0" name=""/>
        <dsp:cNvSpPr/>
      </dsp:nvSpPr>
      <dsp:spPr>
        <a:xfrm>
          <a:off x="759988" y="572526"/>
          <a:ext cx="1385748" cy="790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all</a:t>
          </a:r>
          <a:endParaRPr lang="de-DE" sz="4100" kern="1200" dirty="0"/>
        </a:p>
      </dsp:txBody>
      <dsp:txXfrm>
        <a:off x="759988" y="572526"/>
        <a:ext cx="1385748" cy="790804"/>
      </dsp:txXfrm>
    </dsp:sp>
    <dsp:sp modelId="{165B9E48-FEED-49D4-B863-98CA23C2937F}">
      <dsp:nvSpPr>
        <dsp:cNvPr id="0" name=""/>
        <dsp:cNvSpPr/>
      </dsp:nvSpPr>
      <dsp:spPr>
        <a:xfrm>
          <a:off x="2664297" y="572526"/>
          <a:ext cx="1815272" cy="790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basemodels</a:t>
          </a:r>
          <a:endParaRPr lang="de-DE" sz="3700" kern="1200" dirty="0"/>
        </a:p>
      </dsp:txBody>
      <dsp:txXfrm>
        <a:off x="2664297" y="572526"/>
        <a:ext cx="1815272" cy="790804"/>
      </dsp:txXfrm>
    </dsp:sp>
    <dsp:sp modelId="{1CDF136E-0E95-46BB-9F12-0F1BCBBDB240}">
      <dsp:nvSpPr>
        <dsp:cNvPr id="0" name=""/>
        <dsp:cNvSpPr/>
      </dsp:nvSpPr>
      <dsp:spPr>
        <a:xfrm>
          <a:off x="4998130" y="15073"/>
          <a:ext cx="1188436" cy="790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libs</a:t>
          </a:r>
          <a:endParaRPr lang="de-DE" sz="4100" kern="1200" dirty="0"/>
        </a:p>
      </dsp:txBody>
      <dsp:txXfrm>
        <a:off x="4998130" y="15073"/>
        <a:ext cx="1188436" cy="790804"/>
      </dsp:txXfrm>
    </dsp:sp>
    <dsp:sp modelId="{2AC70838-DD76-420F-94DC-440D532D1E04}">
      <dsp:nvSpPr>
        <dsp:cNvPr id="0" name=""/>
        <dsp:cNvSpPr/>
      </dsp:nvSpPr>
      <dsp:spPr>
        <a:xfrm>
          <a:off x="6705127" y="15073"/>
          <a:ext cx="1271224" cy="790804"/>
        </a:xfrm>
        <a:prstGeom prst="rect">
          <a:avLst/>
        </a:prstGeom>
        <a:solidFill>
          <a:srgbClr val="73A237"/>
        </a:solidFill>
        <a:ln>
          <a:solidFill>
            <a:srgbClr val="73A23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libraries</a:t>
          </a:r>
          <a:endParaRPr lang="de-DE" sz="4100" kern="1200" dirty="0"/>
        </a:p>
      </dsp:txBody>
      <dsp:txXfrm>
        <a:off x="6705127" y="15073"/>
        <a:ext cx="1271224" cy="790804"/>
      </dsp:txXfrm>
    </dsp:sp>
    <dsp:sp modelId="{6AF1CF65-0FB2-4B78-AB41-BF04D9C8824A}">
      <dsp:nvSpPr>
        <dsp:cNvPr id="0" name=""/>
        <dsp:cNvSpPr/>
      </dsp:nvSpPr>
      <dsp:spPr>
        <a:xfrm>
          <a:off x="9514480" y="1093316"/>
          <a:ext cx="1659367" cy="790804"/>
        </a:xfrm>
        <a:prstGeom prst="rect">
          <a:avLst/>
        </a:prstGeom>
        <a:solidFill>
          <a:srgbClr val="73A237"/>
        </a:solidFill>
        <a:ln>
          <a:solidFill>
            <a:srgbClr val="73A23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executable</a:t>
          </a:r>
          <a:endParaRPr lang="de-DE" sz="4100" kern="1200" dirty="0"/>
        </a:p>
      </dsp:txBody>
      <dsp:txXfrm>
        <a:off x="9514480" y="1093316"/>
        <a:ext cx="1659367" cy="790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3E4CD7-88FB-4A9C-8718-F89E0CFE9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CD6A7D-4DF7-4D25-9295-B0AE8A3674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A7A3-7AE5-491C-8688-FBA524AF91EB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EC0C69-0DDC-407A-882A-A20404FEE8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A2FC3E-FE45-4F40-A42F-D5A2202EC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9A9-4A16-4C97-AC12-8E4F782958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4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ED10-2015-4558-A9FA-03EEAF0EAAB5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32EA5-2B27-49D4-BA2F-D372F4D81E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86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2EA5-2B27-49D4-BA2F-D372F4D81EA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86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32EA5-2B27-49D4-BA2F-D372F4D81EA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3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3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51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38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53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85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31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07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9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83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156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1232564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386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223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7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50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555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32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737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7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19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211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710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89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840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44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0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54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63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62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63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60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18730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8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7" name="Grafik 6" descr="Ein Bild, das Farbigkeit, Quadrat, Rechteck, Screenshot enthält.&#10;&#10;Automatisch generierte Beschreibung">
            <a:extLst>
              <a:ext uri="{FF2B5EF4-FFF2-40B4-BE49-F238E27FC236}">
                <a16:creationId xmlns:a16="http://schemas.microsoft.com/office/drawing/2014/main" id="{B6B2436D-6F14-4C91-9F38-9FC66CBDB85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4412343" y="1874995"/>
            <a:ext cx="4101329" cy="32496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EA2B8E-DD3B-4F4F-AFD8-DBE8E57FC574}"/>
              </a:ext>
            </a:extLst>
          </p:cNvPr>
          <p:cNvSpPr txBox="1"/>
          <p:nvPr userDrawn="1"/>
        </p:nvSpPr>
        <p:spPr>
          <a:xfrm>
            <a:off x="-4412343" y="1309144"/>
            <a:ext cx="4101329" cy="430887"/>
          </a:xfrm>
          <a:prstGeom prst="rect">
            <a:avLst/>
          </a:prstGeom>
          <a:solidFill>
            <a:srgbClr val="FF33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i="0" baseline="0" dirty="0">
                <a:solidFill>
                  <a:schemeClr val="bg1"/>
                </a:solidFill>
              </a:rPr>
              <a:t>Select DLR-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colours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below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with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400" b="1" i="0" baseline="0" dirty="0" err="1">
                <a:solidFill>
                  <a:schemeClr val="bg1"/>
                </a:solidFill>
              </a:rPr>
              <a:t>the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eyepopper</a:t>
            </a:r>
            <a:r>
              <a:rPr lang="de-DE" sz="1400" b="1" i="0" baseline="0" dirty="0">
                <a:solidFill>
                  <a:schemeClr val="bg1"/>
                </a:solidFill>
              </a:rPr>
              <a:t>/</a:t>
            </a:r>
            <a:r>
              <a:rPr lang="de-DE" sz="1400" b="1" i="0" baseline="0" dirty="0" err="1">
                <a:solidFill>
                  <a:schemeClr val="bg1"/>
                </a:solidFill>
              </a:rPr>
              <a:t>color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picker</a:t>
            </a:r>
            <a:r>
              <a:rPr lang="de-DE" sz="1400" b="1" i="0" baseline="0" dirty="0">
                <a:solidFill>
                  <a:schemeClr val="bg1"/>
                </a:solidFill>
              </a:rPr>
              <a:t> </a:t>
            </a:r>
            <a:r>
              <a:rPr lang="de-DE" sz="1400" b="1" i="0" baseline="0" dirty="0" err="1">
                <a:solidFill>
                  <a:schemeClr val="bg1"/>
                </a:solidFill>
              </a:rPr>
              <a:t>tool</a:t>
            </a:r>
            <a:endParaRPr lang="de-CR" sz="1400" b="1" i="0" baseline="0" dirty="0">
              <a:solidFill>
                <a:schemeClr val="bg1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EF3CE64-FA21-4F63-B986-1358806923EF}"/>
              </a:ext>
            </a:extLst>
          </p:cNvPr>
          <p:cNvGrpSpPr/>
          <p:nvPr userDrawn="1"/>
        </p:nvGrpSpPr>
        <p:grpSpPr>
          <a:xfrm>
            <a:off x="12572057" y="4849"/>
            <a:ext cx="9360000" cy="5796000"/>
            <a:chOff x="12572057" y="4849"/>
            <a:chExt cx="9360000" cy="5796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ABC1C5C-A5DA-4EB3-B01E-8D75036C5553}"/>
                </a:ext>
              </a:extLst>
            </p:cNvPr>
            <p:cNvSpPr/>
            <p:nvPr/>
          </p:nvSpPr>
          <p:spPr>
            <a:xfrm>
              <a:off x="12572057" y="4849"/>
              <a:ext cx="9360000" cy="579600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R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1925FDB-4FD6-4DDA-A197-927C63A89427}"/>
                </a:ext>
              </a:extLst>
            </p:cNvPr>
            <p:cNvSpPr txBox="1"/>
            <p:nvPr/>
          </p:nvSpPr>
          <p:spPr>
            <a:xfrm>
              <a:off x="12724457" y="157246"/>
              <a:ext cx="61098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Editing the header and footer</a:t>
              </a:r>
              <a:endParaRPr lang="de-CR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3DB58BC-7CAE-441F-B4EF-916243E1A37C}"/>
                </a:ext>
              </a:extLst>
            </p:cNvPr>
            <p:cNvSpPr txBox="1"/>
            <p:nvPr/>
          </p:nvSpPr>
          <p:spPr>
            <a:xfrm>
              <a:off x="12724457" y="792337"/>
              <a:ext cx="65465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Menu: "Insert" &gt; "Header and Footer" (see screenshot 1)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DABBF1B-88D5-43FA-9657-57AD29E3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5486" y="1481782"/>
              <a:ext cx="8779602" cy="920638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E2F1701-2827-40C9-AB97-84473EB4C5E8}"/>
                </a:ext>
              </a:extLst>
            </p:cNvPr>
            <p:cNvSpPr txBox="1"/>
            <p:nvPr/>
          </p:nvSpPr>
          <p:spPr>
            <a:xfrm>
              <a:off x="12724457" y="1195691"/>
              <a:ext cx="504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1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6F1CB0C-3FC9-4850-A700-E0D2CFB1DD44}"/>
                </a:ext>
              </a:extLst>
            </p:cNvPr>
            <p:cNvSpPr txBox="1"/>
            <p:nvPr/>
          </p:nvSpPr>
          <p:spPr>
            <a:xfrm>
              <a:off x="12724457" y="2947698"/>
              <a:ext cx="430794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Adapt the input dialog to your individual needs and confirm the input by clicking the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"Apply to all" button if the change is to be made globally for all slides.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In case of partial change of single slides,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you have to confirm with the button "Apply".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(see screenshot 2)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80B5319-4E69-430D-B813-478C6A3B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" t="4215" r="3045" b="3447"/>
            <a:stretch/>
          </p:blipFill>
          <p:spPr>
            <a:xfrm>
              <a:off x="17586852" y="2997154"/>
              <a:ext cx="4008235" cy="2547966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00701A2-BA4C-4126-8F58-5C36702060D0}"/>
                </a:ext>
              </a:extLst>
            </p:cNvPr>
            <p:cNvSpPr txBox="1"/>
            <p:nvPr/>
          </p:nvSpPr>
          <p:spPr>
            <a:xfrm>
              <a:off x="17498074" y="2750933"/>
              <a:ext cx="4097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Screenshot 2</a:t>
              </a:r>
            </a:p>
          </p:txBody>
        </p:sp>
        <p:sp>
          <p:nvSpPr>
            <p:cNvPr id="38" name="Ellipse 7">
              <a:extLst>
                <a:ext uri="{FF2B5EF4-FFF2-40B4-BE49-F238E27FC236}">
                  <a16:creationId xmlns:a16="http://schemas.microsoft.com/office/drawing/2014/main" id="{CB9D128F-6D13-4928-9A40-72234AD082DD}"/>
                </a:ext>
              </a:extLst>
            </p:cNvPr>
            <p:cNvSpPr/>
            <p:nvPr/>
          </p:nvSpPr>
          <p:spPr>
            <a:xfrm>
              <a:off x="17713206" y="1790425"/>
              <a:ext cx="589273" cy="5619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022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sy-interface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6522C6-15B9-4AE8-9B42-91782BB9B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deRSE25,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February</a:t>
            </a:r>
            <a:r>
              <a:rPr lang="de-DE" dirty="0"/>
              <a:t> 2025</a:t>
            </a:r>
          </a:p>
          <a:p>
            <a:r>
              <a:rPr lang="de-DE" dirty="0"/>
              <a:t>Sven Goldberg, Melven Röhrig-Zöllner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Developing a modern build system for The framework </a:t>
            </a:r>
            <a:r>
              <a:rPr lang="en-US" b="0" dirty="0" err="1"/>
              <a:t>MESS</a:t>
            </a:r>
            <a:r>
              <a:rPr lang="en-US" b="0" cap="none" dirty="0" err="1"/>
              <a:t>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5. General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learnings</a:t>
            </a:r>
            <a:r>
              <a:rPr lang="de-DE" dirty="0"/>
              <a:t> II</a:t>
            </a:r>
            <a:br>
              <a:rPr lang="de-DE" dirty="0"/>
            </a:br>
            <a:r>
              <a:rPr lang="de-DE" sz="2400" dirty="0" err="1">
                <a:solidFill>
                  <a:srgbClr val="B1B1B1"/>
                </a:solidFill>
              </a:rPr>
              <a:t>MESSy-specific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18" y="1627199"/>
            <a:ext cx="10801349" cy="1046285"/>
          </a:xfrm>
        </p:spPr>
        <p:txBody>
          <a:bodyPr>
            <a:normAutofit/>
          </a:bodyPr>
          <a:lstStyle/>
          <a:p>
            <a:r>
              <a:rPr lang="de-DE" dirty="0" err="1"/>
              <a:t>Compiling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MESSy‘s</a:t>
            </a:r>
            <a:r>
              <a:rPr lang="de-DE" dirty="0"/>
              <a:t> optional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  <a:sym typeface="Wingdings" panose="05000000000000000000" pitchFamily="2" charset="2"/>
              </a:rPr>
              <a:t>guess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library</a:t>
            </a:r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bring </a:t>
            </a:r>
            <a:r>
              <a:rPr lang="de-DE" dirty="0" err="1"/>
              <a:t>their</a:t>
            </a:r>
            <a:r>
              <a:rPr lang="de-DE" dirty="0"/>
              <a:t> own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config.h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Naming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conflicts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6030939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3D4462-3D6E-433E-A7A4-5FED5A4B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05" y="3429000"/>
            <a:ext cx="5964332" cy="324053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3E10DF4-B762-4057-9A82-A5201EAD9122}"/>
              </a:ext>
            </a:extLst>
          </p:cNvPr>
          <p:cNvSpPr txBox="1">
            <a:spLocks/>
          </p:cNvSpPr>
          <p:nvPr/>
        </p:nvSpPr>
        <p:spPr>
          <a:xfrm>
            <a:off x="695318" y="4840322"/>
            <a:ext cx="10801349" cy="417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ym typeface="Wingdings" panose="05000000000000000000" pitchFamily="2" charset="2"/>
              </a:rPr>
              <a:t>Fix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prepending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CMake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keyword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  <a:sym typeface="Wingdings" panose="05000000000000000000" pitchFamily="2" charset="2"/>
              </a:rPr>
              <a:t>BEFORE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0533F5-7880-458C-9A00-C304B477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56" y="5605739"/>
            <a:ext cx="6732231" cy="2957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F8D8D29-7836-4572-8B46-A025A27F7F19}"/>
              </a:ext>
            </a:extLst>
          </p:cNvPr>
          <p:cNvSpPr txBox="1">
            <a:spLocks/>
          </p:cNvSpPr>
          <p:nvPr/>
        </p:nvSpPr>
        <p:spPr>
          <a:xfrm>
            <a:off x="695318" y="2606308"/>
            <a:ext cx="10801349" cy="234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>
                <a:sym typeface="Wingdings" panose="05000000000000000000" pitchFamily="2" charset="2"/>
              </a:rPr>
              <a:t>Usual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way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add</a:t>
            </a:r>
            <a:r>
              <a:rPr lang="de-DE" dirty="0">
                <a:sym typeface="Wingdings" panose="05000000000000000000" pitchFamily="2" charset="2"/>
              </a:rPr>
              <a:t> a (relative) </a:t>
            </a:r>
            <a:r>
              <a:rPr lang="de-DE" dirty="0" err="1">
                <a:sym typeface="Wingdings" panose="05000000000000000000" pitchFamily="2" charset="2"/>
              </a:rPr>
              <a:t>directory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include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BUT: </a:t>
            </a:r>
            <a:r>
              <a:rPr lang="de-DE" dirty="0" err="1">
                <a:sym typeface="Wingdings" panose="05000000000000000000" pitchFamily="2" charset="2"/>
              </a:rPr>
              <a:t>CMake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appends</a:t>
            </a:r>
            <a:r>
              <a:rPr lang="de-DE" dirty="0">
                <a:sym typeface="Wingdings" panose="05000000000000000000" pitchFamily="2" charset="2"/>
              </a:rPr>
              <a:t> all </a:t>
            </a:r>
            <a:r>
              <a:rPr lang="de-DE" dirty="0" err="1">
                <a:sym typeface="Wingdings" panose="05000000000000000000" pitchFamily="2" charset="2"/>
              </a:rPr>
              <a:t>paths</a:t>
            </a:r>
            <a:r>
              <a:rPr lang="de-DE" dirty="0">
                <a:sym typeface="Wingdings" panose="05000000000000000000" pitchFamily="2" charset="2"/>
              </a:rPr>
              <a:t>  Path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MESSy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config.h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first</a:t>
            </a:r>
            <a:endParaRPr lang="de-DE" dirty="0"/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compilation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error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does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contain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right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5. General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learnings</a:t>
            </a:r>
            <a:r>
              <a:rPr lang="de-DE" dirty="0"/>
              <a:t> III</a:t>
            </a:r>
            <a:br>
              <a:rPr lang="de-DE" dirty="0"/>
            </a:br>
            <a:r>
              <a:rPr lang="de-DE" sz="2400" dirty="0" err="1">
                <a:solidFill>
                  <a:srgbClr val="B1B1B1"/>
                </a:solidFill>
              </a:rPr>
              <a:t>MESSy-specific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>
            <a:normAutofit/>
          </a:bodyPr>
          <a:lstStyle/>
          <a:p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find_package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()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powerful </a:t>
            </a:r>
            <a:r>
              <a:rPr lang="de-DE" dirty="0" err="1"/>
              <a:t>to</a:t>
            </a:r>
            <a:r>
              <a:rPr lang="de-DE" dirty="0"/>
              <a:t> find external </a:t>
            </a:r>
            <a:r>
              <a:rPr lang="de-DE" dirty="0" err="1"/>
              <a:t>packages</a:t>
            </a:r>
            <a:r>
              <a:rPr lang="de-DE" dirty="0"/>
              <a:t>/</a:t>
            </a:r>
            <a:r>
              <a:rPr lang="de-DE" dirty="0" err="1"/>
              <a:t>libraries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Might</a:t>
            </a:r>
            <a:r>
              <a:rPr lang="de-DE" dirty="0">
                <a:sym typeface="Wingdings" panose="05000000000000000000" pitchFamily="2" charset="2"/>
              </a:rPr>
              <a:t> still find </a:t>
            </a:r>
            <a:r>
              <a:rPr lang="de-DE" dirty="0" err="1">
                <a:sym typeface="Wingdings" panose="05000000000000000000" pitchFamily="2" charset="2"/>
              </a:rPr>
              <a:t>wrong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unwanted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packages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sometimes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Example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Loaded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module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cluster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includes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its</a:t>
            </a:r>
            <a:r>
              <a:rPr lang="de-DE" dirty="0">
                <a:sym typeface="Wingdings" panose="05000000000000000000" pitchFamily="2" charset="2"/>
              </a:rPr>
              <a:t> own </a:t>
            </a:r>
            <a:r>
              <a:rPr lang="de-DE" dirty="0" err="1">
                <a:sym typeface="Wingdings" panose="05000000000000000000" pitchFamily="2" charset="2"/>
              </a:rPr>
              <a:t>NetCDF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Function</a:t>
            </a:r>
            <a:r>
              <a:rPr lang="de-DE" dirty="0">
                <a:sym typeface="Wingdings" panose="05000000000000000000" pitchFamily="2" charset="2"/>
              </a:rPr>
              <a:t> will find </a:t>
            </a:r>
            <a:r>
              <a:rPr lang="de-DE" dirty="0" err="1"/>
              <a:t>this</a:t>
            </a:r>
            <a:r>
              <a:rPr lang="de-DE" dirty="0"/>
              <a:t> (</a:t>
            </a:r>
            <a:r>
              <a:rPr lang="de-DE" dirty="0" err="1"/>
              <a:t>unwanted</a:t>
            </a:r>
            <a:r>
              <a:rPr lang="de-DE" dirty="0"/>
              <a:t>) </a:t>
            </a:r>
            <a:r>
              <a:rPr lang="de-DE" dirty="0" err="1"/>
              <a:t>NetCDF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CMake</a:t>
            </a:r>
            <a:r>
              <a:rPr lang="de-DE" dirty="0">
                <a:sym typeface="Wingdings" panose="05000000000000000000" pitchFamily="2" charset="2"/>
              </a:rPr>
              <a:t> variable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  <a:sym typeface="Wingdings" panose="05000000000000000000" pitchFamily="2" charset="2"/>
              </a:rPr>
              <a:t>CMAKE_IGNORE_PATH</a:t>
            </a:r>
            <a:endParaRPr lang="de-DE" dirty="0">
              <a:latin typeface="Lucida Console" panose="020B0609040504020204" pitchFamily="49" charset="0"/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Append</a:t>
            </a:r>
            <a:r>
              <a:rPr lang="de-DE" dirty="0">
                <a:sym typeface="Wingdings" panose="05000000000000000000" pitchFamily="2" charset="2"/>
              </a:rPr>
              <a:t> variable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module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before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find_package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()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Hint</a:t>
            </a:r>
            <a:r>
              <a:rPr lang="de-DE" dirty="0">
                <a:sym typeface="Wingdings" panose="05000000000000000000" pitchFamily="2" charset="2"/>
              </a:rPr>
              <a:t>: Store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value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variable and </a:t>
            </a:r>
            <a:r>
              <a:rPr lang="de-DE" dirty="0" err="1">
                <a:sym typeface="Wingdings" panose="05000000000000000000" pitchFamily="2" charset="2"/>
              </a:rPr>
              <a:t>reset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after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6030939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5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6. </a:t>
            </a:r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Quotes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developers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Maintenance </a:t>
            </a:r>
            <a:r>
              <a:rPr lang="de-DE" dirty="0" err="1"/>
              <a:t>simplified</a:t>
            </a:r>
            <a:endParaRPr lang="de-DE" dirty="0"/>
          </a:p>
          <a:p>
            <a:pPr lvl="1"/>
            <a:r>
              <a:rPr lang="de-DE" dirty="0" err="1"/>
              <a:t>Builds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flexible,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faster</a:t>
            </a:r>
            <a:endParaRPr lang="de-DE" dirty="0"/>
          </a:p>
          <a:p>
            <a:pPr lvl="1"/>
            <a:r>
              <a:rPr lang="de-DE" dirty="0"/>
              <a:t>Developers and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worth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effort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5A5BD8E-B40B-4AA8-8F19-9A043860A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41893"/>
              </p:ext>
            </p:extLst>
          </p:nvPr>
        </p:nvGraphicFramePr>
        <p:xfrm>
          <a:off x="2194918" y="3704500"/>
          <a:ext cx="7802163" cy="262128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3691">
                  <a:extLst>
                    <a:ext uri="{9D8B030D-6E8A-4147-A177-3AD203B41FA5}">
                      <a16:colId xmlns:a16="http://schemas.microsoft.com/office/drawing/2014/main" val="4249639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247040"/>
                    </a:ext>
                  </a:extLst>
                </a:gridCol>
                <a:gridCol w="2675096">
                  <a:extLst>
                    <a:ext uri="{9D8B030D-6E8A-4147-A177-3AD203B41FA5}">
                      <a16:colId xmlns:a16="http://schemas.microsoft.com/office/drawing/2014/main" val="1657082616"/>
                    </a:ext>
                  </a:extLst>
                </a:gridCol>
                <a:gridCol w="2675096">
                  <a:extLst>
                    <a:ext uri="{9D8B030D-6E8A-4147-A177-3AD203B41FA5}">
                      <a16:colId xmlns:a16="http://schemas.microsoft.com/office/drawing/2014/main" val="3492929341"/>
                    </a:ext>
                  </a:extLst>
                </a:gridCol>
              </a:tblGrid>
              <a:tr h="362630">
                <a:tc>
                  <a:txBody>
                    <a:bodyPr/>
                    <a:lstStyle/>
                    <a:p>
                      <a:r>
                        <a:rPr lang="de-DE" b="1" dirty="0" err="1"/>
                        <a:t>Metric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CMake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build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autoconf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build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23839"/>
                  </a:ext>
                </a:extLst>
              </a:tr>
              <a:tr h="362630">
                <a:tc>
                  <a:txBody>
                    <a:bodyPr/>
                    <a:lstStyle/>
                    <a:p>
                      <a:r>
                        <a:rPr lang="de-DE" b="1" dirty="0"/>
                        <a:t>LOC </a:t>
                      </a:r>
                      <a:r>
                        <a:rPr lang="de-DE" sz="1400" b="0" dirty="0"/>
                        <a:t>(total)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73436"/>
                  </a:ext>
                </a:extLst>
              </a:tr>
              <a:tr h="362630">
                <a:tc>
                  <a:txBody>
                    <a:bodyPr/>
                    <a:lstStyle/>
                    <a:p>
                      <a:r>
                        <a:rPr lang="de-DE" b="1" dirty="0"/>
                        <a:t>LOC </a:t>
                      </a:r>
                      <a:r>
                        <a:rPr lang="de-DE" sz="1400" b="0" dirty="0"/>
                        <a:t>(root </a:t>
                      </a:r>
                      <a:r>
                        <a:rPr lang="de-DE" sz="1400" b="0" dirty="0" err="1"/>
                        <a:t>files</a:t>
                      </a:r>
                      <a:r>
                        <a:rPr lang="de-DE" sz="1400" b="0" dirty="0"/>
                        <a:t>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~ 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27781"/>
                  </a:ext>
                </a:extLst>
              </a:tr>
              <a:tr h="362630">
                <a:tc>
                  <a:txBody>
                    <a:bodyPr/>
                    <a:lstStyle/>
                    <a:p>
                      <a:pPr algn="l"/>
                      <a:r>
                        <a:rPr lang="de-DE" b="1" dirty="0" err="1"/>
                        <a:t>Build</a:t>
                      </a:r>
                      <a:r>
                        <a:rPr lang="de-DE" b="1" dirty="0"/>
                        <a:t> time </a:t>
                      </a:r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averaged</a:t>
                      </a:r>
                      <a:r>
                        <a:rPr lang="de-DE" sz="1400" b="0" dirty="0"/>
                        <a:t>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62292"/>
                  </a:ext>
                </a:extLst>
              </a:tr>
              <a:tr h="298052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err="1"/>
                        <a:t>CMake</a:t>
                      </a:r>
                      <a:r>
                        <a:rPr lang="de-DE" sz="1400" b="0" dirty="0"/>
                        <a:t>/</a:t>
                      </a:r>
                      <a:r>
                        <a:rPr lang="de-DE" sz="1400" b="0" dirty="0" err="1"/>
                        <a:t>configure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40062"/>
                  </a:ext>
                </a:extLst>
              </a:tr>
              <a:tr h="298052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err="1"/>
                        <a:t>make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150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277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07269"/>
                  </a:ext>
                </a:extLst>
              </a:tr>
              <a:tr h="536494">
                <a:tc>
                  <a:txBody>
                    <a:bodyPr/>
                    <a:lstStyle/>
                    <a:p>
                      <a:pPr algn="l"/>
                      <a:r>
                        <a:rPr lang="de-DE" b="1" dirty="0" err="1"/>
                        <a:t>Recompile</a:t>
                      </a:r>
                      <a:r>
                        <a:rPr lang="de-DE" b="1" dirty="0"/>
                        <a:t> time</a:t>
                      </a:r>
                    </a:p>
                    <a:p>
                      <a:pPr algn="r"/>
                      <a:r>
                        <a:rPr lang="de-DE" sz="1200" b="0" dirty="0"/>
                        <a:t>File </a:t>
                      </a:r>
                      <a:r>
                        <a:rPr lang="de-DE" sz="1200" b="0" dirty="0" err="1"/>
                        <a:t>with</a:t>
                      </a:r>
                      <a:r>
                        <a:rPr lang="de-DE" sz="1200" b="0" dirty="0"/>
                        <a:t> </a:t>
                      </a:r>
                      <a:r>
                        <a:rPr lang="de-DE" sz="1200" b="0" dirty="0" err="1"/>
                        <a:t>many</a:t>
                      </a:r>
                      <a:r>
                        <a:rPr lang="de-DE" sz="1200" b="0" dirty="0"/>
                        <a:t> </a:t>
                      </a:r>
                      <a:r>
                        <a:rPr lang="de-DE" sz="1200" b="0" dirty="0" err="1"/>
                        <a:t>dependecies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32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6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108185-7463-4AD7-A9CB-3E66B5D6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51759"/>
            <a:ext cx="10801349" cy="296567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de-DE" sz="5400" dirty="0" err="1"/>
              <a:t>Thank</a:t>
            </a:r>
            <a:r>
              <a:rPr lang="de-DE" sz="5400" dirty="0"/>
              <a:t> </a:t>
            </a:r>
            <a:r>
              <a:rPr lang="de-DE" sz="5400" dirty="0" err="1"/>
              <a:t>you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your</a:t>
            </a:r>
            <a:r>
              <a:rPr lang="de-DE" sz="5400" dirty="0"/>
              <a:t> </a:t>
            </a:r>
            <a:r>
              <a:rPr lang="de-DE" sz="5400" dirty="0" err="1"/>
              <a:t>attention</a:t>
            </a:r>
            <a:r>
              <a:rPr lang="de-DE" sz="5400" dirty="0"/>
              <a:t>!</a:t>
            </a:r>
          </a:p>
          <a:p>
            <a:pPr marL="457200" lvl="1" indent="0" algn="ctr">
              <a:buNone/>
            </a:pPr>
            <a:endParaRPr lang="de-DE" sz="5400" dirty="0"/>
          </a:p>
          <a:p>
            <a:pPr marL="457200" lvl="1" indent="0" algn="ctr">
              <a:buNone/>
            </a:pPr>
            <a:r>
              <a:rPr lang="de-DE" sz="5400" dirty="0"/>
              <a:t>Questions?</a:t>
            </a:r>
          </a:p>
          <a:p>
            <a:pPr marL="457200" lvl="1" indent="0" algn="ctr">
              <a:buNone/>
            </a:pPr>
            <a:endParaRPr lang="de-DE" sz="5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0777A-5362-4C18-8428-9E4F6601E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DFA37-D6FF-4CC9-9C91-E339106E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Goldberg and M. Röhrig-Zöllner, DLR-SC, February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9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108185-7463-4AD7-A9CB-3E66B5D6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544792"/>
            <a:ext cx="10801349" cy="242402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de-DE" sz="5400" dirty="0"/>
              <a:t>Additional </a:t>
            </a:r>
            <a:r>
              <a:rPr lang="de-DE" sz="5400" dirty="0" err="1"/>
              <a:t>slides</a:t>
            </a:r>
            <a:endParaRPr lang="de-DE" sz="5400" dirty="0"/>
          </a:p>
          <a:p>
            <a:pPr marL="457200" lvl="1" indent="0" algn="ctr">
              <a:buNone/>
            </a:pPr>
            <a:endParaRPr lang="de-DE" sz="5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0777A-5362-4C18-8428-9E4F6601E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DFA37-D6FF-4CC9-9C91-E339106E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Goldberg and M. Röhrig-Zöllner, DLR-SC, February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1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B300-B50C-4F36-95AC-30CA143E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Minimal </a:t>
            </a:r>
            <a:r>
              <a:rPr lang="de-DE" dirty="0" err="1"/>
              <a:t>configuration</a:t>
            </a:r>
            <a:br>
              <a:rPr lang="de-DE" dirty="0"/>
            </a:br>
            <a:r>
              <a:rPr lang="de-DE" sz="2400" dirty="0">
                <a:solidFill>
                  <a:srgbClr val="B1B1B1"/>
                </a:solidFill>
              </a:rPr>
              <a:t>CMakeLists.txt </a:t>
            </a:r>
            <a:r>
              <a:rPr lang="de-DE" sz="2400" dirty="0" err="1">
                <a:solidFill>
                  <a:srgbClr val="B1B1B1"/>
                </a:solidFill>
              </a:rPr>
              <a:t>for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executable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D92891-9BDF-4B27-9EB2-4454DAC4F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E3574-8ED8-4CEB-98BB-DF4051E5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331EDDF-0F07-4AD0-A754-F0101D8EBD5A}"/>
              </a:ext>
            </a:extLst>
          </p:cNvPr>
          <p:cNvGrpSpPr/>
          <p:nvPr/>
        </p:nvGrpSpPr>
        <p:grpSpPr>
          <a:xfrm>
            <a:off x="319560" y="2476499"/>
            <a:ext cx="11552880" cy="2276475"/>
            <a:chOff x="382892" y="2268207"/>
            <a:chExt cx="10875659" cy="206225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4CFFB30-BDCE-4197-8A26-048035DAC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252" b="21223"/>
            <a:stretch/>
          </p:blipFill>
          <p:spPr>
            <a:xfrm>
              <a:off x="453657" y="2268207"/>
              <a:ext cx="10804894" cy="2062253"/>
            </a:xfrm>
            <a:prstGeom prst="rect">
              <a:avLst/>
            </a:prstGeom>
          </p:spPr>
        </p:pic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9E362EE0-1076-435C-B37C-54BF910AE766}"/>
                </a:ext>
              </a:extLst>
            </p:cNvPr>
            <p:cNvSpPr/>
            <p:nvPr/>
          </p:nvSpPr>
          <p:spPr>
            <a:xfrm>
              <a:off x="382892" y="2932981"/>
              <a:ext cx="3179817" cy="232913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7194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D2BF6-BC7F-4137-A859-8597D90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822302"/>
          </a:xfrm>
        </p:spPr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library</a:t>
            </a:r>
            <a:br>
              <a:rPr lang="de-DE" dirty="0"/>
            </a:br>
            <a:r>
              <a:rPr lang="de-DE" sz="2400" dirty="0" err="1">
                <a:solidFill>
                  <a:srgbClr val="B1B1B1"/>
                </a:solidFill>
              </a:rPr>
              <a:t>MESSy</a:t>
            </a:r>
            <a:r>
              <a:rPr lang="de-DE" sz="2400" dirty="0">
                <a:solidFill>
                  <a:srgbClr val="B1B1B1"/>
                </a:solidFill>
              </a:rPr>
              <a:t>/</a:t>
            </a:r>
            <a:r>
              <a:rPr lang="de-DE" sz="2400" dirty="0" err="1">
                <a:solidFill>
                  <a:srgbClr val="B1B1B1"/>
                </a:solidFill>
              </a:rPr>
              <a:t>libsrc</a:t>
            </a:r>
            <a:r>
              <a:rPr lang="de-DE" sz="2400" dirty="0">
                <a:solidFill>
                  <a:srgbClr val="B1B1B1"/>
                </a:solidFill>
              </a:rPr>
              <a:t>/</a:t>
            </a:r>
            <a:r>
              <a:rPr lang="de-DE" sz="2400" dirty="0" err="1">
                <a:solidFill>
                  <a:srgbClr val="B1B1B1"/>
                </a:solidFill>
              </a:rPr>
              <a:t>isorropia</a:t>
            </a:r>
            <a:r>
              <a:rPr lang="de-DE" sz="2400" dirty="0">
                <a:solidFill>
                  <a:srgbClr val="B1B1B1"/>
                </a:solidFill>
              </a:rPr>
              <a:t>/</a:t>
            </a:r>
            <a:r>
              <a:rPr lang="de-DE" sz="2400" dirty="0" err="1">
                <a:solidFill>
                  <a:srgbClr val="B1B1B1"/>
                </a:solidFill>
              </a:rPr>
              <a:t>lite</a:t>
            </a:r>
            <a:endParaRPr lang="de-DE" sz="2400" dirty="0">
              <a:solidFill>
                <a:srgbClr val="B1B1B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47EB594-02AF-47D0-A89E-2BD94E102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900362"/>
            <a:ext cx="3290266" cy="484920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9D9CA1-E636-4323-BB63-456B6D539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F5EA0-860E-4183-B42C-497EDFEC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127B8D-AFD3-4C74-886E-8AB5F4A2F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563"/>
          <a:stretch/>
        </p:blipFill>
        <p:spPr>
          <a:xfrm>
            <a:off x="5146500" y="1916892"/>
            <a:ext cx="6604214" cy="54897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0513C65-89F3-4E0A-8A65-9CC20B2B7938}"/>
              </a:ext>
            </a:extLst>
          </p:cNvPr>
          <p:cNvSpPr txBox="1">
            <a:spLocks/>
          </p:cNvSpPr>
          <p:nvPr/>
        </p:nvSpPr>
        <p:spPr>
          <a:xfrm>
            <a:off x="695325" y="1483878"/>
            <a:ext cx="5292006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autoconf</a:t>
            </a:r>
            <a:r>
              <a:rPr lang="de-DE" dirty="0"/>
              <a:t> (</a:t>
            </a:r>
            <a:r>
              <a:rPr lang="de-DE" dirty="0" err="1"/>
              <a:t>Makefile.m</a:t>
            </a:r>
            <a:r>
              <a:rPr lang="de-DE" dirty="0"/>
              <a:t>)		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C003BF3-CACD-4F1B-95BE-E5BEFACFDFB0}"/>
              </a:ext>
            </a:extLst>
          </p:cNvPr>
          <p:cNvSpPr txBox="1">
            <a:spLocks/>
          </p:cNvSpPr>
          <p:nvPr/>
        </p:nvSpPr>
        <p:spPr>
          <a:xfrm>
            <a:off x="5923307" y="1483878"/>
            <a:ext cx="2315397" cy="67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CMake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94B7C2-D52E-4CAE-B059-0E664D6CFA2F}"/>
              </a:ext>
            </a:extLst>
          </p:cNvPr>
          <p:cNvSpPr/>
          <p:nvPr/>
        </p:nvSpPr>
        <p:spPr>
          <a:xfrm>
            <a:off x="4977688" y="3467349"/>
            <a:ext cx="6533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ISORROPIA-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lite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thermodynamics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562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HPC </a:t>
            </a:r>
            <a:r>
              <a:rPr lang="de-DE" dirty="0" err="1"/>
              <a:t>clusters</a:t>
            </a:r>
            <a:r>
              <a:rPr lang="de-DE" dirty="0"/>
              <a:t>: </a:t>
            </a:r>
            <a:r>
              <a:rPr lang="de-DE" dirty="0" err="1"/>
              <a:t>Modulefiles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external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sz="1800" dirty="0">
                <a:solidFill>
                  <a:srgbClr val="000000"/>
                </a:solidFill>
              </a:rPr>
              <a:t>#</a:t>
            </a:r>
            <a:r>
              <a:rPr lang="de-DE" sz="1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architectures</a:t>
            </a:r>
            <a:r>
              <a:rPr lang="de-DE" sz="1800" dirty="0">
                <a:solidFill>
                  <a:srgbClr val="000000"/>
                </a:solidFill>
              </a:rPr>
              <a:t>  x  #</a:t>
            </a:r>
            <a:r>
              <a:rPr lang="de-DE" sz="1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compilers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err="1"/>
              <a:t>MESSy</a:t>
            </a:r>
            <a:r>
              <a:rPr lang="de-DE" dirty="0"/>
              <a:t> best-</a:t>
            </a:r>
            <a:r>
              <a:rPr lang="de-DE" dirty="0" err="1"/>
              <a:t>practice</a:t>
            </a:r>
            <a:r>
              <a:rPr lang="de-DE" dirty="0"/>
              <a:t>: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hard-wired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libraries</a:t>
            </a:r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Outsource </a:t>
            </a:r>
            <a:r>
              <a:rPr lang="de-DE" dirty="0" err="1"/>
              <a:t>flags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flagfiles</a:t>
            </a:r>
            <a:r>
              <a:rPr lang="de-DE" dirty="0"/>
              <a:t> (</a:t>
            </a:r>
            <a:r>
              <a:rPr lang="de-DE" sz="1800" dirty="0"/>
              <a:t>#</a:t>
            </a:r>
            <a:r>
              <a:rPr lang="de-DE" sz="1800" dirty="0" err="1">
                <a:latin typeface="Lucida Console" panose="020B0609040504020204" pitchFamily="49" charset="0"/>
              </a:rPr>
              <a:t>compilers</a:t>
            </a:r>
            <a:r>
              <a:rPr lang="de-DE" sz="1800" dirty="0"/>
              <a:t>  x  #</a:t>
            </a:r>
            <a:r>
              <a:rPr lang="de-DE" sz="1800" dirty="0" err="1">
                <a:latin typeface="Lucida Console" panose="020B0609040504020204" pitchFamily="49" charset="0"/>
              </a:rPr>
              <a:t>languages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  <a:p>
            <a:pPr lvl="1"/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.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cmake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in </a:t>
            </a:r>
            <a:r>
              <a:rPr lang="de-DE" dirty="0" err="1"/>
              <a:t>subdirectory</a:t>
            </a:r>
            <a:r>
              <a:rPr lang="de-DE" dirty="0"/>
              <a:t> (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syntax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 More flexible</a:t>
            </a:r>
          </a:p>
          <a:p>
            <a:endParaRPr lang="de-DE" dirty="0"/>
          </a:p>
          <a:p>
            <a:pPr lvl="1"/>
            <a:r>
              <a:rPr lang="de-DE" dirty="0" err="1"/>
              <a:t>Include</a:t>
            </a:r>
            <a:r>
              <a:rPr lang="de-DE" dirty="0"/>
              <a:t> in root </a:t>
            </a:r>
            <a:r>
              <a:rPr lang="de-DE" dirty="0" err="1"/>
              <a:t>CMakeLists</a:t>
            </a:r>
            <a:r>
              <a:rPr lang="de-DE" dirty="0"/>
              <a:t> via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if</a:t>
            </a:r>
            <a:r>
              <a:rPr lang="de-DE" dirty="0"/>
              <a:t> /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else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logic</a:t>
            </a:r>
            <a:endParaRPr lang="de-DE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/>
              <a:t>Further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compile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 and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  <a:p>
            <a:pPr lvl="1"/>
            <a:r>
              <a:rPr lang="de-DE" dirty="0" err="1"/>
              <a:t>MESSy</a:t>
            </a:r>
            <a:r>
              <a:rPr lang="de-DE" dirty="0"/>
              <a:t>: Binary </a:t>
            </a:r>
            <a:r>
              <a:rPr lang="de-DE" dirty="0" err="1"/>
              <a:t>identical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wanted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0C67CB-D7FF-4499-B35E-0749CD525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20" b="50988"/>
          <a:stretch/>
        </p:blipFill>
        <p:spPr>
          <a:xfrm>
            <a:off x="1642259" y="4743280"/>
            <a:ext cx="9394200" cy="1936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5530D5-7492-40AF-BE83-42438A6A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00" b="56502"/>
          <a:stretch/>
        </p:blipFill>
        <p:spPr>
          <a:xfrm>
            <a:off x="2113368" y="3706313"/>
            <a:ext cx="8287176" cy="193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7B627C-FFA4-40D1-A28A-76BF7303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27" b="3476"/>
          <a:stretch/>
        </p:blipFill>
        <p:spPr>
          <a:xfrm>
            <a:off x="2113368" y="3899988"/>
            <a:ext cx="8287176" cy="1936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85E3A5B-E976-401C-870A-3B0C212BE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56" b="4051"/>
          <a:stretch/>
        </p:blipFill>
        <p:spPr>
          <a:xfrm>
            <a:off x="1642259" y="4936955"/>
            <a:ext cx="9394200" cy="1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5. General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learnings</a:t>
            </a:r>
            <a:r>
              <a:rPr lang="de-DE" dirty="0"/>
              <a:t> IV</a:t>
            </a:r>
            <a:br>
              <a:rPr lang="de-DE" dirty="0"/>
            </a:br>
            <a:r>
              <a:rPr lang="de-DE" sz="2400" dirty="0" err="1">
                <a:solidFill>
                  <a:srgbClr val="B1B1B1"/>
                </a:solidFill>
              </a:rPr>
              <a:t>MESSy-specific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>
            <a:normAutofit/>
          </a:bodyPr>
          <a:lstStyle/>
          <a:p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checker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recognize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syntax</a:t>
            </a:r>
            <a:endParaRPr lang="de-DE" dirty="0"/>
          </a:p>
          <a:p>
            <a:pPr lvl="1"/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USE</a:t>
            </a:r>
            <a:r>
              <a:rPr lang="de-DE" dirty="0"/>
              <a:t> </a:t>
            </a:r>
            <a:r>
              <a:rPr lang="de-DE" dirty="0" err="1"/>
              <a:t>command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interrupted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preprocess</a:t>
            </a:r>
            <a:r>
              <a:rPr lang="de-DE" dirty="0"/>
              <a:t> </a:t>
            </a:r>
            <a:r>
              <a:rPr lang="de-DE" dirty="0" err="1"/>
              <a:t>macro</a:t>
            </a:r>
            <a:endParaRPr lang="de-DE" dirty="0"/>
          </a:p>
          <a:p>
            <a:pPr lvl="1"/>
            <a:r>
              <a:rPr lang="de-DE" dirty="0"/>
              <a:t>Parallel </a:t>
            </a:r>
            <a:r>
              <a:rPr lang="de-DE" dirty="0" err="1"/>
              <a:t>build</a:t>
            </a:r>
            <a:r>
              <a:rPr lang="de-DE" dirty="0"/>
              <a:t> (not </a:t>
            </a:r>
            <a:r>
              <a:rPr lang="de-DE" dirty="0" err="1"/>
              <a:t>serial</a:t>
            </a:r>
            <a:r>
              <a:rPr lang="de-DE" dirty="0"/>
              <a:t>) </a:t>
            </a:r>
            <a:r>
              <a:rPr lang="de-DE" dirty="0" err="1"/>
              <a:t>fails</a:t>
            </a:r>
            <a:r>
              <a:rPr lang="de-DE" dirty="0"/>
              <a:t> in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situation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6030939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C166AE-92CE-4F5A-BAC1-432BF01D1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/>
          <a:stretch/>
        </p:blipFill>
        <p:spPr>
          <a:xfrm>
            <a:off x="656587" y="3407105"/>
            <a:ext cx="4863692" cy="12108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D476F4-048F-4858-8171-3A57513B6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"/>
          <a:stretch/>
        </p:blipFill>
        <p:spPr>
          <a:xfrm>
            <a:off x="6096000" y="3429000"/>
            <a:ext cx="5945272" cy="81628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CC2AB63-5B7B-468E-9437-CD6E60823077}"/>
              </a:ext>
            </a:extLst>
          </p:cNvPr>
          <p:cNvSpPr txBox="1">
            <a:spLocks/>
          </p:cNvSpPr>
          <p:nvPr/>
        </p:nvSpPr>
        <p:spPr>
          <a:xfrm>
            <a:off x="1809281" y="3062981"/>
            <a:ext cx="2263888" cy="366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Old </a:t>
            </a:r>
            <a:r>
              <a:rPr lang="de-DE" dirty="0" err="1"/>
              <a:t>syntax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8039DBD-1E32-41B2-8CCB-EE6A2CE79EC6}"/>
              </a:ext>
            </a:extLst>
          </p:cNvPr>
          <p:cNvSpPr txBox="1">
            <a:spLocks/>
          </p:cNvSpPr>
          <p:nvPr/>
        </p:nvSpPr>
        <p:spPr>
          <a:xfrm>
            <a:off x="8004673" y="3041086"/>
            <a:ext cx="2263888" cy="366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syntax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14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D7CF-A621-4688-992B-8092F3FC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E9E1F-F0F9-41DC-BE88-1FFC0396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… an </a:t>
            </a:r>
            <a:r>
              <a:rPr lang="de-DE" dirty="0" err="1"/>
              <a:t>abbreviation</a:t>
            </a:r>
            <a:r>
              <a:rPr lang="de-DE" dirty="0"/>
              <a:t>: </a:t>
            </a:r>
            <a:r>
              <a:rPr lang="de-DE" b="1" dirty="0"/>
              <a:t>M</a:t>
            </a:r>
            <a:r>
              <a:rPr lang="de-DE" dirty="0"/>
              <a:t>odular </a:t>
            </a:r>
            <a:r>
              <a:rPr lang="de-DE" b="1" dirty="0"/>
              <a:t>E</a:t>
            </a:r>
            <a:r>
              <a:rPr lang="de-DE" dirty="0"/>
              <a:t>arth </a:t>
            </a:r>
            <a:r>
              <a:rPr lang="de-DE" b="1" dirty="0" err="1"/>
              <a:t>S</a:t>
            </a:r>
            <a:r>
              <a:rPr lang="de-DE" dirty="0" err="1"/>
              <a:t>ubmodel</a:t>
            </a:r>
            <a:r>
              <a:rPr lang="de-DE" dirty="0"/>
              <a:t> </a:t>
            </a:r>
            <a:r>
              <a:rPr lang="de-DE" b="1" dirty="0"/>
              <a:t>Sy</a:t>
            </a:r>
            <a:r>
              <a:rPr lang="de-DE" dirty="0"/>
              <a:t>stem</a:t>
            </a:r>
          </a:p>
          <a:p>
            <a:r>
              <a:rPr lang="de-DE" dirty="0"/>
              <a:t>…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~ 3,500,000 SLOC in Fortran, ~ 500,000 SLOC in C/C++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50 </a:t>
            </a:r>
            <a:r>
              <a:rPr lang="de-DE" dirty="0" err="1"/>
              <a:t>executables</a:t>
            </a:r>
            <a:endParaRPr lang="de-DE" dirty="0"/>
          </a:p>
          <a:p>
            <a:r>
              <a:rPr lang="de-DE" dirty="0"/>
              <a:t>… </a:t>
            </a:r>
            <a:r>
              <a:rPr lang="de-DE" dirty="0" err="1"/>
              <a:t>continuously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(&gt; 20 </a:t>
            </a:r>
            <a:r>
              <a:rPr lang="de-DE" dirty="0" err="1"/>
              <a:t>years</a:t>
            </a:r>
            <a:r>
              <a:rPr lang="de-DE" dirty="0"/>
              <a:t>), </a:t>
            </a:r>
            <a:r>
              <a:rPr lang="de-DE" dirty="0" err="1"/>
              <a:t>widely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(2024: 41 </a:t>
            </a:r>
            <a:r>
              <a:rPr lang="de-DE" dirty="0" err="1"/>
              <a:t>publications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Supported </a:t>
            </a:r>
            <a:r>
              <a:rPr lang="de-DE" dirty="0" err="1"/>
              <a:t>by</a:t>
            </a:r>
            <a:r>
              <a:rPr lang="de-DE" dirty="0"/>
              <a:t> DKRZ, LRZ, MPCDF, JSC, </a:t>
            </a:r>
            <a:r>
              <a:rPr lang="de-DE" dirty="0" err="1"/>
              <a:t>terrabyte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(DLR, LRZ)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96BDEA-2912-43D1-AEAF-A970CAE9A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01E6CE-87E6-4136-A43E-D5ACAB67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Goldberg and M. Röhrig-Zöllner, DLR-SC, February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B576C2-33C8-4C9E-B6F0-1A6221E5C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62"/>
          <a:stretch/>
        </p:blipFill>
        <p:spPr>
          <a:xfrm>
            <a:off x="454944" y="1318661"/>
            <a:ext cx="11282110" cy="14726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73A74D-FE0C-4D5B-B405-2F408398F1C7}"/>
              </a:ext>
            </a:extLst>
          </p:cNvPr>
          <p:cNvSpPr txBox="1"/>
          <p:nvPr/>
        </p:nvSpPr>
        <p:spPr>
          <a:xfrm>
            <a:off x="9495345" y="2553494"/>
            <a:ext cx="2001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https://messy-interface.org</a:t>
            </a:r>
            <a:endParaRPr lang="en-US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B39148-747B-42AE-A4FD-EC2F2FEA3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09" y="83828"/>
            <a:ext cx="1275674" cy="12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D7CF-A621-4688-992B-8092F3FC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4950"/>
            <a:ext cx="10056093" cy="985286"/>
          </a:xfrm>
        </p:spPr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MESSy‘s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E9E1F-F0F9-41DC-BE88-1FFC0396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69730"/>
            <a:ext cx="10801349" cy="4895850"/>
          </a:xfrm>
        </p:spPr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in </a:t>
            </a:r>
            <a:r>
              <a:rPr lang="de-DE" dirty="0" err="1"/>
              <a:t>general</a:t>
            </a:r>
            <a:r>
              <a:rPr lang="de-DE" dirty="0"/>
              <a:t>: </a:t>
            </a:r>
            <a:r>
              <a:rPr lang="de-DE" dirty="0" err="1"/>
              <a:t>Automate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pPr lvl="1"/>
            <a:r>
              <a:rPr lang="de-DE" dirty="0" err="1"/>
              <a:t>Compile</a:t>
            </a:r>
            <a:r>
              <a:rPr lang="de-DE" dirty="0"/>
              <a:t> code</a:t>
            </a:r>
          </a:p>
          <a:p>
            <a:pPr lvl="1"/>
            <a:r>
              <a:rPr lang="de-DE" dirty="0" err="1"/>
              <a:t>Configure</a:t>
            </a:r>
            <a:r>
              <a:rPr lang="de-DE" dirty="0"/>
              <a:t> and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executables</a:t>
            </a:r>
            <a:r>
              <a:rPr lang="de-DE" dirty="0"/>
              <a:t>/</a:t>
            </a:r>
            <a:r>
              <a:rPr lang="de-DE" dirty="0" err="1"/>
              <a:t>libraries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MESSy</a:t>
            </a:r>
            <a:r>
              <a:rPr lang="de-DE" dirty="0"/>
              <a:t>: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autoconf</a:t>
            </a:r>
            <a:r>
              <a:rPr lang="de-DE" dirty="0"/>
              <a:t> </a:t>
            </a:r>
            <a:r>
              <a:rPr lang="de-DE" dirty="0" err="1"/>
              <a:t>build</a:t>
            </a:r>
            <a:endParaRPr lang="de-DE" dirty="0"/>
          </a:p>
          <a:p>
            <a:pPr lvl="1"/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configure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and </a:t>
            </a:r>
            <a:r>
              <a:rPr lang="de-DE" dirty="0" err="1"/>
              <a:t>makefiles</a:t>
            </a: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Two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types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verbose </a:t>
            </a:r>
            <a:r>
              <a:rPr lang="de-DE" dirty="0" err="1">
                <a:sym typeface="Wingdings" panose="05000000000000000000" pitchFamily="2" charset="2"/>
              </a:rPr>
              <a:t>files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maintained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96BDEA-2912-43D1-AEAF-A970CAE9A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01E6CE-87E6-4136-A43E-D5ACAB67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Goldberg and M. Röhrig-Zöllner, DLR-SC, February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6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D7CF-A621-4688-992B-8092F3FC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CMake</a:t>
            </a:r>
            <a:r>
              <a:rPr lang="de-DE" dirty="0"/>
              <a:t>?</a:t>
            </a:r>
            <a:br>
              <a:rPr lang="de-DE" dirty="0"/>
            </a:br>
            <a:r>
              <a:rPr lang="de-DE" sz="2400" dirty="0" err="1">
                <a:solidFill>
                  <a:srgbClr val="B1B1B1"/>
                </a:solidFill>
              </a:rPr>
              <a:t>Results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for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MESSy</a:t>
            </a:r>
            <a:r>
              <a:rPr lang="de-DE" sz="2400" dirty="0">
                <a:solidFill>
                  <a:srgbClr val="B1B1B1"/>
                </a:solidFill>
              </a:rPr>
              <a:t> and </a:t>
            </a:r>
            <a:r>
              <a:rPr lang="de-DE" sz="2400" dirty="0" err="1">
                <a:solidFill>
                  <a:srgbClr val="B1B1B1"/>
                </a:solidFill>
              </a:rPr>
              <a:t>general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advantages</a:t>
            </a:r>
            <a:endParaRPr lang="de-DE" sz="2400" dirty="0">
              <a:solidFill>
                <a:srgbClr val="B1B1B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3E9E1F-F0F9-41DC-BE88-1FFC0396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Further </a:t>
            </a:r>
            <a:r>
              <a:rPr lang="de-DE" dirty="0" err="1"/>
              <a:t>advantages</a:t>
            </a:r>
            <a:endParaRPr lang="de-DE" dirty="0"/>
          </a:p>
          <a:p>
            <a:pPr lvl="1"/>
            <a:r>
              <a:rPr lang="de-DE" dirty="0"/>
              <a:t>Out-</a:t>
            </a:r>
            <a:r>
              <a:rPr lang="de-DE" dirty="0" err="1"/>
              <a:t>of</a:t>
            </a:r>
            <a:r>
              <a:rPr lang="de-DE" dirty="0"/>
              <a:t>-source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Different </a:t>
            </a:r>
            <a:r>
              <a:rPr lang="de-DE" dirty="0" err="1">
                <a:sym typeface="Wingdings" panose="05000000000000000000" pitchFamily="2" charset="2"/>
              </a:rPr>
              <a:t>configurations</a:t>
            </a:r>
            <a:r>
              <a:rPr lang="de-DE" dirty="0">
                <a:sym typeface="Wingdings" panose="05000000000000000000" pitchFamily="2" charset="2"/>
              </a:rPr>
              <a:t> in parallel</a:t>
            </a:r>
            <a:endParaRPr lang="de-DE" dirty="0">
              <a:highlight>
                <a:srgbClr val="C0C0C0"/>
              </a:highlight>
              <a:latin typeface="Lucida Console" panose="020B0609040504020204" pitchFamily="49" charset="0"/>
            </a:endParaRPr>
          </a:p>
          <a:p>
            <a:pPr lvl="1"/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architectures</a:t>
            </a:r>
            <a:r>
              <a:rPr lang="de-DE" dirty="0"/>
              <a:t> (HPC </a:t>
            </a:r>
            <a:r>
              <a:rPr lang="de-DE" dirty="0" err="1"/>
              <a:t>clusters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Easy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(</a:t>
            </a:r>
            <a:r>
              <a:rPr lang="de-DE" dirty="0">
                <a:sym typeface="Wingdings" panose="05000000000000000000" pitchFamily="2" charset="2"/>
              </a:rPr>
              <a:t> More </a:t>
            </a:r>
            <a:r>
              <a:rPr lang="de-DE" dirty="0" err="1">
                <a:sym typeface="Wingdings" panose="05000000000000000000" pitchFamily="2" charset="2"/>
              </a:rPr>
              <a:t>users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  <a:p>
            <a:pPr lvl="1"/>
            <a:r>
              <a:rPr lang="de-DE" dirty="0"/>
              <a:t>Interface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manipulate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/</a:t>
            </a:r>
            <a:r>
              <a:rPr lang="de-DE" dirty="0" err="1"/>
              <a:t>build</a:t>
            </a:r>
            <a:r>
              <a:rPr lang="de-DE" dirty="0"/>
              <a:t> variables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96BDEA-2912-43D1-AEAF-A970CAE9A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DABB7-F9A6-4A4D-9415-296AC5E687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01E6CE-87E6-4136-A43E-D5ACAB67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S. Goldberg and M. Röhrig-Zöllner, DLR-SC, February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FF25EE3-C54C-46E4-9D53-1654AB22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34334"/>
              </p:ext>
            </p:extLst>
          </p:nvPr>
        </p:nvGraphicFramePr>
        <p:xfrm>
          <a:off x="2108472" y="1433525"/>
          <a:ext cx="7975054" cy="26416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94774">
                  <a:extLst>
                    <a:ext uri="{9D8B030D-6E8A-4147-A177-3AD203B41FA5}">
                      <a16:colId xmlns:a16="http://schemas.microsoft.com/office/drawing/2014/main" val="4249639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924704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1657082616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49292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Metric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CMake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build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autoconf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build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2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LOC </a:t>
                      </a:r>
                      <a:r>
                        <a:rPr lang="de-DE" sz="1400" b="0" dirty="0"/>
                        <a:t>(total)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7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LOC </a:t>
                      </a:r>
                      <a:r>
                        <a:rPr lang="de-DE" sz="1400" b="0" dirty="0"/>
                        <a:t>(root </a:t>
                      </a:r>
                      <a:r>
                        <a:rPr lang="de-DE" sz="1400" b="0" dirty="0" err="1"/>
                        <a:t>files</a:t>
                      </a:r>
                      <a:r>
                        <a:rPr lang="de-DE" sz="1400" b="0" dirty="0"/>
                        <a:t>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~ 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2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dirty="0" err="1"/>
                        <a:t>Build</a:t>
                      </a:r>
                      <a:r>
                        <a:rPr lang="de-DE" b="1" dirty="0"/>
                        <a:t> time </a:t>
                      </a:r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averaged</a:t>
                      </a:r>
                      <a:r>
                        <a:rPr lang="de-DE" sz="1400" b="0" dirty="0"/>
                        <a:t>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622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err="1"/>
                        <a:t>CMake</a:t>
                      </a:r>
                      <a:r>
                        <a:rPr lang="de-DE" sz="1400" b="0" dirty="0"/>
                        <a:t>/</a:t>
                      </a:r>
                      <a:r>
                        <a:rPr lang="de-DE" sz="1400" b="0" dirty="0" err="1"/>
                        <a:t>configure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400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err="1"/>
                        <a:t>make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150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277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0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dirty="0" err="1"/>
                        <a:t>Recompile</a:t>
                      </a:r>
                      <a:r>
                        <a:rPr lang="de-DE" b="1" dirty="0"/>
                        <a:t> time</a:t>
                      </a:r>
                    </a:p>
                    <a:p>
                      <a:pPr algn="r"/>
                      <a:r>
                        <a:rPr lang="de-DE" sz="1200" b="0" dirty="0"/>
                        <a:t>File </a:t>
                      </a:r>
                      <a:r>
                        <a:rPr lang="de-DE" sz="1200" b="0" dirty="0" err="1"/>
                        <a:t>with</a:t>
                      </a:r>
                      <a:r>
                        <a:rPr lang="de-DE" sz="1200" b="0" dirty="0"/>
                        <a:t> </a:t>
                      </a:r>
                      <a:r>
                        <a:rPr lang="de-DE" sz="1200" b="0" dirty="0" err="1"/>
                        <a:t>many</a:t>
                      </a:r>
                      <a:r>
                        <a:rPr lang="de-DE" sz="1200" b="0" dirty="0"/>
                        <a:t> </a:t>
                      </a:r>
                      <a:r>
                        <a:rPr lang="de-DE" sz="1200" b="0" dirty="0" err="1"/>
                        <a:t>dependecies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32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2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27E57-9706-45D0-A6F4-6F21ECBF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42611"/>
            <a:ext cx="10056093" cy="985286"/>
          </a:xfrm>
        </p:spPr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First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BE01F-AF53-4056-9D5C-C27ED248F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situation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Mostly</a:t>
            </a:r>
            <a:r>
              <a:rPr lang="de-DE" dirty="0"/>
              <a:t> Fortran90 code (</a:t>
            </a:r>
            <a:r>
              <a:rPr lang="de-DE" dirty="0" err="1">
                <a:sym typeface="Wingdings" panose="05000000000000000000" pitchFamily="2" charset="2"/>
              </a:rPr>
              <a:t>partially</a:t>
            </a:r>
            <a:r>
              <a:rPr lang="de-DE" dirty="0"/>
              <a:t> C/C++), </a:t>
            </a:r>
            <a:r>
              <a:rPr lang="de-DE" dirty="0">
                <a:sym typeface="Wingdings" panose="05000000000000000000" pitchFamily="2" charset="2"/>
              </a:rPr>
              <a:t>GNU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  <a:sym typeface="Wingdings" panose="05000000000000000000" pitchFamily="2" charset="2"/>
              </a:rPr>
              <a:t>autoconf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build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system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exists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absolute </a:t>
            </a:r>
            <a:r>
              <a:rPr lang="de-DE" dirty="0" err="1"/>
              <a:t>easiest</a:t>
            </a:r>
            <a:r>
              <a:rPr lang="de-DE" dirty="0"/>
              <a:t> possible </a:t>
            </a:r>
            <a:r>
              <a:rPr lang="de-DE" dirty="0" err="1"/>
              <a:t>configuration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?</a:t>
            </a:r>
          </a:p>
          <a:p>
            <a:pPr lvl="1"/>
            <a:endParaRPr lang="de-DE" dirty="0"/>
          </a:p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and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</a:t>
            </a:r>
            <a:r>
              <a:rPr lang="de-DE" dirty="0" err="1"/>
              <a:t>main</a:t>
            </a:r>
            <a:r>
              <a:rPr lang="de-DE" dirty="0"/>
              <a:t>) </a:t>
            </a:r>
            <a:r>
              <a:rPr lang="de-DE" dirty="0" err="1"/>
              <a:t>executable</a:t>
            </a:r>
            <a:endParaRPr lang="de-DE" dirty="0"/>
          </a:p>
          <a:p>
            <a:pPr lvl="1"/>
            <a:r>
              <a:rPr lang="de-DE" dirty="0"/>
              <a:t>Use (root) </a:t>
            </a:r>
            <a:r>
              <a:rPr lang="de-DE" dirty="0" err="1"/>
              <a:t>Makefile</a:t>
            </a:r>
            <a:r>
              <a:rPr lang="de-DE" dirty="0"/>
              <a:t> 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  <a:sym typeface="Wingdings" panose="05000000000000000000" pitchFamily="2" charset="2"/>
              </a:rPr>
              <a:t>all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7A3BE7-2BCA-41AA-B086-6D510546F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1B3D2-485C-4B96-BD21-9162B6EA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5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BD5AA-808E-4566-9BD2-038991D2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Understanding </a:t>
            </a:r>
            <a:r>
              <a:rPr lang="de-DE" dirty="0" err="1"/>
              <a:t>autoconf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C441A-5BC1-4EC4-A300-8BBC2384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517962"/>
          </a:xfrm>
        </p:spPr>
        <p:txBody>
          <a:bodyPr>
            <a:normAutofit/>
          </a:bodyPr>
          <a:lstStyle/>
          <a:p>
            <a:r>
              <a:rPr lang="de-DE" dirty="0" err="1"/>
              <a:t>MESSy‘s</a:t>
            </a:r>
            <a:r>
              <a:rPr lang="de-DE" dirty="0"/>
              <a:t>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all</a:t>
            </a:r>
            <a:r>
              <a:rPr lang="de-DE" dirty="0">
                <a:latin typeface="Lucida Console" panose="020B0609040504020204" pitchFamily="49" charset="0"/>
              </a:rPr>
              <a:t>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target</a:t>
            </a:r>
            <a:r>
              <a:rPr lang="de-DE" dirty="0"/>
              <a:t>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FE8391-11EF-4897-A6BA-019059807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1181FB-3DE3-4F19-BD2D-D0B5EB34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AC78216-3798-48BC-99AF-514AB2A5342D}"/>
              </a:ext>
            </a:extLst>
          </p:cNvPr>
          <p:cNvGrpSpPr/>
          <p:nvPr/>
        </p:nvGrpSpPr>
        <p:grpSpPr>
          <a:xfrm>
            <a:off x="6086997" y="1605305"/>
            <a:ext cx="4033694" cy="846545"/>
            <a:chOff x="4172928" y="3186640"/>
            <a:chExt cx="4033694" cy="846545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AA88C2F-16D6-4E69-8529-90BD9461B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8" t="-1" r="1" b="3004"/>
            <a:stretch/>
          </p:blipFill>
          <p:spPr>
            <a:xfrm>
              <a:off x="4597635" y="3186640"/>
              <a:ext cx="2440903" cy="498800"/>
            </a:xfrm>
            <a:prstGeom prst="rect">
              <a:avLst/>
            </a:prstGeom>
          </p:spPr>
        </p:pic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51639DE0-8F7A-484B-8023-1E03D3D11D77}"/>
                </a:ext>
              </a:extLst>
            </p:cNvPr>
            <p:cNvSpPr/>
            <p:nvPr/>
          </p:nvSpPr>
          <p:spPr>
            <a:xfrm>
              <a:off x="5066792" y="3389815"/>
              <a:ext cx="2029131" cy="336682"/>
            </a:xfrm>
            <a:prstGeom prst="roundRect">
              <a:avLst/>
            </a:prstGeom>
            <a:noFill/>
            <a:ln w="31750">
              <a:solidFill>
                <a:srgbClr val="006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91B7E631-CA5D-4852-8AE0-B76218F78153}"/>
                </a:ext>
              </a:extLst>
            </p:cNvPr>
            <p:cNvSpPr/>
            <p:nvPr/>
          </p:nvSpPr>
          <p:spPr>
            <a:xfrm>
              <a:off x="4540250" y="3387943"/>
              <a:ext cx="424961" cy="338554"/>
            </a:xfrm>
            <a:prstGeom prst="roundRect">
              <a:avLst/>
            </a:prstGeom>
            <a:noFill/>
            <a:ln w="31750">
              <a:solidFill>
                <a:srgbClr val="73A2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81C6A71-2DEC-4B9E-BBE4-2956835531DF}"/>
                </a:ext>
              </a:extLst>
            </p:cNvPr>
            <p:cNvSpPr txBox="1"/>
            <p:nvPr/>
          </p:nvSpPr>
          <p:spPr>
            <a:xfrm>
              <a:off x="4172928" y="3694631"/>
              <a:ext cx="83141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de-DE" sz="1600" dirty="0" err="1">
                  <a:solidFill>
                    <a:srgbClr val="73A237"/>
                  </a:solidFill>
                </a:rPr>
                <a:t>target</a:t>
              </a:r>
              <a:endParaRPr lang="de-DE" dirty="0">
                <a:solidFill>
                  <a:srgbClr val="73A237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7ACE761-2208-4BA5-A9AF-477D41BDCEE4}"/>
                </a:ext>
              </a:extLst>
            </p:cNvPr>
            <p:cNvSpPr txBox="1"/>
            <p:nvPr/>
          </p:nvSpPr>
          <p:spPr>
            <a:xfrm>
              <a:off x="6681041" y="3628085"/>
              <a:ext cx="1525581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de-DE" sz="1600" dirty="0" err="1">
                  <a:solidFill>
                    <a:srgbClr val="00668D"/>
                  </a:solidFill>
                </a:rPr>
                <a:t>dependencies</a:t>
              </a:r>
              <a:endParaRPr lang="de-DE" dirty="0">
                <a:solidFill>
                  <a:srgbClr val="00668D"/>
                </a:solidFill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5E6367-4C3F-4689-8E2E-630641B02C26}"/>
              </a:ext>
            </a:extLst>
          </p:cNvPr>
          <p:cNvGrpSpPr/>
          <p:nvPr/>
        </p:nvGrpSpPr>
        <p:grpSpPr>
          <a:xfrm>
            <a:off x="712290" y="2283513"/>
            <a:ext cx="6849918" cy="1595428"/>
            <a:chOff x="4409209" y="3725277"/>
            <a:chExt cx="6849918" cy="1595428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E1BD793-8F0C-4285-90C3-C3D22187F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7005"/>
            <a:stretch/>
          </p:blipFill>
          <p:spPr>
            <a:xfrm>
              <a:off x="4504620" y="4093732"/>
              <a:ext cx="6689534" cy="1093624"/>
            </a:xfrm>
            <a:prstGeom prst="rect">
              <a:avLst/>
            </a:prstGeom>
          </p:spPr>
        </p:pic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C192DEA8-7A4B-491D-A01D-F256D68C7207}"/>
                </a:ext>
              </a:extLst>
            </p:cNvPr>
            <p:cNvSpPr/>
            <p:nvPr/>
          </p:nvSpPr>
          <p:spPr>
            <a:xfrm>
              <a:off x="5338201" y="4536624"/>
              <a:ext cx="5779750" cy="729943"/>
            </a:xfrm>
            <a:prstGeom prst="roundRect">
              <a:avLst/>
            </a:prstGeom>
            <a:noFill/>
            <a:ln w="31750">
              <a:solidFill>
                <a:srgbClr val="E0B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7C15948F-D7E6-4F14-91A5-9E3F593DB3AA}"/>
                </a:ext>
              </a:extLst>
            </p:cNvPr>
            <p:cNvSpPr txBox="1"/>
            <p:nvPr/>
          </p:nvSpPr>
          <p:spPr>
            <a:xfrm>
              <a:off x="10210645" y="4195228"/>
              <a:ext cx="769344" cy="34139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de-DE" sz="1600" dirty="0">
                  <a:solidFill>
                    <a:srgbClr val="E0B02E"/>
                  </a:solidFill>
                </a:rPr>
                <a:t>recipe</a:t>
              </a:r>
              <a:endParaRPr lang="de-DE" dirty="0">
                <a:solidFill>
                  <a:srgbClr val="E0B02E"/>
                </a:solidFill>
              </a:endParaRP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73D49680-3CC0-406A-9975-8FFB32B65ECF}"/>
                </a:ext>
              </a:extLst>
            </p:cNvPr>
            <p:cNvSpPr/>
            <p:nvPr/>
          </p:nvSpPr>
          <p:spPr>
            <a:xfrm>
              <a:off x="4409209" y="4014521"/>
              <a:ext cx="6849918" cy="1306184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F55B750-1A12-4B64-9023-0A2C4CC40F3C}"/>
                </a:ext>
              </a:extLst>
            </p:cNvPr>
            <p:cNvSpPr txBox="1"/>
            <p:nvPr/>
          </p:nvSpPr>
          <p:spPr>
            <a:xfrm>
              <a:off x="10595317" y="3725277"/>
              <a:ext cx="573536" cy="37069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de-DE" sz="1600" dirty="0" err="1">
                  <a:solidFill>
                    <a:srgbClr val="FF0000"/>
                  </a:solidFill>
                </a:rPr>
                <a:t>rule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Pfeil: nach links gekrümmt 5">
            <a:extLst>
              <a:ext uri="{FF2B5EF4-FFF2-40B4-BE49-F238E27FC236}">
                <a16:creationId xmlns:a16="http://schemas.microsoft.com/office/drawing/2014/main" id="{25380EFF-F801-4F24-B4D6-614384085D34}"/>
              </a:ext>
            </a:extLst>
          </p:cNvPr>
          <p:cNvSpPr/>
          <p:nvPr/>
        </p:nvSpPr>
        <p:spPr>
          <a:xfrm>
            <a:off x="9993931" y="1692446"/>
            <a:ext cx="1031920" cy="1906443"/>
          </a:xfrm>
          <a:prstGeom prst="curvedLeftArrow">
            <a:avLst>
              <a:gd name="adj1" fmla="val 25000"/>
              <a:gd name="adj2" fmla="val 50000"/>
              <a:gd name="adj3" fmla="val 22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FEE319A-02DC-4124-B1C0-5B001DDADD36}"/>
              </a:ext>
            </a:extLst>
          </p:cNvPr>
          <p:cNvGrpSpPr/>
          <p:nvPr/>
        </p:nvGrpSpPr>
        <p:grpSpPr>
          <a:xfrm>
            <a:off x="126472" y="4696249"/>
            <a:ext cx="11193799" cy="1906012"/>
            <a:chOff x="807700" y="4638933"/>
            <a:chExt cx="11193799" cy="1906012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74E5E36D-BA89-4725-8860-FEC8F9CF14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6925000"/>
                </p:ext>
              </p:extLst>
            </p:nvPr>
          </p:nvGraphicFramePr>
          <p:xfrm>
            <a:off x="807700" y="4638933"/>
            <a:ext cx="11193799" cy="19060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36" name="Gerader Verbinder 3">
              <a:extLst>
                <a:ext uri="{FF2B5EF4-FFF2-40B4-BE49-F238E27FC236}">
                  <a16:creationId xmlns:a16="http://schemas.microsoft.com/office/drawing/2014/main" id="{825BA8FF-7CA8-4D6B-BF30-36BE3463285F}"/>
                </a:ext>
              </a:extLst>
            </p:cNvPr>
            <p:cNvSpPr/>
            <p:nvPr/>
          </p:nvSpPr>
          <p:spPr>
            <a:xfrm>
              <a:off x="8787647" y="502439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Gerader Verbinder 3">
              <a:extLst>
                <a:ext uri="{FF2B5EF4-FFF2-40B4-BE49-F238E27FC236}">
                  <a16:creationId xmlns:a16="http://schemas.microsoft.com/office/drawing/2014/main" id="{84A58C4C-5895-4318-83B9-04CAC3C43474}"/>
                </a:ext>
              </a:extLst>
            </p:cNvPr>
            <p:cNvSpPr/>
            <p:nvPr/>
          </p:nvSpPr>
          <p:spPr>
            <a:xfrm>
              <a:off x="9294754" y="502439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8" name="Gerader Verbinder 3">
              <a:extLst>
                <a:ext uri="{FF2B5EF4-FFF2-40B4-BE49-F238E27FC236}">
                  <a16:creationId xmlns:a16="http://schemas.microsoft.com/office/drawing/2014/main" id="{DED62A24-A27C-4207-A94F-63BADC6FC1F3}"/>
                </a:ext>
              </a:extLst>
            </p:cNvPr>
            <p:cNvSpPr/>
            <p:nvPr/>
          </p:nvSpPr>
          <p:spPr>
            <a:xfrm>
              <a:off x="9806447" y="502439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Gerader Verbinder 3">
              <a:extLst>
                <a:ext uri="{FF2B5EF4-FFF2-40B4-BE49-F238E27FC236}">
                  <a16:creationId xmlns:a16="http://schemas.microsoft.com/office/drawing/2014/main" id="{F112BBF7-96C8-4DC5-A79D-0C566F2BE94A}"/>
                </a:ext>
              </a:extLst>
            </p:cNvPr>
            <p:cNvSpPr/>
            <p:nvPr/>
          </p:nvSpPr>
          <p:spPr>
            <a:xfrm>
              <a:off x="10316121" y="502439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Gerader Verbinder 3">
              <a:extLst>
                <a:ext uri="{FF2B5EF4-FFF2-40B4-BE49-F238E27FC236}">
                  <a16:creationId xmlns:a16="http://schemas.microsoft.com/office/drawing/2014/main" id="{369F584D-06C2-4EE3-96B7-7360E1092A32}"/>
                </a:ext>
              </a:extLst>
            </p:cNvPr>
            <p:cNvSpPr/>
            <p:nvPr/>
          </p:nvSpPr>
          <p:spPr>
            <a:xfrm>
              <a:off x="10575401" y="502439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Gerader Verbinder 3">
              <a:extLst>
                <a:ext uri="{FF2B5EF4-FFF2-40B4-BE49-F238E27FC236}">
                  <a16:creationId xmlns:a16="http://schemas.microsoft.com/office/drawing/2014/main" id="{8014F257-776B-489B-A648-631497C82E4F}"/>
                </a:ext>
              </a:extLst>
            </p:cNvPr>
            <p:cNvSpPr/>
            <p:nvPr/>
          </p:nvSpPr>
          <p:spPr>
            <a:xfrm rot="5400000">
              <a:off x="10834681" y="5283678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2" name="Gerader Verbinder 3">
              <a:extLst>
                <a:ext uri="{FF2B5EF4-FFF2-40B4-BE49-F238E27FC236}">
                  <a16:creationId xmlns:a16="http://schemas.microsoft.com/office/drawing/2014/main" id="{9DF752C7-5418-4446-870A-C217EA2CB53B}"/>
                </a:ext>
              </a:extLst>
            </p:cNvPr>
            <p:cNvSpPr/>
            <p:nvPr/>
          </p:nvSpPr>
          <p:spPr>
            <a:xfrm rot="5400000">
              <a:off x="10834681" y="5421322"/>
              <a:ext cx="51856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1856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F3889E17-454A-4486-883F-C3A12A9ED3EB}"/>
              </a:ext>
            </a:extLst>
          </p:cNvPr>
          <p:cNvSpPr txBox="1">
            <a:spLocks/>
          </p:cNvSpPr>
          <p:nvPr/>
        </p:nvSpPr>
        <p:spPr>
          <a:xfrm>
            <a:off x="712290" y="4134002"/>
            <a:ext cx="10801349" cy="51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</a:rPr>
              <a:t>In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recipe,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rgbClr val="C0C0C0"/>
                </a:highlight>
                <a:latin typeface="Lucida Console" panose="020B0609040504020204" pitchFamily="49" charset="0"/>
              </a:rPr>
              <a:t>Makefile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actual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executable</a:t>
            </a:r>
            <a:r>
              <a:rPr lang="de-DE" dirty="0">
                <a:solidFill>
                  <a:srgbClr val="000000"/>
                </a:solidFill>
              </a:rPr>
              <a:t> (echam5) </a:t>
            </a:r>
            <a:r>
              <a:rPr lang="de-DE" dirty="0" err="1">
                <a:solidFill>
                  <a:srgbClr val="000000"/>
                </a:solidFill>
              </a:rPr>
              <a:t>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called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09FEDC4-4949-4F42-BB6F-31926A38C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0" b="1"/>
          <a:stretch/>
        </p:blipFill>
        <p:spPr>
          <a:xfrm>
            <a:off x="1431529" y="4210567"/>
            <a:ext cx="9403608" cy="20836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91E2FE-C83A-4A2E-B218-07CE484E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Minimal </a:t>
            </a:r>
            <a:r>
              <a:rPr lang="de-DE" dirty="0" err="1"/>
              <a:t>configuration</a:t>
            </a:r>
            <a:br>
              <a:rPr lang="de-DE" dirty="0"/>
            </a:br>
            <a:r>
              <a:rPr lang="de-DE" sz="2400" dirty="0">
                <a:solidFill>
                  <a:srgbClr val="B1B1B1"/>
                </a:solidFill>
              </a:rPr>
              <a:t>Root CMakeLists.txt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8C2A0E-8A99-4E92-87FE-AACA136C4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9B7048-D9FB-4C7A-A5C8-DB9C4AB53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" b="90312"/>
          <a:stretch/>
        </p:blipFill>
        <p:spPr>
          <a:xfrm>
            <a:off x="1431529" y="1501809"/>
            <a:ext cx="9403608" cy="41848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A2ABE3-3EF6-4B3D-8637-89FCE0C9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C88B6-624B-4DE0-AA50-FE80CD769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8" b="42939"/>
          <a:stretch/>
        </p:blipFill>
        <p:spPr>
          <a:xfrm>
            <a:off x="1431529" y="1920297"/>
            <a:ext cx="9403608" cy="229027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3CEED73-6081-49D6-9093-C48DE8E6C97B}"/>
              </a:ext>
            </a:extLst>
          </p:cNvPr>
          <p:cNvSpPr/>
          <p:nvPr/>
        </p:nvSpPr>
        <p:spPr>
          <a:xfrm>
            <a:off x="1356863" y="1444572"/>
            <a:ext cx="3758104" cy="47572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7FD7C83-6326-4B89-93DE-B2468C326226}"/>
              </a:ext>
            </a:extLst>
          </p:cNvPr>
          <p:cNvSpPr/>
          <p:nvPr/>
        </p:nvSpPr>
        <p:spPr>
          <a:xfrm>
            <a:off x="1366196" y="5379088"/>
            <a:ext cx="2571031" cy="2577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54CBBE2-519D-4E07-91EB-BD0C6D4C18C5}"/>
              </a:ext>
            </a:extLst>
          </p:cNvPr>
          <p:cNvSpPr/>
          <p:nvPr/>
        </p:nvSpPr>
        <p:spPr>
          <a:xfrm>
            <a:off x="1366195" y="5994290"/>
            <a:ext cx="2571031" cy="2577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6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–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system</a:t>
            </a:r>
            <a:br>
              <a:rPr lang="de-DE" dirty="0"/>
            </a:br>
            <a:r>
              <a:rPr lang="de-DE" sz="2400" dirty="0">
                <a:solidFill>
                  <a:srgbClr val="B1B1B1"/>
                </a:solidFill>
              </a:rPr>
              <a:t>Add </a:t>
            </a:r>
            <a:r>
              <a:rPr lang="de-DE" sz="2400" dirty="0" err="1">
                <a:solidFill>
                  <a:srgbClr val="B1B1B1"/>
                </a:solidFill>
              </a:rPr>
              <a:t>configuration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options</a:t>
            </a:r>
            <a:r>
              <a:rPr lang="de-DE" sz="2400" dirty="0">
                <a:solidFill>
                  <a:srgbClr val="B1B1B1"/>
                </a:solidFill>
              </a:rPr>
              <a:t> – </a:t>
            </a:r>
            <a:r>
              <a:rPr lang="de-DE" sz="2400" dirty="0" err="1">
                <a:solidFill>
                  <a:srgbClr val="B1B1B1"/>
                </a:solidFill>
              </a:rPr>
              <a:t>From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autoconf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to</a:t>
            </a:r>
            <a:r>
              <a:rPr lang="de-DE" sz="2400" dirty="0">
                <a:solidFill>
                  <a:srgbClr val="B1B1B1"/>
                </a:solidFill>
              </a:rPr>
              <a:t> </a:t>
            </a:r>
            <a:r>
              <a:rPr lang="de-DE" sz="2400" dirty="0" err="1">
                <a:solidFill>
                  <a:srgbClr val="B1B1B1"/>
                </a:solidFill>
              </a:rPr>
              <a:t>CMake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1925625"/>
          </a:xfrm>
        </p:spPr>
        <p:txBody>
          <a:bodyPr>
            <a:normAutofit/>
          </a:bodyPr>
          <a:lstStyle/>
          <a:p>
            <a:r>
              <a:rPr lang="de-DE" dirty="0"/>
              <a:t>Solid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A</a:t>
            </a:r>
            <a:r>
              <a:rPr lang="de-DE" dirty="0"/>
              <a:t>dd </a:t>
            </a:r>
            <a:r>
              <a:rPr lang="de-DE" dirty="0" err="1"/>
              <a:t>compile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 and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  <a:p>
            <a:r>
              <a:rPr lang="de-DE" dirty="0" err="1"/>
              <a:t>Configure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lists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and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(</a:t>
            </a:r>
            <a:r>
              <a:rPr lang="de-DE" dirty="0" err="1"/>
              <a:t>very</a:t>
            </a:r>
            <a:r>
              <a:rPr lang="de-DE" dirty="0"/>
              <a:t> verbose)</a:t>
            </a:r>
          </a:p>
          <a:p>
            <a:pPr lvl="1"/>
            <a:endParaRPr lang="de-DE" dirty="0"/>
          </a:p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--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enable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-ASYNCF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51130B-D009-48CC-8C07-946E2738D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" b="90467"/>
          <a:stretch/>
        </p:blipFill>
        <p:spPr>
          <a:xfrm>
            <a:off x="5874328" y="3033893"/>
            <a:ext cx="5890160" cy="1916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ED2102-6DBF-4912-8D26-CD7425973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10" b="48709"/>
          <a:stretch/>
        </p:blipFill>
        <p:spPr>
          <a:xfrm>
            <a:off x="5874328" y="3225569"/>
            <a:ext cx="5890160" cy="579851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AFB7D11-900B-47DF-8C70-BA9260235DB3}"/>
              </a:ext>
            </a:extLst>
          </p:cNvPr>
          <p:cNvSpPr/>
          <p:nvPr/>
        </p:nvSpPr>
        <p:spPr>
          <a:xfrm>
            <a:off x="7049331" y="3203674"/>
            <a:ext cx="3528291" cy="60174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714B0B-3EC8-450B-83D6-2ECE0677E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3" b="92867"/>
          <a:stretch/>
        </p:blipFill>
        <p:spPr>
          <a:xfrm>
            <a:off x="3771488" y="4959251"/>
            <a:ext cx="7992999" cy="1872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0DD269-0886-4F73-AB7B-CC64FE8E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78" r="2013" b="55909"/>
          <a:stretch/>
        </p:blipFill>
        <p:spPr>
          <a:xfrm>
            <a:off x="3771490" y="5527654"/>
            <a:ext cx="7992997" cy="3810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81F4F4-BF01-4995-9A19-6ADAAF648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8" r="2013" b="70421"/>
          <a:stretch/>
        </p:blipFill>
        <p:spPr>
          <a:xfrm>
            <a:off x="3771490" y="5146534"/>
            <a:ext cx="7992998" cy="3917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1CE9680-7FDD-4935-8D26-A1BF30A4A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78" r="2013" b="32645"/>
          <a:stretch/>
        </p:blipFill>
        <p:spPr>
          <a:xfrm>
            <a:off x="3771488" y="5908655"/>
            <a:ext cx="7992998" cy="206796"/>
          </a:xfrm>
          <a:prstGeom prst="rect">
            <a:avLst/>
          </a:prstGeo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3BC9536-C207-48AB-A9AE-DFC178C0B4E2}"/>
              </a:ext>
            </a:extLst>
          </p:cNvPr>
          <p:cNvSpPr/>
          <p:nvPr/>
        </p:nvSpPr>
        <p:spPr>
          <a:xfrm>
            <a:off x="3959226" y="5342398"/>
            <a:ext cx="5997574" cy="5929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BDB020-CFEF-4999-9360-72EB3414DDC4}"/>
              </a:ext>
            </a:extLst>
          </p:cNvPr>
          <p:cNvSpPr txBox="1"/>
          <p:nvPr/>
        </p:nvSpPr>
        <p:spPr>
          <a:xfrm>
            <a:off x="10681847" y="2659775"/>
            <a:ext cx="108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autoconf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E333FF-A8F0-4B27-B913-F5E3F511586C}"/>
              </a:ext>
            </a:extLst>
          </p:cNvPr>
          <p:cNvSpPr txBox="1"/>
          <p:nvPr/>
        </p:nvSpPr>
        <p:spPr>
          <a:xfrm>
            <a:off x="10681847" y="4596240"/>
            <a:ext cx="108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CMake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83D19418-E8AE-4957-B4D5-839E6F977E50}"/>
              </a:ext>
            </a:extLst>
          </p:cNvPr>
          <p:cNvSpPr txBox="1">
            <a:spLocks/>
          </p:cNvSpPr>
          <p:nvPr/>
        </p:nvSpPr>
        <p:spPr>
          <a:xfrm>
            <a:off x="695324" y="3920176"/>
            <a:ext cx="10801349" cy="51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option</a:t>
            </a:r>
            <a:r>
              <a:rPr lang="de-DE" dirty="0"/>
              <a:t> ASYNCF (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OFF</a:t>
            </a:r>
            <a:r>
              <a:rPr lang="de-DE" dirty="0"/>
              <a:t>)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29D4B708-D561-499C-8D4B-5A4238669493}"/>
              </a:ext>
            </a:extLst>
          </p:cNvPr>
          <p:cNvSpPr txBox="1">
            <a:spLocks/>
          </p:cNvSpPr>
          <p:nvPr/>
        </p:nvSpPr>
        <p:spPr>
          <a:xfrm>
            <a:off x="695323" y="4432065"/>
            <a:ext cx="10801349" cy="49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path</a:t>
            </a:r>
            <a:r>
              <a:rPr lang="de-DE" dirty="0"/>
              <a:t> and </a:t>
            </a:r>
            <a:r>
              <a:rPr lang="de-DE" dirty="0" err="1"/>
              <a:t>define</a:t>
            </a:r>
            <a:r>
              <a:rPr lang="de-DE" dirty="0"/>
              <a:t> variables </a:t>
            </a:r>
            <a:r>
              <a:rPr lang="de-DE" dirty="0" err="1"/>
              <a:t>to</a:t>
            </a:r>
            <a:r>
              <a:rPr lang="de-DE" dirty="0"/>
              <a:t> link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library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5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857F3-C027-4E94-8DB5-286073E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5. General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learnings</a:t>
            </a:r>
            <a:r>
              <a:rPr lang="de-DE" dirty="0"/>
              <a:t> I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F57B6-0287-4888-B430-AC6665A0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CI </a:t>
            </a:r>
            <a:r>
              <a:rPr lang="de-DE" dirty="0" err="1"/>
              <a:t>job</a:t>
            </a:r>
            <a:r>
              <a:rPr lang="de-DE" dirty="0"/>
              <a:t> in </a:t>
            </a:r>
            <a:r>
              <a:rPr lang="de-DE" dirty="0" err="1"/>
              <a:t>repo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save </a:t>
            </a:r>
            <a:r>
              <a:rPr lang="de-DE" dirty="0" err="1"/>
              <a:t>state</a:t>
            </a:r>
            <a:r>
              <a:rPr lang="de-DE" dirty="0"/>
              <a:t> and (</a:t>
            </a:r>
            <a:r>
              <a:rPr lang="de-DE" dirty="0" err="1"/>
              <a:t>pFUnit</a:t>
            </a:r>
            <a:r>
              <a:rPr lang="de-DE" dirty="0"/>
              <a:t>)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Use </a:t>
            </a:r>
            <a:r>
              <a:rPr lang="de-DE" dirty="0">
                <a:solidFill>
                  <a:srgbClr val="000000"/>
                </a:solidFill>
                <a:highlight>
                  <a:srgbClr val="C0C0C0"/>
                </a:highlight>
                <a:latin typeface="Lucida Console" panose="020B0609040504020204" pitchFamily="49" charset="0"/>
              </a:rPr>
              <a:t>README-cmake.md</a:t>
            </a:r>
            <a:r>
              <a:rPr lang="de-DE" dirty="0"/>
              <a:t>, </a:t>
            </a:r>
            <a:r>
              <a:rPr lang="de-DE" dirty="0" err="1"/>
              <a:t>Modulefiles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and </a:t>
            </a:r>
            <a:r>
              <a:rPr lang="de-DE" dirty="0" err="1">
                <a:sym typeface="Wingdings" panose="05000000000000000000" pitchFamily="2" charset="2"/>
              </a:rPr>
              <a:t>flagfiles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clusters</a:t>
            </a:r>
            <a:r>
              <a:rPr lang="de-DE" dirty="0">
                <a:sym typeface="Wingdings" panose="05000000000000000000" pitchFamily="2" charset="2"/>
              </a:rPr>
              <a:t>) </a:t>
            </a:r>
            <a:endParaRPr lang="de-DE" dirty="0"/>
          </a:p>
          <a:p>
            <a:r>
              <a:rPr lang="de-DE" dirty="0"/>
              <a:t>Do not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autoconf</a:t>
            </a:r>
            <a:r>
              <a:rPr lang="de-DE" dirty="0"/>
              <a:t> and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in same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directory</a:t>
            </a:r>
            <a:endParaRPr lang="de-DE" dirty="0"/>
          </a:p>
          <a:p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syntax</a:t>
            </a:r>
            <a:r>
              <a:rPr lang="de-DE" dirty="0"/>
              <a:t> (</a:t>
            </a:r>
            <a:r>
              <a:rPr lang="de-DE" dirty="0" err="1"/>
              <a:t>string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,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inputs</a:t>
            </a:r>
            <a:r>
              <a:rPr lang="de-DE" dirty="0"/>
              <a:t>, …)</a:t>
            </a:r>
          </a:p>
          <a:p>
            <a:r>
              <a:rPr lang="de-DE" dirty="0" err="1"/>
              <a:t>Often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translate</a:t>
            </a:r>
            <a:r>
              <a:rPr lang="de-DE" dirty="0"/>
              <a:t> </a:t>
            </a:r>
            <a:r>
              <a:rPr lang="de-DE" dirty="0" err="1"/>
              <a:t>autoconf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command</a:t>
            </a:r>
            <a:endParaRPr lang="de-D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not: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add_custom_target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()</a:t>
            </a:r>
            <a:r>
              <a:rPr lang="de-DE" dirty="0"/>
              <a:t>,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add_custom_command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()</a:t>
            </a:r>
            <a:r>
              <a:rPr lang="de-DE" dirty="0"/>
              <a:t>, </a:t>
            </a:r>
            <a:r>
              <a:rPr lang="de-DE" dirty="0" err="1">
                <a:highlight>
                  <a:srgbClr val="C0C0C0"/>
                </a:highlight>
                <a:latin typeface="Lucida Console" panose="020B0609040504020204" pitchFamily="49" charset="0"/>
              </a:rPr>
              <a:t>execute_process</a:t>
            </a:r>
            <a:r>
              <a:rPr lang="de-DE" dirty="0">
                <a:highlight>
                  <a:srgbClr val="C0C0C0"/>
                </a:highlight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CMake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friend</a:t>
            </a:r>
            <a:endParaRPr lang="de-DE" sz="2400" dirty="0"/>
          </a:p>
          <a:p>
            <a:r>
              <a:rPr lang="de-DE" dirty="0"/>
              <a:t>‘Trial and </a:t>
            </a:r>
            <a:r>
              <a:rPr lang="de-DE" dirty="0" err="1"/>
              <a:t>error</a:t>
            </a:r>
            <a:r>
              <a:rPr lang="de-DE" dirty="0"/>
              <a:t>‘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legitimate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  <a:p>
            <a:r>
              <a:rPr lang="de-DE" dirty="0" err="1"/>
              <a:t>MESSy</a:t>
            </a:r>
            <a:r>
              <a:rPr lang="de-DE" dirty="0"/>
              <a:t>: Work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6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100EB-60C2-4ABB-8A24-E273EC43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89C88-C9E0-4FF6-8A4F-531FDA0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44945"/>
            <a:ext cx="6030939" cy="257774"/>
          </a:xfrm>
        </p:spPr>
        <p:txBody>
          <a:bodyPr/>
          <a:lstStyle/>
          <a:p>
            <a:r>
              <a:rPr lang="en-US"/>
              <a:t>S. Goldberg and M. Röhrig-Zöllner, DLR-SC, February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9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EN.pptx" id="{6250988B-F8D4-4672-99CB-10E86376C3D6}" vid="{13BA9046-8FD7-4B45-83ED-4CF3CC1D07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Breitbild</PresentationFormat>
  <Paragraphs>211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Console</vt:lpstr>
      <vt:lpstr>Wingdings</vt:lpstr>
      <vt:lpstr>1_Office</vt:lpstr>
      <vt:lpstr>Developing a modern build system for The framework MESSy</vt:lpstr>
      <vt:lpstr>1. What is MESSy?</vt:lpstr>
      <vt:lpstr>2. MESSy‘s previous build system</vt:lpstr>
      <vt:lpstr>3. Why do we want to use CMake? Results for MESSy and general advantages</vt:lpstr>
      <vt:lpstr>4. CMake for MESSy – First steps</vt:lpstr>
      <vt:lpstr>4. CMake for MESSy – Understanding autoconf</vt:lpstr>
      <vt:lpstr>4. CMake for MESSy – Minimal configuration Root CMakeLists.txt</vt:lpstr>
      <vt:lpstr>4. CMake for MESSy – Developing the build system Add configuration options – From autoconf to CMake</vt:lpstr>
      <vt:lpstr>5. General aspects and learnings I </vt:lpstr>
      <vt:lpstr>5. General aspects and learnings II MESSy-specific</vt:lpstr>
      <vt:lpstr>5. General aspects and learnings III MESSy-specific</vt:lpstr>
      <vt:lpstr>6. Conclusion</vt:lpstr>
      <vt:lpstr>PowerPoint-Präsentation</vt:lpstr>
      <vt:lpstr>PowerPoint-Präsentation</vt:lpstr>
      <vt:lpstr>4. CMake for MESSy – Minimal configuration CMakeLists.txt for executable</vt:lpstr>
      <vt:lpstr>4. CMake for MESSy – Example library MESSy/libsrc/isorropia/lite</vt:lpstr>
      <vt:lpstr>4. CMake for MESSy – Developing the build system </vt:lpstr>
      <vt:lpstr>5. General aspects and learnings IV MESSy-specific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ideas and overall  structure</dc:title>
  <dc:creator>Goldberg, Sven</dc:creator>
  <cp:lastModifiedBy>Goldberg, Sven</cp:lastModifiedBy>
  <cp:revision>480</cp:revision>
  <dcterms:created xsi:type="dcterms:W3CDTF">2025-01-21T14:43:37Z</dcterms:created>
  <dcterms:modified xsi:type="dcterms:W3CDTF">2025-02-27T09:34:03Z</dcterms:modified>
</cp:coreProperties>
</file>