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Helvetica Neue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HelveticaNeue-regular.fntdata"/><Relationship Id="rId21" Type="http://schemas.openxmlformats.org/officeDocument/2006/relationships/slide" Target="slides/slide16.xml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f7c025ae3b_1_4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2f7c025ae3b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39fd5cfd5a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339fd5cfd5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f7c025ae3b_1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2f7c025ae3b_1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13c344bb11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313c344bb11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34cebb4640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334cebb4640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34cebb4640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334cebb4640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34cebb4640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334cebb4640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f7c025ae3b_1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2f7c025ae3b_1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34cebb4640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34cebb4640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34cebb464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g334cebb464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13c344bb11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13c344bb11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f7c025ae3b_1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g2f7c025ae3b_1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13c344bb11_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g313c344bb11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f7c025ae3b_1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2f7c025ae3b_1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f7c025ae3b_1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2f7c025ae3b_1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f7c025ae3b_1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2f7c025ae3b_1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hyperlink" Target="https://doi.org/10.5281/zenodo.14678185" TargetMode="External"/><Relationship Id="rId13" Type="http://schemas.openxmlformats.org/officeDocument/2006/relationships/image" Target="../media/image14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orcid.org/0000-0001-9488-1870" TargetMode="External"/><Relationship Id="rId4" Type="http://schemas.openxmlformats.org/officeDocument/2006/relationships/hyperlink" Target="https://www.fiz-karlsruhe.de/" TargetMode="External"/><Relationship Id="rId9" Type="http://schemas.openxmlformats.org/officeDocument/2006/relationships/hyperlink" Target="https://events.hifis.net/event/1741/" TargetMode="External"/><Relationship Id="rId15" Type="http://schemas.openxmlformats.org/officeDocument/2006/relationships/hyperlink" Target="https://commons.wikimedia.org/wiki/File:Rdf_logo.svg" TargetMode="External"/><Relationship Id="rId14" Type="http://schemas.openxmlformats.org/officeDocument/2006/relationships/image" Target="../media/image5.png"/><Relationship Id="rId17" Type="http://schemas.openxmlformats.org/officeDocument/2006/relationships/hyperlink" Target="https://commons.wikimedia.org/wiki/File:Jupyter_logo.svg" TargetMode="External"/><Relationship Id="rId16" Type="http://schemas.openxmlformats.org/officeDocument/2006/relationships/image" Target="../media/image10.png"/><Relationship Id="rId5" Type="http://schemas.openxmlformats.org/officeDocument/2006/relationships/hyperlink" Target="https://mardi4nfdi.de/" TargetMode="External"/><Relationship Id="rId19" Type="http://schemas.openxmlformats.org/officeDocument/2006/relationships/hyperlink" Target="https://commons.wikimedia.org/wiki/File:Jupyter_logo.svg" TargetMode="External"/><Relationship Id="rId6" Type="http://schemas.openxmlformats.org/officeDocument/2006/relationships/hyperlink" Target="https://base4nfdi.de/projects/kgi4nfdi" TargetMode="External"/><Relationship Id="rId18" Type="http://schemas.openxmlformats.org/officeDocument/2006/relationships/image" Target="../media/image18.png"/><Relationship Id="rId7" Type="http://schemas.openxmlformats.org/officeDocument/2006/relationships/hyperlink" Target="https://orcid.org/0000-0002-7981-8504" TargetMode="External"/><Relationship Id="rId8" Type="http://schemas.openxmlformats.org/officeDocument/2006/relationships/hyperlink" Target="https://www.tu-chemnitz.de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reproduceme.uni-jena.de/#/dataset/fairjupyter/query?query=SELECT%20%3Fexception%20%28COUNT%28%3Fexception%29%20AS%20%3Fcount%29%0AWHERE%20%7B%0A%20%20%3Fexecution%20%20a%20%3Chttps%3A%2F%2Fw3id.org%2Freproduceme%2FCellExecution%3E%20%3B%0A%20%20%20%20%3Chttps%3A%2F%2Fw3id.org%2Freproduceme%2Fexception%3E%20%3Fexception%20.%0A%7D%0AGROUP%20BY%20%3Fexception%0AORDER%20BY%20DESC%28%3Fcount%29%0ALIMIT%2010%0A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Relationship Id="rId5" Type="http://schemas.openxmlformats.org/officeDocument/2006/relationships/hyperlink" Target="https://reproduceme.uni-jena.de/#/dataset/fairjupyter/query?query=PREFIX%20xsd%3A%20%3Chttp%3A%2F%2Fwww.w3.org%2F2001%2FXMLSchema%23%3E%0ASELECT%20DISTINCT%20%3Fresearch_field%20%28COUNT%28%3Fexception%29%20AS%20%3Fexception_count%29%0AWHERE%20%7B%20%20%0A%20%20%3Fexecution%20%20a%20%3Chttps%3A%2F%2Fw3id.org%2Freproduceme%2FCellExecution%3E%20%3B%0A%20%20%20%20%3Chttps%3A%2F%2Fw3id.org%2Freproduceme%2Fexception%3E%20%3Fexception%20%3B%0A%20%20%20%20%3Chttp%3A%2F%2Fpurl.org%2Fpav%2FretrievedFrom%3E%20%3Frepository%20.%0A%20%20%3Frepository%20a%20%3Chttp%3A%2F%2Fusefulinc.com%2Fns%2Fdoap%23GitRepository%3E%20%3B%0A%20%20%09%09%09%3Chttp%3A%2F%2Fpurl.org%2Fpav%2FretrievedFrom%3E%20%3Farticle%20%3B%0A%20%20%09%09%09%3Chttps%3A%2F%2Fw3id.org%2Freproduceme%2Fnotebooks_count%3E%20%3Fnotebooks_count%20.%0A%20%20%3Farticle%20a%20%3Chttp%3A%2F%2Fpurl.org%2Fspar%2Ffabio%2FArticle%3E%20%3B%20%0A%20%20%09%09%20%3Chttp%3A%2F%2Fwww.w3.org%2Fns%2Fprov-o%23specializationOf%3E%20%3Fmesh%20.%0A%20%20%3Fmesh%20%3Chttp%3A%2F%2Fwww.w3.org%2Fns%2Fprov-o%23generalizationOf%3E%20%3Ftop_mesh%20.%0A%20%20%3Ftop_mesh%20%3Chttp%3A%2F%2Fwww.w3.org%2F2000%2F01%2Frdf-schema%23label%3E%20%3Fresearch_field%20.%20%20%20%20%0A%20%20FILTER%20%28xsd%3Ainteger%28%3Fnotebooks_count%29%3E0%29%0A%7D%0AGROUP%20BY%20%3Fresearch_field%0AORDER%20BY%20DESC%28%3Fexception_count%29%0ALIMIT%2010%0A" TargetMode="External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hyperlink" Target="https://doi.org/10.5281/zenodo.12806151" TargetMode="External"/><Relationship Id="rId10" Type="http://schemas.openxmlformats.org/officeDocument/2006/relationships/hyperlink" Target="https://reproduceme.uni-jena.de/#/dataset/fairjupyter/query?query=%23%20List%20of%20GitHub%20repositories%20covered%20by%20https%3A%2F%2Fdoi.org%2F10.1093%2Fgigascience%2Fgiad113%20%2C%20%0A%23%20with%20pointers%20to%20their%20Software%20Heritage%20snapshots%20as%20per%20https%3A%2F%2Fdoi.org%2F10.5281%2Fzenodo.12806151%0A%0ASELECT%20DISTINCT%20%0A%28URI%28%3Frepo_url_base%29%20AS%20%3FGitHub_URL%29%0A%28URI%20%28CONCAT%28%22https%3A%2F%2Farchive.softwareheritage.org%2Fbrowse%2Forigin%2Fdirectory%2F%3Forigin_url%3D%22%2C%20ENCODE_FOR_URI%28STR%28%3Frepo_url_base%29%29%29%29%20AS%20%3FSWH_URL%29%0AWHERE%20%7B%0A%20%20%3Frepository%20%3Chttps%3A%2F%2Fw3id.org%2Freproduceme%2Furl%3E%20%3Frepo_url_base%20.%0A%7D%0AORDER%20BY%20ASC%28%3Frepo_url_base%29" TargetMode="External"/><Relationship Id="rId13" Type="http://schemas.openxmlformats.org/officeDocument/2006/relationships/hyperlink" Target="https://reproduceme.uni-jena.de/#/dataset/fairjupyter/query?query=PREFIX%20rdfs%3A%20%3Chttp%3A%2F%2Fwww.w3.org%2F2000%2F01%2Frdf-schema%23%3E%0A%0APREFIX%20wikidata_wd%3A%20%3Chttp%3A%2F%2Fwww.wikidata.org%2Fentity%2F%3E%0APREFIX%20wikidata_wdt%3A%20%3Chttp%3A%2F%2Fwww.wikidata.org%2Fprop%2Fdirect%2F%3E%0A%0ASELECT%20DISTINCT%0A%0A%20%3Ffj_article%0A%20%3Fwikidata%0A%20%3Fwikidata_label%0A%20%3FDOI%0A%0AWHERE%20%7B%0A%20%20%3Ffj_article%20%3Chttps%3A%2F%2Fw3id.org%2Freproduceme%2Fdoi%3E%20%3Fdoi%20.%0A%20%20BIND%28UCASE%28%3Fdoi%29%20AS%20%3FDOI%29%0A%20%20service%20%3Chttps%3A%2F%2Fquery.wikidata.org%2Fsparql%3E%20%7B%0A%20%20%20%20%3Fwikidata%20wikidata_wdt%3AP356%20%3FDOI%20.%0A%20%20%20%20%3Fwikidata%20rdfs%3Alabel%20%3Fwikidata_label%20.%0A%20%20%20%20FILTER%20%28LANG%28%3Fwikidata_label%29%20%3D%20%22en%22%29%0A%20%20%7D%0A%7D%0ALIMIT%20100" TargetMode="External"/><Relationship Id="rId12" Type="http://schemas.openxmlformats.org/officeDocument/2006/relationships/hyperlink" Target="https://reproduceme.uni-jena.de/#/dataset/fairjupyter/query?query=SELECT%20DISTINCT%20%3Ftitle%0A%28URI%28CONCAT%28%22https%3A%2F%2Fwww.ncbi.nlm.nih.gov%2Fpmc%2Farticles%2FPMC%22%2C%20STR%28%3Fpmcid%29%29%29%20AS%20%3FPMC_URL%29%0A%28URI%28%3Frepo_url_base%29%20AS%20%3FGitHub_URL%29%0A%3FNotebook_URL%0AWHERE%20%7B%0A%20%20%3Fnotebook%20a%20%3Chttps%3A%2F%2Fw3id.org%2Freproduceme%2FNotebook%3E%20%3B%0A%20%20%20%20%20%20%20%20%20%20%20%20%3Chttps%3A%2F%2Fw3id.org%2Freproduceme%2Flanguage%3E%20%22julia%22%20.%0A%20%20%3Fnotebook%20%3Chttp%3A%2F%2Fpurl.org%2Fpav%2FretrievedFrom%3E%20%3Frepository%20.%0A%20%20%3Farticle%20%5E%3Chttp%3A%2F%2Fpurl.org%2Fpav%2FretrievedFrom%3E%20%3Frepository%20.%0A%20%20%3Farticle%20%3Chttps%3A%2F%2Fw3id.org%2Freproduceme%2Fpmc%3E%20%3Fpmcid%20.%0A%20%20%3Farticle%20%3Chttp%3A%2F%2Fwww.w3.org%2F2000%2F01%2Frdf-schema%23label%3E%20%3Ftitle%20.%0A%20%20%3Fnotebook%20%3Chttp%3A%2F%2Fwww.w3.org%2F2000%2F01%2Frdf-schema%23label%3E%20%3Fnotebook_label%20.%20%0A%20%20%3Frepository%20%3Chttps%3A%2F%2Fw3id.org%2Freproduceme%2Furl%3E%20%3Frepo_url_base%20.%20%0A%20%20BIND%28URI%28CONCAT%28%20%3Frepo_url_base%2C%20%22%2Fblob%2Fmaster%2F%22%2C%20%3Fnotebook_label%29%29%20AS%20%3FNotebook_URL%29%20%0A%7D%0AORDER%20BY%20DESC%28%3FNotebook_URL%29%0A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reproduceme.uni-jena.de/#/dataset/fairjupyter/query?query=SELECT%20DISTINCT%20%3Fnotebook_url%20%3Farticle_label%20%3Fkeywords%20WHERE%20%7B%20%0A%20%20%3Farticle%20%3Chttps%3A%2F%2Fw3id.org%2Freproduceme%2Fkeywords%3E%20%3Fkeywords%20.%0A%20%20%3Farticle%20%3Chttp%3A%2F%2Fwww.w3.org%2F2000%2F01%2Frdf-schema%23label%3E%20%3Farticle_label%20.%20%0A%20%20%3Farticle%20%3Chttps%3A%2F%2Fw3id.org%2Freproduceme%2FpublishedIn%3E%20%3Fjournal%20.%0A%20%20%3Fjournal%20%3Chttp%3A%2F%2Fwww.w3.org%2F2000%2F01%2Frdf-schema%23label%3E%20%3Fjournal_label%20.%20%0A%20%20FILTER%20%28REGEX%28LCASE%28CONCAT%28%3Fkeywords%2C%20%22%20%22%2C%20%3Farticle_label%2C%20%22%20%22%2C%20%3Fjournal_label%29%29%2C%20%22immun%22%29%29%0A%20%20FILTER%20%28REGEX%28LCASE%28CONCAT%28%3Fkeywords%2C%20%22%20%22%2C%20%3Farticle_label%2C%20%22%20%22%2C%20%3Fjournal_label%29%29%2C%20%22%5C%5Cb%28stem%7Cdifferentiation%29%22%29%29%0A%20%20%3Farticle%20%5E%3Chttp%3A%2F%2Fpurl.org%2Fpav%2FretrievedFrom%3E%20%3Frepository%20.%0A%20%20%3Fnotebook%20%3Chttp%3A%2F%2Fpurl.org%2Fpav%2FretrievedFrom%3E%20%3Frepository%20.%0A%20%20%3Fnotebook%20%3Chttp%3A%2F%2Fwww.w3.org%2F1999%2F02%2F22-rdf-syntax-ns%23type%3E%20%3Chttps%3A%2F%2Fw3id.org%2Freproduceme%2FNotebook%3E%20.%0A%20%20%3Fnotebook%20%3Chttp%3A%2F%2Fwww.w3.org%2F2000%2F01%2Frdf-schema%23label%3E%20%3Fnotebook_label%20.%20%23%20filename%0A%20%20%3Frepository%20%3Chttps%3A%2F%2Fw3id.org%2Freproduceme%2Furl%3E%20%3Frepo_url_base%20.%20%23%20find%20repo%20on%20GitHub%0A%20%20BIND%28URI%28CONCAT%28%20%3Frepo_url_base%2C%20%22%2Fblob%2Fmaster%2F%22%2C%20%3Fnotebook_label%29%29%20AS%20%3Fnotebook_url%29%20%23%20create%20clickable%20link%20to%20notebook%20on%20GitHub%0A%20%20FILTER%20%28%3Fnotebook_url%20%21%3D%20%22%22%29%0A%7D%0A" TargetMode="External"/><Relationship Id="rId4" Type="http://schemas.openxmlformats.org/officeDocument/2006/relationships/hyperlink" Target="https://reproduceme.uni-jena.de/#/dataset/fairjupyter/query?query=SELECT%20DISTINCT%20%3Farticle%20%3Fkeywords%20WHERE%20%7B%20%0A%20%20%3Farticle%20%3Chttps%3A%2F%2Fw3id.org%2Freproduceme%2Fkeywords%3E%20%3Fkeywords%20.%0A%20%20FILTER%20%28REGEX%28LCASE%28%3Fkeywords%29%2C%20%22open%28.%29source%22%29%29%0A%7D%0A" TargetMode="External"/><Relationship Id="rId9" Type="http://schemas.openxmlformats.org/officeDocument/2006/relationships/hyperlink" Target="https://reproduceme.uni-jena.de/#/dataset/fairjupyter/query?query=PREFIX%20xsd%3A%20%3Chttp%3A%2F%2Fwww.w3.org%2F2001%2FXMLSchema%23%3E%0ASELECT%20DISTINCT%20%3Frepo%20%3Fstargazers_count%20WHERE%20%7B%0A%20%20%3Frepo%20%3Chttps%3A%2F%2Fw3id.org%2Freproduceme%2Fstargazers_count%3E%20%3Fcount.%20%0A%20%20BIND%28xsd%3Afloat%28%3Fcount%29%20AS%20%3Fstargazers_count%29%0A%20%20FILTER%20%28%28%3Fstargazers_count%29%20%3E%200%29%0A%7D%20%0AORDER%20BY%20DESC%28%3Fstargazers_count%29" TargetMode="External"/><Relationship Id="rId15" Type="http://schemas.openxmlformats.org/officeDocument/2006/relationships/image" Target="../media/image16.png"/><Relationship Id="rId14" Type="http://schemas.openxmlformats.org/officeDocument/2006/relationships/hyperlink" Target="https://reproduceme.uni-jena.de/#/dataset/fairjupyter/query?query=PREFIX%20rdfs%3A%20%3Chttp%3A%2F%2Fwww.w3.org%2F2000%2F01%2Frdf-schema%23%3E%0APREFIX%20wikibase%3A%20%3Chttp%3A%2F%2Fwikiba.se%2Fontology%23%3E%0APREFIX%20mardi_wd%3A%20%3Chttps%3A%2F%2Fportal.mardi4nfdi.de%2Fentity%2F%3E%0APREFIX%20mardi_wdt%3A%20%3Chttps%3A%2F%2Fportal.mardi4nfdi.de%2Fprop%2Fdirect%2F%3E%0A%0APREFIX%20bd%3A%20%3Chttp%3A%2F%2Fwww.bigdata.com%2Frdf%23%3E%0APREFIX%20wikibase%3A%20%3Chttp%3A%2F%2Fwikiba.se%2Fontology%23%3E%0A%0ASELECT%20DISTINCT%20%3Ftitle%20%3Fdoi%20%3Fmethod%20%3FmethodLabel%0A%0AWHERE%20%7B%0A%20%20%3Ffj_article%20%3Chttps%3A%2F%2Fw3id.org%2Freproduceme%2Fdoi%3E%20%3Fdoi%20.%0A%0A%20%20service%20%3Chttp%3A%2F%2Fquery.portal.mardi4nfdi.de%2Fproxy%2Fwdqs%2Fbigdata%2Fnamespace%2Fwdq%2Fsparql%3E%20%7B%0A%20%20%20%20%3Fmardi_paper%20mardi_wdt%3AP27%20%3Fdoi%20.%0A%20%20%20%20%3Fmardi_paper%20mardi_wdt%3AP159%20%3Ftitle%20.%0A%20%20%20%20%0A%20%20%20%20%3Fmardi_paper%20mardi_wdt%3AP1463%20%3Fmethod%20.%0A%20%20%20%20%3Fmethod%20rdfs%3Alabel%20%3FmethodLabel%20.%0A%20%20%7D%0A%0A%7D%0ALIMIT%201000%0A" TargetMode="External"/><Relationship Id="rId5" Type="http://schemas.openxmlformats.org/officeDocument/2006/relationships/hyperlink" Target="https://reproduceme.uni-jena.de/#/dataset/fairjupyter/query?query=SELECT%20DISTINCT%20%3Fexception%20%28COUNT%28%3Fexception%29%20AS%20%3Fcount%29%20WHERE%20%7B%20%0A%20%20%20%20%3Fexecution%20%20a%20%3Chttps%3A%2F%2Fw3id.org%2Freproduceme%2FCellExecution%3E%20%3B%0A%20%20%20%20%3Chttps%3A%2F%2Fw3id.org%2Freproduceme%2Fexception%3E%20%3Fexception%20%3B%0A%20%20%20%20%3Chttp%3A%2F%2Fpurl.org%2Fpav%2FretrievedFrom%3E%20%3Frepository%20.%0A%20%20%20%20%3Frepository%20a%20%3Chttp%3A%2F%2Fusefulinc.com%2Fns%2Fdoap%23GitRepository%3E%20%3B%0A%20%20%09%09%09%3Chttp%3A%2F%2Fpurl.org%2Fpav%2FretrievedFrom%3E%20%3Farticle%20.%0A%20%20%3Farticle%20%20%3Chttps%3A%2F%2Fw3id.org%2Freproduceme%2Fkeywords%3E%20%3Fkeywords%20.%0A%20%20FILTER%20%28REGEX%28LCASE%28%3Fkeywords%29%2C%20%22immun%22%29%29%0A%7D%0AGROUP%20BY%20%3Fexception%0AORDER%20BY%20DESC%28%3Fcount%29%0A" TargetMode="External"/><Relationship Id="rId6" Type="http://schemas.openxmlformats.org/officeDocument/2006/relationships/hyperlink" Target="https://reproduceme.uni-jena.de/#/dataset/fairjupyter/query?query=PREFIX%20rdfs%3A%20%3Chttp%3A%2F%2Fwww.w3.org%2F2000%2F01%2Frdf-schema%23%3E%0ASELECT%20%20%3Fexception%20%28COUNT%28%3Fexception%29%20AS%20%3Fcount%29%20WHERE%20%7B%20%0A%20%20%20%20%3Fexecution%20%20a%20%3Chttps%3A%2F%2Fw3id.org%2Freproduceme%2FCellExecution%3E%20%3B%0A%20%20%20%20%3Chttps%3A%2F%2Fw3id.org%2Freproduceme%2Fexception%3E%20%3Fexception%20%3B%0A%20%20%20%20%3Chttp%3A%2F%2Fpurl.org%2Fpav%2FretrievedFrom%3E%20%3Frepository%20.%0A%20%20%20%20%3Frepository%20a%20%3Chttp%3A%2F%2Fusefulinc.com%2Fns%2Fdoap%23GitRepository%3E%20%3B%0A%20%20%09%09%09%3Chttp%3A%2F%2Fpurl.org%2Fpav%2FretrievedFrom%3E%20%3Farticle%20.%0A%20%20%3Farticle%20%20%3Chttps%3A%2F%2Fw3id.org%2Freproduceme%2FpublishedIn%3E%20%3Fjournal%20.%0A%20%20%3Fjournal%20rdfs%3Alabel%20%3Fjournal_name%0A%20%20FILTER%20%28%3Fjournal_name%3D%22Nature%22%29%0A%7D%0AGROUP%20BY%20%3Fexception%0AORDER%20BY%20DESC%28%3Fcount%29%0A" TargetMode="External"/><Relationship Id="rId7" Type="http://schemas.openxmlformats.org/officeDocument/2006/relationships/hyperlink" Target="https://reproduceme.uni-jena.de/#/dataset/fairjupyter/query?query=PREFIX%20xsd%3A%20%3Chttp%3A%2F%2Fwww.w3.org%2F2001%2FXMLSchema%23%3E%0ASELECT%20DISTINCT%20%3Fresearch_field%20%28COUNT%28%3Fexception%29%20AS%20%3Fexception_count%29%0AWHERE%20%7B%20%20%0A%20%20%3Fexecution%20%20a%20%3Chttps%3A%2F%2Fw3id.org%2Freproduceme%2FCellExecution%3E%20%3B%0A%20%20%20%20%3Chttps%3A%2F%2Fw3id.org%2Freproduceme%2Fexception%3E%20%3Fexception%20%3B%0A%20%20%20%20%3Chttp%3A%2F%2Fpurl.org%2Fpav%2FretrievedFrom%3E%20%3Frepository%20.%0A%20%20%3Frepository%20a%20%3Chttp%3A%2F%2Fusefulinc.com%2Fns%2Fdoap%23GitRepository%3E%20%3B%0A%20%20%09%09%09%3Chttp%3A%2F%2Fpurl.org%2Fpav%2FretrievedFrom%3E%20%3Farticle%20%3B%0A%20%20%09%09%09%3Chttps%3A%2F%2Fw3id.org%2Freproduceme%2Fnotebooks_count%3E%20%3Fnotebooks_count%20.%0A%20%20%3Farticle%20a%20%3Chttp%3A%2F%2Fpurl.org%2Fspar%2Ffabio%2FArticle%3E%20%3B%20%0A%20%20%09%09%20%3Chttp%3A%2F%2Fwww.w3.org%2Fns%2Fprov-o%23specializationOf%3E%20%3Fmesh%20.%0A%20%20%3Fmesh%20%3Chttp%3A%2F%2Fwww.w3.org%2Fns%2Fprov-o%23generalizationOf%3E%20%3Ftop_mesh%20.%0A%20%20%3Ftop_mesh%20%3Chttp%3A%2F%2Fwww.w3.org%2F2000%2F01%2Frdf-schema%23label%3E%20%3Fresearch_field%20.%20%20%20%20%0A%20%20FILTER%20%28%3Fexception%3D%27ModuleNotFoundError%27%29%0A%7D%0AGROUP%20BY%20%3Fresearch_field%0AORDER%20BY%20DESC%28%3Fexception_count%29" TargetMode="External"/><Relationship Id="rId8" Type="http://schemas.openxmlformats.org/officeDocument/2006/relationships/hyperlink" Target="https://reproduceme.uni-jena.de/#/dataset/fairjupyter/query?query=%23%20List%20of%20GitHub%20repositories%20covered%20by%20https%3A%2F%2Fdoi.org%2F10.1093%2Fgigascience%2Fgiad113%20%0A%0ASELECT%20DISTINCT%20%0A%3Frepo_url_base%0AWHERE%20%7B%0A%20%20%3Frepository%20%3Chttps%3A%2F%2Fw3id.org%2Freproduceme%2Furl%3E%20%3Frepo_url_base%20.%0A%7D%0AORDER%20BY%20ASC%28%3Frepo_url_base%29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base4nfdi.de/projects/kgi4nfdi" TargetMode="External"/><Relationship Id="rId4" Type="http://schemas.openxmlformats.org/officeDocument/2006/relationships/hyperlink" Target="mailto:sheeba.samuel@uni-jena.de" TargetMode="External"/><Relationship Id="rId5" Type="http://schemas.openxmlformats.org/officeDocument/2006/relationships/hyperlink" Target="mailto:daniel.mietchen@ronininstitute.org" TargetMode="External"/><Relationship Id="rId6" Type="http://schemas.openxmlformats.org/officeDocument/2006/relationships/hyperlink" Target="https://events.hifis.net/event/1741/" TargetMode="External"/><Relationship Id="rId7" Type="http://schemas.openxmlformats.org/officeDocument/2006/relationships/hyperlink" Target="https://doi.org/10.5281/zenodo.14678185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hyperlink" Target="https://reproduceme.uni-jena.de/#/dataset/fairjupyter/query?query=%23%20PLOS%20Comp%20Bio%20articles%20and%20associated%20GitHub%20repos%20%0ASELECT%20DISTINCT%20%3Farticle%20%3Ftitle%20%28URI%28CONCAT%28%22https%3A%2F%2Fdoi.org%2F%22%2C%20STR%28%3Fdoi%29%29%29%20AS%20%3Fdoi_url%29%20%28URI%28%3Frepo%29%20AS%20%3Frepo_url%29%20%3Fnotebook_name%20%20%0A%20%20%20%20WHERE%20%7B%0A%20%20VALUES%20%3Fjournal%20%7B%20%20%3Chttps%3A%2F%2Fw3id.org%2Freproduceme%2Fjournal_209%3E%20%20%3Chttps%3A%2F%2Fw3id.org%2Freproduceme%2Fjournal_6%3E%20%7D%0A%20%20%20%20%20%20%3Farticle%20%3Chttps%3A%2F%2Fw3id.org%2Freproduceme%2FpublishedIn%3E%20%3Fjournal%20%3B%0A%20%20%20%20%20%20%20%20%20%20%20%20%20%20%20%3Chttp%3A%2F%2Fwww.w3.org%2F2000%2F01%2Frdf-schema%23label%3E%20%3Ftitle%20%3B%0A%20%20%20%20%20%20%20%20%20%20%20%20%20%20%20%3Chttps%3A%2F%2Fw3id.org%2Freproduceme%2Fdoi%3E%20%3Fdoi%20.%0A%20%20%20%20%20%20%3Frepository_nb%20%3Chttp%3A%2F%2Fpurl.org%2Fpav%2FretrievedFrom%3E%20%3Farticle%20%3B%0A%20%20%20%20%20%20%20%20%20%20%20%20%20%20%20%20%20%20%20%20%20%3Chttps%3A%2F%2Fw3id.org%2Freproduceme%2Furl%3E%20%3Frepo%20%3B%0A%20%20%20%20%20%20%20%20%20%20%20%20%20%20%20%20%20%20%20%20%20%3Chttps%3A%2F%2Fw3id.org%2Freproduceme%2Fnotebooks_count%3E%20%3Fnotebooks_count%20.%0A%20%20%20%20%20%20%3Fnotebook%20%3Chttp%3A%2F%2Fpurl.org%2Fpav%2FretrievedFrom%3E%20%3Frepository_nb%20%3B%0A%20%20%20%20%20%20%20%20%20%20%20%20%20%20%20%20%3Chttp%3A%2F%2Fwww.w3.org%2F2000%2F01%2Frdf-schema%23label%3E%20%3Fnotebook_name%20.%0A%20%20%20%20%20%20FILTER%28%3Chttp%3A%2F%2Fwww.w3.org%2F2001%2FXMLSchema%23integer%3E%28%3Fnotebooks_count%29%20%3E%200%29%20%20%0A%20%20%20%20%7D" TargetMode="External"/><Relationship Id="rId10" Type="http://schemas.openxmlformats.org/officeDocument/2006/relationships/hyperlink" Target="https://reproduceme.uni-jena.de/fj/" TargetMode="External"/><Relationship Id="rId12" Type="http://schemas.openxmlformats.org/officeDocument/2006/relationships/hyperlink" Target="https://doi.org/10.4230/TGDK.2.2.4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i.org/10.48550/arXiv.2209.04308" TargetMode="External"/><Relationship Id="rId4" Type="http://schemas.openxmlformats.org/officeDocument/2006/relationships/hyperlink" Target="https://github.com/fusion-jena/computational-reproducibility-pmc" TargetMode="External"/><Relationship Id="rId9" Type="http://schemas.openxmlformats.org/officeDocument/2006/relationships/hyperlink" Target="https://reproduceme.uni-jena.de/#/dataset/fairjupyter/query" TargetMode="External"/><Relationship Id="rId5" Type="http://schemas.openxmlformats.org/officeDocument/2006/relationships/hyperlink" Target="https://doi.org/10.5281/zenodo.8226725" TargetMode="External"/><Relationship Id="rId6" Type="http://schemas.openxmlformats.org/officeDocument/2006/relationships/hyperlink" Target="https://doi.org/10.1093/gigascience/giad113" TargetMode="External"/><Relationship Id="rId7" Type="http://schemas.openxmlformats.org/officeDocument/2006/relationships/hyperlink" Target="https://events.hifis.net/event/1741/contributions/14396/" TargetMode="External"/><Relationship Id="rId8" Type="http://schemas.openxmlformats.org/officeDocument/2006/relationships/hyperlink" Target="https://w3id.org/fairjupyter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hyperlink" Target="https://reproduceme.uni-jena.de/#/dataset/fairjupyter/query?query=SELECT%20%3Fresearch_field%20%28COUNT%28DISTINCT%20%3Farticle%29%20AS%20%3Fnumber_of_articles%29%0AWHERE%20%7B%20%20%0A%20%20%3Frepository%20%3Chttp%3A%2F%2Fpurl.org%2Fpav%2FretrievedFrom%3E%20%3Farticle%20.%0A%20%20%3Farticle%20%3Chttp%3A%2F%2Fwww.w3.org%2Fns%2Fprov-o%23specializationOf%3E%20%3Fmesh%20.%0A%20%20%3Fmesh%20%3Chttp%3A%2F%2Fwww.w3.org%2Fns%2Fprov-o%23generalizationOf%3E%20%3Ftop_mesh%20.%0A%20%20%3Ftop_mesh%20%3Chttp%3A%2F%2Fwww.w3.org%2F2000%2F01%2Frdf-schema%23label%3E%20%3Fresearch_field%0A%20%20%0A%7D%0AGROUP%20BY%20%3Fresearch_field%0AORDER%20BY%20DESC%28%3Fnumber_of_articles%29%0ALIMIT%2010%0A" TargetMode="External"/><Relationship Id="rId6" Type="http://schemas.openxmlformats.org/officeDocument/2006/relationships/hyperlink" Target="https://reproduceme.uni-jena.de/#/dataset/fairjupyter/query?query=PREFIX%20rdfs%3A%20%3Chttp%3A%2F%2Fwww.w3.org%2F2000%2F01%2Frdf-schema%23%3E%0APREFIX%20xsd%3A%20%3Chttp%3A%2F%2Fwww.w3.org%2F2001%2FXMLSchema%23%3E%0APREFIX%20repr%3A%20%3Chttps%3A%2F%2Fw3id.org%2Freproduceme%2F%3E%0A%0ASELECT%20%3Fresearch_field%20%28COUNT%28DISTINCT%20%3Frepository%29%20as%20%3Frepository_count%29%20%28COUNT%28DISTINCT%20%3Frepository_nb%29%20as%20%3Frepositories_with_notebooks_count%29%0AWHERE%20%7B%0A%20%20%7B%0A%20%20%3Frepository%20%3Chttp%3A%2F%2Fpurl.org%2Fpav%2FretrievedFrom%3E%20%3Farticle%20.%0A%20%20%7D%0A%20%20UNION%0A%20%20%7B%0A%20%20%3Frepository_nb%20%3Chttp%3A%2F%2Fpurl.org%2Fpav%2FretrievedFrom%3E%20%20%3Farticle%20%3B%0A%20%20%20%20%20%20%20%20%20%20%20%20%20%20repr%3Anotebooks_count%20%3Fnotebooks_count%20.%0A%20%20%09FILTER%28xsd%3Ainteger%28%3Fnotebooks_count%29%20%3E%200%29%0A%20%20%7D%0A%20%20%3Farticle%20%3Chttp%3A%2F%2Fwww.w3.org%2Fns%2Fprov-o%23specializationOf%3E%20%3Fmesh%20.%0A%20%20%3Fmesh%20%3Chttp%3A%2F%2Fwww.w3.org%2Fns%2Fprov-o%23generalizationOf%3E%20%3Ftop_mesh%20.%0A%20%20%3Ftop_mesh%20rdfs%3Alabel%20%3Fresearch_field%0A%7D%0AGROUP%20BY%20%3Fresearch_field%0AORDER%20BY%20DESC%28%3Frepository_count%29%0ALIMIT%2010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hyperlink" Target="https://reproduceme.uni-jena.de/#/dataset/fairjupyter/query?query=SELECT%20%3Fexception%20%28COUNT%28%3Fexception%29%20AS%20%3Fcount%29%0AWHERE%20%7B%0A%20%20%3Fexecution%20%20a%20%3Chttps%3A%2F%2Fw3id.org%2Freproduceme%2FCellExecution%3E%20%3B%0A%20%20%20%20%3Chttps%3A%2F%2Fw3id.org%2Freproduceme%2Fexception%3E%20%3Fexception%20.%0A%7D%0AGROUP%20BY%20%3Fexception%0AORDER%20BY%20DESC%28%3Fcount%29%0ALIMIT%2010%0A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50100" y="134975"/>
            <a:ext cx="91440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3600">
                <a:solidFill>
                  <a:srgbClr val="0069D9"/>
                </a:solidFill>
              </a:rPr>
              <a:t>Fine-grained exploration of the reproducibility of research-related Jupyter notebooks at scale</a:t>
            </a:r>
            <a:endParaRPr b="1" sz="3600">
              <a:solidFill>
                <a:srgbClr val="0069D9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291325"/>
            <a:ext cx="85206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u="sng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Daniel Mietchen</a:t>
            </a: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en" sz="1600" u="sng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FIZ Karlsruhe</a:t>
            </a: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&amp; </a:t>
            </a:r>
            <a:r>
              <a:rPr lang="en" sz="1600" u="sng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MaRDI</a:t>
            </a: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&amp; </a:t>
            </a:r>
            <a:r>
              <a:rPr lang="en" sz="1600" u="sng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KGI4NFDI</a:t>
            </a: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&amp; </a:t>
            </a:r>
            <a:r>
              <a:rPr lang="en" sz="1600" u="sng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Sheeba Samuel</a:t>
            </a: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en" sz="1600" u="sng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 Chemnitz</a:t>
            </a: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400"/>
          </a:p>
        </p:txBody>
      </p:sp>
      <p:sp>
        <p:nvSpPr>
          <p:cNvPr id="56" name="Google Shape;56;p13"/>
          <p:cNvSpPr txBox="1"/>
          <p:nvPr/>
        </p:nvSpPr>
        <p:spPr>
          <a:xfrm>
            <a:off x="-21950" y="4704125"/>
            <a:ext cx="91947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9"/>
              </a:rPr>
              <a:t>deRSE25</a:t>
            </a: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26 February 202</a:t>
            </a: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 - DOI: </a:t>
            </a:r>
            <a:r>
              <a:rPr lang="en" sz="16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/>
              </a:rPr>
              <a:t>10.5281/zenodo.14678185</a:t>
            </a:r>
            <a:endParaRPr sz="1600">
              <a:solidFill>
                <a:srgbClr val="0000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288150" y="3750949"/>
            <a:ext cx="648275" cy="87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770548" y="3674749"/>
            <a:ext cx="1038003" cy="103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13">
            <a:alphaModFix/>
          </a:blip>
          <a:srcRect b="35946" l="0" r="0" t="9349"/>
          <a:stretch/>
        </p:blipFill>
        <p:spPr>
          <a:xfrm>
            <a:off x="2676300" y="3628751"/>
            <a:ext cx="2211852" cy="120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422866" y="3750949"/>
            <a:ext cx="1609983" cy="8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433800" y="2185525"/>
            <a:ext cx="901100" cy="9767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227200" y="2237025"/>
            <a:ext cx="8033100" cy="83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69D9"/>
                </a:solidFill>
              </a:rPr>
              <a:t>🔄       🔀 </a:t>
            </a:r>
            <a:endParaRPr b="1" sz="3600">
              <a:solidFill>
                <a:srgbClr val="0069D9"/>
              </a:solidFill>
            </a:endParaRPr>
          </a:p>
        </p:txBody>
      </p:sp>
      <p:pic>
        <p:nvPicPr>
          <p:cNvPr id="63" name="Google Shape;63;p13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782102" y="2266950"/>
            <a:ext cx="801250" cy="929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>
            <a:hlinkClick r:id="rId19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334302" y="2266950"/>
            <a:ext cx="801250" cy="929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0069D9"/>
                </a:solidFill>
              </a:rPr>
              <a:t>Results - Notebook Reproducibility</a:t>
            </a:r>
            <a:endParaRPr>
              <a:solidFill>
                <a:srgbClr val="0069D9"/>
              </a:solidFill>
            </a:endParaRPr>
          </a:p>
        </p:txBody>
      </p:sp>
      <p:sp>
        <p:nvSpPr>
          <p:cNvPr id="128" name="Google Shape;128;p22"/>
          <p:cNvSpPr txBox="1"/>
          <p:nvPr/>
        </p:nvSpPr>
        <p:spPr>
          <a:xfrm>
            <a:off x="2581375" y="4699525"/>
            <a:ext cx="621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SPARQL Query: </a:t>
            </a:r>
            <a:r>
              <a:rPr lang="en" sz="1300" u="sng">
                <a:solidFill>
                  <a:schemeClr val="hlink"/>
                </a:solidFill>
                <a:hlinkClick r:id="rId3"/>
              </a:rPr>
              <a:t>Exceptions occurring in Jupyter notebooks in our corpus.</a:t>
            </a:r>
            <a:endParaRPr sz="1300">
              <a:solidFill>
                <a:schemeClr val="dk2"/>
              </a:solidFill>
            </a:endParaRPr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70125"/>
            <a:ext cx="5399910" cy="33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54000" y="1783952"/>
            <a:ext cx="4147348" cy="296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rgbClr val="0069D9"/>
                </a:solidFill>
              </a:rPr>
              <a:t>Results - Notebook Reproducibility</a:t>
            </a:r>
            <a:endParaRPr>
              <a:solidFill>
                <a:srgbClr val="0069D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>
              <a:solidFill>
                <a:srgbClr val="0069D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solidFill>
                <a:srgbClr val="0069D9"/>
              </a:solidFill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410375"/>
            <a:ext cx="3968425" cy="286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93975" y="1410387"/>
            <a:ext cx="4138327" cy="2744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 txBox="1"/>
          <p:nvPr/>
        </p:nvSpPr>
        <p:spPr>
          <a:xfrm>
            <a:off x="310950" y="4314000"/>
            <a:ext cx="4369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SPARQL Query: </a:t>
            </a:r>
            <a:r>
              <a:rPr lang="en" sz="1300" u="sng">
                <a:solidFill>
                  <a:schemeClr val="hlink"/>
                </a:solidFill>
                <a:hlinkClick r:id="rId5"/>
              </a:rPr>
              <a:t>Jupyter notebook exceptions by research field, taking as a proxy the highest-level MeSH terms of the article associated with the notebook.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139" name="Google Shape;139;p23"/>
          <p:cNvSpPr txBox="1"/>
          <p:nvPr/>
        </p:nvSpPr>
        <p:spPr>
          <a:xfrm>
            <a:off x="4806750" y="4314000"/>
            <a:ext cx="4369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 of peer review and editorial workflows: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Nature has about 50 </a:t>
            </a:r>
            <a:r>
              <a:rPr i="1" lang="en"/>
              <a:t>percent </a:t>
            </a:r>
            <a:r>
              <a:rPr lang="en"/>
              <a:t>more notebooks than iScience, but Nature’s fail about 40 </a:t>
            </a:r>
            <a:r>
              <a:rPr i="1" lang="en"/>
              <a:t>times </a:t>
            </a:r>
            <a:r>
              <a:rPr lang="en"/>
              <a:t>more often</a:t>
            </a:r>
            <a:endParaRPr sz="13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0069D9"/>
                </a:solidFill>
              </a:rPr>
              <a:t>Example queries</a:t>
            </a:r>
            <a:endParaRPr>
              <a:solidFill>
                <a:srgbClr val="0069D9"/>
              </a:solidFill>
            </a:endParaRPr>
          </a:p>
        </p:txBody>
      </p:sp>
      <p:sp>
        <p:nvSpPr>
          <p:cNvPr id="145" name="Google Shape;145;p24"/>
          <p:cNvSpPr txBox="1"/>
          <p:nvPr>
            <p:ph idx="1" type="body"/>
          </p:nvPr>
        </p:nvSpPr>
        <p:spPr>
          <a:xfrm>
            <a:off x="311700" y="1152475"/>
            <a:ext cx="8889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Local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Notebooks by search term: ‘immun’ AND (‘stem’ OR ‘differentiation’)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4"/>
              </a:rPr>
              <a:t>Article by keywords, e.g., ‘open source’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5"/>
              </a:rPr>
              <a:t>Most common errors in immunology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6"/>
              </a:rPr>
              <a:t>Most common errors in Nature journal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7"/>
              </a:rPr>
              <a:t>MeSH terms ranked by ‘ModuleNotFoundError’ frequency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8"/>
              </a:rPr>
              <a:t>GitHub repositories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u="sng">
                <a:solidFill>
                  <a:schemeClr val="accent5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GitHub repositories by their stargazers count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u="sng">
                <a:solidFill>
                  <a:schemeClr val="hlink"/>
                </a:solidFill>
                <a:hlinkClick r:id="rId10"/>
              </a:rPr>
              <a:t>GitHub repositories and their Software Heritage snapshot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100" u="sng">
                <a:solidFill>
                  <a:schemeClr val="hlink"/>
                </a:solidFill>
                <a:hlinkClick r:id="rId11"/>
              </a:rPr>
              <a:t>https://doi.org/10.5281/zenodo.12806151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12"/>
              </a:rPr>
              <a:t>Articles and repositories with notebooks in Julia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Federated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13"/>
              </a:rPr>
              <a:t>Match articles between FAIR Jupyter and Wikidata via DOI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14"/>
              </a:rPr>
              <a:t>Match articles between FAIR Jupyter and NFDI/MaRDI via DOI and get co-used software</a:t>
            </a:r>
            <a:endParaRPr/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416694" y="2102025"/>
            <a:ext cx="1264100" cy="106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0069D9"/>
                </a:solidFill>
              </a:rPr>
              <a:t>Impact of FAIR Jupyter on Research Software Engineering</a:t>
            </a:r>
            <a:endParaRPr>
              <a:solidFill>
                <a:srgbClr val="0069D9"/>
              </a:solidFill>
            </a:endParaRPr>
          </a:p>
        </p:txBody>
      </p:sp>
      <p:sp>
        <p:nvSpPr>
          <p:cNvPr id="152" name="Google Shape;152;p25"/>
          <p:cNvSpPr txBox="1"/>
          <p:nvPr>
            <p:ph idx="1" type="body"/>
          </p:nvPr>
        </p:nvSpPr>
        <p:spPr>
          <a:xfrm>
            <a:off x="311700" y="1152475"/>
            <a:ext cx="8889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Enhancing Reproducibility: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Provides insights into the computational reproducibility of Jupyter notebooks in research software.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Metadata-Driven Analysis: 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Captures dependencies, execution environments, and versioning to improve software reliability.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Knowledge Graph Integration: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Enables structured exploration of software repositories, aiding in dependency management and best practices.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0069D9"/>
                </a:solidFill>
              </a:rPr>
              <a:t>Impact of FAIR Jupyter on Research Software Engineering</a:t>
            </a:r>
            <a:endParaRPr>
              <a:solidFill>
                <a:srgbClr val="0069D9"/>
              </a:solidFill>
            </a:endParaRPr>
          </a:p>
        </p:txBody>
      </p:sp>
      <p:sp>
        <p:nvSpPr>
          <p:cNvPr id="158" name="Google Shape;158;p26"/>
          <p:cNvSpPr txBox="1"/>
          <p:nvPr>
            <p:ph idx="1" type="body"/>
          </p:nvPr>
        </p:nvSpPr>
        <p:spPr>
          <a:xfrm>
            <a:off x="311700" y="1152475"/>
            <a:ext cx="8889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FAIR Principles Applied: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Findability: Links software, notebooks, and publications for better discoverability.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Accessibility: Public SPARQL endpoint allows open data exploration.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Interoperability: Supports integration with external resources and standards.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Reusability: Encourages best practices in research software development.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Driving Open Science &amp; Software Quality: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Identifies trends in dependency usage and failures.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Supports sustainable and transparent software engineering practices.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0069D9"/>
                </a:solidFill>
              </a:rPr>
              <a:t>Future Work: FAIR Jupyter for SE &amp; Education</a:t>
            </a:r>
            <a:endParaRPr>
              <a:solidFill>
                <a:srgbClr val="0069D9"/>
              </a:solidFill>
            </a:endParaRPr>
          </a:p>
        </p:txBody>
      </p:sp>
      <p:sp>
        <p:nvSpPr>
          <p:cNvPr id="164" name="Google Shape;164;p27"/>
          <p:cNvSpPr txBox="1"/>
          <p:nvPr>
            <p:ph idx="1" type="body"/>
          </p:nvPr>
        </p:nvSpPr>
        <p:spPr>
          <a:xfrm>
            <a:off x="311700" y="1152475"/>
            <a:ext cx="8889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Educational Applications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 FAIR Jupyter to teach best practices in reproducible research and software development.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Enable hands-on learning with real-world datasets and reproducibility challenges.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Enhancing Software Quality &amp; Standards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Analyze trends in software dependencies, versioning, and execution environments.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Develop guidelines for improving reproducibility in research software.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Expanding the Knowledge Graph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Link FAIR Jupyter with other open-source datasets to provide a broader view of software engineering practices.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NFDIs: FAIR Jupyter / KGI4NFDI / nfdi.software / …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Community Engagement &amp; Collaboration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Foster open science initiatives by engaging researchers, educators, and developers.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Encourage contributions to enhance FAIR Jupyter’s utility in software engineering.</a:t>
            </a:r>
            <a:endParaRPr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0069D9"/>
                </a:solidFill>
              </a:rPr>
              <a:t>Thank you</a:t>
            </a:r>
            <a:endParaRPr>
              <a:solidFill>
                <a:srgbClr val="0069D9"/>
              </a:solidFill>
            </a:endParaRPr>
          </a:p>
        </p:txBody>
      </p:sp>
      <p:sp>
        <p:nvSpPr>
          <p:cNvPr id="170" name="Google Shape;17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German Research Foundation (DFG), TRR-386, project number 514664767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Alfred P. Sloan Foundation under grant number G-2021-17106.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Ara Cluster of Friedrich Schiller University Jena under DFG grants INST 275/334-1 FUGG and INST 275/363-1 FUGG.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BASE4NFDI/KGI4NFDI</a:t>
            </a:r>
            <a:r>
              <a:rPr lang="en"/>
              <a:t>: DFG 521453681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Contact</a:t>
            </a:r>
            <a:r>
              <a:rPr lang="en"/>
              <a:t>: </a:t>
            </a:r>
            <a:r>
              <a:rPr lang="en" u="sng">
                <a:solidFill>
                  <a:schemeClr val="hlink"/>
                </a:solidFill>
                <a:hlinkClick r:id="rId4"/>
              </a:rPr>
              <a:t>sheeba.samuel@informatik.tu-chemnitz.de</a:t>
            </a:r>
            <a:r>
              <a:rPr lang="en"/>
              <a:t> &amp; </a:t>
            </a:r>
            <a:r>
              <a:rPr lang="en" u="sng">
                <a:solidFill>
                  <a:schemeClr val="hlink"/>
                </a:solidFill>
                <a:hlinkClick r:id="rId5"/>
              </a:rPr>
              <a:t>daniel.mietchen@fiz-karlsruhe.de</a:t>
            </a:r>
            <a:r>
              <a:rPr lang="en"/>
              <a:t> </a:t>
            </a:r>
            <a:endParaRPr/>
          </a:p>
        </p:txBody>
      </p:sp>
      <p:sp>
        <p:nvSpPr>
          <p:cNvPr id="171" name="Google Shape;171;p28"/>
          <p:cNvSpPr txBox="1"/>
          <p:nvPr/>
        </p:nvSpPr>
        <p:spPr>
          <a:xfrm>
            <a:off x="-21950" y="4704125"/>
            <a:ext cx="91947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u="sng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deRSE25</a:t>
            </a: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26 February 202</a:t>
            </a: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5 - DOI: </a:t>
            </a:r>
            <a:r>
              <a:rPr lang="en" sz="1600" u="sng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10.5281/zenodo.14678185</a:t>
            </a:r>
            <a:endParaRPr sz="1600">
              <a:solidFill>
                <a:srgbClr val="0000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464100" y="597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0069D9"/>
                </a:solidFill>
              </a:rPr>
              <a:t>Outline</a:t>
            </a:r>
            <a:endParaRPr>
              <a:solidFill>
                <a:srgbClr val="0069D9"/>
              </a:solidFill>
            </a:endParaRPr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464100" y="1000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Motivation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FAIR Jupyter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Results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Future Work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0069D9"/>
                </a:solidFill>
              </a:rPr>
              <a:t>Motivation</a:t>
            </a:r>
            <a:endParaRPr>
              <a:solidFill>
                <a:srgbClr val="0069D9"/>
              </a:solidFill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8476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Enhancing Research &amp; Education: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Provide example queries for diverse research software engineering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and educational use cases.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Profiling Content Types: 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Demonstrate how such query sets can profile content by type or class.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FAIR Principles: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Improve findability, accessibility, interoperability, and reusability of datasets.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Semantic Data Sharing: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Enable better identification, communication, and reuse of complex datasets.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Quality &amp; Best Practices: 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Support standardization, reproducibility, and best practices in research software.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6350" y="225401"/>
            <a:ext cx="2962902" cy="101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227650" y="429850"/>
            <a:ext cx="2358300" cy="11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F6C00"/>
                </a:solidFill>
              </a:rPr>
              <a:t>FAIR Jupyter</a:t>
            </a:r>
            <a:endParaRPr b="1">
              <a:solidFill>
                <a:srgbClr val="EF6C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F6C00"/>
                </a:solidFill>
              </a:rPr>
              <a:t>Overview</a:t>
            </a:r>
            <a:endParaRPr b="1">
              <a:solidFill>
                <a:srgbClr val="EF6C00"/>
              </a:solidFill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3725" y="699200"/>
            <a:ext cx="5762975" cy="402957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227638" y="1383925"/>
            <a:ext cx="2570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190 million triples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787" y="3110450"/>
            <a:ext cx="3057276" cy="203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200" y="2061775"/>
            <a:ext cx="2889198" cy="865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0069D9"/>
                </a:solidFill>
              </a:rPr>
              <a:t>FAIR Jupyter</a:t>
            </a:r>
            <a:endParaRPr>
              <a:solidFill>
                <a:srgbClr val="0069D9"/>
              </a:solidFill>
            </a:endParaRPr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1152475"/>
            <a:ext cx="8520600" cy="37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 knowledge graph approach to semantic sharing and granular exploration of a computational notebook reproducibility dataset</a:t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Initial Run</a:t>
            </a:r>
            <a:endParaRPr/>
          </a:p>
          <a:p>
            <a:pPr indent="-310832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2021</a:t>
            </a:r>
            <a:endParaRPr/>
          </a:p>
          <a:p>
            <a:pPr indent="-310832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Preprint: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https://doi.org/10.48550/arXiv.2209.04308</a:t>
            </a:r>
            <a:r>
              <a:rPr lang="en"/>
              <a:t> </a:t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Rerun</a:t>
            </a:r>
            <a:endParaRPr/>
          </a:p>
          <a:p>
            <a:pPr indent="-310832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2023</a:t>
            </a:r>
            <a:endParaRPr/>
          </a:p>
          <a:p>
            <a:pPr indent="-310832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Code  : </a:t>
            </a:r>
            <a:r>
              <a:rPr lang="en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https://github.com/fusion-jena/computational-reproducibility-pmc</a:t>
            </a:r>
            <a:r>
              <a:rPr lang="en"/>
              <a:t> </a:t>
            </a:r>
            <a:endParaRPr/>
          </a:p>
          <a:p>
            <a:pPr indent="-310832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Data   : </a:t>
            </a:r>
            <a:r>
              <a:rPr lang="en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https://doi.org/10.5281/zenodo.8226725</a:t>
            </a:r>
            <a:r>
              <a:rPr lang="en"/>
              <a:t> </a:t>
            </a:r>
            <a:endParaRPr/>
          </a:p>
          <a:p>
            <a:pPr indent="-310832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Paper : </a:t>
            </a:r>
            <a:r>
              <a:rPr lang="en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https://doi.org/10.1093/gigascience/giad113</a:t>
            </a:r>
            <a:r>
              <a:rPr lang="en"/>
              <a:t> (see also </a:t>
            </a:r>
            <a:r>
              <a:rPr lang="en" u="sng">
                <a:solidFill>
                  <a:schemeClr val="hlink"/>
                </a:solidFill>
                <a:hlinkClick r:id="rId7"/>
              </a:rPr>
              <a:t>SE25 session today at 11:00</a:t>
            </a:r>
            <a:r>
              <a:rPr lang="en"/>
              <a:t>)</a:t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Knowledge graph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Website: </a:t>
            </a:r>
            <a:r>
              <a:rPr lang="en" u="sng">
                <a:solidFill>
                  <a:schemeClr val="accent5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https://w3id.org/fairjupyter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SPARQL Endpoint: </a:t>
            </a:r>
            <a:r>
              <a:rPr lang="en" u="sng">
                <a:solidFill>
                  <a:schemeClr val="accent5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https://reproduceme.uni-jena.de/#/dataset/fairjupyter/query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Knowledge Graph Browser: </a:t>
            </a:r>
            <a:r>
              <a:rPr lang="en" u="sng">
                <a:solidFill>
                  <a:schemeClr val="accent5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https://reproduceme.uni-jena.de/fj/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Sample query: </a:t>
            </a:r>
            <a:r>
              <a:rPr lang="en" u="sng">
                <a:solidFill>
                  <a:schemeClr val="accent5"/>
                </a:solid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PLOS Comp Biology articles and associated GitHub repos with Jupyter notebooks</a:t>
            </a:r>
            <a:endParaRPr/>
          </a:p>
          <a:p>
            <a:pPr indent="-310832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Paper: </a:t>
            </a:r>
            <a:r>
              <a:rPr lang="en" u="sng">
                <a:solidFill>
                  <a:schemeClr val="hlink"/>
                </a:solidFill>
                <a:hlinkClick r:id="rId12"/>
              </a:rPr>
              <a:t>https://doi.org/10.4230/TGDK.2.2.4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0069D9"/>
                </a:solidFill>
              </a:rPr>
              <a:t>FAIR Jupyter</a:t>
            </a:r>
            <a:endParaRPr>
              <a:solidFill>
                <a:srgbClr val="0069D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0069D9"/>
                </a:solidFill>
              </a:rPr>
              <a:t>Ontology</a:t>
            </a:r>
            <a:endParaRPr>
              <a:solidFill>
                <a:srgbClr val="0069D9"/>
              </a:solidFill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5575" y="584488"/>
            <a:ext cx="6076725" cy="455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0069D9"/>
                </a:solidFill>
              </a:rPr>
              <a:t>Results - Research Field</a:t>
            </a:r>
            <a:endParaRPr>
              <a:solidFill>
                <a:srgbClr val="0069D9"/>
              </a:solidFill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2" y="1386225"/>
            <a:ext cx="4051425" cy="2927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0875" y="1443800"/>
            <a:ext cx="4051425" cy="280514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615750" y="4314000"/>
            <a:ext cx="436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SPARQL Query: </a:t>
            </a:r>
            <a:r>
              <a:rPr lang="en" sz="1300" u="sng">
                <a:solidFill>
                  <a:schemeClr val="hlink"/>
                </a:solidFill>
                <a:hlinkClick r:id="rId5"/>
              </a:rPr>
              <a:t>Research articles by research field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4849575" y="4314000"/>
            <a:ext cx="4369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SPARQL Query: </a:t>
            </a:r>
            <a:r>
              <a:rPr lang="en" sz="1300" u="sng">
                <a:solidFill>
                  <a:schemeClr val="hlink"/>
                </a:solidFill>
                <a:hlinkClick r:id="rId6"/>
              </a:rPr>
              <a:t>Research field (MeSH terms) by the number of GitHub repositories  that contain at least one Jupyter notebook.</a:t>
            </a:r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0069D9"/>
                </a:solidFill>
              </a:rPr>
              <a:t>Results - Programming Languages</a:t>
            </a:r>
            <a:endParaRPr>
              <a:solidFill>
                <a:srgbClr val="0069D9"/>
              </a:solidFill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2350" y="959900"/>
            <a:ext cx="5175151" cy="364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300" y="1116725"/>
            <a:ext cx="4793175" cy="348379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0069D9"/>
                </a:solidFill>
              </a:rPr>
              <a:t>Results - Notebook Reproducibility</a:t>
            </a:r>
            <a:endParaRPr>
              <a:solidFill>
                <a:srgbClr val="0069D9"/>
              </a:solidFill>
            </a:endParaRPr>
          </a:p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4000" y="1783952"/>
            <a:ext cx="4147348" cy="296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72625" y="192525"/>
            <a:ext cx="3198024" cy="216272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2581375" y="4699525"/>
            <a:ext cx="621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SPARQL Query: </a:t>
            </a:r>
            <a:r>
              <a:rPr lang="en" sz="1300" u="sng">
                <a:solidFill>
                  <a:schemeClr val="hlink"/>
                </a:solidFill>
                <a:hlinkClick r:id="rId6"/>
              </a:rPr>
              <a:t>Exceptions occurring in Jupyter notebooks in our corpus.</a:t>
            </a:r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