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14.png" ContentType="image/png"/>
  <Override PartName="/ppt/media/image5.png" ContentType="image/png"/>
  <Override PartName="/ppt/media/image19.svg" ContentType="image/svg"/>
  <Override PartName="/ppt/media/image1.png" ContentType="image/png"/>
  <Override PartName="/ppt/media/image10.png" ContentType="image/png"/>
  <Override PartName="/ppt/media/image7.png" ContentType="image/png"/>
  <Override PartName="/ppt/media/image16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9.svg" ContentType="image/svg"/>
  <Override PartName="/ppt/media/image30.png" ContentType="image/png"/>
  <Override PartName="/ppt/media/image31.png" ContentType="image/png"/>
  <Override PartName="/ppt/media/image25.svg" ContentType="image/svg"/>
  <Override PartName="/ppt/media/image6.png" ContentType="image/png"/>
  <Override PartName="/ppt/media/image23.svg" ContentType="image/svg"/>
  <Override PartName="/ppt/media/image4.png" ContentType="image/png"/>
  <Override PartName="/ppt/media/image21.svg" ContentType="image/svg"/>
  <Override PartName="/ppt/media/image2.png" ContentType="image/png"/>
  <Override PartName="/ppt/media/image17.svg" ContentType="image/svg"/>
  <Override PartName="/ppt/media/image18.png" ContentType="image/png"/>
  <Override PartName="/ppt/media/image20.png" ContentType="image/png"/>
  <Override PartName="/ppt/media/image22.png" ContentType="image/png"/>
  <Override PartName="/ppt/media/image11.svg" ContentType="image/svg"/>
  <Override PartName="/ppt/media/image24.png" ContentType="image/png"/>
  <Override PartName="/ppt/media/image13.svg" ContentType="image/svg"/>
  <Override PartName="/ppt/media/image26.png" ContentType="image/png"/>
  <Override PartName="/ppt/media/image27.png" ContentType="image/png"/>
  <Override PartName="/ppt/media/image28.png" ContentType="image/png"/>
  <Override PartName="/ppt/media/image15.svg" ContentType="image/sv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380160"/>
            <a:ext cx="84114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80160"/>
            <a:ext cx="84114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Click to edit the title text format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" name=""/>
          <p:cNvSpPr txBox="1"/>
          <p:nvPr/>
        </p:nvSpPr>
        <p:spPr>
          <a:xfrm>
            <a:off x="0" y="5266800"/>
            <a:ext cx="6629400" cy="41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Prof. Dr. Karsten D. Wolf &amp; Jan Küster - The OpenQDA Project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" descr=""/>
          <p:cNvPicPr/>
          <p:nvPr/>
        </p:nvPicPr>
        <p:blipFill>
          <a:blip r:embed="rId2"/>
          <a:stretch/>
        </p:blipFill>
        <p:spPr>
          <a:xfrm>
            <a:off x="9601200" y="5257800"/>
            <a:ext cx="336600" cy="336600"/>
          </a:xfrm>
          <a:prstGeom prst="rect">
            <a:avLst/>
          </a:prstGeom>
          <a:ln w="0">
            <a:noFill/>
          </a:ln>
        </p:spPr>
      </p:pic>
      <p:pic>
        <p:nvPicPr>
          <p:cNvPr id="4" name="" descr=""/>
          <p:cNvPicPr/>
          <p:nvPr/>
        </p:nvPicPr>
        <p:blipFill>
          <a:blip r:embed="rId3"/>
          <a:stretch/>
        </p:blipFill>
        <p:spPr>
          <a:xfrm>
            <a:off x="8517600" y="5257800"/>
            <a:ext cx="321480" cy="356760"/>
          </a:xfrm>
          <a:prstGeom prst="rect">
            <a:avLst/>
          </a:prstGeom>
          <a:ln w="0">
            <a:noFill/>
          </a:ln>
        </p:spPr>
      </p:pic>
      <p:pic>
        <p:nvPicPr>
          <p:cNvPr id="5" name="" descr=""/>
          <p:cNvPicPr/>
          <p:nvPr/>
        </p:nvPicPr>
        <p:blipFill>
          <a:blip r:embed="rId4"/>
          <a:stretch/>
        </p:blipFill>
        <p:spPr>
          <a:xfrm>
            <a:off x="8904960" y="5301720"/>
            <a:ext cx="671040" cy="2408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sv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svg"/><Relationship Id="rId6" Type="http://schemas.openxmlformats.org/officeDocument/2006/relationships/image" Target="../media/image12.png"/><Relationship Id="rId7" Type="http://schemas.openxmlformats.org/officeDocument/2006/relationships/image" Target="../media/image13.svg"/><Relationship Id="rId8" Type="http://schemas.openxmlformats.org/officeDocument/2006/relationships/image" Target="../media/image14.png"/><Relationship Id="rId9" Type="http://schemas.openxmlformats.org/officeDocument/2006/relationships/image" Target="../media/image15.svg"/><Relationship Id="rId10" Type="http://schemas.openxmlformats.org/officeDocument/2006/relationships/image" Target="../media/image16.png"/><Relationship Id="rId11" Type="http://schemas.openxmlformats.org/officeDocument/2006/relationships/image" Target="../media/image17.svg"/><Relationship Id="rId12" Type="http://schemas.openxmlformats.org/officeDocument/2006/relationships/image" Target="../media/image18.png"/><Relationship Id="rId13" Type="http://schemas.openxmlformats.org/officeDocument/2006/relationships/image" Target="../media/image19.svg"/><Relationship Id="rId14" Type="http://schemas.openxmlformats.org/officeDocument/2006/relationships/image" Target="../media/image20.png"/><Relationship Id="rId15" Type="http://schemas.openxmlformats.org/officeDocument/2006/relationships/image" Target="../media/image21.svg"/><Relationship Id="rId16" Type="http://schemas.openxmlformats.org/officeDocument/2006/relationships/image" Target="../media/image20.png"/><Relationship Id="rId17" Type="http://schemas.openxmlformats.org/officeDocument/2006/relationships/image" Target="../media/image21.svg"/><Relationship Id="rId18" Type="http://schemas.openxmlformats.org/officeDocument/2006/relationships/image" Target="../media/image20.png"/><Relationship Id="rId19" Type="http://schemas.openxmlformats.org/officeDocument/2006/relationships/image" Target="../media/image21.svg"/><Relationship Id="rId20" Type="http://schemas.openxmlformats.org/officeDocument/2006/relationships/image" Target="../media/image22.png"/><Relationship Id="rId21" Type="http://schemas.openxmlformats.org/officeDocument/2006/relationships/image" Target="../media/image23.svg"/><Relationship Id="rId22" Type="http://schemas.openxmlformats.org/officeDocument/2006/relationships/image" Target="../media/image24.png"/><Relationship Id="rId23" Type="http://schemas.openxmlformats.org/officeDocument/2006/relationships/image" Target="../media/image25.svg"/><Relationship Id="rId2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 descr=""/>
          <p:cNvPicPr/>
          <p:nvPr/>
        </p:nvPicPr>
        <p:blipFill>
          <a:blip r:embed="rId1"/>
          <a:stretch/>
        </p:blipFill>
        <p:spPr>
          <a:xfrm>
            <a:off x="5204520" y="794520"/>
            <a:ext cx="4875480" cy="4875480"/>
          </a:xfrm>
          <a:prstGeom prst="rect">
            <a:avLst/>
          </a:prstGeom>
          <a:ln w="0">
            <a:noFill/>
          </a:ln>
        </p:spPr>
      </p:pic>
      <p:sp>
        <p:nvSpPr>
          <p:cNvPr id="9" name=""/>
          <p:cNvSpPr txBox="1"/>
          <p:nvPr/>
        </p:nvSpPr>
        <p:spPr>
          <a:xfrm>
            <a:off x="565200" y="487800"/>
            <a:ext cx="5029200" cy="175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5983b0"/>
                </a:solidFill>
                <a:latin typeface="Noto Sans"/>
              </a:rPr>
              <a:t>The OpenQDA</a:t>
            </a:r>
            <a:endParaRPr b="1" lang="en-US" sz="4800" spc="-1" strike="noStrike">
              <a:solidFill>
                <a:srgbClr val="5983b0"/>
              </a:solidFill>
              <a:latin typeface="Arial"/>
              <a:ea typeface="Noto Sans CJK SC"/>
            </a:endParaRPr>
          </a:p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5983b0"/>
                </a:solidFill>
                <a:latin typeface="Noto Sans"/>
              </a:rPr>
              <a:t>Project</a:t>
            </a:r>
            <a:endParaRPr b="1" lang="en-US" sz="4800" spc="-1" strike="noStrike">
              <a:solidFill>
                <a:srgbClr val="5983b0"/>
              </a:solidFill>
              <a:latin typeface="Arial"/>
              <a:ea typeface="Noto Sans CJK SC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614520" y="2329560"/>
            <a:ext cx="4799880" cy="10040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A 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Sof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twa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re 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for 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Col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lab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ora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tive 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Qu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alit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ativ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e 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An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aly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sis </a:t>
            </a:r>
            <a:endParaRPr b="0" lang="en-US" sz="16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an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d</a:t>
            </a:r>
            <a:endParaRPr b="0" lang="en-US" sz="16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Sus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tai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na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ble 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Op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en 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Res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ear</a:t>
            </a:r>
            <a:r>
              <a:rPr b="0" lang="en-US" sz="1600" spc="-1" strike="noStrike">
                <a:solidFill>
                  <a:srgbClr val="000000"/>
                </a:solidFill>
                <a:latin typeface="Noto Sans"/>
              </a:rPr>
              <a:t>ch</a:t>
            </a:r>
            <a:endParaRPr b="0" lang="en-US" sz="1600" spc="-1" strike="noStrike">
              <a:solidFill>
                <a:srgbClr val="000000"/>
              </a:solidFill>
              <a:latin typeface="Arial"/>
              <a:ea typeface="Noto Sans CJK SC"/>
            </a:endParaRPr>
          </a:p>
        </p:txBody>
      </p:sp>
      <p:pic>
        <p:nvPicPr>
          <p:cNvPr id="11" name="" descr=""/>
          <p:cNvPicPr/>
          <p:nvPr/>
        </p:nvPicPr>
        <p:blipFill>
          <a:blip r:embed="rId2"/>
          <a:stretch/>
        </p:blipFill>
        <p:spPr>
          <a:xfrm>
            <a:off x="2514600" y="3814200"/>
            <a:ext cx="2286000" cy="820800"/>
          </a:xfrm>
          <a:prstGeom prst="rect">
            <a:avLst/>
          </a:prstGeom>
          <a:ln w="0">
            <a:noFill/>
          </a:ln>
        </p:spPr>
      </p:pic>
      <p:pic>
        <p:nvPicPr>
          <p:cNvPr id="12" name="" descr=""/>
          <p:cNvPicPr/>
          <p:nvPr/>
        </p:nvPicPr>
        <p:blipFill>
          <a:blip r:embed="rId3"/>
          <a:stretch/>
        </p:blipFill>
        <p:spPr>
          <a:xfrm>
            <a:off x="604800" y="3671280"/>
            <a:ext cx="1224000" cy="135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28600" y="-201240"/>
            <a:ext cx="9601200" cy="13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Qual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itativ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e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Rese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arch,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QDA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and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CAQ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DAS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grpSp>
        <p:nvGrpSpPr>
          <p:cNvPr id="14" name=""/>
          <p:cNvGrpSpPr/>
          <p:nvPr/>
        </p:nvGrpSpPr>
        <p:grpSpPr>
          <a:xfrm>
            <a:off x="657720" y="1755360"/>
            <a:ext cx="8764920" cy="2159280"/>
            <a:chOff x="657720" y="1755360"/>
            <a:chExt cx="8764920" cy="2159280"/>
          </a:xfrm>
        </p:grpSpPr>
        <p:pic>
          <p:nvPicPr>
            <p:cNvPr id="15" name="" descr=""/>
            <p:cNvPicPr/>
            <p:nvPr/>
          </p:nvPicPr>
          <p:blipFill>
            <a:blip r:embed="rId1"/>
            <a:stretch/>
          </p:blipFill>
          <p:spPr>
            <a:xfrm>
              <a:off x="7290360" y="1755360"/>
              <a:ext cx="2132280" cy="213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" descr=""/>
            <p:cNvPicPr/>
            <p:nvPr/>
          </p:nvPicPr>
          <p:blipFill>
            <a:blip r:embed="rId2"/>
            <a:stretch/>
          </p:blipFill>
          <p:spPr>
            <a:xfrm>
              <a:off x="5079240" y="1830240"/>
              <a:ext cx="2057400" cy="2057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" descr=""/>
            <p:cNvPicPr/>
            <p:nvPr/>
          </p:nvPicPr>
          <p:blipFill>
            <a:blip r:embed="rId3"/>
            <a:stretch/>
          </p:blipFill>
          <p:spPr>
            <a:xfrm>
              <a:off x="2793240" y="1830240"/>
              <a:ext cx="2084400" cy="208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" descr=""/>
            <p:cNvPicPr/>
            <p:nvPr/>
          </p:nvPicPr>
          <p:blipFill>
            <a:blip r:embed="rId4"/>
            <a:stretch/>
          </p:blipFill>
          <p:spPr>
            <a:xfrm>
              <a:off x="657720" y="1830240"/>
              <a:ext cx="2084400" cy="20844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380160"/>
            <a:ext cx="84114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M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ar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ke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t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Sit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ua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tio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n I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Noto Sans"/>
              </a:rPr>
              <a:t>early 2000s quantitative data analysis</a:t>
            </a:r>
            <a:endParaRPr b="0" lang="en-US" sz="32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Noto Sans"/>
              </a:rPr>
              <a:t>commercial CAQDAS: MaxQDA, f4analyse, NVivo, Dedoose &amp; Atlas.ti</a:t>
            </a:r>
            <a:endParaRPr b="0" lang="en-US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Noto Sans"/>
              </a:rPr>
              <a:t>expensive (</a:t>
            </a:r>
            <a:r>
              <a:rPr b="0" lang="en-US" sz="2800" spc="-1" strike="noStrike">
                <a:solidFill>
                  <a:srgbClr val="ea7500"/>
                </a:solidFill>
                <a:latin typeface="Noto Sans"/>
              </a:rPr>
              <a:t>300 – 600 € / Seat</a:t>
            </a:r>
            <a:r>
              <a:rPr b="0" lang="en-US" sz="2800" spc="-1" strike="noStrike">
                <a:solidFill>
                  <a:srgbClr val="000000"/>
                </a:solidFill>
                <a:latin typeface="Noto Sans"/>
              </a:rPr>
              <a:t>)</a:t>
            </a:r>
            <a:endParaRPr b="0" lang="en-US" sz="28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Noto Sans"/>
              </a:rPr>
              <a:t>lock-in &amp; proprietary data silos</a:t>
            </a:r>
            <a:endParaRPr b="0" lang="en-US" sz="28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Noto Sans"/>
              </a:rPr>
              <a:t>complex GUIs</a:t>
            </a:r>
            <a:endParaRPr b="0" lang="en-US" sz="28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Noto Sans"/>
              </a:rPr>
              <a:t>closed source</a:t>
            </a:r>
            <a:endParaRPr b="0" lang="en-US" sz="2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380160"/>
            <a:ext cx="84114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M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ar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ke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t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Sit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ua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tio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n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III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9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AI models are fixed and intransparent</a:t>
            </a: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MaxQDA AI Assist runs on OpenAI services hosted on Azure</a:t>
            </a: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Open Source CAQDAS</a:t>
            </a: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TAMS, QCODER, RQDA, CATMA, ReQual, QualCoder, Taguette</a:t>
            </a: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very limited scope and not sustainable (maintenance, single user repos)</a:t>
            </a: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„</a:t>
            </a: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free“ closed source projekts (QCAMap, QDACity)</a:t>
            </a: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neither open nor do they have a sustainable business or financing model</a:t>
            </a: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On-Premise hosting mostly not even considered</a:t>
            </a: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380160"/>
            <a:ext cx="84114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H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o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w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O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p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e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n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Q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D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A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i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s 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d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if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f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e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r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e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n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t</a:t>
            </a: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?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pic>
        <p:nvPicPr>
          <p:cNvPr id="24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685800" y="1600200"/>
            <a:ext cx="685800" cy="685800"/>
          </a:xfrm>
          <a:prstGeom prst="rect">
            <a:avLst/>
          </a:prstGeom>
          <a:ln w="0">
            <a:noFill/>
          </a:ln>
        </p:spPr>
      </p:pic>
      <p:pic>
        <p:nvPicPr>
          <p:cNvPr id="25" name="" descr=""/>
          <p:cNvPicPr/>
          <p:nvPr/>
        </p:nvPicPr>
        <p:blipFill>
          <a:blip r:embed="rId3"/>
          <a:stretch/>
        </p:blipFill>
        <p:spPr>
          <a:xfrm>
            <a:off x="4415400" y="1960200"/>
            <a:ext cx="914400" cy="914400"/>
          </a:xfrm>
          <a:prstGeom prst="rect">
            <a:avLst/>
          </a:prstGeom>
          <a:ln w="0">
            <a:noFill/>
          </a:ln>
        </p:spPr>
      </p:pic>
      <p:pic>
        <p:nvPicPr>
          <p:cNvPr id="26" name="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33960" y="2462760"/>
            <a:ext cx="737640" cy="737640"/>
          </a:xfrm>
          <a:prstGeom prst="rect">
            <a:avLst/>
          </a:prstGeom>
          <a:ln w="0">
            <a:noFill/>
          </a:ln>
        </p:spPr>
      </p:pic>
      <p:pic>
        <p:nvPicPr>
          <p:cNvPr id="27" name="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4370760" y="3228120"/>
            <a:ext cx="985320" cy="985320"/>
          </a:xfrm>
          <a:prstGeom prst="rect">
            <a:avLst/>
          </a:prstGeom>
          <a:ln w="0">
            <a:noFill/>
          </a:ln>
        </p:spPr>
      </p:pic>
      <p:sp>
        <p:nvSpPr>
          <p:cNvPr id="28" name=""/>
          <p:cNvSpPr txBox="1"/>
          <p:nvPr/>
        </p:nvSpPr>
        <p:spPr>
          <a:xfrm>
            <a:off x="4307400" y="4213440"/>
            <a:ext cx="1191240" cy="4899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pPr algn="ctr"/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Plugins and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  <a:p>
            <a:pPr algn="ctr"/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Services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pic>
        <p:nvPicPr>
          <p:cNvPr id="29" name="" descr="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685800" y="3429000"/>
            <a:ext cx="685800" cy="685800"/>
          </a:xfrm>
          <a:prstGeom prst="rect">
            <a:avLst/>
          </a:prstGeom>
          <a:ln w="0">
            <a:noFill/>
          </a:ln>
        </p:spPr>
      </p:pic>
      <p:sp>
        <p:nvSpPr>
          <p:cNvPr id="30" name=""/>
          <p:cNvSpPr txBox="1"/>
          <p:nvPr/>
        </p:nvSpPr>
        <p:spPr>
          <a:xfrm>
            <a:off x="1708200" y="3611880"/>
            <a:ext cx="99288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Au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dita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ble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1600200" y="2625480"/>
            <a:ext cx="152784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Open 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Exchan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ge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1650240" y="1828800"/>
            <a:ext cx="131004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Collab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orativ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e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pic>
        <p:nvPicPr>
          <p:cNvPr id="33" name="" descr="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685800" y="4343400"/>
            <a:ext cx="770040" cy="770040"/>
          </a:xfrm>
          <a:prstGeom prst="rect">
            <a:avLst/>
          </a:prstGeom>
          <a:ln w="0">
            <a:noFill/>
          </a:ln>
        </p:spPr>
      </p:pic>
      <p:sp>
        <p:nvSpPr>
          <p:cNvPr id="34" name=""/>
          <p:cNvSpPr txBox="1"/>
          <p:nvPr/>
        </p:nvSpPr>
        <p:spPr>
          <a:xfrm>
            <a:off x="1750320" y="4572000"/>
            <a:ext cx="82080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AGPL 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3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6724080" y="2514600"/>
            <a:ext cx="685800" cy="685800"/>
          </a:xfrm>
          <a:prstGeom prst="rect">
            <a:avLst/>
          </a:prstGeom>
          <a:ln w="0">
            <a:noFill/>
          </a:ln>
        </p:spPr>
      </p:pic>
      <p:sp>
        <p:nvSpPr>
          <p:cNvPr id="36" name=""/>
          <p:cNvSpPr txBox="1"/>
          <p:nvPr/>
        </p:nvSpPr>
        <p:spPr>
          <a:xfrm>
            <a:off x="7638480" y="2681640"/>
            <a:ext cx="137232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Custo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m 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AI/ML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6724800" y="3428280"/>
            <a:ext cx="685800" cy="685800"/>
          </a:xfrm>
          <a:prstGeom prst="rect">
            <a:avLst/>
          </a:prstGeom>
          <a:ln w="0">
            <a:noFill/>
          </a:ln>
        </p:spPr>
      </p:pic>
      <p:sp>
        <p:nvSpPr>
          <p:cNvPr id="38" name=""/>
          <p:cNvSpPr txBox="1"/>
          <p:nvPr/>
        </p:nvSpPr>
        <p:spPr>
          <a:xfrm>
            <a:off x="7638480" y="3595320"/>
            <a:ext cx="207972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Custo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m 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Visua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lizatio</a:t>
            </a:r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ns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6725160" y="3428640"/>
            <a:ext cx="685800" cy="685800"/>
          </a:xfrm>
          <a:prstGeom prst="rect">
            <a:avLst/>
          </a:prstGeom>
          <a:ln w="0">
            <a:noFill/>
          </a:ln>
        </p:spPr>
      </p:pic>
      <p:sp>
        <p:nvSpPr>
          <p:cNvPr id="40" name=""/>
          <p:cNvSpPr txBox="1"/>
          <p:nvPr/>
        </p:nvSpPr>
        <p:spPr>
          <a:xfrm>
            <a:off x="7638840" y="3595680"/>
            <a:ext cx="207972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Custom Visualizations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41" name=""/>
          <p:cNvSpPr txBox="1"/>
          <p:nvPr/>
        </p:nvSpPr>
        <p:spPr>
          <a:xfrm>
            <a:off x="7639200" y="4584960"/>
            <a:ext cx="161928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Custom Analysis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6725520" y="3429000"/>
            <a:ext cx="685800" cy="685800"/>
          </a:xfrm>
          <a:prstGeom prst="rect">
            <a:avLst/>
          </a:prstGeom>
          <a:ln w="0">
            <a:noFill/>
          </a:ln>
        </p:spPr>
      </p:pic>
      <p:pic>
        <p:nvPicPr>
          <p:cNvPr id="43" name="" descr="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6730920" y="4349520"/>
            <a:ext cx="679680" cy="67968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>
          <a:xfrm>
            <a:off x="6682320" y="1600200"/>
            <a:ext cx="728280" cy="72828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 txBox="1"/>
          <p:nvPr/>
        </p:nvSpPr>
        <p:spPr>
          <a:xfrm>
            <a:off x="7675200" y="1839240"/>
            <a:ext cx="117144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400" spc="-1" strike="noStrike">
                <a:solidFill>
                  <a:srgbClr val="ea7500"/>
                </a:solidFill>
                <a:latin typeface="Arial"/>
              </a:rPr>
              <a:t>On Premise</a:t>
            </a:r>
            <a:endParaRPr b="1" lang="en-US" sz="1400" spc="-1" strike="noStrike">
              <a:solidFill>
                <a:srgbClr val="ea75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883160"/>
            <a:ext cx="3200400" cy="13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Open</a:t>
            </a:r>
            <a:br>
              <a:rPr sz="3800"/>
            </a:b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Architecture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3596400" y="308160"/>
            <a:ext cx="6245280" cy="480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56160"/>
            <a:ext cx="84114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OpenQDA Roadmap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sp>
        <p:nvSpPr>
          <p:cNvPr id="49" name=""/>
          <p:cNvSpPr/>
          <p:nvPr/>
        </p:nvSpPr>
        <p:spPr>
          <a:xfrm>
            <a:off x="648000" y="1517400"/>
            <a:ext cx="800100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18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900000" y="1171080"/>
            <a:ext cx="6883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ea7500"/>
                </a:solidFill>
                <a:latin typeface="Arial"/>
              </a:rPr>
              <a:t>2023</a:t>
            </a:r>
            <a:endParaRPr b="0" lang="en-US" sz="18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51" name=""/>
          <p:cNvSpPr txBox="1"/>
          <p:nvPr/>
        </p:nvSpPr>
        <p:spPr>
          <a:xfrm>
            <a:off x="900000" y="1171080"/>
            <a:ext cx="6883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ea7500"/>
                </a:solidFill>
                <a:latin typeface="Arial"/>
              </a:rPr>
              <a:t>2023</a:t>
            </a:r>
            <a:endParaRPr b="0" lang="en-US" sz="18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2497680" y="1171080"/>
            <a:ext cx="6883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ea7500"/>
                </a:solidFill>
                <a:latin typeface="Arial"/>
              </a:rPr>
              <a:t>2024</a:t>
            </a:r>
            <a:endParaRPr b="0" lang="en-US" sz="18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4097880" y="1171080"/>
            <a:ext cx="6883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ea7500"/>
                </a:solidFill>
                <a:latin typeface="Arial"/>
              </a:rPr>
              <a:t>2025</a:t>
            </a:r>
            <a:endParaRPr b="0" lang="en-US" sz="18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5698080" y="1171080"/>
            <a:ext cx="6883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ea7500"/>
                </a:solidFill>
                <a:latin typeface="Arial"/>
              </a:rPr>
              <a:t>2026</a:t>
            </a:r>
            <a:endParaRPr b="0" lang="en-US" sz="18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7298280" y="1171080"/>
            <a:ext cx="6883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ea7500"/>
                </a:solidFill>
                <a:latin typeface="Arial"/>
              </a:rPr>
              <a:t>2027</a:t>
            </a:r>
            <a:endParaRPr b="0" lang="en-US" sz="18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4305600" y="1517400"/>
            <a:ext cx="0" cy="3740400"/>
          </a:xfrm>
          <a:prstGeom prst="line">
            <a:avLst/>
          </a:prstGeom>
          <a:ln cap="rnd" w="0">
            <a:solidFill>
              <a:srgbClr val="3465a4"/>
            </a:solidFill>
            <a:prstDash val="dot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814680" y="3341880"/>
            <a:ext cx="747720" cy="7729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Kickoff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Concept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Market-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Analysis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957960" y="1683720"/>
            <a:ext cx="916920" cy="2610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Prototype1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"/>
          <p:cNvSpPr txBox="1"/>
          <p:nvPr/>
        </p:nvSpPr>
        <p:spPr>
          <a:xfrm>
            <a:off x="4077000" y="2057400"/>
            <a:ext cx="519120" cy="2610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1" lang="en-US" sz="1200" spc="-1" strike="noStrike">
                <a:solidFill>
                  <a:srgbClr val="5983b0"/>
                </a:solidFill>
                <a:latin typeface="Arial"/>
              </a:rPr>
              <a:t>1.0.0</a:t>
            </a:r>
            <a:endParaRPr b="1" lang="en-US" sz="1200" spc="-1" strike="noStrike">
              <a:solidFill>
                <a:srgbClr val="5983b0"/>
              </a:solidFill>
              <a:latin typeface="Arial"/>
            </a:endParaRPr>
          </a:p>
        </p:txBody>
      </p:sp>
      <p:sp>
        <p:nvSpPr>
          <p:cNvPr id="60" name=""/>
          <p:cNvSpPr txBox="1"/>
          <p:nvPr/>
        </p:nvSpPr>
        <p:spPr>
          <a:xfrm>
            <a:off x="4329000" y="4127400"/>
            <a:ext cx="1576800" cy="2610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Host @Weizenbaum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2248200" y="3886200"/>
            <a:ext cx="1642320" cy="4316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Team up with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Weizenbaum Institute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1541520" y="4768200"/>
            <a:ext cx="2078280" cy="2610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Prepare for DFG application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4633920" y="4768200"/>
            <a:ext cx="1271880" cy="4316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Submit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DFG application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3024720" y="1625760"/>
            <a:ext cx="823680" cy="43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UI/UX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Redesign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2593080" y="2253600"/>
            <a:ext cx="569520" cy="2610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Alpha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"/>
          <p:cNvSpPr txBox="1"/>
          <p:nvPr/>
        </p:nvSpPr>
        <p:spPr>
          <a:xfrm>
            <a:off x="3391200" y="2514600"/>
            <a:ext cx="4932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Beta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648000" y="3200400"/>
            <a:ext cx="8001000" cy="0"/>
          </a:xfrm>
          <a:prstGeom prst="line">
            <a:avLst/>
          </a:prstGeom>
          <a:ln cap="rnd" w="0">
            <a:solidFill>
              <a:srgbClr val="3465a4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1331280" y="2025000"/>
            <a:ext cx="916920" cy="2610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Prototype2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 txBox="1"/>
          <p:nvPr/>
        </p:nvSpPr>
        <p:spPr>
          <a:xfrm>
            <a:off x="4991400" y="1600200"/>
            <a:ext cx="1179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Full plugin specs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4534200" y="2318400"/>
            <a:ext cx="1179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Visualization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plugins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"/>
          <p:cNvSpPr txBox="1"/>
          <p:nvPr/>
        </p:nvSpPr>
        <p:spPr>
          <a:xfrm>
            <a:off x="6364800" y="1828800"/>
            <a:ext cx="1179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OT vs CRDT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for full collab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 txBox="1"/>
          <p:nvPr/>
        </p:nvSpPr>
        <p:spPr>
          <a:xfrm>
            <a:off x="5713200" y="2514600"/>
            <a:ext cx="1792800" cy="77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Live Collab vs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Inter-Coder reliability mode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8191800" y="4343400"/>
            <a:ext cx="114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200" spc="-1" strike="noStrike">
                <a:solidFill>
                  <a:srgbClr val="ea7500"/>
                </a:solidFill>
                <a:latin typeface="Arial"/>
              </a:rPr>
              <a:t>Foundation</a:t>
            </a:r>
            <a:endParaRPr b="1" lang="en-US" sz="1200" spc="-1" strike="noStrike">
              <a:solidFill>
                <a:srgbClr val="ea7500"/>
              </a:solidFill>
              <a:latin typeface="Arial"/>
            </a:endParaRPr>
          </a:p>
        </p:txBody>
      </p:sp>
      <p:sp>
        <p:nvSpPr>
          <p:cNvPr id="74" name=""/>
          <p:cNvSpPr txBox="1"/>
          <p:nvPr/>
        </p:nvSpPr>
        <p:spPr>
          <a:xfrm>
            <a:off x="6134400" y="4597560"/>
            <a:ext cx="1467000" cy="4316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Team up with more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Partners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"/>
          <p:cNvSpPr txBox="1"/>
          <p:nvPr/>
        </p:nvSpPr>
        <p:spPr>
          <a:xfrm>
            <a:off x="6820200" y="4082400"/>
            <a:ext cx="1247400" cy="4316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Establish global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community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5448600" y="3650760"/>
            <a:ext cx="1803960" cy="4316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Co-Creation Workshops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(QDA Workflows)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"/>
          <p:cNvSpPr txBox="1"/>
          <p:nvPr/>
        </p:nvSpPr>
        <p:spPr>
          <a:xfrm>
            <a:off x="8001000" y="2057400"/>
            <a:ext cx="1179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200" spc="-1" strike="noStrike">
                <a:solidFill>
                  <a:srgbClr val="ea7500"/>
                </a:solidFill>
                <a:latin typeface="Arial"/>
              </a:rPr>
              <a:t>2.0.0</a:t>
            </a:r>
            <a:endParaRPr b="1" lang="en-US" sz="1200" spc="-1" strike="noStrike">
              <a:solidFill>
                <a:srgbClr val="ea75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380160"/>
            <a:ext cx="84114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The OpenQDA Core Team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457200" y="1528200"/>
            <a:ext cx="8686800" cy="36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Project Lead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Prof. Dr. Andreas Hepp &amp;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Prof. Dr. Karsten D. Wolf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Research Software Engineers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Alessandro Belli &amp; Jan Küster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Content Experts, Community Building,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QA, Support, UX-Testing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Florian Hohmann &amp; Dr. Philip Sinner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UX-Design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Leila Matayeva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6103440" y="1326600"/>
            <a:ext cx="2583360" cy="111960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6112800" y="2517120"/>
            <a:ext cx="2647440" cy="154548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6172200" y="4147200"/>
            <a:ext cx="2743200" cy="96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380160"/>
            <a:ext cx="84114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800" spc="-1" strike="noStrike">
                <a:solidFill>
                  <a:srgbClr val="5983b0"/>
                </a:solidFill>
                <a:latin typeface="Noto Sans"/>
              </a:rPr>
              <a:t>Thank you!</a:t>
            </a:r>
            <a:endParaRPr b="1" lang="en-US" sz="3800" spc="-1" strike="noStrike">
              <a:solidFill>
                <a:srgbClr val="5983b0"/>
              </a:solidFill>
              <a:latin typeface="Noto Sans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5456520" y="3790440"/>
            <a:ext cx="3916080" cy="60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ea7500"/>
                </a:solidFill>
                <a:latin typeface="Courier New"/>
              </a:rPr>
              <a:t>https://github.com/openqda/</a:t>
            </a:r>
            <a:endParaRPr b="0" lang="en-US" sz="1800" spc="-1" strike="noStrike">
              <a:solidFill>
                <a:srgbClr val="ea7500"/>
              </a:solidFill>
              <a:latin typeface="Courier New"/>
            </a:endParaRPr>
          </a:p>
        </p:txBody>
      </p:sp>
      <p:sp>
        <p:nvSpPr>
          <p:cNvPr id="85" name=""/>
          <p:cNvSpPr txBox="1"/>
          <p:nvPr/>
        </p:nvSpPr>
        <p:spPr>
          <a:xfrm>
            <a:off x="3132360" y="4572000"/>
            <a:ext cx="3954240" cy="4014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Noto Sans"/>
              </a:rPr>
              <a:t>Join the DEMO + Q&amp;A today at 6pm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1410120" y="1733040"/>
            <a:ext cx="2018880" cy="2018880"/>
          </a:xfrm>
          <a:prstGeom prst="rect">
            <a:avLst/>
          </a:prstGeom>
          <a:ln w="0">
            <a:noFill/>
          </a:ln>
        </p:spPr>
      </p:pic>
      <p:sp>
        <p:nvSpPr>
          <p:cNvPr id="87" name=""/>
          <p:cNvSpPr txBox="1"/>
          <p:nvPr/>
        </p:nvSpPr>
        <p:spPr>
          <a:xfrm>
            <a:off x="1143000" y="3795480"/>
            <a:ext cx="2971800" cy="45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ea7500"/>
                </a:solidFill>
                <a:latin typeface="Courier New"/>
              </a:rPr>
              <a:t>https://openqda.org</a:t>
            </a:r>
            <a:endParaRPr b="0" lang="en-US" sz="1800" spc="-1" strike="noStrike">
              <a:solidFill>
                <a:srgbClr val="ea7500"/>
              </a:solidFill>
              <a:latin typeface="Courier New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6172200" y="1733040"/>
            <a:ext cx="2057400" cy="205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2025-02-26T09:07:56Z</dcterms:created>
  <dc:creator>Jan Küster</dc:creator>
  <dc:description/>
  <dc:language>en-US</dc:language>
  <cp:lastModifiedBy>Jan Küster</cp:lastModifiedBy>
  <cp:lastPrinted>2025-02-26T12:21:55Z</cp:lastPrinted>
  <dcterms:modified xsi:type="dcterms:W3CDTF">2025-02-26T12:21:45Z</dcterms:modified>
  <cp:revision>14</cp:revision>
  <dc:subject/>
  <dc:title/>
</cp:coreProperties>
</file>