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5" r:id="rId2"/>
  </p:sldMasterIdLst>
  <p:notesMasterIdLst>
    <p:notesMasterId r:id="rId20"/>
  </p:notesMasterIdLst>
  <p:sldIdLst>
    <p:sldId id="373" r:id="rId3"/>
    <p:sldId id="395" r:id="rId4"/>
    <p:sldId id="375" r:id="rId5"/>
    <p:sldId id="374" r:id="rId6"/>
    <p:sldId id="378" r:id="rId7"/>
    <p:sldId id="380" r:id="rId8"/>
    <p:sldId id="379" r:id="rId9"/>
    <p:sldId id="394" r:id="rId10"/>
    <p:sldId id="393" r:id="rId11"/>
    <p:sldId id="386" r:id="rId12"/>
    <p:sldId id="384" r:id="rId13"/>
    <p:sldId id="385" r:id="rId14"/>
    <p:sldId id="389" r:id="rId15"/>
    <p:sldId id="382" r:id="rId16"/>
    <p:sldId id="383" r:id="rId17"/>
    <p:sldId id="387" r:id="rId18"/>
    <p:sldId id="391" r:id="rId19"/>
  </p:sldIdLst>
  <p:sldSz cx="9144000" cy="6858000" type="screen4x3"/>
  <p:notesSz cx="7315200" cy="96012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CC00"/>
    <a:srgbClr val="FF9966"/>
    <a:srgbClr val="FFCC66"/>
    <a:srgbClr val="99CCFF"/>
    <a:srgbClr val="3E757E"/>
    <a:srgbClr val="008000"/>
    <a:srgbClr val="CCFFCC"/>
    <a:srgbClr val="66FF33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75" autoAdjust="0"/>
    <p:restoredTop sz="74934" autoAdjust="0"/>
  </p:normalViewPr>
  <p:slideViewPr>
    <p:cSldViewPr>
      <p:cViewPr varScale="1">
        <p:scale>
          <a:sx n="85" d="100"/>
          <a:sy n="85" d="100"/>
        </p:scale>
        <p:origin x="1411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379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DE30DE8-6BED-4578-82C6-5DF8131471C6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2AD96AA-93D0-4226-ABDC-4E8AF4A3F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58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rkup_language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Machine-readable_data" TargetMode="External"/><Relationship Id="rId5" Type="http://schemas.openxmlformats.org/officeDocument/2006/relationships/hyperlink" Target="http://en.wikipedia.org/wiki/Human-readable_medium" TargetMode="External"/><Relationship Id="rId4" Type="http://schemas.openxmlformats.org/officeDocument/2006/relationships/hyperlink" Target="http://en.wikipedia.org/wiki/File_format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Hello </a:t>
            </a:r>
            <a:r>
              <a:rPr lang="de-DE" dirty="0" err="1"/>
              <a:t>everyone</a:t>
            </a:r>
            <a:r>
              <a:rPr lang="de-DE" dirty="0"/>
              <a:t> and </a:t>
            </a:r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much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giving</a:t>
            </a:r>
            <a:r>
              <a:rPr lang="de-DE" dirty="0"/>
              <a:t> </a:t>
            </a:r>
            <a:r>
              <a:rPr lang="de-DE" dirty="0" err="1"/>
              <a:t>me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opportunity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present</a:t>
            </a:r>
            <a:r>
              <a:rPr lang="de-DE" dirty="0"/>
              <a:t> </a:t>
            </a:r>
            <a:r>
              <a:rPr lang="de-DE" dirty="0" err="1"/>
              <a:t>my</a:t>
            </a:r>
            <a:r>
              <a:rPr lang="de-DE" dirty="0"/>
              <a:t> </a:t>
            </a:r>
            <a:r>
              <a:rPr lang="de-DE" dirty="0" err="1"/>
              <a:t>software</a:t>
            </a:r>
            <a:r>
              <a:rPr lang="de-DE" dirty="0"/>
              <a:t> </a:t>
            </a:r>
            <a:r>
              <a:rPr lang="de-DE" dirty="0" err="1"/>
              <a:t>project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AD96AA-93D0-4226-ABDC-4E8AF4A3F1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563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Now</a:t>
            </a:r>
            <a:r>
              <a:rPr lang="de-DE" dirty="0"/>
              <a:t> I will </a:t>
            </a:r>
            <a:r>
              <a:rPr lang="de-DE" dirty="0" err="1"/>
              <a:t>show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manage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controlled</a:t>
            </a:r>
            <a:r>
              <a:rPr lang="de-DE" dirty="0"/>
              <a:t> </a:t>
            </a:r>
            <a:r>
              <a:rPr lang="de-DE" dirty="0" err="1"/>
              <a:t>vocabulary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web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designing</a:t>
            </a:r>
            <a:r>
              <a:rPr lang="de-DE" dirty="0"/>
              <a:t> </a:t>
            </a:r>
            <a:r>
              <a:rPr lang="de-DE" dirty="0" err="1"/>
              <a:t>phenotpying</a:t>
            </a:r>
            <a:r>
              <a:rPr lang="de-DE" dirty="0"/>
              <a:t> </a:t>
            </a:r>
            <a:r>
              <a:rPr lang="de-DE" dirty="0" err="1"/>
              <a:t>schemes</a:t>
            </a:r>
            <a:r>
              <a:rPr lang="de-DE" dirty="0"/>
              <a:t>.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An </a:t>
            </a:r>
            <a:r>
              <a:rPr lang="de-DE" dirty="0" err="1"/>
              <a:t>important</a:t>
            </a:r>
            <a:r>
              <a:rPr lang="de-DE" dirty="0"/>
              <a:t> </a:t>
            </a:r>
            <a:r>
              <a:rPr lang="de-DE" dirty="0" err="1"/>
              <a:t>issue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improving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quality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values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provided</a:t>
            </a:r>
            <a:r>
              <a:rPr lang="de-DE" dirty="0"/>
              <a:t> in a </a:t>
            </a:r>
            <a:r>
              <a:rPr lang="de-DE" dirty="0" err="1"/>
              <a:t>defined</a:t>
            </a:r>
            <a:r>
              <a:rPr lang="de-DE" dirty="0"/>
              <a:t> </a:t>
            </a:r>
            <a:r>
              <a:rPr lang="de-DE" dirty="0" err="1"/>
              <a:t>unit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may</a:t>
            </a:r>
            <a:r>
              <a:rPr lang="de-DE" dirty="0"/>
              <a:t> also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done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web </a:t>
            </a:r>
            <a:r>
              <a:rPr lang="de-DE" dirty="0" err="1"/>
              <a:t>application</a:t>
            </a:r>
            <a:r>
              <a:rPr lang="de-DE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AD96AA-93D0-4226-ABDC-4E8AF4A3F1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82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Both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simplifying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input</a:t>
            </a:r>
            <a:r>
              <a:rPr lang="de-DE" dirty="0"/>
              <a:t> and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improving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quality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possible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predifine</a:t>
            </a:r>
            <a:r>
              <a:rPr lang="de-DE" dirty="0"/>
              <a:t> 6 different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types</a:t>
            </a:r>
            <a:r>
              <a:rPr lang="de-DE" dirty="0"/>
              <a:t>. This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done</a:t>
            </a:r>
            <a:r>
              <a:rPr lang="de-DE" dirty="0"/>
              <a:t> </a:t>
            </a:r>
            <a:r>
              <a:rPr lang="de-DE" dirty="0" err="1"/>
              <a:t>along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defining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measurement</a:t>
            </a:r>
            <a:r>
              <a:rPr lang="de-DE" dirty="0"/>
              <a:t> </a:t>
            </a:r>
            <a:r>
              <a:rPr lang="de-DE" dirty="0" err="1"/>
              <a:t>parameters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I will </a:t>
            </a:r>
            <a:r>
              <a:rPr lang="de-DE" dirty="0" err="1"/>
              <a:t>show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next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.</a:t>
            </a:r>
          </a:p>
          <a:p>
            <a:endParaRPr lang="de-DE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AD96AA-93D0-4226-ABDC-4E8AF4A3F1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29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AD96AA-93D0-4226-ABDC-4E8AF4A3F10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76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Currently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phenotyping</a:t>
            </a:r>
            <a:r>
              <a:rPr lang="de-DE" dirty="0"/>
              <a:t> </a:t>
            </a:r>
            <a:r>
              <a:rPr lang="de-DE" dirty="0" err="1"/>
              <a:t>schemes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result</a:t>
            </a:r>
            <a:r>
              <a:rPr lang="de-DE" dirty="0"/>
              <a:t> </a:t>
            </a:r>
            <a:r>
              <a:rPr lang="de-DE" dirty="0" err="1"/>
              <a:t>files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copied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an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mobile </a:t>
            </a:r>
            <a:r>
              <a:rPr lang="de-DE" dirty="0" err="1"/>
              <a:t>device</a:t>
            </a:r>
            <a:r>
              <a:rPr lang="de-DE" dirty="0"/>
              <a:t> and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would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much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convenient</a:t>
            </a:r>
            <a:r>
              <a:rPr lang="de-DE" dirty="0"/>
              <a:t>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done</a:t>
            </a:r>
            <a:r>
              <a:rPr lang="de-DE" dirty="0"/>
              <a:t> </a:t>
            </a:r>
            <a:r>
              <a:rPr lang="de-DE" dirty="0" err="1"/>
              <a:t>automatically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 err="1"/>
              <a:t>Make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possible </a:t>
            </a:r>
            <a:r>
              <a:rPr lang="de-DE" dirty="0" err="1"/>
              <a:t>to</a:t>
            </a:r>
            <a:r>
              <a:rPr lang="de-DE" dirty="0"/>
              <a:t> scan </a:t>
            </a:r>
            <a:r>
              <a:rPr lang="de-DE" dirty="0" err="1"/>
              <a:t>barcodes</a:t>
            </a:r>
            <a:r>
              <a:rPr lang="de-DE" dirty="0"/>
              <a:t> (e.g.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register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label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regarded</a:t>
            </a:r>
            <a:r>
              <a:rPr lang="de-DE" dirty="0"/>
              <a:t> sample).</a:t>
            </a:r>
          </a:p>
          <a:p>
            <a:endParaRPr lang="de-DE" dirty="0"/>
          </a:p>
          <a:p>
            <a:r>
              <a:rPr lang="de-DE" dirty="0"/>
              <a:t>Both </a:t>
            </a:r>
            <a:r>
              <a:rPr lang="de-DE" dirty="0" err="1"/>
              <a:t>result</a:t>
            </a:r>
            <a:r>
              <a:rPr lang="de-DE" dirty="0"/>
              <a:t> </a:t>
            </a:r>
            <a:r>
              <a:rPr lang="de-DE" dirty="0" err="1"/>
              <a:t>file</a:t>
            </a:r>
            <a:r>
              <a:rPr lang="de-DE" dirty="0"/>
              <a:t> </a:t>
            </a:r>
            <a:r>
              <a:rPr lang="de-DE" dirty="0" err="1"/>
              <a:t>transfer</a:t>
            </a:r>
            <a:r>
              <a:rPr lang="de-DE" dirty="0"/>
              <a:t> and </a:t>
            </a:r>
            <a:r>
              <a:rPr lang="de-DE" dirty="0" err="1"/>
              <a:t>scanning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barcodes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/>
              <a:t>implemented</a:t>
            </a:r>
            <a:r>
              <a:rPr lang="de-DE" dirty="0"/>
              <a:t> in a </a:t>
            </a:r>
            <a:r>
              <a:rPr lang="de-DE" dirty="0" err="1"/>
              <a:t>special</a:t>
            </a:r>
            <a:r>
              <a:rPr lang="de-DE" dirty="0"/>
              <a:t> </a:t>
            </a:r>
            <a:r>
              <a:rPr lang="de-DE" dirty="0" err="1"/>
              <a:t>version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phenotyping</a:t>
            </a:r>
            <a:r>
              <a:rPr lang="de-DE" dirty="0"/>
              <a:t> </a:t>
            </a:r>
            <a:r>
              <a:rPr lang="de-DE" dirty="0" err="1"/>
              <a:t>app</a:t>
            </a:r>
            <a:r>
              <a:rPr lang="de-DE" dirty="0"/>
              <a:t> – but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cases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hard-coded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connection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file</a:t>
            </a:r>
            <a:r>
              <a:rPr lang="de-DE" dirty="0"/>
              <a:t> </a:t>
            </a:r>
            <a:r>
              <a:rPr lang="de-DE" dirty="0" err="1"/>
              <a:t>server</a:t>
            </a:r>
            <a:r>
              <a:rPr lang="de-DE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AD96AA-93D0-4226-ABDC-4E8AF4A3F1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79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First a </a:t>
            </a:r>
            <a:r>
              <a:rPr lang="de-DE" dirty="0" err="1"/>
              <a:t>few</a:t>
            </a:r>
            <a:r>
              <a:rPr lang="de-DE" dirty="0"/>
              <a:t> </a:t>
            </a:r>
            <a:r>
              <a:rPr lang="de-DE" dirty="0" err="1"/>
              <a:t>words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institute</a:t>
            </a:r>
            <a:r>
              <a:rPr lang="de-DE" dirty="0"/>
              <a:t> </a:t>
            </a:r>
            <a:r>
              <a:rPr lang="de-DE" dirty="0" err="1"/>
              <a:t>where</a:t>
            </a:r>
            <a:r>
              <a:rPr lang="de-DE" dirty="0"/>
              <a:t> I am </a:t>
            </a:r>
            <a:r>
              <a:rPr lang="de-DE" dirty="0" err="1"/>
              <a:t>working</a:t>
            </a:r>
            <a:r>
              <a:rPr lang="de-DE" dirty="0"/>
              <a:t>....</a:t>
            </a:r>
          </a:p>
          <a:p>
            <a:endParaRPr lang="de-DE" dirty="0"/>
          </a:p>
          <a:p>
            <a:r>
              <a:rPr lang="de-DE" dirty="0"/>
              <a:t>As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name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institute</a:t>
            </a:r>
            <a:r>
              <a:rPr lang="de-DE" dirty="0"/>
              <a:t> </a:t>
            </a:r>
            <a:r>
              <a:rPr lang="de-DE" dirty="0" err="1"/>
              <a:t>says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investigating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metabolism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plants on a </a:t>
            </a:r>
            <a:r>
              <a:rPr lang="de-DE" dirty="0" err="1"/>
              <a:t>molecular</a:t>
            </a:r>
            <a:r>
              <a:rPr lang="de-DE" dirty="0"/>
              <a:t> </a:t>
            </a:r>
            <a:r>
              <a:rPr lang="de-DE" dirty="0" err="1"/>
              <a:t>level</a:t>
            </a:r>
            <a:r>
              <a:rPr lang="de-DE" dirty="0"/>
              <a:t>.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purpose</a:t>
            </a:r>
            <a:r>
              <a:rPr lang="de-DE" dirty="0"/>
              <a:t>,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offer</a:t>
            </a:r>
            <a:r>
              <a:rPr lang="de-DE" dirty="0"/>
              <a:t> a </a:t>
            </a:r>
            <a:r>
              <a:rPr lang="de-DE" dirty="0" err="1"/>
              <a:t>variety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cultivation</a:t>
            </a:r>
            <a:r>
              <a:rPr lang="de-DE" dirty="0"/>
              <a:t> </a:t>
            </a:r>
            <a:r>
              <a:rPr lang="de-DE" dirty="0" err="1"/>
              <a:t>possibilities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All </a:t>
            </a:r>
            <a:r>
              <a:rPr lang="de-DE" dirty="0" err="1"/>
              <a:t>these</a:t>
            </a:r>
            <a:r>
              <a:rPr lang="de-DE" dirty="0"/>
              <a:t> plants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cultivated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beeing</a:t>
            </a:r>
            <a:r>
              <a:rPr lang="de-DE" dirty="0"/>
              <a:t> </a:t>
            </a:r>
            <a:r>
              <a:rPr lang="de-DE" dirty="0" err="1"/>
              <a:t>examined</a:t>
            </a:r>
            <a:r>
              <a:rPr lang="de-DE" dirty="0"/>
              <a:t>. Also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simply</a:t>
            </a:r>
            <a:r>
              <a:rPr lang="de-DE" dirty="0"/>
              <a:t> </a:t>
            </a:r>
            <a:r>
              <a:rPr lang="de-DE" dirty="0" err="1"/>
              <a:t>looking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plants and </a:t>
            </a:r>
            <a:r>
              <a:rPr lang="de-DE" dirty="0" err="1"/>
              <a:t>writing</a:t>
            </a:r>
            <a:r>
              <a:rPr lang="de-DE" dirty="0"/>
              <a:t> down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observed</a:t>
            </a:r>
            <a:r>
              <a:rPr lang="de-DE" dirty="0"/>
              <a:t> </a:t>
            </a:r>
            <a:r>
              <a:rPr lang="de-DE" dirty="0" err="1"/>
              <a:t>properties</a:t>
            </a:r>
            <a:r>
              <a:rPr lang="de-DE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AD96AA-93D0-4226-ABDC-4E8AF4A3F1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17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This </a:t>
            </a:r>
            <a:r>
              <a:rPr lang="de-DE" dirty="0" err="1"/>
              <a:t>description</a:t>
            </a:r>
            <a:r>
              <a:rPr lang="de-DE" dirty="0"/>
              <a:t> </a:t>
            </a:r>
            <a:r>
              <a:rPr lang="de-DE" dirty="0" err="1"/>
              <a:t>process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called</a:t>
            </a:r>
            <a:r>
              <a:rPr lang="de-DE" dirty="0"/>
              <a:t> </a:t>
            </a:r>
            <a:r>
              <a:rPr lang="de-DE" dirty="0" err="1"/>
              <a:t>phenotyping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phenotyping</a:t>
            </a:r>
            <a:r>
              <a:rPr lang="de-DE" dirty="0"/>
              <a:t>?</a:t>
            </a:r>
            <a:r>
              <a:rPr lang="de-DE" baseline="0" dirty="0"/>
              <a:t> „Measurement </a:t>
            </a:r>
            <a:r>
              <a:rPr lang="de-DE" baseline="0" dirty="0" err="1"/>
              <a:t>of</a:t>
            </a:r>
            <a:r>
              <a:rPr lang="de-DE" baseline="0" dirty="0"/>
              <a:t>…“</a:t>
            </a:r>
          </a:p>
          <a:p>
            <a:r>
              <a:rPr lang="de-DE" baseline="0" dirty="0" err="1"/>
              <a:t>easily</a:t>
            </a:r>
            <a:r>
              <a:rPr lang="de-DE" baseline="0" dirty="0"/>
              <a:t> </a:t>
            </a:r>
            <a:r>
              <a:rPr lang="de-DE" baseline="0" dirty="0" err="1"/>
              <a:t>measureable</a:t>
            </a:r>
            <a:r>
              <a:rPr lang="de-DE" baseline="0" dirty="0"/>
              <a:t> </a:t>
            </a:r>
            <a:r>
              <a:rPr lang="de-DE" baseline="0" dirty="0" err="1"/>
              <a:t>properties</a:t>
            </a:r>
            <a:r>
              <a:rPr lang="de-DE" baseline="0" dirty="0"/>
              <a:t> (</a:t>
            </a:r>
            <a:r>
              <a:rPr lang="de-DE" baseline="0" dirty="0" err="1"/>
              <a:t>height</a:t>
            </a:r>
            <a:r>
              <a:rPr lang="de-DE" baseline="0" dirty="0"/>
              <a:t>, </a:t>
            </a:r>
            <a:r>
              <a:rPr lang="de-DE" baseline="0" dirty="0" err="1"/>
              <a:t>width</a:t>
            </a:r>
            <a:r>
              <a:rPr lang="de-DE" baseline="0" dirty="0"/>
              <a:t>, </a:t>
            </a:r>
            <a:r>
              <a:rPr lang="de-DE" baseline="0" dirty="0" err="1"/>
              <a:t>length</a:t>
            </a:r>
            <a:r>
              <a:rPr lang="de-DE" baseline="0" dirty="0"/>
              <a:t>) </a:t>
            </a:r>
          </a:p>
          <a:p>
            <a:r>
              <a:rPr lang="de-DE" baseline="0" dirty="0" err="1"/>
              <a:t>traits</a:t>
            </a:r>
            <a:r>
              <a:rPr lang="de-DE" baseline="0" dirty="0"/>
              <a:t> </a:t>
            </a:r>
            <a:r>
              <a:rPr lang="de-DE" baseline="0" dirty="0" err="1"/>
              <a:t>detected</a:t>
            </a:r>
            <a:r>
              <a:rPr lang="de-DE" baseline="0" dirty="0"/>
              <a:t> </a:t>
            </a:r>
            <a:r>
              <a:rPr lang="de-DE" baseline="0" dirty="0" err="1"/>
              <a:t>by</a:t>
            </a:r>
            <a:r>
              <a:rPr lang="de-DE" baseline="0" dirty="0"/>
              <a:t> </a:t>
            </a:r>
            <a:r>
              <a:rPr lang="de-DE" baseline="0" dirty="0" err="1"/>
              <a:t>counting</a:t>
            </a:r>
            <a:r>
              <a:rPr lang="de-DE" baseline="0" dirty="0"/>
              <a:t> (</a:t>
            </a:r>
            <a:r>
              <a:rPr lang="de-DE" baseline="0" dirty="0" err="1"/>
              <a:t>number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seeds</a:t>
            </a:r>
            <a:r>
              <a:rPr lang="de-DE" baseline="0" dirty="0"/>
              <a:t>, </a:t>
            </a:r>
            <a:r>
              <a:rPr lang="de-DE" baseline="0" dirty="0" err="1"/>
              <a:t>flowers</a:t>
            </a:r>
            <a:r>
              <a:rPr lang="de-DE" baseline="0" dirty="0"/>
              <a:t>, </a:t>
            </a:r>
            <a:r>
              <a:rPr lang="de-DE" baseline="0" dirty="0" err="1"/>
              <a:t>leaves</a:t>
            </a:r>
            <a:r>
              <a:rPr lang="de-DE" baseline="0" dirty="0"/>
              <a:t>)</a:t>
            </a:r>
          </a:p>
          <a:p>
            <a:r>
              <a:rPr lang="de-DE" baseline="0" dirty="0" err="1"/>
              <a:t>categorical</a:t>
            </a:r>
            <a:r>
              <a:rPr lang="de-DE" baseline="0" dirty="0"/>
              <a:t> </a:t>
            </a:r>
            <a:r>
              <a:rPr lang="de-DE" baseline="0" dirty="0" err="1"/>
              <a:t>properties</a:t>
            </a:r>
            <a:r>
              <a:rPr lang="de-DE" baseline="0" dirty="0"/>
              <a:t> (</a:t>
            </a:r>
            <a:r>
              <a:rPr lang="de-DE" baseline="0" dirty="0" err="1"/>
              <a:t>color</a:t>
            </a:r>
            <a:r>
              <a:rPr lang="de-DE" baseline="0" dirty="0"/>
              <a:t>, </a:t>
            </a:r>
            <a:r>
              <a:rPr lang="de-DE" baseline="0" dirty="0" err="1"/>
              <a:t>disease</a:t>
            </a:r>
            <a:r>
              <a:rPr lang="de-DE" baseline="0" dirty="0"/>
              <a:t> score)</a:t>
            </a:r>
          </a:p>
          <a:p>
            <a:r>
              <a:rPr lang="de-DE" baseline="0" dirty="0" err="1"/>
              <a:t>qualities</a:t>
            </a:r>
            <a:r>
              <a:rPr lang="de-DE" baseline="0" dirty="0"/>
              <a:t> </a:t>
            </a:r>
            <a:r>
              <a:rPr lang="de-DE" baseline="0" dirty="0" err="1"/>
              <a:t>which</a:t>
            </a:r>
            <a:r>
              <a:rPr lang="de-DE" baseline="0" dirty="0"/>
              <a:t> </a:t>
            </a:r>
            <a:r>
              <a:rPr lang="de-DE" baseline="0" dirty="0" err="1"/>
              <a:t>are</a:t>
            </a:r>
            <a:r>
              <a:rPr lang="de-DE" baseline="0" dirty="0"/>
              <a:t> </a:t>
            </a:r>
            <a:r>
              <a:rPr lang="de-DE" baseline="0" dirty="0" err="1"/>
              <a:t>determined</a:t>
            </a:r>
            <a:r>
              <a:rPr lang="de-DE" baseline="0" dirty="0"/>
              <a:t> </a:t>
            </a:r>
            <a:r>
              <a:rPr lang="de-DE" baseline="0" dirty="0" err="1"/>
              <a:t>by</a:t>
            </a:r>
            <a:r>
              <a:rPr lang="de-DE" baseline="0" dirty="0"/>
              <a:t> </a:t>
            </a:r>
            <a:r>
              <a:rPr lang="de-DE" baseline="0" dirty="0" err="1"/>
              <a:t>more</a:t>
            </a:r>
            <a:r>
              <a:rPr lang="de-DE" baseline="0" dirty="0"/>
              <a:t> </a:t>
            </a:r>
            <a:r>
              <a:rPr lang="de-DE" baseline="0" dirty="0" err="1"/>
              <a:t>complex</a:t>
            </a:r>
            <a:r>
              <a:rPr lang="de-DE" baseline="0" dirty="0"/>
              <a:t> </a:t>
            </a:r>
            <a:r>
              <a:rPr lang="de-DE" baseline="0" dirty="0" err="1"/>
              <a:t>analyses</a:t>
            </a:r>
            <a:r>
              <a:rPr lang="de-DE" baseline="0" dirty="0"/>
              <a:t> (</a:t>
            </a:r>
            <a:r>
              <a:rPr lang="de-DE" baseline="0" dirty="0" err="1"/>
              <a:t>water</a:t>
            </a:r>
            <a:r>
              <a:rPr lang="de-DE" baseline="0" dirty="0"/>
              <a:t> </a:t>
            </a:r>
            <a:r>
              <a:rPr lang="de-DE" baseline="0" dirty="0" err="1"/>
              <a:t>content</a:t>
            </a:r>
            <a:r>
              <a:rPr lang="de-DE" baseline="0" dirty="0"/>
              <a:t>, C02 </a:t>
            </a:r>
            <a:r>
              <a:rPr lang="de-DE" baseline="0" dirty="0" err="1"/>
              <a:t>fixation</a:t>
            </a:r>
            <a:r>
              <a:rPr lang="de-DE" baseline="0" dirty="0"/>
              <a:t> rate, </a:t>
            </a:r>
            <a:r>
              <a:rPr lang="de-DE" baseline="0" dirty="0" err="1"/>
              <a:t>proline</a:t>
            </a:r>
            <a:r>
              <a:rPr lang="de-DE" baseline="0" dirty="0"/>
              <a:t> </a:t>
            </a:r>
            <a:r>
              <a:rPr lang="de-DE" baseline="0" dirty="0" err="1"/>
              <a:t>concentration</a:t>
            </a:r>
            <a:r>
              <a:rPr lang="de-DE" baseline="0" dirty="0"/>
              <a:t>)</a:t>
            </a:r>
          </a:p>
          <a:p>
            <a:endParaRPr lang="de-DE" baseline="0" dirty="0"/>
          </a:p>
          <a:p>
            <a:r>
              <a:rPr lang="de-DE" baseline="0" dirty="0"/>
              <a:t>As an </a:t>
            </a:r>
            <a:r>
              <a:rPr lang="de-DE" baseline="0" dirty="0" err="1"/>
              <a:t>example</a:t>
            </a:r>
            <a:r>
              <a:rPr lang="de-DE" baseline="0" dirty="0"/>
              <a:t> </a:t>
            </a:r>
            <a:r>
              <a:rPr lang="de-DE" baseline="0" dirty="0" err="1"/>
              <a:t>which</a:t>
            </a:r>
            <a:r>
              <a:rPr lang="de-DE" baseline="0" dirty="0"/>
              <a:t> </a:t>
            </a:r>
            <a:r>
              <a:rPr lang="de-DE" baseline="0" dirty="0" err="1"/>
              <a:t>you</a:t>
            </a:r>
            <a:r>
              <a:rPr lang="de-DE" baseline="0" dirty="0"/>
              <a:t> will </a:t>
            </a:r>
            <a:r>
              <a:rPr lang="de-DE" baseline="0" dirty="0" err="1"/>
              <a:t>meet</a:t>
            </a:r>
            <a:r>
              <a:rPr lang="de-DE" baseline="0" dirty="0"/>
              <a:t> </a:t>
            </a:r>
            <a:r>
              <a:rPr lang="de-DE" baseline="0" dirty="0" err="1"/>
              <a:t>several</a:t>
            </a:r>
            <a:r>
              <a:rPr lang="de-DE" baseline="0" dirty="0"/>
              <a:t> </a:t>
            </a:r>
            <a:r>
              <a:rPr lang="de-DE" baseline="0" dirty="0" err="1"/>
              <a:t>times</a:t>
            </a:r>
            <a:r>
              <a:rPr lang="de-DE" baseline="0" dirty="0"/>
              <a:t> </a:t>
            </a:r>
            <a:r>
              <a:rPr lang="de-DE" baseline="0" dirty="0" err="1"/>
              <a:t>during</a:t>
            </a:r>
            <a:r>
              <a:rPr lang="de-DE" baseline="0" dirty="0"/>
              <a:t> </a:t>
            </a:r>
            <a:r>
              <a:rPr lang="de-DE" baseline="0" dirty="0" err="1"/>
              <a:t>this</a:t>
            </a:r>
            <a:r>
              <a:rPr lang="de-DE" baseline="0" dirty="0"/>
              <a:t> </a:t>
            </a:r>
            <a:r>
              <a:rPr lang="de-DE" baseline="0" dirty="0" err="1"/>
              <a:t>talk</a:t>
            </a:r>
            <a:r>
              <a:rPr lang="de-DE" baseline="0" dirty="0"/>
              <a:t> </a:t>
            </a:r>
            <a:r>
              <a:rPr lang="de-DE" baseline="0" dirty="0" err="1"/>
              <a:t>we</a:t>
            </a:r>
            <a:r>
              <a:rPr lang="de-DE" baseline="0" dirty="0"/>
              <a:t> </a:t>
            </a:r>
            <a:r>
              <a:rPr lang="de-DE" baseline="0" dirty="0" err="1"/>
              <a:t>look</a:t>
            </a:r>
            <a:r>
              <a:rPr lang="de-DE" baseline="0" dirty="0"/>
              <a:t> at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determination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absolute </a:t>
            </a:r>
            <a:r>
              <a:rPr lang="de-DE" baseline="0" dirty="0" err="1"/>
              <a:t>width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an </a:t>
            </a:r>
            <a:r>
              <a:rPr lang="de-DE" baseline="0" dirty="0" err="1"/>
              <a:t>arabidopsis</a:t>
            </a:r>
            <a:r>
              <a:rPr lang="de-DE" baseline="0" dirty="0"/>
              <a:t> </a:t>
            </a:r>
            <a:r>
              <a:rPr lang="de-DE" baseline="0" dirty="0" err="1"/>
              <a:t>rosette</a:t>
            </a:r>
            <a:r>
              <a:rPr lang="de-DE" baseline="0" dirty="0"/>
              <a:t> and </a:t>
            </a:r>
            <a:r>
              <a:rPr lang="de-DE" baseline="0" dirty="0" err="1"/>
              <a:t>it‘s</a:t>
            </a:r>
            <a:r>
              <a:rPr lang="de-DE" baseline="0" dirty="0"/>
              <a:t> </a:t>
            </a:r>
            <a:r>
              <a:rPr lang="de-DE" baseline="0" dirty="0" err="1"/>
              <a:t>anthocyanin</a:t>
            </a:r>
            <a:r>
              <a:rPr lang="de-DE" baseline="0" dirty="0"/>
              <a:t> </a:t>
            </a:r>
            <a:r>
              <a:rPr lang="de-DE" baseline="0" dirty="0" err="1"/>
              <a:t>content</a:t>
            </a:r>
            <a:endParaRPr lang="de-DE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AD96AA-93D0-4226-ABDC-4E8AF4A3F1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88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r>
              <a:rPr lang="de-DE" baseline="0" dirty="0"/>
              <a:t>All </a:t>
            </a:r>
            <a:r>
              <a:rPr lang="de-DE" baseline="0" dirty="0" err="1"/>
              <a:t>this</a:t>
            </a:r>
            <a:r>
              <a:rPr lang="de-DE" baseline="0" dirty="0"/>
              <a:t> </a:t>
            </a:r>
            <a:r>
              <a:rPr lang="de-DE" baseline="0" dirty="0" err="1"/>
              <a:t>has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done</a:t>
            </a:r>
            <a:r>
              <a:rPr lang="de-DE" baseline="0" dirty="0"/>
              <a:t> fast and </a:t>
            </a:r>
            <a:r>
              <a:rPr lang="de-DE" baseline="0" dirty="0" err="1"/>
              <a:t>precise</a:t>
            </a:r>
            <a:r>
              <a:rPr lang="de-DE" baseline="0" dirty="0"/>
              <a:t> </a:t>
            </a:r>
            <a:r>
              <a:rPr lang="de-DE" baseline="0" dirty="0" err="1"/>
              <a:t>where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results</a:t>
            </a:r>
            <a:r>
              <a:rPr lang="de-DE" baseline="0" dirty="0"/>
              <a:t> </a:t>
            </a:r>
            <a:r>
              <a:rPr lang="de-DE" baseline="0" dirty="0" err="1"/>
              <a:t>have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be</a:t>
            </a:r>
            <a:r>
              <a:rPr lang="de-DE" baseline="0" dirty="0"/>
              <a:t> </a:t>
            </a:r>
            <a:r>
              <a:rPr lang="de-DE" baseline="0" dirty="0" err="1"/>
              <a:t>reproducible</a:t>
            </a:r>
            <a:r>
              <a:rPr lang="de-DE" baseline="0" dirty="0"/>
              <a:t> and </a:t>
            </a:r>
            <a:r>
              <a:rPr lang="de-DE" baseline="0" dirty="0" err="1"/>
              <a:t>independent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user</a:t>
            </a:r>
            <a:r>
              <a:rPr lang="de-DE" baseline="0" dirty="0"/>
              <a:t>. </a:t>
            </a:r>
          </a:p>
          <a:p>
            <a:endParaRPr lang="de-DE" baseline="0" dirty="0"/>
          </a:p>
          <a:p>
            <a:r>
              <a:rPr lang="de-DE" baseline="0" dirty="0"/>
              <a:t>I am </a:t>
            </a:r>
            <a:r>
              <a:rPr lang="de-DE" baseline="0" dirty="0" err="1"/>
              <a:t>working</a:t>
            </a:r>
            <a:r>
              <a:rPr lang="de-DE" baseline="0" dirty="0"/>
              <a:t> at a </a:t>
            </a:r>
            <a:r>
              <a:rPr lang="de-DE" baseline="0" dirty="0" err="1"/>
              <a:t>institute</a:t>
            </a:r>
            <a:r>
              <a:rPr lang="de-DE" baseline="0" dirty="0"/>
              <a:t> </a:t>
            </a:r>
            <a:r>
              <a:rPr lang="de-DE" baseline="0" dirty="0" err="1"/>
              <a:t>focused</a:t>
            </a:r>
            <a:r>
              <a:rPr lang="de-DE" baseline="0" dirty="0"/>
              <a:t> on plant </a:t>
            </a:r>
            <a:r>
              <a:rPr lang="de-DE" baseline="0" dirty="0" err="1"/>
              <a:t>research</a:t>
            </a:r>
            <a:r>
              <a:rPr lang="de-DE" baseline="0" dirty="0"/>
              <a:t>, but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course</a:t>
            </a:r>
            <a:r>
              <a:rPr lang="de-DE" baseline="0" dirty="0"/>
              <a:t> </a:t>
            </a:r>
            <a:r>
              <a:rPr lang="de-DE" baseline="0" dirty="0" err="1"/>
              <a:t>other</a:t>
            </a:r>
            <a:r>
              <a:rPr lang="de-DE" baseline="0" dirty="0"/>
              <a:t> </a:t>
            </a:r>
            <a:r>
              <a:rPr lang="de-DE" baseline="0" dirty="0" err="1"/>
              <a:t>things</a:t>
            </a:r>
            <a:r>
              <a:rPr lang="de-DE" baseline="0" dirty="0"/>
              <a:t> </a:t>
            </a:r>
            <a:r>
              <a:rPr lang="de-DE" baseline="0" dirty="0" err="1"/>
              <a:t>can</a:t>
            </a:r>
            <a:r>
              <a:rPr lang="de-DE" baseline="0" dirty="0"/>
              <a:t> </a:t>
            </a:r>
            <a:r>
              <a:rPr lang="de-DE" baseline="0" dirty="0" err="1"/>
              <a:t>be</a:t>
            </a:r>
            <a:r>
              <a:rPr lang="de-DE" baseline="0" dirty="0"/>
              <a:t> </a:t>
            </a:r>
            <a:r>
              <a:rPr lang="de-DE" baseline="0" dirty="0" err="1"/>
              <a:t>described</a:t>
            </a:r>
            <a:r>
              <a:rPr lang="de-DE" baseline="0" dirty="0"/>
              <a:t> like </a:t>
            </a:r>
            <a:r>
              <a:rPr lang="de-DE" baseline="0" dirty="0" err="1"/>
              <a:t>this</a:t>
            </a:r>
            <a:r>
              <a:rPr lang="de-DE" baseline="0" dirty="0"/>
              <a:t> </a:t>
            </a:r>
            <a:r>
              <a:rPr lang="de-DE" baseline="0" dirty="0" err="1"/>
              <a:t>as</a:t>
            </a:r>
            <a:r>
              <a:rPr lang="de-DE" baseline="0" dirty="0"/>
              <a:t> </a:t>
            </a:r>
            <a:r>
              <a:rPr lang="de-DE" baseline="0" dirty="0" err="1"/>
              <a:t>well</a:t>
            </a:r>
            <a:endParaRPr lang="de-DE" baseline="0" dirty="0"/>
          </a:p>
          <a:p>
            <a:endParaRPr lang="de-DE" baseline="0" dirty="0"/>
          </a:p>
          <a:p>
            <a:endParaRPr lang="de-DE" baseline="0" dirty="0"/>
          </a:p>
          <a:p>
            <a:r>
              <a:rPr lang="de-DE" baseline="0" dirty="0" err="1"/>
              <a:t>Furthermore</a:t>
            </a:r>
            <a:r>
              <a:rPr lang="de-DE" baseline="0" dirty="0"/>
              <a:t>,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scientists</a:t>
            </a:r>
            <a:r>
              <a:rPr lang="de-DE" baseline="0" dirty="0"/>
              <a:t> and </a:t>
            </a:r>
            <a:r>
              <a:rPr lang="de-DE" baseline="0" dirty="0" err="1"/>
              <a:t>breeders</a:t>
            </a:r>
            <a:r>
              <a:rPr lang="de-DE" baseline="0" dirty="0"/>
              <a:t> </a:t>
            </a:r>
            <a:r>
              <a:rPr lang="de-DE" baseline="0" dirty="0" err="1"/>
              <a:t>with</a:t>
            </a:r>
            <a:r>
              <a:rPr lang="de-DE" baseline="0" dirty="0"/>
              <a:t> </a:t>
            </a:r>
            <a:r>
              <a:rPr lang="de-DE" baseline="0" dirty="0" err="1"/>
              <a:t>lower</a:t>
            </a:r>
            <a:r>
              <a:rPr lang="de-DE" baseline="0" dirty="0"/>
              <a:t> </a:t>
            </a:r>
            <a:r>
              <a:rPr lang="de-DE" baseline="0" dirty="0" err="1"/>
              <a:t>budget</a:t>
            </a:r>
            <a:r>
              <a:rPr lang="de-DE" baseline="0" dirty="0"/>
              <a:t> </a:t>
            </a:r>
            <a:r>
              <a:rPr lang="de-DE" baseline="0" dirty="0" err="1"/>
              <a:t>it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essential </a:t>
            </a:r>
            <a:r>
              <a:rPr lang="de-DE" baseline="0" dirty="0" err="1"/>
              <a:t>that</a:t>
            </a:r>
            <a:r>
              <a:rPr lang="de-DE" baseline="0" dirty="0"/>
              <a:t> </a:t>
            </a:r>
            <a:r>
              <a:rPr lang="de-DE" baseline="0" dirty="0" err="1"/>
              <a:t>this</a:t>
            </a:r>
            <a:r>
              <a:rPr lang="de-DE" baseline="0" dirty="0"/>
              <a:t> </a:t>
            </a:r>
            <a:r>
              <a:rPr lang="de-DE" baseline="0" dirty="0" err="1"/>
              <a:t>can</a:t>
            </a:r>
            <a:r>
              <a:rPr lang="de-DE" baseline="0" dirty="0"/>
              <a:t> </a:t>
            </a:r>
            <a:r>
              <a:rPr lang="de-DE" baseline="0" dirty="0" err="1"/>
              <a:t>be</a:t>
            </a:r>
            <a:r>
              <a:rPr lang="de-DE" baseline="0" dirty="0"/>
              <a:t> </a:t>
            </a:r>
            <a:r>
              <a:rPr lang="de-DE" baseline="0" dirty="0" err="1"/>
              <a:t>done</a:t>
            </a:r>
            <a:r>
              <a:rPr lang="de-DE" baseline="0" dirty="0"/>
              <a:t> </a:t>
            </a:r>
            <a:r>
              <a:rPr lang="de-DE" baseline="0" dirty="0" err="1"/>
              <a:t>without</a:t>
            </a:r>
            <a:r>
              <a:rPr lang="de-DE" baseline="0" dirty="0"/>
              <a:t> spending </a:t>
            </a:r>
            <a:r>
              <a:rPr lang="de-DE" baseline="0" dirty="0" err="1"/>
              <a:t>too</a:t>
            </a:r>
            <a:r>
              <a:rPr lang="de-DE" baseline="0" dirty="0"/>
              <a:t> </a:t>
            </a:r>
            <a:r>
              <a:rPr lang="de-DE" baseline="0" dirty="0" err="1"/>
              <a:t>much</a:t>
            </a:r>
            <a:r>
              <a:rPr lang="de-DE" baseline="0" dirty="0"/>
              <a:t> </a:t>
            </a:r>
            <a:r>
              <a:rPr lang="de-DE" baseline="0" dirty="0" err="1"/>
              <a:t>money</a:t>
            </a:r>
            <a:r>
              <a:rPr lang="de-DE" baseline="0" dirty="0"/>
              <a:t>.</a:t>
            </a:r>
          </a:p>
          <a:p>
            <a:endParaRPr lang="de-DE" baseline="0" dirty="0"/>
          </a:p>
          <a:p>
            <a:r>
              <a:rPr lang="de-DE" baseline="0" dirty="0" err="1"/>
              <a:t>Especially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comparison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data</a:t>
            </a:r>
            <a:r>
              <a:rPr lang="de-DE" baseline="0" dirty="0"/>
              <a:t> </a:t>
            </a:r>
            <a:r>
              <a:rPr lang="de-DE" baseline="0" dirty="0" err="1"/>
              <a:t>it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important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use</a:t>
            </a:r>
            <a:r>
              <a:rPr lang="de-DE" baseline="0" dirty="0"/>
              <a:t> </a:t>
            </a:r>
            <a:r>
              <a:rPr lang="de-DE" baseline="0" dirty="0" err="1"/>
              <a:t>controlled</a:t>
            </a:r>
            <a:r>
              <a:rPr lang="de-DE" baseline="0" dirty="0"/>
              <a:t> </a:t>
            </a:r>
            <a:r>
              <a:rPr lang="de-DE" baseline="0" dirty="0" err="1"/>
              <a:t>vocabulary</a:t>
            </a:r>
            <a:r>
              <a:rPr lang="de-DE" baseline="0" dirty="0"/>
              <a:t> </a:t>
            </a:r>
            <a:r>
              <a:rPr lang="de-DE" baseline="0" dirty="0" err="1"/>
              <a:t>which</a:t>
            </a:r>
            <a:r>
              <a:rPr lang="de-DE" baseline="0" dirty="0"/>
              <a:t> also </a:t>
            </a:r>
            <a:r>
              <a:rPr lang="de-DE" baseline="0" dirty="0" err="1"/>
              <a:t>allows</a:t>
            </a:r>
            <a:r>
              <a:rPr lang="de-DE" baseline="0" dirty="0"/>
              <a:t> </a:t>
            </a:r>
            <a:r>
              <a:rPr lang="de-DE" baseline="0" dirty="0" err="1"/>
              <a:t>standardised</a:t>
            </a:r>
            <a:r>
              <a:rPr lang="de-DE" baseline="0" dirty="0"/>
              <a:t> </a:t>
            </a:r>
            <a:r>
              <a:rPr lang="de-DE" baseline="0" dirty="0" err="1"/>
              <a:t>data</a:t>
            </a:r>
            <a:r>
              <a:rPr lang="de-DE" baseline="0" dirty="0"/>
              <a:t> </a:t>
            </a:r>
            <a:r>
              <a:rPr lang="de-DE" baseline="0" dirty="0" err="1"/>
              <a:t>storage</a:t>
            </a:r>
            <a:r>
              <a:rPr lang="de-DE" baseline="0" dirty="0"/>
              <a:t> and rapid </a:t>
            </a:r>
            <a:r>
              <a:rPr lang="de-DE" baseline="0" dirty="0" err="1"/>
              <a:t>statistical</a:t>
            </a:r>
            <a:r>
              <a:rPr lang="de-DE" baseline="0" dirty="0"/>
              <a:t> </a:t>
            </a:r>
            <a:r>
              <a:rPr lang="de-DE" baseline="0" dirty="0" err="1"/>
              <a:t>evaluation</a:t>
            </a:r>
            <a:r>
              <a:rPr lang="de-DE" baseline="0" dirty="0"/>
              <a:t>.</a:t>
            </a:r>
          </a:p>
          <a:p>
            <a:endParaRPr lang="de-DE" baseline="0" dirty="0"/>
          </a:p>
          <a:p>
            <a:r>
              <a:rPr lang="de-DE" baseline="0" dirty="0"/>
              <a:t>The </a:t>
            </a:r>
            <a:r>
              <a:rPr lang="de-DE" baseline="0" dirty="0" err="1"/>
              <a:t>data</a:t>
            </a:r>
            <a:r>
              <a:rPr lang="de-DE" baseline="0" dirty="0"/>
              <a:t> </a:t>
            </a:r>
            <a:r>
              <a:rPr lang="de-DE" baseline="0" dirty="0" err="1"/>
              <a:t>itself</a:t>
            </a:r>
            <a:r>
              <a:rPr lang="de-DE" baseline="0" dirty="0"/>
              <a:t> </a:t>
            </a:r>
            <a:r>
              <a:rPr lang="de-DE" baseline="0" dirty="0" err="1"/>
              <a:t>should</a:t>
            </a:r>
            <a:r>
              <a:rPr lang="de-DE" baseline="0" dirty="0"/>
              <a:t> </a:t>
            </a:r>
            <a:r>
              <a:rPr lang="de-DE" baseline="0" dirty="0" err="1"/>
              <a:t>be</a:t>
            </a:r>
            <a:r>
              <a:rPr lang="de-DE" baseline="0" dirty="0"/>
              <a:t> </a:t>
            </a:r>
            <a:r>
              <a:rPr lang="de-DE" baseline="0" dirty="0" err="1"/>
              <a:t>protected</a:t>
            </a:r>
            <a:r>
              <a:rPr lang="de-DE" baseline="0" dirty="0"/>
              <a:t> </a:t>
            </a:r>
            <a:r>
              <a:rPr lang="de-DE" baseline="0" dirty="0" err="1"/>
              <a:t>against</a:t>
            </a:r>
            <a:r>
              <a:rPr lang="de-DE" baseline="0" dirty="0"/>
              <a:t> </a:t>
            </a:r>
            <a:r>
              <a:rPr lang="de-DE" baseline="0" dirty="0" err="1"/>
              <a:t>later</a:t>
            </a:r>
            <a:r>
              <a:rPr lang="de-DE" baseline="0" dirty="0"/>
              <a:t> </a:t>
            </a:r>
            <a:r>
              <a:rPr lang="de-DE" baseline="0" dirty="0" err="1"/>
              <a:t>change</a:t>
            </a:r>
            <a:r>
              <a:rPr lang="de-DE" baseline="0" dirty="0"/>
              <a:t> (like on </a:t>
            </a:r>
            <a:r>
              <a:rPr lang="de-DE" baseline="0" dirty="0" err="1"/>
              <a:t>paper</a:t>
            </a:r>
            <a:r>
              <a:rPr lang="de-DE" baseline="0" dirty="0"/>
              <a:t>). </a:t>
            </a:r>
            <a:r>
              <a:rPr lang="de-DE" baseline="0" dirty="0" err="1"/>
              <a:t>It</a:t>
            </a:r>
            <a:r>
              <a:rPr lang="de-DE" baseline="0" dirty="0"/>
              <a:t> </a:t>
            </a:r>
            <a:r>
              <a:rPr lang="de-DE" baseline="0" dirty="0" err="1"/>
              <a:t>should</a:t>
            </a:r>
            <a:r>
              <a:rPr lang="de-DE" baseline="0" dirty="0"/>
              <a:t> also </a:t>
            </a:r>
            <a:r>
              <a:rPr lang="de-DE" baseline="0" dirty="0" err="1"/>
              <a:t>be</a:t>
            </a:r>
            <a:r>
              <a:rPr lang="de-DE" baseline="0" dirty="0"/>
              <a:t> possible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guard</a:t>
            </a:r>
            <a:r>
              <a:rPr lang="de-DE" baseline="0" dirty="0"/>
              <a:t> </a:t>
            </a:r>
            <a:r>
              <a:rPr lang="de-DE" baseline="0" dirty="0" err="1"/>
              <a:t>intellectual</a:t>
            </a:r>
            <a:r>
              <a:rPr lang="de-DE" baseline="0" dirty="0"/>
              <a:t> </a:t>
            </a:r>
            <a:r>
              <a:rPr lang="de-DE" baseline="0" dirty="0" err="1"/>
              <a:t>property</a:t>
            </a:r>
            <a:r>
              <a:rPr lang="de-DE" baseline="0" dirty="0"/>
              <a:t> </a:t>
            </a:r>
            <a:r>
              <a:rPr lang="de-DE" baseline="0" dirty="0" err="1"/>
              <a:t>rights</a:t>
            </a:r>
            <a:r>
              <a:rPr lang="de-DE" baseline="0" dirty="0"/>
              <a:t>.</a:t>
            </a:r>
            <a:endParaRPr lang="de-DE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AD96AA-93D0-4226-ABDC-4E8AF4A3F1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58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overcome</a:t>
            </a:r>
            <a:r>
              <a:rPr lang="de-DE" dirty="0"/>
              <a:t>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problems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had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idea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establish</a:t>
            </a:r>
            <a:r>
              <a:rPr lang="de-DE" baseline="0" dirty="0"/>
              <a:t> a </a:t>
            </a:r>
            <a:r>
              <a:rPr lang="de-DE" baseline="0" dirty="0" err="1"/>
              <a:t>kind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„</a:t>
            </a:r>
            <a:r>
              <a:rPr lang="de-DE" baseline="0" dirty="0" err="1"/>
              <a:t>improved</a:t>
            </a:r>
            <a:r>
              <a:rPr lang="de-DE" baseline="0" dirty="0"/>
              <a:t> </a:t>
            </a:r>
            <a:r>
              <a:rPr lang="de-DE" baseline="0" dirty="0" err="1"/>
              <a:t>phenotyping</a:t>
            </a:r>
            <a:r>
              <a:rPr lang="de-DE" baseline="0" dirty="0"/>
              <a:t> light“.</a:t>
            </a:r>
          </a:p>
          <a:p>
            <a:endParaRPr lang="de-DE" baseline="0" dirty="0"/>
          </a:p>
          <a:p>
            <a:r>
              <a:rPr lang="de-DE" baseline="0" dirty="0"/>
              <a:t>This </a:t>
            </a:r>
            <a:r>
              <a:rPr lang="de-DE" baseline="0" dirty="0" err="1"/>
              <a:t>slide</a:t>
            </a:r>
            <a:r>
              <a:rPr lang="de-DE" baseline="0" dirty="0"/>
              <a:t> </a:t>
            </a:r>
            <a:r>
              <a:rPr lang="de-DE" baseline="0" dirty="0" err="1"/>
              <a:t>shows</a:t>
            </a:r>
            <a:r>
              <a:rPr lang="de-DE" baseline="0" dirty="0"/>
              <a:t> </a:t>
            </a:r>
            <a:r>
              <a:rPr lang="de-DE" baseline="0" dirty="0" err="1"/>
              <a:t>you</a:t>
            </a:r>
            <a:r>
              <a:rPr lang="de-DE" baseline="0" dirty="0"/>
              <a:t> an </a:t>
            </a:r>
            <a:r>
              <a:rPr lang="de-DE" baseline="0" dirty="0" err="1"/>
              <a:t>overview</a:t>
            </a:r>
            <a:r>
              <a:rPr lang="de-DE" baseline="0" dirty="0"/>
              <a:t> </a:t>
            </a:r>
            <a:r>
              <a:rPr lang="de-DE" baseline="0" dirty="0" err="1"/>
              <a:t>about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main</a:t>
            </a:r>
            <a:r>
              <a:rPr lang="de-DE" baseline="0" dirty="0"/>
              <a:t> </a:t>
            </a:r>
            <a:r>
              <a:rPr lang="de-DE" baseline="0" dirty="0" err="1"/>
              <a:t>features</a:t>
            </a:r>
            <a:r>
              <a:rPr lang="de-DE" baseline="0" dirty="0"/>
              <a:t> in </a:t>
            </a:r>
            <a:r>
              <a:rPr lang="de-DE" baseline="0" dirty="0" err="1"/>
              <a:t>this</a:t>
            </a:r>
            <a:r>
              <a:rPr lang="de-DE" baseline="0" dirty="0"/>
              <a:t> </a:t>
            </a:r>
            <a:r>
              <a:rPr lang="de-DE" baseline="0" dirty="0" err="1"/>
              <a:t>project</a:t>
            </a:r>
            <a:r>
              <a:rPr lang="de-DE" baseline="0" dirty="0"/>
              <a:t>. </a:t>
            </a:r>
            <a:r>
              <a:rPr lang="de-DE" baseline="0" dirty="0" err="1"/>
              <a:t>Don‘t</a:t>
            </a:r>
            <a:r>
              <a:rPr lang="de-DE" baseline="0" dirty="0"/>
              <a:t> </a:t>
            </a:r>
            <a:r>
              <a:rPr lang="de-DE" baseline="0" dirty="0" err="1"/>
              <a:t>be</a:t>
            </a:r>
            <a:r>
              <a:rPr lang="de-DE" baseline="0" dirty="0"/>
              <a:t> </a:t>
            </a:r>
            <a:r>
              <a:rPr lang="de-DE" baseline="0" dirty="0" err="1"/>
              <a:t>afraid</a:t>
            </a:r>
            <a:r>
              <a:rPr lang="de-DE" baseline="0" dirty="0"/>
              <a:t> - </a:t>
            </a:r>
            <a:r>
              <a:rPr lang="de-DE" baseline="0" dirty="0" err="1"/>
              <a:t>every</a:t>
            </a:r>
            <a:r>
              <a:rPr lang="de-DE" baseline="0" dirty="0"/>
              <a:t> </a:t>
            </a:r>
            <a:r>
              <a:rPr lang="de-DE" baseline="0" dirty="0" err="1"/>
              <a:t>detail</a:t>
            </a:r>
            <a:r>
              <a:rPr lang="de-DE" baseline="0" dirty="0"/>
              <a:t> will </a:t>
            </a:r>
            <a:r>
              <a:rPr lang="de-DE" baseline="0" dirty="0" err="1"/>
              <a:t>be</a:t>
            </a:r>
            <a:r>
              <a:rPr lang="de-DE" baseline="0" dirty="0"/>
              <a:t> </a:t>
            </a:r>
            <a:r>
              <a:rPr lang="de-DE" baseline="0" dirty="0" err="1"/>
              <a:t>explained</a:t>
            </a:r>
            <a:r>
              <a:rPr lang="de-DE" baseline="0" dirty="0"/>
              <a:t> </a:t>
            </a:r>
            <a:r>
              <a:rPr lang="de-DE" baseline="0" dirty="0" err="1"/>
              <a:t>later</a:t>
            </a:r>
            <a:r>
              <a:rPr lang="de-DE" baseline="0" dirty="0"/>
              <a:t> in </a:t>
            </a:r>
            <a:r>
              <a:rPr lang="de-DE" baseline="0" dirty="0" err="1"/>
              <a:t>this</a:t>
            </a:r>
            <a:r>
              <a:rPr lang="de-DE" baseline="0" dirty="0"/>
              <a:t> </a:t>
            </a:r>
            <a:r>
              <a:rPr lang="de-DE" baseline="0" dirty="0" err="1"/>
              <a:t>talk</a:t>
            </a:r>
            <a:r>
              <a:rPr lang="de-DE" baseline="0" dirty="0"/>
              <a:t>.</a:t>
            </a:r>
          </a:p>
          <a:p>
            <a:endParaRPr lang="de-DE" baseline="0" dirty="0"/>
          </a:p>
          <a:p>
            <a:r>
              <a:rPr lang="de-DE" baseline="0" dirty="0"/>
              <a:t>First,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user</a:t>
            </a:r>
            <a:r>
              <a:rPr lang="de-DE" baseline="0" dirty="0"/>
              <a:t> </a:t>
            </a:r>
            <a:r>
              <a:rPr lang="de-DE" baseline="0" dirty="0" err="1"/>
              <a:t>decides</a:t>
            </a:r>
            <a:r>
              <a:rPr lang="de-DE" baseline="0" dirty="0"/>
              <a:t> </a:t>
            </a:r>
            <a:r>
              <a:rPr lang="de-DE" baseline="0" dirty="0" err="1"/>
              <a:t>which</a:t>
            </a:r>
            <a:r>
              <a:rPr lang="de-DE" baseline="0" dirty="0"/>
              <a:t> </a:t>
            </a:r>
            <a:r>
              <a:rPr lang="de-DE" baseline="0" dirty="0" err="1"/>
              <a:t>properties</a:t>
            </a:r>
            <a:r>
              <a:rPr lang="de-DE" baseline="0" dirty="0"/>
              <a:t> he </a:t>
            </a:r>
            <a:r>
              <a:rPr lang="de-DE" baseline="0" dirty="0" err="1"/>
              <a:t>or</a:t>
            </a:r>
            <a:r>
              <a:rPr lang="de-DE" baseline="0" dirty="0"/>
              <a:t> </a:t>
            </a:r>
            <a:r>
              <a:rPr lang="de-DE" baseline="0" dirty="0" err="1"/>
              <a:t>she</a:t>
            </a:r>
            <a:r>
              <a:rPr lang="de-DE" baseline="0" dirty="0"/>
              <a:t> </a:t>
            </a:r>
            <a:r>
              <a:rPr lang="de-DE" baseline="0" dirty="0" err="1"/>
              <a:t>would</a:t>
            </a:r>
            <a:r>
              <a:rPr lang="de-DE" baseline="0" dirty="0"/>
              <a:t> like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measure</a:t>
            </a:r>
            <a:r>
              <a:rPr lang="de-DE" baseline="0" dirty="0"/>
              <a:t>. This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usually</a:t>
            </a:r>
            <a:r>
              <a:rPr lang="de-DE" baseline="0" dirty="0"/>
              <a:t> </a:t>
            </a:r>
            <a:r>
              <a:rPr lang="de-DE" baseline="0" dirty="0" err="1"/>
              <a:t>done</a:t>
            </a:r>
            <a:r>
              <a:rPr lang="de-DE" baseline="0" dirty="0"/>
              <a:t> in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office</a:t>
            </a:r>
            <a:r>
              <a:rPr lang="de-DE" baseline="0" dirty="0"/>
              <a:t> </a:t>
            </a:r>
            <a:r>
              <a:rPr lang="de-DE" baseline="0" dirty="0" err="1"/>
              <a:t>by</a:t>
            </a:r>
            <a:r>
              <a:rPr lang="de-DE" baseline="0" dirty="0"/>
              <a:t> </a:t>
            </a:r>
            <a:r>
              <a:rPr lang="de-DE" baseline="0" dirty="0" err="1"/>
              <a:t>creating</a:t>
            </a:r>
            <a:r>
              <a:rPr lang="de-DE" baseline="0" dirty="0"/>
              <a:t> a so-</a:t>
            </a:r>
            <a:r>
              <a:rPr lang="de-DE" baseline="0" dirty="0" err="1"/>
              <a:t>called</a:t>
            </a:r>
            <a:r>
              <a:rPr lang="de-DE" baseline="0" dirty="0"/>
              <a:t> </a:t>
            </a:r>
            <a:r>
              <a:rPr lang="de-DE" baseline="0" dirty="0" err="1"/>
              <a:t>phenotyping</a:t>
            </a:r>
            <a:r>
              <a:rPr lang="de-DE" baseline="0" dirty="0"/>
              <a:t> </a:t>
            </a:r>
            <a:r>
              <a:rPr lang="de-DE" baseline="0" dirty="0" err="1"/>
              <a:t>scheme</a:t>
            </a:r>
            <a:r>
              <a:rPr lang="de-DE" baseline="0" dirty="0"/>
              <a:t>. The </a:t>
            </a:r>
            <a:r>
              <a:rPr lang="de-DE" baseline="0" dirty="0" err="1"/>
              <a:t>phenotyping</a:t>
            </a:r>
            <a:r>
              <a:rPr lang="de-DE" baseline="0" dirty="0"/>
              <a:t> </a:t>
            </a:r>
            <a:r>
              <a:rPr lang="de-DE" baseline="0" dirty="0" err="1"/>
              <a:t>scheme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a simple </a:t>
            </a:r>
            <a:r>
              <a:rPr lang="de-DE" baseline="0" dirty="0" err="1"/>
              <a:t>text</a:t>
            </a:r>
            <a:r>
              <a:rPr lang="de-DE" baseline="0" dirty="0"/>
              <a:t> </a:t>
            </a:r>
            <a:r>
              <a:rPr lang="de-DE" baseline="0" dirty="0" err="1"/>
              <a:t>file</a:t>
            </a:r>
            <a:r>
              <a:rPr lang="de-DE" baseline="0" dirty="0"/>
              <a:t> in </a:t>
            </a:r>
            <a:r>
              <a:rPr lang="de-DE" baseline="0" dirty="0" err="1"/>
              <a:t>extended</a:t>
            </a:r>
            <a:r>
              <a:rPr lang="de-DE" baseline="0" dirty="0"/>
              <a:t> </a:t>
            </a:r>
            <a:r>
              <a:rPr lang="de-DE" baseline="0" dirty="0" err="1"/>
              <a:t>markup</a:t>
            </a:r>
            <a:r>
              <a:rPr lang="de-DE" baseline="0" dirty="0"/>
              <a:t> </a:t>
            </a:r>
            <a:r>
              <a:rPr lang="de-DE" baseline="0" dirty="0" err="1"/>
              <a:t>language</a:t>
            </a:r>
            <a:r>
              <a:rPr lang="de-DE" baseline="0" dirty="0"/>
              <a:t> (XML) </a:t>
            </a:r>
            <a:r>
              <a:rPr lang="de-DE" baseline="0" dirty="0" err="1"/>
              <a:t>format</a:t>
            </a:r>
            <a:r>
              <a:rPr lang="de-DE" baseline="0" dirty="0"/>
              <a:t> </a:t>
            </a:r>
            <a:r>
              <a:rPr lang="de-DE" baseline="0" dirty="0" err="1"/>
              <a:t>which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now</a:t>
            </a:r>
            <a:r>
              <a:rPr lang="de-DE" baseline="0" dirty="0"/>
              <a:t> </a:t>
            </a:r>
            <a:r>
              <a:rPr lang="de-DE" baseline="0" dirty="0" err="1"/>
              <a:t>copied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mobile terminal.</a:t>
            </a:r>
          </a:p>
          <a:p>
            <a:endParaRPr lang="de-DE" baseline="0" dirty="0"/>
          </a:p>
          <a:p>
            <a:r>
              <a:rPr lang="de-DE" baseline="0" dirty="0"/>
              <a:t>The </a:t>
            </a:r>
            <a:r>
              <a:rPr lang="de-DE" baseline="0" dirty="0" err="1"/>
              <a:t>actual</a:t>
            </a:r>
            <a:r>
              <a:rPr lang="de-DE" baseline="0" dirty="0"/>
              <a:t> </a:t>
            </a:r>
            <a:r>
              <a:rPr lang="de-DE" baseline="0" dirty="0" err="1"/>
              <a:t>phenotyping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done</a:t>
            </a:r>
            <a:r>
              <a:rPr lang="de-DE" baseline="0" dirty="0"/>
              <a:t> on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fieldsite</a:t>
            </a:r>
            <a:r>
              <a:rPr lang="de-DE" baseline="0" dirty="0"/>
              <a:t> </a:t>
            </a:r>
            <a:r>
              <a:rPr lang="de-DE" baseline="0" dirty="0" err="1"/>
              <a:t>or</a:t>
            </a:r>
            <a:r>
              <a:rPr lang="de-DE" baseline="0" dirty="0"/>
              <a:t> in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greenhouse</a:t>
            </a:r>
            <a:r>
              <a:rPr lang="de-DE" baseline="0" dirty="0"/>
              <a:t>. The </a:t>
            </a:r>
            <a:r>
              <a:rPr lang="de-DE" baseline="0" dirty="0" err="1"/>
              <a:t>number</a:t>
            </a:r>
            <a:r>
              <a:rPr lang="de-DE" baseline="0" dirty="0"/>
              <a:t> on </a:t>
            </a:r>
            <a:r>
              <a:rPr lang="de-DE" baseline="0" dirty="0" err="1"/>
              <a:t>the</a:t>
            </a:r>
            <a:r>
              <a:rPr lang="de-DE" baseline="0" dirty="0"/>
              <a:t> plant </a:t>
            </a:r>
            <a:r>
              <a:rPr lang="de-DE" baseline="0" dirty="0" err="1"/>
              <a:t>label</a:t>
            </a:r>
            <a:r>
              <a:rPr lang="de-DE" baseline="0" dirty="0"/>
              <a:t> </a:t>
            </a:r>
            <a:r>
              <a:rPr lang="de-DE" baseline="0" dirty="0" err="1"/>
              <a:t>can</a:t>
            </a:r>
            <a:r>
              <a:rPr lang="de-DE" baseline="0" dirty="0"/>
              <a:t> </a:t>
            </a:r>
            <a:r>
              <a:rPr lang="de-DE" baseline="0" dirty="0" err="1"/>
              <a:t>either</a:t>
            </a:r>
            <a:r>
              <a:rPr lang="de-DE" baseline="0" dirty="0"/>
              <a:t> </a:t>
            </a:r>
            <a:r>
              <a:rPr lang="de-DE" baseline="0" dirty="0" err="1"/>
              <a:t>be</a:t>
            </a:r>
            <a:r>
              <a:rPr lang="de-DE" baseline="0" dirty="0"/>
              <a:t> </a:t>
            </a:r>
            <a:r>
              <a:rPr lang="de-DE" baseline="0" dirty="0" err="1"/>
              <a:t>entered</a:t>
            </a:r>
            <a:r>
              <a:rPr lang="de-DE" baseline="0" dirty="0"/>
              <a:t> </a:t>
            </a:r>
            <a:r>
              <a:rPr lang="de-DE" baseline="0" dirty="0" err="1"/>
              <a:t>into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mobile terminal </a:t>
            </a:r>
            <a:r>
              <a:rPr lang="de-DE" baseline="0" dirty="0" err="1"/>
              <a:t>by</a:t>
            </a:r>
            <a:r>
              <a:rPr lang="de-DE" baseline="0" dirty="0"/>
              <a:t> </a:t>
            </a:r>
            <a:r>
              <a:rPr lang="de-DE" baseline="0" dirty="0" err="1"/>
              <a:t>scanning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barcode</a:t>
            </a:r>
            <a:r>
              <a:rPr lang="de-DE" baseline="0" dirty="0"/>
              <a:t> </a:t>
            </a:r>
            <a:r>
              <a:rPr lang="de-DE" baseline="0" dirty="0" err="1"/>
              <a:t>or</a:t>
            </a:r>
            <a:r>
              <a:rPr lang="de-DE" baseline="0" dirty="0"/>
              <a:t> </a:t>
            </a:r>
            <a:r>
              <a:rPr lang="de-DE" baseline="0" dirty="0" err="1"/>
              <a:t>by</a:t>
            </a:r>
            <a:r>
              <a:rPr lang="de-DE" baseline="0" dirty="0"/>
              <a:t> </a:t>
            </a:r>
            <a:r>
              <a:rPr lang="de-DE" baseline="0" dirty="0" err="1"/>
              <a:t>typing</a:t>
            </a:r>
            <a:r>
              <a:rPr lang="de-DE" baseline="0" dirty="0"/>
              <a:t>. The </a:t>
            </a:r>
            <a:r>
              <a:rPr lang="de-DE" baseline="0" dirty="0" err="1"/>
              <a:t>measured</a:t>
            </a:r>
            <a:r>
              <a:rPr lang="de-DE" baseline="0" dirty="0"/>
              <a:t> </a:t>
            </a:r>
            <a:r>
              <a:rPr lang="de-DE" baseline="0" dirty="0" err="1"/>
              <a:t>or</a:t>
            </a:r>
            <a:r>
              <a:rPr lang="de-DE" baseline="0" dirty="0"/>
              <a:t> </a:t>
            </a:r>
            <a:r>
              <a:rPr lang="de-DE" baseline="0" dirty="0" err="1"/>
              <a:t>observed</a:t>
            </a:r>
            <a:r>
              <a:rPr lang="de-DE" baseline="0" dirty="0"/>
              <a:t> </a:t>
            </a:r>
            <a:r>
              <a:rPr lang="de-DE" baseline="0" dirty="0" err="1"/>
              <a:t>values</a:t>
            </a:r>
            <a:r>
              <a:rPr lang="de-DE" baseline="0" dirty="0"/>
              <a:t> </a:t>
            </a:r>
            <a:r>
              <a:rPr lang="de-DE" baseline="0" dirty="0" err="1"/>
              <a:t>are</a:t>
            </a:r>
            <a:r>
              <a:rPr lang="de-DE" baseline="0" dirty="0"/>
              <a:t> </a:t>
            </a:r>
            <a:r>
              <a:rPr lang="de-DE" baseline="0" dirty="0" err="1"/>
              <a:t>entered</a:t>
            </a:r>
            <a:r>
              <a:rPr lang="de-DE" baseline="0" dirty="0"/>
              <a:t> </a:t>
            </a:r>
            <a:r>
              <a:rPr lang="de-DE" baseline="0" dirty="0" err="1"/>
              <a:t>by</a:t>
            </a:r>
            <a:r>
              <a:rPr lang="de-DE" baseline="0" dirty="0"/>
              <a:t> </a:t>
            </a:r>
            <a:r>
              <a:rPr lang="de-DE" baseline="0" dirty="0" err="1"/>
              <a:t>typing</a:t>
            </a:r>
            <a:r>
              <a:rPr lang="de-DE" baseline="0" dirty="0"/>
              <a:t> </a:t>
            </a:r>
            <a:r>
              <a:rPr lang="de-DE" baseline="0" dirty="0" err="1"/>
              <a:t>or</a:t>
            </a:r>
            <a:r>
              <a:rPr lang="de-DE" baseline="0" dirty="0"/>
              <a:t> </a:t>
            </a:r>
            <a:r>
              <a:rPr lang="de-DE" baseline="0" dirty="0" err="1"/>
              <a:t>selecting</a:t>
            </a:r>
            <a:r>
              <a:rPr lang="de-DE" baseline="0" dirty="0"/>
              <a:t>.</a:t>
            </a:r>
          </a:p>
          <a:p>
            <a:endParaRPr lang="de-DE" baseline="0" dirty="0"/>
          </a:p>
          <a:p>
            <a:r>
              <a:rPr lang="de-DE" baseline="0" dirty="0"/>
              <a:t>Back in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office</a:t>
            </a:r>
            <a:r>
              <a:rPr lang="de-DE" baseline="0" dirty="0"/>
              <a:t>,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results</a:t>
            </a:r>
            <a:r>
              <a:rPr lang="de-DE" baseline="0" dirty="0"/>
              <a:t> </a:t>
            </a:r>
            <a:r>
              <a:rPr lang="de-DE" baseline="0" dirty="0" err="1"/>
              <a:t>which</a:t>
            </a:r>
            <a:r>
              <a:rPr lang="de-DE" baseline="0" dirty="0"/>
              <a:t> </a:t>
            </a:r>
            <a:r>
              <a:rPr lang="de-DE" baseline="0" dirty="0" err="1"/>
              <a:t>are</a:t>
            </a:r>
            <a:r>
              <a:rPr lang="de-DE" baseline="0" dirty="0"/>
              <a:t> </a:t>
            </a:r>
            <a:r>
              <a:rPr lang="de-DE" baseline="0" dirty="0" err="1"/>
              <a:t>stored</a:t>
            </a:r>
            <a:r>
              <a:rPr lang="de-DE" baseline="0" dirty="0"/>
              <a:t> </a:t>
            </a:r>
            <a:r>
              <a:rPr lang="de-DE" baseline="0" dirty="0" err="1"/>
              <a:t>again</a:t>
            </a:r>
            <a:r>
              <a:rPr lang="de-DE" baseline="0" dirty="0"/>
              <a:t> in XML </a:t>
            </a:r>
            <a:r>
              <a:rPr lang="de-DE" baseline="0" dirty="0" err="1"/>
              <a:t>text</a:t>
            </a:r>
            <a:r>
              <a:rPr lang="de-DE" baseline="0" dirty="0"/>
              <a:t> </a:t>
            </a:r>
            <a:r>
              <a:rPr lang="de-DE" baseline="0" dirty="0" err="1"/>
              <a:t>files</a:t>
            </a:r>
            <a:r>
              <a:rPr lang="de-DE" baseline="0" dirty="0"/>
              <a:t> </a:t>
            </a:r>
            <a:r>
              <a:rPr lang="de-DE" baseline="0" dirty="0" err="1"/>
              <a:t>are</a:t>
            </a:r>
            <a:r>
              <a:rPr lang="de-DE" baseline="0" dirty="0"/>
              <a:t> </a:t>
            </a:r>
            <a:r>
              <a:rPr lang="de-DE" baseline="0" dirty="0" err="1"/>
              <a:t>copied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computer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further</a:t>
            </a:r>
            <a:r>
              <a:rPr lang="de-DE" baseline="0" dirty="0"/>
              <a:t> </a:t>
            </a:r>
            <a:r>
              <a:rPr lang="de-DE" baseline="0" dirty="0" err="1"/>
              <a:t>processing</a:t>
            </a:r>
            <a:r>
              <a:rPr lang="de-DE" baseline="0" dirty="0"/>
              <a:t>.</a:t>
            </a:r>
          </a:p>
          <a:p>
            <a:endParaRPr lang="de-DE" baseline="0" dirty="0"/>
          </a:p>
          <a:p>
            <a:r>
              <a:rPr lang="de-DE" baseline="0" dirty="0"/>
              <a:t>The </a:t>
            </a:r>
            <a:r>
              <a:rPr lang="de-DE" baseline="0" dirty="0" err="1"/>
              <a:t>scheme</a:t>
            </a:r>
            <a:r>
              <a:rPr lang="de-DE" baseline="0" dirty="0"/>
              <a:t> at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bottom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slide</a:t>
            </a:r>
            <a:r>
              <a:rPr lang="de-DE" baseline="0" dirty="0"/>
              <a:t> </a:t>
            </a:r>
            <a:r>
              <a:rPr lang="de-DE" baseline="0" dirty="0" err="1"/>
              <a:t>shows</a:t>
            </a:r>
            <a:r>
              <a:rPr lang="de-DE" baseline="0" dirty="0"/>
              <a:t> </a:t>
            </a:r>
            <a:r>
              <a:rPr lang="de-DE" baseline="0" dirty="0" err="1"/>
              <a:t>some</a:t>
            </a:r>
            <a:r>
              <a:rPr lang="de-DE" baseline="0" dirty="0"/>
              <a:t> </a:t>
            </a:r>
            <a:r>
              <a:rPr lang="de-DE" baseline="0" dirty="0" err="1"/>
              <a:t>more</a:t>
            </a:r>
            <a:r>
              <a:rPr lang="de-DE" baseline="0" dirty="0"/>
              <a:t> </a:t>
            </a:r>
            <a:r>
              <a:rPr lang="de-DE" baseline="0" dirty="0" err="1"/>
              <a:t>details</a:t>
            </a:r>
            <a:r>
              <a:rPr lang="de-DE" baseline="0" dirty="0"/>
              <a:t>:</a:t>
            </a:r>
          </a:p>
          <a:p>
            <a:endParaRPr lang="de-DE" baseline="0" dirty="0"/>
          </a:p>
          <a:p>
            <a:r>
              <a:rPr lang="de-DE" baseline="0" dirty="0" err="1"/>
              <a:t>Phenotyping</a:t>
            </a:r>
            <a:r>
              <a:rPr lang="de-DE" baseline="0" dirty="0"/>
              <a:t> </a:t>
            </a:r>
            <a:r>
              <a:rPr lang="de-DE" baseline="0" dirty="0" err="1"/>
              <a:t>schemes</a:t>
            </a:r>
            <a:r>
              <a:rPr lang="de-DE" baseline="0" dirty="0"/>
              <a:t> </a:t>
            </a:r>
            <a:r>
              <a:rPr lang="de-DE" baseline="0" dirty="0" err="1"/>
              <a:t>are</a:t>
            </a:r>
            <a:r>
              <a:rPr lang="de-DE" baseline="0" dirty="0"/>
              <a:t> </a:t>
            </a:r>
            <a:r>
              <a:rPr lang="de-DE" baseline="0" dirty="0" err="1"/>
              <a:t>created</a:t>
            </a:r>
            <a:r>
              <a:rPr lang="de-DE" baseline="0" dirty="0"/>
              <a:t> </a:t>
            </a:r>
            <a:r>
              <a:rPr lang="de-DE" baseline="0" dirty="0" err="1"/>
              <a:t>by</a:t>
            </a:r>
            <a:r>
              <a:rPr lang="de-DE" baseline="0" dirty="0"/>
              <a:t> </a:t>
            </a:r>
            <a:r>
              <a:rPr lang="de-DE" baseline="0" dirty="0" err="1"/>
              <a:t>using</a:t>
            </a:r>
            <a:r>
              <a:rPr lang="de-DE" baseline="0" dirty="0"/>
              <a:t> a web </a:t>
            </a:r>
            <a:r>
              <a:rPr lang="de-DE" baseline="0" dirty="0" err="1"/>
              <a:t>application</a:t>
            </a:r>
            <a:r>
              <a:rPr lang="de-DE" baseline="0" dirty="0"/>
              <a:t>. </a:t>
            </a:r>
            <a:r>
              <a:rPr lang="de-DE" baseline="0" dirty="0" err="1"/>
              <a:t>That</a:t>
            </a:r>
            <a:r>
              <a:rPr lang="de-DE" baseline="0" dirty="0"/>
              <a:t> </a:t>
            </a:r>
            <a:r>
              <a:rPr lang="de-DE" baseline="0" dirty="0" err="1"/>
              <a:t>means</a:t>
            </a:r>
            <a:r>
              <a:rPr lang="de-DE" baseline="0" dirty="0"/>
              <a:t> </a:t>
            </a:r>
            <a:r>
              <a:rPr lang="de-DE" baseline="0" dirty="0" err="1"/>
              <a:t>that</a:t>
            </a:r>
            <a:r>
              <a:rPr lang="de-DE" baseline="0" dirty="0"/>
              <a:t> </a:t>
            </a:r>
            <a:r>
              <a:rPr lang="de-DE" baseline="0" dirty="0" err="1"/>
              <a:t>this</a:t>
            </a:r>
            <a:r>
              <a:rPr lang="de-DE" baseline="0" dirty="0"/>
              <a:t> </a:t>
            </a:r>
            <a:r>
              <a:rPr lang="de-DE" baseline="0" dirty="0" err="1"/>
              <a:t>can</a:t>
            </a:r>
            <a:r>
              <a:rPr lang="de-DE" baseline="0" dirty="0"/>
              <a:t> </a:t>
            </a:r>
            <a:r>
              <a:rPr lang="de-DE" baseline="0" dirty="0" err="1"/>
              <a:t>be</a:t>
            </a:r>
            <a:r>
              <a:rPr lang="de-DE" baseline="0" dirty="0"/>
              <a:t> </a:t>
            </a:r>
            <a:r>
              <a:rPr lang="de-DE" baseline="0" dirty="0" err="1"/>
              <a:t>done</a:t>
            </a:r>
            <a:r>
              <a:rPr lang="de-DE" baseline="0" dirty="0"/>
              <a:t> </a:t>
            </a:r>
            <a:r>
              <a:rPr lang="de-DE" baseline="0" dirty="0" err="1"/>
              <a:t>wherever</a:t>
            </a:r>
            <a:r>
              <a:rPr lang="de-DE" baseline="0" dirty="0"/>
              <a:t> </a:t>
            </a:r>
            <a:r>
              <a:rPr lang="de-DE" baseline="0" dirty="0" err="1"/>
              <a:t>internet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available</a:t>
            </a:r>
            <a:r>
              <a:rPr lang="de-DE" baseline="0" dirty="0"/>
              <a:t>. Both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controlled</a:t>
            </a:r>
            <a:r>
              <a:rPr lang="de-DE" baseline="0" dirty="0"/>
              <a:t> </a:t>
            </a:r>
            <a:r>
              <a:rPr lang="de-DE" baseline="0" dirty="0" err="1"/>
              <a:t>vocabulary</a:t>
            </a:r>
            <a:r>
              <a:rPr lang="de-DE" baseline="0" dirty="0"/>
              <a:t> and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phenotyping</a:t>
            </a:r>
            <a:r>
              <a:rPr lang="de-DE" baseline="0" dirty="0"/>
              <a:t> </a:t>
            </a:r>
            <a:r>
              <a:rPr lang="de-DE" baseline="0" dirty="0" err="1"/>
              <a:t>schemes</a:t>
            </a:r>
            <a:r>
              <a:rPr lang="de-DE" baseline="0" dirty="0"/>
              <a:t> </a:t>
            </a:r>
            <a:r>
              <a:rPr lang="de-DE" baseline="0" dirty="0" err="1"/>
              <a:t>are</a:t>
            </a:r>
            <a:r>
              <a:rPr lang="de-DE" baseline="0" dirty="0"/>
              <a:t> </a:t>
            </a:r>
            <a:r>
              <a:rPr lang="de-DE" baseline="0" dirty="0" err="1"/>
              <a:t>stored</a:t>
            </a:r>
            <a:r>
              <a:rPr lang="de-DE" baseline="0" dirty="0"/>
              <a:t> in a </a:t>
            </a:r>
            <a:r>
              <a:rPr lang="de-DE" baseline="0" dirty="0" err="1"/>
              <a:t>database</a:t>
            </a:r>
            <a:r>
              <a:rPr lang="de-DE" baseline="0" dirty="0"/>
              <a:t>, </a:t>
            </a:r>
            <a:r>
              <a:rPr lang="de-DE" baseline="0" dirty="0" err="1"/>
              <a:t>where</a:t>
            </a:r>
            <a:r>
              <a:rPr lang="de-DE" baseline="0" dirty="0"/>
              <a:t> </a:t>
            </a:r>
            <a:r>
              <a:rPr lang="de-DE" baseline="0" dirty="0" err="1"/>
              <a:t>new</a:t>
            </a:r>
            <a:r>
              <a:rPr lang="de-DE" baseline="0" dirty="0"/>
              <a:t> </a:t>
            </a:r>
            <a:r>
              <a:rPr lang="de-DE" baseline="0" dirty="0" err="1"/>
              <a:t>controlled</a:t>
            </a:r>
            <a:r>
              <a:rPr lang="de-DE" baseline="0" dirty="0"/>
              <a:t> </a:t>
            </a:r>
            <a:r>
              <a:rPr lang="de-DE" baseline="0" dirty="0" err="1"/>
              <a:t>vocabulary</a:t>
            </a:r>
            <a:r>
              <a:rPr lang="de-DE" baseline="0" dirty="0"/>
              <a:t> </a:t>
            </a:r>
            <a:r>
              <a:rPr lang="de-DE" baseline="0" dirty="0" err="1"/>
              <a:t>can</a:t>
            </a:r>
            <a:r>
              <a:rPr lang="de-DE" baseline="0" dirty="0"/>
              <a:t> </a:t>
            </a:r>
            <a:r>
              <a:rPr lang="de-DE" baseline="0" dirty="0" err="1"/>
              <a:t>be</a:t>
            </a:r>
            <a:r>
              <a:rPr lang="de-DE" baseline="0" dirty="0"/>
              <a:t> </a:t>
            </a:r>
            <a:r>
              <a:rPr lang="de-DE" baseline="0" dirty="0" err="1"/>
              <a:t>obtained</a:t>
            </a:r>
            <a:r>
              <a:rPr lang="de-DE" baseline="0" dirty="0"/>
              <a:t> </a:t>
            </a:r>
            <a:r>
              <a:rPr lang="de-DE" baseline="0" dirty="0" err="1"/>
              <a:t>from</a:t>
            </a:r>
            <a:r>
              <a:rPr lang="de-DE" baseline="0" dirty="0"/>
              <a:t> </a:t>
            </a:r>
            <a:r>
              <a:rPr lang="de-DE" baseline="0" dirty="0" err="1"/>
              <a:t>another</a:t>
            </a:r>
            <a:r>
              <a:rPr lang="de-DE" baseline="0" dirty="0"/>
              <a:t> </a:t>
            </a:r>
            <a:r>
              <a:rPr lang="de-DE" baseline="0" dirty="0" err="1"/>
              <a:t>public</a:t>
            </a:r>
            <a:r>
              <a:rPr lang="de-DE" baseline="0" dirty="0"/>
              <a:t> </a:t>
            </a:r>
            <a:r>
              <a:rPr lang="de-DE" baseline="0" dirty="0" err="1"/>
              <a:t>database</a:t>
            </a:r>
            <a:r>
              <a:rPr lang="de-DE" baseline="0" dirty="0"/>
              <a:t> (e.g. </a:t>
            </a:r>
            <a:r>
              <a:rPr lang="de-DE" baseline="0" dirty="0" err="1"/>
              <a:t>the</a:t>
            </a:r>
            <a:r>
              <a:rPr lang="de-DE" baseline="0" dirty="0"/>
              <a:t> plant </a:t>
            </a:r>
            <a:r>
              <a:rPr lang="de-DE" baseline="0" dirty="0" err="1"/>
              <a:t>ontology</a:t>
            </a:r>
            <a:r>
              <a:rPr lang="de-DE" baseline="0" dirty="0"/>
              <a:t>).</a:t>
            </a:r>
          </a:p>
          <a:p>
            <a:endParaRPr lang="de-DE" baseline="0" dirty="0"/>
          </a:p>
          <a:p>
            <a:r>
              <a:rPr lang="de-DE" baseline="0" dirty="0"/>
              <a:t>You </a:t>
            </a:r>
            <a:r>
              <a:rPr lang="de-DE" baseline="0" dirty="0" err="1"/>
              <a:t>see</a:t>
            </a:r>
            <a:r>
              <a:rPr lang="de-DE" baseline="0" dirty="0"/>
              <a:t> </a:t>
            </a:r>
            <a:r>
              <a:rPr lang="de-DE" baseline="0" dirty="0" err="1"/>
              <a:t>again</a:t>
            </a:r>
            <a:r>
              <a:rPr lang="de-DE" baseline="0" dirty="0"/>
              <a:t> </a:t>
            </a:r>
            <a:r>
              <a:rPr lang="de-DE" baseline="0" dirty="0" err="1"/>
              <a:t>that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data</a:t>
            </a:r>
            <a:r>
              <a:rPr lang="de-DE" baseline="0" dirty="0"/>
              <a:t> </a:t>
            </a:r>
            <a:r>
              <a:rPr lang="de-DE" baseline="0" dirty="0" err="1"/>
              <a:t>exchange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done</a:t>
            </a:r>
            <a:r>
              <a:rPr lang="de-DE" baseline="0" dirty="0"/>
              <a:t> </a:t>
            </a:r>
            <a:r>
              <a:rPr lang="de-DE" baseline="0" dirty="0" err="1"/>
              <a:t>by</a:t>
            </a:r>
            <a:r>
              <a:rPr lang="de-DE" baseline="0" dirty="0"/>
              <a:t> simple </a:t>
            </a:r>
            <a:r>
              <a:rPr lang="de-DE" baseline="0" dirty="0" err="1"/>
              <a:t>exchange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XML </a:t>
            </a:r>
            <a:r>
              <a:rPr lang="de-DE" baseline="0" dirty="0" err="1"/>
              <a:t>files</a:t>
            </a:r>
            <a:r>
              <a:rPr lang="de-DE" baseline="0" dirty="0"/>
              <a:t>.</a:t>
            </a:r>
          </a:p>
          <a:p>
            <a:endParaRPr lang="de-DE" baseline="0" dirty="0"/>
          </a:p>
          <a:p>
            <a:r>
              <a:rPr lang="de-DE" baseline="0" dirty="0" err="1"/>
              <a:t>Finallay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results</a:t>
            </a:r>
            <a:r>
              <a:rPr lang="de-DE" baseline="0" dirty="0"/>
              <a:t> </a:t>
            </a:r>
            <a:r>
              <a:rPr lang="de-DE" baseline="0" dirty="0" err="1"/>
              <a:t>can</a:t>
            </a:r>
            <a:r>
              <a:rPr lang="de-DE" baseline="0" dirty="0"/>
              <a:t> </a:t>
            </a:r>
            <a:r>
              <a:rPr lang="de-DE" baseline="0" dirty="0" err="1"/>
              <a:t>be</a:t>
            </a:r>
            <a:r>
              <a:rPr lang="de-DE" baseline="0" dirty="0"/>
              <a:t> </a:t>
            </a:r>
            <a:r>
              <a:rPr lang="de-DE" baseline="0" dirty="0" err="1"/>
              <a:t>processed</a:t>
            </a:r>
            <a:r>
              <a:rPr lang="de-DE" baseline="0" dirty="0"/>
              <a:t> </a:t>
            </a:r>
            <a:r>
              <a:rPr lang="de-DE" baseline="0" dirty="0" err="1"/>
              <a:t>by</a:t>
            </a:r>
            <a:r>
              <a:rPr lang="de-DE" baseline="0" dirty="0"/>
              <a:t> </a:t>
            </a:r>
            <a:r>
              <a:rPr lang="de-DE" baseline="0" dirty="0" err="1"/>
              <a:t>other</a:t>
            </a:r>
            <a:r>
              <a:rPr lang="de-DE" baseline="0" dirty="0"/>
              <a:t> </a:t>
            </a:r>
            <a:r>
              <a:rPr lang="de-DE" baseline="0" dirty="0" err="1"/>
              <a:t>tools</a:t>
            </a:r>
            <a:r>
              <a:rPr lang="de-DE" baseline="0" dirty="0"/>
              <a:t> and </a:t>
            </a:r>
            <a:r>
              <a:rPr lang="de-DE" baseline="0" dirty="0" err="1"/>
              <a:t>are</a:t>
            </a:r>
            <a:r>
              <a:rPr lang="de-DE" baseline="0" dirty="0"/>
              <a:t> </a:t>
            </a:r>
            <a:r>
              <a:rPr lang="de-DE" baseline="0" dirty="0" err="1"/>
              <a:t>stored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another</a:t>
            </a:r>
            <a:r>
              <a:rPr lang="de-DE" baseline="0" dirty="0"/>
              <a:t> </a:t>
            </a:r>
            <a:r>
              <a:rPr lang="de-DE" baseline="0" dirty="0" err="1"/>
              <a:t>database</a:t>
            </a:r>
            <a:r>
              <a:rPr lang="de-DE" baseline="0" dirty="0"/>
              <a:t> </a:t>
            </a:r>
            <a:r>
              <a:rPr lang="de-DE" baseline="0" dirty="0" err="1"/>
              <a:t>where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may</a:t>
            </a:r>
            <a:r>
              <a:rPr lang="de-DE" baseline="0" dirty="0"/>
              <a:t> </a:t>
            </a:r>
            <a:r>
              <a:rPr lang="de-DE" baseline="0" dirty="0" err="1"/>
              <a:t>be</a:t>
            </a:r>
            <a:r>
              <a:rPr lang="de-DE" baseline="0" dirty="0"/>
              <a:t> </a:t>
            </a:r>
            <a:r>
              <a:rPr lang="de-DE" baseline="0" dirty="0" err="1"/>
              <a:t>linked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other</a:t>
            </a:r>
            <a:r>
              <a:rPr lang="de-DE" baseline="0" dirty="0"/>
              <a:t> </a:t>
            </a:r>
            <a:r>
              <a:rPr lang="de-DE" baseline="0" dirty="0" err="1"/>
              <a:t>data</a:t>
            </a:r>
            <a:r>
              <a:rPr lang="de-DE" baseline="0" dirty="0"/>
              <a:t> (at </a:t>
            </a:r>
            <a:r>
              <a:rPr lang="de-DE" baseline="0" dirty="0" err="1"/>
              <a:t>our</a:t>
            </a:r>
            <a:r>
              <a:rPr lang="de-DE" baseline="0" dirty="0"/>
              <a:t> </a:t>
            </a:r>
            <a:r>
              <a:rPr lang="de-DE" baseline="0" dirty="0" err="1"/>
              <a:t>institute</a:t>
            </a:r>
            <a:r>
              <a:rPr lang="de-DE" baseline="0" dirty="0"/>
              <a:t> </a:t>
            </a:r>
            <a:r>
              <a:rPr lang="de-DE" baseline="0" dirty="0" err="1"/>
              <a:t>this</a:t>
            </a:r>
            <a:r>
              <a:rPr lang="de-DE" baseline="0" dirty="0"/>
              <a:t> </a:t>
            </a:r>
            <a:r>
              <a:rPr lang="de-DE" baseline="0" dirty="0" err="1"/>
              <a:t>would</a:t>
            </a:r>
            <a:r>
              <a:rPr lang="de-DE" baseline="0" dirty="0"/>
              <a:t> </a:t>
            </a:r>
            <a:r>
              <a:rPr lang="de-DE" baseline="0" dirty="0" err="1"/>
              <a:t>be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LIMS </a:t>
            </a:r>
            <a:r>
              <a:rPr lang="de-DE" baseline="0" dirty="0" err="1"/>
              <a:t>database</a:t>
            </a:r>
            <a:r>
              <a:rPr lang="de-DE" baseline="0" dirty="0"/>
              <a:t> </a:t>
            </a:r>
            <a:r>
              <a:rPr lang="de-DE" baseline="0" dirty="0" err="1"/>
              <a:t>or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Golm </a:t>
            </a:r>
            <a:r>
              <a:rPr lang="de-DE" baseline="0" dirty="0" err="1"/>
              <a:t>metabolome</a:t>
            </a:r>
            <a:r>
              <a:rPr lang="de-DE" baseline="0" dirty="0"/>
              <a:t> </a:t>
            </a:r>
            <a:r>
              <a:rPr lang="de-DE" baseline="0" dirty="0" err="1"/>
              <a:t>database</a:t>
            </a:r>
            <a:r>
              <a:rPr lang="de-DE" baseline="0" dirty="0"/>
              <a:t>).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course</a:t>
            </a:r>
            <a:r>
              <a:rPr lang="de-DE" baseline="0" dirty="0"/>
              <a:t> </a:t>
            </a:r>
            <a:r>
              <a:rPr lang="de-DE" baseline="0" dirty="0" err="1"/>
              <a:t>it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also possible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store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phenotyping</a:t>
            </a:r>
            <a:r>
              <a:rPr lang="de-DE" baseline="0" dirty="0"/>
              <a:t> </a:t>
            </a:r>
            <a:r>
              <a:rPr lang="de-DE" baseline="0" dirty="0" err="1"/>
              <a:t>schemes</a:t>
            </a:r>
            <a:r>
              <a:rPr lang="de-DE" baseline="0" dirty="0"/>
              <a:t> and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results</a:t>
            </a:r>
            <a:r>
              <a:rPr lang="de-DE" baseline="0" dirty="0"/>
              <a:t> in </a:t>
            </a:r>
            <a:r>
              <a:rPr lang="de-DE" baseline="0" dirty="0" err="1"/>
              <a:t>one</a:t>
            </a:r>
            <a:r>
              <a:rPr lang="de-DE" baseline="0" dirty="0"/>
              <a:t> </a:t>
            </a:r>
            <a:r>
              <a:rPr lang="de-DE" baseline="0" dirty="0" err="1"/>
              <a:t>single</a:t>
            </a:r>
            <a:r>
              <a:rPr lang="de-DE" baseline="0" dirty="0"/>
              <a:t> </a:t>
            </a:r>
            <a:r>
              <a:rPr lang="de-DE" baseline="0" dirty="0" err="1"/>
              <a:t>database</a:t>
            </a:r>
            <a:r>
              <a:rPr lang="de-DE" baseline="0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AD96AA-93D0-4226-ABDC-4E8AF4A3F1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58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let‘s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a </a:t>
            </a:r>
            <a:r>
              <a:rPr lang="de-DE" dirty="0" err="1"/>
              <a:t>look</a:t>
            </a:r>
            <a:r>
              <a:rPr lang="de-DE" dirty="0"/>
              <a:t> at </a:t>
            </a:r>
            <a:r>
              <a:rPr lang="de-DE" dirty="0" err="1"/>
              <a:t>the</a:t>
            </a:r>
            <a:r>
              <a:rPr lang="de-DE" dirty="0"/>
              <a:t> mobile </a:t>
            </a:r>
            <a:r>
              <a:rPr lang="de-DE" dirty="0" err="1"/>
              <a:t>app</a:t>
            </a:r>
            <a:r>
              <a:rPr lang="de-DE" dirty="0"/>
              <a:t> (</a:t>
            </a:r>
            <a:r>
              <a:rPr lang="de-DE" dirty="0" err="1"/>
              <a:t>currently</a:t>
            </a:r>
            <a:r>
              <a:rPr lang="de-DE" dirty="0"/>
              <a:t> </a:t>
            </a:r>
            <a:r>
              <a:rPr lang="de-DE" dirty="0" err="1"/>
              <a:t>implemented</a:t>
            </a:r>
            <a:r>
              <a:rPr lang="de-DE" dirty="0"/>
              <a:t> in Android), </a:t>
            </a:r>
            <a:r>
              <a:rPr lang="de-DE" dirty="0" err="1"/>
              <a:t>especially</a:t>
            </a:r>
            <a:r>
              <a:rPr lang="de-DE" dirty="0"/>
              <a:t> at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graphical</a:t>
            </a:r>
            <a:r>
              <a:rPr lang="de-DE" dirty="0"/>
              <a:t> </a:t>
            </a:r>
            <a:r>
              <a:rPr lang="de-DE" dirty="0" err="1"/>
              <a:t>user</a:t>
            </a:r>
            <a:r>
              <a:rPr lang="de-DE" dirty="0"/>
              <a:t> interface.</a:t>
            </a:r>
          </a:p>
          <a:p>
            <a:endParaRPr lang="de-DE" dirty="0"/>
          </a:p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again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Arbidopsis</a:t>
            </a:r>
            <a:r>
              <a:rPr lang="de-DE" dirty="0"/>
              <a:t> </a:t>
            </a:r>
            <a:r>
              <a:rPr lang="de-DE" dirty="0" err="1"/>
              <a:t>leaf</a:t>
            </a:r>
            <a:r>
              <a:rPr lang="de-DE" dirty="0"/>
              <a:t> </a:t>
            </a:r>
            <a:r>
              <a:rPr lang="de-DE" dirty="0" err="1"/>
              <a:t>rosette</a:t>
            </a:r>
            <a:r>
              <a:rPr lang="de-DE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AD96AA-93D0-4226-ABDC-4E8AF4A3F1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184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As I</a:t>
            </a:r>
            <a:r>
              <a:rPr lang="de-DE" baseline="0" dirty="0"/>
              <a:t> </a:t>
            </a:r>
            <a:r>
              <a:rPr lang="de-DE" baseline="0" dirty="0" err="1"/>
              <a:t>said</a:t>
            </a:r>
            <a:r>
              <a:rPr lang="de-DE" baseline="0" dirty="0"/>
              <a:t> </a:t>
            </a:r>
            <a:r>
              <a:rPr lang="de-DE" baseline="0" dirty="0" err="1"/>
              <a:t>during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introduction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project</a:t>
            </a:r>
            <a:r>
              <a:rPr lang="de-DE" baseline="0" dirty="0"/>
              <a:t>, an </a:t>
            </a:r>
            <a:r>
              <a:rPr lang="de-DE" baseline="0" dirty="0" err="1"/>
              <a:t>important</a:t>
            </a:r>
            <a:r>
              <a:rPr lang="de-DE" baseline="0" dirty="0"/>
              <a:t> </a:t>
            </a:r>
            <a:r>
              <a:rPr lang="de-DE" baseline="0" dirty="0" err="1"/>
              <a:t>part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our</a:t>
            </a:r>
            <a:r>
              <a:rPr lang="de-DE" baseline="0" dirty="0"/>
              <a:t> </a:t>
            </a:r>
            <a:r>
              <a:rPr lang="de-DE" baseline="0" dirty="0" err="1"/>
              <a:t>system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use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so-</a:t>
            </a:r>
            <a:r>
              <a:rPr lang="de-DE" baseline="0" dirty="0" err="1"/>
              <a:t>called</a:t>
            </a:r>
            <a:r>
              <a:rPr lang="de-DE" baseline="0" dirty="0"/>
              <a:t> </a:t>
            </a:r>
            <a:r>
              <a:rPr lang="de-DE" baseline="0" dirty="0" err="1"/>
              <a:t>controlled</a:t>
            </a:r>
            <a:r>
              <a:rPr lang="de-DE" baseline="0" dirty="0"/>
              <a:t> </a:t>
            </a:r>
            <a:r>
              <a:rPr lang="de-DE" baseline="0" dirty="0" err="1"/>
              <a:t>vocabulary</a:t>
            </a:r>
            <a:endParaRPr lang="de-DE" baseline="0" dirty="0"/>
          </a:p>
          <a:p>
            <a:endParaRPr lang="de-DE" baseline="0" dirty="0"/>
          </a:p>
          <a:p>
            <a:r>
              <a:rPr lang="de-DE" baseline="0" dirty="0" err="1"/>
              <a:t>Controlled</a:t>
            </a:r>
            <a:r>
              <a:rPr lang="de-DE" baseline="0" dirty="0"/>
              <a:t> </a:t>
            </a:r>
            <a:r>
              <a:rPr lang="de-DE" baseline="0" dirty="0" err="1"/>
              <a:t>vocabulary</a:t>
            </a:r>
            <a:r>
              <a:rPr lang="de-DE" baseline="0" dirty="0"/>
              <a:t> </a:t>
            </a:r>
            <a:r>
              <a:rPr lang="de-DE" baseline="0" dirty="0" err="1"/>
              <a:t>means</a:t>
            </a:r>
            <a:r>
              <a:rPr lang="de-DE" baseline="0" dirty="0"/>
              <a:t> a </a:t>
            </a:r>
            <a:r>
              <a:rPr lang="de-DE" baseline="0" dirty="0" err="1"/>
              <a:t>standardized</a:t>
            </a:r>
            <a:r>
              <a:rPr lang="de-DE" baseline="0" dirty="0"/>
              <a:t>, </a:t>
            </a:r>
            <a:r>
              <a:rPr lang="de-DE" baseline="0" dirty="0" err="1"/>
              <a:t>restricted</a:t>
            </a:r>
            <a:r>
              <a:rPr lang="de-DE" baseline="0" dirty="0"/>
              <a:t> </a:t>
            </a:r>
            <a:r>
              <a:rPr lang="de-DE" baseline="0" dirty="0" err="1"/>
              <a:t>set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defined</a:t>
            </a:r>
            <a:r>
              <a:rPr lang="de-DE" baseline="0" dirty="0"/>
              <a:t> </a:t>
            </a:r>
            <a:r>
              <a:rPr lang="de-DE" baseline="0" dirty="0" err="1"/>
              <a:t>terms</a:t>
            </a:r>
            <a:r>
              <a:rPr lang="de-DE" baseline="0" dirty="0"/>
              <a:t> </a:t>
            </a:r>
            <a:r>
              <a:rPr lang="de-DE" baseline="0" dirty="0" err="1"/>
              <a:t>designed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reduce</a:t>
            </a:r>
            <a:r>
              <a:rPr lang="de-DE" baseline="0" dirty="0"/>
              <a:t> </a:t>
            </a:r>
            <a:r>
              <a:rPr lang="de-DE" baseline="0" dirty="0" err="1"/>
              <a:t>ambiguity</a:t>
            </a:r>
            <a:r>
              <a:rPr lang="de-DE" baseline="0" dirty="0"/>
              <a:t> in </a:t>
            </a:r>
            <a:r>
              <a:rPr lang="de-DE" baseline="0" dirty="0" err="1"/>
              <a:t>describing</a:t>
            </a:r>
            <a:r>
              <a:rPr lang="de-DE" baseline="0" dirty="0"/>
              <a:t> a </a:t>
            </a:r>
            <a:r>
              <a:rPr lang="de-DE" baseline="0" dirty="0" err="1"/>
              <a:t>concept</a:t>
            </a:r>
            <a:r>
              <a:rPr lang="de-DE" baseline="0" dirty="0"/>
              <a:t>.</a:t>
            </a:r>
          </a:p>
          <a:p>
            <a:endParaRPr lang="de-DE" baseline="0" dirty="0"/>
          </a:p>
          <a:p>
            <a:r>
              <a:rPr lang="de-DE" baseline="0" dirty="0" err="1"/>
              <a:t>Controlled</a:t>
            </a:r>
            <a:r>
              <a:rPr lang="de-DE" baseline="0" dirty="0"/>
              <a:t> </a:t>
            </a:r>
            <a:r>
              <a:rPr lang="de-DE" baseline="0" dirty="0" err="1"/>
              <a:t>vocabulary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mostly</a:t>
            </a:r>
            <a:r>
              <a:rPr lang="de-DE" baseline="0" dirty="0"/>
              <a:t> </a:t>
            </a:r>
            <a:r>
              <a:rPr lang="de-DE" baseline="0" dirty="0" err="1"/>
              <a:t>provided</a:t>
            </a:r>
            <a:r>
              <a:rPr lang="de-DE" baseline="0" dirty="0"/>
              <a:t> </a:t>
            </a:r>
            <a:r>
              <a:rPr lang="de-DE" baseline="0" dirty="0" err="1"/>
              <a:t>by</a:t>
            </a:r>
            <a:r>
              <a:rPr lang="de-DE" baseline="0" dirty="0"/>
              <a:t> </a:t>
            </a:r>
            <a:r>
              <a:rPr lang="de-DE" baseline="0" dirty="0" err="1"/>
              <a:t>ontologies</a:t>
            </a:r>
            <a:r>
              <a:rPr lang="de-DE" baseline="0" dirty="0"/>
              <a:t>. </a:t>
            </a:r>
            <a:r>
              <a:rPr lang="de-DE" baseline="0" dirty="0" err="1"/>
              <a:t>Ontologies</a:t>
            </a:r>
            <a:r>
              <a:rPr lang="de-DE" baseline="0" dirty="0"/>
              <a:t> </a:t>
            </a:r>
            <a:r>
              <a:rPr lang="de-DE" baseline="0" dirty="0" err="1"/>
              <a:t>contain</a:t>
            </a:r>
            <a:r>
              <a:rPr lang="de-DE" baseline="0" dirty="0"/>
              <a:t> </a:t>
            </a:r>
            <a:r>
              <a:rPr lang="de-DE" baseline="0" dirty="0" err="1"/>
              <a:t>defined</a:t>
            </a:r>
            <a:r>
              <a:rPr lang="de-DE" baseline="0" dirty="0"/>
              <a:t> </a:t>
            </a:r>
            <a:r>
              <a:rPr lang="de-DE" baseline="0" dirty="0" err="1"/>
              <a:t>terms</a:t>
            </a:r>
            <a:r>
              <a:rPr lang="de-DE" baseline="0" dirty="0"/>
              <a:t> and </a:t>
            </a:r>
            <a:r>
              <a:rPr lang="de-DE" baseline="0" dirty="0" err="1"/>
              <a:t>structured</a:t>
            </a:r>
            <a:r>
              <a:rPr lang="de-DE" baseline="0" dirty="0"/>
              <a:t> </a:t>
            </a:r>
            <a:r>
              <a:rPr lang="de-DE" baseline="0" dirty="0" err="1"/>
              <a:t>vocabularies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describe</a:t>
            </a:r>
            <a:r>
              <a:rPr lang="de-DE" baseline="0" dirty="0"/>
              <a:t> </a:t>
            </a:r>
            <a:r>
              <a:rPr lang="de-DE" baseline="0" dirty="0" err="1"/>
              <a:t>molecular</a:t>
            </a:r>
            <a:r>
              <a:rPr lang="de-DE" baseline="0" dirty="0"/>
              <a:t> </a:t>
            </a:r>
            <a:r>
              <a:rPr lang="de-DE" baseline="0" dirty="0" err="1"/>
              <a:t>function</a:t>
            </a:r>
            <a:r>
              <a:rPr lang="de-DE" baseline="0" dirty="0"/>
              <a:t>, </a:t>
            </a:r>
            <a:r>
              <a:rPr lang="de-DE" baseline="0" dirty="0" err="1"/>
              <a:t>biological</a:t>
            </a:r>
            <a:r>
              <a:rPr lang="de-DE" baseline="0" dirty="0"/>
              <a:t> </a:t>
            </a:r>
            <a:r>
              <a:rPr lang="de-DE" baseline="0" dirty="0" err="1"/>
              <a:t>process</a:t>
            </a:r>
            <a:r>
              <a:rPr lang="de-DE" baseline="0" dirty="0"/>
              <a:t>, and </a:t>
            </a:r>
            <a:r>
              <a:rPr lang="de-DE" baseline="0" dirty="0" err="1"/>
              <a:t>cellular</a:t>
            </a:r>
            <a:r>
              <a:rPr lang="de-DE" baseline="0" dirty="0"/>
              <a:t> </a:t>
            </a:r>
            <a:r>
              <a:rPr lang="de-DE" baseline="0" dirty="0" err="1"/>
              <a:t>component</a:t>
            </a:r>
            <a:r>
              <a:rPr lang="de-DE" baseline="0" dirty="0"/>
              <a:t>.</a:t>
            </a:r>
          </a:p>
          <a:p>
            <a:endParaRPr lang="de-DE" baseline="0" dirty="0"/>
          </a:p>
          <a:p>
            <a:r>
              <a:rPr lang="de-DE" baseline="0" dirty="0"/>
              <a:t>A </a:t>
            </a:r>
            <a:r>
              <a:rPr lang="de-DE" baseline="0" dirty="0" err="1"/>
              <a:t>main</a:t>
            </a:r>
            <a:r>
              <a:rPr lang="de-DE" baseline="0" dirty="0"/>
              <a:t> </a:t>
            </a:r>
            <a:r>
              <a:rPr lang="de-DE" baseline="0" dirty="0" err="1"/>
              <a:t>advantage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this</a:t>
            </a:r>
            <a:r>
              <a:rPr lang="de-DE" baseline="0" dirty="0"/>
              <a:t> </a:t>
            </a:r>
            <a:r>
              <a:rPr lang="de-DE" baseline="0" dirty="0" err="1"/>
              <a:t>practise</a:t>
            </a:r>
            <a:r>
              <a:rPr lang="de-DE" baseline="0" dirty="0"/>
              <a:t> will </a:t>
            </a:r>
            <a:r>
              <a:rPr lang="de-DE" baseline="0" dirty="0" err="1"/>
              <a:t>become</a:t>
            </a:r>
            <a:r>
              <a:rPr lang="de-DE" baseline="0" dirty="0"/>
              <a:t> </a:t>
            </a:r>
            <a:r>
              <a:rPr lang="de-DE" baseline="0" dirty="0" err="1"/>
              <a:t>clear</a:t>
            </a:r>
            <a:r>
              <a:rPr lang="de-DE" baseline="0" dirty="0"/>
              <a:t> </a:t>
            </a:r>
            <a:r>
              <a:rPr lang="de-DE" baseline="0" dirty="0" err="1"/>
              <a:t>regarding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following</a:t>
            </a:r>
            <a:r>
              <a:rPr lang="de-DE" baseline="0" dirty="0"/>
              <a:t> </a:t>
            </a:r>
            <a:r>
              <a:rPr lang="de-DE" baseline="0" dirty="0" err="1"/>
              <a:t>example</a:t>
            </a:r>
            <a:r>
              <a:rPr lang="de-DE" baseline="0" dirty="0"/>
              <a:t>. A </a:t>
            </a:r>
            <a:r>
              <a:rPr lang="de-DE" baseline="0" dirty="0" err="1"/>
              <a:t>scientist</a:t>
            </a:r>
            <a:r>
              <a:rPr lang="de-DE" baseline="0" dirty="0"/>
              <a:t>, </a:t>
            </a:r>
            <a:r>
              <a:rPr lang="de-DE" baseline="0" dirty="0" err="1"/>
              <a:t>doing</a:t>
            </a:r>
            <a:r>
              <a:rPr lang="de-DE" baseline="0" dirty="0"/>
              <a:t> </a:t>
            </a:r>
            <a:r>
              <a:rPr lang="de-DE" baseline="0" dirty="0" err="1"/>
              <a:t>some</a:t>
            </a:r>
            <a:r>
              <a:rPr lang="de-DE" baseline="0" dirty="0"/>
              <a:t> </a:t>
            </a:r>
            <a:r>
              <a:rPr lang="de-DE" baseline="0" dirty="0" err="1"/>
              <a:t>phenotyping</a:t>
            </a:r>
            <a:r>
              <a:rPr lang="de-DE" baseline="0" dirty="0"/>
              <a:t> on </a:t>
            </a:r>
            <a:r>
              <a:rPr lang="de-DE" baseline="0" dirty="0" err="1"/>
              <a:t>rosette</a:t>
            </a:r>
            <a:r>
              <a:rPr lang="de-DE" baseline="0" dirty="0"/>
              <a:t> </a:t>
            </a:r>
            <a:r>
              <a:rPr lang="de-DE" baseline="0" dirty="0" err="1"/>
              <a:t>leaves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a plant </a:t>
            </a:r>
            <a:r>
              <a:rPr lang="de-DE" baseline="0" dirty="0" err="1"/>
              <a:t>wants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describe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object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his</a:t>
            </a:r>
            <a:r>
              <a:rPr lang="de-DE" baseline="0" dirty="0"/>
              <a:t> </a:t>
            </a:r>
            <a:r>
              <a:rPr lang="de-DE" baseline="0" dirty="0" err="1"/>
              <a:t>examinations</a:t>
            </a:r>
            <a:r>
              <a:rPr lang="de-DE" baseline="0" dirty="0"/>
              <a:t>. On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left</a:t>
            </a:r>
            <a:r>
              <a:rPr lang="de-DE" baseline="0" dirty="0"/>
              <a:t> </a:t>
            </a:r>
            <a:r>
              <a:rPr lang="de-DE" baseline="0" dirty="0" err="1"/>
              <a:t>side</a:t>
            </a:r>
            <a:r>
              <a:rPr lang="de-DE" baseline="0" dirty="0"/>
              <a:t> </a:t>
            </a:r>
            <a:r>
              <a:rPr lang="de-DE" baseline="0" dirty="0" err="1"/>
              <a:t>you</a:t>
            </a:r>
            <a:r>
              <a:rPr lang="de-DE" baseline="0" dirty="0"/>
              <a:t> </a:t>
            </a:r>
            <a:r>
              <a:rPr lang="de-DE" baseline="0" dirty="0" err="1"/>
              <a:t>see</a:t>
            </a:r>
            <a:r>
              <a:rPr lang="de-DE" baseline="0" dirty="0"/>
              <a:t> a </a:t>
            </a:r>
            <a:r>
              <a:rPr lang="de-DE" baseline="0" dirty="0" err="1"/>
              <a:t>selection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possibilities</a:t>
            </a:r>
            <a:r>
              <a:rPr lang="de-DE" baseline="0" dirty="0"/>
              <a:t> - </a:t>
            </a:r>
            <a:r>
              <a:rPr lang="de-DE" baseline="0" dirty="0" err="1"/>
              <a:t>including</a:t>
            </a:r>
            <a:r>
              <a:rPr lang="de-DE" baseline="0" dirty="0"/>
              <a:t> </a:t>
            </a:r>
            <a:r>
              <a:rPr lang="de-DE" baseline="0" dirty="0" err="1"/>
              <a:t>orthographic</a:t>
            </a:r>
            <a:r>
              <a:rPr lang="de-DE" baseline="0" dirty="0"/>
              <a:t> </a:t>
            </a:r>
            <a:r>
              <a:rPr lang="de-DE" baseline="0" dirty="0" err="1"/>
              <a:t>variations</a:t>
            </a:r>
            <a:r>
              <a:rPr lang="de-DE" baseline="0" dirty="0"/>
              <a:t> - </a:t>
            </a:r>
            <a:r>
              <a:rPr lang="de-DE" baseline="0" dirty="0" err="1"/>
              <a:t>how</a:t>
            </a:r>
            <a:r>
              <a:rPr lang="de-DE" baseline="0" dirty="0"/>
              <a:t> </a:t>
            </a:r>
            <a:r>
              <a:rPr lang="de-DE" baseline="0" dirty="0" err="1"/>
              <a:t>this</a:t>
            </a:r>
            <a:r>
              <a:rPr lang="de-DE" baseline="0" dirty="0"/>
              <a:t> </a:t>
            </a:r>
            <a:r>
              <a:rPr lang="de-DE" baseline="0" dirty="0" err="1"/>
              <a:t>can</a:t>
            </a:r>
            <a:r>
              <a:rPr lang="de-DE" baseline="0" dirty="0"/>
              <a:t> </a:t>
            </a:r>
            <a:r>
              <a:rPr lang="de-DE" baseline="0" dirty="0" err="1"/>
              <a:t>be</a:t>
            </a:r>
            <a:r>
              <a:rPr lang="de-DE" baseline="0" dirty="0"/>
              <a:t> </a:t>
            </a:r>
            <a:r>
              <a:rPr lang="de-DE" baseline="0" dirty="0" err="1"/>
              <a:t>done</a:t>
            </a:r>
            <a:r>
              <a:rPr lang="de-DE" baseline="0" dirty="0"/>
              <a:t>. – You </a:t>
            </a:r>
            <a:r>
              <a:rPr lang="de-DE" baseline="0" dirty="0" err="1"/>
              <a:t>see</a:t>
            </a:r>
            <a:r>
              <a:rPr lang="de-DE" baseline="0" dirty="0"/>
              <a:t> </a:t>
            </a:r>
            <a:r>
              <a:rPr lang="de-DE" baseline="0" dirty="0" err="1"/>
              <a:t>that</a:t>
            </a:r>
            <a:r>
              <a:rPr lang="de-DE" baseline="0" dirty="0"/>
              <a:t> </a:t>
            </a:r>
            <a:r>
              <a:rPr lang="de-DE" baseline="0" dirty="0" err="1"/>
              <a:t>it</a:t>
            </a:r>
            <a:r>
              <a:rPr lang="de-DE" baseline="0" dirty="0"/>
              <a:t> </a:t>
            </a:r>
            <a:r>
              <a:rPr lang="de-DE" baseline="0" dirty="0" err="1"/>
              <a:t>can</a:t>
            </a:r>
            <a:r>
              <a:rPr lang="de-DE" baseline="0" dirty="0"/>
              <a:t> </a:t>
            </a:r>
            <a:r>
              <a:rPr lang="de-DE" baseline="0" dirty="0" err="1"/>
              <a:t>be</a:t>
            </a:r>
            <a:r>
              <a:rPr lang="de-DE" baseline="0" dirty="0"/>
              <a:t> </a:t>
            </a:r>
            <a:r>
              <a:rPr lang="de-DE" baseline="0" dirty="0" err="1"/>
              <a:t>very</a:t>
            </a:r>
            <a:r>
              <a:rPr lang="de-DE" baseline="0" dirty="0"/>
              <a:t> </a:t>
            </a:r>
            <a:r>
              <a:rPr lang="de-DE" baseline="0" dirty="0" err="1"/>
              <a:t>difficult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realize</a:t>
            </a:r>
            <a:r>
              <a:rPr lang="de-DE" baseline="0" dirty="0"/>
              <a:t> </a:t>
            </a:r>
            <a:r>
              <a:rPr lang="de-DE" baseline="0" dirty="0" err="1"/>
              <a:t>that</a:t>
            </a:r>
            <a:r>
              <a:rPr lang="de-DE" baseline="0" dirty="0"/>
              <a:t> </a:t>
            </a:r>
            <a:r>
              <a:rPr lang="de-DE" baseline="0" dirty="0" err="1"/>
              <a:t>two</a:t>
            </a:r>
            <a:r>
              <a:rPr lang="de-DE" baseline="0" dirty="0"/>
              <a:t> </a:t>
            </a:r>
            <a:r>
              <a:rPr lang="de-DE" baseline="0" dirty="0" err="1"/>
              <a:t>scientists</a:t>
            </a:r>
            <a:r>
              <a:rPr lang="de-DE" baseline="0" dirty="0"/>
              <a:t> in </a:t>
            </a:r>
            <a:r>
              <a:rPr lang="de-DE" baseline="0" dirty="0" err="1"/>
              <a:t>two</a:t>
            </a:r>
            <a:r>
              <a:rPr lang="de-DE" baseline="0" dirty="0"/>
              <a:t> different </a:t>
            </a:r>
            <a:r>
              <a:rPr lang="de-DE" baseline="0" dirty="0" err="1"/>
              <a:t>institutes</a:t>
            </a:r>
            <a:r>
              <a:rPr lang="de-DE" baseline="0" dirty="0"/>
              <a:t> </a:t>
            </a:r>
            <a:r>
              <a:rPr lang="de-DE" baseline="0" dirty="0" err="1"/>
              <a:t>are</a:t>
            </a:r>
            <a:r>
              <a:rPr lang="de-DE" baseline="0" dirty="0"/>
              <a:t> </a:t>
            </a:r>
            <a:r>
              <a:rPr lang="de-DE" baseline="0" dirty="0" err="1"/>
              <a:t>talking</a:t>
            </a:r>
            <a:r>
              <a:rPr lang="de-DE" baseline="0" dirty="0"/>
              <a:t> </a:t>
            </a:r>
            <a:r>
              <a:rPr lang="de-DE" baseline="0" dirty="0" err="1"/>
              <a:t>about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same </a:t>
            </a:r>
            <a:r>
              <a:rPr lang="de-DE" baseline="0" dirty="0" err="1"/>
              <a:t>thing</a:t>
            </a:r>
            <a:r>
              <a:rPr lang="de-DE" baseline="0" dirty="0"/>
              <a:t>.</a:t>
            </a:r>
          </a:p>
          <a:p>
            <a:endParaRPr lang="de-DE" baseline="0" dirty="0"/>
          </a:p>
          <a:p>
            <a:r>
              <a:rPr lang="de-DE" baseline="0" dirty="0" err="1"/>
              <a:t>When</a:t>
            </a:r>
            <a:r>
              <a:rPr lang="de-DE" baseline="0" dirty="0"/>
              <a:t> </a:t>
            </a:r>
            <a:r>
              <a:rPr lang="de-DE" baseline="0" dirty="0" err="1"/>
              <a:t>controlled</a:t>
            </a:r>
            <a:r>
              <a:rPr lang="de-DE" baseline="0" dirty="0"/>
              <a:t> </a:t>
            </a:r>
            <a:r>
              <a:rPr lang="de-DE" baseline="0" dirty="0" err="1"/>
              <a:t>vocabulary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used</a:t>
            </a:r>
            <a:r>
              <a:rPr lang="de-DE" baseline="0" dirty="0"/>
              <a:t>, a </a:t>
            </a:r>
            <a:r>
              <a:rPr lang="de-DE" baseline="0" dirty="0" err="1"/>
              <a:t>rosette</a:t>
            </a:r>
            <a:r>
              <a:rPr lang="de-DE" baseline="0" dirty="0"/>
              <a:t> </a:t>
            </a:r>
            <a:r>
              <a:rPr lang="de-DE" baseline="0" dirty="0" err="1"/>
              <a:t>leaf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every</a:t>
            </a:r>
            <a:r>
              <a:rPr lang="de-DE" baseline="0" dirty="0"/>
              <a:t> time </a:t>
            </a:r>
            <a:r>
              <a:rPr lang="de-DE" baseline="0" dirty="0" err="1"/>
              <a:t>declared</a:t>
            </a:r>
            <a:r>
              <a:rPr lang="de-DE" baseline="0" dirty="0"/>
              <a:t> like </a:t>
            </a:r>
            <a:r>
              <a:rPr lang="de-DE" baseline="0" dirty="0" err="1"/>
              <a:t>this</a:t>
            </a:r>
            <a:r>
              <a:rPr lang="de-DE" baseline="0" dirty="0"/>
              <a:t>. </a:t>
            </a:r>
            <a:r>
              <a:rPr lang="de-DE" baseline="0" dirty="0" err="1"/>
              <a:t>Additionally</a:t>
            </a:r>
            <a:r>
              <a:rPr lang="de-DE" baseline="0" dirty="0"/>
              <a:t> </a:t>
            </a:r>
            <a:r>
              <a:rPr lang="de-DE" baseline="0" dirty="0" err="1"/>
              <a:t>every</a:t>
            </a:r>
            <a:r>
              <a:rPr lang="de-DE" baseline="0" dirty="0"/>
              <a:t> </a:t>
            </a:r>
            <a:r>
              <a:rPr lang="de-DE" baseline="0" dirty="0" err="1"/>
              <a:t>ontology</a:t>
            </a:r>
            <a:r>
              <a:rPr lang="de-DE" baseline="0" dirty="0"/>
              <a:t> </a:t>
            </a:r>
            <a:r>
              <a:rPr lang="de-DE" baseline="0" dirty="0" err="1"/>
              <a:t>term</a:t>
            </a:r>
            <a:r>
              <a:rPr lang="de-DE" baseline="0" dirty="0"/>
              <a:t> </a:t>
            </a:r>
            <a:r>
              <a:rPr lang="de-DE" baseline="0" dirty="0" err="1"/>
              <a:t>has</a:t>
            </a:r>
            <a:r>
              <a:rPr lang="de-DE" baseline="0" dirty="0"/>
              <a:t> a </a:t>
            </a:r>
            <a:r>
              <a:rPr lang="de-DE" baseline="0" dirty="0" err="1"/>
              <a:t>unique</a:t>
            </a:r>
            <a:r>
              <a:rPr lang="de-DE" baseline="0" dirty="0"/>
              <a:t> ID </a:t>
            </a:r>
            <a:r>
              <a:rPr lang="de-DE" baseline="0" dirty="0" err="1"/>
              <a:t>which</a:t>
            </a:r>
            <a:r>
              <a:rPr lang="de-DE" baseline="0" dirty="0"/>
              <a:t> </a:t>
            </a:r>
            <a:r>
              <a:rPr lang="de-DE" baseline="0" dirty="0" err="1"/>
              <a:t>makes</a:t>
            </a:r>
            <a:r>
              <a:rPr lang="de-DE" baseline="0" dirty="0"/>
              <a:t> </a:t>
            </a:r>
            <a:r>
              <a:rPr lang="de-DE" baseline="0" dirty="0" err="1"/>
              <a:t>it</a:t>
            </a:r>
            <a:r>
              <a:rPr lang="de-DE" baseline="0" dirty="0"/>
              <a:t> possible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use</a:t>
            </a:r>
            <a:r>
              <a:rPr lang="de-DE" baseline="0" dirty="0"/>
              <a:t> </a:t>
            </a:r>
            <a:r>
              <a:rPr lang="de-DE" baseline="0" dirty="0" err="1"/>
              <a:t>other</a:t>
            </a:r>
            <a:r>
              <a:rPr lang="de-DE" baseline="0" dirty="0"/>
              <a:t> </a:t>
            </a:r>
            <a:r>
              <a:rPr lang="de-DE" baseline="0" dirty="0" err="1"/>
              <a:t>languages</a:t>
            </a:r>
            <a:r>
              <a:rPr lang="de-DE" baseline="0" dirty="0"/>
              <a:t>.</a:t>
            </a:r>
            <a:endParaRPr lang="de-DE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AD96AA-93D0-4226-ABDC-4E8AF4A3F1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077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err="1"/>
              <a:t>During</a:t>
            </a:r>
            <a:r>
              <a:rPr lang="de-DE" baseline="0" dirty="0"/>
              <a:t> </a:t>
            </a:r>
            <a:r>
              <a:rPr lang="de-DE" baseline="0" dirty="0" err="1"/>
              <a:t>explanation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general</a:t>
            </a:r>
            <a:r>
              <a:rPr lang="de-DE" baseline="0" dirty="0"/>
              <a:t> </a:t>
            </a:r>
            <a:r>
              <a:rPr lang="de-DE" baseline="0" dirty="0" err="1"/>
              <a:t>workflow</a:t>
            </a:r>
            <a:r>
              <a:rPr lang="de-DE" baseline="0" dirty="0"/>
              <a:t> I </a:t>
            </a:r>
            <a:r>
              <a:rPr lang="de-DE" baseline="0" dirty="0" err="1"/>
              <a:t>mentioned</a:t>
            </a:r>
            <a:r>
              <a:rPr lang="de-DE" baseline="0" dirty="0"/>
              <a:t> </a:t>
            </a:r>
            <a:r>
              <a:rPr lang="de-DE" baseline="0" dirty="0" err="1"/>
              <a:t>that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files</a:t>
            </a:r>
            <a:r>
              <a:rPr lang="de-DE" baseline="0" dirty="0"/>
              <a:t> </a:t>
            </a:r>
            <a:r>
              <a:rPr lang="de-DE" baseline="0" dirty="0" err="1"/>
              <a:t>for</a:t>
            </a:r>
            <a:r>
              <a:rPr lang="de-DE" baseline="0" dirty="0"/>
              <a:t> </a:t>
            </a:r>
            <a:r>
              <a:rPr lang="de-DE" baseline="0" dirty="0" err="1"/>
              <a:t>data</a:t>
            </a:r>
            <a:r>
              <a:rPr lang="de-DE" baseline="0" dirty="0"/>
              <a:t> </a:t>
            </a:r>
            <a:r>
              <a:rPr lang="de-DE" baseline="0" dirty="0" err="1"/>
              <a:t>exchange</a:t>
            </a:r>
            <a:r>
              <a:rPr lang="de-DE" baseline="0" dirty="0"/>
              <a:t> </a:t>
            </a:r>
            <a:r>
              <a:rPr lang="de-DE" baseline="0" dirty="0" err="1"/>
              <a:t>are</a:t>
            </a:r>
            <a:r>
              <a:rPr lang="de-DE" baseline="0" dirty="0"/>
              <a:t> in XML </a:t>
            </a:r>
            <a:r>
              <a:rPr lang="de-DE" baseline="0" dirty="0" err="1"/>
              <a:t>format</a:t>
            </a:r>
            <a:r>
              <a:rPr lang="de-DE" baseline="0" dirty="0"/>
              <a:t> – </a:t>
            </a:r>
            <a:r>
              <a:rPr lang="de-DE" baseline="0" dirty="0" err="1"/>
              <a:t>what</a:t>
            </a:r>
            <a:r>
              <a:rPr lang="de-DE" baseline="0" dirty="0"/>
              <a:t> </a:t>
            </a:r>
            <a:r>
              <a:rPr lang="de-DE" baseline="0" dirty="0" err="1"/>
              <a:t>does</a:t>
            </a:r>
            <a:r>
              <a:rPr lang="de-DE" baseline="0" dirty="0"/>
              <a:t> </a:t>
            </a:r>
            <a:r>
              <a:rPr lang="de-DE" baseline="0" dirty="0" err="1"/>
              <a:t>this</a:t>
            </a:r>
            <a:r>
              <a:rPr lang="de-DE" baseline="0" dirty="0"/>
              <a:t> </a:t>
            </a:r>
            <a:r>
              <a:rPr lang="de-DE" baseline="0" dirty="0" err="1"/>
              <a:t>mean</a:t>
            </a:r>
            <a:r>
              <a:rPr lang="de-DE" baseline="0" dirty="0"/>
              <a:t>?</a:t>
            </a:r>
          </a:p>
          <a:p>
            <a:endParaRPr lang="de-DE" baseline="0" dirty="0"/>
          </a:p>
          <a:p>
            <a:r>
              <a:rPr lang="de-DE" baseline="0" dirty="0"/>
              <a:t>The </a:t>
            </a:r>
            <a:r>
              <a:rPr lang="de-DE" baseline="0" dirty="0" err="1"/>
              <a:t>main</a:t>
            </a:r>
            <a:r>
              <a:rPr lang="de-DE" baseline="0" dirty="0"/>
              <a:t> </a:t>
            </a:r>
            <a:r>
              <a:rPr lang="de-DE" baseline="0" dirty="0" err="1"/>
              <a:t>advantage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high </a:t>
            </a:r>
            <a:r>
              <a:rPr lang="de-DE" baseline="0" dirty="0" err="1"/>
              <a:t>level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unambiguousness</a:t>
            </a:r>
            <a:r>
              <a:rPr lang="de-DE" baseline="0" dirty="0"/>
              <a:t> </a:t>
            </a:r>
            <a:r>
              <a:rPr lang="de-DE" baseline="0" dirty="0" err="1"/>
              <a:t>guaranteed</a:t>
            </a:r>
            <a:r>
              <a:rPr lang="de-DE" baseline="0" dirty="0"/>
              <a:t> </a:t>
            </a:r>
            <a:r>
              <a:rPr lang="de-DE" baseline="0" dirty="0" err="1"/>
              <a:t>by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highly</a:t>
            </a:r>
            <a:r>
              <a:rPr lang="de-DE" baseline="0" dirty="0"/>
              <a:t> </a:t>
            </a:r>
            <a:r>
              <a:rPr lang="de-DE" baseline="0" dirty="0" err="1"/>
              <a:t>nested</a:t>
            </a:r>
            <a:r>
              <a:rPr lang="de-DE" baseline="0" dirty="0"/>
              <a:t> </a:t>
            </a:r>
            <a:r>
              <a:rPr lang="de-DE" baseline="0" dirty="0" err="1"/>
              <a:t>structure</a:t>
            </a:r>
            <a:r>
              <a:rPr lang="de-DE" baseline="0" dirty="0"/>
              <a:t>. </a:t>
            </a:r>
            <a:r>
              <a:rPr lang="de-DE" baseline="0" dirty="0" err="1"/>
              <a:t>Furthermore</a:t>
            </a:r>
            <a:r>
              <a:rPr lang="de-DE" baseline="0" dirty="0"/>
              <a:t> </a:t>
            </a:r>
            <a:r>
              <a:rPr lang="de-DE" baseline="0" dirty="0" err="1"/>
              <a:t>its</a:t>
            </a:r>
            <a:r>
              <a:rPr lang="de-DE" baseline="0" dirty="0"/>
              <a:t> </a:t>
            </a:r>
            <a:r>
              <a:rPr lang="de-DE" baseline="0" dirty="0" err="1"/>
              <a:t>wide</a:t>
            </a:r>
            <a:r>
              <a:rPr lang="de-DE" baseline="0" dirty="0"/>
              <a:t> </a:t>
            </a:r>
            <a:r>
              <a:rPr lang="de-DE" baseline="0" dirty="0" err="1"/>
              <a:t>distribution</a:t>
            </a:r>
            <a:r>
              <a:rPr lang="de-DE" baseline="0" dirty="0"/>
              <a:t> </a:t>
            </a:r>
            <a:r>
              <a:rPr lang="de-DE" baseline="0" dirty="0" err="1"/>
              <a:t>including</a:t>
            </a:r>
            <a:r>
              <a:rPr lang="de-DE" baseline="0" dirty="0"/>
              <a:t> </a:t>
            </a:r>
            <a:r>
              <a:rPr lang="de-DE" baseline="0" dirty="0" err="1"/>
              <a:t>software</a:t>
            </a:r>
            <a:r>
              <a:rPr lang="de-DE" baseline="0" dirty="0"/>
              <a:t> </a:t>
            </a:r>
            <a:r>
              <a:rPr lang="de-DE" baseline="0" dirty="0" err="1"/>
              <a:t>which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able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handle </a:t>
            </a:r>
            <a:r>
              <a:rPr lang="de-DE" baseline="0" dirty="0" err="1"/>
              <a:t>this</a:t>
            </a:r>
            <a:r>
              <a:rPr lang="de-DE" baseline="0" dirty="0"/>
              <a:t> </a:t>
            </a:r>
            <a:r>
              <a:rPr lang="de-DE" baseline="0" dirty="0" err="1"/>
              <a:t>format</a:t>
            </a:r>
            <a:r>
              <a:rPr lang="de-DE" baseline="0" dirty="0"/>
              <a:t>.</a:t>
            </a:r>
          </a:p>
          <a:p>
            <a:endParaRPr lang="de-DE" baseline="0" dirty="0"/>
          </a:p>
          <a:p>
            <a:r>
              <a:rPr lang="de-DE" baseline="0" dirty="0"/>
              <a:t>Here </a:t>
            </a:r>
            <a:r>
              <a:rPr lang="de-DE" baseline="0" dirty="0" err="1"/>
              <a:t>you</a:t>
            </a:r>
            <a:r>
              <a:rPr lang="de-DE" baseline="0" dirty="0"/>
              <a:t> </a:t>
            </a:r>
            <a:r>
              <a:rPr lang="de-DE" baseline="0" dirty="0" err="1"/>
              <a:t>see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XML </a:t>
            </a:r>
            <a:r>
              <a:rPr lang="de-DE" baseline="0" dirty="0" err="1"/>
              <a:t>representation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a </a:t>
            </a:r>
            <a:r>
              <a:rPr lang="de-DE" baseline="0" dirty="0" err="1"/>
              <a:t>phenotyping</a:t>
            </a:r>
            <a:r>
              <a:rPr lang="de-DE" baseline="0" dirty="0"/>
              <a:t> </a:t>
            </a:r>
            <a:r>
              <a:rPr lang="de-DE" baseline="0" dirty="0" err="1"/>
              <a:t>scheme</a:t>
            </a:r>
            <a:r>
              <a:rPr lang="de-DE" baseline="0" dirty="0"/>
              <a:t>. </a:t>
            </a:r>
            <a:r>
              <a:rPr lang="de-DE" baseline="0" dirty="0" err="1"/>
              <a:t>It</a:t>
            </a:r>
            <a:r>
              <a:rPr lang="de-DE" baseline="0" dirty="0"/>
              <a:t> </a:t>
            </a:r>
            <a:r>
              <a:rPr lang="de-DE" baseline="0" dirty="0" err="1"/>
              <a:t>describes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examination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arabidopsis</a:t>
            </a:r>
            <a:r>
              <a:rPr lang="de-DE" baseline="0" dirty="0"/>
              <a:t> </a:t>
            </a:r>
            <a:r>
              <a:rPr lang="de-DE" baseline="0" dirty="0" err="1"/>
              <a:t>rosette</a:t>
            </a:r>
            <a:r>
              <a:rPr lang="de-DE" baseline="0" dirty="0"/>
              <a:t> </a:t>
            </a:r>
            <a:r>
              <a:rPr lang="de-DE" baseline="0" dirty="0" err="1"/>
              <a:t>you</a:t>
            </a:r>
            <a:r>
              <a:rPr lang="de-DE" baseline="0" dirty="0"/>
              <a:t> </a:t>
            </a:r>
            <a:r>
              <a:rPr lang="de-DE" baseline="0" dirty="0" err="1"/>
              <a:t>saw</a:t>
            </a:r>
            <a:r>
              <a:rPr lang="de-DE" baseline="0" dirty="0"/>
              <a:t> at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beginning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my</a:t>
            </a:r>
            <a:r>
              <a:rPr lang="de-DE" baseline="0" dirty="0"/>
              <a:t> </a:t>
            </a:r>
            <a:r>
              <a:rPr lang="de-DE" baseline="0" dirty="0" err="1"/>
              <a:t>talk</a:t>
            </a:r>
            <a:r>
              <a:rPr lang="de-DE" baseline="0" dirty="0"/>
              <a:t>.</a:t>
            </a:r>
          </a:p>
          <a:p>
            <a:r>
              <a:rPr lang="de-DE" baseline="0" dirty="0"/>
              <a:t>The </a:t>
            </a:r>
            <a:r>
              <a:rPr lang="de-DE" baseline="0" dirty="0" err="1"/>
              <a:t>scheme</a:t>
            </a:r>
            <a:r>
              <a:rPr lang="de-DE" baseline="0" dirty="0"/>
              <a:t> </a:t>
            </a:r>
            <a:r>
              <a:rPr lang="de-DE" baseline="0" dirty="0" err="1"/>
              <a:t>has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name</a:t>
            </a:r>
            <a:r>
              <a:rPr lang="de-DE" baseline="0" dirty="0"/>
              <a:t> „</a:t>
            </a:r>
            <a:r>
              <a:rPr lang="de-DE" baseline="0" dirty="0" err="1"/>
              <a:t>araminimum</a:t>
            </a:r>
            <a:r>
              <a:rPr lang="de-DE" baseline="0" dirty="0"/>
              <a:t>“ and </a:t>
            </a:r>
            <a:r>
              <a:rPr lang="de-DE" baseline="0" dirty="0" err="1"/>
              <a:t>we</a:t>
            </a:r>
            <a:r>
              <a:rPr lang="de-DE" baseline="0" dirty="0"/>
              <a:t> </a:t>
            </a:r>
            <a:r>
              <a:rPr lang="de-DE" baseline="0" dirty="0" err="1"/>
              <a:t>are</a:t>
            </a:r>
            <a:r>
              <a:rPr lang="de-DE" baseline="0" dirty="0"/>
              <a:t> </a:t>
            </a:r>
            <a:r>
              <a:rPr lang="de-DE" baseline="0" dirty="0" err="1"/>
              <a:t>measuring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„absolute </a:t>
            </a:r>
            <a:r>
              <a:rPr lang="de-DE" baseline="0" dirty="0" err="1"/>
              <a:t>width</a:t>
            </a:r>
            <a:r>
              <a:rPr lang="de-DE" baseline="0" dirty="0"/>
              <a:t>“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„</a:t>
            </a:r>
            <a:r>
              <a:rPr lang="de-DE" baseline="0" dirty="0" err="1"/>
              <a:t>rosette</a:t>
            </a:r>
            <a:r>
              <a:rPr lang="de-DE" baseline="0" dirty="0"/>
              <a:t>“ in „cm“. You </a:t>
            </a:r>
            <a:r>
              <a:rPr lang="de-DE" baseline="0" dirty="0" err="1"/>
              <a:t>may</a:t>
            </a:r>
            <a:r>
              <a:rPr lang="de-DE" baseline="0" dirty="0"/>
              <a:t> also </a:t>
            </a:r>
            <a:r>
              <a:rPr lang="de-DE" baseline="0" dirty="0" err="1"/>
              <a:t>see</a:t>
            </a:r>
            <a:r>
              <a:rPr lang="de-DE" baseline="0" dirty="0"/>
              <a:t> </a:t>
            </a:r>
            <a:r>
              <a:rPr lang="de-DE" baseline="0" dirty="0" err="1"/>
              <a:t>that</a:t>
            </a:r>
            <a:r>
              <a:rPr lang="de-DE" baseline="0" dirty="0"/>
              <a:t> </a:t>
            </a:r>
            <a:r>
              <a:rPr lang="de-DE" baseline="0" dirty="0" err="1"/>
              <a:t>this</a:t>
            </a:r>
            <a:r>
              <a:rPr lang="de-DE" baseline="0" dirty="0"/>
              <a:t> </a:t>
            </a:r>
            <a:r>
              <a:rPr lang="de-DE" baseline="0" dirty="0" err="1"/>
              <a:t>format</a:t>
            </a:r>
            <a:r>
              <a:rPr lang="de-DE" baseline="0" dirty="0"/>
              <a:t> </a:t>
            </a:r>
            <a:r>
              <a:rPr lang="de-DE" baseline="0" dirty="0" err="1"/>
              <a:t>supports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use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more</a:t>
            </a:r>
            <a:r>
              <a:rPr lang="de-DE" baseline="0" dirty="0"/>
              <a:t> </a:t>
            </a:r>
            <a:r>
              <a:rPr lang="de-DE" baseline="0" dirty="0" err="1"/>
              <a:t>than</a:t>
            </a:r>
            <a:r>
              <a:rPr lang="de-DE" baseline="0" dirty="0"/>
              <a:t> </a:t>
            </a:r>
            <a:r>
              <a:rPr lang="de-DE" baseline="0" dirty="0" err="1"/>
              <a:t>one</a:t>
            </a:r>
            <a:r>
              <a:rPr lang="de-DE" baseline="0" dirty="0"/>
              <a:t> </a:t>
            </a:r>
            <a:r>
              <a:rPr lang="de-DE" baseline="0" dirty="0" err="1"/>
              <a:t>language</a:t>
            </a:r>
            <a:r>
              <a:rPr lang="de-DE" baseline="0" dirty="0"/>
              <a:t>. All </a:t>
            </a:r>
            <a:r>
              <a:rPr lang="de-DE" baseline="0" dirty="0" err="1"/>
              <a:t>entities</a:t>
            </a:r>
            <a:r>
              <a:rPr lang="de-DE" baseline="0" dirty="0"/>
              <a:t> and </a:t>
            </a:r>
            <a:r>
              <a:rPr lang="de-DE" baseline="0" dirty="0" err="1"/>
              <a:t>values</a:t>
            </a:r>
            <a:r>
              <a:rPr lang="de-DE" baseline="0" dirty="0"/>
              <a:t> </a:t>
            </a:r>
            <a:r>
              <a:rPr lang="de-DE" baseline="0" dirty="0" err="1"/>
              <a:t>are</a:t>
            </a:r>
            <a:r>
              <a:rPr lang="de-DE" baseline="0" dirty="0"/>
              <a:t> </a:t>
            </a:r>
            <a:r>
              <a:rPr lang="de-DE" baseline="0" dirty="0" err="1"/>
              <a:t>stored</a:t>
            </a:r>
            <a:r>
              <a:rPr lang="de-DE" baseline="0" dirty="0"/>
              <a:t> </a:t>
            </a:r>
            <a:r>
              <a:rPr lang="de-DE" baseline="0" dirty="0" err="1"/>
              <a:t>both</a:t>
            </a:r>
            <a:r>
              <a:rPr lang="de-DE" baseline="0" dirty="0"/>
              <a:t> in English and German. The </a:t>
            </a:r>
            <a:r>
              <a:rPr lang="de-DE" baseline="0" dirty="0" err="1"/>
              <a:t>programmer</a:t>
            </a:r>
            <a:r>
              <a:rPr lang="de-DE" baseline="0" dirty="0"/>
              <a:t> </a:t>
            </a:r>
            <a:r>
              <a:rPr lang="de-DE" baseline="0" dirty="0" err="1"/>
              <a:t>can</a:t>
            </a:r>
            <a:r>
              <a:rPr lang="de-DE" baseline="0" dirty="0"/>
              <a:t> </a:t>
            </a:r>
            <a:r>
              <a:rPr lang="de-DE" baseline="0" dirty="0" err="1"/>
              <a:t>decide</a:t>
            </a:r>
            <a:r>
              <a:rPr lang="de-DE" baseline="0" dirty="0"/>
              <a:t> </a:t>
            </a:r>
            <a:r>
              <a:rPr lang="de-DE" baseline="0" dirty="0" err="1"/>
              <a:t>which</a:t>
            </a:r>
            <a:r>
              <a:rPr lang="de-DE" baseline="0" dirty="0"/>
              <a:t> </a:t>
            </a:r>
            <a:r>
              <a:rPr lang="de-DE" baseline="0" dirty="0" err="1"/>
              <a:t>language</a:t>
            </a:r>
            <a:r>
              <a:rPr lang="de-DE" baseline="0" dirty="0"/>
              <a:t> will </a:t>
            </a:r>
            <a:r>
              <a:rPr lang="de-DE" baseline="0" dirty="0" err="1"/>
              <a:t>be</a:t>
            </a:r>
            <a:r>
              <a:rPr lang="de-DE" baseline="0" dirty="0"/>
              <a:t> </a:t>
            </a:r>
            <a:r>
              <a:rPr lang="de-DE" baseline="0" dirty="0" err="1"/>
              <a:t>shown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user</a:t>
            </a:r>
            <a:r>
              <a:rPr lang="de-DE" baseline="0" dirty="0"/>
              <a:t> </a:t>
            </a:r>
            <a:r>
              <a:rPr lang="de-DE" baseline="0" dirty="0" err="1"/>
              <a:t>respectively</a:t>
            </a:r>
            <a:r>
              <a:rPr lang="de-DE" baseline="0" dirty="0"/>
              <a:t> </a:t>
            </a:r>
            <a:r>
              <a:rPr lang="de-DE" baseline="0" dirty="0" err="1"/>
              <a:t>lets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user</a:t>
            </a:r>
            <a:r>
              <a:rPr lang="de-DE" baseline="0" dirty="0"/>
              <a:t> </a:t>
            </a:r>
            <a:r>
              <a:rPr lang="de-DE" baseline="0" dirty="0" err="1"/>
              <a:t>decide</a:t>
            </a:r>
            <a:r>
              <a:rPr lang="de-DE" baseline="0" dirty="0"/>
              <a:t> </a:t>
            </a:r>
            <a:r>
              <a:rPr lang="de-DE" baseline="0" dirty="0" err="1"/>
              <a:t>which</a:t>
            </a:r>
            <a:r>
              <a:rPr lang="de-DE" baseline="0" dirty="0"/>
              <a:t> </a:t>
            </a:r>
            <a:r>
              <a:rPr lang="de-DE" baseline="0" dirty="0" err="1"/>
              <a:t>language</a:t>
            </a:r>
            <a:r>
              <a:rPr lang="de-DE" baseline="0" dirty="0"/>
              <a:t> he </a:t>
            </a:r>
            <a:r>
              <a:rPr lang="de-DE" baseline="0" dirty="0" err="1"/>
              <a:t>or</a:t>
            </a:r>
            <a:r>
              <a:rPr lang="de-DE" baseline="0" dirty="0"/>
              <a:t> </a:t>
            </a:r>
            <a:r>
              <a:rPr lang="de-DE" baseline="0" dirty="0" err="1"/>
              <a:t>she</a:t>
            </a:r>
            <a:r>
              <a:rPr lang="de-DE" baseline="0" dirty="0"/>
              <a:t> </a:t>
            </a:r>
            <a:r>
              <a:rPr lang="de-DE" baseline="0" dirty="0" err="1"/>
              <a:t>would</a:t>
            </a:r>
            <a:r>
              <a:rPr lang="de-DE" baseline="0" dirty="0"/>
              <a:t> like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use</a:t>
            </a:r>
            <a:r>
              <a:rPr lang="de-DE" baseline="0" dirty="0"/>
              <a:t>.</a:t>
            </a:r>
          </a:p>
          <a:p>
            <a:endParaRPr lang="de-DE" baseline="0" dirty="0"/>
          </a:p>
          <a:p>
            <a:r>
              <a:rPr lang="de-DE" baseline="0" dirty="0"/>
              <a:t>The </a:t>
            </a:r>
            <a:r>
              <a:rPr lang="de-DE" baseline="0" dirty="0" err="1"/>
              <a:t>structure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result</a:t>
            </a:r>
            <a:r>
              <a:rPr lang="de-DE" baseline="0" dirty="0"/>
              <a:t> </a:t>
            </a:r>
            <a:r>
              <a:rPr lang="de-DE" baseline="0" dirty="0" err="1"/>
              <a:t>file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very</a:t>
            </a:r>
            <a:r>
              <a:rPr lang="de-DE" baseline="0" dirty="0"/>
              <a:t> </a:t>
            </a:r>
            <a:r>
              <a:rPr lang="de-DE" baseline="0" dirty="0" err="1"/>
              <a:t>similar</a:t>
            </a:r>
            <a:r>
              <a:rPr lang="de-DE" baseline="0" dirty="0"/>
              <a:t> </a:t>
            </a:r>
            <a:r>
              <a:rPr lang="de-DE" baseline="0" dirty="0" err="1"/>
              <a:t>to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structure</a:t>
            </a:r>
            <a:r>
              <a:rPr lang="de-DE" baseline="0" dirty="0"/>
              <a:t>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scheme</a:t>
            </a:r>
            <a:r>
              <a:rPr lang="de-DE" baseline="0" dirty="0"/>
              <a:t>. The </a:t>
            </a:r>
            <a:r>
              <a:rPr lang="de-DE" baseline="0" dirty="0" err="1"/>
              <a:t>main</a:t>
            </a:r>
            <a:r>
              <a:rPr lang="de-DE" baseline="0" dirty="0"/>
              <a:t> </a:t>
            </a:r>
            <a:r>
              <a:rPr lang="de-DE" baseline="0" dirty="0" err="1"/>
              <a:t>difference</a:t>
            </a:r>
            <a:r>
              <a:rPr lang="de-DE" baseline="0" dirty="0"/>
              <a:t> </a:t>
            </a:r>
            <a:r>
              <a:rPr lang="de-DE" baseline="0" dirty="0" err="1"/>
              <a:t>is</a:t>
            </a:r>
            <a:r>
              <a:rPr lang="de-DE" baseline="0" dirty="0"/>
              <a:t> </a:t>
            </a:r>
            <a:r>
              <a:rPr lang="de-DE" baseline="0" dirty="0" err="1"/>
              <a:t>that</a:t>
            </a:r>
            <a:r>
              <a:rPr lang="de-DE" baseline="0" dirty="0"/>
              <a:t> </a:t>
            </a:r>
            <a:r>
              <a:rPr lang="de-DE" baseline="0" dirty="0" err="1"/>
              <a:t>it</a:t>
            </a:r>
            <a:r>
              <a:rPr lang="de-DE" baseline="0" dirty="0"/>
              <a:t> </a:t>
            </a:r>
            <a:r>
              <a:rPr lang="de-DE" baseline="0" dirty="0" err="1"/>
              <a:t>contains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ID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examined</a:t>
            </a:r>
            <a:r>
              <a:rPr lang="de-DE" baseline="0" dirty="0"/>
              <a:t> </a:t>
            </a:r>
            <a:r>
              <a:rPr lang="de-DE" baseline="0" dirty="0" err="1"/>
              <a:t>object</a:t>
            </a:r>
            <a:r>
              <a:rPr lang="de-DE" baseline="0" dirty="0"/>
              <a:t> </a:t>
            </a:r>
            <a:r>
              <a:rPr lang="de-DE" baseline="0" dirty="0" err="1"/>
              <a:t>along</a:t>
            </a:r>
            <a:r>
              <a:rPr lang="de-DE" baseline="0" dirty="0"/>
              <a:t> </a:t>
            </a:r>
            <a:r>
              <a:rPr lang="de-DE" baseline="0" dirty="0" err="1"/>
              <a:t>with</a:t>
            </a:r>
            <a:r>
              <a:rPr lang="de-DE" baseline="0" dirty="0"/>
              <a:t> a time </a:t>
            </a:r>
            <a:r>
              <a:rPr lang="de-DE" baseline="0" dirty="0" err="1"/>
              <a:t>stamp</a:t>
            </a:r>
            <a:r>
              <a:rPr lang="de-DE" baseline="0" dirty="0"/>
              <a:t> and </a:t>
            </a:r>
            <a:r>
              <a:rPr lang="de-DE" baseline="0" dirty="0" err="1"/>
              <a:t>of</a:t>
            </a:r>
            <a:r>
              <a:rPr lang="de-DE" baseline="0" dirty="0"/>
              <a:t> </a:t>
            </a:r>
            <a:r>
              <a:rPr lang="de-DE" baseline="0" dirty="0" err="1"/>
              <a:t>course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measured</a:t>
            </a:r>
            <a:r>
              <a:rPr lang="de-DE" baseline="0" dirty="0"/>
              <a:t> </a:t>
            </a:r>
            <a:r>
              <a:rPr lang="de-DE" baseline="0" dirty="0" err="1"/>
              <a:t>value</a:t>
            </a:r>
            <a:r>
              <a:rPr lang="de-DE" baseline="0" dirty="0"/>
              <a:t> – </a:t>
            </a:r>
            <a:r>
              <a:rPr lang="de-DE" baseline="0" dirty="0" err="1"/>
              <a:t>here</a:t>
            </a:r>
            <a:r>
              <a:rPr lang="de-DE" baseline="0" dirty="0"/>
              <a:t> 12 cm. And </a:t>
            </a:r>
            <a:r>
              <a:rPr lang="de-DE" baseline="0" dirty="0" err="1"/>
              <a:t>concerning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anthocyanin</a:t>
            </a:r>
            <a:r>
              <a:rPr lang="de-DE" baseline="0" dirty="0"/>
              <a:t> </a:t>
            </a:r>
            <a:r>
              <a:rPr lang="de-DE" baseline="0" dirty="0" err="1"/>
              <a:t>content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user</a:t>
            </a:r>
            <a:r>
              <a:rPr lang="de-DE" baseline="0" dirty="0"/>
              <a:t> </a:t>
            </a:r>
            <a:r>
              <a:rPr lang="de-DE" baseline="0" dirty="0" err="1"/>
              <a:t>selected</a:t>
            </a:r>
            <a:r>
              <a:rPr lang="de-DE" baseline="0" dirty="0"/>
              <a:t> </a:t>
            </a:r>
            <a:r>
              <a:rPr lang="de-DE" baseline="0" dirty="0" err="1"/>
              <a:t>the</a:t>
            </a:r>
            <a:r>
              <a:rPr lang="de-DE" baseline="0" dirty="0"/>
              <a:t> </a:t>
            </a:r>
            <a:r>
              <a:rPr lang="de-DE" baseline="0" dirty="0" err="1"/>
              <a:t>option</a:t>
            </a:r>
            <a:r>
              <a:rPr lang="de-DE" baseline="0" dirty="0"/>
              <a:t> „</a:t>
            </a:r>
            <a:r>
              <a:rPr lang="de-DE" baseline="0" dirty="0" err="1"/>
              <a:t>low</a:t>
            </a:r>
            <a:r>
              <a:rPr lang="de-DE" baseline="0" dirty="0"/>
              <a:t>“.</a:t>
            </a:r>
          </a:p>
          <a:p>
            <a:endParaRPr lang="de-DE" baseline="0" dirty="0"/>
          </a:p>
          <a:p>
            <a:r>
              <a:rPr lang="de-DE" baseline="0" dirty="0"/>
              <a:t>The </a:t>
            </a:r>
            <a:r>
              <a:rPr lang="de-DE" baseline="0" dirty="0" err="1"/>
              <a:t>extensibale</a:t>
            </a:r>
            <a:r>
              <a:rPr lang="de-DE" baseline="0" dirty="0"/>
              <a:t> </a:t>
            </a:r>
            <a:r>
              <a:rPr lang="de-DE" baseline="0" dirty="0" err="1"/>
              <a:t>markup</a:t>
            </a:r>
            <a:r>
              <a:rPr lang="de-DE" baseline="0" dirty="0"/>
              <a:t> </a:t>
            </a:r>
            <a:r>
              <a:rPr lang="de-DE" baseline="0" dirty="0" err="1"/>
              <a:t>language</a:t>
            </a:r>
            <a:r>
              <a:rPr lang="de-DE" baseline="0" dirty="0"/>
              <a:t> </a:t>
            </a:r>
            <a:r>
              <a:rPr lang="en-US" dirty="0"/>
              <a:t>is a </a:t>
            </a:r>
            <a:r>
              <a:rPr lang="en-US" dirty="0">
                <a:hlinkClick r:id="rId3" tooltip="Markup language"/>
              </a:rPr>
              <a:t>markup language</a:t>
            </a:r>
            <a:r>
              <a:rPr lang="en-US" dirty="0"/>
              <a:t> that defines a set of rules for encoding documents in a </a:t>
            </a:r>
            <a:r>
              <a:rPr lang="en-US" dirty="0">
                <a:hlinkClick r:id="rId4" tooltip="File format"/>
              </a:rPr>
              <a:t>format</a:t>
            </a:r>
            <a:r>
              <a:rPr lang="en-US" dirty="0"/>
              <a:t> that is both </a:t>
            </a:r>
            <a:r>
              <a:rPr lang="en-US" dirty="0">
                <a:hlinkClick r:id="rId5" tooltip="Human-readable medium"/>
              </a:rPr>
              <a:t>human-readable</a:t>
            </a:r>
            <a:r>
              <a:rPr lang="en-US" dirty="0"/>
              <a:t> and </a:t>
            </a:r>
            <a:r>
              <a:rPr lang="en-US" dirty="0">
                <a:hlinkClick r:id="rId6" tooltip="Machine-readable data"/>
              </a:rPr>
              <a:t>machine-readable</a:t>
            </a:r>
            <a:endParaRPr lang="en-US" dirty="0"/>
          </a:p>
          <a:p>
            <a:r>
              <a:rPr lang="en-US" dirty="0"/>
              <a:t>We are using this format</a:t>
            </a:r>
            <a:r>
              <a:rPr lang="en-US" baseline="0" dirty="0"/>
              <a:t> to encode both the phenotyping schemes and the result data. One great advantage is the unambiguousness compared to e.g. the comma separated value format.</a:t>
            </a:r>
            <a:endParaRPr lang="en-US" dirty="0"/>
          </a:p>
          <a:p>
            <a:r>
              <a:rPr lang="de-DE" dirty="0"/>
              <a:t>Can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read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applications</a:t>
            </a:r>
            <a:r>
              <a:rPr lang="de-DE" dirty="0"/>
              <a:t>. And </a:t>
            </a:r>
            <a:r>
              <a:rPr lang="de-DE" dirty="0" err="1"/>
              <a:t>furthermore</a:t>
            </a:r>
            <a:r>
              <a:rPr lang="de-DE" dirty="0"/>
              <a:t>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useful</a:t>
            </a:r>
            <a:r>
              <a:rPr lang="de-DE" dirty="0"/>
              <a:t> </a:t>
            </a:r>
            <a:r>
              <a:rPr lang="de-DE" dirty="0" err="1"/>
              <a:t>possibilities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check </a:t>
            </a:r>
            <a:r>
              <a:rPr lang="de-DE" dirty="0" err="1"/>
              <a:t>if</a:t>
            </a:r>
            <a:r>
              <a:rPr lang="de-DE" dirty="0"/>
              <a:t> a </a:t>
            </a:r>
            <a:r>
              <a:rPr lang="de-DE" dirty="0" err="1"/>
              <a:t>file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maybe</a:t>
            </a:r>
            <a:r>
              <a:rPr lang="de-DE" dirty="0"/>
              <a:t> </a:t>
            </a:r>
            <a:r>
              <a:rPr lang="de-DE" dirty="0" err="1"/>
              <a:t>corrupted</a:t>
            </a:r>
            <a:r>
              <a:rPr lang="de-DE" dirty="0"/>
              <a:t>.</a:t>
            </a:r>
          </a:p>
          <a:p>
            <a:endParaRPr lang="de-DE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AD96AA-93D0-4226-ABDC-4E8AF4A3F1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51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step</a:t>
            </a:r>
            <a:r>
              <a:rPr lang="de-DE" dirty="0"/>
              <a:t> </a:t>
            </a:r>
            <a:r>
              <a:rPr lang="de-DE" dirty="0" err="1"/>
              <a:t>when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phenotyping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generate</a:t>
            </a:r>
            <a:r>
              <a:rPr lang="de-DE" dirty="0"/>
              <a:t> a </a:t>
            </a:r>
            <a:r>
              <a:rPr lang="de-DE" dirty="0" err="1"/>
              <a:t>phenotyping</a:t>
            </a:r>
            <a:r>
              <a:rPr lang="de-DE" dirty="0"/>
              <a:t> </a:t>
            </a:r>
            <a:r>
              <a:rPr lang="de-DE" dirty="0" err="1"/>
              <a:t>scheme</a:t>
            </a:r>
            <a:r>
              <a:rPr lang="de-DE" dirty="0"/>
              <a:t> (</a:t>
            </a:r>
            <a:r>
              <a:rPr lang="de-DE" dirty="0" err="1"/>
              <a:t>we</a:t>
            </a:r>
            <a:r>
              <a:rPr lang="de-DE" dirty="0"/>
              <a:t> also </a:t>
            </a:r>
            <a:r>
              <a:rPr lang="de-DE" dirty="0" err="1"/>
              <a:t>called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„</a:t>
            </a:r>
            <a:r>
              <a:rPr lang="de-DE" dirty="0" err="1"/>
              <a:t>test</a:t>
            </a:r>
            <a:r>
              <a:rPr lang="de-DE" dirty="0"/>
              <a:t> </a:t>
            </a:r>
            <a:r>
              <a:rPr lang="de-DE" dirty="0" err="1"/>
              <a:t>program</a:t>
            </a:r>
            <a:r>
              <a:rPr lang="de-DE" dirty="0"/>
              <a:t>“).</a:t>
            </a:r>
          </a:p>
          <a:p>
            <a:endParaRPr lang="de-DE" dirty="0"/>
          </a:p>
          <a:p>
            <a:r>
              <a:rPr lang="de-DE" dirty="0"/>
              <a:t>This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done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a web </a:t>
            </a:r>
            <a:r>
              <a:rPr lang="de-DE" dirty="0" err="1"/>
              <a:t>application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on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. The </a:t>
            </a:r>
            <a:r>
              <a:rPr lang="de-DE" dirty="0" err="1"/>
              <a:t>usage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personalized</a:t>
            </a:r>
            <a:r>
              <a:rPr lang="de-DE" dirty="0"/>
              <a:t> –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user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create</a:t>
            </a:r>
            <a:r>
              <a:rPr lang="de-DE" dirty="0"/>
              <a:t> and manage own </a:t>
            </a:r>
            <a:r>
              <a:rPr lang="de-DE" dirty="0" err="1"/>
              <a:t>phenotyping</a:t>
            </a:r>
            <a:r>
              <a:rPr lang="de-DE" dirty="0"/>
              <a:t> </a:t>
            </a:r>
            <a:r>
              <a:rPr lang="de-DE" dirty="0" err="1"/>
              <a:t>schemes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/>
              <a:t>Here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type in a </a:t>
            </a:r>
            <a:r>
              <a:rPr lang="de-DE" dirty="0" err="1"/>
              <a:t>unique</a:t>
            </a:r>
            <a:r>
              <a:rPr lang="de-DE" dirty="0"/>
              <a:t> </a:t>
            </a:r>
            <a:r>
              <a:rPr lang="de-DE" dirty="0" err="1"/>
              <a:t>name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scheme</a:t>
            </a:r>
            <a:r>
              <a:rPr lang="de-DE" dirty="0"/>
              <a:t> </a:t>
            </a:r>
            <a:r>
              <a:rPr lang="de-DE" dirty="0" err="1"/>
              <a:t>along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meta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like </a:t>
            </a:r>
            <a:r>
              <a:rPr lang="de-DE" dirty="0" err="1"/>
              <a:t>version</a:t>
            </a:r>
            <a:r>
              <a:rPr lang="de-DE" dirty="0"/>
              <a:t>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regarded</a:t>
            </a:r>
            <a:r>
              <a:rPr lang="de-DE" dirty="0"/>
              <a:t> </a:t>
            </a:r>
            <a:r>
              <a:rPr lang="de-DE" dirty="0" err="1"/>
              <a:t>object</a:t>
            </a:r>
            <a:r>
              <a:rPr lang="de-DE" dirty="0"/>
              <a:t>, type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object</a:t>
            </a:r>
            <a:r>
              <a:rPr lang="de-DE" dirty="0"/>
              <a:t> and a </a:t>
            </a:r>
            <a:r>
              <a:rPr lang="de-DE" dirty="0" err="1"/>
              <a:t>description</a:t>
            </a:r>
            <a:r>
              <a:rPr lang="de-DE" dirty="0"/>
              <a:t>. All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meta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will also </a:t>
            </a:r>
            <a:r>
              <a:rPr lang="de-DE" dirty="0" err="1"/>
              <a:t>appear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result</a:t>
            </a:r>
            <a:r>
              <a:rPr lang="de-DE" dirty="0"/>
              <a:t> </a:t>
            </a:r>
            <a:r>
              <a:rPr lang="de-DE" dirty="0" err="1"/>
              <a:t>file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also possible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an </a:t>
            </a:r>
            <a:r>
              <a:rPr lang="de-DE" dirty="0" err="1"/>
              <a:t>existing</a:t>
            </a:r>
            <a:r>
              <a:rPr lang="de-DE" dirty="0"/>
              <a:t> </a:t>
            </a:r>
            <a:r>
              <a:rPr lang="de-DE" dirty="0" err="1"/>
              <a:t>scheme</a:t>
            </a:r>
            <a:r>
              <a:rPr lang="de-DE" dirty="0"/>
              <a:t>, </a:t>
            </a:r>
            <a:r>
              <a:rPr lang="de-DE" dirty="0" err="1"/>
              <a:t>copying</a:t>
            </a:r>
            <a:r>
              <a:rPr lang="de-DE" dirty="0"/>
              <a:t> an </a:t>
            </a:r>
            <a:r>
              <a:rPr lang="de-DE" dirty="0" err="1"/>
              <a:t>existing</a:t>
            </a:r>
            <a:r>
              <a:rPr lang="de-DE" dirty="0"/>
              <a:t> </a:t>
            </a:r>
            <a:r>
              <a:rPr lang="de-DE" dirty="0" err="1"/>
              <a:t>scheme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even</a:t>
            </a:r>
            <a:r>
              <a:rPr lang="de-DE" dirty="0"/>
              <a:t> </a:t>
            </a:r>
            <a:r>
              <a:rPr lang="de-DE" dirty="0" err="1"/>
              <a:t>load</a:t>
            </a:r>
            <a:r>
              <a:rPr lang="de-DE" dirty="0"/>
              <a:t> a </a:t>
            </a:r>
            <a:r>
              <a:rPr lang="de-DE" dirty="0" err="1"/>
              <a:t>scheme</a:t>
            </a:r>
            <a:r>
              <a:rPr lang="de-DE" dirty="0"/>
              <a:t> </a:t>
            </a:r>
            <a:r>
              <a:rPr lang="de-DE" dirty="0" err="1"/>
              <a:t>file</a:t>
            </a:r>
            <a:r>
              <a:rPr lang="de-DE" dirty="0"/>
              <a:t> e.g.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another</a:t>
            </a:r>
            <a:r>
              <a:rPr lang="de-DE" dirty="0"/>
              <a:t> </a:t>
            </a:r>
            <a:r>
              <a:rPr lang="de-DE" dirty="0" err="1"/>
              <a:t>user</a:t>
            </a:r>
            <a:r>
              <a:rPr lang="de-DE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AD96AA-93D0-4226-ABDC-4E8AF4A3F1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95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3091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6626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0" y="457200"/>
            <a:ext cx="7947025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4550" y="990600"/>
            <a:ext cx="7877175" cy="5105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5127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5613" y="457200"/>
            <a:ext cx="1985962" cy="56388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4550" y="457200"/>
            <a:ext cx="5808663" cy="5638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753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0" y="457200"/>
            <a:ext cx="7947025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44550" y="990600"/>
            <a:ext cx="3862388" cy="5105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9338" y="990600"/>
            <a:ext cx="3862387" cy="5105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Line 6"/>
          <p:cNvSpPr>
            <a:spLocks noChangeShapeType="1"/>
          </p:cNvSpPr>
          <p:nvPr userDrawn="1"/>
        </p:nvSpPr>
        <p:spPr bwMode="auto">
          <a:xfrm>
            <a:off x="844550" y="914400"/>
            <a:ext cx="7877175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1267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0" y="457200"/>
            <a:ext cx="7947025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44550" y="990600"/>
            <a:ext cx="3862388" cy="5105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59338" y="990600"/>
            <a:ext cx="3862387" cy="247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59338" y="3619500"/>
            <a:ext cx="3862387" cy="247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Line 6"/>
          <p:cNvSpPr>
            <a:spLocks noChangeShapeType="1"/>
          </p:cNvSpPr>
          <p:nvPr userDrawn="1"/>
        </p:nvSpPr>
        <p:spPr bwMode="auto">
          <a:xfrm>
            <a:off x="844550" y="914400"/>
            <a:ext cx="7877175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84512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844550" y="457200"/>
            <a:ext cx="7947025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44550" y="990600"/>
            <a:ext cx="3862388" cy="247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59338" y="990600"/>
            <a:ext cx="3862387" cy="247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44550" y="3619500"/>
            <a:ext cx="3862388" cy="247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9338" y="3619500"/>
            <a:ext cx="3862387" cy="247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Line 6"/>
          <p:cNvSpPr>
            <a:spLocks noChangeShapeType="1"/>
          </p:cNvSpPr>
          <p:nvPr userDrawn="1"/>
        </p:nvSpPr>
        <p:spPr bwMode="auto">
          <a:xfrm>
            <a:off x="844550" y="914400"/>
            <a:ext cx="7877175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639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28FA5-E13A-4E7D-B0F5-6A04E1A217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EDB470-6C6E-437B-A625-AF05700DA2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766DE-4E42-4BC8-9BCB-68D0B53D5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52533-5395-4625-B5E8-C35B891AD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81405B-2BF5-4F59-8338-4502559A8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15126-0BBF-49EE-B23F-F4D1FD8CBD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668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224FA-2BCC-435B-83C7-900D13E05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C6199-AD53-4E37-9A24-E8D24A530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F0064-EDA5-48FC-97B0-AB9B41B3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F56F4-DF65-45AA-9CCB-6E761DDF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BFC7A-2DC8-4CEF-B19A-4010FD39E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15126-0BBF-49EE-B23F-F4D1FD8CBD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782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07DDE-B391-4167-AFDE-AC865341C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55390F-F94D-4B02-9C2A-697618E18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D7302-76A8-4E6E-B4DE-3E8C3314F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CB8A9-4DBE-4BA1-AEFE-3BCA5D9BC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A65B5-98FA-4CB2-8C4B-712621654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15126-0BBF-49EE-B23F-F4D1FD8CBD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669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79465-D087-4152-833C-8011937CB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EB259-039E-4D91-96C0-DAC2A8771E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B27F40-3614-4733-8CC1-2B6FC7906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31DAF4-7155-4B48-ADC0-F0367C04D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FC7FFB-0E57-4446-BF6E-0856F773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DACF3F-E085-46AC-BCAC-B0C73F891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15126-0BBF-49EE-B23F-F4D1FD8CBD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776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88EE3-FDBB-4DE4-AF38-121A3D63A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7947025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1228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84182-1AB1-4449-AA26-028D70E4A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BACABA-BD03-4849-8C37-F89D1EF4F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58E30B-64FC-414D-AF97-EF185D433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2A70B5-9704-427E-AAC8-EAC8F0BD5A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B854D5-0B58-43A1-A1BC-13A273C0DE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B6ED16-78F7-46F3-9029-A53BC5361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61D0BF-3703-4F58-8C57-898B559E2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3DEB99-E46C-4A1F-AA15-2736607BD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15126-0BBF-49EE-B23F-F4D1FD8CBD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701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6116E-628C-4913-8D7C-5EE2931AC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9A7535-AA8A-46AF-8BC7-607F5845E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51E32-FC83-484E-AE88-ACC2CBBE1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C74882-2F6E-4A8A-9280-A174D5EE5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15126-0BBF-49EE-B23F-F4D1FD8CBD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3349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564A8C-A6F4-47FE-ABD5-74C1B22DF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433286-5887-42F2-B8A1-FCE4A0442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DE3A88-B581-4042-9472-3A3A3DBF3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15126-0BBF-49EE-B23F-F4D1FD8CBD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1301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91D07-0436-4A26-AE71-36A8CDD5F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B758B-6A66-4020-A746-C2C425B21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884705-6E79-40AB-984E-7415393F49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384DC8-2EA5-457D-992D-41CA2D0BB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44D6FE-FBB3-4AF4-8896-711EFDD66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01240E-3B74-470A-9F14-602EA38A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15126-0BBF-49EE-B23F-F4D1FD8CBD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984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4C65A-5476-4F96-AE09-50B8D1092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6E42B8-2DF8-4C8D-A44C-04EEE1932D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AE847E-EE7F-41FF-B4BF-6A2B8B432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66750D-B7B4-46BA-84CA-D62447363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FF4F5-09D2-4BAF-BC93-AA31CF04F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6E8AA-035B-407B-874C-06A731EA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15126-0BBF-49EE-B23F-F4D1FD8CBD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468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93604-A166-45AA-A19F-E91748B4B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DFEA1E-564B-4A54-A14E-93ECEA45E8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610CC-16D3-47C7-B0EB-3E096C77C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5D752-F465-4F35-BF39-4973A52D5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9ED09-4E33-4665-8945-1762D2E9B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15126-0BBF-49EE-B23F-F4D1FD8CBD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1022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E3E259-D5B2-4A02-86E3-5492976CD0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3B8E4F-36B3-422B-B25A-0043A2A224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1F2AB3-2A78-49ED-AF3D-41E493C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D4509-7ABE-4624-B539-1E4ADAC7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FF86D-C8A4-4000-AE4B-2F80E7BA7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15126-0BBF-49EE-B23F-F4D1FD8CBD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07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0" y="457200"/>
            <a:ext cx="7947025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4550" y="990600"/>
            <a:ext cx="7877175" cy="5105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Line 6"/>
          <p:cNvSpPr>
            <a:spLocks noChangeShapeType="1"/>
          </p:cNvSpPr>
          <p:nvPr userDrawn="1"/>
        </p:nvSpPr>
        <p:spPr bwMode="auto">
          <a:xfrm>
            <a:off x="844550" y="914400"/>
            <a:ext cx="7877175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4886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3734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0" y="457200"/>
            <a:ext cx="7947025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4550" y="990600"/>
            <a:ext cx="3862388" cy="5105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9338" y="990600"/>
            <a:ext cx="3862387" cy="5105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Line 6"/>
          <p:cNvSpPr>
            <a:spLocks noChangeShapeType="1"/>
          </p:cNvSpPr>
          <p:nvPr userDrawn="1"/>
        </p:nvSpPr>
        <p:spPr bwMode="auto">
          <a:xfrm>
            <a:off x="844550" y="914400"/>
            <a:ext cx="7877175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452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Line 6"/>
          <p:cNvSpPr>
            <a:spLocks noChangeShapeType="1"/>
          </p:cNvSpPr>
          <p:nvPr userDrawn="1"/>
        </p:nvSpPr>
        <p:spPr bwMode="auto">
          <a:xfrm>
            <a:off x="844550" y="914400"/>
            <a:ext cx="7877175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9896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0" y="457200"/>
            <a:ext cx="7947025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Line 6"/>
          <p:cNvSpPr>
            <a:spLocks noChangeShapeType="1"/>
          </p:cNvSpPr>
          <p:nvPr userDrawn="1"/>
        </p:nvSpPr>
        <p:spPr bwMode="auto">
          <a:xfrm>
            <a:off x="844550" y="914400"/>
            <a:ext cx="7877175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7353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1893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4026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6246813"/>
            <a:ext cx="9144000" cy="611187"/>
          </a:xfrm>
          <a:prstGeom prst="rect">
            <a:avLst/>
          </a:prstGeom>
          <a:solidFill>
            <a:srgbClr val="7E908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600">
                <a:latin typeface="Verdana" pitchFamily="34" charset="0"/>
              </a:rPr>
              <a:t> 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6681788" y="6324600"/>
            <a:ext cx="2109787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r">
              <a:defRPr/>
            </a:pPr>
            <a:endParaRPr lang="en-GB" sz="1400" i="1" noProof="0" dirty="0">
              <a:solidFill>
                <a:schemeClr val="accent1"/>
              </a:solidFill>
              <a:latin typeface="Verdana" pitchFamily="34" charset="0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2670845" y="6381829"/>
            <a:ext cx="3557339" cy="33630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 lIns="0"/>
          <a:lstStyle/>
          <a:p>
            <a:pPr>
              <a:defRPr/>
            </a:pPr>
            <a:r>
              <a:rPr lang="de-DE" sz="1200" b="1" dirty="0">
                <a:solidFill>
                  <a:srgbClr val="DEE4E3"/>
                </a:solidFill>
              </a:rPr>
              <a:t> MPI </a:t>
            </a:r>
            <a:r>
              <a:rPr lang="de-DE" sz="1200" b="1" dirty="0" err="1">
                <a:solidFill>
                  <a:srgbClr val="DEE4E3"/>
                </a:solidFill>
              </a:rPr>
              <a:t>of</a:t>
            </a:r>
            <a:r>
              <a:rPr lang="de-DE" sz="1200" b="1" dirty="0">
                <a:solidFill>
                  <a:srgbClr val="DEE4E3"/>
                </a:solidFill>
              </a:rPr>
              <a:t> </a:t>
            </a:r>
            <a:r>
              <a:rPr lang="de-DE" sz="1200" b="1" dirty="0" err="1">
                <a:solidFill>
                  <a:srgbClr val="DEE4E3"/>
                </a:solidFill>
              </a:rPr>
              <a:t>Molecular</a:t>
            </a:r>
            <a:r>
              <a:rPr lang="de-DE" sz="1200" b="1" dirty="0">
                <a:solidFill>
                  <a:srgbClr val="DEE4E3"/>
                </a:solidFill>
              </a:rPr>
              <a:t> Plant </a:t>
            </a:r>
            <a:r>
              <a:rPr lang="de-DE" sz="1200" b="1" dirty="0" err="1">
                <a:solidFill>
                  <a:srgbClr val="DEE4E3"/>
                </a:solidFill>
              </a:rPr>
              <a:t>Physiology</a:t>
            </a:r>
            <a:r>
              <a:rPr lang="de-DE" sz="1200" b="1" dirty="0">
                <a:solidFill>
                  <a:srgbClr val="DEE4E3"/>
                </a:solidFill>
              </a:rPr>
              <a:t> (</a:t>
            </a:r>
            <a:r>
              <a:rPr lang="de-DE" sz="1200" b="1" dirty="0">
                <a:solidFill>
                  <a:schemeClr val="bg1">
                    <a:lumMod val="95000"/>
                  </a:schemeClr>
                </a:solidFill>
              </a:rPr>
              <a:t>Infrastructure Group </a:t>
            </a:r>
            <a:r>
              <a:rPr lang="de-DE" sz="1200" b="1" dirty="0" err="1">
                <a:solidFill>
                  <a:schemeClr val="bg1">
                    <a:lumMod val="95000"/>
                  </a:schemeClr>
                </a:solidFill>
              </a:rPr>
              <a:t>Bioinformatics</a:t>
            </a:r>
            <a:r>
              <a:rPr lang="de-DE" sz="1200" b="1" dirty="0">
                <a:solidFill>
                  <a:schemeClr val="bg1">
                    <a:lumMod val="95000"/>
                  </a:schemeClr>
                </a:solidFill>
              </a:rPr>
              <a:t>)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7BF34E-13B0-4C90-8EE6-19EE1D1C3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2A11C-4E5A-4A7D-AEE7-CD990579C1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D6C90-561B-408C-B78F-6BAD280B11E6}"/>
              </a:ext>
            </a:extLst>
          </p:cNvPr>
          <p:cNvSpPr txBox="1"/>
          <p:nvPr userDrawn="1"/>
        </p:nvSpPr>
        <p:spPr>
          <a:xfrm>
            <a:off x="8620695" y="6381829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591891BF-EB75-4A40-8500-727EEEEA889A}" type="slidenum">
              <a:rPr lang="en-GB" sz="1200" b="1" smtClean="0">
                <a:solidFill>
                  <a:schemeClr val="bg1">
                    <a:lumMod val="95000"/>
                  </a:schemeClr>
                </a:solidFill>
              </a:rPr>
              <a:t>‹#›</a:t>
            </a:fld>
            <a:endParaRPr lang="en-GB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B6438E-1CCC-404A-B74E-9F38578B8B36}"/>
              </a:ext>
            </a:extLst>
          </p:cNvPr>
          <p:cNvSpPr txBox="1"/>
          <p:nvPr userDrawn="1"/>
        </p:nvSpPr>
        <p:spPr>
          <a:xfrm>
            <a:off x="251520" y="6381829"/>
            <a:ext cx="1491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solidFill>
                  <a:schemeClr val="bg1">
                    <a:lumMod val="95000"/>
                  </a:schemeClr>
                </a:solidFill>
              </a:rPr>
              <a:t>Jürgen Gremmels</a:t>
            </a:r>
            <a:endParaRPr lang="en-GB" sz="12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4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57D7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57D79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57D79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57D79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57D79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57D79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57D79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57D79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557D79"/>
          </a:solidFill>
          <a:latin typeface="Verdana" pitchFamily="34" charset="0"/>
        </a:defRPr>
      </a:lvl9pPr>
    </p:titleStyle>
    <p:bodyStyle>
      <a:lvl1pPr marL="92075" indent="-92075" algn="l" defTabSz="758825" rtl="0" eaLnBrk="1" fontAlgn="base" hangingPunct="1">
        <a:spcBef>
          <a:spcPct val="0"/>
        </a:spcBef>
        <a:spcAft>
          <a:spcPct val="35000"/>
        </a:spcAft>
        <a:buClr>
          <a:schemeClr val="accent1"/>
        </a:buClr>
        <a:buSzPct val="100000"/>
        <a:buFont typeface="Times New Roman" pitchFamily="18" charset="0"/>
        <a:tabLst>
          <a:tab pos="381000" algn="l"/>
          <a:tab pos="954088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469900" indent="-187325" algn="l" defTabSz="758825" rtl="0" eaLnBrk="1" fontAlgn="base" hangingPunct="1">
        <a:spcBef>
          <a:spcPct val="0"/>
        </a:spcBef>
        <a:spcAft>
          <a:spcPct val="35000"/>
        </a:spcAft>
        <a:buClr>
          <a:schemeClr val="accent1"/>
        </a:buClr>
        <a:buSzPct val="90000"/>
        <a:buFont typeface="Wingdings" pitchFamily="2" charset="2"/>
        <a:buChar char="Ø"/>
        <a:tabLst>
          <a:tab pos="381000" algn="l"/>
          <a:tab pos="954088" algn="l"/>
        </a:tabLst>
        <a:defRPr>
          <a:solidFill>
            <a:schemeClr val="tx1"/>
          </a:solidFill>
          <a:latin typeface="+mn-lt"/>
        </a:defRPr>
      </a:lvl2pPr>
      <a:lvl3pPr marL="765175" indent="200025" algn="l" defTabSz="758825" rtl="0" eaLnBrk="1" fontAlgn="base" hangingPunct="1">
        <a:spcBef>
          <a:spcPct val="0"/>
        </a:spcBef>
        <a:spcAft>
          <a:spcPct val="20000"/>
        </a:spcAft>
        <a:buClr>
          <a:schemeClr val="accent1"/>
        </a:buClr>
        <a:buSzPct val="80000"/>
        <a:buFont typeface="Wingdings 3" pitchFamily="18" charset="2"/>
        <a:buChar char="u"/>
        <a:tabLst>
          <a:tab pos="381000" algn="l"/>
          <a:tab pos="954088" algn="l"/>
        </a:tabLst>
        <a:defRPr sz="1600">
          <a:solidFill>
            <a:schemeClr val="tx1"/>
          </a:solidFill>
          <a:latin typeface="+mn-lt"/>
        </a:defRPr>
      </a:lvl3pPr>
      <a:lvl4pPr marL="1741488" indent="-228600" algn="l" defTabSz="758825" rtl="0" eaLnBrk="1" fontAlgn="base" hangingPunct="1">
        <a:spcBef>
          <a:spcPct val="20000"/>
        </a:spcBef>
        <a:spcAft>
          <a:spcPct val="0"/>
        </a:spcAft>
        <a:buClr>
          <a:srgbClr val="0066CC"/>
        </a:buClr>
        <a:buSzPct val="90000"/>
        <a:buFont typeface="Wingdings 2" pitchFamily="18" charset="2"/>
        <a:buChar char="¢"/>
        <a:tabLst>
          <a:tab pos="381000" algn="l"/>
          <a:tab pos="954088" algn="l"/>
        </a:tabLst>
        <a:defRPr sz="1900">
          <a:solidFill>
            <a:schemeClr val="tx1"/>
          </a:solidFill>
          <a:latin typeface="Arial" charset="0"/>
        </a:defRPr>
      </a:lvl4pPr>
      <a:lvl5pPr marL="2160588" indent="-228600" algn="l" defTabSz="758825" rtl="0" eaLnBrk="1" fontAlgn="base" hangingPunct="1">
        <a:spcBef>
          <a:spcPct val="20000"/>
        </a:spcBef>
        <a:spcAft>
          <a:spcPct val="0"/>
        </a:spcAft>
        <a:buClr>
          <a:srgbClr val="0066CC"/>
        </a:buClr>
        <a:buSzPct val="90000"/>
        <a:buFont typeface="Wingdings 2" pitchFamily="18" charset="2"/>
        <a:buChar char="¢"/>
        <a:tabLst>
          <a:tab pos="381000" algn="l"/>
          <a:tab pos="954088" algn="l"/>
        </a:tabLst>
        <a:defRPr sz="1600">
          <a:solidFill>
            <a:schemeClr val="tx1"/>
          </a:solidFill>
          <a:latin typeface="Arial" charset="0"/>
        </a:defRPr>
      </a:lvl5pPr>
      <a:lvl6pPr marL="2617788" indent="-228600" algn="l" defTabSz="758825" rtl="0" eaLnBrk="1" fontAlgn="base" hangingPunct="1">
        <a:spcBef>
          <a:spcPct val="20000"/>
        </a:spcBef>
        <a:spcAft>
          <a:spcPct val="0"/>
        </a:spcAft>
        <a:buClr>
          <a:srgbClr val="0066CC"/>
        </a:buClr>
        <a:buSzPct val="90000"/>
        <a:buFont typeface="Wingdings 2" pitchFamily="18" charset="2"/>
        <a:buChar char="¢"/>
        <a:tabLst>
          <a:tab pos="381000" algn="l"/>
          <a:tab pos="954088" algn="l"/>
        </a:tabLst>
        <a:defRPr sz="1600">
          <a:solidFill>
            <a:schemeClr val="tx1"/>
          </a:solidFill>
          <a:latin typeface="Arial" charset="0"/>
        </a:defRPr>
      </a:lvl6pPr>
      <a:lvl7pPr marL="3074988" indent="-228600" algn="l" defTabSz="758825" rtl="0" eaLnBrk="1" fontAlgn="base" hangingPunct="1">
        <a:spcBef>
          <a:spcPct val="20000"/>
        </a:spcBef>
        <a:spcAft>
          <a:spcPct val="0"/>
        </a:spcAft>
        <a:buClr>
          <a:srgbClr val="0066CC"/>
        </a:buClr>
        <a:buSzPct val="90000"/>
        <a:buFont typeface="Wingdings 2" pitchFamily="18" charset="2"/>
        <a:buChar char="¢"/>
        <a:tabLst>
          <a:tab pos="381000" algn="l"/>
          <a:tab pos="954088" algn="l"/>
        </a:tabLst>
        <a:defRPr sz="1600">
          <a:solidFill>
            <a:schemeClr val="tx1"/>
          </a:solidFill>
          <a:latin typeface="Arial" charset="0"/>
        </a:defRPr>
      </a:lvl7pPr>
      <a:lvl8pPr marL="3532188" indent="-228600" algn="l" defTabSz="758825" rtl="0" eaLnBrk="1" fontAlgn="base" hangingPunct="1">
        <a:spcBef>
          <a:spcPct val="20000"/>
        </a:spcBef>
        <a:spcAft>
          <a:spcPct val="0"/>
        </a:spcAft>
        <a:buClr>
          <a:srgbClr val="0066CC"/>
        </a:buClr>
        <a:buSzPct val="90000"/>
        <a:buFont typeface="Wingdings 2" pitchFamily="18" charset="2"/>
        <a:buChar char="¢"/>
        <a:tabLst>
          <a:tab pos="381000" algn="l"/>
          <a:tab pos="954088" algn="l"/>
        </a:tabLst>
        <a:defRPr sz="1600">
          <a:solidFill>
            <a:schemeClr val="tx1"/>
          </a:solidFill>
          <a:latin typeface="Arial" charset="0"/>
        </a:defRPr>
      </a:lvl8pPr>
      <a:lvl9pPr marL="3989388" indent="-228600" algn="l" defTabSz="758825" rtl="0" eaLnBrk="1" fontAlgn="base" hangingPunct="1">
        <a:spcBef>
          <a:spcPct val="20000"/>
        </a:spcBef>
        <a:spcAft>
          <a:spcPct val="0"/>
        </a:spcAft>
        <a:buClr>
          <a:srgbClr val="0066CC"/>
        </a:buClr>
        <a:buSzPct val="90000"/>
        <a:buFont typeface="Wingdings 2" pitchFamily="18" charset="2"/>
        <a:buChar char="¢"/>
        <a:tabLst>
          <a:tab pos="381000" algn="l"/>
          <a:tab pos="954088" algn="l"/>
        </a:tabLst>
        <a:defRPr sz="1600">
          <a:solidFill>
            <a:schemeClr val="tx1"/>
          </a:solidFill>
          <a:latin typeface="Arial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649C82-C885-486C-9C9F-74B0ADC5C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F9406-F02E-4601-8C63-6E036708A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A2486-0743-4402-89D2-10616D4A41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6149C-37C6-4A44-93A8-0A8D3C6D7D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57B97-6E5C-46F8-B7A7-9349297D7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15126-0BBF-49EE-B23F-F4D1FD8CBD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35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4.png"/><Relationship Id="rId7" Type="http://schemas.openxmlformats.org/officeDocument/2006/relationships/image" Target="../media/image6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26.png"/><Relationship Id="rId5" Type="http://schemas.openxmlformats.org/officeDocument/2006/relationships/image" Target="../media/image25.jpeg"/><Relationship Id="rId10" Type="http://schemas.openxmlformats.org/officeDocument/2006/relationships/image" Target="../media/image9.png"/><Relationship Id="rId4" Type="http://schemas.openxmlformats.org/officeDocument/2006/relationships/image" Target="../media/image18.pn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A21A40-3ECE-41E3-8EA6-6BCF8E7FC1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7" t="-246" r="18416" b="-609"/>
          <a:stretch/>
        </p:blipFill>
        <p:spPr>
          <a:xfrm>
            <a:off x="-11112" y="0"/>
            <a:ext cx="9144000" cy="630932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772400" cy="1872208"/>
          </a:xfrm>
        </p:spPr>
        <p:txBody>
          <a:bodyPr>
            <a:normAutofit/>
          </a:bodyPr>
          <a:lstStyle/>
          <a:p>
            <a:pPr algn="ctr"/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Phenotyper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a software tool for collection and management of phenotypic data using controlled vocabulary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A7F39-F64D-4EB4-BEC9-230C7B790B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636912"/>
            <a:ext cx="6400800" cy="478904"/>
          </a:xfrm>
        </p:spPr>
        <p:txBody>
          <a:bodyPr/>
          <a:lstStyle/>
          <a:p>
            <a:r>
              <a:rPr lang="de-DE" dirty="0"/>
              <a:t>Jürgen Gremmels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729388-0251-404C-B757-39DC71AB8C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813795"/>
            <a:ext cx="4824536" cy="227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59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CCC64-DB61-469D-8562-5F5ECBD0B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Generate and manage </a:t>
            </a:r>
            <a:r>
              <a:rPr lang="de-DE" dirty="0" err="1"/>
              <a:t>phenotyping</a:t>
            </a:r>
            <a:r>
              <a:rPr lang="de-DE" dirty="0"/>
              <a:t> </a:t>
            </a:r>
            <a:r>
              <a:rPr lang="de-DE" dirty="0" err="1"/>
              <a:t>schemes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79640C-F50C-4181-AABE-1C93B6BBF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45026"/>
            <a:ext cx="6968625" cy="32656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21B005-49EC-4F3C-B011-4F7D712FE0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8" r="37537"/>
          <a:stretch/>
        </p:blipFill>
        <p:spPr>
          <a:xfrm>
            <a:off x="4644008" y="608600"/>
            <a:ext cx="3240360" cy="15183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DB0A04-7DAC-4C93-8EC4-8B041D4A74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1" r="3604" b="18123"/>
          <a:stretch/>
        </p:blipFill>
        <p:spPr>
          <a:xfrm>
            <a:off x="288007" y="4728663"/>
            <a:ext cx="1763713" cy="14692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584C62B-D9A0-4BFC-8599-A73C50A38C1E}"/>
              </a:ext>
            </a:extLst>
          </p:cNvPr>
          <p:cNvGrpSpPr/>
          <p:nvPr/>
        </p:nvGrpSpPr>
        <p:grpSpPr>
          <a:xfrm>
            <a:off x="7977063" y="1137812"/>
            <a:ext cx="987425" cy="4824412"/>
            <a:chOff x="7977063" y="1137812"/>
            <a:chExt cx="987425" cy="4824412"/>
          </a:xfrm>
        </p:grpSpPr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217E6384-022C-4B3B-952A-B623B769F3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7063" y="1137812"/>
              <a:ext cx="987425" cy="950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5" descr="H:\Eigene Bilder\Interne Pflanzenbilder\ara\27_476342Low.tif">
              <a:extLst>
                <a:ext uri="{FF2B5EF4-FFF2-40B4-BE49-F238E27FC236}">
                  <a16:creationId xmlns:a16="http://schemas.microsoft.com/office/drawing/2014/main" id="{A7906C65-6EED-4E5E-A9C5-FF54AC62EF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42" t="19305" r="9937" b="15179"/>
            <a:stretch>
              <a:fillRect/>
            </a:stretch>
          </p:blipFill>
          <p:spPr bwMode="auto">
            <a:xfrm>
              <a:off x="7977063" y="2161749"/>
              <a:ext cx="987425" cy="903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 descr="H:\Eigene Bilder\Interne Pflanzenbilder\ara\21_476380medium.tif">
              <a:extLst>
                <a:ext uri="{FF2B5EF4-FFF2-40B4-BE49-F238E27FC236}">
                  <a16:creationId xmlns:a16="http://schemas.microsoft.com/office/drawing/2014/main" id="{3917FF58-4410-4368-9F19-E9D66382C0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7063" y="3123774"/>
              <a:ext cx="981075" cy="98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 descr="H:\Eigene Bilder\Interne Pflanzenbilder\ara\3_4830660b_veryhigh.tif">
              <a:extLst>
                <a:ext uri="{FF2B5EF4-FFF2-40B4-BE49-F238E27FC236}">
                  <a16:creationId xmlns:a16="http://schemas.microsoft.com/office/drawing/2014/main" id="{9D663A2C-1CF5-4800-976A-6350BBB102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38" t="18513" r="7834" b="31572"/>
            <a:stretch>
              <a:fillRect/>
            </a:stretch>
          </p:blipFill>
          <p:spPr bwMode="auto">
            <a:xfrm>
              <a:off x="7977063" y="5060524"/>
              <a:ext cx="987425" cy="90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" descr="H:\Eigene Bilder\Interne Pflanzenbilder\ara\12_476390.tif">
              <a:extLst>
                <a:ext uri="{FF2B5EF4-FFF2-40B4-BE49-F238E27FC236}">
                  <a16:creationId xmlns:a16="http://schemas.microsoft.com/office/drawing/2014/main" id="{277A44D0-A1C2-4978-BE3F-96E40A0D56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73" t="17268" r="11035" b="14096"/>
            <a:stretch>
              <a:fillRect/>
            </a:stretch>
          </p:blipFill>
          <p:spPr bwMode="auto">
            <a:xfrm>
              <a:off x="7977063" y="4146124"/>
              <a:ext cx="981075" cy="87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0430042-E901-4FD9-8C4E-3DB7B715D46E}"/>
              </a:ext>
            </a:extLst>
          </p:cNvPr>
          <p:cNvSpPr/>
          <p:nvPr/>
        </p:nvSpPr>
        <p:spPr>
          <a:xfrm>
            <a:off x="2955378" y="3128330"/>
            <a:ext cx="1152975" cy="14176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45EAFD2-0DBA-471F-973E-67BC2F3E3FBC}"/>
              </a:ext>
            </a:extLst>
          </p:cNvPr>
          <p:cNvSpPr/>
          <p:nvPr/>
        </p:nvSpPr>
        <p:spPr>
          <a:xfrm>
            <a:off x="194262" y="4669043"/>
            <a:ext cx="2001474" cy="164027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3CD94B8-2C68-4EA9-A59B-851F08F9D893}"/>
              </a:ext>
            </a:extLst>
          </p:cNvPr>
          <p:cNvSpPr/>
          <p:nvPr/>
        </p:nvSpPr>
        <p:spPr>
          <a:xfrm>
            <a:off x="2939824" y="3304812"/>
            <a:ext cx="1272136" cy="8000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D2A1CE2-C4BB-4300-88C0-601CBDB19B05}"/>
              </a:ext>
            </a:extLst>
          </p:cNvPr>
          <p:cNvSpPr/>
          <p:nvPr/>
        </p:nvSpPr>
        <p:spPr>
          <a:xfrm>
            <a:off x="7950391" y="1091901"/>
            <a:ext cx="1095106" cy="494719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E518B5E-3E8B-4700-AF11-482D5CEA356F}"/>
              </a:ext>
            </a:extLst>
          </p:cNvPr>
          <p:cNvCxnSpPr>
            <a:cxnSpLocks/>
            <a:endCxn id="15" idx="3"/>
          </p:cNvCxnSpPr>
          <p:nvPr/>
        </p:nvCxnSpPr>
        <p:spPr>
          <a:xfrm flipH="1">
            <a:off x="2195736" y="3212976"/>
            <a:ext cx="744088" cy="22762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5100C5B-658D-4227-95E7-617A3EB2948E}"/>
              </a:ext>
            </a:extLst>
          </p:cNvPr>
          <p:cNvCxnSpPr>
            <a:cxnSpLocks/>
            <a:stCxn id="19" idx="1"/>
          </p:cNvCxnSpPr>
          <p:nvPr/>
        </p:nvCxnSpPr>
        <p:spPr>
          <a:xfrm flipH="1">
            <a:off x="4225033" y="3565496"/>
            <a:ext cx="3725358" cy="13933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D38468E-CB42-4F17-97C5-A9DA8F33AA3D}"/>
              </a:ext>
            </a:extLst>
          </p:cNvPr>
          <p:cNvSpPr/>
          <p:nvPr/>
        </p:nvSpPr>
        <p:spPr>
          <a:xfrm>
            <a:off x="5652120" y="622626"/>
            <a:ext cx="1272136" cy="8000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8085BE-3DFB-4B23-B577-72F251F51C06}"/>
              </a:ext>
            </a:extLst>
          </p:cNvPr>
          <p:cNvSpPr/>
          <p:nvPr/>
        </p:nvSpPr>
        <p:spPr>
          <a:xfrm>
            <a:off x="1504884" y="2165265"/>
            <a:ext cx="1122900" cy="26922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6FC7FB9-D99E-42D6-BFD0-2309D845103B}"/>
              </a:ext>
            </a:extLst>
          </p:cNvPr>
          <p:cNvSpPr/>
          <p:nvPr/>
        </p:nvSpPr>
        <p:spPr>
          <a:xfrm>
            <a:off x="1504883" y="2607129"/>
            <a:ext cx="6003293" cy="3804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034CD3-DF40-46CD-9275-E8FFBCFBA608}"/>
              </a:ext>
            </a:extLst>
          </p:cNvPr>
          <p:cNvSpPr/>
          <p:nvPr/>
        </p:nvSpPr>
        <p:spPr>
          <a:xfrm>
            <a:off x="1580753" y="2956526"/>
            <a:ext cx="363508" cy="18243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3E75E88-9AD9-488F-9110-B0487756E1F1}"/>
              </a:ext>
            </a:extLst>
          </p:cNvPr>
          <p:cNvSpPr/>
          <p:nvPr/>
        </p:nvSpPr>
        <p:spPr>
          <a:xfrm>
            <a:off x="2908247" y="2962754"/>
            <a:ext cx="1159697" cy="1808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5F48C3-933B-4A48-9844-C0BEA2125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41212" y="5412974"/>
            <a:ext cx="4220646" cy="5194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71C62D-BAF8-4C0E-B7DF-F068CD5F78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0329" y="4936107"/>
            <a:ext cx="886511" cy="56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0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19" grpId="0" animBg="1"/>
      <p:bldP spid="26" grpId="0" animBg="1"/>
      <p:bldP spid="3" grpId="0" animBg="1"/>
      <p:bldP spid="20" grpId="0" animBg="1"/>
      <p:bldP spid="22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324CE-99AB-4526-B216-1B076EEB3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Manage </a:t>
            </a:r>
            <a:r>
              <a:rPr lang="de-DE" dirty="0" err="1"/>
              <a:t>controlled</a:t>
            </a:r>
            <a:r>
              <a:rPr lang="de-DE" dirty="0"/>
              <a:t> </a:t>
            </a:r>
            <a:r>
              <a:rPr lang="de-DE" dirty="0" err="1"/>
              <a:t>vocabulary</a:t>
            </a:r>
            <a:endParaRPr lang="en-GB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E6E32AD-9456-46A2-A04A-EEDCDAB6F2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8" r="37537"/>
          <a:stretch/>
        </p:blipFill>
        <p:spPr>
          <a:xfrm>
            <a:off x="5652120" y="199691"/>
            <a:ext cx="3240360" cy="1518381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AB812A36-6617-4032-B378-FE6146A0D5EF}"/>
              </a:ext>
            </a:extLst>
          </p:cNvPr>
          <p:cNvSpPr/>
          <p:nvPr/>
        </p:nvSpPr>
        <p:spPr>
          <a:xfrm>
            <a:off x="6588224" y="199691"/>
            <a:ext cx="1296144" cy="142910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25CE244-1D5E-4485-AB6B-E15593CDF9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7" t="16645" r="32287" b="41524"/>
          <a:stretch/>
        </p:blipFill>
        <p:spPr>
          <a:xfrm>
            <a:off x="5354952" y="1882407"/>
            <a:ext cx="3177488" cy="2050649"/>
          </a:xfrm>
          <a:prstGeom prst="rect">
            <a:avLst/>
          </a:prstGeom>
        </p:spPr>
      </p:pic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8A4DAAD5-D6B9-4020-9A25-4BED8A70C331}"/>
              </a:ext>
            </a:extLst>
          </p:cNvPr>
          <p:cNvSpPr/>
          <p:nvPr/>
        </p:nvSpPr>
        <p:spPr>
          <a:xfrm>
            <a:off x="6473537" y="2946716"/>
            <a:ext cx="436699" cy="2073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4112A81-BB40-45EB-8CCC-30F80B027001}"/>
              </a:ext>
            </a:extLst>
          </p:cNvPr>
          <p:cNvSpPr txBox="1"/>
          <p:nvPr/>
        </p:nvSpPr>
        <p:spPr>
          <a:xfrm>
            <a:off x="6465958" y="4516835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specify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unit</a:t>
            </a:r>
            <a:endParaRPr lang="en-GB" dirty="0"/>
          </a:p>
        </p:txBody>
      </p:sp>
      <p:cxnSp>
        <p:nvCxnSpPr>
          <p:cNvPr id="64" name="Connector: Curved 63">
            <a:extLst>
              <a:ext uri="{FF2B5EF4-FFF2-40B4-BE49-F238E27FC236}">
                <a16:creationId xmlns:a16="http://schemas.microsoft.com/office/drawing/2014/main" id="{D4945A3A-5F26-48F0-A517-3E8A1B71E46A}"/>
              </a:ext>
            </a:extLst>
          </p:cNvPr>
          <p:cNvCxnSpPr>
            <a:stCxn id="57" idx="1"/>
            <a:endCxn id="62" idx="1"/>
          </p:cNvCxnSpPr>
          <p:nvPr/>
        </p:nvCxnSpPr>
        <p:spPr>
          <a:xfrm rot="10800000" flipV="1">
            <a:off x="6465959" y="3050391"/>
            <a:ext cx="7579" cy="1651109"/>
          </a:xfrm>
          <a:prstGeom prst="curvedConnector3">
            <a:avLst>
              <a:gd name="adj1" fmla="val 3116229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07C41ED1-7788-4D73-B584-EA377C8FF0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6" b="30242"/>
          <a:stretch/>
        </p:blipFill>
        <p:spPr>
          <a:xfrm>
            <a:off x="95120" y="4221088"/>
            <a:ext cx="5784081" cy="1362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45067F-CD06-4307-A654-EA68D50102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38770"/>
          <a:stretch/>
        </p:blipFill>
        <p:spPr>
          <a:xfrm>
            <a:off x="95120" y="1018892"/>
            <a:ext cx="5227773" cy="2713856"/>
          </a:xfrm>
          <a:prstGeom prst="rect">
            <a:avLst/>
          </a:prstGeom>
        </p:spPr>
      </p:pic>
      <p:cxnSp>
        <p:nvCxnSpPr>
          <p:cNvPr id="61" name="Connector: Curved 60">
            <a:extLst>
              <a:ext uri="{FF2B5EF4-FFF2-40B4-BE49-F238E27FC236}">
                <a16:creationId xmlns:a16="http://schemas.microsoft.com/office/drawing/2014/main" id="{F2E6C202-B1BA-4945-9E94-324EB9598F93}"/>
              </a:ext>
            </a:extLst>
          </p:cNvPr>
          <p:cNvCxnSpPr>
            <a:stCxn id="53" idx="3"/>
            <a:endCxn id="56" idx="0"/>
          </p:cNvCxnSpPr>
          <p:nvPr/>
        </p:nvCxnSpPr>
        <p:spPr>
          <a:xfrm>
            <a:off x="2339752" y="2424430"/>
            <a:ext cx="145176" cy="2163026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Curved 58">
            <a:extLst>
              <a:ext uri="{FF2B5EF4-FFF2-40B4-BE49-F238E27FC236}">
                <a16:creationId xmlns:a16="http://schemas.microsoft.com/office/drawing/2014/main" id="{64731969-0377-4DBF-962D-B2E34C986034}"/>
              </a:ext>
            </a:extLst>
          </p:cNvPr>
          <p:cNvCxnSpPr>
            <a:cxnSpLocks/>
            <a:stCxn id="54" idx="1"/>
            <a:endCxn id="55" idx="0"/>
          </p:cNvCxnSpPr>
          <p:nvPr/>
        </p:nvCxnSpPr>
        <p:spPr>
          <a:xfrm rot="10800000" flipV="1">
            <a:off x="1024690" y="2086498"/>
            <a:ext cx="674749" cy="2134589"/>
          </a:xfrm>
          <a:prstGeom prst="curved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7BD4734C-3E9C-413E-8A5F-575444482D07}"/>
              </a:ext>
            </a:extLst>
          </p:cNvPr>
          <p:cNvSpPr/>
          <p:nvPr/>
        </p:nvSpPr>
        <p:spPr>
          <a:xfrm>
            <a:off x="1699438" y="1992248"/>
            <a:ext cx="639372" cy="18850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E4EBADC2-9F5B-4DDC-9ED3-05EDC3F3D98F}"/>
              </a:ext>
            </a:extLst>
          </p:cNvPr>
          <p:cNvSpPr/>
          <p:nvPr/>
        </p:nvSpPr>
        <p:spPr>
          <a:xfrm>
            <a:off x="1700380" y="2346537"/>
            <a:ext cx="639372" cy="15578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BB9F3EB-196A-4449-A5DC-E0D2A696DE3B}"/>
              </a:ext>
            </a:extLst>
          </p:cNvPr>
          <p:cNvSpPr/>
          <p:nvPr/>
        </p:nvSpPr>
        <p:spPr>
          <a:xfrm>
            <a:off x="429706" y="4221088"/>
            <a:ext cx="1189965" cy="30358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CE71E80-3C3E-4B8C-A632-1F80419855DB}"/>
              </a:ext>
            </a:extLst>
          </p:cNvPr>
          <p:cNvSpPr/>
          <p:nvPr/>
        </p:nvSpPr>
        <p:spPr>
          <a:xfrm>
            <a:off x="2016876" y="4587456"/>
            <a:ext cx="936104" cy="2280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04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7" grpId="0" animBg="1"/>
      <p:bldP spid="62" grpId="0"/>
      <p:bldP spid="54" grpId="0" animBg="1"/>
      <p:bldP spid="53" grpId="0" animBg="1"/>
      <p:bldP spid="55" grpId="0" animBg="1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3D733-B6CC-4D99-9E57-A7B6A8956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7947025" cy="457200"/>
          </a:xfrm>
        </p:spPr>
        <p:txBody>
          <a:bodyPr/>
          <a:lstStyle/>
          <a:p>
            <a:r>
              <a:rPr lang="de-DE" dirty="0"/>
              <a:t>Data </a:t>
            </a:r>
            <a:r>
              <a:rPr lang="de-DE" dirty="0" err="1"/>
              <a:t>types</a:t>
            </a:r>
            <a:r>
              <a:rPr lang="de-DE" dirty="0"/>
              <a:t> (1)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5CEB0F-7853-4B97-B717-230FD554C4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36000" r="60237" b="30400"/>
          <a:stretch/>
        </p:blipFill>
        <p:spPr>
          <a:xfrm>
            <a:off x="545939" y="1598172"/>
            <a:ext cx="3075342" cy="29523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1EEE8F-A838-4B53-A9AA-AE7004B9BC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47275"/>
            <a:ext cx="2592288" cy="549252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D477AFC-5EBE-43C1-829B-4357C80506E3}"/>
              </a:ext>
            </a:extLst>
          </p:cNvPr>
          <p:cNvSpPr/>
          <p:nvPr/>
        </p:nvSpPr>
        <p:spPr>
          <a:xfrm flipH="1">
            <a:off x="1562599" y="2016813"/>
            <a:ext cx="349985" cy="14696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F311B6B-027E-45FC-B93A-437D4E06F39D}"/>
              </a:ext>
            </a:extLst>
          </p:cNvPr>
          <p:cNvCxnSpPr>
            <a:cxnSpLocks/>
            <a:stCxn id="6" idx="1"/>
          </p:cNvCxnSpPr>
          <p:nvPr/>
        </p:nvCxnSpPr>
        <p:spPr>
          <a:xfrm flipV="1">
            <a:off x="1912583" y="1287048"/>
            <a:ext cx="2628645" cy="8032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B4CAA63-01EC-4CBE-9DE9-C90FEB155FDA}"/>
              </a:ext>
            </a:extLst>
          </p:cNvPr>
          <p:cNvSpPr/>
          <p:nvPr/>
        </p:nvSpPr>
        <p:spPr>
          <a:xfrm flipH="1">
            <a:off x="1761505" y="2214835"/>
            <a:ext cx="464363" cy="146964"/>
          </a:xfrm>
          <a:prstGeom prst="roundRect">
            <a:avLst>
              <a:gd name="adj" fmla="val 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6F74F9-026C-49A3-9FD8-0547C8C88571}"/>
              </a:ext>
            </a:extLst>
          </p:cNvPr>
          <p:cNvCxnSpPr>
            <a:cxnSpLocks/>
            <a:stCxn id="7" idx="1"/>
          </p:cNvCxnSpPr>
          <p:nvPr/>
        </p:nvCxnSpPr>
        <p:spPr>
          <a:xfrm flipV="1">
            <a:off x="2225868" y="1972901"/>
            <a:ext cx="2388804" cy="3154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38D273-7B55-4BAA-A6F9-729F2639F22E}"/>
              </a:ext>
            </a:extLst>
          </p:cNvPr>
          <p:cNvSpPr/>
          <p:nvPr/>
        </p:nvSpPr>
        <p:spPr>
          <a:xfrm flipH="1">
            <a:off x="1915107" y="2377968"/>
            <a:ext cx="390010" cy="2033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F3D7A14-9621-4615-9FAC-03AFE2A3B79F}"/>
              </a:ext>
            </a:extLst>
          </p:cNvPr>
          <p:cNvCxnSpPr>
            <a:cxnSpLocks/>
            <a:stCxn id="8" idx="1"/>
          </p:cNvCxnSpPr>
          <p:nvPr/>
        </p:nvCxnSpPr>
        <p:spPr>
          <a:xfrm>
            <a:off x="2305117" y="2479647"/>
            <a:ext cx="2388803" cy="416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B733B08-75FF-4C4E-A0C6-46B9E985D006}"/>
              </a:ext>
            </a:extLst>
          </p:cNvPr>
          <p:cNvSpPr/>
          <p:nvPr/>
        </p:nvSpPr>
        <p:spPr>
          <a:xfrm flipH="1">
            <a:off x="1575152" y="2589106"/>
            <a:ext cx="349985" cy="1776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8FF1ED4-9A52-451A-8F70-3A4277FC3CB8}"/>
              </a:ext>
            </a:extLst>
          </p:cNvPr>
          <p:cNvCxnSpPr>
            <a:cxnSpLocks/>
            <a:stCxn id="9" idx="1"/>
          </p:cNvCxnSpPr>
          <p:nvPr/>
        </p:nvCxnSpPr>
        <p:spPr>
          <a:xfrm>
            <a:off x="1925136" y="2677944"/>
            <a:ext cx="2720016" cy="41425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3E1FFFA-3604-4C2C-99B4-F01A2F9D9718}"/>
              </a:ext>
            </a:extLst>
          </p:cNvPr>
          <p:cNvSpPr/>
          <p:nvPr/>
        </p:nvSpPr>
        <p:spPr>
          <a:xfrm flipH="1">
            <a:off x="1316110" y="2775138"/>
            <a:ext cx="278957" cy="1776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BED5755-EC1F-40CB-9AD7-5625E90C6995}"/>
              </a:ext>
            </a:extLst>
          </p:cNvPr>
          <p:cNvCxnSpPr>
            <a:cxnSpLocks/>
            <a:stCxn id="10" idx="1"/>
          </p:cNvCxnSpPr>
          <p:nvPr/>
        </p:nvCxnSpPr>
        <p:spPr>
          <a:xfrm>
            <a:off x="1595067" y="2863976"/>
            <a:ext cx="3098853" cy="7416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815E0E8-5247-4AD4-8ADF-24D3EF719115}"/>
              </a:ext>
            </a:extLst>
          </p:cNvPr>
          <p:cNvSpPr/>
          <p:nvPr/>
        </p:nvSpPr>
        <p:spPr>
          <a:xfrm flipH="1">
            <a:off x="1325678" y="2989561"/>
            <a:ext cx="1715038" cy="137554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5B2888B-D7B7-4C54-8592-58990B2617A8}"/>
              </a:ext>
            </a:extLst>
          </p:cNvPr>
          <p:cNvCxnSpPr>
            <a:cxnSpLocks/>
          </p:cNvCxnSpPr>
          <p:nvPr/>
        </p:nvCxnSpPr>
        <p:spPr>
          <a:xfrm>
            <a:off x="3040716" y="3558755"/>
            <a:ext cx="1653204" cy="6630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75C18A9-F5FA-4E14-BC35-596D6EDA7684}"/>
              </a:ext>
            </a:extLst>
          </p:cNvPr>
          <p:cNvSpPr txBox="1"/>
          <p:nvPr/>
        </p:nvSpPr>
        <p:spPr>
          <a:xfrm>
            <a:off x="7574865" y="1196752"/>
            <a:ext cx="551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date</a:t>
            </a:r>
            <a:endParaRPr lang="en-GB" sz="1400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8161A50-09D1-4B74-9CA3-969A01A0AB8B}"/>
              </a:ext>
            </a:extLst>
          </p:cNvPr>
          <p:cNvSpPr txBox="1"/>
          <p:nvPr/>
        </p:nvSpPr>
        <p:spPr>
          <a:xfrm>
            <a:off x="7574865" y="1761277"/>
            <a:ext cx="1535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/>
              <a:t>floating</a:t>
            </a:r>
            <a:r>
              <a:rPr lang="de-DE" sz="1400" b="1" dirty="0"/>
              <a:t> </a:t>
            </a:r>
            <a:r>
              <a:rPr lang="de-DE" sz="1400" b="1" dirty="0" err="1"/>
              <a:t>number</a:t>
            </a:r>
            <a:endParaRPr lang="en-GB" sz="1400" b="1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6037E87-F4C6-4560-9DFA-77E7008E09B4}"/>
              </a:ext>
            </a:extLst>
          </p:cNvPr>
          <p:cNvSpPr txBox="1"/>
          <p:nvPr/>
        </p:nvSpPr>
        <p:spPr>
          <a:xfrm>
            <a:off x="7574865" y="2325802"/>
            <a:ext cx="78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/>
              <a:t>integer</a:t>
            </a:r>
            <a:endParaRPr lang="en-GB" sz="1400" b="1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62C7562-878D-4524-9187-F8E252A515E3}"/>
              </a:ext>
            </a:extLst>
          </p:cNvPr>
          <p:cNvSpPr txBox="1"/>
          <p:nvPr/>
        </p:nvSpPr>
        <p:spPr>
          <a:xfrm>
            <a:off x="7574865" y="2996952"/>
            <a:ext cx="849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/>
              <a:t>yes</a:t>
            </a:r>
            <a:r>
              <a:rPr lang="de-DE" sz="1400" b="1" dirty="0"/>
              <a:t> / </a:t>
            </a:r>
            <a:r>
              <a:rPr lang="de-DE" sz="1400" b="1" dirty="0" err="1"/>
              <a:t>no</a:t>
            </a:r>
            <a:endParaRPr lang="en-GB" sz="1400" b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6DA2BB3-2D3A-4E96-8BDB-1A5B9F599E3E}"/>
              </a:ext>
            </a:extLst>
          </p:cNvPr>
          <p:cNvSpPr txBox="1"/>
          <p:nvPr/>
        </p:nvSpPr>
        <p:spPr>
          <a:xfrm>
            <a:off x="7574865" y="3501008"/>
            <a:ext cx="1178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err="1"/>
              <a:t>other</a:t>
            </a:r>
            <a:r>
              <a:rPr lang="de-DE" sz="1400" b="1" dirty="0"/>
              <a:t> / </a:t>
            </a:r>
            <a:r>
              <a:rPr lang="de-DE" sz="1400" b="1" dirty="0" err="1"/>
              <a:t>text</a:t>
            </a:r>
            <a:endParaRPr lang="en-GB" sz="1400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8216043-A44D-45DB-B5C2-85310FE1EDFD}"/>
              </a:ext>
            </a:extLst>
          </p:cNvPr>
          <p:cNvSpPr txBox="1"/>
          <p:nvPr/>
        </p:nvSpPr>
        <p:spPr>
          <a:xfrm>
            <a:off x="7574865" y="4005064"/>
            <a:ext cx="1178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dirty="0" err="1"/>
              <a:t>categorized</a:t>
            </a:r>
            <a:endParaRPr lang="en-GB" sz="1400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D36B265-02C4-4F2E-9115-C0B043A53214}"/>
              </a:ext>
            </a:extLst>
          </p:cNvPr>
          <p:cNvSpPr txBox="1"/>
          <p:nvPr/>
        </p:nvSpPr>
        <p:spPr>
          <a:xfrm>
            <a:off x="395536" y="4797152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Input </a:t>
            </a:r>
            <a:r>
              <a:rPr lang="de-DE" dirty="0" err="1"/>
              <a:t>fields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customized</a:t>
            </a:r>
            <a:r>
              <a:rPr lang="de-DE" dirty="0"/>
              <a:t> </a:t>
            </a:r>
            <a:r>
              <a:rPr lang="de-DE" dirty="0" err="1"/>
              <a:t>according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type </a:t>
            </a:r>
            <a:r>
              <a:rPr lang="de-DE" dirty="0" err="1"/>
              <a:t>defined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phenotyping</a:t>
            </a:r>
            <a:r>
              <a:rPr lang="de-DE" dirty="0"/>
              <a:t> </a:t>
            </a:r>
            <a:r>
              <a:rPr lang="de-DE" dirty="0" err="1"/>
              <a:t>scheme</a:t>
            </a:r>
            <a:r>
              <a:rPr lang="de-DE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529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997C2-83FA-4134-9C44-6C5B402BE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 </a:t>
            </a:r>
            <a:r>
              <a:rPr lang="de-DE" dirty="0" err="1"/>
              <a:t>types</a:t>
            </a:r>
            <a:r>
              <a:rPr lang="de-DE" dirty="0"/>
              <a:t> (2) – </a:t>
            </a:r>
            <a:r>
              <a:rPr lang="de-DE" dirty="0" err="1"/>
              <a:t>define</a:t>
            </a:r>
            <a:r>
              <a:rPr lang="de-DE" dirty="0"/>
              <a:t> in web </a:t>
            </a:r>
            <a:r>
              <a:rPr lang="de-DE" dirty="0" err="1"/>
              <a:t>application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86389E-CC0B-477E-AF81-08D930DC07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9" t="18062" r="16575" b="41417"/>
          <a:stretch/>
        </p:blipFill>
        <p:spPr>
          <a:xfrm>
            <a:off x="224979" y="3911654"/>
            <a:ext cx="4130997" cy="1916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E78BBE-2847-4B70-91F0-B264D7B6D1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2" t="11808" b="21710"/>
          <a:stretch/>
        </p:blipFill>
        <p:spPr>
          <a:xfrm>
            <a:off x="116865" y="692696"/>
            <a:ext cx="4599151" cy="27771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160791-55F9-4B49-B2C5-3ED9E75C7A5A}"/>
              </a:ext>
            </a:extLst>
          </p:cNvPr>
          <p:cNvSpPr txBox="1"/>
          <p:nvPr/>
        </p:nvSpPr>
        <p:spPr>
          <a:xfrm>
            <a:off x="5076056" y="764704"/>
            <a:ext cx="3600400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dirty="0" err="1"/>
              <a:t>Allows</a:t>
            </a:r>
            <a:r>
              <a:rPr lang="de-DE" sz="1600" dirty="0"/>
              <a:t> </a:t>
            </a:r>
            <a:r>
              <a:rPr lang="de-DE" sz="1600" dirty="0" err="1"/>
              <a:t>validation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input</a:t>
            </a:r>
            <a:r>
              <a:rPr lang="de-DE" sz="1600" dirty="0"/>
              <a:t> </a:t>
            </a:r>
            <a:r>
              <a:rPr lang="de-DE" sz="1600" dirty="0" err="1"/>
              <a:t>data</a:t>
            </a:r>
            <a:r>
              <a:rPr lang="de-DE" sz="1600" dirty="0"/>
              <a:t> just after </a:t>
            </a:r>
            <a:r>
              <a:rPr lang="de-DE" sz="1600" dirty="0" err="1"/>
              <a:t>typing</a:t>
            </a:r>
            <a:r>
              <a:rPr lang="de-DE" sz="1600" dirty="0"/>
              <a:t> – and </a:t>
            </a:r>
            <a:r>
              <a:rPr lang="de-DE" sz="1600" dirty="0" err="1"/>
              <a:t>before</a:t>
            </a:r>
            <a:r>
              <a:rPr lang="de-DE" sz="1600" dirty="0"/>
              <a:t> </a:t>
            </a:r>
            <a:r>
              <a:rPr lang="de-DE" sz="1600" dirty="0" err="1"/>
              <a:t>saving</a:t>
            </a:r>
            <a:r>
              <a:rPr lang="de-DE" sz="1600" dirty="0"/>
              <a:t>.</a:t>
            </a:r>
          </a:p>
          <a:p>
            <a:pPr>
              <a:lnSpc>
                <a:spcPct val="150000"/>
              </a:lnSpc>
            </a:pPr>
            <a:r>
              <a:rPr lang="de-DE" sz="1600" dirty="0"/>
              <a:t>Plan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future</a:t>
            </a:r>
            <a:r>
              <a:rPr lang="de-DE" sz="1600" dirty="0"/>
              <a:t>: </a:t>
            </a:r>
            <a:r>
              <a:rPr lang="de-DE" sz="1600" dirty="0" err="1"/>
              <a:t>upper</a:t>
            </a:r>
            <a:r>
              <a:rPr lang="de-DE" sz="1600" dirty="0"/>
              <a:t> and / </a:t>
            </a:r>
            <a:r>
              <a:rPr lang="de-DE" sz="1600" dirty="0" err="1"/>
              <a:t>or</a:t>
            </a:r>
            <a:r>
              <a:rPr lang="de-DE" sz="1600" dirty="0"/>
              <a:t> </a:t>
            </a:r>
            <a:r>
              <a:rPr lang="de-DE" sz="1600" dirty="0" err="1"/>
              <a:t>lower</a:t>
            </a:r>
            <a:r>
              <a:rPr lang="de-DE" sz="1600" dirty="0"/>
              <a:t> </a:t>
            </a:r>
            <a:r>
              <a:rPr lang="de-DE" sz="1600" dirty="0" err="1"/>
              <a:t>thresholds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values</a:t>
            </a:r>
            <a:r>
              <a:rPr lang="de-DE" sz="1600" dirty="0"/>
              <a:t>.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699DA21E-2609-456A-A9B6-594288C01F7C}"/>
              </a:ext>
            </a:extLst>
          </p:cNvPr>
          <p:cNvSpPr/>
          <p:nvPr/>
        </p:nvSpPr>
        <p:spPr>
          <a:xfrm>
            <a:off x="5220072" y="2564904"/>
            <a:ext cx="79208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24F90A-FEDB-47D2-8AE7-647A145DFA55}"/>
              </a:ext>
            </a:extLst>
          </p:cNvPr>
          <p:cNvSpPr txBox="1"/>
          <p:nvPr/>
        </p:nvSpPr>
        <p:spPr>
          <a:xfrm>
            <a:off x="6156176" y="2599339"/>
            <a:ext cx="2569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improved</a:t>
            </a:r>
            <a:r>
              <a:rPr lang="de-DE" b="1" dirty="0"/>
              <a:t> </a:t>
            </a:r>
            <a:r>
              <a:rPr lang="de-DE" b="1" dirty="0" err="1"/>
              <a:t>data</a:t>
            </a:r>
            <a:r>
              <a:rPr lang="de-DE" b="1" dirty="0"/>
              <a:t> </a:t>
            </a:r>
            <a:r>
              <a:rPr lang="de-DE" b="1" dirty="0" err="1"/>
              <a:t>quality</a:t>
            </a:r>
            <a:endParaRPr lang="en-GB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8FBC069-9D19-4A99-8C11-93BB27B605C4}"/>
              </a:ext>
            </a:extLst>
          </p:cNvPr>
          <p:cNvSpPr/>
          <p:nvPr/>
        </p:nvSpPr>
        <p:spPr>
          <a:xfrm>
            <a:off x="1153324" y="2018219"/>
            <a:ext cx="914400" cy="133877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BE71FD-5635-4C1F-808E-EA84D0BA23FB}"/>
              </a:ext>
            </a:extLst>
          </p:cNvPr>
          <p:cNvSpPr txBox="1"/>
          <p:nvPr/>
        </p:nvSpPr>
        <p:spPr>
          <a:xfrm>
            <a:off x="6876256" y="3830625"/>
            <a:ext cx="1664238" cy="22626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600" dirty="0"/>
              <a:t>CGWPhy0304</a:t>
            </a:r>
          </a:p>
          <a:p>
            <a:pPr>
              <a:lnSpc>
                <a:spcPct val="150000"/>
              </a:lnSpc>
            </a:pPr>
            <a:r>
              <a:rPr lang="de-DE" sz="1600" dirty="0"/>
              <a:t>CGWCab0206</a:t>
            </a:r>
          </a:p>
          <a:p>
            <a:pPr>
              <a:lnSpc>
                <a:spcPct val="150000"/>
              </a:lnSpc>
            </a:pPr>
            <a:r>
              <a:rPr lang="de-DE" sz="1600" dirty="0"/>
              <a:t>FGH03</a:t>
            </a:r>
          </a:p>
          <a:p>
            <a:pPr>
              <a:lnSpc>
                <a:spcPct val="150000"/>
              </a:lnSpc>
            </a:pPr>
            <a:r>
              <a:rPr lang="de-DE" sz="1600" b="1" dirty="0"/>
              <a:t>but not:</a:t>
            </a:r>
          </a:p>
          <a:p>
            <a:pPr>
              <a:lnSpc>
                <a:spcPct val="150000"/>
              </a:lnSpc>
            </a:pPr>
            <a:r>
              <a:rPr lang="de-DE" sz="1600" dirty="0"/>
              <a:t>34CGWCab</a:t>
            </a:r>
          </a:p>
          <a:p>
            <a:pPr>
              <a:lnSpc>
                <a:spcPct val="150000"/>
              </a:lnSpc>
            </a:pPr>
            <a:r>
              <a:rPr lang="de-DE" sz="1600" dirty="0"/>
              <a:t>CGWCab0206C</a:t>
            </a:r>
            <a:endParaRPr lang="en-GB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F89A67-2EB6-4E9F-A283-481430F35240}"/>
              </a:ext>
            </a:extLst>
          </p:cNvPr>
          <p:cNvSpPr/>
          <p:nvPr/>
        </p:nvSpPr>
        <p:spPr>
          <a:xfrm>
            <a:off x="4932040" y="3389285"/>
            <a:ext cx="29803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format pattern: </a:t>
            </a:r>
            <a:r>
              <a:rPr lang="en-GB" sz="1600" b="1" dirty="0">
                <a:solidFill>
                  <a:srgbClr val="C00000"/>
                </a:solidFill>
              </a:rPr>
              <a:t>[A-Za-z]+[0-9]*</a:t>
            </a:r>
            <a:endParaRPr lang="en-GB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A6534E-BA7A-41CA-8293-C7D388683412}"/>
              </a:ext>
            </a:extLst>
          </p:cNvPr>
          <p:cNvSpPr txBox="1"/>
          <p:nvPr/>
        </p:nvSpPr>
        <p:spPr>
          <a:xfrm>
            <a:off x="4645275" y="3808363"/>
            <a:ext cx="2032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Location </a:t>
            </a:r>
            <a:r>
              <a:rPr lang="de-DE" sz="1600" dirty="0" err="1"/>
              <a:t>can</a:t>
            </a:r>
            <a:r>
              <a:rPr lang="de-DE" sz="1600" dirty="0"/>
              <a:t> </a:t>
            </a:r>
            <a:r>
              <a:rPr lang="de-DE" sz="1600" dirty="0" err="1"/>
              <a:t>be</a:t>
            </a:r>
            <a:r>
              <a:rPr lang="de-DE" sz="1600" dirty="0"/>
              <a:t> e.g.</a:t>
            </a:r>
            <a:endParaRPr lang="en-GB" sz="16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34DC6AC-96A8-4093-B0E3-CF767BEEE502}"/>
              </a:ext>
            </a:extLst>
          </p:cNvPr>
          <p:cNvSpPr/>
          <p:nvPr/>
        </p:nvSpPr>
        <p:spPr>
          <a:xfrm>
            <a:off x="1334005" y="5424540"/>
            <a:ext cx="914400" cy="199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00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 animBg="1"/>
      <p:bldP spid="11" grpId="0"/>
      <p:bldP spid="12" grpId="0"/>
      <p:bldP spid="14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DF842-B651-4BF6-953D-216771855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7947025" cy="457200"/>
          </a:xfrm>
        </p:spPr>
        <p:txBody>
          <a:bodyPr/>
          <a:lstStyle/>
          <a:p>
            <a:r>
              <a:rPr lang="de-DE" dirty="0"/>
              <a:t>Data </a:t>
            </a:r>
            <a:r>
              <a:rPr lang="de-DE" dirty="0" err="1"/>
              <a:t>types</a:t>
            </a:r>
            <a:r>
              <a:rPr lang="de-DE" dirty="0"/>
              <a:t> (3) – </a:t>
            </a:r>
            <a:r>
              <a:rPr lang="de-DE" dirty="0" err="1"/>
              <a:t>validate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input</a:t>
            </a:r>
            <a:r>
              <a:rPr lang="de-DE" dirty="0"/>
              <a:t> </a:t>
            </a:r>
            <a:r>
              <a:rPr lang="de-DE" dirty="0" err="1"/>
              <a:t>data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807A09-6BAE-4A12-BFEC-45937F497F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1584176" cy="33565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C177B1-0513-477D-898C-1A7DE1BCF586}"/>
              </a:ext>
            </a:extLst>
          </p:cNvPr>
          <p:cNvSpPr/>
          <p:nvPr/>
        </p:nvSpPr>
        <p:spPr>
          <a:xfrm>
            <a:off x="107504" y="2100179"/>
            <a:ext cx="1523402" cy="2429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113733-E9A7-4486-8528-087BF36562C7}"/>
              </a:ext>
            </a:extLst>
          </p:cNvPr>
          <p:cNvSpPr/>
          <p:nvPr/>
        </p:nvSpPr>
        <p:spPr>
          <a:xfrm>
            <a:off x="99475" y="1695066"/>
            <a:ext cx="1531431" cy="3657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ACC3E9-5DA6-435D-9EDC-7C1131D14722}"/>
              </a:ext>
            </a:extLst>
          </p:cNvPr>
          <p:cNvSpPr/>
          <p:nvPr/>
        </p:nvSpPr>
        <p:spPr>
          <a:xfrm>
            <a:off x="107503" y="2414042"/>
            <a:ext cx="1523401" cy="3657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E829980-ECC7-4F63-8773-A69FA16E96C7}"/>
              </a:ext>
            </a:extLst>
          </p:cNvPr>
          <p:cNvGrpSpPr/>
          <p:nvPr/>
        </p:nvGrpSpPr>
        <p:grpSpPr>
          <a:xfrm>
            <a:off x="2261436" y="2613357"/>
            <a:ext cx="3967844" cy="732858"/>
            <a:chOff x="2233654" y="2563735"/>
            <a:chExt cx="3967844" cy="73285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D8BC390-E87D-489C-9776-A4B521A93D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84" b="71335"/>
            <a:stretch/>
          </p:blipFill>
          <p:spPr>
            <a:xfrm>
              <a:off x="2233655" y="2575167"/>
              <a:ext cx="3967843" cy="721426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D58BCA0-6AD8-4DCE-BEF8-9AAA298B68DB}"/>
                </a:ext>
              </a:extLst>
            </p:cNvPr>
            <p:cNvSpPr/>
            <p:nvPr/>
          </p:nvSpPr>
          <p:spPr>
            <a:xfrm>
              <a:off x="2233654" y="2563735"/>
              <a:ext cx="3967840" cy="73285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983AF33-96AE-4EB8-BBFD-29BD0418D920}"/>
              </a:ext>
            </a:extLst>
          </p:cNvPr>
          <p:cNvGrpSpPr/>
          <p:nvPr/>
        </p:nvGrpSpPr>
        <p:grpSpPr>
          <a:xfrm>
            <a:off x="6907879" y="310302"/>
            <a:ext cx="1997047" cy="2335759"/>
            <a:chOff x="6804247" y="345232"/>
            <a:chExt cx="1997047" cy="23357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9A5BD06-7512-48C6-98CD-EB5F70793B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32" t="27561" r="6180" b="27240"/>
            <a:stretch/>
          </p:blipFill>
          <p:spPr>
            <a:xfrm>
              <a:off x="6804248" y="345232"/>
              <a:ext cx="1987905" cy="2335759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B15E52A-DFF8-4DD6-988B-4148BCCB4961}"/>
                </a:ext>
              </a:extLst>
            </p:cNvPr>
            <p:cNvSpPr/>
            <p:nvPr/>
          </p:nvSpPr>
          <p:spPr>
            <a:xfrm>
              <a:off x="6804247" y="345781"/>
              <a:ext cx="1997047" cy="233520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E6E2DBF-CF4F-41D9-B269-4538348A1687}"/>
              </a:ext>
            </a:extLst>
          </p:cNvPr>
          <p:cNvCxnSpPr>
            <a:stCxn id="9" idx="3"/>
            <a:endCxn id="13" idx="1"/>
          </p:cNvCxnSpPr>
          <p:nvPr/>
        </p:nvCxnSpPr>
        <p:spPr>
          <a:xfrm flipV="1">
            <a:off x="1630906" y="1160204"/>
            <a:ext cx="781993" cy="71775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7499EC6-70B9-4D19-9571-1FB7178B53CD}"/>
              </a:ext>
            </a:extLst>
          </p:cNvPr>
          <p:cNvCxnSpPr>
            <a:stCxn id="8" idx="3"/>
            <a:endCxn id="11" idx="1"/>
          </p:cNvCxnSpPr>
          <p:nvPr/>
        </p:nvCxnSpPr>
        <p:spPr>
          <a:xfrm>
            <a:off x="1630906" y="2221658"/>
            <a:ext cx="630531" cy="76384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18AFDD1-5F87-48F2-B9BF-1109FE2FC6BE}"/>
              </a:ext>
            </a:extLst>
          </p:cNvPr>
          <p:cNvCxnSpPr>
            <a:stCxn id="14" idx="3"/>
            <a:endCxn id="16" idx="1"/>
          </p:cNvCxnSpPr>
          <p:nvPr/>
        </p:nvCxnSpPr>
        <p:spPr>
          <a:xfrm>
            <a:off x="1630904" y="2596933"/>
            <a:ext cx="492824" cy="222385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E36CDFC0-B6A8-45BF-8296-9059B29908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1" b="80990"/>
          <a:stretch/>
        </p:blipFill>
        <p:spPr>
          <a:xfrm>
            <a:off x="2412901" y="709313"/>
            <a:ext cx="3967841" cy="88179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D26596-BB87-420A-9744-0E82E7240F46}"/>
              </a:ext>
            </a:extLst>
          </p:cNvPr>
          <p:cNvSpPr/>
          <p:nvPr/>
        </p:nvSpPr>
        <p:spPr>
          <a:xfrm>
            <a:off x="2412899" y="709313"/>
            <a:ext cx="3967840" cy="9017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0D0E519-4627-42BF-AAA9-F2A13F303AAD}"/>
              </a:ext>
            </a:extLst>
          </p:cNvPr>
          <p:cNvSpPr/>
          <p:nvPr/>
        </p:nvSpPr>
        <p:spPr>
          <a:xfrm>
            <a:off x="4679236" y="983644"/>
            <a:ext cx="1588340" cy="509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FF2E5DE-25E3-44FF-8E47-6A7487F53AEB}"/>
              </a:ext>
            </a:extLst>
          </p:cNvPr>
          <p:cNvCxnSpPr>
            <a:stCxn id="21" idx="6"/>
            <a:endCxn id="6" idx="1"/>
          </p:cNvCxnSpPr>
          <p:nvPr/>
        </p:nvCxnSpPr>
        <p:spPr>
          <a:xfrm>
            <a:off x="6267576" y="1238494"/>
            <a:ext cx="640304" cy="2396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DE98046-C38A-48CA-9C89-E991F033E47C}"/>
              </a:ext>
            </a:extLst>
          </p:cNvPr>
          <p:cNvSpPr txBox="1"/>
          <p:nvPr/>
        </p:nvSpPr>
        <p:spPr>
          <a:xfrm>
            <a:off x="2339752" y="5589240"/>
            <a:ext cx="2231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quick </a:t>
            </a:r>
            <a:r>
              <a:rPr lang="de-DE" sz="1200" dirty="0" err="1"/>
              <a:t>input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(</a:t>
            </a:r>
            <a:r>
              <a:rPr lang="de-DE" sz="1200" dirty="0" err="1"/>
              <a:t>small</a:t>
            </a:r>
            <a:r>
              <a:rPr lang="de-DE" sz="1200" dirty="0"/>
              <a:t>) </a:t>
            </a:r>
            <a:r>
              <a:rPr lang="de-DE" sz="1200" dirty="0" err="1"/>
              <a:t>numbers</a:t>
            </a:r>
            <a:endParaRPr lang="en-GB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FFFEA4-3869-44E1-A633-539AE05F49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35" b="59239"/>
          <a:stretch/>
        </p:blipFill>
        <p:spPr>
          <a:xfrm>
            <a:off x="2123729" y="4369902"/>
            <a:ext cx="3967845" cy="9017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71238BA-67D5-4515-82BA-B3E7C73192BA}"/>
              </a:ext>
            </a:extLst>
          </p:cNvPr>
          <p:cNvSpPr/>
          <p:nvPr/>
        </p:nvSpPr>
        <p:spPr>
          <a:xfrm>
            <a:off x="2123728" y="4369900"/>
            <a:ext cx="3967839" cy="9017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B017FCC-D14C-4916-99CC-810EB6728FFF}"/>
              </a:ext>
            </a:extLst>
          </p:cNvPr>
          <p:cNvSpPr/>
          <p:nvPr/>
        </p:nvSpPr>
        <p:spPr>
          <a:xfrm>
            <a:off x="4568155" y="4678073"/>
            <a:ext cx="792088" cy="509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E156B5A-554D-491A-9CF5-940C81EE7BEA}"/>
              </a:ext>
            </a:extLst>
          </p:cNvPr>
          <p:cNvSpPr/>
          <p:nvPr/>
        </p:nvSpPr>
        <p:spPr>
          <a:xfrm>
            <a:off x="2295523" y="4715101"/>
            <a:ext cx="792088" cy="509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18B80ED-1ACA-4F00-B807-FCF3FD7084F1}"/>
              </a:ext>
            </a:extLst>
          </p:cNvPr>
          <p:cNvCxnSpPr>
            <a:stCxn id="29" idx="4"/>
            <a:endCxn id="30" idx="0"/>
          </p:cNvCxnSpPr>
          <p:nvPr/>
        </p:nvCxnSpPr>
        <p:spPr>
          <a:xfrm>
            <a:off x="2691567" y="5224801"/>
            <a:ext cx="764036" cy="36443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9C14589-329E-40E6-AD20-F1B0AB55FA70}"/>
              </a:ext>
            </a:extLst>
          </p:cNvPr>
          <p:cNvCxnSpPr>
            <a:stCxn id="28" idx="4"/>
            <a:endCxn id="30" idx="0"/>
          </p:cNvCxnSpPr>
          <p:nvPr/>
        </p:nvCxnSpPr>
        <p:spPr>
          <a:xfrm flipH="1">
            <a:off x="3455603" y="5187773"/>
            <a:ext cx="1508596" cy="40146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66E6837-452D-4106-8698-B7514C4E3562}"/>
              </a:ext>
            </a:extLst>
          </p:cNvPr>
          <p:cNvSpPr txBox="1"/>
          <p:nvPr/>
        </p:nvSpPr>
        <p:spPr>
          <a:xfrm>
            <a:off x="6194690" y="164725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date</a:t>
            </a:r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B48655-DA20-4FA5-9493-1D5EAB9D0439}"/>
              </a:ext>
            </a:extLst>
          </p:cNvPr>
          <p:cNvSpPr txBox="1"/>
          <p:nvPr/>
        </p:nvSpPr>
        <p:spPr>
          <a:xfrm>
            <a:off x="6308284" y="2777859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floating</a:t>
            </a:r>
            <a:r>
              <a:rPr lang="de-DE" dirty="0"/>
              <a:t> </a:t>
            </a:r>
            <a:r>
              <a:rPr lang="de-DE" dirty="0" err="1"/>
              <a:t>numbers</a:t>
            </a:r>
            <a:endParaRPr lang="en-GB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34DC15B-36E6-4188-B142-0B0F058C502D}"/>
              </a:ext>
            </a:extLst>
          </p:cNvPr>
          <p:cNvSpPr txBox="1"/>
          <p:nvPr/>
        </p:nvSpPr>
        <p:spPr>
          <a:xfrm>
            <a:off x="6263361" y="4611392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integers</a:t>
            </a:r>
            <a:endParaRPr lang="en-GB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8F5C2D6-932B-4461-8F78-01F0FC4549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" t="12809" r="20653" b="81344"/>
          <a:stretch/>
        </p:blipFill>
        <p:spPr>
          <a:xfrm>
            <a:off x="2453238" y="1838543"/>
            <a:ext cx="3798986" cy="61443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A3EE51F-5C05-474F-AAA8-F139F22138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8" r="8595" b="69377"/>
          <a:stretch/>
        </p:blipFill>
        <p:spPr>
          <a:xfrm>
            <a:off x="2383547" y="3595785"/>
            <a:ext cx="4271500" cy="60532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623B06A-9C2F-42FB-B29F-8CD1D73469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" t="34278" r="21904" b="58175"/>
          <a:stretch/>
        </p:blipFill>
        <p:spPr>
          <a:xfrm>
            <a:off x="5029968" y="5373216"/>
            <a:ext cx="3353830" cy="72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3" grpId="0" animBg="1"/>
      <p:bldP spid="21" grpId="0" animBg="1"/>
      <p:bldP spid="30" grpId="0"/>
      <p:bldP spid="16" grpId="0" animBg="1"/>
      <p:bldP spid="28" grpId="0" animBg="1"/>
      <p:bldP spid="29" grpId="0" animBg="1"/>
      <p:bldP spid="35" grpId="0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0C02-A873-44EA-93DC-F967B3FB2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 </a:t>
            </a:r>
            <a:r>
              <a:rPr lang="de-DE" dirty="0" err="1"/>
              <a:t>types</a:t>
            </a:r>
            <a:r>
              <a:rPr lang="de-DE" dirty="0"/>
              <a:t> (4) – </a:t>
            </a:r>
            <a:r>
              <a:rPr lang="de-DE" dirty="0" err="1"/>
              <a:t>validate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input</a:t>
            </a:r>
            <a:r>
              <a:rPr lang="de-DE" dirty="0"/>
              <a:t> </a:t>
            </a:r>
            <a:r>
              <a:rPr lang="de-DE" dirty="0" err="1"/>
              <a:t>data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732BB4-081B-4E4E-91C8-D2F52A3AFA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85970"/>
            <a:ext cx="1584176" cy="33565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6BDCB73-0EAB-4BD8-8D4F-7280AB1408EB}"/>
              </a:ext>
            </a:extLst>
          </p:cNvPr>
          <p:cNvSpPr/>
          <p:nvPr/>
        </p:nvSpPr>
        <p:spPr>
          <a:xfrm>
            <a:off x="179512" y="3314762"/>
            <a:ext cx="1523401" cy="3657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AEB5CE-FD93-4438-B720-612B4712E058}"/>
              </a:ext>
            </a:extLst>
          </p:cNvPr>
          <p:cNvSpPr/>
          <p:nvPr/>
        </p:nvSpPr>
        <p:spPr>
          <a:xfrm>
            <a:off x="209899" y="3667035"/>
            <a:ext cx="1523401" cy="3657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DC17D8-448F-4CA6-A488-05D54FB2FF9D}"/>
              </a:ext>
            </a:extLst>
          </p:cNvPr>
          <p:cNvGrpSpPr/>
          <p:nvPr/>
        </p:nvGrpSpPr>
        <p:grpSpPr>
          <a:xfrm>
            <a:off x="2376528" y="763071"/>
            <a:ext cx="3917377" cy="886591"/>
            <a:chOff x="2376528" y="589364"/>
            <a:chExt cx="3917377" cy="88659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8563B6A-CB79-4AC4-A02F-4E03943D8A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965" b="48308"/>
            <a:stretch/>
          </p:blipFill>
          <p:spPr>
            <a:xfrm>
              <a:off x="2392904" y="589364"/>
              <a:ext cx="3901001" cy="88659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11A6C51-7F91-4F2A-82E2-FB1A0532A39F}"/>
                </a:ext>
              </a:extLst>
            </p:cNvPr>
            <p:cNvSpPr/>
            <p:nvPr/>
          </p:nvSpPr>
          <p:spPr>
            <a:xfrm>
              <a:off x="2376528" y="589364"/>
              <a:ext cx="3901001" cy="88659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82674A5-1F49-4661-BF77-AFBF4C9A7CAF}"/>
              </a:ext>
            </a:extLst>
          </p:cNvPr>
          <p:cNvGrpSpPr/>
          <p:nvPr/>
        </p:nvGrpSpPr>
        <p:grpSpPr>
          <a:xfrm>
            <a:off x="2392904" y="1921618"/>
            <a:ext cx="3901001" cy="894227"/>
            <a:chOff x="2376528" y="2114021"/>
            <a:chExt cx="3901001" cy="8942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C4A2B2-3C22-4D4D-B227-80C0DFB157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661" b="37613"/>
            <a:stretch/>
          </p:blipFill>
          <p:spPr>
            <a:xfrm>
              <a:off x="2376528" y="2114021"/>
              <a:ext cx="3901001" cy="88659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3BAFFCB-9EB2-4189-8FAF-DF9F69F1AC59}"/>
                </a:ext>
              </a:extLst>
            </p:cNvPr>
            <p:cNvSpPr/>
            <p:nvPr/>
          </p:nvSpPr>
          <p:spPr>
            <a:xfrm>
              <a:off x="2376528" y="2121657"/>
              <a:ext cx="3885345" cy="88659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33486A-3046-4761-A8B8-3240B37819ED}"/>
              </a:ext>
            </a:extLst>
          </p:cNvPr>
          <p:cNvGrpSpPr/>
          <p:nvPr/>
        </p:nvGrpSpPr>
        <p:grpSpPr>
          <a:xfrm>
            <a:off x="2114821" y="4206523"/>
            <a:ext cx="3904302" cy="894801"/>
            <a:chOff x="2120427" y="3818588"/>
            <a:chExt cx="3904302" cy="89480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2164A97-B201-40A5-A588-D2F43C33E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642" b="26532"/>
            <a:stretch/>
          </p:blipFill>
          <p:spPr>
            <a:xfrm>
              <a:off x="2123728" y="3818588"/>
              <a:ext cx="3901001" cy="894801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ACF8AA6-5F03-4BDC-A449-5A5208509F73}"/>
                </a:ext>
              </a:extLst>
            </p:cNvPr>
            <p:cNvSpPr/>
            <p:nvPr/>
          </p:nvSpPr>
          <p:spPr>
            <a:xfrm>
              <a:off x="2120427" y="3820955"/>
              <a:ext cx="3819725" cy="89243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74B1533-7BF2-4711-9969-FC63C2498085}"/>
              </a:ext>
            </a:extLst>
          </p:cNvPr>
          <p:cNvGrpSpPr/>
          <p:nvPr/>
        </p:nvGrpSpPr>
        <p:grpSpPr>
          <a:xfrm>
            <a:off x="6372200" y="4268277"/>
            <a:ext cx="2652274" cy="1248955"/>
            <a:chOff x="6261873" y="3531026"/>
            <a:chExt cx="2652274" cy="12489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675BCB-08BE-430B-9EDB-5A8795B71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27" b="23763"/>
            <a:stretch/>
          </p:blipFill>
          <p:spPr>
            <a:xfrm>
              <a:off x="6261873" y="3531026"/>
              <a:ext cx="2652274" cy="124895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F9653D7-FE3B-4FA0-B030-C6B888491CDB}"/>
                </a:ext>
              </a:extLst>
            </p:cNvPr>
            <p:cNvSpPr/>
            <p:nvPr/>
          </p:nvSpPr>
          <p:spPr>
            <a:xfrm>
              <a:off x="6286897" y="3531026"/>
              <a:ext cx="2627250" cy="124895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E13EDC24-6FCC-4309-9A45-B419992400F9}"/>
              </a:ext>
            </a:extLst>
          </p:cNvPr>
          <p:cNvSpPr/>
          <p:nvPr/>
        </p:nvSpPr>
        <p:spPr>
          <a:xfrm>
            <a:off x="179512" y="2979472"/>
            <a:ext cx="1523401" cy="3657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79F895-1635-4CEA-A95C-B74E03568535}"/>
              </a:ext>
            </a:extLst>
          </p:cNvPr>
          <p:cNvSpPr txBox="1"/>
          <p:nvPr/>
        </p:nvSpPr>
        <p:spPr>
          <a:xfrm>
            <a:off x="6588224" y="889862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„</a:t>
            </a:r>
            <a:r>
              <a:rPr lang="de-DE" dirty="0" err="1"/>
              <a:t>yes-no</a:t>
            </a:r>
            <a:r>
              <a:rPr lang="de-DE" dirty="0"/>
              <a:t>“ </a:t>
            </a:r>
            <a:r>
              <a:rPr lang="de-DE" dirty="0" err="1"/>
              <a:t>values</a:t>
            </a:r>
            <a:endParaRPr lang="de-DE" dirty="0"/>
          </a:p>
          <a:p>
            <a:r>
              <a:rPr lang="de-DE" dirty="0"/>
              <a:t>(</a:t>
            </a:r>
            <a:r>
              <a:rPr lang="de-DE" dirty="0" err="1"/>
              <a:t>validation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implicit</a:t>
            </a:r>
            <a:r>
              <a:rPr lang="de-DE" dirty="0"/>
              <a:t>)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925E36-71D3-4AD8-B1E1-91C4152CFE99}"/>
              </a:ext>
            </a:extLst>
          </p:cNvPr>
          <p:cNvSpPr txBox="1"/>
          <p:nvPr/>
        </p:nvSpPr>
        <p:spPr>
          <a:xfrm>
            <a:off x="6444208" y="1916832"/>
            <a:ext cx="2273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free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r>
              <a:rPr lang="de-DE" dirty="0"/>
              <a:t>(</a:t>
            </a:r>
            <a:r>
              <a:rPr lang="de-DE" dirty="0" err="1"/>
              <a:t>validation</a:t>
            </a:r>
            <a:r>
              <a:rPr lang="de-DE" dirty="0"/>
              <a:t> possible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format</a:t>
            </a:r>
            <a:r>
              <a:rPr lang="de-DE" dirty="0"/>
              <a:t> </a:t>
            </a:r>
            <a:r>
              <a:rPr lang="de-DE" dirty="0" err="1"/>
              <a:t>pattern</a:t>
            </a:r>
            <a:r>
              <a:rPr lang="de-DE" dirty="0"/>
              <a:t>)</a:t>
            </a:r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DC538B2-011D-41A5-B493-BFC3E1B1A19E}"/>
              </a:ext>
            </a:extLst>
          </p:cNvPr>
          <p:cNvSpPr/>
          <p:nvPr/>
        </p:nvSpPr>
        <p:spPr>
          <a:xfrm>
            <a:off x="5319896" y="4538456"/>
            <a:ext cx="401568" cy="3307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292CE3F-6224-47DF-88BE-FF435BD23EAF}"/>
              </a:ext>
            </a:extLst>
          </p:cNvPr>
          <p:cNvCxnSpPr>
            <a:stCxn id="18" idx="3"/>
            <a:endCxn id="14" idx="1"/>
          </p:cNvCxnSpPr>
          <p:nvPr/>
        </p:nvCxnSpPr>
        <p:spPr>
          <a:xfrm flipV="1">
            <a:off x="1702913" y="1206367"/>
            <a:ext cx="673615" cy="195599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5D4F4FD-CDCD-4659-8EDD-9F621E193CE7}"/>
              </a:ext>
            </a:extLst>
          </p:cNvPr>
          <p:cNvCxnSpPr>
            <a:stCxn id="12" idx="3"/>
            <a:endCxn id="9" idx="1"/>
          </p:cNvCxnSpPr>
          <p:nvPr/>
        </p:nvCxnSpPr>
        <p:spPr>
          <a:xfrm flipV="1">
            <a:off x="1702913" y="2364914"/>
            <a:ext cx="689991" cy="113273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0861C20-E9AD-4C72-9535-F22EFD36FE56}"/>
              </a:ext>
            </a:extLst>
          </p:cNvPr>
          <p:cNvCxnSpPr>
            <a:stCxn id="13" idx="3"/>
            <a:endCxn id="16" idx="1"/>
          </p:cNvCxnSpPr>
          <p:nvPr/>
        </p:nvCxnSpPr>
        <p:spPr>
          <a:xfrm>
            <a:off x="1733300" y="3849926"/>
            <a:ext cx="381521" cy="80518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B241869-71A5-4DEC-B73C-40A5B8F77019}"/>
              </a:ext>
            </a:extLst>
          </p:cNvPr>
          <p:cNvCxnSpPr>
            <a:stCxn id="22" idx="6"/>
            <a:endCxn id="17" idx="1"/>
          </p:cNvCxnSpPr>
          <p:nvPr/>
        </p:nvCxnSpPr>
        <p:spPr>
          <a:xfrm>
            <a:off x="5721464" y="4703808"/>
            <a:ext cx="675760" cy="18894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3400A89-53B0-45C0-88F1-991060D12236}"/>
              </a:ext>
            </a:extLst>
          </p:cNvPr>
          <p:cNvSpPr txBox="1"/>
          <p:nvPr/>
        </p:nvSpPr>
        <p:spPr>
          <a:xfrm>
            <a:off x="2843808" y="5117863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categorized</a:t>
            </a:r>
            <a:r>
              <a:rPr lang="de-DE" dirty="0"/>
              <a:t> </a:t>
            </a:r>
            <a:r>
              <a:rPr lang="de-DE" dirty="0" err="1"/>
              <a:t>values</a:t>
            </a:r>
            <a:endParaRPr lang="de-DE" dirty="0"/>
          </a:p>
          <a:p>
            <a:r>
              <a:rPr lang="de-DE" dirty="0"/>
              <a:t>(</a:t>
            </a:r>
            <a:r>
              <a:rPr lang="de-DE" dirty="0" err="1"/>
              <a:t>validation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implicit</a:t>
            </a:r>
            <a:r>
              <a:rPr lang="de-DE" dirty="0"/>
              <a:t>)</a:t>
            </a:r>
            <a:endParaRPr lang="en-GB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D5FA825-D25C-4FDD-8B23-8F62FD1178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9" r="30270" b="80011"/>
          <a:stretch/>
        </p:blipFill>
        <p:spPr>
          <a:xfrm>
            <a:off x="2453753" y="2973843"/>
            <a:ext cx="3558407" cy="95537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42555AD-6C15-445E-95B9-748184E1EF20}"/>
              </a:ext>
            </a:extLst>
          </p:cNvPr>
          <p:cNvSpPr txBox="1"/>
          <p:nvPr/>
        </p:nvSpPr>
        <p:spPr>
          <a:xfrm>
            <a:off x="5966462" y="2895799"/>
            <a:ext cx="2613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format pattern: </a:t>
            </a:r>
            <a:r>
              <a:rPr lang="en-GB" sz="1400" b="1" dirty="0">
                <a:solidFill>
                  <a:srgbClr val="C00000"/>
                </a:solidFill>
              </a:rPr>
              <a:t>[A-Za-z]+[0-9]*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28F517-58D3-4D79-9271-232F05F5BFB7}"/>
              </a:ext>
            </a:extLst>
          </p:cNvPr>
          <p:cNvSpPr txBox="1"/>
          <p:nvPr/>
        </p:nvSpPr>
        <p:spPr>
          <a:xfrm>
            <a:off x="5966462" y="3232577"/>
            <a:ext cx="2929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(in-house </a:t>
            </a:r>
            <a:r>
              <a:rPr lang="de-DE" sz="1400" dirty="0" err="1"/>
              <a:t>example</a:t>
            </a:r>
            <a:r>
              <a:rPr lang="de-DE" sz="1400" dirty="0"/>
              <a:t>: </a:t>
            </a:r>
            <a:r>
              <a:rPr lang="de-DE" sz="1400" dirty="0" err="1"/>
              <a:t>location</a:t>
            </a:r>
            <a:r>
              <a:rPr lang="de-DE" sz="1400" dirty="0"/>
              <a:t> </a:t>
            </a:r>
            <a:r>
              <a:rPr lang="de-DE" sz="1400" dirty="0" err="1"/>
              <a:t>name</a:t>
            </a:r>
            <a:r>
              <a:rPr lang="de-DE" sz="1400" dirty="0"/>
              <a:t>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72349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8" grpId="0" animBg="1"/>
      <p:bldP spid="19" grpId="0"/>
      <p:bldP spid="20" grpId="0"/>
      <p:bldP spid="22" grpId="0" animBg="1"/>
      <p:bldP spid="31" grpId="0"/>
      <p:bldP spid="25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5AC9B-573D-4138-83FA-EB9346127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next</a:t>
            </a:r>
            <a:r>
              <a:rPr lang="de-DE" dirty="0"/>
              <a:t>?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DFC698-2BCB-4FFD-9B4F-CA97A5212063}"/>
              </a:ext>
            </a:extLst>
          </p:cNvPr>
          <p:cNvSpPr txBox="1"/>
          <p:nvPr/>
        </p:nvSpPr>
        <p:spPr>
          <a:xfrm>
            <a:off x="467544" y="1196752"/>
            <a:ext cx="6564618" cy="2776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 err="1"/>
              <a:t>Simplify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transfer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files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and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mobile </a:t>
            </a:r>
            <a:r>
              <a:rPr lang="de-DE" dirty="0" err="1"/>
              <a:t>device</a:t>
            </a:r>
            <a:r>
              <a:rPr lang="de-DE" dirty="0"/>
              <a:t>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/>
              <a:t>(Re-) </a:t>
            </a:r>
            <a:r>
              <a:rPr lang="de-DE" dirty="0" err="1"/>
              <a:t>implement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possibility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scanning</a:t>
            </a:r>
            <a:r>
              <a:rPr lang="de-DE" dirty="0"/>
              <a:t> </a:t>
            </a:r>
            <a:r>
              <a:rPr lang="de-DE" dirty="0" err="1"/>
              <a:t>barcodes</a:t>
            </a:r>
            <a:r>
              <a:rPr lang="de-DE" dirty="0"/>
              <a:t>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/>
              <a:t>Show </a:t>
            </a:r>
            <a:r>
              <a:rPr lang="de-DE" dirty="0" err="1"/>
              <a:t>images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support </a:t>
            </a:r>
            <a:r>
              <a:rPr lang="de-DE" dirty="0" err="1"/>
              <a:t>examination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categorized</a:t>
            </a:r>
            <a:r>
              <a:rPr lang="de-DE" dirty="0"/>
              <a:t> </a:t>
            </a:r>
            <a:r>
              <a:rPr lang="de-DE" dirty="0" err="1"/>
              <a:t>values</a:t>
            </a:r>
            <a:r>
              <a:rPr lang="de-DE" dirty="0"/>
              <a:t>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/>
              <a:t>Take </a:t>
            </a:r>
            <a:r>
              <a:rPr lang="de-DE" dirty="0" err="1"/>
              <a:t>photos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additional </a:t>
            </a:r>
            <a:r>
              <a:rPr lang="de-DE" dirty="0" err="1"/>
              <a:t>documentation</a:t>
            </a:r>
            <a:r>
              <a:rPr lang="de-DE" dirty="0"/>
              <a:t>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de-DE" dirty="0" err="1"/>
              <a:t>Program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app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Apple </a:t>
            </a:r>
            <a:r>
              <a:rPr lang="de-DE" dirty="0" err="1"/>
              <a:t>devices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745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A0FB0-6E8A-49E5-ABE2-469BE123A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Acknowledgements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F143B0-3D37-4307-8BBC-8B7DFE9E1093}"/>
              </a:ext>
            </a:extLst>
          </p:cNvPr>
          <p:cNvSpPr txBox="1"/>
          <p:nvPr/>
        </p:nvSpPr>
        <p:spPr>
          <a:xfrm>
            <a:off x="323528" y="1120141"/>
            <a:ext cx="6109365" cy="3365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/>
              <a:t>Karin Köhl</a:t>
            </a:r>
          </a:p>
          <a:p>
            <a:pPr>
              <a:lnSpc>
                <a:spcPct val="150000"/>
              </a:lnSpc>
            </a:pPr>
            <a:r>
              <a:rPr lang="de-DE" dirty="0"/>
              <a:t>Dirk Walther</a:t>
            </a:r>
          </a:p>
          <a:p>
            <a:pPr>
              <a:lnSpc>
                <a:spcPct val="150000"/>
              </a:lnSpc>
            </a:pPr>
            <a:endParaRPr lang="de-DE" dirty="0"/>
          </a:p>
          <a:p>
            <a:pPr>
              <a:lnSpc>
                <a:spcPct val="150000"/>
              </a:lnSpc>
            </a:pPr>
            <a:r>
              <a:rPr lang="de-DE" dirty="0"/>
              <a:t>IT-Team</a:t>
            </a:r>
          </a:p>
          <a:p>
            <a:pPr>
              <a:lnSpc>
                <a:spcPct val="150000"/>
              </a:lnSpc>
            </a:pPr>
            <a:endParaRPr lang="de-DE" dirty="0"/>
          </a:p>
          <a:p>
            <a:pPr>
              <a:lnSpc>
                <a:spcPct val="150000"/>
              </a:lnSpc>
            </a:pPr>
            <a:r>
              <a:rPr lang="de-DE" dirty="0"/>
              <a:t>Toni Schreiber (Julius-Kühn-Institut)</a:t>
            </a:r>
          </a:p>
          <a:p>
            <a:pPr>
              <a:lnSpc>
                <a:spcPct val="150000"/>
              </a:lnSpc>
            </a:pPr>
            <a:endParaRPr lang="de-DE" dirty="0"/>
          </a:p>
          <a:p>
            <a:pPr>
              <a:lnSpc>
                <a:spcPct val="150000"/>
              </a:lnSpc>
            </a:pPr>
            <a:r>
              <a:rPr lang="de-DE" dirty="0"/>
              <a:t>The </a:t>
            </a:r>
            <a:r>
              <a:rPr lang="de-DE" dirty="0" err="1"/>
              <a:t>community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software</a:t>
            </a:r>
            <a:r>
              <a:rPr lang="de-DE" dirty="0"/>
              <a:t> </a:t>
            </a:r>
            <a:r>
              <a:rPr lang="de-DE" dirty="0" err="1"/>
              <a:t>engineering</a:t>
            </a:r>
            <a:r>
              <a:rPr lang="de-DE" dirty="0"/>
              <a:t> at MPG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C14237-24CB-42AE-B459-4D463B36041C}"/>
              </a:ext>
            </a:extLst>
          </p:cNvPr>
          <p:cNvSpPr txBox="1"/>
          <p:nvPr/>
        </p:nvSpPr>
        <p:spPr>
          <a:xfrm>
            <a:off x="2267744" y="4869160"/>
            <a:ext cx="3187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And </a:t>
            </a:r>
            <a:r>
              <a:rPr lang="de-DE" sz="2000" dirty="0" err="1"/>
              <a:t>you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your</a:t>
            </a:r>
            <a:r>
              <a:rPr lang="de-DE" sz="2000" dirty="0"/>
              <a:t> </a:t>
            </a:r>
            <a:r>
              <a:rPr lang="de-DE" sz="2000" dirty="0" err="1"/>
              <a:t>attention</a:t>
            </a:r>
            <a:r>
              <a:rPr lang="de-DE" sz="2000" dirty="0"/>
              <a:t>!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61108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E51E9-07A6-47BD-AD62-46EC1E692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Cultivation</a:t>
            </a:r>
            <a:r>
              <a:rPr lang="de-DE" dirty="0"/>
              <a:t> </a:t>
            </a:r>
            <a:r>
              <a:rPr lang="de-DE" dirty="0" err="1"/>
              <a:t>facilities</a:t>
            </a:r>
            <a:endParaRPr lang="en-GB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CAD06B1-55FC-41B3-98C9-148DF25387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0315158"/>
              </p:ext>
            </p:extLst>
          </p:nvPr>
        </p:nvGraphicFramePr>
        <p:xfrm>
          <a:off x="2051720" y="1449606"/>
          <a:ext cx="5112568" cy="3419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name="Image" r:id="rId4" imgW="15949206" imgH="10666667" progId="Photoshop.Image.7">
                  <p:embed/>
                </p:oleObj>
              </mc:Choice>
              <mc:Fallback>
                <p:oleObj name="Image" r:id="rId4" imgW="15949206" imgH="10666667" progId="Photoshop.Image.7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1449606"/>
                        <a:ext cx="5112568" cy="34195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D396963-9799-45F4-8BDC-B489E1660641}"/>
              </a:ext>
            </a:extLst>
          </p:cNvPr>
          <p:cNvSpPr txBox="1"/>
          <p:nvPr/>
        </p:nvSpPr>
        <p:spPr>
          <a:xfrm>
            <a:off x="107504" y="692696"/>
            <a:ext cx="3600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80"/>
                </a:solidFill>
              </a:rPr>
              <a:t>Phytotron hall (climate chambers)</a:t>
            </a:r>
          </a:p>
          <a:p>
            <a:r>
              <a:rPr lang="en-US" sz="1600" dirty="0"/>
              <a:t>20 walk-in and 80 reach-in growth chambers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1CCB49-FD63-4832-9B90-BA265C63BC2F}"/>
              </a:ext>
            </a:extLst>
          </p:cNvPr>
          <p:cNvSpPr txBox="1"/>
          <p:nvPr/>
        </p:nvSpPr>
        <p:spPr>
          <a:xfrm>
            <a:off x="35496" y="5013176"/>
            <a:ext cx="40324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Climate-controlled Greenhouse</a:t>
            </a:r>
          </a:p>
          <a:p>
            <a:r>
              <a:rPr lang="en-US" sz="1600" dirty="0"/>
              <a:t>1600 m², 16 cabins</a:t>
            </a:r>
          </a:p>
          <a:p>
            <a:r>
              <a:rPr lang="en-US" sz="1600" dirty="0"/>
              <a:t>Artificial light</a:t>
            </a:r>
          </a:p>
          <a:p>
            <a:r>
              <a:rPr lang="en-US" sz="1600" dirty="0"/>
              <a:t>Temperature and humidity control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3BB615-9451-441D-A156-DF3D777C0C1C}"/>
              </a:ext>
            </a:extLst>
          </p:cNvPr>
          <p:cNvSpPr txBox="1"/>
          <p:nvPr/>
        </p:nvSpPr>
        <p:spPr>
          <a:xfrm>
            <a:off x="6320184" y="5189711"/>
            <a:ext cx="25002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CC00"/>
                </a:solidFill>
              </a:rPr>
              <a:t>Summergreenhouse</a:t>
            </a:r>
            <a:endParaRPr lang="en-US" dirty="0">
              <a:solidFill>
                <a:srgbClr val="00CC00"/>
              </a:solidFill>
            </a:endParaRPr>
          </a:p>
          <a:p>
            <a:r>
              <a:rPr lang="en-US" sz="1600" dirty="0"/>
              <a:t>2000 m²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645C5E-E626-4AD2-BEF3-26F327B7BFFA}"/>
              </a:ext>
            </a:extLst>
          </p:cNvPr>
          <p:cNvSpPr txBox="1"/>
          <p:nvPr/>
        </p:nvSpPr>
        <p:spPr>
          <a:xfrm>
            <a:off x="6248450" y="476672"/>
            <a:ext cx="26440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Field site</a:t>
            </a:r>
          </a:p>
          <a:p>
            <a:r>
              <a:rPr lang="en-US" sz="1600" dirty="0"/>
              <a:t>5.4 ha</a:t>
            </a:r>
          </a:p>
          <a:p>
            <a:r>
              <a:rPr lang="en-US" sz="1600" dirty="0"/>
              <a:t>Sandy soil, drip irrigation</a:t>
            </a: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A4C8658E-3AA0-46C6-AA19-867B1EA0D2DB}"/>
              </a:ext>
            </a:extLst>
          </p:cNvPr>
          <p:cNvSpPr/>
          <p:nvPr/>
        </p:nvSpPr>
        <p:spPr>
          <a:xfrm rot="20678078">
            <a:off x="2570684" y="3186899"/>
            <a:ext cx="859176" cy="246130"/>
          </a:xfrm>
          <a:prstGeom prst="round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D0E3231-2B5F-4312-8B12-9B46D2A7C604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1907704" y="1554470"/>
            <a:ext cx="1080120" cy="1658506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C09A065-FFCD-4113-A4AB-51428059A103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2051720" y="3645024"/>
            <a:ext cx="1202552" cy="1368152"/>
          </a:xfrm>
          <a:prstGeom prst="straightConnector1">
            <a:avLst/>
          </a:prstGeom>
          <a:ln w="38100">
            <a:solidFill>
              <a:srgbClr val="33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6C48082-E593-4EF2-9D4F-2FDB4B46C488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5904149" y="1338446"/>
            <a:ext cx="1666316" cy="722402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0F127E6-076D-4722-B241-F2C386735F37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5391330" y="2204865"/>
            <a:ext cx="2178998" cy="2984846"/>
          </a:xfrm>
          <a:prstGeom prst="straightConnector1">
            <a:avLst/>
          </a:prstGeom>
          <a:ln w="3810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33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93F59-6FD3-4B95-865B-0AE080A9D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Phenotyping</a:t>
            </a:r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BD7493-8E63-4101-9EC6-1FD084932C7B}"/>
              </a:ext>
            </a:extLst>
          </p:cNvPr>
          <p:cNvSpPr/>
          <p:nvPr/>
        </p:nvSpPr>
        <p:spPr>
          <a:xfrm>
            <a:off x="467544" y="908720"/>
            <a:ext cx="820891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Measurement of features of an organism produced by interaction between genome and environment.</a:t>
            </a:r>
          </a:p>
          <a:p>
            <a:endParaRPr lang="en-US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Plant height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Disease score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Seed number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Flower color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dirty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Relative water content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err="1"/>
              <a:t>Proline</a:t>
            </a:r>
            <a:r>
              <a:rPr lang="en-US" dirty="0"/>
              <a:t> concentration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fixation rate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04C42AD-5F16-46C4-9A6D-A324B8AEF951}"/>
              </a:ext>
            </a:extLst>
          </p:cNvPr>
          <p:cNvGrpSpPr/>
          <p:nvPr/>
        </p:nvGrpSpPr>
        <p:grpSpPr>
          <a:xfrm>
            <a:off x="5115013" y="1362802"/>
            <a:ext cx="3417427" cy="3074310"/>
            <a:chOff x="4826981" y="1578826"/>
            <a:chExt cx="3417427" cy="307431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B035FB9-7D60-40CC-A9B2-FA8F56F16832}"/>
                </a:ext>
              </a:extLst>
            </p:cNvPr>
            <p:cNvSpPr/>
            <p:nvPr/>
          </p:nvSpPr>
          <p:spPr>
            <a:xfrm>
              <a:off x="4860032" y="1628800"/>
              <a:ext cx="3384376" cy="302433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DDBF04C-8F2E-4F03-B6EB-ACBFF8E3939D}"/>
                </a:ext>
              </a:extLst>
            </p:cNvPr>
            <p:cNvGrpSpPr/>
            <p:nvPr/>
          </p:nvGrpSpPr>
          <p:grpSpPr>
            <a:xfrm>
              <a:off x="5270898" y="1938318"/>
              <a:ext cx="2757486" cy="2501551"/>
              <a:chOff x="503978" y="4289717"/>
              <a:chExt cx="2757486" cy="2501551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FAEC84D0-D215-4A75-820A-2F520802F69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17" b="18470"/>
              <a:stretch/>
            </p:blipFill>
            <p:spPr>
              <a:xfrm>
                <a:off x="519256" y="4700279"/>
                <a:ext cx="2659856" cy="2090989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E140B32-AB1A-47CB-894D-212B2CFD9800}"/>
                  </a:ext>
                </a:extLst>
              </p:cNvPr>
              <p:cNvSpPr txBox="1"/>
              <p:nvPr/>
            </p:nvSpPr>
            <p:spPr>
              <a:xfrm>
                <a:off x="503978" y="4289717"/>
                <a:ext cx="275748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/>
                  <a:t>absolute </a:t>
                </a:r>
                <a:r>
                  <a:rPr lang="de-DE" sz="1600" dirty="0" err="1"/>
                  <a:t>width</a:t>
                </a:r>
                <a:r>
                  <a:rPr lang="de-DE" sz="1600" dirty="0"/>
                  <a:t> </a:t>
                </a:r>
                <a:r>
                  <a:rPr lang="de-DE" sz="1600" dirty="0" err="1"/>
                  <a:t>of</a:t>
                </a:r>
                <a:r>
                  <a:rPr lang="de-DE" sz="1600" dirty="0"/>
                  <a:t> </a:t>
                </a:r>
                <a:r>
                  <a:rPr lang="de-DE" sz="1600" dirty="0" err="1"/>
                  <a:t>rosette</a:t>
                </a:r>
                <a:endParaRPr lang="de-DE" sz="1600" dirty="0"/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1A27E2F-C19D-451B-BBAB-DD5F82E1A892}"/>
                </a:ext>
              </a:extLst>
            </p:cNvPr>
            <p:cNvSpPr txBox="1"/>
            <p:nvPr/>
          </p:nvSpPr>
          <p:spPr>
            <a:xfrm>
              <a:off x="4826981" y="1578826"/>
              <a:ext cx="11512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example</a:t>
              </a:r>
              <a:r>
                <a:rPr lang="de-DE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: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CE2438D-848E-41B5-A7AD-81A15F9F62D9}"/>
              </a:ext>
            </a:extLst>
          </p:cNvPr>
          <p:cNvGrpSpPr/>
          <p:nvPr/>
        </p:nvGrpSpPr>
        <p:grpSpPr>
          <a:xfrm>
            <a:off x="295588" y="4444743"/>
            <a:ext cx="8236852" cy="1534012"/>
            <a:chOff x="295588" y="4660767"/>
            <a:chExt cx="8236852" cy="153401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2382F79-0722-4C21-8E09-3C3E426733D4}"/>
                </a:ext>
              </a:extLst>
            </p:cNvPr>
            <p:cNvSpPr/>
            <p:nvPr/>
          </p:nvSpPr>
          <p:spPr>
            <a:xfrm>
              <a:off x="315144" y="4721045"/>
              <a:ext cx="8217296" cy="147373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AC97857-510E-4D18-A962-872D361C5D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7442" y="5077564"/>
              <a:ext cx="987425" cy="950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5" descr="H:\Eigene Bilder\Interne Pflanzenbilder\ara\27_476342Low.tif">
              <a:extLst>
                <a:ext uri="{FF2B5EF4-FFF2-40B4-BE49-F238E27FC236}">
                  <a16:creationId xmlns:a16="http://schemas.microsoft.com/office/drawing/2014/main" id="{A76D7E6C-C812-4D0B-AABA-7E2A1192C0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42" t="19305" r="9937" b="15179"/>
            <a:stretch>
              <a:fillRect/>
            </a:stretch>
          </p:blipFill>
          <p:spPr bwMode="auto">
            <a:xfrm>
              <a:off x="4177562" y="5101376"/>
              <a:ext cx="987425" cy="903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" descr="H:\Eigene Bilder\Interne Pflanzenbilder\ara\21_476380medium.tif">
              <a:extLst>
                <a:ext uri="{FF2B5EF4-FFF2-40B4-BE49-F238E27FC236}">
                  <a16:creationId xmlns:a16="http://schemas.microsoft.com/office/drawing/2014/main" id="{0D200538-A91D-46F4-A72D-DB9484C1D4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4032" y="5101376"/>
              <a:ext cx="981075" cy="98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4" descr="H:\Eigene Bilder\Interne Pflanzenbilder\ara\3_4830660b_veryhigh.tif">
              <a:extLst>
                <a:ext uri="{FF2B5EF4-FFF2-40B4-BE49-F238E27FC236}">
                  <a16:creationId xmlns:a16="http://schemas.microsoft.com/office/drawing/2014/main" id="{87B98DFB-F7C1-4303-8E5E-A356B96B9D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38" t="18513" r="7834" b="31572"/>
            <a:stretch>
              <a:fillRect/>
            </a:stretch>
          </p:blipFill>
          <p:spPr bwMode="auto">
            <a:xfrm>
              <a:off x="7397235" y="5141064"/>
              <a:ext cx="987425" cy="90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6" descr="H:\Eigene Bilder\Interne Pflanzenbilder\ara\12_476390.tif">
              <a:extLst>
                <a:ext uri="{FF2B5EF4-FFF2-40B4-BE49-F238E27FC236}">
                  <a16:creationId xmlns:a16="http://schemas.microsoft.com/office/drawing/2014/main" id="{E55BC85F-D921-4393-8F6A-60C7F3B191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73" t="17268" r="11035" b="14096"/>
            <a:stretch>
              <a:fillRect/>
            </a:stretch>
          </p:blipFill>
          <p:spPr bwMode="auto">
            <a:xfrm>
              <a:off x="6344152" y="5141064"/>
              <a:ext cx="981075" cy="87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6D662C0-C5BE-47FA-8C3D-FEA27536E937}"/>
                </a:ext>
              </a:extLst>
            </p:cNvPr>
            <p:cNvSpPr txBox="1"/>
            <p:nvPr/>
          </p:nvSpPr>
          <p:spPr>
            <a:xfrm>
              <a:off x="412459" y="5077564"/>
              <a:ext cx="22837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/>
                <a:t>anthocyanin</a:t>
              </a:r>
              <a:r>
                <a:rPr lang="de-DE" sz="1600" dirty="0"/>
                <a:t> </a:t>
              </a:r>
              <a:r>
                <a:rPr lang="de-DE" sz="1600" dirty="0" err="1"/>
                <a:t>content</a:t>
              </a:r>
              <a:endParaRPr lang="de-DE" sz="16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65F59EB-DF02-46EF-A12B-3348A53CA40C}"/>
                </a:ext>
              </a:extLst>
            </p:cNvPr>
            <p:cNvSpPr txBox="1"/>
            <p:nvPr/>
          </p:nvSpPr>
          <p:spPr>
            <a:xfrm>
              <a:off x="295588" y="4660767"/>
              <a:ext cx="11512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example</a:t>
              </a:r>
              <a:r>
                <a:rPr lang="de-DE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: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4E3EA8E-B67A-473D-86C7-14A9E85E2EC1}"/>
              </a:ext>
            </a:extLst>
          </p:cNvPr>
          <p:cNvSpPr txBox="1"/>
          <p:nvPr/>
        </p:nvSpPr>
        <p:spPr>
          <a:xfrm>
            <a:off x="3093119" y="2091740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field</a:t>
            </a:r>
            <a:r>
              <a:rPr lang="de-DE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/ </a:t>
            </a:r>
            <a:r>
              <a:rPr lang="de-DE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greenhouse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89C7D2-B071-4653-8F58-EA1784B23F35}"/>
              </a:ext>
            </a:extLst>
          </p:cNvPr>
          <p:cNvSpPr txBox="1"/>
          <p:nvPr/>
        </p:nvSpPr>
        <p:spPr>
          <a:xfrm>
            <a:off x="3995936" y="3357458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laboratory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FC91D9-4BA2-4BEB-A201-477FBE105E51}"/>
              </a:ext>
            </a:extLst>
          </p:cNvPr>
          <p:cNvSpPr txBox="1"/>
          <p:nvPr/>
        </p:nvSpPr>
        <p:spPr>
          <a:xfrm>
            <a:off x="2624525" y="1481589"/>
            <a:ext cx="56137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800" dirty="0">
                <a:solidFill>
                  <a:schemeClr val="bg1">
                    <a:lumMod val="65000"/>
                  </a:schemeClr>
                </a:solidFill>
              </a:rPr>
              <a:t>}</a:t>
            </a:r>
            <a:endParaRPr lang="en-GB" sz="8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F205E6A-003F-483F-922F-79C776E9892D}"/>
              </a:ext>
            </a:extLst>
          </p:cNvPr>
          <p:cNvSpPr txBox="1"/>
          <p:nvPr/>
        </p:nvSpPr>
        <p:spPr>
          <a:xfrm>
            <a:off x="3542773" y="2799805"/>
            <a:ext cx="5277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>
                <a:solidFill>
                  <a:schemeClr val="bg1">
                    <a:lumMod val="65000"/>
                  </a:schemeClr>
                </a:solidFill>
              </a:rPr>
              <a:t>}</a:t>
            </a:r>
            <a:endParaRPr lang="en-GB" sz="8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36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357C6-838C-41C3-8292-B880C68E8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goal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C5A4B-CC66-4354-9251-4C58C2276A0E}"/>
              </a:ext>
            </a:extLst>
          </p:cNvPr>
          <p:cNvSpPr txBox="1">
            <a:spLocks/>
          </p:cNvSpPr>
          <p:nvPr/>
        </p:nvSpPr>
        <p:spPr>
          <a:xfrm>
            <a:off x="323528" y="836712"/>
            <a:ext cx="8229600" cy="4968552"/>
          </a:xfrm>
          <a:prstGeom prst="rect">
            <a:avLst/>
          </a:prstGeom>
        </p:spPr>
        <p:txBody>
          <a:bodyPr/>
          <a:lstStyle>
            <a:lvl1pPr marL="92075" indent="-92075" algn="l" defTabSz="758825" rtl="0" eaLnBrk="1" fontAlgn="base" hangingPunct="1">
              <a:spcBef>
                <a:spcPct val="0"/>
              </a:spcBef>
              <a:spcAft>
                <a:spcPct val="35000"/>
              </a:spcAft>
              <a:buClr>
                <a:schemeClr val="accent1"/>
              </a:buClr>
              <a:buSzPct val="100000"/>
              <a:buFont typeface="Times New Roman" pitchFamily="18" charset="0"/>
              <a:tabLst>
                <a:tab pos="381000" algn="l"/>
                <a:tab pos="954088" algn="l"/>
              </a:tabLst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9900" indent="-187325" algn="l" defTabSz="758825" rtl="0" eaLnBrk="1" fontAlgn="base" hangingPunct="1">
              <a:spcBef>
                <a:spcPct val="0"/>
              </a:spcBef>
              <a:spcAft>
                <a:spcPct val="35000"/>
              </a:spcAft>
              <a:buClr>
                <a:schemeClr val="accent1"/>
              </a:buClr>
              <a:buSzPct val="90000"/>
              <a:buFont typeface="Wingdings" pitchFamily="2" charset="2"/>
              <a:buChar char="Ø"/>
              <a:tabLst>
                <a:tab pos="381000" algn="l"/>
                <a:tab pos="954088" algn="l"/>
              </a:tabLst>
              <a:defRPr>
                <a:solidFill>
                  <a:schemeClr val="tx1"/>
                </a:solidFill>
                <a:latin typeface="+mn-lt"/>
              </a:defRPr>
            </a:lvl2pPr>
            <a:lvl3pPr marL="765175" indent="200025" algn="l" defTabSz="758825" rtl="0" eaLnBrk="1" fontAlgn="base" hangingPunct="1">
              <a:spcBef>
                <a:spcPct val="0"/>
              </a:spcBef>
              <a:spcAft>
                <a:spcPct val="20000"/>
              </a:spcAft>
              <a:buClr>
                <a:schemeClr val="accent1"/>
              </a:buClr>
              <a:buSzPct val="80000"/>
              <a:buFont typeface="Wingdings 3" pitchFamily="18" charset="2"/>
              <a:buChar char="u"/>
              <a:tabLst>
                <a:tab pos="381000" algn="l"/>
                <a:tab pos="954088" algn="l"/>
              </a:tabLst>
              <a:defRPr sz="1600">
                <a:solidFill>
                  <a:schemeClr val="tx1"/>
                </a:solidFill>
                <a:latin typeface="+mn-lt"/>
              </a:defRPr>
            </a:lvl3pPr>
            <a:lvl4pPr marL="1741488" indent="-228600" algn="l" defTabSz="75882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SzPct val="90000"/>
              <a:buFont typeface="Wingdings 2" pitchFamily="18" charset="2"/>
              <a:buChar char="¢"/>
              <a:tabLst>
                <a:tab pos="381000" algn="l"/>
                <a:tab pos="954088" algn="l"/>
              </a:tabLst>
              <a:defRPr sz="1900">
                <a:solidFill>
                  <a:schemeClr val="tx1"/>
                </a:solidFill>
                <a:latin typeface="Arial" charset="0"/>
              </a:defRPr>
            </a:lvl4pPr>
            <a:lvl5pPr marL="2160588" indent="-228600" algn="l" defTabSz="75882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SzPct val="90000"/>
              <a:buFont typeface="Wingdings 2" pitchFamily="18" charset="2"/>
              <a:buChar char="¢"/>
              <a:tabLst>
                <a:tab pos="381000" algn="l"/>
                <a:tab pos="954088" algn="l"/>
              </a:tabLst>
              <a:defRPr sz="1600">
                <a:solidFill>
                  <a:schemeClr val="tx1"/>
                </a:solidFill>
                <a:latin typeface="Arial" charset="0"/>
              </a:defRPr>
            </a:lvl5pPr>
            <a:lvl6pPr marL="2617788" indent="-228600" algn="l" defTabSz="75882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SzPct val="90000"/>
              <a:buFont typeface="Wingdings 2" pitchFamily="18" charset="2"/>
              <a:buChar char="¢"/>
              <a:tabLst>
                <a:tab pos="381000" algn="l"/>
                <a:tab pos="954088" algn="l"/>
              </a:tabLst>
              <a:defRPr sz="1600">
                <a:solidFill>
                  <a:schemeClr val="tx1"/>
                </a:solidFill>
                <a:latin typeface="Arial" charset="0"/>
              </a:defRPr>
            </a:lvl6pPr>
            <a:lvl7pPr marL="3074988" indent="-228600" algn="l" defTabSz="75882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SzPct val="90000"/>
              <a:buFont typeface="Wingdings 2" pitchFamily="18" charset="2"/>
              <a:buChar char="¢"/>
              <a:tabLst>
                <a:tab pos="381000" algn="l"/>
                <a:tab pos="954088" algn="l"/>
              </a:tabLst>
              <a:defRPr sz="1600">
                <a:solidFill>
                  <a:schemeClr val="tx1"/>
                </a:solidFill>
                <a:latin typeface="Arial" charset="0"/>
              </a:defRPr>
            </a:lvl7pPr>
            <a:lvl8pPr marL="3532188" indent="-228600" algn="l" defTabSz="75882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SzPct val="90000"/>
              <a:buFont typeface="Wingdings 2" pitchFamily="18" charset="2"/>
              <a:buChar char="¢"/>
              <a:tabLst>
                <a:tab pos="381000" algn="l"/>
                <a:tab pos="954088" algn="l"/>
              </a:tabLst>
              <a:defRPr sz="1600">
                <a:solidFill>
                  <a:schemeClr val="tx1"/>
                </a:solidFill>
                <a:latin typeface="Arial" charset="0"/>
              </a:defRPr>
            </a:lvl8pPr>
            <a:lvl9pPr marL="3989388" indent="-228600" algn="l" defTabSz="75882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66CC"/>
              </a:buClr>
              <a:buSzPct val="90000"/>
              <a:buFont typeface="Wingdings 2" pitchFamily="18" charset="2"/>
              <a:buChar char="¢"/>
              <a:tabLst>
                <a:tab pos="381000" algn="l"/>
                <a:tab pos="954088" algn="l"/>
              </a:tabLs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kern="0" dirty="0"/>
              <a:t>Plant </a:t>
            </a:r>
            <a:r>
              <a:rPr lang="de-DE" kern="0" dirty="0" err="1"/>
              <a:t>description</a:t>
            </a:r>
            <a:r>
              <a:rPr lang="de-DE" kern="0" dirty="0"/>
              <a:t> (</a:t>
            </a:r>
            <a:r>
              <a:rPr lang="de-DE" kern="0" dirty="0" err="1"/>
              <a:t>phenotyping</a:t>
            </a:r>
            <a:r>
              <a:rPr lang="de-DE" kern="0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kern="0" dirty="0"/>
              <a:t>Fast and </a:t>
            </a:r>
            <a:r>
              <a:rPr lang="de-DE" kern="0" dirty="0" err="1"/>
              <a:t>precise</a:t>
            </a:r>
            <a:endParaRPr lang="de-DE" kern="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e-DE" kern="0" dirty="0" err="1"/>
              <a:t>Reproducible</a:t>
            </a:r>
            <a:r>
              <a:rPr lang="de-DE" kern="0" dirty="0"/>
              <a:t> and </a:t>
            </a:r>
            <a:r>
              <a:rPr lang="de-DE" kern="0" dirty="0" err="1"/>
              <a:t>independent</a:t>
            </a:r>
            <a:r>
              <a:rPr lang="de-DE" kern="0" dirty="0"/>
              <a:t> </a:t>
            </a:r>
            <a:r>
              <a:rPr lang="de-DE" kern="0" dirty="0" err="1"/>
              <a:t>of</a:t>
            </a:r>
            <a:r>
              <a:rPr lang="de-DE" kern="0" dirty="0"/>
              <a:t> </a:t>
            </a:r>
            <a:r>
              <a:rPr lang="de-DE" kern="0" dirty="0" err="1"/>
              <a:t>user</a:t>
            </a:r>
            <a:r>
              <a:rPr lang="de-DE" kern="0" dirty="0"/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kern="0" dirty="0"/>
              <a:t>...and, </a:t>
            </a:r>
            <a:r>
              <a:rPr lang="de-DE" kern="0" dirty="0" err="1"/>
              <a:t>by</a:t>
            </a:r>
            <a:r>
              <a:rPr lang="de-DE" kern="0" dirty="0"/>
              <a:t> </a:t>
            </a:r>
            <a:r>
              <a:rPr lang="de-DE" kern="0" dirty="0" err="1"/>
              <a:t>the</a:t>
            </a:r>
            <a:r>
              <a:rPr lang="de-DE" kern="0" dirty="0"/>
              <a:t> </a:t>
            </a:r>
            <a:r>
              <a:rPr lang="de-DE" kern="0" dirty="0" err="1"/>
              <a:t>way</a:t>
            </a:r>
            <a:r>
              <a:rPr lang="de-DE" kern="0" dirty="0"/>
              <a:t>: not </a:t>
            </a:r>
            <a:r>
              <a:rPr lang="de-DE" kern="0" dirty="0" err="1"/>
              <a:t>restricted</a:t>
            </a:r>
            <a:r>
              <a:rPr lang="de-DE" kern="0" dirty="0"/>
              <a:t> </a:t>
            </a:r>
            <a:r>
              <a:rPr lang="de-DE" kern="0" dirty="0" err="1"/>
              <a:t>to</a:t>
            </a:r>
            <a:r>
              <a:rPr lang="de-DE" kern="0" dirty="0"/>
              <a:t> plants!</a:t>
            </a:r>
          </a:p>
          <a:p>
            <a:r>
              <a:rPr lang="de-DE" kern="0" dirty="0" err="1"/>
              <a:t>Standardised</a:t>
            </a:r>
            <a:r>
              <a:rPr lang="de-DE" kern="0" dirty="0"/>
              <a:t> </a:t>
            </a:r>
            <a:r>
              <a:rPr lang="de-DE" kern="0" dirty="0" err="1"/>
              <a:t>data</a:t>
            </a:r>
            <a:r>
              <a:rPr lang="de-DE" kern="0" dirty="0"/>
              <a:t> </a:t>
            </a:r>
            <a:r>
              <a:rPr lang="de-DE" kern="0" dirty="0" err="1"/>
              <a:t>storage</a:t>
            </a:r>
            <a:r>
              <a:rPr lang="de-DE" kern="0" dirty="0"/>
              <a:t> </a:t>
            </a:r>
            <a:r>
              <a:rPr lang="de-DE" kern="0" dirty="0" err="1"/>
              <a:t>for</a:t>
            </a:r>
            <a:r>
              <a:rPr lang="de-DE" kern="0" dirty="0"/>
              <a:t> rapid </a:t>
            </a:r>
            <a:r>
              <a:rPr lang="de-DE" kern="0" dirty="0" err="1"/>
              <a:t>evaluation</a:t>
            </a:r>
            <a:endParaRPr lang="de-DE" kern="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e-DE" kern="0" dirty="0" err="1"/>
              <a:t>Controlled</a:t>
            </a:r>
            <a:r>
              <a:rPr lang="de-DE" kern="0" dirty="0"/>
              <a:t> </a:t>
            </a:r>
            <a:r>
              <a:rPr lang="de-DE" kern="0" dirty="0" err="1"/>
              <a:t>vocabulary</a:t>
            </a:r>
            <a:endParaRPr lang="de-DE" kern="0" dirty="0"/>
          </a:p>
          <a:p>
            <a:r>
              <a:rPr lang="de-DE" kern="0" dirty="0"/>
              <a:t>Long-term </a:t>
            </a:r>
            <a:r>
              <a:rPr lang="de-DE" kern="0" dirty="0" err="1"/>
              <a:t>data</a:t>
            </a:r>
            <a:r>
              <a:rPr lang="de-DE" kern="0" dirty="0"/>
              <a:t> </a:t>
            </a:r>
            <a:r>
              <a:rPr lang="de-DE" kern="0" dirty="0" err="1"/>
              <a:t>storage</a:t>
            </a:r>
            <a:endParaRPr lang="de-DE" kern="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e-DE" kern="0" dirty="0" err="1"/>
              <a:t>Tamper-proof</a:t>
            </a:r>
            <a:endParaRPr lang="de-DE" kern="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de-DE" kern="0" dirty="0" err="1"/>
              <a:t>Intellectual</a:t>
            </a:r>
            <a:r>
              <a:rPr lang="de-DE" kern="0" dirty="0"/>
              <a:t> </a:t>
            </a:r>
            <a:r>
              <a:rPr lang="de-DE" kern="0" dirty="0" err="1"/>
              <a:t>property</a:t>
            </a:r>
            <a:r>
              <a:rPr lang="de-DE" kern="0" dirty="0"/>
              <a:t> </a:t>
            </a:r>
            <a:r>
              <a:rPr lang="de-DE" kern="0" dirty="0" err="1"/>
              <a:t>right</a:t>
            </a:r>
            <a:r>
              <a:rPr lang="de-DE" kern="0" dirty="0"/>
              <a:t> </a:t>
            </a:r>
            <a:r>
              <a:rPr lang="de-DE" kern="0" dirty="0" err="1"/>
              <a:t>guarded</a:t>
            </a:r>
            <a:endParaRPr lang="de-DE" kern="0" dirty="0"/>
          </a:p>
          <a:p>
            <a:pPr marL="0" indent="-95250"/>
            <a:endParaRPr lang="de-DE" kern="0" dirty="0"/>
          </a:p>
          <a:p>
            <a:pPr marL="247650" indent="-342900">
              <a:buFont typeface="Wingdings" panose="05000000000000000000" pitchFamily="2" charset="2"/>
              <a:buChar char="Ø"/>
            </a:pPr>
            <a:r>
              <a:rPr lang="de-DE" kern="0" dirty="0"/>
              <a:t>Can </a:t>
            </a:r>
            <a:r>
              <a:rPr lang="de-DE" kern="0" dirty="0" err="1"/>
              <a:t>be</a:t>
            </a:r>
            <a:r>
              <a:rPr lang="de-DE" kern="0" dirty="0"/>
              <a:t> </a:t>
            </a:r>
            <a:r>
              <a:rPr lang="de-DE" kern="0" dirty="0" err="1"/>
              <a:t>done</a:t>
            </a:r>
            <a:r>
              <a:rPr lang="de-DE" kern="0" dirty="0"/>
              <a:t> </a:t>
            </a:r>
            <a:r>
              <a:rPr lang="de-DE" kern="0" dirty="0" err="1"/>
              <a:t>automatically</a:t>
            </a:r>
            <a:r>
              <a:rPr lang="de-DE" kern="0" dirty="0"/>
              <a:t>, but not </a:t>
            </a:r>
            <a:r>
              <a:rPr lang="de-DE" kern="0" dirty="0" err="1"/>
              <a:t>affordable</a:t>
            </a:r>
            <a:r>
              <a:rPr lang="de-DE" kern="0" dirty="0"/>
              <a:t> </a:t>
            </a:r>
            <a:r>
              <a:rPr lang="de-DE" kern="0" dirty="0" err="1"/>
              <a:t>for</a:t>
            </a:r>
            <a:r>
              <a:rPr lang="de-DE" kern="0" dirty="0"/>
              <a:t> </a:t>
            </a:r>
            <a:r>
              <a:rPr lang="de-DE" kern="0" dirty="0" err="1"/>
              <a:t>many</a:t>
            </a:r>
            <a:r>
              <a:rPr lang="de-DE" kern="0" dirty="0"/>
              <a:t> </a:t>
            </a:r>
            <a:r>
              <a:rPr lang="de-DE" kern="0" dirty="0" err="1"/>
              <a:t>research</a:t>
            </a:r>
            <a:r>
              <a:rPr lang="de-DE" kern="0" dirty="0"/>
              <a:t> </a:t>
            </a:r>
            <a:r>
              <a:rPr lang="de-DE" kern="0" dirty="0" err="1"/>
              <a:t>institutes</a:t>
            </a:r>
            <a:r>
              <a:rPr lang="de-DE" kern="0" dirty="0"/>
              <a:t> and </a:t>
            </a:r>
            <a:r>
              <a:rPr lang="de-DE" kern="0" dirty="0" err="1"/>
              <a:t>breeders</a:t>
            </a:r>
            <a:r>
              <a:rPr lang="de-DE" kern="0" dirty="0"/>
              <a:t>.</a:t>
            </a:r>
          </a:p>
          <a:p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236695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8BF4-441D-4241-95D5-759DED1F7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Workflow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EB0B13-F794-48EB-8663-7F01504FF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780" y="908720"/>
            <a:ext cx="2499591" cy="18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FB9267-0E17-45B1-A783-CA3173B6FB90}"/>
              </a:ext>
            </a:extLst>
          </p:cNvPr>
          <p:cNvSpPr txBox="1"/>
          <p:nvPr/>
        </p:nvSpPr>
        <p:spPr>
          <a:xfrm>
            <a:off x="1115616" y="2420888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office</a:t>
            </a:r>
            <a:endParaRPr lang="de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6D202D-6CE0-47AD-9ABD-BF79485F310F}"/>
              </a:ext>
            </a:extLst>
          </p:cNvPr>
          <p:cNvSpPr txBox="1"/>
          <p:nvPr/>
        </p:nvSpPr>
        <p:spPr>
          <a:xfrm>
            <a:off x="7308304" y="272391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FD9A13-A3DA-454E-8FBE-EC29EEC0F29A}"/>
              </a:ext>
            </a:extLst>
          </p:cNvPr>
          <p:cNvSpPr txBox="1"/>
          <p:nvPr/>
        </p:nvSpPr>
        <p:spPr>
          <a:xfrm>
            <a:off x="6876256" y="234888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office</a:t>
            </a:r>
            <a:endParaRPr lang="de-D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F6A0A4-7A88-46E9-9226-1FFEF01818C0}"/>
              </a:ext>
            </a:extLst>
          </p:cNvPr>
          <p:cNvSpPr txBox="1"/>
          <p:nvPr/>
        </p:nvSpPr>
        <p:spPr>
          <a:xfrm>
            <a:off x="2150050" y="2987660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field</a:t>
            </a:r>
            <a:r>
              <a:rPr lang="de-DE" dirty="0"/>
              <a:t>/</a:t>
            </a:r>
            <a:r>
              <a:rPr lang="de-DE" dirty="0" err="1"/>
              <a:t>greenhouse</a:t>
            </a:r>
            <a:endParaRPr lang="de-DE" dirty="0"/>
          </a:p>
        </p:txBody>
      </p:sp>
      <p:cxnSp>
        <p:nvCxnSpPr>
          <p:cNvPr id="11" name="Elbow Connector 12">
            <a:extLst>
              <a:ext uri="{FF2B5EF4-FFF2-40B4-BE49-F238E27FC236}">
                <a16:creationId xmlns:a16="http://schemas.microsoft.com/office/drawing/2014/main" id="{370DE905-E87E-40BD-B132-C68FD459916E}"/>
              </a:ext>
            </a:extLst>
          </p:cNvPr>
          <p:cNvCxnSpPr>
            <a:cxnSpLocks/>
          </p:cNvCxnSpPr>
          <p:nvPr/>
        </p:nvCxnSpPr>
        <p:spPr>
          <a:xfrm rot="10800000" flipV="1">
            <a:off x="558199" y="1705714"/>
            <a:ext cx="749164" cy="580199"/>
          </a:xfrm>
          <a:prstGeom prst="bentConnector2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4">
            <a:extLst>
              <a:ext uri="{FF2B5EF4-FFF2-40B4-BE49-F238E27FC236}">
                <a16:creationId xmlns:a16="http://schemas.microsoft.com/office/drawing/2014/main" id="{46093174-5FDF-4EA2-BBDC-6288BFA086F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361594" y="1535843"/>
            <a:ext cx="435052" cy="717597"/>
          </a:xfrm>
          <a:prstGeom prst="bentConnector2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8B87A5E-5268-4CE4-BA83-C7C9FB502A30}"/>
              </a:ext>
            </a:extLst>
          </p:cNvPr>
          <p:cNvSpPr txBox="1"/>
          <p:nvPr/>
        </p:nvSpPr>
        <p:spPr>
          <a:xfrm>
            <a:off x="220693" y="1105580"/>
            <a:ext cx="966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schemes</a:t>
            </a:r>
            <a:endParaRPr lang="de-DE" sz="1400" dirty="0"/>
          </a:p>
          <a:p>
            <a:r>
              <a:rPr lang="de-DE" sz="1400" dirty="0"/>
              <a:t>(XML)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F130BD-5722-443A-AFC5-2F4A0A0761A6}"/>
              </a:ext>
            </a:extLst>
          </p:cNvPr>
          <p:cNvSpPr txBox="1"/>
          <p:nvPr/>
        </p:nvSpPr>
        <p:spPr>
          <a:xfrm>
            <a:off x="5746035" y="1124744"/>
            <a:ext cx="788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results</a:t>
            </a:r>
            <a:endParaRPr lang="de-DE" sz="1400" dirty="0"/>
          </a:p>
          <a:p>
            <a:r>
              <a:rPr lang="de-DE" sz="1400" dirty="0"/>
              <a:t>(XML)</a:t>
            </a:r>
          </a:p>
        </p:txBody>
      </p:sp>
      <p:cxnSp>
        <p:nvCxnSpPr>
          <p:cNvPr id="15" name="Curved Connector 27">
            <a:extLst>
              <a:ext uri="{FF2B5EF4-FFF2-40B4-BE49-F238E27FC236}">
                <a16:creationId xmlns:a16="http://schemas.microsoft.com/office/drawing/2014/main" id="{1F6A1111-2B6B-47A4-968F-2838B023333E}"/>
              </a:ext>
            </a:extLst>
          </p:cNvPr>
          <p:cNvCxnSpPr>
            <a:cxnSpLocks/>
          </p:cNvCxnSpPr>
          <p:nvPr/>
        </p:nvCxnSpPr>
        <p:spPr>
          <a:xfrm rot="16200000" flipH="1">
            <a:off x="2249079" y="1650919"/>
            <a:ext cx="362656" cy="3744416"/>
          </a:xfrm>
          <a:prstGeom prst="curvedConnector2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2047">
            <a:extLst>
              <a:ext uri="{FF2B5EF4-FFF2-40B4-BE49-F238E27FC236}">
                <a16:creationId xmlns:a16="http://schemas.microsoft.com/office/drawing/2014/main" id="{1404910C-8626-4CDD-AFB8-EEEE49B5E32C}"/>
              </a:ext>
            </a:extLst>
          </p:cNvPr>
          <p:cNvCxnSpPr>
            <a:cxnSpLocks/>
          </p:cNvCxnSpPr>
          <p:nvPr/>
        </p:nvCxnSpPr>
        <p:spPr>
          <a:xfrm flipV="1">
            <a:off x="4932040" y="3168052"/>
            <a:ext cx="1288282" cy="536403"/>
          </a:xfrm>
          <a:prstGeom prst="curvedConnector2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79304E7-DD74-4DC6-ACBC-5AA68C101EB9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4146576" y="2781970"/>
            <a:ext cx="470752" cy="39454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59149B02-FDF2-4EEB-9BDD-FA67114EFD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9" t="8922" r="13270" b="4346"/>
          <a:stretch/>
        </p:blipFill>
        <p:spPr>
          <a:xfrm>
            <a:off x="246783" y="2345519"/>
            <a:ext cx="759001" cy="9394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6E32E08-480C-4B15-96C4-791FD6C1B6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2" t="11690" r="14759" b="7484"/>
          <a:stretch/>
        </p:blipFill>
        <p:spPr>
          <a:xfrm>
            <a:off x="6031234" y="2112168"/>
            <a:ext cx="717599" cy="8754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C51C42-9FD8-4D79-866E-D3BEEB5D33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3" t="11790" r="11310" b="7570"/>
          <a:stretch/>
        </p:blipFill>
        <p:spPr>
          <a:xfrm>
            <a:off x="4283968" y="3168052"/>
            <a:ext cx="792088" cy="87347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2B9837C-37DC-4A94-9CAF-2080198077ED}"/>
              </a:ext>
            </a:extLst>
          </p:cNvPr>
          <p:cNvGrpSpPr/>
          <p:nvPr/>
        </p:nvGrpSpPr>
        <p:grpSpPr>
          <a:xfrm>
            <a:off x="369247" y="3789040"/>
            <a:ext cx="8258159" cy="2304256"/>
            <a:chOff x="539552" y="3789040"/>
            <a:chExt cx="8087854" cy="2187714"/>
          </a:xfrm>
        </p:grpSpPr>
        <p:sp>
          <p:nvSpPr>
            <p:cNvPr id="52" name="Rounded Rectangle 21">
              <a:extLst>
                <a:ext uri="{FF2B5EF4-FFF2-40B4-BE49-F238E27FC236}">
                  <a16:creationId xmlns:a16="http://schemas.microsoft.com/office/drawing/2014/main" id="{E5833A12-664C-49A7-92F1-511B9CF6CF12}"/>
                </a:ext>
              </a:extLst>
            </p:cNvPr>
            <p:cNvSpPr/>
            <p:nvPr/>
          </p:nvSpPr>
          <p:spPr>
            <a:xfrm>
              <a:off x="2689001" y="4348791"/>
              <a:ext cx="1322224" cy="25866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50" dirty="0">
                  <a:solidFill>
                    <a:schemeClr val="tx1"/>
                  </a:solidFill>
                </a:rPr>
                <a:t>web </a:t>
              </a:r>
              <a:r>
                <a:rPr lang="de-DE" sz="1050" dirty="0" err="1">
                  <a:solidFill>
                    <a:schemeClr val="tx1"/>
                  </a:solidFill>
                </a:rPr>
                <a:t>application</a:t>
              </a:r>
              <a:endParaRPr lang="de-DE" sz="1050" dirty="0">
                <a:solidFill>
                  <a:schemeClr val="tx1"/>
                </a:solidFill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3B9207D-D603-4AB4-854A-9D6D2F5E0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696" y="5129227"/>
              <a:ext cx="568543" cy="632474"/>
            </a:xfrm>
            <a:prstGeom prst="rect">
              <a:avLst/>
            </a:prstGeom>
          </p:spPr>
        </p:pic>
        <p:sp>
          <p:nvSpPr>
            <p:cNvPr id="54" name="Rounded Rectangle 24">
              <a:extLst>
                <a:ext uri="{FF2B5EF4-FFF2-40B4-BE49-F238E27FC236}">
                  <a16:creationId xmlns:a16="http://schemas.microsoft.com/office/drawing/2014/main" id="{B7ECD4BC-6335-4C0D-B479-6FE7C5C90F60}"/>
                </a:ext>
              </a:extLst>
            </p:cNvPr>
            <p:cNvSpPr/>
            <p:nvPr/>
          </p:nvSpPr>
          <p:spPr>
            <a:xfrm>
              <a:off x="3838606" y="5213287"/>
              <a:ext cx="1633390" cy="56406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50" dirty="0" err="1">
                  <a:solidFill>
                    <a:schemeClr val="tx1"/>
                  </a:solidFill>
                </a:rPr>
                <a:t>phenotyping</a:t>
              </a:r>
              <a:r>
                <a:rPr lang="de-DE" sz="1050" dirty="0">
                  <a:solidFill>
                    <a:schemeClr val="tx1"/>
                  </a:solidFill>
                </a:rPr>
                <a:t> </a:t>
              </a:r>
              <a:r>
                <a:rPr lang="de-DE" sz="1050" dirty="0" err="1">
                  <a:solidFill>
                    <a:schemeClr val="tx1"/>
                  </a:solidFill>
                </a:rPr>
                <a:t>schemes</a:t>
              </a:r>
              <a:endParaRPr lang="de-DE" sz="1050" dirty="0">
                <a:solidFill>
                  <a:schemeClr val="tx1"/>
                </a:solidFill>
              </a:endParaRPr>
            </a:p>
            <a:p>
              <a:pPr algn="ctr"/>
              <a:r>
                <a:rPr lang="de-DE" sz="1050" dirty="0">
                  <a:solidFill>
                    <a:schemeClr val="tx1"/>
                  </a:solidFill>
                </a:rPr>
                <a:t>&lt;XML&gt;</a:t>
              </a:r>
            </a:p>
          </p:txBody>
        </p:sp>
        <p:sp>
          <p:nvSpPr>
            <p:cNvPr id="55" name="Rounded Rectangle 26">
              <a:extLst>
                <a:ext uri="{FF2B5EF4-FFF2-40B4-BE49-F238E27FC236}">
                  <a16:creationId xmlns:a16="http://schemas.microsoft.com/office/drawing/2014/main" id="{AC9D9A7C-905E-40CA-9481-425A2F9F1D94}"/>
                </a:ext>
              </a:extLst>
            </p:cNvPr>
            <p:cNvSpPr/>
            <p:nvPr/>
          </p:nvSpPr>
          <p:spPr>
            <a:xfrm>
              <a:off x="6095201" y="5124659"/>
              <a:ext cx="910231" cy="56406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50" dirty="0" err="1">
                  <a:solidFill>
                    <a:schemeClr val="tx1"/>
                  </a:solidFill>
                </a:rPr>
                <a:t>result</a:t>
              </a:r>
              <a:r>
                <a:rPr lang="de-DE" sz="1050" dirty="0">
                  <a:solidFill>
                    <a:schemeClr val="tx1"/>
                  </a:solidFill>
                </a:rPr>
                <a:t> </a:t>
              </a:r>
              <a:r>
                <a:rPr lang="de-DE" sz="1050" dirty="0" err="1">
                  <a:solidFill>
                    <a:schemeClr val="tx1"/>
                  </a:solidFill>
                </a:rPr>
                <a:t>files</a:t>
              </a:r>
              <a:endParaRPr lang="de-DE" sz="1050" dirty="0">
                <a:solidFill>
                  <a:schemeClr val="tx1"/>
                </a:solidFill>
              </a:endParaRPr>
            </a:p>
            <a:p>
              <a:pPr algn="ctr"/>
              <a:r>
                <a:rPr lang="de-DE" sz="1050" dirty="0">
                  <a:solidFill>
                    <a:schemeClr val="tx1"/>
                  </a:solidFill>
                </a:rPr>
                <a:t>&lt;XML&gt;</a:t>
              </a:r>
            </a:p>
          </p:txBody>
        </p:sp>
        <p:sp>
          <p:nvSpPr>
            <p:cNvPr id="56" name="Rounded Rectangle 27">
              <a:extLst>
                <a:ext uri="{FF2B5EF4-FFF2-40B4-BE49-F238E27FC236}">
                  <a16:creationId xmlns:a16="http://schemas.microsoft.com/office/drawing/2014/main" id="{D01A6357-A095-4E12-B00D-5DCC21F64A1B}"/>
                </a:ext>
              </a:extLst>
            </p:cNvPr>
            <p:cNvSpPr/>
            <p:nvPr/>
          </p:nvSpPr>
          <p:spPr>
            <a:xfrm>
              <a:off x="6839339" y="4065177"/>
              <a:ext cx="1365715" cy="55489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50" dirty="0" err="1">
                  <a:solidFill>
                    <a:schemeClr val="tx1"/>
                  </a:solidFill>
                </a:rPr>
                <a:t>programs</a:t>
              </a:r>
              <a:r>
                <a:rPr lang="de-DE" sz="1050" dirty="0">
                  <a:solidFill>
                    <a:schemeClr val="tx1"/>
                  </a:solidFill>
                </a:rPr>
                <a:t> </a:t>
              </a:r>
              <a:r>
                <a:rPr lang="de-DE" sz="1050" dirty="0" err="1">
                  <a:solidFill>
                    <a:schemeClr val="tx1"/>
                  </a:solidFill>
                </a:rPr>
                <a:t>for</a:t>
              </a:r>
              <a:r>
                <a:rPr lang="de-DE" sz="1050" dirty="0">
                  <a:solidFill>
                    <a:schemeClr val="tx1"/>
                  </a:solidFill>
                </a:rPr>
                <a:t> </a:t>
              </a:r>
              <a:r>
                <a:rPr lang="de-DE" sz="1050" dirty="0" err="1">
                  <a:solidFill>
                    <a:schemeClr val="tx1"/>
                  </a:solidFill>
                </a:rPr>
                <a:t>further</a:t>
              </a:r>
              <a:r>
                <a:rPr lang="de-DE" sz="1050" dirty="0">
                  <a:solidFill>
                    <a:schemeClr val="tx1"/>
                  </a:solidFill>
                </a:rPr>
                <a:t> </a:t>
              </a:r>
              <a:r>
                <a:rPr lang="de-DE" sz="1050" dirty="0" err="1">
                  <a:solidFill>
                    <a:schemeClr val="tx1"/>
                  </a:solidFill>
                </a:rPr>
                <a:t>processing</a:t>
              </a:r>
              <a:endParaRPr lang="de-DE" sz="1050" dirty="0">
                <a:solidFill>
                  <a:schemeClr val="tx1"/>
                </a:solidFill>
              </a:endParaRP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C513EDD-CED7-4E36-BDE7-3D031F7EFF7D}"/>
                </a:ext>
              </a:extLst>
            </p:cNvPr>
            <p:cNvCxnSpPr/>
            <p:nvPr/>
          </p:nvCxnSpPr>
          <p:spPr>
            <a:xfrm>
              <a:off x="2849449" y="4682338"/>
              <a:ext cx="0" cy="41031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19CC8591-7C26-40BC-BAB6-652AD1830420}"/>
                </a:ext>
              </a:extLst>
            </p:cNvPr>
            <p:cNvCxnSpPr/>
            <p:nvPr/>
          </p:nvCxnSpPr>
          <p:spPr>
            <a:xfrm flipV="1">
              <a:off x="2914637" y="4672081"/>
              <a:ext cx="3834" cy="42056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4E16D931-8BD8-40AB-AD34-AA2D22C929C9}"/>
                </a:ext>
              </a:extLst>
            </p:cNvPr>
            <p:cNvCxnSpPr>
              <a:cxnSpLocks/>
            </p:cNvCxnSpPr>
            <p:nvPr/>
          </p:nvCxnSpPr>
          <p:spPr>
            <a:xfrm>
              <a:off x="3743198" y="4631904"/>
              <a:ext cx="458830" cy="546247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7EC1BB5F-A0C2-4B2F-9E53-5ED3C796B113}"/>
                </a:ext>
              </a:extLst>
            </p:cNvPr>
            <p:cNvCxnSpPr/>
            <p:nvPr/>
          </p:nvCxnSpPr>
          <p:spPr>
            <a:xfrm flipV="1">
              <a:off x="5050978" y="4624142"/>
              <a:ext cx="543002" cy="540883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26565C09-16ED-47D6-BE94-48174ABFEF07}"/>
                </a:ext>
              </a:extLst>
            </p:cNvPr>
            <p:cNvCxnSpPr>
              <a:cxnSpLocks/>
            </p:cNvCxnSpPr>
            <p:nvPr/>
          </p:nvCxnSpPr>
          <p:spPr>
            <a:xfrm>
              <a:off x="5730230" y="4662544"/>
              <a:ext cx="666418" cy="430105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714AAE70-5634-46CA-BD43-BE2E048A55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83190" y="4638651"/>
              <a:ext cx="470819" cy="45399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B7E68C9-6523-4ECC-92D4-5242ED300D0E}"/>
                </a:ext>
              </a:extLst>
            </p:cNvPr>
            <p:cNvSpPr txBox="1"/>
            <p:nvPr/>
          </p:nvSpPr>
          <p:spPr>
            <a:xfrm>
              <a:off x="1786646" y="5507536"/>
              <a:ext cx="203473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dirty="0" err="1"/>
                <a:t>database</a:t>
              </a:r>
              <a:endParaRPr lang="de-DE" sz="1050" dirty="0"/>
            </a:p>
            <a:p>
              <a:r>
                <a:rPr lang="de-DE" sz="1050" dirty="0"/>
                <a:t>(</a:t>
              </a:r>
              <a:r>
                <a:rPr lang="de-DE" sz="1050" dirty="0" err="1"/>
                <a:t>phenotyping</a:t>
              </a:r>
              <a:r>
                <a:rPr lang="de-DE" sz="1050" dirty="0"/>
                <a:t> </a:t>
              </a:r>
              <a:r>
                <a:rPr lang="de-DE" sz="1050" dirty="0" err="1"/>
                <a:t>schemes</a:t>
              </a:r>
              <a:r>
                <a:rPr lang="de-DE" sz="1050" dirty="0"/>
                <a:t>)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D2070DB-EC32-41E8-8629-7592AFB826A5}"/>
                </a:ext>
              </a:extLst>
            </p:cNvPr>
            <p:cNvSpPr txBox="1"/>
            <p:nvPr/>
          </p:nvSpPr>
          <p:spPr>
            <a:xfrm>
              <a:off x="6995832" y="5451964"/>
              <a:ext cx="1361270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50" dirty="0" err="1"/>
                <a:t>database</a:t>
              </a:r>
              <a:r>
                <a:rPr lang="de-DE" sz="1050" dirty="0"/>
                <a:t> </a:t>
              </a:r>
            </a:p>
            <a:p>
              <a:r>
                <a:rPr lang="de-DE" sz="1050" dirty="0"/>
                <a:t>(</a:t>
              </a:r>
              <a:r>
                <a:rPr lang="de-DE" sz="1050" dirty="0" err="1"/>
                <a:t>Results</a:t>
              </a:r>
              <a:r>
                <a:rPr lang="de-DE" sz="1050" dirty="0"/>
                <a:t>, </a:t>
              </a:r>
              <a:r>
                <a:rPr lang="de-DE" sz="1050" dirty="0" err="1"/>
                <a:t>Metadata</a:t>
              </a:r>
              <a:r>
                <a:rPr lang="de-DE" sz="1050" dirty="0"/>
                <a:t>)</a:t>
              </a:r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37C7CA9-08EE-44E2-9A16-FC5DEE1FD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9710" y="5020965"/>
              <a:ext cx="568543" cy="632474"/>
            </a:xfrm>
            <a:prstGeom prst="rect">
              <a:avLst/>
            </a:prstGeom>
          </p:spPr>
        </p:pic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D721C588-5F1A-4520-A4D7-AEC4D39B5EAA}"/>
                </a:ext>
              </a:extLst>
            </p:cNvPr>
            <p:cNvCxnSpPr/>
            <p:nvPr/>
          </p:nvCxnSpPr>
          <p:spPr>
            <a:xfrm>
              <a:off x="8068942" y="4662544"/>
              <a:ext cx="0" cy="3391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A5815038-6051-4EC0-A301-E3D32B948E8B}"/>
                </a:ext>
              </a:extLst>
            </p:cNvPr>
            <p:cNvSpPr txBox="1"/>
            <p:nvPr/>
          </p:nvSpPr>
          <p:spPr>
            <a:xfrm>
              <a:off x="722987" y="3953603"/>
              <a:ext cx="1099885" cy="3263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>
                  <a:solidFill>
                    <a:schemeClr val="accent1"/>
                  </a:solidFill>
                </a:rPr>
                <a:t>Workflow</a:t>
              </a: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BDF65B28-7FAB-426C-937A-8958C55B7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27" y="5056248"/>
              <a:ext cx="568543" cy="632474"/>
            </a:xfrm>
            <a:prstGeom prst="rect">
              <a:avLst/>
            </a:prstGeom>
          </p:spPr>
        </p:pic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654FCF36-880D-4689-B37C-82F1409B3101}"/>
                </a:ext>
              </a:extLst>
            </p:cNvPr>
            <p:cNvCxnSpPr/>
            <p:nvPr/>
          </p:nvCxnSpPr>
          <p:spPr>
            <a:xfrm>
              <a:off x="1339688" y="5345615"/>
              <a:ext cx="1309099" cy="9877"/>
            </a:xfrm>
            <a:prstGeom prst="straightConnector1">
              <a:avLst/>
            </a:prstGeom>
            <a:ln w="28575"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61AF1E9-6061-4E6C-8E39-24BE081AF191}"/>
                </a:ext>
              </a:extLst>
            </p:cNvPr>
            <p:cNvSpPr txBox="1"/>
            <p:nvPr/>
          </p:nvSpPr>
          <p:spPr>
            <a:xfrm>
              <a:off x="701509" y="4447492"/>
              <a:ext cx="1936968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50" dirty="0" err="1"/>
                <a:t>database</a:t>
              </a:r>
              <a:endParaRPr lang="de-DE" sz="1050" dirty="0"/>
            </a:p>
            <a:p>
              <a:r>
                <a:rPr lang="de-DE" sz="1050" dirty="0"/>
                <a:t>(</a:t>
              </a:r>
              <a:r>
                <a:rPr lang="de-DE" sz="1050" dirty="0" err="1"/>
                <a:t>controlled</a:t>
              </a:r>
              <a:r>
                <a:rPr lang="de-DE" sz="1050" dirty="0"/>
                <a:t> </a:t>
              </a:r>
              <a:r>
                <a:rPr lang="de-DE" sz="1050" dirty="0" err="1"/>
                <a:t>vocabulary</a:t>
              </a:r>
              <a:r>
                <a:rPr lang="de-DE" sz="1050" dirty="0"/>
                <a:t>,</a:t>
              </a:r>
            </a:p>
            <a:p>
              <a:r>
                <a:rPr lang="de-DE" sz="1050" dirty="0"/>
                <a:t>e.g. plant </a:t>
              </a:r>
              <a:r>
                <a:rPr lang="de-DE" sz="1050" dirty="0" err="1"/>
                <a:t>ontology</a:t>
              </a:r>
              <a:r>
                <a:rPr lang="de-DE" sz="1050" dirty="0"/>
                <a:t>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825A5AB-72B2-4896-9116-0FD68687FD63}"/>
                </a:ext>
              </a:extLst>
            </p:cNvPr>
            <p:cNvSpPr txBox="1"/>
            <p:nvPr/>
          </p:nvSpPr>
          <p:spPr>
            <a:xfrm>
              <a:off x="2548737" y="3816514"/>
              <a:ext cx="1784701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i="1" dirty="0" err="1"/>
                <a:t>phenotyping</a:t>
              </a:r>
              <a:r>
                <a:rPr lang="de-DE" sz="900" i="1" dirty="0"/>
                <a:t> </a:t>
              </a:r>
              <a:r>
                <a:rPr lang="de-DE" sz="900" i="1" dirty="0" err="1"/>
                <a:t>schemes</a:t>
              </a:r>
              <a:r>
                <a:rPr lang="de-DE" sz="900" i="1" dirty="0"/>
                <a:t> – </a:t>
              </a:r>
              <a:r>
                <a:rPr lang="de-DE" sz="900" i="1" dirty="0" err="1"/>
                <a:t>available</a:t>
              </a:r>
              <a:r>
                <a:rPr lang="de-DE" sz="900" i="1" dirty="0"/>
                <a:t> </a:t>
              </a:r>
              <a:r>
                <a:rPr lang="de-DE" sz="900" i="1" dirty="0" err="1"/>
                <a:t>whereever</a:t>
              </a:r>
              <a:r>
                <a:rPr lang="de-DE" sz="900" i="1" dirty="0"/>
                <a:t> web </a:t>
              </a:r>
              <a:r>
                <a:rPr lang="de-DE" sz="900" i="1" dirty="0" err="1"/>
                <a:t>is</a:t>
              </a:r>
              <a:r>
                <a:rPr lang="de-DE" sz="900" i="1" dirty="0"/>
                <a:t> </a:t>
              </a:r>
              <a:r>
                <a:rPr lang="de-DE" sz="900" i="1" dirty="0" err="1"/>
                <a:t>available</a:t>
              </a:r>
              <a:endParaRPr lang="de-DE" sz="900" i="1" dirty="0"/>
            </a:p>
          </p:txBody>
        </p:sp>
        <p:sp>
          <p:nvSpPr>
            <p:cNvPr id="72" name="Rounded Rectangle 105">
              <a:extLst>
                <a:ext uri="{FF2B5EF4-FFF2-40B4-BE49-F238E27FC236}">
                  <a16:creationId xmlns:a16="http://schemas.microsoft.com/office/drawing/2014/main" id="{CCE93C96-774E-484C-9F4E-DC77137EE092}"/>
                </a:ext>
              </a:extLst>
            </p:cNvPr>
            <p:cNvSpPr/>
            <p:nvPr/>
          </p:nvSpPr>
          <p:spPr>
            <a:xfrm>
              <a:off x="539552" y="3789040"/>
              <a:ext cx="8087854" cy="2187714"/>
            </a:xfrm>
            <a:prstGeom prst="roundRect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80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09A366F-5DE3-4574-826E-CE009B173726}"/>
                </a:ext>
              </a:extLst>
            </p:cNvPr>
            <p:cNvSpPr txBox="1"/>
            <p:nvPr/>
          </p:nvSpPr>
          <p:spPr>
            <a:xfrm>
              <a:off x="4018914" y="4780639"/>
              <a:ext cx="921871" cy="2191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900" i="1" dirty="0" err="1"/>
                <a:t>transfer</a:t>
              </a:r>
              <a:r>
                <a:rPr lang="de-DE" sz="900" i="1" dirty="0"/>
                <a:t> </a:t>
              </a:r>
              <a:r>
                <a:rPr lang="de-DE" sz="900" i="1" dirty="0" err="1"/>
                <a:t>of</a:t>
              </a:r>
              <a:r>
                <a:rPr lang="de-DE" sz="900" i="1" dirty="0"/>
                <a:t> </a:t>
              </a:r>
              <a:r>
                <a:rPr lang="de-DE" sz="900" i="1" dirty="0" err="1"/>
                <a:t>files</a:t>
              </a:r>
              <a:endParaRPr lang="de-DE" sz="900" i="1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4C6E9D2-5E1C-42DD-8758-B11B6139E294}"/>
                </a:ext>
              </a:extLst>
            </p:cNvPr>
            <p:cNvSpPr txBox="1"/>
            <p:nvPr/>
          </p:nvSpPr>
          <p:spPr>
            <a:xfrm>
              <a:off x="6116654" y="4593805"/>
              <a:ext cx="885274" cy="350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i="1" dirty="0" err="1"/>
                <a:t>transfer</a:t>
              </a:r>
              <a:r>
                <a:rPr lang="de-DE" sz="900" i="1" dirty="0"/>
                <a:t> </a:t>
              </a:r>
              <a:r>
                <a:rPr lang="de-DE" sz="900" i="1" dirty="0" err="1"/>
                <a:t>of</a:t>
              </a:r>
              <a:r>
                <a:rPr lang="de-DE" sz="900" i="1" dirty="0"/>
                <a:t> </a:t>
              </a:r>
              <a:r>
                <a:rPr lang="de-DE" sz="900" i="1" dirty="0" err="1"/>
                <a:t>files</a:t>
              </a:r>
              <a:endParaRPr lang="de-DE" sz="900" i="1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7A162AD-6BFA-4035-B934-780BF15F3305}"/>
                </a:ext>
              </a:extLst>
            </p:cNvPr>
            <p:cNvSpPr txBox="1"/>
            <p:nvPr/>
          </p:nvSpPr>
          <p:spPr>
            <a:xfrm>
              <a:off x="7475278" y="4687017"/>
              <a:ext cx="517984" cy="224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i="1" dirty="0"/>
                <a:t>ODBC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6DDAB9B9-6C82-40C7-B096-C89433B93A30}"/>
                </a:ext>
              </a:extLst>
            </p:cNvPr>
            <p:cNvSpPr txBox="1"/>
            <p:nvPr/>
          </p:nvSpPr>
          <p:spPr>
            <a:xfrm>
              <a:off x="2913887" y="4782019"/>
              <a:ext cx="517984" cy="224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i="1" dirty="0"/>
                <a:t>ODBC</a:t>
              </a:r>
            </a:p>
          </p:txBody>
        </p:sp>
        <p:sp>
          <p:nvSpPr>
            <p:cNvPr id="77" name="Rounded Rectangle 25">
              <a:extLst>
                <a:ext uri="{FF2B5EF4-FFF2-40B4-BE49-F238E27FC236}">
                  <a16:creationId xmlns:a16="http://schemas.microsoft.com/office/drawing/2014/main" id="{4F1EE1EB-C634-4475-B86F-6AAF56B0029D}"/>
                </a:ext>
              </a:extLst>
            </p:cNvPr>
            <p:cNvSpPr/>
            <p:nvPr/>
          </p:nvSpPr>
          <p:spPr>
            <a:xfrm>
              <a:off x="5251085" y="4242184"/>
              <a:ext cx="833083" cy="35819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050" dirty="0">
                  <a:solidFill>
                    <a:schemeClr val="tx1"/>
                  </a:solidFill>
                </a:rPr>
                <a:t>mobile </a:t>
              </a:r>
              <a:r>
                <a:rPr lang="de-DE" sz="1050" dirty="0" err="1">
                  <a:solidFill>
                    <a:schemeClr val="tx1"/>
                  </a:solidFill>
                </a:rPr>
                <a:t>device</a:t>
              </a:r>
              <a:endParaRPr lang="de-DE" sz="105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AD0C852-D406-4918-94AD-6440EF90F1FB}"/>
              </a:ext>
            </a:extLst>
          </p:cNvPr>
          <p:cNvGrpSpPr/>
          <p:nvPr/>
        </p:nvGrpSpPr>
        <p:grpSpPr>
          <a:xfrm>
            <a:off x="6922964" y="810117"/>
            <a:ext cx="1655431" cy="1489982"/>
            <a:chOff x="5810776" y="121666"/>
            <a:chExt cx="1655431" cy="1489982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3E6743E-B87A-4F94-A423-1DD494218B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98" t="16995" r="15708" b="10132"/>
            <a:stretch/>
          </p:blipFill>
          <p:spPr>
            <a:xfrm>
              <a:off x="5960205" y="121666"/>
              <a:ext cx="1224136" cy="1359991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4495322-3999-4488-B58A-1091D83C5B10}"/>
                </a:ext>
              </a:extLst>
            </p:cNvPr>
            <p:cNvSpPr/>
            <p:nvPr/>
          </p:nvSpPr>
          <p:spPr>
            <a:xfrm>
              <a:off x="5810776" y="1396204"/>
              <a:ext cx="165543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GB" sz="800" dirty="0"/>
                <a:t>https://www.istockphoto.com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0C73057-FCFA-487A-A6C8-36A04BA39F72}"/>
              </a:ext>
            </a:extLst>
          </p:cNvPr>
          <p:cNvGrpSpPr/>
          <p:nvPr/>
        </p:nvGrpSpPr>
        <p:grpSpPr>
          <a:xfrm>
            <a:off x="1171859" y="1027410"/>
            <a:ext cx="1655431" cy="1489982"/>
            <a:chOff x="5810776" y="121666"/>
            <a:chExt cx="1655431" cy="1489982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07C61DE6-9F44-44F2-B314-ED1928B174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98" t="16995" r="15708" b="10132"/>
            <a:stretch/>
          </p:blipFill>
          <p:spPr>
            <a:xfrm>
              <a:off x="5960205" y="121666"/>
              <a:ext cx="1224136" cy="1359991"/>
            </a:xfrm>
            <a:prstGeom prst="rect">
              <a:avLst/>
            </a:prstGeom>
          </p:spPr>
        </p:pic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4FFA0F85-06F6-47F5-881C-54F9E8365DC2}"/>
                </a:ext>
              </a:extLst>
            </p:cNvPr>
            <p:cNvSpPr/>
            <p:nvPr/>
          </p:nvSpPr>
          <p:spPr>
            <a:xfrm>
              <a:off x="5810776" y="1396204"/>
              <a:ext cx="165543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GB" sz="800" dirty="0"/>
                <a:t>https://www.istockphoto.com</a:t>
              </a:r>
            </a:p>
          </p:txBody>
        </p:sp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F0247B43-C943-4F80-962D-459D5C134132}"/>
              </a:ext>
            </a:extLst>
          </p:cNvPr>
          <p:cNvSpPr/>
          <p:nvPr/>
        </p:nvSpPr>
        <p:spPr>
          <a:xfrm>
            <a:off x="764023" y="3038423"/>
            <a:ext cx="8610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800" dirty="0"/>
              <a:t>https://www.istockphoto.com</a:t>
            </a:r>
          </a:p>
        </p:txBody>
      </p:sp>
    </p:spTree>
    <p:extLst>
      <p:ext uri="{BB962C8B-B14F-4D97-AF65-F5344CB8AC3E}">
        <p14:creationId xmlns:p14="http://schemas.microsoft.com/office/powerpoint/2010/main" val="2578561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B9C50-A224-455B-A596-8FC11922C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Mobile </a:t>
            </a:r>
            <a:r>
              <a:rPr lang="de-DE" dirty="0" err="1"/>
              <a:t>app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62CFC6-E971-4FC3-86E0-9CF84CE358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65518"/>
            <a:ext cx="1527646" cy="3091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4373D5-A64D-4418-9A0A-D89621245C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69"/>
          <a:stretch/>
        </p:blipFill>
        <p:spPr>
          <a:xfrm>
            <a:off x="1907705" y="1424566"/>
            <a:ext cx="3888431" cy="1584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7DD30B-D8DE-4998-8F3A-EF3A121E4F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1" b="52103"/>
          <a:stretch/>
        </p:blipFill>
        <p:spPr>
          <a:xfrm>
            <a:off x="3059832" y="3429000"/>
            <a:ext cx="3963549" cy="23042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7DE411-BA34-46AF-A600-666FB969D6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1" r="3604" b="18123"/>
          <a:stretch/>
        </p:blipFill>
        <p:spPr>
          <a:xfrm>
            <a:off x="5908338" y="995017"/>
            <a:ext cx="1884514" cy="156988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8F2095E-5ED0-4591-B48F-4F4959E37CA8}"/>
              </a:ext>
            </a:extLst>
          </p:cNvPr>
          <p:cNvGrpSpPr/>
          <p:nvPr/>
        </p:nvGrpSpPr>
        <p:grpSpPr>
          <a:xfrm>
            <a:off x="7977063" y="1340892"/>
            <a:ext cx="987425" cy="4824412"/>
            <a:chOff x="7977063" y="1137812"/>
            <a:chExt cx="987425" cy="4824412"/>
          </a:xfrm>
        </p:grpSpPr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5A0BF1C0-A341-4490-8C1B-D93C1CB61F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7063" y="1137812"/>
              <a:ext cx="987425" cy="950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5" descr="H:\Eigene Bilder\Interne Pflanzenbilder\ara\27_476342Low.tif">
              <a:extLst>
                <a:ext uri="{FF2B5EF4-FFF2-40B4-BE49-F238E27FC236}">
                  <a16:creationId xmlns:a16="http://schemas.microsoft.com/office/drawing/2014/main" id="{85BFED43-3DBB-43B7-BD55-03F31CE206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42" t="19305" r="9937" b="15179"/>
            <a:stretch>
              <a:fillRect/>
            </a:stretch>
          </p:blipFill>
          <p:spPr bwMode="auto">
            <a:xfrm>
              <a:off x="7977063" y="2161749"/>
              <a:ext cx="987425" cy="903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 descr="H:\Eigene Bilder\Interne Pflanzenbilder\ara\21_476380medium.tif">
              <a:extLst>
                <a:ext uri="{FF2B5EF4-FFF2-40B4-BE49-F238E27FC236}">
                  <a16:creationId xmlns:a16="http://schemas.microsoft.com/office/drawing/2014/main" id="{48B547F0-F617-443E-95EC-D8974DB254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7063" y="3123774"/>
              <a:ext cx="981075" cy="98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 descr="H:\Eigene Bilder\Interne Pflanzenbilder\ara\3_4830660b_veryhigh.tif">
              <a:extLst>
                <a:ext uri="{FF2B5EF4-FFF2-40B4-BE49-F238E27FC236}">
                  <a16:creationId xmlns:a16="http://schemas.microsoft.com/office/drawing/2014/main" id="{DD12D56A-2413-4806-B8DB-0DCD70E103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38" t="18513" r="7834" b="31572"/>
            <a:stretch>
              <a:fillRect/>
            </a:stretch>
          </p:blipFill>
          <p:spPr bwMode="auto">
            <a:xfrm>
              <a:off x="7977063" y="5060524"/>
              <a:ext cx="987425" cy="901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" descr="H:\Eigene Bilder\Interne Pflanzenbilder\ara\12_476390.tif">
              <a:extLst>
                <a:ext uri="{FF2B5EF4-FFF2-40B4-BE49-F238E27FC236}">
                  <a16:creationId xmlns:a16="http://schemas.microsoft.com/office/drawing/2014/main" id="{CFDCD98E-B6BC-41D7-9FC6-7C833AC7FA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73" t="17268" r="11035" b="14096"/>
            <a:stretch>
              <a:fillRect/>
            </a:stretch>
          </p:blipFill>
          <p:spPr bwMode="auto">
            <a:xfrm>
              <a:off x="7977063" y="4146124"/>
              <a:ext cx="981075" cy="87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CEAE56B-C49B-42C6-B094-EC9AF82CDF94}"/>
              </a:ext>
            </a:extLst>
          </p:cNvPr>
          <p:cNvSpPr/>
          <p:nvPr/>
        </p:nvSpPr>
        <p:spPr>
          <a:xfrm>
            <a:off x="201930" y="1844824"/>
            <a:ext cx="1489750" cy="6850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2D3D6B-8F9B-4BC1-8FF4-B295BE87D19E}"/>
              </a:ext>
            </a:extLst>
          </p:cNvPr>
          <p:cNvSpPr/>
          <p:nvPr/>
        </p:nvSpPr>
        <p:spPr>
          <a:xfrm>
            <a:off x="201930" y="2587752"/>
            <a:ext cx="1489710" cy="7620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EAC2A5-BDA6-4AA4-A971-84AFEB7B5005}"/>
              </a:ext>
            </a:extLst>
          </p:cNvPr>
          <p:cNvSpPr/>
          <p:nvPr/>
        </p:nvSpPr>
        <p:spPr>
          <a:xfrm>
            <a:off x="1969388" y="1371218"/>
            <a:ext cx="3826748" cy="16977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FF28FC-C08C-4E90-8A48-6B82D0B6AA4C}"/>
              </a:ext>
            </a:extLst>
          </p:cNvPr>
          <p:cNvSpPr/>
          <p:nvPr/>
        </p:nvSpPr>
        <p:spPr>
          <a:xfrm>
            <a:off x="3158490" y="3429000"/>
            <a:ext cx="3829050" cy="23172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E289112-7C02-4CDA-987B-077F1A227B2F}"/>
              </a:ext>
            </a:extLst>
          </p:cNvPr>
          <p:cNvCxnSpPr>
            <a:stCxn id="15" idx="3"/>
            <a:endCxn id="17" idx="1"/>
          </p:cNvCxnSpPr>
          <p:nvPr/>
        </p:nvCxnSpPr>
        <p:spPr>
          <a:xfrm>
            <a:off x="1691680" y="2187347"/>
            <a:ext cx="277708" cy="3274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734E397-B379-4981-81BE-B921D9933749}"/>
              </a:ext>
            </a:extLst>
          </p:cNvPr>
          <p:cNvCxnSpPr>
            <a:stCxn id="16" idx="3"/>
            <a:endCxn id="18" idx="1"/>
          </p:cNvCxnSpPr>
          <p:nvPr/>
        </p:nvCxnSpPr>
        <p:spPr>
          <a:xfrm>
            <a:off x="1691640" y="2968763"/>
            <a:ext cx="1466850" cy="161886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40701CF-6AE6-4B05-8006-E562B65E4499}"/>
              </a:ext>
            </a:extLst>
          </p:cNvPr>
          <p:cNvCxnSpPr>
            <a:endCxn id="9" idx="1"/>
          </p:cNvCxnSpPr>
          <p:nvPr/>
        </p:nvCxnSpPr>
        <p:spPr>
          <a:xfrm flipV="1">
            <a:off x="3995936" y="1816348"/>
            <a:ext cx="3981127" cy="23197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83F96D7-09D3-456A-99EA-BDD3200871C2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3779912" y="2816473"/>
            <a:ext cx="4197151" cy="169774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6E4C196-E8A6-4FF3-90C4-C6A2DB3EE595}"/>
              </a:ext>
            </a:extLst>
          </p:cNvPr>
          <p:cNvCxnSpPr>
            <a:endCxn id="11" idx="1"/>
          </p:cNvCxnSpPr>
          <p:nvPr/>
        </p:nvCxnSpPr>
        <p:spPr>
          <a:xfrm flipV="1">
            <a:off x="3995936" y="3817392"/>
            <a:ext cx="3981127" cy="103882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F87E9D3-D9D5-4A15-84F3-1DBD6BE0F90E}"/>
              </a:ext>
            </a:extLst>
          </p:cNvPr>
          <p:cNvCxnSpPr>
            <a:endCxn id="13" idx="1"/>
          </p:cNvCxnSpPr>
          <p:nvPr/>
        </p:nvCxnSpPr>
        <p:spPr>
          <a:xfrm flipV="1">
            <a:off x="3779912" y="4788942"/>
            <a:ext cx="4197151" cy="46166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2E19993-3F77-4E38-98D9-D5B0FD542D46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4041648" y="5622424"/>
            <a:ext cx="3935415" cy="9203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E1C2A111-06F0-4501-950C-B1B5C725FD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4" t="83066" r="1" b="7820"/>
          <a:stretch/>
        </p:blipFill>
        <p:spPr>
          <a:xfrm>
            <a:off x="351719" y="5164798"/>
            <a:ext cx="2213352" cy="79742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9AE44F06-C5C2-4B9A-AB50-3CB8F9506F52}"/>
              </a:ext>
            </a:extLst>
          </p:cNvPr>
          <p:cNvSpPr/>
          <p:nvPr/>
        </p:nvSpPr>
        <p:spPr>
          <a:xfrm>
            <a:off x="681320" y="4365104"/>
            <a:ext cx="1016456" cy="3349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8BC292E-0365-45C0-B735-13EF0479B4D0}"/>
              </a:ext>
            </a:extLst>
          </p:cNvPr>
          <p:cNvSpPr/>
          <p:nvPr/>
        </p:nvSpPr>
        <p:spPr>
          <a:xfrm>
            <a:off x="329183" y="5132832"/>
            <a:ext cx="2235887" cy="8511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964B05D-DC25-42DF-98C2-12822D609D63}"/>
              </a:ext>
            </a:extLst>
          </p:cNvPr>
          <p:cNvCxnSpPr>
            <a:stCxn id="37" idx="2"/>
            <a:endCxn id="38" idx="0"/>
          </p:cNvCxnSpPr>
          <p:nvPr/>
        </p:nvCxnSpPr>
        <p:spPr>
          <a:xfrm>
            <a:off x="1189548" y="4700016"/>
            <a:ext cx="257579" cy="4328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D96A40D-44B4-403C-A5B5-D5D8E89AE8B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5174" r="18548"/>
          <a:stretch/>
        </p:blipFill>
        <p:spPr>
          <a:xfrm>
            <a:off x="3347864" y="80171"/>
            <a:ext cx="2252345" cy="136392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E1CE97E-FE66-47A8-97CF-35B5E65702F2}"/>
              </a:ext>
            </a:extLst>
          </p:cNvPr>
          <p:cNvSpPr/>
          <p:nvPr/>
        </p:nvSpPr>
        <p:spPr>
          <a:xfrm>
            <a:off x="4283968" y="266080"/>
            <a:ext cx="854802" cy="49366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40203F9-1909-4D97-8ABF-193B3744651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5" y="104674"/>
            <a:ext cx="883756" cy="88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2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37" grpId="0" animBg="1"/>
      <p:bldP spid="38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26543-C9F0-4E20-BC19-98681479C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Controlled</a:t>
            </a:r>
            <a:r>
              <a:rPr lang="de-DE" dirty="0"/>
              <a:t> </a:t>
            </a:r>
            <a:r>
              <a:rPr lang="de-DE" dirty="0" err="1"/>
              <a:t>vocabulary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5D4354-877A-4EB7-A1E8-65FD2612CE63}"/>
              </a:ext>
            </a:extLst>
          </p:cNvPr>
          <p:cNvSpPr txBox="1">
            <a:spLocks/>
          </p:cNvSpPr>
          <p:nvPr/>
        </p:nvSpPr>
        <p:spPr>
          <a:xfrm>
            <a:off x="296360" y="764704"/>
            <a:ext cx="7227968" cy="161296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800" dirty="0"/>
              <a:t>“</a:t>
            </a:r>
            <a:r>
              <a:rPr lang="en-US" sz="1400" dirty="0"/>
              <a:t>standardized, restricted set of defined terms designed to reduce ambiguity in describing a concept”.</a:t>
            </a:r>
          </a:p>
          <a:p>
            <a:pPr marL="0" indent="0"/>
            <a:r>
              <a:rPr lang="en-US" sz="900" dirty="0"/>
              <a:t> </a:t>
            </a:r>
            <a:r>
              <a:rPr lang="en-US" sz="900" dirty="0" err="1"/>
              <a:t>Berardini</a:t>
            </a:r>
            <a:r>
              <a:rPr lang="en-US" sz="900" dirty="0"/>
              <a:t> et al. 2004 Functional annotation of Arabidopsis Genome using controlled vocabularies. Plant Phys. 135</a:t>
            </a:r>
          </a:p>
          <a:p>
            <a:pPr marL="0" indent="0"/>
            <a:endParaRPr lang="en-US" sz="1100" dirty="0"/>
          </a:p>
          <a:p>
            <a:pPr marL="0" indent="0"/>
            <a:r>
              <a:rPr lang="en-US" sz="1400" dirty="0"/>
              <a:t> Ontologies:  defined terms and structured vocabularies to describe molecular function, biological process, and cellular component,</a:t>
            </a:r>
          </a:p>
          <a:p>
            <a:pPr marL="0" indent="0"/>
            <a:r>
              <a:rPr lang="en-US" sz="900" dirty="0"/>
              <a:t> Gene ontology consortium (2001)Genome Res 11: 1425-1433 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7CDD20B-749F-4A88-B850-59AB1F26F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88" y="2847123"/>
            <a:ext cx="1001918" cy="260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/>
              <a:t>Rosette leaf</a:t>
            </a:r>
          </a:p>
          <a:p>
            <a:pPr eaLnBrk="1" hangingPunct="1"/>
            <a:r>
              <a:rPr lang="en-US" sz="1200" dirty="0"/>
              <a:t>Rosette</a:t>
            </a:r>
          </a:p>
          <a:p>
            <a:pPr eaLnBrk="1" hangingPunct="1"/>
            <a:r>
              <a:rPr lang="en-US" sz="1200" dirty="0"/>
              <a:t>rosette leaf</a:t>
            </a:r>
          </a:p>
          <a:p>
            <a:pPr eaLnBrk="1" hangingPunct="1"/>
            <a:r>
              <a:rPr lang="en-US" sz="1200" dirty="0"/>
              <a:t>Leaf</a:t>
            </a:r>
          </a:p>
          <a:p>
            <a:pPr eaLnBrk="1" hangingPunct="1"/>
            <a:r>
              <a:rPr lang="en-US" sz="1200" dirty="0" err="1"/>
              <a:t>Leav</a:t>
            </a:r>
            <a:endParaRPr lang="en-US" sz="1200" dirty="0"/>
          </a:p>
          <a:p>
            <a:pPr eaLnBrk="1" hangingPunct="1"/>
            <a:r>
              <a:rPr lang="en-US" sz="1200" dirty="0"/>
              <a:t>Blatt</a:t>
            </a:r>
          </a:p>
          <a:p>
            <a:pPr eaLnBrk="1" hangingPunct="1"/>
            <a:r>
              <a:rPr lang="en-US" sz="1200" dirty="0" err="1"/>
              <a:t>Blätter</a:t>
            </a:r>
            <a:endParaRPr lang="en-US" sz="1200" dirty="0"/>
          </a:p>
          <a:p>
            <a:pPr eaLnBrk="1" hangingPunct="1"/>
            <a:r>
              <a:rPr lang="en-US" sz="1200" dirty="0" err="1"/>
              <a:t>Bl</a:t>
            </a:r>
            <a:endParaRPr lang="en-US" sz="1200" dirty="0"/>
          </a:p>
          <a:p>
            <a:pPr eaLnBrk="1" hangingPunct="1"/>
            <a:r>
              <a:rPr lang="en-US" sz="1200" dirty="0" err="1"/>
              <a:t>Blaetter</a:t>
            </a:r>
            <a:endParaRPr lang="en-US" sz="1200" dirty="0"/>
          </a:p>
          <a:p>
            <a:pPr eaLnBrk="1" hangingPunct="1"/>
            <a:r>
              <a:rPr lang="en-US" sz="1200" dirty="0" err="1"/>
              <a:t>Rosettenbl</a:t>
            </a:r>
            <a:endParaRPr lang="en-US" sz="1200" dirty="0"/>
          </a:p>
          <a:p>
            <a:pPr eaLnBrk="1" hangingPunct="1"/>
            <a:r>
              <a:rPr lang="en-US" sz="1200" dirty="0" err="1"/>
              <a:t>Rosettenbl</a:t>
            </a:r>
            <a:r>
              <a:rPr lang="en-US" sz="1200" dirty="0"/>
              <a:t>.</a:t>
            </a:r>
          </a:p>
          <a:p>
            <a:pPr eaLnBrk="1" hangingPunct="1"/>
            <a:r>
              <a:rPr lang="en-US" sz="1200" dirty="0"/>
              <a:t>BL</a:t>
            </a:r>
          </a:p>
          <a:p>
            <a:pPr eaLnBrk="1" hangingPunct="1"/>
            <a:r>
              <a:rPr lang="en-US" sz="1200" dirty="0"/>
              <a:t>Bl.</a:t>
            </a:r>
          </a:p>
          <a:p>
            <a:pPr eaLnBrk="1" hangingPunct="1"/>
            <a:endParaRPr lang="en-US" sz="1200" dirty="0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EAD0B05B-5DBF-40F0-9AC1-2956CDABBC4F}"/>
              </a:ext>
            </a:extLst>
          </p:cNvPr>
          <p:cNvSpPr/>
          <p:nvPr/>
        </p:nvSpPr>
        <p:spPr>
          <a:xfrm>
            <a:off x="1762946" y="2847123"/>
            <a:ext cx="432790" cy="2517894"/>
          </a:xfrm>
          <a:prstGeom prst="rightBrace">
            <a:avLst>
              <a:gd name="adj1" fmla="val 8333"/>
              <a:gd name="adj2" fmla="val 4815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AE6461-4194-4722-A6E1-E8BD8FF0ECA1}"/>
              </a:ext>
            </a:extLst>
          </p:cNvPr>
          <p:cNvSpPr/>
          <p:nvPr/>
        </p:nvSpPr>
        <p:spPr>
          <a:xfrm>
            <a:off x="2338664" y="2564904"/>
            <a:ext cx="6049760" cy="319501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830A05-561A-4480-AF2C-8A9D79CE5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537" y="2610257"/>
            <a:ext cx="5784081" cy="2979678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3329659-A4DD-4BE9-9D89-70219BE9E127}"/>
              </a:ext>
            </a:extLst>
          </p:cNvPr>
          <p:cNvSpPr txBox="1">
            <a:spLocks/>
          </p:cNvSpPr>
          <p:nvPr/>
        </p:nvSpPr>
        <p:spPr>
          <a:xfrm>
            <a:off x="6603196" y="2204864"/>
            <a:ext cx="2073260" cy="36080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Symbol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b="1" dirty="0">
                <a:solidFill>
                  <a:srgbClr val="0070C0"/>
                </a:solidFill>
              </a:rPr>
              <a:t>(https://www.ebi.ac.uk/ols4/)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200595-5B5C-47E6-B807-70A1F9BF2D41}"/>
              </a:ext>
            </a:extLst>
          </p:cNvPr>
          <p:cNvGrpSpPr/>
          <p:nvPr/>
        </p:nvGrpSpPr>
        <p:grpSpPr>
          <a:xfrm>
            <a:off x="708089" y="3268157"/>
            <a:ext cx="3187064" cy="323543"/>
            <a:chOff x="708089" y="3268157"/>
            <a:chExt cx="3187064" cy="32354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4F6B526A-820B-41D2-A876-AB5699F19591}"/>
                </a:ext>
              </a:extLst>
            </p:cNvPr>
            <p:cNvSpPr/>
            <p:nvPr/>
          </p:nvSpPr>
          <p:spPr>
            <a:xfrm>
              <a:off x="708089" y="3268157"/>
              <a:ext cx="871297" cy="17853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5E32365-688B-40D3-AD64-078031E59C23}"/>
                </a:ext>
              </a:extLst>
            </p:cNvPr>
            <p:cNvSpPr/>
            <p:nvPr/>
          </p:nvSpPr>
          <p:spPr>
            <a:xfrm>
              <a:off x="2735456" y="3354074"/>
              <a:ext cx="1159697" cy="23762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E2B1C0E-A27E-4642-BA43-F8A0B2926F4D}"/>
                </a:ext>
              </a:extLst>
            </p:cNvPr>
            <p:cNvCxnSpPr>
              <a:stCxn id="4" idx="3"/>
              <a:endCxn id="10" idx="1"/>
            </p:cNvCxnSpPr>
            <p:nvPr/>
          </p:nvCxnSpPr>
          <p:spPr>
            <a:xfrm>
              <a:off x="1579386" y="3357423"/>
              <a:ext cx="1156070" cy="11546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906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C3A39-D74C-4267-A77A-27FAEF713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Entity </a:t>
            </a:r>
            <a:r>
              <a:rPr lang="de-DE" dirty="0" err="1"/>
              <a:t>value</a:t>
            </a:r>
            <a:r>
              <a:rPr lang="de-DE" dirty="0"/>
              <a:t> </a:t>
            </a:r>
            <a:r>
              <a:rPr lang="de-DE" dirty="0" err="1"/>
              <a:t>concept</a:t>
            </a:r>
            <a:endParaRPr lang="en-GB" dirty="0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E33829C1-FF06-44E1-9FEE-12B149286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897" y="4604232"/>
            <a:ext cx="8184266" cy="1345048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de-DE" sz="1400" dirty="0" err="1"/>
              <a:t>One</a:t>
            </a:r>
            <a:r>
              <a:rPr lang="de-DE" sz="1400" dirty="0"/>
              <a:t> </a:t>
            </a:r>
            <a:r>
              <a:rPr lang="de-DE" sz="1400" dirty="0" err="1"/>
              <a:t>table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measured</a:t>
            </a:r>
            <a:r>
              <a:rPr lang="de-DE" sz="1400" dirty="0"/>
              <a:t> </a:t>
            </a:r>
            <a:r>
              <a:rPr lang="de-DE" sz="1400" dirty="0" err="1"/>
              <a:t>parameters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all plants (</a:t>
            </a:r>
            <a:r>
              <a:rPr lang="de-DE" sz="1400" dirty="0" err="1"/>
              <a:t>or</a:t>
            </a:r>
            <a:r>
              <a:rPr lang="de-DE" sz="1400" dirty="0"/>
              <a:t> </a:t>
            </a:r>
            <a:r>
              <a:rPr lang="de-DE" sz="1400" dirty="0" err="1"/>
              <a:t>other</a:t>
            </a:r>
            <a:r>
              <a:rPr lang="de-DE" sz="1400" dirty="0"/>
              <a:t> </a:t>
            </a:r>
            <a:r>
              <a:rPr lang="de-DE" sz="1400" dirty="0" err="1"/>
              <a:t>objects</a:t>
            </a:r>
            <a:r>
              <a:rPr lang="de-DE" sz="1400" dirty="0"/>
              <a:t>)</a:t>
            </a:r>
          </a:p>
          <a:p>
            <a:pPr eaLnBrk="1" hangingPunct="1">
              <a:lnSpc>
                <a:spcPct val="150000"/>
              </a:lnSpc>
            </a:pPr>
            <a:r>
              <a:rPr lang="de-DE" sz="1400" dirty="0"/>
              <a:t>-  </a:t>
            </a:r>
            <a:r>
              <a:rPr lang="de-DE" sz="1400" dirty="0" err="1"/>
              <a:t>considerable</a:t>
            </a:r>
            <a:r>
              <a:rPr lang="de-DE" sz="1400" dirty="0"/>
              <a:t> </a:t>
            </a:r>
            <a:r>
              <a:rPr lang="de-DE" sz="1400" dirty="0" err="1"/>
              <a:t>amount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redundancy</a:t>
            </a:r>
            <a:endParaRPr lang="de-DE" sz="1400" dirty="0"/>
          </a:p>
          <a:p>
            <a:pPr eaLnBrk="1" hangingPunct="1">
              <a:lnSpc>
                <a:spcPct val="150000"/>
              </a:lnSpc>
            </a:pPr>
            <a:r>
              <a:rPr lang="de-DE" sz="1400" dirty="0"/>
              <a:t>+ </a:t>
            </a:r>
            <a:r>
              <a:rPr lang="de-DE" sz="1400" dirty="0" err="1"/>
              <a:t>almost</a:t>
            </a:r>
            <a:r>
              <a:rPr lang="de-DE" sz="1400" dirty="0"/>
              <a:t> </a:t>
            </a:r>
            <a:r>
              <a:rPr lang="de-DE" sz="1400" dirty="0" err="1"/>
              <a:t>no</a:t>
            </a:r>
            <a:r>
              <a:rPr lang="de-DE" sz="1400" dirty="0"/>
              <a:t> </a:t>
            </a:r>
            <a:r>
              <a:rPr lang="de-DE" sz="1400" dirty="0" err="1"/>
              <a:t>empty</a:t>
            </a:r>
            <a:r>
              <a:rPr lang="de-DE" sz="1400" dirty="0"/>
              <a:t> </a:t>
            </a:r>
            <a:r>
              <a:rPr lang="de-DE" sz="1400" dirty="0" err="1"/>
              <a:t>data</a:t>
            </a:r>
            <a:r>
              <a:rPr lang="de-DE" sz="1400" dirty="0"/>
              <a:t> </a:t>
            </a:r>
            <a:r>
              <a:rPr lang="de-DE" sz="1400" dirty="0" err="1"/>
              <a:t>fields</a:t>
            </a:r>
            <a:endParaRPr lang="de-DE" sz="1400" dirty="0"/>
          </a:p>
          <a:p>
            <a:pPr eaLnBrk="1" hangingPunct="1">
              <a:lnSpc>
                <a:spcPct val="150000"/>
              </a:lnSpc>
            </a:pPr>
            <a:r>
              <a:rPr lang="de-DE" sz="1400" dirty="0"/>
              <a:t>+ simple </a:t>
            </a:r>
            <a:r>
              <a:rPr lang="de-DE" sz="1400" dirty="0" err="1"/>
              <a:t>data</a:t>
            </a:r>
            <a:r>
              <a:rPr lang="de-DE" sz="1400" dirty="0"/>
              <a:t> </a:t>
            </a:r>
            <a:r>
              <a:rPr lang="de-DE" sz="1400" dirty="0" err="1"/>
              <a:t>structure</a:t>
            </a:r>
            <a:r>
              <a:rPr lang="de-DE" sz="1400" dirty="0"/>
              <a:t> (</a:t>
            </a:r>
            <a:r>
              <a:rPr lang="de-DE" sz="1400" dirty="0" err="1"/>
              <a:t>no</a:t>
            </a:r>
            <a:r>
              <a:rPr lang="de-DE" sz="1400" dirty="0"/>
              <a:t> </a:t>
            </a:r>
            <a:r>
              <a:rPr lang="de-DE" sz="1400" dirty="0" err="1"/>
              <a:t>relations</a:t>
            </a:r>
            <a:r>
              <a:rPr lang="de-DE" sz="1400" dirty="0"/>
              <a:t> </a:t>
            </a:r>
            <a:r>
              <a:rPr lang="de-DE" sz="1400" dirty="0" err="1"/>
              <a:t>between</a:t>
            </a:r>
            <a:r>
              <a:rPr lang="de-DE" sz="1400" dirty="0"/>
              <a:t> </a:t>
            </a:r>
            <a:r>
              <a:rPr lang="de-DE" sz="1400" dirty="0" err="1"/>
              <a:t>several</a:t>
            </a:r>
            <a:r>
              <a:rPr lang="de-DE" sz="1400" dirty="0"/>
              <a:t> </a:t>
            </a:r>
            <a:r>
              <a:rPr lang="de-DE" sz="1400" dirty="0" err="1"/>
              <a:t>tables</a:t>
            </a:r>
            <a:r>
              <a:rPr lang="de-DE" sz="1400" dirty="0"/>
              <a:t>)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1B22FF6-6AAB-43C9-A065-F48047638EF0}"/>
              </a:ext>
            </a:extLst>
          </p:cNvPr>
          <p:cNvGrpSpPr/>
          <p:nvPr/>
        </p:nvGrpSpPr>
        <p:grpSpPr>
          <a:xfrm>
            <a:off x="395536" y="836712"/>
            <a:ext cx="1070884" cy="288984"/>
            <a:chOff x="467544" y="1032000"/>
            <a:chExt cx="1152128" cy="32477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CA478F-FBF3-4ABB-8C84-D3CBDC100E9D}"/>
                </a:ext>
              </a:extLst>
            </p:cNvPr>
            <p:cNvSpPr/>
            <p:nvPr/>
          </p:nvSpPr>
          <p:spPr>
            <a:xfrm>
              <a:off x="467544" y="1041390"/>
              <a:ext cx="1152128" cy="315388"/>
            </a:xfrm>
            <a:prstGeom prst="rect">
              <a:avLst/>
            </a:prstGeom>
            <a:noFill/>
            <a:ln w="57150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5EDFE64-A24D-457C-9DFD-CAD15AD5D179}"/>
                </a:ext>
              </a:extLst>
            </p:cNvPr>
            <p:cNvSpPr txBox="1"/>
            <p:nvPr/>
          </p:nvSpPr>
          <p:spPr>
            <a:xfrm>
              <a:off x="539552" y="1032000"/>
              <a:ext cx="10224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dirty="0" err="1"/>
                <a:t>Objecttype</a:t>
              </a:r>
              <a:endParaRPr lang="en-GB" sz="1100" b="1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0D986C7-E53C-436C-B385-73C344DC655F}"/>
              </a:ext>
            </a:extLst>
          </p:cNvPr>
          <p:cNvGrpSpPr/>
          <p:nvPr/>
        </p:nvGrpSpPr>
        <p:grpSpPr>
          <a:xfrm>
            <a:off x="1120213" y="1524296"/>
            <a:ext cx="1015177" cy="256288"/>
            <a:chOff x="1072141" y="1618057"/>
            <a:chExt cx="1092195" cy="2880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876C44B-E765-4480-98ED-F48D95565625}"/>
                </a:ext>
              </a:extLst>
            </p:cNvPr>
            <p:cNvSpPr/>
            <p:nvPr/>
          </p:nvSpPr>
          <p:spPr>
            <a:xfrm>
              <a:off x="1072141" y="1618057"/>
              <a:ext cx="979755" cy="288032"/>
            </a:xfrm>
            <a:prstGeom prst="rect">
              <a:avLst/>
            </a:prstGeom>
            <a:noFill/>
            <a:ln w="57150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3400CCB-FF0C-4F07-B1C6-7E3AD4FA62EC}"/>
                </a:ext>
              </a:extLst>
            </p:cNvPr>
            <p:cNvSpPr txBox="1"/>
            <p:nvPr/>
          </p:nvSpPr>
          <p:spPr>
            <a:xfrm>
              <a:off x="1184581" y="1623573"/>
              <a:ext cx="9797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dirty="0" err="1"/>
                <a:t>Object</a:t>
              </a:r>
              <a:r>
                <a:rPr lang="de-DE" sz="1100" b="1" dirty="0"/>
                <a:t> ID</a:t>
              </a:r>
              <a:endParaRPr lang="en-GB" sz="1100" b="1" dirty="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7F6D7AD-318F-4069-A82C-3F2174BC2996}"/>
              </a:ext>
            </a:extLst>
          </p:cNvPr>
          <p:cNvGrpSpPr/>
          <p:nvPr/>
        </p:nvGrpSpPr>
        <p:grpSpPr>
          <a:xfrm>
            <a:off x="419897" y="1312537"/>
            <a:ext cx="521786" cy="246471"/>
            <a:chOff x="261631" y="2091945"/>
            <a:chExt cx="561372" cy="276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942D6E1-08B7-446D-9509-9785A5D316EB}"/>
                </a:ext>
              </a:extLst>
            </p:cNvPr>
            <p:cNvSpPr/>
            <p:nvPr/>
          </p:nvSpPr>
          <p:spPr>
            <a:xfrm>
              <a:off x="261631" y="2096469"/>
              <a:ext cx="561372" cy="272475"/>
            </a:xfrm>
            <a:prstGeom prst="rect">
              <a:avLst/>
            </a:prstGeom>
            <a:noFill/>
            <a:ln w="28575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2F1566-5711-45D0-A565-D97620B320F9}"/>
                </a:ext>
              </a:extLst>
            </p:cNvPr>
            <p:cNvSpPr txBox="1"/>
            <p:nvPr/>
          </p:nvSpPr>
          <p:spPr>
            <a:xfrm>
              <a:off x="271120" y="2091945"/>
              <a:ext cx="532559" cy="2722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b="1" dirty="0"/>
                <a:t>Plant</a:t>
              </a:r>
              <a:endParaRPr lang="en-GB" sz="1100" b="1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3EB28DA-1C1D-4B4D-98E2-7AA8FBF2F46D}"/>
              </a:ext>
            </a:extLst>
          </p:cNvPr>
          <p:cNvGrpSpPr/>
          <p:nvPr/>
        </p:nvGrpSpPr>
        <p:grpSpPr>
          <a:xfrm>
            <a:off x="1120213" y="2070852"/>
            <a:ext cx="568131" cy="256288"/>
            <a:chOff x="1019938" y="2941347"/>
            <a:chExt cx="611233" cy="2880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9A5098A-974F-48D5-AB5D-0CCA9BAFD000}"/>
                </a:ext>
              </a:extLst>
            </p:cNvPr>
            <p:cNvSpPr/>
            <p:nvPr/>
          </p:nvSpPr>
          <p:spPr>
            <a:xfrm>
              <a:off x="1021709" y="2941347"/>
              <a:ext cx="609462" cy="288032"/>
            </a:xfrm>
            <a:prstGeom prst="rect">
              <a:avLst/>
            </a:prstGeom>
            <a:noFill/>
            <a:ln w="28575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FA2454D-2294-4F2B-A149-E28822980BBF}"/>
                </a:ext>
              </a:extLst>
            </p:cNvPr>
            <p:cNvSpPr txBox="1"/>
            <p:nvPr/>
          </p:nvSpPr>
          <p:spPr>
            <a:xfrm>
              <a:off x="1019938" y="2944400"/>
              <a:ext cx="580944" cy="2722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b="1" dirty="0"/>
                <a:t>23150</a:t>
              </a:r>
              <a:endParaRPr lang="en-GB" sz="1100" b="1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5D688CC-E651-4004-8800-AA4B061B0415}"/>
              </a:ext>
            </a:extLst>
          </p:cNvPr>
          <p:cNvGrpSpPr/>
          <p:nvPr/>
        </p:nvGrpSpPr>
        <p:grpSpPr>
          <a:xfrm>
            <a:off x="1120213" y="2847270"/>
            <a:ext cx="593713" cy="267915"/>
            <a:chOff x="1024152" y="3658338"/>
            <a:chExt cx="638756" cy="30109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1A41D7D-9D5A-4D23-9861-14C1155307A5}"/>
                </a:ext>
              </a:extLst>
            </p:cNvPr>
            <p:cNvSpPr/>
            <p:nvPr/>
          </p:nvSpPr>
          <p:spPr>
            <a:xfrm>
              <a:off x="1053446" y="3671405"/>
              <a:ext cx="609462" cy="288032"/>
            </a:xfrm>
            <a:prstGeom prst="rect">
              <a:avLst/>
            </a:prstGeom>
            <a:noFill/>
            <a:ln w="28575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2ECBF29-BD16-44C8-8FCC-D2ACA431049D}"/>
                </a:ext>
              </a:extLst>
            </p:cNvPr>
            <p:cNvSpPr txBox="1"/>
            <p:nvPr/>
          </p:nvSpPr>
          <p:spPr>
            <a:xfrm>
              <a:off x="1024152" y="3658338"/>
              <a:ext cx="6386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dirty="0"/>
                <a:t>23151</a:t>
              </a:r>
              <a:endParaRPr lang="en-GB" sz="1100" b="1" dirty="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F014E23-A436-46F1-B380-EC8DE5913C68}"/>
              </a:ext>
            </a:extLst>
          </p:cNvPr>
          <p:cNvGrpSpPr/>
          <p:nvPr/>
        </p:nvGrpSpPr>
        <p:grpSpPr>
          <a:xfrm>
            <a:off x="1120213" y="3373694"/>
            <a:ext cx="591340" cy="256288"/>
            <a:chOff x="994968" y="4373020"/>
            <a:chExt cx="636203" cy="28803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ADEDF0F-243C-4E7F-82AB-BB1C224CD7DE}"/>
                </a:ext>
              </a:extLst>
            </p:cNvPr>
            <p:cNvSpPr/>
            <p:nvPr/>
          </p:nvSpPr>
          <p:spPr>
            <a:xfrm>
              <a:off x="1021709" y="4373020"/>
              <a:ext cx="609462" cy="288032"/>
            </a:xfrm>
            <a:prstGeom prst="rect">
              <a:avLst/>
            </a:prstGeom>
            <a:noFill/>
            <a:ln w="28575"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DF81035-3B6C-43BA-931D-0B07DCBD2E36}"/>
                </a:ext>
              </a:extLst>
            </p:cNvPr>
            <p:cNvSpPr txBox="1"/>
            <p:nvPr/>
          </p:nvSpPr>
          <p:spPr>
            <a:xfrm>
              <a:off x="994968" y="4380192"/>
              <a:ext cx="580944" cy="2722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b="1" dirty="0"/>
                <a:t>23150</a:t>
              </a:r>
              <a:endParaRPr lang="en-GB" sz="1100" b="1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5D99574-31AB-4ED4-8692-EBFF21FA8AC4}"/>
              </a:ext>
            </a:extLst>
          </p:cNvPr>
          <p:cNvGrpSpPr/>
          <p:nvPr/>
        </p:nvGrpSpPr>
        <p:grpSpPr>
          <a:xfrm>
            <a:off x="2246995" y="1517481"/>
            <a:ext cx="910666" cy="263995"/>
            <a:chOff x="2496840" y="1639833"/>
            <a:chExt cx="979755" cy="29669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B3373D6-CA4A-4003-B876-FFE3609D78F3}"/>
                </a:ext>
              </a:extLst>
            </p:cNvPr>
            <p:cNvSpPr/>
            <p:nvPr/>
          </p:nvSpPr>
          <p:spPr>
            <a:xfrm>
              <a:off x="2496840" y="1648495"/>
              <a:ext cx="979755" cy="288032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123536F-A253-4804-8D6F-5E61E294FCDA}"/>
                </a:ext>
              </a:extLst>
            </p:cNvPr>
            <p:cNvSpPr txBox="1"/>
            <p:nvPr/>
          </p:nvSpPr>
          <p:spPr>
            <a:xfrm>
              <a:off x="2555776" y="1639833"/>
              <a:ext cx="784162" cy="2722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b="1" dirty="0" err="1"/>
                <a:t>Datetime</a:t>
              </a:r>
              <a:endParaRPr lang="en-GB" sz="1100" b="1" dirty="0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1DB9018-68B1-4676-8260-B22F46B1D504}"/>
              </a:ext>
            </a:extLst>
          </p:cNvPr>
          <p:cNvGrpSpPr/>
          <p:nvPr/>
        </p:nvGrpSpPr>
        <p:grpSpPr>
          <a:xfrm>
            <a:off x="3803828" y="1518019"/>
            <a:ext cx="585371" cy="263457"/>
            <a:chOff x="3851920" y="1682657"/>
            <a:chExt cx="629781" cy="29608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3194885-1B4A-4D51-8B35-453E72C25A47}"/>
                </a:ext>
              </a:extLst>
            </p:cNvPr>
            <p:cNvSpPr/>
            <p:nvPr/>
          </p:nvSpPr>
          <p:spPr>
            <a:xfrm>
              <a:off x="3869033" y="1690714"/>
              <a:ext cx="612668" cy="288032"/>
            </a:xfrm>
            <a:prstGeom prst="rect">
              <a:avLst/>
            </a:prstGeom>
            <a:noFill/>
            <a:ln w="571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119687D-C0D1-43BB-B64C-6CE75D7A2B19}"/>
                </a:ext>
              </a:extLst>
            </p:cNvPr>
            <p:cNvSpPr txBox="1"/>
            <p:nvPr/>
          </p:nvSpPr>
          <p:spPr>
            <a:xfrm>
              <a:off x="3851920" y="1682657"/>
              <a:ext cx="579331" cy="2722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b="1" dirty="0"/>
                <a:t>Entity</a:t>
              </a:r>
              <a:endParaRPr lang="en-GB" sz="1100" b="1" dirty="0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E5498AA-04EF-4B4C-8471-E53AE1F93683}"/>
              </a:ext>
            </a:extLst>
          </p:cNvPr>
          <p:cNvGrpSpPr/>
          <p:nvPr/>
        </p:nvGrpSpPr>
        <p:grpSpPr>
          <a:xfrm>
            <a:off x="5254525" y="1519764"/>
            <a:ext cx="1586184" cy="262879"/>
            <a:chOff x="4686832" y="1610649"/>
            <a:chExt cx="1706522" cy="29544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CE1EF79-4203-4B48-B857-0C48373CEFB5}"/>
                </a:ext>
              </a:extLst>
            </p:cNvPr>
            <p:cNvSpPr/>
            <p:nvPr/>
          </p:nvSpPr>
          <p:spPr>
            <a:xfrm>
              <a:off x="4725612" y="1618057"/>
              <a:ext cx="1667742" cy="288032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57D8CB7-9DA6-456D-8A8F-D7FBD4D1BD15}"/>
                </a:ext>
              </a:extLst>
            </p:cNvPr>
            <p:cNvSpPr txBox="1"/>
            <p:nvPr/>
          </p:nvSpPr>
          <p:spPr>
            <a:xfrm>
              <a:off x="4686832" y="1610649"/>
              <a:ext cx="1626062" cy="2722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b="1" dirty="0"/>
                <a:t>Value: </a:t>
              </a:r>
              <a:r>
                <a:rPr lang="de-DE" sz="1100" b="1" dirty="0" err="1"/>
                <a:t>attribute;value</a:t>
              </a:r>
              <a:endParaRPr lang="en-GB" sz="1100" b="1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1F5390B-758E-4729-8A55-FB36E94DCD8D}"/>
              </a:ext>
            </a:extLst>
          </p:cNvPr>
          <p:cNvGrpSpPr/>
          <p:nvPr/>
        </p:nvGrpSpPr>
        <p:grpSpPr>
          <a:xfrm>
            <a:off x="2246995" y="2063864"/>
            <a:ext cx="1256983" cy="256288"/>
            <a:chOff x="2250580" y="2849110"/>
            <a:chExt cx="1352346" cy="28803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A17C79B-65FA-4D82-8F45-F0EF94D1611B}"/>
                </a:ext>
              </a:extLst>
            </p:cNvPr>
            <p:cNvSpPr/>
            <p:nvPr/>
          </p:nvSpPr>
          <p:spPr>
            <a:xfrm>
              <a:off x="2267468" y="2849110"/>
              <a:ext cx="1335458" cy="2880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E0907B8-B82B-4145-900B-101E39EE11FC}"/>
                </a:ext>
              </a:extLst>
            </p:cNvPr>
            <p:cNvSpPr txBox="1"/>
            <p:nvPr/>
          </p:nvSpPr>
          <p:spPr>
            <a:xfrm>
              <a:off x="2250580" y="2862664"/>
              <a:ext cx="1297043" cy="2722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b="1" dirty="0"/>
                <a:t>12.08.2023 13:00</a:t>
              </a:r>
              <a:endParaRPr lang="en-GB" sz="1100" b="1" dirty="0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280A6FE-CB62-4B7D-BFDD-54B817E57F0B}"/>
              </a:ext>
            </a:extLst>
          </p:cNvPr>
          <p:cNvGrpSpPr/>
          <p:nvPr/>
        </p:nvGrpSpPr>
        <p:grpSpPr>
          <a:xfrm>
            <a:off x="2246995" y="2847270"/>
            <a:ext cx="1280834" cy="256288"/>
            <a:chOff x="2224920" y="3642322"/>
            <a:chExt cx="1378006" cy="28803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33AEFA0-00F5-4027-B5E5-00FD252422A4}"/>
                </a:ext>
              </a:extLst>
            </p:cNvPr>
            <p:cNvSpPr/>
            <p:nvPr/>
          </p:nvSpPr>
          <p:spPr>
            <a:xfrm>
              <a:off x="2267468" y="3642322"/>
              <a:ext cx="1335458" cy="2880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174786F-5215-4E51-AFF3-EA96D039283F}"/>
                </a:ext>
              </a:extLst>
            </p:cNvPr>
            <p:cNvSpPr txBox="1"/>
            <p:nvPr/>
          </p:nvSpPr>
          <p:spPr>
            <a:xfrm>
              <a:off x="2224920" y="3656057"/>
              <a:ext cx="1297043" cy="2722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b="1" dirty="0"/>
                <a:t>12.08.2023 13:01</a:t>
              </a:r>
              <a:endParaRPr lang="en-GB" sz="1100" b="1" dirty="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7EBC0E7-81B1-43FC-A1B2-0B48DB926B96}"/>
              </a:ext>
            </a:extLst>
          </p:cNvPr>
          <p:cNvGrpSpPr/>
          <p:nvPr/>
        </p:nvGrpSpPr>
        <p:grpSpPr>
          <a:xfrm>
            <a:off x="2246995" y="3380076"/>
            <a:ext cx="1269544" cy="259392"/>
            <a:chOff x="2198028" y="4240544"/>
            <a:chExt cx="1365860" cy="29152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8385D26-7B91-413A-B756-79F8EC69C1EF}"/>
                </a:ext>
              </a:extLst>
            </p:cNvPr>
            <p:cNvSpPr/>
            <p:nvPr/>
          </p:nvSpPr>
          <p:spPr>
            <a:xfrm>
              <a:off x="2228430" y="4244033"/>
              <a:ext cx="1335458" cy="2880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AF99AB4-0B09-4054-9862-B3E09E1B7F0B}"/>
                </a:ext>
              </a:extLst>
            </p:cNvPr>
            <p:cNvSpPr txBox="1"/>
            <p:nvPr/>
          </p:nvSpPr>
          <p:spPr>
            <a:xfrm>
              <a:off x="2198028" y="4240544"/>
              <a:ext cx="1297043" cy="2722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b="1" dirty="0"/>
                <a:t>30.08.2023 10:24</a:t>
              </a:r>
              <a:endParaRPr lang="en-GB" sz="1100" b="1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B0EED3E-CE0C-4058-B397-054711C89B9D}"/>
              </a:ext>
            </a:extLst>
          </p:cNvPr>
          <p:cNvGrpSpPr/>
          <p:nvPr/>
        </p:nvGrpSpPr>
        <p:grpSpPr>
          <a:xfrm>
            <a:off x="3803828" y="4165768"/>
            <a:ext cx="1081663" cy="275860"/>
            <a:chOff x="4030566" y="4981356"/>
            <a:chExt cx="1163725" cy="31002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C480842-D11A-4C36-ACA2-FB2F0F20E78F}"/>
                </a:ext>
              </a:extLst>
            </p:cNvPr>
            <p:cNvSpPr/>
            <p:nvPr/>
          </p:nvSpPr>
          <p:spPr>
            <a:xfrm>
              <a:off x="4042163" y="5003353"/>
              <a:ext cx="1152128" cy="288032"/>
            </a:xfrm>
            <a:prstGeom prst="rect">
              <a:avLst/>
            </a:prstGeom>
            <a:noFill/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FC55E3C-DD7B-4620-AF82-5F27E7A64DFA}"/>
                </a:ext>
              </a:extLst>
            </p:cNvPr>
            <p:cNvSpPr txBox="1"/>
            <p:nvPr/>
          </p:nvSpPr>
          <p:spPr>
            <a:xfrm>
              <a:off x="4030566" y="4981356"/>
              <a:ext cx="1100277" cy="2722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b="1" dirty="0" err="1"/>
                <a:t>inflorescence</a:t>
              </a:r>
              <a:endParaRPr lang="en-GB" sz="1100" b="1" dirty="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5CBCF79-D65E-4B12-A26C-905661DB5823}"/>
              </a:ext>
            </a:extLst>
          </p:cNvPr>
          <p:cNvGrpSpPr/>
          <p:nvPr/>
        </p:nvGrpSpPr>
        <p:grpSpPr>
          <a:xfrm>
            <a:off x="3803828" y="2859492"/>
            <a:ext cx="542662" cy="269944"/>
            <a:chOff x="4018643" y="3656057"/>
            <a:chExt cx="583832" cy="30338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D4973AE-943C-478E-938C-ADC6CEA7BE02}"/>
                </a:ext>
              </a:extLst>
            </p:cNvPr>
            <p:cNvSpPr/>
            <p:nvPr/>
          </p:nvSpPr>
          <p:spPr>
            <a:xfrm>
              <a:off x="4049118" y="3671405"/>
              <a:ext cx="553357" cy="288032"/>
            </a:xfrm>
            <a:prstGeom prst="rect">
              <a:avLst/>
            </a:prstGeom>
            <a:noFill/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CC8E3B47-EB14-40BB-9FFE-8B37F5AA9F08}"/>
                </a:ext>
              </a:extLst>
            </p:cNvPr>
            <p:cNvSpPr txBox="1"/>
            <p:nvPr/>
          </p:nvSpPr>
          <p:spPr>
            <a:xfrm>
              <a:off x="4018643" y="3656057"/>
              <a:ext cx="524495" cy="2722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b="1" dirty="0"/>
                <a:t>plant</a:t>
              </a:r>
              <a:endParaRPr lang="en-GB" sz="1100" b="1" dirty="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ADCCBEB-91DA-4195-83DE-54F13A270A6B}"/>
              </a:ext>
            </a:extLst>
          </p:cNvPr>
          <p:cNvGrpSpPr/>
          <p:nvPr/>
        </p:nvGrpSpPr>
        <p:grpSpPr>
          <a:xfrm>
            <a:off x="3803828" y="2071019"/>
            <a:ext cx="614035" cy="273449"/>
            <a:chOff x="3803968" y="2503929"/>
            <a:chExt cx="660620" cy="30731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C6239BD-F42E-4BF8-BB8E-C604DB6C8EF2}"/>
                </a:ext>
              </a:extLst>
            </p:cNvPr>
            <p:cNvSpPr/>
            <p:nvPr/>
          </p:nvSpPr>
          <p:spPr>
            <a:xfrm>
              <a:off x="3837309" y="2523216"/>
              <a:ext cx="627279" cy="288032"/>
            </a:xfrm>
            <a:prstGeom prst="rect">
              <a:avLst/>
            </a:prstGeom>
            <a:noFill/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338A234-1D6F-40E9-8A6E-1E32B2ACF0B9}"/>
                </a:ext>
              </a:extLst>
            </p:cNvPr>
            <p:cNvSpPr txBox="1"/>
            <p:nvPr/>
          </p:nvSpPr>
          <p:spPr>
            <a:xfrm>
              <a:off x="3803968" y="2503929"/>
              <a:ext cx="658360" cy="2722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b="1" dirty="0" err="1"/>
                <a:t>rosette</a:t>
              </a:r>
              <a:endParaRPr lang="en-GB" sz="1100" b="1" dirty="0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AE1AC57-797D-4F49-9BF6-DB1638C35D47}"/>
              </a:ext>
            </a:extLst>
          </p:cNvPr>
          <p:cNvGrpSpPr/>
          <p:nvPr/>
        </p:nvGrpSpPr>
        <p:grpSpPr>
          <a:xfrm>
            <a:off x="3803828" y="3381977"/>
            <a:ext cx="630791" cy="285873"/>
            <a:chOff x="3995936" y="4376137"/>
            <a:chExt cx="678647" cy="32128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72323CA-7E0F-4C99-ABF5-11364D5C2B44}"/>
                </a:ext>
              </a:extLst>
            </p:cNvPr>
            <p:cNvSpPr/>
            <p:nvPr/>
          </p:nvSpPr>
          <p:spPr>
            <a:xfrm>
              <a:off x="4022644" y="4409387"/>
              <a:ext cx="651939" cy="288032"/>
            </a:xfrm>
            <a:prstGeom prst="rect">
              <a:avLst/>
            </a:prstGeom>
            <a:noFill/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ADD9755-8F02-441A-91F3-31C9E838FEC4}"/>
                </a:ext>
              </a:extLst>
            </p:cNvPr>
            <p:cNvSpPr txBox="1"/>
            <p:nvPr/>
          </p:nvSpPr>
          <p:spPr>
            <a:xfrm>
              <a:off x="3995936" y="4376137"/>
              <a:ext cx="658360" cy="2722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b="1" dirty="0" err="1"/>
                <a:t>rosette</a:t>
              </a:r>
              <a:endParaRPr lang="en-GB" sz="1100" b="1" dirty="0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14653B2-7C6A-4622-A1FC-18F16EC706CC}"/>
              </a:ext>
            </a:extLst>
          </p:cNvPr>
          <p:cNvGrpSpPr/>
          <p:nvPr/>
        </p:nvGrpSpPr>
        <p:grpSpPr>
          <a:xfrm>
            <a:off x="5248865" y="2044192"/>
            <a:ext cx="1842350" cy="278221"/>
            <a:chOff x="4738311" y="2324915"/>
            <a:chExt cx="1982123" cy="31268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C53086E-F8EF-46DA-AF2C-0CBD02104553}"/>
                </a:ext>
              </a:extLst>
            </p:cNvPr>
            <p:cNvSpPr/>
            <p:nvPr/>
          </p:nvSpPr>
          <p:spPr>
            <a:xfrm>
              <a:off x="4759748" y="2349565"/>
              <a:ext cx="1960686" cy="28803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6929995-6A2E-4D83-8C01-DADE2B370364}"/>
                </a:ext>
              </a:extLst>
            </p:cNvPr>
            <p:cNvSpPr txBox="1"/>
            <p:nvPr/>
          </p:nvSpPr>
          <p:spPr>
            <a:xfrm>
              <a:off x="4738311" y="2324915"/>
              <a:ext cx="19760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i="1" dirty="0"/>
                <a:t>absolute </a:t>
              </a:r>
              <a:r>
                <a:rPr lang="de-DE" sz="1100" b="1" i="1" dirty="0" err="1"/>
                <a:t>width</a:t>
              </a:r>
              <a:r>
                <a:rPr lang="de-DE" sz="1100" b="1" i="1" dirty="0"/>
                <a:t>: cm; 12.5</a:t>
              </a:r>
              <a:endParaRPr lang="en-GB" sz="1100" b="1" i="1" dirty="0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2063015-9B10-459C-A4BA-DA8E4DC70DCA}"/>
              </a:ext>
            </a:extLst>
          </p:cNvPr>
          <p:cNvGrpSpPr/>
          <p:nvPr/>
        </p:nvGrpSpPr>
        <p:grpSpPr>
          <a:xfrm>
            <a:off x="5254525" y="3393106"/>
            <a:ext cx="1852843" cy="266934"/>
            <a:chOff x="5542077" y="3870372"/>
            <a:chExt cx="1993412" cy="29999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6665B76-318F-4E30-9980-78130274E7ED}"/>
                </a:ext>
              </a:extLst>
            </p:cNvPr>
            <p:cNvSpPr/>
            <p:nvPr/>
          </p:nvSpPr>
          <p:spPr>
            <a:xfrm>
              <a:off x="5559455" y="3882337"/>
              <a:ext cx="1976034" cy="28803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9F194760-9871-4BA4-981A-B7E0B090FDB4}"/>
                </a:ext>
              </a:extLst>
            </p:cNvPr>
            <p:cNvSpPr txBox="1"/>
            <p:nvPr/>
          </p:nvSpPr>
          <p:spPr>
            <a:xfrm>
              <a:off x="5542077" y="3870372"/>
              <a:ext cx="1976034" cy="294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i="1" dirty="0"/>
                <a:t>absolute </a:t>
              </a:r>
              <a:r>
                <a:rPr lang="de-DE" sz="1100" b="1" i="1" dirty="0" err="1"/>
                <a:t>width</a:t>
              </a:r>
              <a:r>
                <a:rPr lang="de-DE" sz="1100" b="1" i="1" dirty="0"/>
                <a:t>: cm; 14.0</a:t>
              </a:r>
              <a:endParaRPr lang="en-GB" sz="1100" b="1" i="1" dirty="0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5D2181E-2E05-429B-A9CC-40A79205AB28}"/>
              </a:ext>
            </a:extLst>
          </p:cNvPr>
          <p:cNvGrpSpPr/>
          <p:nvPr/>
        </p:nvGrpSpPr>
        <p:grpSpPr>
          <a:xfrm>
            <a:off x="5254525" y="2437870"/>
            <a:ext cx="2133910" cy="303820"/>
            <a:chOff x="4759747" y="2730238"/>
            <a:chExt cx="2295802" cy="34145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49CB139-5412-494D-B1B8-0EB4234EA910}"/>
                </a:ext>
              </a:extLst>
            </p:cNvPr>
            <p:cNvSpPr/>
            <p:nvPr/>
          </p:nvSpPr>
          <p:spPr>
            <a:xfrm>
              <a:off x="4759747" y="2783658"/>
              <a:ext cx="2295801" cy="28803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45C412A-EFBF-4E37-9959-8564DDE29FCD}"/>
                </a:ext>
              </a:extLst>
            </p:cNvPr>
            <p:cNvSpPr txBox="1"/>
            <p:nvPr/>
          </p:nvSpPr>
          <p:spPr>
            <a:xfrm>
              <a:off x="4759748" y="2730238"/>
              <a:ext cx="229580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i="1" dirty="0" err="1"/>
                <a:t>anthocyanin</a:t>
              </a:r>
              <a:r>
                <a:rPr lang="de-DE" sz="1100" b="1" i="1" dirty="0"/>
                <a:t> </a:t>
              </a:r>
              <a:r>
                <a:rPr lang="de-DE" sz="1100" b="1" i="1" dirty="0" err="1"/>
                <a:t>content</a:t>
              </a:r>
              <a:r>
                <a:rPr lang="de-DE" sz="1100" b="1" i="1" dirty="0"/>
                <a:t>: 2; </a:t>
              </a:r>
              <a:r>
                <a:rPr lang="de-DE" sz="1100" b="1" i="1" dirty="0" err="1"/>
                <a:t>low</a:t>
              </a:r>
              <a:endParaRPr lang="en-GB" sz="1100" b="1" i="1" dirty="0"/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3416A6F-ABD8-4191-8E3A-C75012237FD6}"/>
              </a:ext>
            </a:extLst>
          </p:cNvPr>
          <p:cNvGrpSpPr/>
          <p:nvPr/>
        </p:nvGrpSpPr>
        <p:grpSpPr>
          <a:xfrm>
            <a:off x="5254525" y="3738222"/>
            <a:ext cx="2413819" cy="300083"/>
            <a:chOff x="5563583" y="4281760"/>
            <a:chExt cx="2596947" cy="33725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11754B8-6B49-475F-A82E-4F834F724461}"/>
                </a:ext>
              </a:extLst>
            </p:cNvPr>
            <p:cNvSpPr/>
            <p:nvPr/>
          </p:nvSpPr>
          <p:spPr>
            <a:xfrm>
              <a:off x="5563583" y="4330980"/>
              <a:ext cx="2596947" cy="28803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70A7380-398D-4F71-A597-D4445500E784}"/>
                </a:ext>
              </a:extLst>
            </p:cNvPr>
            <p:cNvSpPr txBox="1"/>
            <p:nvPr/>
          </p:nvSpPr>
          <p:spPr>
            <a:xfrm>
              <a:off x="5563917" y="4281760"/>
              <a:ext cx="25698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i="1" dirty="0" err="1"/>
                <a:t>anthocyanin</a:t>
              </a:r>
              <a:r>
                <a:rPr lang="de-DE" sz="1100" b="1" i="1" dirty="0"/>
                <a:t> </a:t>
              </a:r>
              <a:r>
                <a:rPr lang="de-DE" sz="1100" b="1" i="1" dirty="0" err="1"/>
                <a:t>content</a:t>
              </a:r>
              <a:r>
                <a:rPr lang="de-DE" sz="1100" b="1" i="1" dirty="0"/>
                <a:t>: 3; medium</a:t>
              </a:r>
              <a:endParaRPr lang="en-GB" sz="1100" b="1" i="1" dirty="0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AD3D455-75DF-4ECF-AD68-5FBF5EB0BD67}"/>
              </a:ext>
            </a:extLst>
          </p:cNvPr>
          <p:cNvGrpSpPr/>
          <p:nvPr/>
        </p:nvGrpSpPr>
        <p:grpSpPr>
          <a:xfrm>
            <a:off x="5254525" y="2876651"/>
            <a:ext cx="1444207" cy="298222"/>
            <a:chOff x="5165878" y="3387935"/>
            <a:chExt cx="1553774" cy="33516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F0FD014-A02E-4969-939D-BAE23536AF6C}"/>
                </a:ext>
              </a:extLst>
            </p:cNvPr>
            <p:cNvSpPr/>
            <p:nvPr/>
          </p:nvSpPr>
          <p:spPr>
            <a:xfrm>
              <a:off x="5200372" y="3435063"/>
              <a:ext cx="1354279" cy="28803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CBA3516-48AC-479A-9C1C-64E42FCFB8C1}"/>
                </a:ext>
              </a:extLst>
            </p:cNvPr>
            <p:cNvSpPr txBox="1"/>
            <p:nvPr/>
          </p:nvSpPr>
          <p:spPr>
            <a:xfrm>
              <a:off x="5165878" y="3387935"/>
              <a:ext cx="15537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i="1" dirty="0" err="1"/>
                <a:t>viability</a:t>
              </a:r>
              <a:r>
                <a:rPr lang="de-DE" sz="1100" b="1" i="1" dirty="0"/>
                <a:t>: 9; </a:t>
              </a:r>
              <a:r>
                <a:rPr lang="de-DE" sz="1100" b="1" i="1" dirty="0" err="1"/>
                <a:t>dead</a:t>
              </a:r>
              <a:endParaRPr lang="en-GB" sz="1100" b="1" i="1" dirty="0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2787855-DB59-4039-88EE-F3AE954B7447}"/>
              </a:ext>
            </a:extLst>
          </p:cNvPr>
          <p:cNvGrpSpPr/>
          <p:nvPr/>
        </p:nvGrpSpPr>
        <p:grpSpPr>
          <a:xfrm>
            <a:off x="5268790" y="4192569"/>
            <a:ext cx="1969605" cy="274774"/>
            <a:chOff x="5693330" y="4834386"/>
            <a:chExt cx="2119032" cy="30880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1633AF4-00A5-4A86-9EA1-55A1C6DDCEDA}"/>
                </a:ext>
              </a:extLst>
            </p:cNvPr>
            <p:cNvSpPr/>
            <p:nvPr/>
          </p:nvSpPr>
          <p:spPr>
            <a:xfrm>
              <a:off x="5693330" y="4855162"/>
              <a:ext cx="2119032" cy="288032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A7F7819-FF82-4BEF-8EC8-AD24BFB5B099}"/>
                </a:ext>
              </a:extLst>
            </p:cNvPr>
            <p:cNvSpPr txBox="1"/>
            <p:nvPr/>
          </p:nvSpPr>
          <p:spPr>
            <a:xfrm>
              <a:off x="5704927" y="4834386"/>
              <a:ext cx="21074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b="1" i="1" dirty="0"/>
                <a:t>absolute </a:t>
              </a:r>
              <a:r>
                <a:rPr lang="de-DE" sz="1100" b="1" i="1" dirty="0" err="1"/>
                <a:t>height</a:t>
              </a:r>
              <a:r>
                <a:rPr lang="de-DE" sz="1100" b="1" i="1" dirty="0"/>
                <a:t>: cm; 20.4</a:t>
              </a:r>
              <a:endParaRPr lang="en-GB" sz="1100" b="1" i="1" dirty="0"/>
            </a:p>
          </p:txBody>
        </p:sp>
      </p:grpSp>
      <p:cxnSp>
        <p:nvCxnSpPr>
          <p:cNvPr id="82" name="Connector: Elbow 81">
            <a:extLst>
              <a:ext uri="{FF2B5EF4-FFF2-40B4-BE49-F238E27FC236}">
                <a16:creationId xmlns:a16="http://schemas.microsoft.com/office/drawing/2014/main" id="{4B37138D-76DC-4491-9B19-FEC1EA7561D6}"/>
              </a:ext>
            </a:extLst>
          </p:cNvPr>
          <p:cNvCxnSpPr>
            <a:stCxn id="37" idx="2"/>
            <a:endCxn id="38" idx="1"/>
          </p:cNvCxnSpPr>
          <p:nvPr/>
        </p:nvCxnSpPr>
        <p:spPr>
          <a:xfrm rot="16200000" flipH="1">
            <a:off x="578264" y="1652747"/>
            <a:ext cx="639905" cy="443994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or: Elbow 83">
            <a:extLst>
              <a:ext uri="{FF2B5EF4-FFF2-40B4-BE49-F238E27FC236}">
                <a16:creationId xmlns:a16="http://schemas.microsoft.com/office/drawing/2014/main" id="{0EE26128-A391-4636-B4A8-0BA5F797CA6A}"/>
              </a:ext>
            </a:extLst>
          </p:cNvPr>
          <p:cNvCxnSpPr>
            <a:stCxn id="15" idx="2"/>
            <a:endCxn id="39" idx="1"/>
          </p:cNvCxnSpPr>
          <p:nvPr/>
        </p:nvCxnSpPr>
        <p:spPr>
          <a:xfrm rot="16200000" flipH="1">
            <a:off x="194752" y="2045044"/>
            <a:ext cx="1411498" cy="439423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or: Elbow 85">
            <a:extLst>
              <a:ext uri="{FF2B5EF4-FFF2-40B4-BE49-F238E27FC236}">
                <a16:creationId xmlns:a16="http://schemas.microsoft.com/office/drawing/2014/main" id="{952BD0AD-D458-49BB-A0D0-1FA5E8D62E3C}"/>
              </a:ext>
            </a:extLst>
          </p:cNvPr>
          <p:cNvCxnSpPr>
            <a:stCxn id="37" idx="2"/>
            <a:endCxn id="40" idx="1"/>
          </p:cNvCxnSpPr>
          <p:nvPr/>
        </p:nvCxnSpPr>
        <p:spPr>
          <a:xfrm rot="16200000" flipH="1">
            <a:off x="-74989" y="2305999"/>
            <a:ext cx="1946411" cy="443994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677662DE-262A-49A2-89F5-6DBBBB3980D0}"/>
              </a:ext>
            </a:extLst>
          </p:cNvPr>
          <p:cNvCxnSpPr>
            <a:cxnSpLocks/>
            <a:stCxn id="16" idx="3"/>
            <a:endCxn id="53" idx="1"/>
          </p:cNvCxnSpPr>
          <p:nvPr/>
        </p:nvCxnSpPr>
        <p:spPr>
          <a:xfrm flipV="1">
            <a:off x="1688344" y="2197051"/>
            <a:ext cx="558651" cy="19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33F9A364-6B87-4854-841B-533514D8E178}"/>
              </a:ext>
            </a:extLst>
          </p:cNvPr>
          <p:cNvCxnSpPr>
            <a:stCxn id="17" idx="3"/>
            <a:endCxn id="54" idx="1"/>
          </p:cNvCxnSpPr>
          <p:nvPr/>
        </p:nvCxnSpPr>
        <p:spPr>
          <a:xfrm flipV="1">
            <a:off x="1713925" y="2980619"/>
            <a:ext cx="533070" cy="64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2DB1D5BD-88C4-49C8-B3AD-DD2FCA12E9FF}"/>
              </a:ext>
            </a:extLst>
          </p:cNvPr>
          <p:cNvCxnSpPr>
            <a:cxnSpLocks/>
            <a:stCxn id="18" idx="3"/>
            <a:endCxn id="55" idx="1"/>
          </p:cNvCxnSpPr>
          <p:nvPr/>
        </p:nvCxnSpPr>
        <p:spPr>
          <a:xfrm flipV="1">
            <a:off x="1711553" y="3501203"/>
            <a:ext cx="535442" cy="6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AE5005D0-4A4C-4DA3-BBE5-5303DD9B946E}"/>
              </a:ext>
            </a:extLst>
          </p:cNvPr>
          <p:cNvCxnSpPr>
            <a:cxnSpLocks/>
            <a:stCxn id="22" idx="3"/>
            <a:endCxn id="62" idx="1"/>
          </p:cNvCxnSpPr>
          <p:nvPr/>
        </p:nvCxnSpPr>
        <p:spPr>
          <a:xfrm>
            <a:off x="3503978" y="2192008"/>
            <a:ext cx="299850" cy="1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AFCDFF06-5FB1-4BA8-BABB-23C6CCE80137}"/>
              </a:ext>
            </a:extLst>
          </p:cNvPr>
          <p:cNvCxnSpPr>
            <a:cxnSpLocks/>
            <a:stCxn id="24" idx="3"/>
            <a:endCxn id="61" idx="1"/>
          </p:cNvCxnSpPr>
          <p:nvPr/>
        </p:nvCxnSpPr>
        <p:spPr>
          <a:xfrm>
            <a:off x="3527829" y="2975414"/>
            <a:ext cx="275999" cy="52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271D5431-E98A-4397-8EC8-ADF0B8A92C5A}"/>
              </a:ext>
            </a:extLst>
          </p:cNvPr>
          <p:cNvCxnSpPr>
            <a:cxnSpLocks/>
            <a:stCxn id="26" idx="3"/>
            <a:endCxn id="63" idx="1"/>
          </p:cNvCxnSpPr>
          <p:nvPr/>
        </p:nvCxnSpPr>
        <p:spPr>
          <a:xfrm flipV="1">
            <a:off x="3516539" y="3503104"/>
            <a:ext cx="287289" cy="82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or: Elbow 99">
            <a:extLst>
              <a:ext uri="{FF2B5EF4-FFF2-40B4-BE49-F238E27FC236}">
                <a16:creationId xmlns:a16="http://schemas.microsoft.com/office/drawing/2014/main" id="{183BD077-2804-42BD-B52D-EB62B366FB6E}"/>
              </a:ext>
            </a:extLst>
          </p:cNvPr>
          <p:cNvCxnSpPr>
            <a:stCxn id="62" idx="3"/>
            <a:endCxn id="69" idx="1"/>
          </p:cNvCxnSpPr>
          <p:nvPr/>
        </p:nvCxnSpPr>
        <p:spPr>
          <a:xfrm flipV="1">
            <a:off x="4415762" y="2167428"/>
            <a:ext cx="833102" cy="24718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or: Elbow 101">
            <a:extLst>
              <a:ext uri="{FF2B5EF4-FFF2-40B4-BE49-F238E27FC236}">
                <a16:creationId xmlns:a16="http://schemas.microsoft.com/office/drawing/2014/main" id="{0590E706-53F8-4F7C-B185-DBE2BD328844}"/>
              </a:ext>
            </a:extLst>
          </p:cNvPr>
          <p:cNvCxnSpPr>
            <a:stCxn id="62" idx="3"/>
            <a:endCxn id="71" idx="1"/>
          </p:cNvCxnSpPr>
          <p:nvPr/>
        </p:nvCxnSpPr>
        <p:spPr>
          <a:xfrm>
            <a:off x="4415762" y="2192146"/>
            <a:ext cx="838764" cy="368959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94DEFE27-508D-4AF1-8511-BCFD7991FBF0}"/>
              </a:ext>
            </a:extLst>
          </p:cNvPr>
          <p:cNvCxnSpPr>
            <a:stCxn id="25" idx="3"/>
            <a:endCxn id="75" idx="1"/>
          </p:cNvCxnSpPr>
          <p:nvPr/>
        </p:nvCxnSpPr>
        <p:spPr>
          <a:xfrm flipV="1">
            <a:off x="4346490" y="2999887"/>
            <a:ext cx="908035" cy="14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46247728-18BF-4E40-9542-4DF06BBA44CE}"/>
              </a:ext>
            </a:extLst>
          </p:cNvPr>
          <p:cNvCxnSpPr>
            <a:stCxn id="63" idx="3"/>
            <a:endCxn id="70" idx="1"/>
          </p:cNvCxnSpPr>
          <p:nvPr/>
        </p:nvCxnSpPr>
        <p:spPr>
          <a:xfrm>
            <a:off x="4415763" y="3503104"/>
            <a:ext cx="838762" cy="208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or: Elbow 107">
            <a:extLst>
              <a:ext uri="{FF2B5EF4-FFF2-40B4-BE49-F238E27FC236}">
                <a16:creationId xmlns:a16="http://schemas.microsoft.com/office/drawing/2014/main" id="{485242FF-4B3C-468C-980C-F613D467A98D}"/>
              </a:ext>
            </a:extLst>
          </p:cNvPr>
          <p:cNvCxnSpPr>
            <a:cxnSpLocks/>
            <a:endCxn id="60" idx="1"/>
          </p:cNvCxnSpPr>
          <p:nvPr/>
        </p:nvCxnSpPr>
        <p:spPr>
          <a:xfrm rot="16200000" flipH="1">
            <a:off x="3343347" y="3826413"/>
            <a:ext cx="808265" cy="112697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or: Elbow 109">
            <a:extLst>
              <a:ext uri="{FF2B5EF4-FFF2-40B4-BE49-F238E27FC236}">
                <a16:creationId xmlns:a16="http://schemas.microsoft.com/office/drawing/2014/main" id="{986A9E6D-6E34-4E7D-94E0-946425E13A8D}"/>
              </a:ext>
            </a:extLst>
          </p:cNvPr>
          <p:cNvCxnSpPr>
            <a:cxnSpLocks/>
            <a:stCxn id="21" idx="3"/>
            <a:endCxn id="31" idx="1"/>
          </p:cNvCxnSpPr>
          <p:nvPr/>
        </p:nvCxnSpPr>
        <p:spPr>
          <a:xfrm>
            <a:off x="4434619" y="3539706"/>
            <a:ext cx="819906" cy="370455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2BE2843B-EDF0-4CEC-9FD2-F5E1361B9B60}"/>
              </a:ext>
            </a:extLst>
          </p:cNvPr>
          <p:cNvCxnSpPr>
            <a:cxnSpLocks/>
            <a:stCxn id="23" idx="3"/>
            <a:endCxn id="77" idx="1"/>
          </p:cNvCxnSpPr>
          <p:nvPr/>
        </p:nvCxnSpPr>
        <p:spPr>
          <a:xfrm>
            <a:off x="4885491" y="4313485"/>
            <a:ext cx="394078" cy="23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544870CC-D665-4520-B40F-FBF6F870AEA9}"/>
              </a:ext>
            </a:extLst>
          </p:cNvPr>
          <p:cNvGrpSpPr/>
          <p:nvPr/>
        </p:nvGrpSpPr>
        <p:grpSpPr>
          <a:xfrm>
            <a:off x="4245944" y="587488"/>
            <a:ext cx="2316660" cy="3568140"/>
            <a:chOff x="4245944" y="587488"/>
            <a:chExt cx="2316660" cy="3568140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D472F19B-0B52-4A73-B413-54E6722CBE5D}"/>
                </a:ext>
              </a:extLst>
            </p:cNvPr>
            <p:cNvSpPr txBox="1"/>
            <p:nvPr/>
          </p:nvSpPr>
          <p:spPr>
            <a:xfrm>
              <a:off x="4245944" y="587488"/>
              <a:ext cx="23166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err="1">
                  <a:solidFill>
                    <a:schemeClr val="accent2">
                      <a:lumMod val="75000"/>
                    </a:schemeClr>
                  </a:solidFill>
                </a:rPr>
                <a:t>controlled</a:t>
              </a:r>
              <a:r>
                <a:rPr lang="de-DE" sz="1600" b="1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de-DE" sz="1600" b="1" dirty="0" err="1">
                  <a:solidFill>
                    <a:schemeClr val="accent2">
                      <a:lumMod val="75000"/>
                    </a:schemeClr>
                  </a:solidFill>
                </a:rPr>
                <a:t>vocabulary</a:t>
              </a:r>
              <a:endParaRPr lang="en-GB" sz="16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D65AE299-9AAE-4CE0-9BAC-5242887DC36F}"/>
                </a:ext>
              </a:extLst>
            </p:cNvPr>
            <p:cNvCxnSpPr>
              <a:stCxn id="130" idx="2"/>
            </p:cNvCxnSpPr>
            <p:nvPr/>
          </p:nvCxnSpPr>
          <p:spPr>
            <a:xfrm flipH="1">
              <a:off x="4415762" y="926042"/>
              <a:ext cx="988512" cy="11374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A54A7A09-7D5B-4B90-9BA2-94F9094F95EB}"/>
                </a:ext>
              </a:extLst>
            </p:cNvPr>
            <p:cNvCxnSpPr>
              <a:stCxn id="130" idx="2"/>
              <a:endCxn id="61" idx="3"/>
            </p:cNvCxnSpPr>
            <p:nvPr/>
          </p:nvCxnSpPr>
          <p:spPr>
            <a:xfrm flipH="1">
              <a:off x="4291337" y="926042"/>
              <a:ext cx="1112937" cy="20545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3001CFA4-15DF-429A-9A2A-37141E3AF401}"/>
                </a:ext>
              </a:extLst>
            </p:cNvPr>
            <p:cNvCxnSpPr>
              <a:stCxn id="130" idx="2"/>
            </p:cNvCxnSpPr>
            <p:nvPr/>
          </p:nvCxnSpPr>
          <p:spPr>
            <a:xfrm flipH="1">
              <a:off x="4711863" y="926042"/>
              <a:ext cx="692411" cy="32295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3B1DF2CA-4D88-4944-8024-F4525F8EE442}"/>
                </a:ext>
              </a:extLst>
            </p:cNvPr>
            <p:cNvCxnSpPr>
              <a:stCxn id="130" idx="2"/>
            </p:cNvCxnSpPr>
            <p:nvPr/>
          </p:nvCxnSpPr>
          <p:spPr>
            <a:xfrm>
              <a:off x="5404274" y="926042"/>
              <a:ext cx="555501" cy="11498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70526999-CC7F-43F4-8967-479D9D6B5748}"/>
                </a:ext>
              </a:extLst>
            </p:cNvPr>
            <p:cNvCxnSpPr>
              <a:stCxn id="130" idx="2"/>
            </p:cNvCxnSpPr>
            <p:nvPr/>
          </p:nvCxnSpPr>
          <p:spPr>
            <a:xfrm>
              <a:off x="5404274" y="926042"/>
              <a:ext cx="440467" cy="15660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754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826C018-F7A7-4C2A-8A84-CA5AB975F8CF}"/>
              </a:ext>
            </a:extLst>
          </p:cNvPr>
          <p:cNvGrpSpPr/>
          <p:nvPr/>
        </p:nvGrpSpPr>
        <p:grpSpPr>
          <a:xfrm>
            <a:off x="277784" y="1471591"/>
            <a:ext cx="6840760" cy="2156108"/>
            <a:chOff x="277784" y="1471591"/>
            <a:chExt cx="6840760" cy="215610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B3AE016-89E3-4AB0-BCA2-68526289D6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4" t="12479" r="16438" b="23031"/>
            <a:stretch/>
          </p:blipFill>
          <p:spPr>
            <a:xfrm>
              <a:off x="277784" y="1499331"/>
              <a:ext cx="6840760" cy="2059208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5800ED6-BAA5-4275-919D-09A5B51E739D}"/>
                </a:ext>
              </a:extLst>
            </p:cNvPr>
            <p:cNvSpPr/>
            <p:nvPr/>
          </p:nvSpPr>
          <p:spPr>
            <a:xfrm>
              <a:off x="323527" y="1471591"/>
              <a:ext cx="6787470" cy="2156108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C859B6B-893F-4DC1-BDFA-80C6CDB62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Data </a:t>
            </a:r>
            <a:r>
              <a:rPr lang="de-DE" dirty="0" err="1"/>
              <a:t>exchange</a:t>
            </a:r>
            <a:r>
              <a:rPr lang="de-DE" dirty="0"/>
              <a:t> via XML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F9EDAA-166A-407D-B098-2C855DD20F45}"/>
              </a:ext>
            </a:extLst>
          </p:cNvPr>
          <p:cNvSpPr txBox="1"/>
          <p:nvPr/>
        </p:nvSpPr>
        <p:spPr>
          <a:xfrm>
            <a:off x="179512" y="721679"/>
            <a:ext cx="8640960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dirty="0" err="1"/>
              <a:t>Phenotyping</a:t>
            </a:r>
            <a:r>
              <a:rPr lang="de-DE" sz="1400" dirty="0"/>
              <a:t> </a:t>
            </a:r>
            <a:r>
              <a:rPr lang="de-DE" sz="1400" dirty="0" err="1"/>
              <a:t>Scheme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name</a:t>
            </a:r>
            <a:r>
              <a:rPr lang="de-DE" sz="1400" dirty="0"/>
              <a:t> </a:t>
            </a:r>
            <a:r>
              <a:rPr lang="de-DE" sz="1400" i="1" dirty="0" err="1">
                <a:solidFill>
                  <a:schemeClr val="accent5">
                    <a:lumMod val="75000"/>
                  </a:schemeClr>
                </a:solidFill>
              </a:rPr>
              <a:t>araminimum</a:t>
            </a:r>
            <a:r>
              <a:rPr lang="de-DE" sz="1400" dirty="0"/>
              <a:t>: </a:t>
            </a:r>
            <a:r>
              <a:rPr lang="de-DE" sz="1400" dirty="0" err="1"/>
              <a:t>We</a:t>
            </a:r>
            <a:r>
              <a:rPr lang="de-DE" sz="1400" dirty="0"/>
              <a:t> </a:t>
            </a:r>
            <a:r>
              <a:rPr lang="de-DE" sz="1400" dirty="0" err="1"/>
              <a:t>are</a:t>
            </a:r>
            <a:r>
              <a:rPr lang="de-DE" sz="1400" dirty="0"/>
              <a:t> </a:t>
            </a:r>
            <a:r>
              <a:rPr lang="de-DE" sz="1400" dirty="0" err="1"/>
              <a:t>measuring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i="1" dirty="0">
                <a:solidFill>
                  <a:schemeClr val="accent5">
                    <a:lumMod val="75000"/>
                  </a:schemeClr>
                </a:solidFill>
              </a:rPr>
              <a:t>absolute </a:t>
            </a:r>
            <a:r>
              <a:rPr lang="de-DE" sz="1400" i="1" dirty="0" err="1">
                <a:solidFill>
                  <a:schemeClr val="accent5">
                    <a:lumMod val="75000"/>
                  </a:schemeClr>
                </a:solidFill>
              </a:rPr>
              <a:t>width</a:t>
            </a:r>
            <a:r>
              <a:rPr lang="de-DE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i="1" dirty="0" err="1">
                <a:solidFill>
                  <a:schemeClr val="accent5">
                    <a:lumMod val="75000"/>
                  </a:schemeClr>
                </a:solidFill>
              </a:rPr>
              <a:t>rosette</a:t>
            </a:r>
            <a:r>
              <a:rPr lang="de-DE" sz="1400" dirty="0"/>
              <a:t> in </a:t>
            </a:r>
            <a:r>
              <a:rPr lang="de-DE" sz="1400" i="1" dirty="0">
                <a:solidFill>
                  <a:schemeClr val="accent5">
                    <a:lumMod val="75000"/>
                  </a:schemeClr>
                </a:solidFill>
              </a:rPr>
              <a:t>cm </a:t>
            </a:r>
            <a:r>
              <a:rPr lang="de-DE" sz="1400" dirty="0"/>
              <a:t>and </a:t>
            </a:r>
            <a:r>
              <a:rPr lang="de-DE" sz="1400" dirty="0" err="1"/>
              <a:t>we</a:t>
            </a:r>
            <a:r>
              <a:rPr lang="de-DE" sz="1400" dirty="0"/>
              <a:t> </a:t>
            </a:r>
            <a:r>
              <a:rPr lang="de-DE" sz="1400" dirty="0" err="1"/>
              <a:t>look</a:t>
            </a:r>
            <a:r>
              <a:rPr lang="de-DE" sz="1400" dirty="0"/>
              <a:t> at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i="1" dirty="0" err="1">
                <a:solidFill>
                  <a:schemeClr val="accent5">
                    <a:lumMod val="75000"/>
                  </a:schemeClr>
                </a:solidFill>
              </a:rPr>
              <a:t>anthocyanin</a:t>
            </a:r>
            <a:r>
              <a:rPr lang="de-DE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400" dirty="0" err="1"/>
              <a:t>content</a:t>
            </a:r>
            <a:r>
              <a:rPr lang="de-DE" sz="1400" dirty="0"/>
              <a:t>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0F69F1-4BB8-4E9A-80F7-7E3B11EBF860}"/>
              </a:ext>
            </a:extLst>
          </p:cNvPr>
          <p:cNvSpPr txBox="1"/>
          <p:nvPr/>
        </p:nvSpPr>
        <p:spPr>
          <a:xfrm>
            <a:off x="251520" y="3547179"/>
            <a:ext cx="8497036" cy="698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400" dirty="0" err="1"/>
              <a:t>Result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a </a:t>
            </a:r>
            <a:r>
              <a:rPr lang="de-DE" sz="1400" dirty="0" err="1"/>
              <a:t>measurement</a:t>
            </a:r>
            <a:r>
              <a:rPr lang="de-DE" sz="1400" dirty="0"/>
              <a:t> </a:t>
            </a:r>
            <a:r>
              <a:rPr lang="de-DE" sz="1400" dirty="0" err="1"/>
              <a:t>using</a:t>
            </a:r>
            <a:r>
              <a:rPr lang="de-DE" sz="1400" dirty="0"/>
              <a:t> </a:t>
            </a:r>
            <a:r>
              <a:rPr lang="de-DE" sz="1400" dirty="0" err="1"/>
              <a:t>phenotyping</a:t>
            </a:r>
            <a:r>
              <a:rPr lang="de-DE" sz="1400" dirty="0"/>
              <a:t> </a:t>
            </a:r>
            <a:r>
              <a:rPr lang="de-DE" sz="1400" dirty="0" err="1"/>
              <a:t>scheme</a:t>
            </a:r>
            <a:r>
              <a:rPr lang="de-DE" sz="1400" dirty="0"/>
              <a:t> </a:t>
            </a:r>
            <a:r>
              <a:rPr lang="de-DE" sz="1400" i="1" dirty="0" err="1">
                <a:solidFill>
                  <a:schemeClr val="accent5">
                    <a:lumMod val="75000"/>
                  </a:schemeClr>
                </a:solidFill>
              </a:rPr>
              <a:t>araminimum</a:t>
            </a:r>
            <a:r>
              <a:rPr lang="de-DE" sz="1400" dirty="0"/>
              <a:t>: The </a:t>
            </a:r>
            <a:r>
              <a:rPr lang="de-DE" sz="1400" i="1" dirty="0" err="1">
                <a:solidFill>
                  <a:schemeClr val="accent5">
                    <a:lumMod val="75000"/>
                  </a:schemeClr>
                </a:solidFill>
              </a:rPr>
              <a:t>rosette</a:t>
            </a:r>
            <a:r>
              <a:rPr lang="de-DE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400" dirty="0" err="1"/>
              <a:t>of</a:t>
            </a:r>
            <a:r>
              <a:rPr lang="de-DE" sz="1400" dirty="0"/>
              <a:t> plant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number</a:t>
            </a:r>
            <a:r>
              <a:rPr lang="de-DE" sz="1400" dirty="0"/>
              <a:t> </a:t>
            </a:r>
            <a:r>
              <a:rPr lang="de-DE" sz="1400" i="1" dirty="0">
                <a:solidFill>
                  <a:schemeClr val="accent5">
                    <a:lumMod val="75000"/>
                  </a:schemeClr>
                </a:solidFill>
              </a:rPr>
              <a:t>1234</a:t>
            </a:r>
            <a:r>
              <a:rPr lang="de-DE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400" dirty="0" err="1"/>
              <a:t>has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i="1" dirty="0">
                <a:solidFill>
                  <a:schemeClr val="accent5">
                    <a:lumMod val="75000"/>
                  </a:schemeClr>
                </a:solidFill>
              </a:rPr>
              <a:t>absolute </a:t>
            </a:r>
            <a:r>
              <a:rPr lang="de-DE" sz="1400" i="1" dirty="0" err="1">
                <a:solidFill>
                  <a:schemeClr val="accent5">
                    <a:lumMod val="75000"/>
                  </a:schemeClr>
                </a:solidFill>
              </a:rPr>
              <a:t>width</a:t>
            </a:r>
            <a:r>
              <a:rPr lang="de-DE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i="1" dirty="0">
                <a:solidFill>
                  <a:schemeClr val="accent5">
                    <a:lumMod val="75000"/>
                  </a:schemeClr>
                </a:solidFill>
              </a:rPr>
              <a:t>12 cm</a:t>
            </a:r>
            <a:r>
              <a:rPr lang="de-DE" sz="1400" dirty="0"/>
              <a:t>;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i="1" dirty="0" err="1">
                <a:solidFill>
                  <a:schemeClr val="accent5">
                    <a:lumMod val="75000"/>
                  </a:schemeClr>
                </a:solidFill>
              </a:rPr>
              <a:t>anthocyanin</a:t>
            </a:r>
            <a:r>
              <a:rPr lang="de-DE" sz="1400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de-DE" sz="1400" dirty="0" err="1"/>
              <a:t>content</a:t>
            </a:r>
            <a:r>
              <a:rPr lang="de-DE" sz="1400" dirty="0"/>
              <a:t>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i="1" dirty="0" err="1">
                <a:solidFill>
                  <a:schemeClr val="accent5">
                    <a:lumMod val="75000"/>
                  </a:schemeClr>
                </a:solidFill>
              </a:rPr>
              <a:t>low</a:t>
            </a:r>
            <a:r>
              <a:rPr lang="de-DE" sz="1400" dirty="0"/>
              <a:t> Measurement was </a:t>
            </a:r>
            <a:r>
              <a:rPr lang="de-DE" sz="1400" dirty="0" err="1"/>
              <a:t>done</a:t>
            </a:r>
            <a:r>
              <a:rPr lang="de-DE" sz="1400" dirty="0"/>
              <a:t> on </a:t>
            </a:r>
            <a:r>
              <a:rPr lang="de-DE" sz="1400" i="1" dirty="0">
                <a:solidFill>
                  <a:schemeClr val="accent5">
                    <a:lumMod val="75000"/>
                  </a:schemeClr>
                </a:solidFill>
              </a:rPr>
              <a:t>2024-10-24</a:t>
            </a:r>
            <a:r>
              <a:rPr lang="de-DE" sz="1400" dirty="0"/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0FAACF5-06B0-4DA2-81D3-7453B738E9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7" r="36613" b="48412"/>
          <a:stretch/>
        </p:blipFill>
        <p:spPr>
          <a:xfrm>
            <a:off x="323527" y="4408337"/>
            <a:ext cx="6696745" cy="174713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84E508C-5410-4DFE-BBC5-73B5DF40B022}"/>
              </a:ext>
            </a:extLst>
          </p:cNvPr>
          <p:cNvSpPr/>
          <p:nvPr/>
        </p:nvSpPr>
        <p:spPr>
          <a:xfrm>
            <a:off x="5682600" y="857355"/>
            <a:ext cx="1219815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1B535F5-A055-4928-B8D5-456826B4D773}"/>
              </a:ext>
            </a:extLst>
          </p:cNvPr>
          <p:cNvSpPr/>
          <p:nvPr/>
        </p:nvSpPr>
        <p:spPr>
          <a:xfrm>
            <a:off x="7309350" y="863451"/>
            <a:ext cx="688554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DE206A7-FE8C-43B5-B4AA-7CEB86DD47A1}"/>
              </a:ext>
            </a:extLst>
          </p:cNvPr>
          <p:cNvSpPr/>
          <p:nvPr/>
        </p:nvSpPr>
        <p:spPr>
          <a:xfrm>
            <a:off x="2466624" y="1451707"/>
            <a:ext cx="1008112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F9E865C-1F8B-432F-9272-41337F1F4DE5}"/>
              </a:ext>
            </a:extLst>
          </p:cNvPr>
          <p:cNvSpPr/>
          <p:nvPr/>
        </p:nvSpPr>
        <p:spPr>
          <a:xfrm>
            <a:off x="3467496" y="1822483"/>
            <a:ext cx="900672" cy="1797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98848FD-39A7-47C2-9A6F-E1B26C0ACD6D}"/>
              </a:ext>
            </a:extLst>
          </p:cNvPr>
          <p:cNvSpPr/>
          <p:nvPr/>
        </p:nvSpPr>
        <p:spPr>
          <a:xfrm>
            <a:off x="4487769" y="2008341"/>
            <a:ext cx="1341797" cy="16230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3B75861-5E7C-4C15-AAAE-E33213BC872E}"/>
              </a:ext>
            </a:extLst>
          </p:cNvPr>
          <p:cNvSpPr/>
          <p:nvPr/>
        </p:nvSpPr>
        <p:spPr>
          <a:xfrm>
            <a:off x="5174736" y="2699541"/>
            <a:ext cx="1008112" cy="1785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71D9AED-F7C1-4650-B42E-1D6A1CEE8FB4}"/>
              </a:ext>
            </a:extLst>
          </p:cNvPr>
          <p:cNvSpPr/>
          <p:nvPr/>
        </p:nvSpPr>
        <p:spPr>
          <a:xfrm>
            <a:off x="5659360" y="2356049"/>
            <a:ext cx="569053" cy="16230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11E0FD5-C6C6-45FB-9C1F-F10D508EC897}"/>
              </a:ext>
            </a:extLst>
          </p:cNvPr>
          <p:cNvSpPr/>
          <p:nvPr/>
        </p:nvSpPr>
        <p:spPr>
          <a:xfrm>
            <a:off x="2793403" y="846307"/>
            <a:ext cx="1108923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ACD0D16-E1BB-4D5C-B4E7-69E3660C5A6D}"/>
              </a:ext>
            </a:extLst>
          </p:cNvPr>
          <p:cNvSpPr/>
          <p:nvPr/>
        </p:nvSpPr>
        <p:spPr>
          <a:xfrm>
            <a:off x="8100392" y="857355"/>
            <a:ext cx="427538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1F71C29-6317-4543-925F-2062424EB377}"/>
              </a:ext>
            </a:extLst>
          </p:cNvPr>
          <p:cNvSpPr/>
          <p:nvPr/>
        </p:nvSpPr>
        <p:spPr>
          <a:xfrm>
            <a:off x="1718360" y="1162155"/>
            <a:ext cx="1059536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6AB3B7D-22FD-47A4-89CD-9431F1EE7665}"/>
              </a:ext>
            </a:extLst>
          </p:cNvPr>
          <p:cNvSpPr/>
          <p:nvPr/>
        </p:nvSpPr>
        <p:spPr>
          <a:xfrm>
            <a:off x="2339065" y="3971987"/>
            <a:ext cx="562820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2FB8172-6E22-43D7-9C85-4916C32ACBE8}"/>
              </a:ext>
            </a:extLst>
          </p:cNvPr>
          <p:cNvSpPr/>
          <p:nvPr/>
        </p:nvSpPr>
        <p:spPr>
          <a:xfrm>
            <a:off x="951057" y="3980413"/>
            <a:ext cx="1204792" cy="2448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18B5C33-9D18-4F87-9102-A3F3A9537BD3}"/>
              </a:ext>
            </a:extLst>
          </p:cNvPr>
          <p:cNvSpPr/>
          <p:nvPr/>
        </p:nvSpPr>
        <p:spPr>
          <a:xfrm>
            <a:off x="8133127" y="3670972"/>
            <a:ext cx="517321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6750B83-5453-4FA8-90DE-D891694CDEDC}"/>
              </a:ext>
            </a:extLst>
          </p:cNvPr>
          <p:cNvSpPr/>
          <p:nvPr/>
        </p:nvSpPr>
        <p:spPr>
          <a:xfrm>
            <a:off x="5896374" y="3677068"/>
            <a:ext cx="688554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425CC5F-E7F3-4ED9-A62C-27D20086ED4B}"/>
              </a:ext>
            </a:extLst>
          </p:cNvPr>
          <p:cNvSpPr/>
          <p:nvPr/>
        </p:nvSpPr>
        <p:spPr>
          <a:xfrm>
            <a:off x="7471650" y="3971987"/>
            <a:ext cx="1003889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382F019-EDE5-437E-9EC1-CF95764B76FE}"/>
              </a:ext>
            </a:extLst>
          </p:cNvPr>
          <p:cNvSpPr/>
          <p:nvPr/>
        </p:nvSpPr>
        <p:spPr>
          <a:xfrm>
            <a:off x="4940783" y="4000179"/>
            <a:ext cx="447689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3B87F2F-B1E8-44FA-AB01-C4B62641C11E}"/>
              </a:ext>
            </a:extLst>
          </p:cNvPr>
          <p:cNvSpPr/>
          <p:nvPr/>
        </p:nvSpPr>
        <p:spPr>
          <a:xfrm>
            <a:off x="3192800" y="3990275"/>
            <a:ext cx="1027280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B38E1A3-3E13-46C7-83FE-E2C47E6303DD}"/>
              </a:ext>
            </a:extLst>
          </p:cNvPr>
          <p:cNvSpPr/>
          <p:nvPr/>
        </p:nvSpPr>
        <p:spPr>
          <a:xfrm>
            <a:off x="2339752" y="4961811"/>
            <a:ext cx="1003889" cy="1785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64F2F068-7F20-43A4-BAD4-2757B9967280}"/>
              </a:ext>
            </a:extLst>
          </p:cNvPr>
          <p:cNvSpPr/>
          <p:nvPr/>
        </p:nvSpPr>
        <p:spPr>
          <a:xfrm>
            <a:off x="2352170" y="4772784"/>
            <a:ext cx="1104278" cy="1785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BD7F85E9-92D1-453C-98AD-509FDEBE4E06}"/>
              </a:ext>
            </a:extLst>
          </p:cNvPr>
          <p:cNvSpPr/>
          <p:nvPr/>
        </p:nvSpPr>
        <p:spPr>
          <a:xfrm>
            <a:off x="2197194" y="4588569"/>
            <a:ext cx="790630" cy="17156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44C24EF-44C2-4806-B1E4-201E5A15FEC1}"/>
              </a:ext>
            </a:extLst>
          </p:cNvPr>
          <p:cNvSpPr/>
          <p:nvPr/>
        </p:nvSpPr>
        <p:spPr>
          <a:xfrm>
            <a:off x="3990046" y="5467927"/>
            <a:ext cx="425746" cy="1785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F489503-5F73-44F1-96BF-03A3C6FE9464}"/>
              </a:ext>
            </a:extLst>
          </p:cNvPr>
          <p:cNvSpPr/>
          <p:nvPr/>
        </p:nvSpPr>
        <p:spPr>
          <a:xfrm>
            <a:off x="3209944" y="5305623"/>
            <a:ext cx="1003889" cy="1785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871491E8-317F-48E6-B1E4-2F3518AF0534}"/>
              </a:ext>
            </a:extLst>
          </p:cNvPr>
          <p:cNvSpPr/>
          <p:nvPr/>
        </p:nvSpPr>
        <p:spPr>
          <a:xfrm>
            <a:off x="1524424" y="4385747"/>
            <a:ext cx="517321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F6654378-F17F-47FA-938C-453E54AF2808}"/>
              </a:ext>
            </a:extLst>
          </p:cNvPr>
          <p:cNvSpPr/>
          <p:nvPr/>
        </p:nvSpPr>
        <p:spPr>
          <a:xfrm>
            <a:off x="2847911" y="4401663"/>
            <a:ext cx="912626" cy="19638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28A135-E156-49D8-9E57-EFB8CB447AE9}"/>
              </a:ext>
            </a:extLst>
          </p:cNvPr>
          <p:cNvSpPr/>
          <p:nvPr/>
        </p:nvSpPr>
        <p:spPr>
          <a:xfrm>
            <a:off x="299354" y="4383397"/>
            <a:ext cx="6603062" cy="178190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24168-D995-40F1-91DD-640D5E211A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708" t="50312" r="17071" b="475"/>
          <a:stretch/>
        </p:blipFill>
        <p:spPr>
          <a:xfrm>
            <a:off x="6523501" y="56116"/>
            <a:ext cx="2368979" cy="73882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CB6314E-FB7A-4B55-AEE4-F07C9C0EF498}"/>
              </a:ext>
            </a:extLst>
          </p:cNvPr>
          <p:cNvSpPr/>
          <p:nvPr/>
        </p:nvSpPr>
        <p:spPr>
          <a:xfrm>
            <a:off x="6531982" y="185058"/>
            <a:ext cx="2317856" cy="50592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38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 animBg="1"/>
      <p:bldP spid="25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masterfolie2003">
  <a:themeElements>
    <a:clrScheme name="">
      <a:dk1>
        <a:srgbClr val="000000"/>
      </a:dk1>
      <a:lt1>
        <a:srgbClr val="FFFFFF"/>
      </a:lt1>
      <a:dk2>
        <a:srgbClr val="0000CC"/>
      </a:dk2>
      <a:lt2>
        <a:srgbClr val="000000"/>
      </a:lt2>
      <a:accent1>
        <a:srgbClr val="FF9900"/>
      </a:accent1>
      <a:accent2>
        <a:srgbClr val="00FFFF"/>
      </a:accent2>
      <a:accent3>
        <a:srgbClr val="FFFFFF"/>
      </a:accent3>
      <a:accent4>
        <a:srgbClr val="000000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sterfolie200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folie200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200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200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200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200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folie200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plate_Gremmels_intern.potx" id="{91647207-CD1F-4FD0-882F-55A09CAF2392}" vid="{64157098-7431-4293-9C6C-D3441C72EFAF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Gremmels_intern.potx" id="{91647207-CD1F-4FD0-882F-55A09CAF2392}" vid="{154BC592-69D4-4C57-AC24-BF38CEAA26F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Template_Gremmels_intern</Template>
  <TotalTime>0</TotalTime>
  <Words>2225</Words>
  <Application>Microsoft Office PowerPoint</Application>
  <PresentationFormat>On-screen Show (4:3)</PresentationFormat>
  <Paragraphs>279</Paragraphs>
  <Slides>17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Verdana</vt:lpstr>
      <vt:lpstr>Wingdings</vt:lpstr>
      <vt:lpstr>Wingdings 2</vt:lpstr>
      <vt:lpstr>Wingdings 3</vt:lpstr>
      <vt:lpstr>masterfolie2003</vt:lpstr>
      <vt:lpstr>Custom Design</vt:lpstr>
      <vt:lpstr>Image</vt:lpstr>
      <vt:lpstr>Phenotyper - a software tool for collection and management of phenotypic data using controlled vocabulary</vt:lpstr>
      <vt:lpstr>Cultivation facilities</vt:lpstr>
      <vt:lpstr>Phenotyping</vt:lpstr>
      <vt:lpstr>The goal</vt:lpstr>
      <vt:lpstr>Workflow</vt:lpstr>
      <vt:lpstr>Mobile app</vt:lpstr>
      <vt:lpstr>Controlled vocabulary</vt:lpstr>
      <vt:lpstr>Entity value concept</vt:lpstr>
      <vt:lpstr>Data exchange via XML</vt:lpstr>
      <vt:lpstr>Generate and manage phenotyping schemes</vt:lpstr>
      <vt:lpstr>Manage controlled vocabulary</vt:lpstr>
      <vt:lpstr>Data types (1)</vt:lpstr>
      <vt:lpstr>Data types (2) – define in web application</vt:lpstr>
      <vt:lpstr>Data types (3) – validate your input data</vt:lpstr>
      <vt:lpstr>Data types (4) – validate your input data</vt:lpstr>
      <vt:lpstr>What next?</vt:lpstr>
      <vt:lpstr>Acknowledgements</vt:lpstr>
    </vt:vector>
  </TitlesOfParts>
  <Company>MPI fuer Molekulare Pflanzenphysiologie Potsdam/Golm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Juergen Gremmels</dc:creator>
  <cp:lastModifiedBy>Juergen Gremmels</cp:lastModifiedBy>
  <cp:revision>298</cp:revision>
  <cp:lastPrinted>2012-02-20T15:57:13Z</cp:lastPrinted>
  <dcterms:created xsi:type="dcterms:W3CDTF">2024-10-15T08:19:18Z</dcterms:created>
  <dcterms:modified xsi:type="dcterms:W3CDTF">2025-02-25T13:39:15Z</dcterms:modified>
</cp:coreProperties>
</file>