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45" r:id="rId3"/>
    <p:sldId id="346" r:id="rId4"/>
    <p:sldId id="292" r:id="rId5"/>
    <p:sldId id="301" r:id="rId6"/>
    <p:sldId id="304" r:id="rId7"/>
    <p:sldId id="302" r:id="rId8"/>
    <p:sldId id="309" r:id="rId9"/>
    <p:sldId id="310" r:id="rId10"/>
    <p:sldId id="312" r:id="rId11"/>
    <p:sldId id="311" r:id="rId12"/>
    <p:sldId id="313" r:id="rId13"/>
    <p:sldId id="314" r:id="rId14"/>
    <p:sldId id="315" r:id="rId15"/>
    <p:sldId id="308" r:id="rId16"/>
    <p:sldId id="317" r:id="rId17"/>
    <p:sldId id="328" r:id="rId18"/>
    <p:sldId id="318" r:id="rId19"/>
    <p:sldId id="319" r:id="rId20"/>
    <p:sldId id="339" r:id="rId21"/>
    <p:sldId id="32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30" r:id="rId30"/>
    <p:sldId id="327" r:id="rId31"/>
    <p:sldId id="331" r:id="rId32"/>
    <p:sldId id="336" r:id="rId33"/>
    <p:sldId id="332" r:id="rId34"/>
    <p:sldId id="335" r:id="rId35"/>
    <p:sldId id="337" r:id="rId36"/>
    <p:sldId id="338" r:id="rId37"/>
    <p:sldId id="307" r:id="rId38"/>
    <p:sldId id="341" r:id="rId39"/>
    <p:sldId id="342" r:id="rId40"/>
    <p:sldId id="343" r:id="rId41"/>
    <p:sldId id="344" r:id="rId42"/>
    <p:sldId id="348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9224690-6F79-4016-B83F-44D3EF438E81}">
          <p14:sldIdLst>
            <p14:sldId id="285"/>
          </p14:sldIdLst>
        </p14:section>
        <p14:section name="Introduction" id="{990FF35D-E69E-4AA8-B72C-81C518BACBD1}">
          <p14:sldIdLst>
            <p14:sldId id="345"/>
            <p14:sldId id="346"/>
          </p14:sldIdLst>
        </p14:section>
        <p14:section name="Status Quo" id="{D2200A9D-B757-41AB-8DA3-B9F3391A7CF9}">
          <p14:sldIdLst>
            <p14:sldId id="292"/>
          </p14:sldIdLst>
        </p14:section>
        <p14:section name="Let's Automate This" id="{FEF7537F-45B8-4522-9CB7-C076945C84F4}">
          <p14:sldIdLst>
            <p14:sldId id="301"/>
            <p14:sldId id="304"/>
            <p14:sldId id="302"/>
          </p14:sldIdLst>
        </p14:section>
        <p14:section name="Life Cycle of an Image" id="{7143B62B-835D-4209-92DB-53D44280C5E8}">
          <p14:sldIdLst>
            <p14:sldId id="309"/>
            <p14:sldId id="310"/>
            <p14:sldId id="312"/>
            <p14:sldId id="311"/>
            <p14:sldId id="313"/>
            <p14:sldId id="314"/>
            <p14:sldId id="315"/>
            <p14:sldId id="308"/>
            <p14:sldId id="317"/>
            <p14:sldId id="328"/>
            <p14:sldId id="318"/>
            <p14:sldId id="319"/>
            <p14:sldId id="339"/>
            <p14:sldId id="329"/>
            <p14:sldId id="320"/>
            <p14:sldId id="321"/>
            <p14:sldId id="322"/>
            <p14:sldId id="323"/>
            <p14:sldId id="324"/>
            <p14:sldId id="325"/>
            <p14:sldId id="326"/>
            <p14:sldId id="330"/>
            <p14:sldId id="327"/>
            <p14:sldId id="331"/>
            <p14:sldId id="336"/>
            <p14:sldId id="332"/>
            <p14:sldId id="335"/>
            <p14:sldId id="337"/>
            <p14:sldId id="338"/>
            <p14:sldId id="307"/>
          </p14:sldIdLst>
        </p14:section>
        <p14:section name="A Lot of Jobs" id="{0FFEC475-00D8-4C85-9760-F5C04CA65869}">
          <p14:sldIdLst>
            <p14:sldId id="341"/>
            <p14:sldId id="342"/>
            <p14:sldId id="343"/>
          </p14:sldIdLst>
        </p14:section>
        <p14:section name="How To Manage So Many Jobs?" id="{A92BF571-1ABD-44B7-9A01-4CA17B886F67}">
          <p14:sldIdLst>
            <p14:sldId id="344"/>
          </p14:sldIdLst>
        </p14:section>
        <p14:section name="End" id="{B303B4BC-FDF9-4EE2-803B-668008A8ABB8}">
          <p14:sldIdLst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72B"/>
    <a:srgbClr val="D30001"/>
    <a:srgbClr val="FF3399"/>
    <a:srgbClr val="D9117E"/>
    <a:srgbClr val="5DC1FF"/>
    <a:srgbClr val="37B0FB"/>
    <a:srgbClr val="009AD0"/>
    <a:srgbClr val="94B333"/>
    <a:srgbClr val="BE9600"/>
    <a:srgbClr val="BB9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0971" autoAdjust="0"/>
  </p:normalViewPr>
  <p:slideViewPr>
    <p:cSldViewPr showGuides="1">
      <p:cViewPr varScale="1">
        <p:scale>
          <a:sx n="85" d="100"/>
          <a:sy n="85" d="100"/>
        </p:scale>
        <p:origin x="696" y="7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Heart filling with blood, contracting, pumping the blood through the body</a:t>
            </a:r>
          </a:p>
          <a:p>
            <a:pPr marL="171450" indent="-171450">
              <a:buFontTx/>
              <a:buChar char="-"/>
            </a:pPr>
            <a:r>
              <a:rPr lang="en-US" dirty="0"/>
              <a:t>Lung is expanding and shrinking because of respiration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Organs are moving around because of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23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Add color to segment the images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see the left ventricle, right ventricle, myocardium and papillary muscles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done by a convolutional neural network (U-net to be precise)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is this useful for?</a:t>
            </a:r>
          </a:p>
          <a:p>
            <a:pPr marL="171450" indent="-171450">
              <a:buFontTx/>
              <a:buChar char="-"/>
            </a:pPr>
            <a:r>
              <a:rPr lang="en-US" dirty="0"/>
              <a:t>MRI imaging for diagnosis is already established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Real-time MRI enables assessment of the influence of things like respiration, arrythmia and severe heart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76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Prioritize certain images: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few images are required</a:t>
            </a:r>
          </a:p>
          <a:p>
            <a:pPr marL="628650" lvl="1" indent="-171450">
              <a:buFontTx/>
              <a:buChar char="-"/>
            </a:pPr>
            <a:r>
              <a:rPr lang="en-US"/>
              <a:t>to </a:t>
            </a:r>
            <a:r>
              <a:rPr lang="en-US" dirty="0"/>
              <a:t>learn interesting things about </a:t>
            </a:r>
            <a:r>
              <a:rPr lang="en-US"/>
              <a:t>the data</a:t>
            </a:r>
          </a:p>
          <a:p>
            <a:pPr marL="628650" lvl="1" indent="-171450">
              <a:buFontTx/>
              <a:buChar char="-"/>
            </a:pPr>
            <a:r>
              <a:rPr lang="en-US"/>
              <a:t>with </a:t>
            </a:r>
            <a:r>
              <a:rPr lang="en-US" dirty="0"/>
              <a:t>error margins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8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00423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1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8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2190330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47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06128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6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2670070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802888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2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lecturer, institute, date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lecturer, institute, date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 of lecturer, institute,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6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7" r:id="rId23"/>
    <p:sldLayoutId id="2147483684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8" r:id="rId35"/>
    <p:sldLayoutId id="2147483685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33.sv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49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1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2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2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5.pn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5" Type="http://schemas.openxmlformats.org/officeDocument/2006/relationships/image" Target="../media/image52.pn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48.png"/><Relationship Id="rId5" Type="http://schemas.openxmlformats.org/officeDocument/2006/relationships/image" Target="../media/image33.svg"/><Relationship Id="rId15" Type="http://schemas.openxmlformats.org/officeDocument/2006/relationships/image" Target="../media/image10.svg"/><Relationship Id="rId23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9.png"/><Relationship Id="rId2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29.png"/><Relationship Id="rId3" Type="http://schemas.openxmlformats.org/officeDocument/2006/relationships/image" Target="../media/image12.svg"/><Relationship Id="rId21" Type="http://schemas.openxmlformats.org/officeDocument/2006/relationships/image" Target="../media/image45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10.svg"/><Relationship Id="rId25" Type="http://schemas.openxmlformats.org/officeDocument/2006/relationships/image" Target="../media/image52.pn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48.png"/><Relationship Id="rId5" Type="http://schemas.openxmlformats.org/officeDocument/2006/relationships/image" Target="../media/image24.svg"/><Relationship Id="rId15" Type="http://schemas.openxmlformats.org/officeDocument/2006/relationships/image" Target="../media/image28.svg"/><Relationship Id="rId23" Type="http://schemas.openxmlformats.org/officeDocument/2006/relationships/image" Target="../media/image47.png"/><Relationship Id="rId10" Type="http://schemas.openxmlformats.org/officeDocument/2006/relationships/image" Target="../media/image36.png"/><Relationship Id="rId19" Type="http://schemas.openxmlformats.org/officeDocument/2006/relationships/image" Target="../media/image30.svg"/><Relationship Id="rId4" Type="http://schemas.openxmlformats.org/officeDocument/2006/relationships/image" Target="../media/image23.png"/><Relationship Id="rId9" Type="http://schemas.openxmlformats.org/officeDocument/2006/relationships/image" Target="../media/image35.svg"/><Relationship Id="rId14" Type="http://schemas.openxmlformats.org/officeDocument/2006/relationships/image" Target="../media/image27.png"/><Relationship Id="rId2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6.svg"/><Relationship Id="rId4" Type="http://schemas.openxmlformats.org/officeDocument/2006/relationships/image" Target="../media/image15.png"/><Relationship Id="rId9" Type="http://schemas.openxmlformats.org/officeDocument/2006/relationships/image" Target="../media/image10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6.svg"/><Relationship Id="rId4" Type="http://schemas.openxmlformats.org/officeDocument/2006/relationships/image" Target="../media/image15.png"/><Relationship Id="rId9" Type="http://schemas.openxmlformats.org/officeDocument/2006/relationships/image" Target="../media/image10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28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33.sv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D38C156-527B-4479-8BC7-3334F022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Jonas Weber, Institute of Software Technology, German Aerospace Center (DLR)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Optimizing</a:t>
            </a:r>
            <a:r>
              <a:rPr lang="de-DE" dirty="0"/>
              <a:t> Job Scheduling In a Web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Real-Time MRI Analysis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809000"/>
            <a:ext cx="609600" cy="609600"/>
          </a:xfrm>
          <a:prstGeom prst="rect">
            <a:avLst/>
          </a:prstGeom>
        </p:spPr>
      </p:pic>
      <p:sp>
        <p:nvSpPr>
          <p:cNvPr id="24" name="SolidQueue">
            <a:extLst>
              <a:ext uri="{FF2B5EF4-FFF2-40B4-BE49-F238E27FC236}">
                <a16:creationId xmlns:a16="http://schemas.microsoft.com/office/drawing/2014/main" id="{71F81942-3DCE-4F40-863A-D92F98264BD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SolidQueue Jobs">
            <a:extLst>
              <a:ext uri="{FF2B5EF4-FFF2-40B4-BE49-F238E27FC236}">
                <a16:creationId xmlns:a16="http://schemas.microsoft.com/office/drawing/2014/main" id="{E911AE2B-3142-4654-8239-57D374BFF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45573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ImportImage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35BD15C-2ABA-461B-A204-61CCFA347CD0}"/>
              </a:ext>
            </a:extLst>
          </p:cNvPr>
          <p:cNvCxnSpPr>
            <a:stCxn id="16" idx="2"/>
            <a:endCxn id="24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38859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ImportImage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80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69284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ImportImage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30128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ImportImage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39690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EEF52-0A36-4E51-BD5B-96F1E0A0F6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240000" cy="12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2170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ImportImage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52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SolidQueue Jobs">
            <a:extLst>
              <a:ext uri="{FF2B5EF4-FFF2-40B4-BE49-F238E27FC236}">
                <a16:creationId xmlns:a16="http://schemas.microsoft.com/office/drawing/2014/main" id="{843A8CBF-CE0D-4D0D-B2CB-3BF238A8A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17364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1446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98754-E239-4B90-A787-91C4141A0C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664501" cy="12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/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5334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ActionBroadcast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98754-E239-4B90-A787-91C4141A0C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94875"/>
            <a:ext cx="3664501" cy="12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/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98754-E239-4B90-A787-91C4141A0C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94875"/>
            <a:ext cx="3664501" cy="1248248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84495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ActionBroadcast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20" name="Graphic 19" descr="Hourglass">
            <a:extLst>
              <a:ext uri="{FF2B5EF4-FFF2-40B4-BE49-F238E27FC236}">
                <a16:creationId xmlns:a16="http://schemas.microsoft.com/office/drawing/2014/main" id="{0A15E7DF-EF40-4039-A539-88758A715B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58800" y="396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03007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CreateImagePixelArray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20" name="Graphic 19" descr="Hourglass">
            <a:extLst>
              <a:ext uri="{FF2B5EF4-FFF2-40B4-BE49-F238E27FC236}">
                <a16:creationId xmlns:a16="http://schemas.microsoft.com/office/drawing/2014/main" id="{0A15E7DF-EF40-4039-A539-88758A715B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58800" y="396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1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40021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CreateImagePixelArray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ActionBroadcast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5" name="Graphic 44" descr="Hourglass">
            <a:extLst>
              <a:ext uri="{FF2B5EF4-FFF2-40B4-BE49-F238E27FC236}">
                <a16:creationId xmlns:a16="http://schemas.microsoft.com/office/drawing/2014/main" id="{FB073773-6515-49AC-8A2C-406A3D3078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58800" y="396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art">
            <a:hlinkClick r:id="" action="ppaction://media"/>
            <a:extLst>
              <a:ext uri="{FF2B5EF4-FFF2-40B4-BE49-F238E27FC236}">
                <a16:creationId xmlns:a16="http://schemas.microsoft.com/office/drawing/2014/main" id="{152D43CC-2354-4D53-BBC5-18288DCC240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2394" y="981075"/>
            <a:ext cx="6907213" cy="4895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896B9-34B1-4300-8D9A-74F4B9BF3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00B9-2059-4FB0-9B38-EAFB4B3F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4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6670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ActionBroadcast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5" name="Graphic 44" descr="Hourglass">
            <a:extLst>
              <a:ext uri="{FF2B5EF4-FFF2-40B4-BE49-F238E27FC236}">
                <a16:creationId xmlns:a16="http://schemas.microsoft.com/office/drawing/2014/main" id="{FB073773-6515-49AC-8A2C-406A3D3078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58800" y="396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14105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ActionBroadcast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00" y="2709000"/>
            <a:ext cx="609600" cy="609600"/>
          </a:xfrm>
          <a:prstGeom prst="rect">
            <a:avLst/>
          </a:prstGeom>
        </p:spPr>
      </p:pic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9035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1837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">
            <a:extLst>
              <a:ext uri="{FF2B5EF4-FFF2-40B4-BE49-F238E27FC236}">
                <a16:creationId xmlns:a16="http://schemas.microsoft.com/office/drawing/2014/main" id="{CF7F56D3-184C-465E-8131-FD17009E57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00" y="189000"/>
            <a:ext cx="609600" cy="609600"/>
          </a:xfrm>
          <a:prstGeom prst="rect">
            <a:avLst/>
          </a:prstGeom>
        </p:spPr>
      </p:pic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C5B1F31D-FEB7-4EA2-B7D1-58F6F31EDAA7}"/>
              </a:ext>
            </a:extLst>
          </p:cNvPr>
          <p:cNvGrpSpPr/>
          <p:nvPr/>
        </p:nvGrpSpPr>
        <p:grpSpPr>
          <a:xfrm>
            <a:off x="8436000" y="18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4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60075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8436000" y="18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817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61204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270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85752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40728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396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2602CD-8F30-4536-9BCF-1855CB5F63C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475200" cy="13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90891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PredictImage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522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1871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03205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270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31EF4E-28D2-42A4-92D1-BEF028F18C5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664497" cy="12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olidQueue Jobs">
            <a:extLst>
              <a:ext uri="{FF2B5EF4-FFF2-40B4-BE49-F238E27FC236}">
                <a16:creationId xmlns:a16="http://schemas.microsoft.com/office/drawing/2014/main" id="{E761D2FF-ED56-4346-8DF8-AE86A3087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4830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88566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CreateSegmentPixelArray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270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31EF4E-28D2-42A4-92D1-BEF028F18C5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664497" cy="12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896B9-34B1-4300-8D9A-74F4B9BF3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00B9-2059-4FB0-9B38-EAFB4B3F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pic>
        <p:nvPicPr>
          <p:cNvPr id="6" name="heart_segmented">
            <a:hlinkClick r:id="" action="ppaction://media"/>
            <a:extLst>
              <a:ext uri="{FF2B5EF4-FFF2-40B4-BE49-F238E27FC236}">
                <a16:creationId xmlns:a16="http://schemas.microsoft.com/office/drawing/2014/main" id="{DAF7A6D0-E0A4-497A-8788-3693388B72D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1600" y="981075"/>
            <a:ext cx="6907213" cy="4895850"/>
          </a:xfrm>
        </p:spPr>
      </p:pic>
    </p:spTree>
    <p:extLst>
      <p:ext uri="{BB962C8B-B14F-4D97-AF65-F5344CB8AC3E}">
        <p14:creationId xmlns:p14="http://schemas.microsoft.com/office/powerpoint/2010/main" val="27202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olidQueue Jobs">
            <a:extLst>
              <a:ext uri="{FF2B5EF4-FFF2-40B4-BE49-F238E27FC236}">
                <a16:creationId xmlns:a16="http://schemas.microsoft.com/office/drawing/2014/main" id="{22A76AE7-D5ED-4107-9922-765E27FA7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8253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CreateSegmentPixelArray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85406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CreateSegmentPixelArray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Heart segmentation">
            <a:extLst>
              <a:ext uri="{FF2B5EF4-FFF2-40B4-BE49-F238E27FC236}">
                <a16:creationId xmlns:a16="http://schemas.microsoft.com/office/drawing/2014/main" id="{8C641B7C-52AE-4543-9548-160FF7D62968}"/>
              </a:ext>
            </a:extLst>
          </p:cNvPr>
          <p:cNvGrpSpPr/>
          <p:nvPr/>
        </p:nvGrpSpPr>
        <p:grpSpPr>
          <a:xfrm>
            <a:off x="9156000" y="2709000"/>
            <a:ext cx="609600" cy="609600"/>
            <a:chOff x="8436000" y="189000"/>
            <a:chExt cx="609600" cy="609600"/>
          </a:xfrm>
        </p:grpSpPr>
        <p:pic>
          <p:nvPicPr>
            <p:cNvPr id="50" name="Myocardium">
              <a:extLst>
                <a:ext uri="{FF2B5EF4-FFF2-40B4-BE49-F238E27FC236}">
                  <a16:creationId xmlns:a16="http://schemas.microsoft.com/office/drawing/2014/main" id="{83BC88B7-9388-47E6-A3EF-A12246F1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Left ventricle">
              <a:extLst>
                <a:ext uri="{FF2B5EF4-FFF2-40B4-BE49-F238E27FC236}">
                  <a16:creationId xmlns:a16="http://schemas.microsoft.com/office/drawing/2014/main" id="{6635259F-4C16-4328-9402-C338A1F8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3" name="Right ventricle">
              <a:extLst>
                <a:ext uri="{FF2B5EF4-FFF2-40B4-BE49-F238E27FC236}">
                  <a16:creationId xmlns:a16="http://schemas.microsoft.com/office/drawing/2014/main" id="{14607BDA-7B51-4E11-B1D5-2274612A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5" name="Papillary muscle">
              <a:extLst>
                <a:ext uri="{FF2B5EF4-FFF2-40B4-BE49-F238E27FC236}">
                  <a16:creationId xmlns:a16="http://schemas.microsoft.com/office/drawing/2014/main" id="{2D620E73-6557-4C7E-8A5A-8E1AD8A6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000" y="189000"/>
              <a:ext cx="609600" cy="609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D31EF4E-28D2-42A4-92D1-BEF028F18C5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89000"/>
            <a:ext cx="3664497" cy="11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42744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CreateSegmentPixelArray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61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78796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CreateSegmentPixelArray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olidQueue Jobs">
            <a:extLst>
              <a:ext uri="{FF2B5EF4-FFF2-40B4-BE49-F238E27FC236}">
                <a16:creationId xmlns:a16="http://schemas.microsoft.com/office/drawing/2014/main" id="{0DEC4A2F-CBA8-4BE9-AE53-7CCB207D2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34997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CreateSegmentPixelArray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9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1368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ActionBroadcast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CreateSegmentPixelArray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3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04248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1" dirty="0" err="1"/>
                        <a:t>ActionBroadcast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CreateSegmentPixelArray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Myocardium">
            <a:extLst>
              <a:ext uri="{FF2B5EF4-FFF2-40B4-BE49-F238E27FC236}">
                <a16:creationId xmlns:a16="http://schemas.microsoft.com/office/drawing/2014/main" id="{11DECB3F-BA97-4C59-A02C-2502AD8367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1" name="Left ventricle">
            <a:extLst>
              <a:ext uri="{FF2B5EF4-FFF2-40B4-BE49-F238E27FC236}">
                <a16:creationId xmlns:a16="http://schemas.microsoft.com/office/drawing/2014/main" id="{78DEAC3D-BF01-4643-A7DD-314D61F801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2" name="Right ventricle">
            <a:extLst>
              <a:ext uri="{FF2B5EF4-FFF2-40B4-BE49-F238E27FC236}">
                <a16:creationId xmlns:a16="http://schemas.microsoft.com/office/drawing/2014/main" id="{ACC026B2-5B59-4F08-978F-45AA9C08BE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3" name="Papillary muscle">
            <a:extLst>
              <a:ext uri="{FF2B5EF4-FFF2-40B4-BE49-F238E27FC236}">
                <a16:creationId xmlns:a16="http://schemas.microsoft.com/office/drawing/2014/main" id="{08AB10E9-C5A3-4832-B728-DF3825CF87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5" name="Lung">
            <a:extLst>
              <a:ext uri="{FF2B5EF4-FFF2-40B4-BE49-F238E27FC236}">
                <a16:creationId xmlns:a16="http://schemas.microsoft.com/office/drawing/2014/main" id="{757B1F1D-8524-4DE1-87FF-1AA8A2EC21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69173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ActionBroadcast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CreateSegmentPixelArray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CountSegmentPixels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Myocardium">
            <a:extLst>
              <a:ext uri="{FF2B5EF4-FFF2-40B4-BE49-F238E27FC236}">
                <a16:creationId xmlns:a16="http://schemas.microsoft.com/office/drawing/2014/main" id="{11DECB3F-BA97-4C59-A02C-2502AD8367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1" name="Left ventricle">
            <a:extLst>
              <a:ext uri="{FF2B5EF4-FFF2-40B4-BE49-F238E27FC236}">
                <a16:creationId xmlns:a16="http://schemas.microsoft.com/office/drawing/2014/main" id="{78DEAC3D-BF01-4643-A7DD-314D61F801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2" name="Right ventricle">
            <a:extLst>
              <a:ext uri="{FF2B5EF4-FFF2-40B4-BE49-F238E27FC236}">
                <a16:creationId xmlns:a16="http://schemas.microsoft.com/office/drawing/2014/main" id="{ACC026B2-5B59-4F08-978F-45AA9C08BE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3" name="Papillary muscle">
            <a:extLst>
              <a:ext uri="{FF2B5EF4-FFF2-40B4-BE49-F238E27FC236}">
                <a16:creationId xmlns:a16="http://schemas.microsoft.com/office/drawing/2014/main" id="{08AB10E9-C5A3-4832-B728-DF3825CF87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5" name="Lung">
            <a:extLst>
              <a:ext uri="{FF2B5EF4-FFF2-40B4-BE49-F238E27FC236}">
                <a16:creationId xmlns:a16="http://schemas.microsoft.com/office/drawing/2014/main" id="{757B1F1D-8524-4DE1-87FF-1AA8A2EC21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SolidQueue Jobs">
            <a:extLst>
              <a:ext uri="{FF2B5EF4-FFF2-40B4-BE49-F238E27FC236}">
                <a16:creationId xmlns:a16="http://schemas.microsoft.com/office/drawing/2014/main" id="{30930522-3EC5-4C82-BF66-EC6455641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652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ActionBroadcast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CreateSegmentPixelArray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CountSegmentPixels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  <p:pic>
        <p:nvPicPr>
          <p:cNvPr id="41" name="Image">
            <a:extLst>
              <a:ext uri="{FF2B5EF4-FFF2-40B4-BE49-F238E27FC236}">
                <a16:creationId xmlns:a16="http://schemas.microsoft.com/office/drawing/2014/main" id="{8BEDD5DD-BD9E-4C0E-8756-7D3530377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grpSp>
        <p:nvGrpSpPr>
          <p:cNvPr id="45" name="nnUNet">
            <a:extLst>
              <a:ext uri="{FF2B5EF4-FFF2-40B4-BE49-F238E27FC236}">
                <a16:creationId xmlns:a16="http://schemas.microsoft.com/office/drawing/2014/main" id="{920B4EE5-F8AE-49F6-9094-D4A97B85BE2D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2BEF2BE0-0069-4CBE-8A2B-7072A7CEA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92F604A-0560-4F34-B441-81D7D2FE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D07F70A-3243-4E81-942E-953D3BB46A79}"/>
              </a:ext>
            </a:extLst>
          </p:cNvPr>
          <p:cNvCxnSpPr>
            <a:cxnSpLocks/>
            <a:stCxn id="19" idx="0"/>
            <a:endCxn id="46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Myocardium">
            <a:extLst>
              <a:ext uri="{FF2B5EF4-FFF2-40B4-BE49-F238E27FC236}">
                <a16:creationId xmlns:a16="http://schemas.microsoft.com/office/drawing/2014/main" id="{11DECB3F-BA97-4C59-A02C-2502AD8367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1" name="Left ventricle">
            <a:extLst>
              <a:ext uri="{FF2B5EF4-FFF2-40B4-BE49-F238E27FC236}">
                <a16:creationId xmlns:a16="http://schemas.microsoft.com/office/drawing/2014/main" id="{78DEAC3D-BF01-4643-A7DD-314D61F801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2" name="Right ventricle">
            <a:extLst>
              <a:ext uri="{FF2B5EF4-FFF2-40B4-BE49-F238E27FC236}">
                <a16:creationId xmlns:a16="http://schemas.microsoft.com/office/drawing/2014/main" id="{ACC026B2-5B59-4F08-978F-45AA9C08BE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3" name="Papillary muscle">
            <a:extLst>
              <a:ext uri="{FF2B5EF4-FFF2-40B4-BE49-F238E27FC236}">
                <a16:creationId xmlns:a16="http://schemas.microsoft.com/office/drawing/2014/main" id="{08AB10E9-C5A3-4832-B728-DF3825CF87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5" name="Lung">
            <a:extLst>
              <a:ext uri="{FF2B5EF4-FFF2-40B4-BE49-F238E27FC236}">
                <a16:creationId xmlns:a16="http://schemas.microsoft.com/office/drawing/2014/main" id="{757B1F1D-8524-4DE1-87FF-1AA8A2EC21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graphicFrame>
        <p:nvGraphicFramePr>
          <p:cNvPr id="49" name="SolidQueue Jobs">
            <a:extLst>
              <a:ext uri="{FF2B5EF4-FFF2-40B4-BE49-F238E27FC236}">
                <a16:creationId xmlns:a16="http://schemas.microsoft.com/office/drawing/2014/main" id="{67B0C2D6-056E-4309-B6A3-FD3B6B4C6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2108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ImportImage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PredictImage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CreateImagePixelArray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de-DE" b="0" dirty="0" err="1"/>
                        <a:t>ActionBroadcast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0" dirty="0" err="1"/>
                        <a:t>CreateSegmentPixelArray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b="1" dirty="0" err="1"/>
                        <a:t>CountSegmentPixels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6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32" name="nnUNet">
            <a:extLst>
              <a:ext uri="{FF2B5EF4-FFF2-40B4-BE49-F238E27FC236}">
                <a16:creationId xmlns:a16="http://schemas.microsoft.com/office/drawing/2014/main" id="{A0CF3913-4775-4B41-963F-1F7CB838AAAA}"/>
              </a:ext>
            </a:extLst>
          </p:cNvPr>
          <p:cNvGrpSpPr/>
          <p:nvPr/>
        </p:nvGrpSpPr>
        <p:grpSpPr>
          <a:xfrm>
            <a:off x="8436000" y="189000"/>
            <a:ext cx="2160000" cy="1080000"/>
            <a:chOff x="696000" y="3776035"/>
            <a:chExt cx="2160000" cy="1080000"/>
          </a:xfrm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81403816-FEB3-40A0-BFF1-57A4BFD89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AF81262-62AA-4562-8DF6-373243C9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4476000" y="3429000"/>
            <a:ext cx="4140000" cy="288000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ActiveRecord">
            <a:extLst>
              <a:ext uri="{FF2B5EF4-FFF2-40B4-BE49-F238E27FC236}">
                <a16:creationId xmlns:a16="http://schemas.microsoft.com/office/drawing/2014/main" id="{BEC91567-E74E-4442-994B-247475EE0DA3}"/>
              </a:ext>
            </a:extLst>
          </p:cNvPr>
          <p:cNvGrpSpPr/>
          <p:nvPr/>
        </p:nvGrpSpPr>
        <p:grpSpPr>
          <a:xfrm>
            <a:off x="9156000" y="2709000"/>
            <a:ext cx="2160000" cy="1080000"/>
            <a:chOff x="696000" y="1629000"/>
            <a:chExt cx="2160000" cy="1080000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FD04C476-1574-48E5-A75B-B3C8EB430B70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AF07003-CA19-40A9-8BD1-2D45465B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Database">
            <a:extLst>
              <a:ext uri="{FF2B5EF4-FFF2-40B4-BE49-F238E27FC236}">
                <a16:creationId xmlns:a16="http://schemas.microsoft.com/office/drawing/2014/main" id="{ACCF51D3-64CF-4AB8-9272-7EF945614399}"/>
              </a:ext>
            </a:extLst>
          </p:cNvPr>
          <p:cNvGrpSpPr/>
          <p:nvPr/>
        </p:nvGrpSpPr>
        <p:grpSpPr>
          <a:xfrm>
            <a:off x="9156000" y="3969000"/>
            <a:ext cx="2160000" cy="1080000"/>
            <a:chOff x="696000" y="1629000"/>
            <a:chExt cx="2160000" cy="1080000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F5931C4-742A-4987-AD46-BA62A9C72BE1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SQLite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29DA462-7966-401C-9836-6AF3C17D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ActiveStorage">
            <a:extLst>
              <a:ext uri="{FF2B5EF4-FFF2-40B4-BE49-F238E27FC236}">
                <a16:creationId xmlns:a16="http://schemas.microsoft.com/office/drawing/2014/main" id="{92F5D7F9-0538-4457-AB6D-5794C3B7239C}"/>
              </a:ext>
            </a:extLst>
          </p:cNvPr>
          <p:cNvGrpSpPr/>
          <p:nvPr/>
        </p:nvGrpSpPr>
        <p:grpSpPr>
          <a:xfrm>
            <a:off x="9156000" y="52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D020804-9A43-4E35-8FAC-223F8244AE0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ActiveStorage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629CD0C-8E9C-46A9-B9B5-102087A2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pic>
        <p:nvPicPr>
          <p:cNvPr id="41" name="Image">
            <a:extLst>
              <a:ext uri="{FF2B5EF4-FFF2-40B4-BE49-F238E27FC236}">
                <a16:creationId xmlns:a16="http://schemas.microsoft.com/office/drawing/2014/main" id="{78BBCF58-C68C-4456-8C6F-2D4302171B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5346"/>
            <a:ext cx="1384800" cy="1384800"/>
          </a:xfrm>
          <a:prstGeom prst="rect">
            <a:avLst/>
          </a:prstGeom>
        </p:spPr>
      </p:pic>
      <p:pic>
        <p:nvPicPr>
          <p:cNvPr id="46" name="Myocardium">
            <a:extLst>
              <a:ext uri="{FF2B5EF4-FFF2-40B4-BE49-F238E27FC236}">
                <a16:creationId xmlns:a16="http://schemas.microsoft.com/office/drawing/2014/main" id="{045384A2-A1BC-4546-95FE-8976487EB3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48" name="Left ventricle">
            <a:extLst>
              <a:ext uri="{FF2B5EF4-FFF2-40B4-BE49-F238E27FC236}">
                <a16:creationId xmlns:a16="http://schemas.microsoft.com/office/drawing/2014/main" id="{4B7E3AD8-9017-45A9-874F-20C31D3499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49" name="Right ventricle">
            <a:extLst>
              <a:ext uri="{FF2B5EF4-FFF2-40B4-BE49-F238E27FC236}">
                <a16:creationId xmlns:a16="http://schemas.microsoft.com/office/drawing/2014/main" id="{D6DA01D2-67CA-4116-A7AB-BB3D74A921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50" name="Papillary muscle">
            <a:extLst>
              <a:ext uri="{FF2B5EF4-FFF2-40B4-BE49-F238E27FC236}">
                <a16:creationId xmlns:a16="http://schemas.microsoft.com/office/drawing/2014/main" id="{9BBD9F78-297D-4E4C-8E9E-2B417FF896E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pic>
        <p:nvPicPr>
          <p:cNvPr id="45" name="Lung">
            <a:extLst>
              <a:ext uri="{FF2B5EF4-FFF2-40B4-BE49-F238E27FC236}">
                <a16:creationId xmlns:a16="http://schemas.microsoft.com/office/drawing/2014/main" id="{A2C8E18A-149E-4015-A75A-0E09FB9BD8A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3754800"/>
            <a:ext cx="1384800" cy="1384800"/>
          </a:xfrm>
          <a:prstGeom prst="rect">
            <a:avLst/>
          </a:prstGeom>
        </p:spPr>
      </p:pic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E37E518-1A8D-4F55-BEC8-22AB431AADD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691000" y="2574000"/>
            <a:ext cx="540000" cy="1170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FE5554F-18E4-4B5F-93C4-36B2F13636EB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8616000" y="3249000"/>
            <a:ext cx="540000" cy="1620000"/>
          </a:xfrm>
          <a:prstGeom prst="bentConnector3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7BB9FE9-1621-47D6-97BB-E92E1A988D5C}"/>
              </a:ext>
            </a:extLst>
          </p:cNvPr>
          <p:cNvCxnSpPr>
            <a:stCxn id="22" idx="3"/>
            <a:endCxn id="25" idx="3"/>
          </p:cNvCxnSpPr>
          <p:nvPr/>
        </p:nvCxnSpPr>
        <p:spPr>
          <a:xfrm>
            <a:off x="11316000" y="3249000"/>
            <a:ext cx="12700" cy="1260000"/>
          </a:xfrm>
          <a:prstGeom prst="bentConnector3">
            <a:avLst>
              <a:gd name="adj1" fmla="val 141701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FC0531E9-4C16-4F3C-AB67-6DF9B3A696ED}"/>
              </a:ext>
            </a:extLst>
          </p:cNvPr>
          <p:cNvCxnSpPr>
            <a:stCxn id="22" idx="3"/>
            <a:endCxn id="28" idx="3"/>
          </p:cNvCxnSpPr>
          <p:nvPr/>
        </p:nvCxnSpPr>
        <p:spPr>
          <a:xfrm>
            <a:off x="11316000" y="3249000"/>
            <a:ext cx="12700" cy="2520000"/>
          </a:xfrm>
          <a:prstGeom prst="bentConnector3">
            <a:avLst>
              <a:gd name="adj1" fmla="val 218297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5AE36DD8-D0F8-478F-A7BE-1D85F70AB236}"/>
              </a:ext>
            </a:extLst>
          </p:cNvPr>
          <p:cNvCxnSpPr>
            <a:cxnSpLocks/>
            <a:stCxn id="19" idx="0"/>
            <a:endCxn id="63" idx="2"/>
          </p:cNvCxnSpPr>
          <p:nvPr/>
        </p:nvCxnSpPr>
        <p:spPr>
          <a:xfrm rot="5400000" flipH="1" flipV="1">
            <a:off x="6951000" y="864000"/>
            <a:ext cx="2160000" cy="29700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64432"/>
              </p:ext>
            </p:extLst>
          </p:nvPr>
        </p:nvGraphicFramePr>
        <p:xfrm>
          <a:off x="4656000" y="3609000"/>
          <a:ext cx="3780000" cy="234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ImportImage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PredictImage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CreateImagePixelArray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ActionBroadcast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CreateSegmentPixelArray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390000">
                <a:tc>
                  <a:txBody>
                    <a:bodyPr/>
                    <a:lstStyle/>
                    <a:p>
                      <a:r>
                        <a:rPr lang="en-US" dirty="0" err="1"/>
                        <a:t>CountSegmentPixels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09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A Lot </a:t>
            </a:r>
            <a:r>
              <a:rPr lang="de-DE" dirty="0" err="1"/>
              <a:t>of</a:t>
            </a:r>
            <a:r>
              <a:rPr lang="de-DE" dirty="0"/>
              <a:t> Jobs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2316000" y="1269000"/>
            <a:ext cx="7560000" cy="475826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65907"/>
              </p:ext>
            </p:extLst>
          </p:nvPr>
        </p:nvGraphicFramePr>
        <p:xfrm>
          <a:off x="2496000" y="1625086"/>
          <a:ext cx="7200000" cy="3866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67669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1732331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ImportImage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PredictImage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2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CreateImagePixelArray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ActionBroadcast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18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CreateSegmentPixelArray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5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CountSegmentPixels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5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70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u="sng" dirty="0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Jobs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2316000" y="1269000"/>
            <a:ext cx="7560000" cy="475826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80660"/>
              </p:ext>
            </p:extLst>
          </p:nvPr>
        </p:nvGraphicFramePr>
        <p:xfrm>
          <a:off x="2496000" y="1625086"/>
          <a:ext cx="7200000" cy="3866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67669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1732331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ImportImage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6000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PredictImage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12000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CreateImagePixelArray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6000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ActionBroadcast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108000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CreateSegmentPixelArray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30000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CountSegmentPixels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30000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2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Status Quo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35" name="Real-time MRI">
            <a:extLst>
              <a:ext uri="{FF2B5EF4-FFF2-40B4-BE49-F238E27FC236}">
                <a16:creationId xmlns:a16="http://schemas.microsoft.com/office/drawing/2014/main" id="{98898396-CE9E-4D7A-8714-4DE37DF8A2EE}"/>
              </a:ext>
            </a:extLst>
          </p:cNvPr>
          <p:cNvGrpSpPr/>
          <p:nvPr/>
        </p:nvGrpSpPr>
        <p:grpSpPr>
          <a:xfrm>
            <a:off x="9336000" y="1629000"/>
            <a:ext cx="2160000" cy="1080000"/>
            <a:chOff x="9447600" y="1629000"/>
            <a:chExt cx="2160000" cy="1080000"/>
          </a:xfrm>
        </p:grpSpPr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C7D607EA-BE7A-40B8-B639-69FAEF6F100E}"/>
                </a:ext>
              </a:extLst>
            </p:cNvPr>
            <p:cNvSpPr/>
            <p:nvPr/>
          </p:nvSpPr>
          <p:spPr>
            <a:xfrm>
              <a:off x="94476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Real-time MRI</a:t>
              </a: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4BEAB34F-0815-4FB2-A140-34EDFA507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228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2" name="nnUNet">
            <a:extLst>
              <a:ext uri="{FF2B5EF4-FFF2-40B4-BE49-F238E27FC236}">
                <a16:creationId xmlns:a16="http://schemas.microsoft.com/office/drawing/2014/main" id="{A0CF3913-4775-4B41-963F-1F7CB838AAAA}"/>
              </a:ext>
            </a:extLst>
          </p:cNvPr>
          <p:cNvGrpSpPr/>
          <p:nvPr/>
        </p:nvGrpSpPr>
        <p:grpSpPr>
          <a:xfrm>
            <a:off x="696000" y="3429000"/>
            <a:ext cx="2160000" cy="1080000"/>
            <a:chOff x="696000" y="3776035"/>
            <a:chExt cx="2160000" cy="1080000"/>
          </a:xfrm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81403816-FEB3-40A0-BFF1-57A4BFD89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AF81262-62AA-4562-8DF6-373243C9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6" name="Doctor">
            <a:extLst>
              <a:ext uri="{FF2B5EF4-FFF2-40B4-BE49-F238E27FC236}">
                <a16:creationId xmlns:a16="http://schemas.microsoft.com/office/drawing/2014/main" id="{52C77745-D162-4FC2-94CB-F708C86F1A48}"/>
              </a:ext>
            </a:extLst>
          </p:cNvPr>
          <p:cNvGrpSpPr/>
          <p:nvPr/>
        </p:nvGrpSpPr>
        <p:grpSpPr>
          <a:xfrm>
            <a:off x="9336000" y="3429000"/>
            <a:ext cx="2160000" cy="1080000"/>
            <a:chOff x="9447600" y="3776035"/>
            <a:chExt cx="2160000" cy="1080000"/>
          </a:xfrm>
        </p:grpSpPr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EB71E59B-2ACB-4B40-835F-951CC650D52D}"/>
                </a:ext>
              </a:extLst>
            </p:cNvPr>
            <p:cNvSpPr/>
            <p:nvPr/>
          </p:nvSpPr>
          <p:spPr>
            <a:xfrm>
              <a:off x="94476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446AE61B-EAE5-4804-B497-DBCCAF7E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28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7" name="Folder">
            <a:extLst>
              <a:ext uri="{FF2B5EF4-FFF2-40B4-BE49-F238E27FC236}">
                <a16:creationId xmlns:a16="http://schemas.microsoft.com/office/drawing/2014/main" id="{761B9629-7744-4C88-96C8-4B76CCBA8FE7}"/>
              </a:ext>
            </a:extLst>
          </p:cNvPr>
          <p:cNvGrpSpPr/>
          <p:nvPr/>
        </p:nvGrpSpPr>
        <p:grpSpPr>
          <a:xfrm>
            <a:off x="3576000" y="16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3031846D-E695-475C-94A8-67DE43878892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Folder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CC59215-455F-4C99-94FB-335CE4C3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3" name="Developer">
            <a:extLst>
              <a:ext uri="{FF2B5EF4-FFF2-40B4-BE49-F238E27FC236}">
                <a16:creationId xmlns:a16="http://schemas.microsoft.com/office/drawing/2014/main" id="{FAFF30EF-F0BC-41DD-98E5-53B6FFF6C7CD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D724FD89-5051-480A-AE64-C4CF3C2D3788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Developer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3CD9CDB2-7559-4A23-8EFD-DDD2B463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1" name="3D Slicer">
            <a:extLst>
              <a:ext uri="{FF2B5EF4-FFF2-40B4-BE49-F238E27FC236}">
                <a16:creationId xmlns:a16="http://schemas.microsoft.com/office/drawing/2014/main" id="{82415F6F-9F6A-48B1-850F-0B752458E104}"/>
              </a:ext>
            </a:extLst>
          </p:cNvPr>
          <p:cNvGrpSpPr/>
          <p:nvPr/>
        </p:nvGrpSpPr>
        <p:grpSpPr>
          <a:xfrm>
            <a:off x="6456000" y="5409000"/>
            <a:ext cx="2160000" cy="1080000"/>
            <a:chOff x="6276000" y="5409000"/>
            <a:chExt cx="2160000" cy="1080000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4E6C79B2-1B39-47E8-92D2-9BAA97EE5173}"/>
                </a:ext>
              </a:extLst>
            </p:cNvPr>
            <p:cNvSpPr/>
            <p:nvPr/>
          </p:nvSpPr>
          <p:spPr>
            <a:xfrm>
              <a:off x="6276000" y="540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3D </a:t>
              </a:r>
              <a:r>
                <a:rPr lang="de-DE" dirty="0" err="1">
                  <a:solidFill>
                    <a:schemeClr val="tx1"/>
                  </a:solidFill>
                </a:rPr>
                <a:t>Slicer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BEF0086-BE88-4F34-B872-221D6B19B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51200" y="550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4" name="Some other folder">
            <a:extLst>
              <a:ext uri="{FF2B5EF4-FFF2-40B4-BE49-F238E27FC236}">
                <a16:creationId xmlns:a16="http://schemas.microsoft.com/office/drawing/2014/main" id="{DBA4EFA6-5D05-4677-A683-2CFE7BBC2138}"/>
              </a:ext>
            </a:extLst>
          </p:cNvPr>
          <p:cNvGrpSpPr/>
          <p:nvPr/>
        </p:nvGrpSpPr>
        <p:grpSpPr>
          <a:xfrm>
            <a:off x="3576000" y="5409000"/>
            <a:ext cx="2160000" cy="1080000"/>
            <a:chOff x="6343800" y="3609000"/>
            <a:chExt cx="2160000" cy="1080000"/>
          </a:xfrm>
        </p:grpSpPr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C5D4583F-B932-4D6F-BA33-CF910DD0E7D4}"/>
                </a:ext>
              </a:extLst>
            </p:cNvPr>
            <p:cNvSpPr/>
            <p:nvPr/>
          </p:nvSpPr>
          <p:spPr>
            <a:xfrm>
              <a:off x="6343800" y="360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Some other folder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6D3216A-B5BF-4A97-A0E7-2E6A66E2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19000" y="3707807"/>
              <a:ext cx="609600" cy="609600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84E86-706C-440F-9609-632E111ADCC1}"/>
              </a:ext>
            </a:extLst>
          </p:cNvPr>
          <p:cNvCxnSpPr>
            <a:cxnSpLocks/>
            <a:stCxn id="72" idx="0"/>
            <a:endCxn id="60" idx="2"/>
          </p:cNvCxnSpPr>
          <p:nvPr/>
        </p:nvCxnSpPr>
        <p:spPr>
          <a:xfrm flipV="1">
            <a:off x="10416000" y="2709000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E2FDDF-9000-4628-82AB-E4F7AEC7B8FD}"/>
              </a:ext>
            </a:extLst>
          </p:cNvPr>
          <p:cNvCxnSpPr>
            <a:stCxn id="60" idx="1"/>
            <a:endCxn id="28" idx="3"/>
          </p:cNvCxnSpPr>
          <p:nvPr/>
        </p:nvCxnSpPr>
        <p:spPr>
          <a:xfrm flipH="1">
            <a:off x="5736000" y="2169000"/>
            <a:ext cx="36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6E4833-E465-4FC2-91F3-BCD854FF0DC6}"/>
              </a:ext>
            </a:extLst>
          </p:cNvPr>
          <p:cNvCxnSpPr>
            <a:cxnSpLocks/>
            <a:stCxn id="28" idx="2"/>
            <a:endCxn id="66" idx="0"/>
          </p:cNvCxnSpPr>
          <p:nvPr/>
        </p:nvCxnSpPr>
        <p:spPr>
          <a:xfrm>
            <a:off x="4656000" y="2709000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DD1E733-3238-41BF-84EE-F3E930F015E1}"/>
              </a:ext>
            </a:extLst>
          </p:cNvPr>
          <p:cNvCxnSpPr>
            <a:cxnSpLocks/>
            <a:stCxn id="66" idx="1"/>
            <a:endCxn id="63" idx="3"/>
          </p:cNvCxnSpPr>
          <p:nvPr/>
        </p:nvCxnSpPr>
        <p:spPr>
          <a:xfrm flipH="1">
            <a:off x="2856000" y="3969000"/>
            <a:ext cx="72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5D2CA34-6C0E-4E0B-B4D3-85715A57EEFE}"/>
              </a:ext>
            </a:extLst>
          </p:cNvPr>
          <p:cNvCxnSpPr>
            <a:cxnSpLocks/>
            <a:stCxn id="66" idx="2"/>
            <a:endCxn id="75" idx="0"/>
          </p:cNvCxnSpPr>
          <p:nvPr/>
        </p:nvCxnSpPr>
        <p:spPr>
          <a:xfrm>
            <a:off x="4656000" y="4509000"/>
            <a:ext cx="0" cy="9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F2649D8-C7DC-4EB6-936F-029990D221B4}"/>
              </a:ext>
            </a:extLst>
          </p:cNvPr>
          <p:cNvCxnSpPr>
            <a:cxnSpLocks/>
            <a:stCxn id="75" idx="3"/>
            <a:endCxn id="69" idx="1"/>
          </p:cNvCxnSpPr>
          <p:nvPr/>
        </p:nvCxnSpPr>
        <p:spPr>
          <a:xfrm>
            <a:off x="5736000" y="5949000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3E100BCB-6681-403D-BE18-D45CCF5E6304}"/>
              </a:ext>
            </a:extLst>
          </p:cNvPr>
          <p:cNvCxnSpPr>
            <a:stCxn id="72" idx="2"/>
            <a:endCxn id="69" idx="3"/>
          </p:cNvCxnSpPr>
          <p:nvPr/>
        </p:nvCxnSpPr>
        <p:spPr>
          <a:xfrm rot="5400000">
            <a:off x="8796000" y="4329000"/>
            <a:ext cx="1440000" cy="180000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u="sng" dirty="0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Jobs – 192.000 </a:t>
            </a:r>
            <a:r>
              <a:rPr lang="de-DE" dirty="0" err="1"/>
              <a:t>To</a:t>
            </a:r>
            <a:r>
              <a:rPr lang="de-DE" dirty="0"/>
              <a:t> Be </a:t>
            </a:r>
            <a:r>
              <a:rPr lang="de-DE" dirty="0" err="1"/>
              <a:t>Precise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19" name="SolidQueue">
            <a:extLst>
              <a:ext uri="{FF2B5EF4-FFF2-40B4-BE49-F238E27FC236}">
                <a16:creationId xmlns:a16="http://schemas.microsoft.com/office/drawing/2014/main" id="{1D7D6822-8F84-49DE-AC98-941D2B3D1C65}"/>
              </a:ext>
            </a:extLst>
          </p:cNvPr>
          <p:cNvSpPr/>
          <p:nvPr/>
        </p:nvSpPr>
        <p:spPr>
          <a:xfrm>
            <a:off x="2316000" y="1269000"/>
            <a:ext cx="7560000" cy="4758260"/>
          </a:xfrm>
          <a:prstGeom prst="flowChartProcess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SolidQueue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0" name="SolidQueue Jobs">
            <a:extLst>
              <a:ext uri="{FF2B5EF4-FFF2-40B4-BE49-F238E27FC236}">
                <a16:creationId xmlns:a16="http://schemas.microsoft.com/office/drawing/2014/main" id="{F70BBD55-2CAD-4F80-9925-F5F43AA8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08657"/>
              </p:ext>
            </p:extLst>
          </p:nvPr>
        </p:nvGraphicFramePr>
        <p:xfrm>
          <a:off x="2496000" y="1625086"/>
          <a:ext cx="7200000" cy="3866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67669">
                  <a:extLst>
                    <a:ext uri="{9D8B030D-6E8A-4147-A177-3AD203B41FA5}">
                      <a16:colId xmlns:a16="http://schemas.microsoft.com/office/drawing/2014/main" val="1202396881"/>
                    </a:ext>
                  </a:extLst>
                </a:gridCol>
                <a:gridCol w="1732331">
                  <a:extLst>
                    <a:ext uri="{9D8B030D-6E8A-4147-A177-3AD203B41FA5}">
                      <a16:colId xmlns:a16="http://schemas.microsoft.com/office/drawing/2014/main" val="3301150905"/>
                    </a:ext>
                  </a:extLst>
                </a:gridCol>
              </a:tblGrid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ImportImage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6000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4029455113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PredictImage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12000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796237988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CreateImagePixelArray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6000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91334224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ActionBroadcast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108000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54645624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CreateSegmentPixelArray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30000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818108275"/>
                  </a:ext>
                </a:extLst>
              </a:tr>
              <a:tr h="644348">
                <a:tc>
                  <a:txBody>
                    <a:bodyPr/>
                    <a:lstStyle/>
                    <a:p>
                      <a:r>
                        <a:rPr lang="en-US" sz="3000" dirty="0" err="1"/>
                        <a:t>CountSegmentPixels</a:t>
                      </a:r>
                      <a:endParaRPr lang="en-US" sz="3000" dirty="0"/>
                    </a:p>
                  </a:txBody>
                  <a:tcPr marL="151075" marR="151075" marT="75537" marB="75537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30000</a:t>
                      </a:r>
                    </a:p>
                  </a:txBody>
                  <a:tcPr marL="151075" marR="151075" marT="75537" marB="75537"/>
                </a:tc>
                <a:extLst>
                  <a:ext uri="{0D108BD9-81ED-4DB2-BD59-A6C34878D82A}">
                    <a16:rowId xmlns:a16="http://schemas.microsoft.com/office/drawing/2014/main" val="116292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184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So Many Jobs?</a:t>
            </a:r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989A5-616A-42B8-BD97-9C7301B1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number of jobs</a:t>
            </a:r>
          </a:p>
          <a:p>
            <a:r>
              <a:rPr lang="en-US" dirty="0"/>
              <a:t>Use batch processing in </a:t>
            </a:r>
            <a:r>
              <a:rPr lang="en-US" dirty="0" err="1"/>
              <a:t>nnUNet</a:t>
            </a:r>
            <a:endParaRPr lang="en-US" dirty="0"/>
          </a:p>
          <a:p>
            <a:r>
              <a:rPr lang="en-US" dirty="0"/>
              <a:t>Prioritize certain images</a:t>
            </a:r>
          </a:p>
          <a:p>
            <a:r>
              <a:rPr lang="en-US" dirty="0"/>
              <a:t>Optimize </a:t>
            </a:r>
            <a:r>
              <a:rPr lang="en-US" dirty="0" err="1"/>
              <a:t>SolidQueue</a:t>
            </a:r>
            <a:endParaRPr lang="en-US" dirty="0"/>
          </a:p>
          <a:p>
            <a:pPr lvl="1"/>
            <a:r>
              <a:rPr lang="en-US" dirty="0"/>
              <a:t>Number of workers</a:t>
            </a:r>
          </a:p>
          <a:p>
            <a:pPr lvl="1"/>
            <a:r>
              <a:rPr lang="en-US" dirty="0"/>
              <a:t>Queues</a:t>
            </a:r>
          </a:p>
          <a:p>
            <a:pPr lvl="1"/>
            <a:r>
              <a:rPr lang="en-US" dirty="0"/>
              <a:t>Number of processes/threads per worker</a:t>
            </a:r>
          </a:p>
          <a:p>
            <a:pPr lvl="1"/>
            <a:r>
              <a:rPr lang="en-US" dirty="0"/>
              <a:t>Polling interval</a:t>
            </a:r>
          </a:p>
          <a:p>
            <a:r>
              <a:rPr lang="en-US" dirty="0"/>
              <a:t>Use caching in the frontend</a:t>
            </a:r>
          </a:p>
          <a:p>
            <a:r>
              <a:rPr lang="en-US" dirty="0"/>
              <a:t>Switch the database implementation (SQLite -&gt; PostgreSQL)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pic>
        <p:nvPicPr>
          <p:cNvPr id="8" name="uncertainty">
            <a:hlinkClick r:id="" action="ppaction://media"/>
            <a:extLst>
              <a:ext uri="{FF2B5EF4-FFF2-40B4-BE49-F238E27FC236}">
                <a16:creationId xmlns:a16="http://schemas.microsoft.com/office/drawing/2014/main" id="{D6031FB4-CB3D-4F88-8A4C-1E8BFB559B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6000" y="1269000"/>
            <a:ext cx="5130000" cy="34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EB9C1-A540-4E96-98B6-B396D4DD0158}"/>
              </a:ext>
            </a:extLst>
          </p:cNvPr>
          <p:cNvSpPr txBox="1"/>
          <p:nvPr/>
        </p:nvSpPr>
        <p:spPr>
          <a:xfrm>
            <a:off x="10416337" y="4581278"/>
            <a:ext cx="126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Felix </a:t>
            </a:r>
            <a:r>
              <a:rPr lang="en-US" sz="800" dirty="0" err="1"/>
              <a:t>Terhag</a:t>
            </a:r>
            <a:r>
              <a:rPr lang="en-US" sz="800" dirty="0"/>
              <a:t>, DLR-SC</a:t>
            </a:r>
          </a:p>
        </p:txBody>
      </p:sp>
    </p:spTree>
    <p:extLst>
      <p:ext uri="{BB962C8B-B14F-4D97-AF65-F5344CB8AC3E}">
        <p14:creationId xmlns:p14="http://schemas.microsoft.com/office/powerpoint/2010/main" val="36306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42799AC-1813-4EAC-AE73-69CC0746A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63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Developer">
            <a:extLst>
              <a:ext uri="{FF2B5EF4-FFF2-40B4-BE49-F238E27FC236}">
                <a16:creationId xmlns:a16="http://schemas.microsoft.com/office/drawing/2014/main" id="{493363DD-7508-4DAB-B736-C551CE65F1A8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2678F83B-F00F-4B8C-AF7E-94DFD4CFF9BF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Developer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6F8FA5C-1C4F-4C1A-8913-B722605F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45" name="Folder">
            <a:extLst>
              <a:ext uri="{FF2B5EF4-FFF2-40B4-BE49-F238E27FC236}">
                <a16:creationId xmlns:a16="http://schemas.microsoft.com/office/drawing/2014/main" id="{E67A63D1-E113-43F9-9A6B-31D782837993}"/>
              </a:ext>
            </a:extLst>
          </p:cNvPr>
          <p:cNvGrpSpPr/>
          <p:nvPr/>
        </p:nvGrpSpPr>
        <p:grpSpPr>
          <a:xfrm>
            <a:off x="3576000" y="1629000"/>
            <a:ext cx="2160000" cy="1080000"/>
            <a:chOff x="696000" y="1629000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36237734-1F1E-4B59-A74D-2CF19503AE27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Folder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3172B86-8D1E-4D99-99D2-BCB31E64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DC9984-0BC4-4CEE-AA26-2770182D6F05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42" name="Flowchart: Process 41">
              <a:extLst>
                <a:ext uri="{FF2B5EF4-FFF2-40B4-BE49-F238E27FC236}">
                  <a16:creationId xmlns:a16="http://schemas.microsoft.com/office/drawing/2014/main" id="{265B2B1F-58D1-48B9-858A-1AA08B1210AE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5ADC1E3-D25F-46E5-B18C-52279F78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Automate</a:t>
            </a:r>
            <a:r>
              <a:rPr lang="de-DE" dirty="0"/>
              <a:t> This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35" name="Real-time MRI">
            <a:extLst>
              <a:ext uri="{FF2B5EF4-FFF2-40B4-BE49-F238E27FC236}">
                <a16:creationId xmlns:a16="http://schemas.microsoft.com/office/drawing/2014/main" id="{98898396-CE9E-4D7A-8714-4DE37DF8A2EE}"/>
              </a:ext>
            </a:extLst>
          </p:cNvPr>
          <p:cNvGrpSpPr/>
          <p:nvPr/>
        </p:nvGrpSpPr>
        <p:grpSpPr>
          <a:xfrm>
            <a:off x="9336000" y="1629000"/>
            <a:ext cx="2160000" cy="1080000"/>
            <a:chOff x="9447600" y="1629000"/>
            <a:chExt cx="2160000" cy="1080000"/>
          </a:xfrm>
        </p:grpSpPr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C7D607EA-BE7A-40B8-B639-69FAEF6F100E}"/>
                </a:ext>
              </a:extLst>
            </p:cNvPr>
            <p:cNvSpPr/>
            <p:nvPr/>
          </p:nvSpPr>
          <p:spPr>
            <a:xfrm>
              <a:off x="94476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Real-time MRI</a:t>
              </a: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4BEAB34F-0815-4FB2-A140-34EDFA507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228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2" name="nnUNet">
            <a:extLst>
              <a:ext uri="{FF2B5EF4-FFF2-40B4-BE49-F238E27FC236}">
                <a16:creationId xmlns:a16="http://schemas.microsoft.com/office/drawing/2014/main" id="{A0CF3913-4775-4B41-963F-1F7CB838AAAA}"/>
              </a:ext>
            </a:extLst>
          </p:cNvPr>
          <p:cNvGrpSpPr/>
          <p:nvPr/>
        </p:nvGrpSpPr>
        <p:grpSpPr>
          <a:xfrm>
            <a:off x="696000" y="3429000"/>
            <a:ext cx="2160000" cy="1080000"/>
            <a:chOff x="696000" y="3776035"/>
            <a:chExt cx="2160000" cy="1080000"/>
          </a:xfrm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81403816-FEB3-40A0-BFF1-57A4BFD89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AF81262-62AA-4562-8DF6-373243C9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6" name="Doctor">
            <a:extLst>
              <a:ext uri="{FF2B5EF4-FFF2-40B4-BE49-F238E27FC236}">
                <a16:creationId xmlns:a16="http://schemas.microsoft.com/office/drawing/2014/main" id="{52C77745-D162-4FC2-94CB-F708C86F1A48}"/>
              </a:ext>
            </a:extLst>
          </p:cNvPr>
          <p:cNvGrpSpPr/>
          <p:nvPr/>
        </p:nvGrpSpPr>
        <p:grpSpPr>
          <a:xfrm>
            <a:off x="9336000" y="3429000"/>
            <a:ext cx="2160000" cy="1080000"/>
            <a:chOff x="9447600" y="3776035"/>
            <a:chExt cx="2160000" cy="1080000"/>
          </a:xfrm>
        </p:grpSpPr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EB71E59B-2ACB-4B40-835F-951CC650D52D}"/>
                </a:ext>
              </a:extLst>
            </p:cNvPr>
            <p:cNvSpPr/>
            <p:nvPr/>
          </p:nvSpPr>
          <p:spPr>
            <a:xfrm>
              <a:off x="94476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446AE61B-EAE5-4804-B497-DBCCAF7E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228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7" name="Monitored folder">
            <a:extLst>
              <a:ext uri="{FF2B5EF4-FFF2-40B4-BE49-F238E27FC236}">
                <a16:creationId xmlns:a16="http://schemas.microsoft.com/office/drawing/2014/main" id="{761B9629-7744-4C88-96C8-4B76CCBA8FE7}"/>
              </a:ext>
            </a:extLst>
          </p:cNvPr>
          <p:cNvGrpSpPr/>
          <p:nvPr/>
        </p:nvGrpSpPr>
        <p:grpSpPr>
          <a:xfrm>
            <a:off x="3576000" y="16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3031846D-E695-475C-94A8-67DE43878892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Monitored folder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CC59215-455F-4C99-94FB-335CE4C3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3" name="Rails server">
            <a:extLst>
              <a:ext uri="{FF2B5EF4-FFF2-40B4-BE49-F238E27FC236}">
                <a16:creationId xmlns:a16="http://schemas.microsoft.com/office/drawing/2014/main" id="{FAFF30EF-F0BC-41DD-98E5-53B6FFF6C7CD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D724FD89-5051-480A-AE64-C4CF3C2D3788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Rails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3CD9CDB2-7559-4A23-8EFD-DDD2B463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1" name="3D Slicer">
            <a:extLst>
              <a:ext uri="{FF2B5EF4-FFF2-40B4-BE49-F238E27FC236}">
                <a16:creationId xmlns:a16="http://schemas.microsoft.com/office/drawing/2014/main" id="{82415F6F-9F6A-48B1-850F-0B752458E104}"/>
              </a:ext>
            </a:extLst>
          </p:cNvPr>
          <p:cNvGrpSpPr/>
          <p:nvPr/>
        </p:nvGrpSpPr>
        <p:grpSpPr>
          <a:xfrm>
            <a:off x="6456000" y="5409000"/>
            <a:ext cx="2160000" cy="1080000"/>
            <a:chOff x="6276000" y="5409000"/>
            <a:chExt cx="2160000" cy="1080000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4E6C79B2-1B39-47E8-92D2-9BAA97EE5173}"/>
                </a:ext>
              </a:extLst>
            </p:cNvPr>
            <p:cNvSpPr/>
            <p:nvPr/>
          </p:nvSpPr>
          <p:spPr>
            <a:xfrm>
              <a:off x="6276000" y="540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3D </a:t>
              </a:r>
              <a:r>
                <a:rPr lang="de-DE" dirty="0" err="1">
                  <a:solidFill>
                    <a:schemeClr val="tx1"/>
                  </a:solidFill>
                </a:rPr>
                <a:t>Slicer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BEF0086-BE88-4F34-B872-221D6B19B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51200" y="5507807"/>
              <a:ext cx="609600" cy="609600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84E86-706C-440F-9609-632E111ADCC1}"/>
              </a:ext>
            </a:extLst>
          </p:cNvPr>
          <p:cNvCxnSpPr>
            <a:cxnSpLocks/>
            <a:stCxn id="72" idx="0"/>
            <a:endCxn id="60" idx="2"/>
          </p:cNvCxnSpPr>
          <p:nvPr/>
        </p:nvCxnSpPr>
        <p:spPr>
          <a:xfrm flipV="1">
            <a:off x="10416000" y="2709000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E2FDDF-9000-4628-82AB-E4F7AEC7B8FD}"/>
              </a:ext>
            </a:extLst>
          </p:cNvPr>
          <p:cNvCxnSpPr>
            <a:stCxn id="60" idx="1"/>
            <a:endCxn id="28" idx="3"/>
          </p:cNvCxnSpPr>
          <p:nvPr/>
        </p:nvCxnSpPr>
        <p:spPr>
          <a:xfrm flipH="1">
            <a:off x="5736000" y="2169000"/>
            <a:ext cx="36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6E4833-E465-4FC2-91F3-BCD854FF0DC6}"/>
              </a:ext>
            </a:extLst>
          </p:cNvPr>
          <p:cNvCxnSpPr>
            <a:cxnSpLocks/>
            <a:stCxn id="28" idx="2"/>
            <a:endCxn id="66" idx="0"/>
          </p:cNvCxnSpPr>
          <p:nvPr/>
        </p:nvCxnSpPr>
        <p:spPr>
          <a:xfrm>
            <a:off x="4656000" y="2709000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DD1E733-3238-41BF-84EE-F3E930F015E1}"/>
              </a:ext>
            </a:extLst>
          </p:cNvPr>
          <p:cNvCxnSpPr>
            <a:cxnSpLocks/>
            <a:stCxn id="66" idx="1"/>
            <a:endCxn id="63" idx="3"/>
          </p:cNvCxnSpPr>
          <p:nvPr/>
        </p:nvCxnSpPr>
        <p:spPr>
          <a:xfrm flipH="1">
            <a:off x="2856000" y="3969000"/>
            <a:ext cx="72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3E100BCB-6681-403D-BE18-D45CCF5E6304}"/>
              </a:ext>
            </a:extLst>
          </p:cNvPr>
          <p:cNvCxnSpPr>
            <a:stCxn id="72" idx="2"/>
            <a:endCxn id="69" idx="3"/>
          </p:cNvCxnSpPr>
          <p:nvPr/>
        </p:nvCxnSpPr>
        <p:spPr>
          <a:xfrm rot="5400000">
            <a:off x="8796000" y="4329000"/>
            <a:ext cx="1440000" cy="180000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6A61B77-ABAA-442D-BD89-962319C440B7}"/>
              </a:ext>
            </a:extLst>
          </p:cNvPr>
          <p:cNvCxnSpPr>
            <a:cxnSpLocks/>
            <a:stCxn id="66" idx="2"/>
            <a:endCxn id="69" idx="1"/>
          </p:cNvCxnSpPr>
          <p:nvPr/>
        </p:nvCxnSpPr>
        <p:spPr>
          <a:xfrm rot="16200000" flipH="1">
            <a:off x="4836000" y="4329000"/>
            <a:ext cx="1440000" cy="180000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Web browser">
            <a:extLst>
              <a:ext uri="{FF2B5EF4-FFF2-40B4-BE49-F238E27FC236}">
                <a16:creationId xmlns:a16="http://schemas.microsoft.com/office/drawing/2014/main" id="{4DF69129-21E4-4018-A63E-DD1DBDE10289}"/>
              </a:ext>
            </a:extLst>
          </p:cNvPr>
          <p:cNvGrpSpPr/>
          <p:nvPr/>
        </p:nvGrpSpPr>
        <p:grpSpPr>
          <a:xfrm>
            <a:off x="6456000" y="3429000"/>
            <a:ext cx="2160000" cy="1080000"/>
            <a:chOff x="3576000" y="3776035"/>
            <a:chExt cx="2160000" cy="1080000"/>
          </a:xfrm>
        </p:grpSpPr>
        <p:sp>
          <p:nvSpPr>
            <p:cNvPr id="39" name="Flowchart: Process 38">
              <a:extLst>
                <a:ext uri="{FF2B5EF4-FFF2-40B4-BE49-F238E27FC236}">
                  <a16:creationId xmlns:a16="http://schemas.microsoft.com/office/drawing/2014/main" id="{27EB086C-C99C-47F8-A5DE-48DE26AFDFEA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Web </a:t>
              </a:r>
              <a:r>
                <a:rPr lang="de-DE" dirty="0" err="1">
                  <a:solidFill>
                    <a:schemeClr val="tx1"/>
                  </a:solidFill>
                </a:rPr>
                <a:t>browser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48638A7-D773-4030-B611-8D058F0E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A59D0E-C401-4F89-93B5-3F0497E3BA5A}"/>
              </a:ext>
            </a:extLst>
          </p:cNvPr>
          <p:cNvCxnSpPr>
            <a:cxnSpLocks/>
            <a:stCxn id="66" idx="3"/>
            <a:endCxn id="39" idx="1"/>
          </p:cNvCxnSpPr>
          <p:nvPr/>
        </p:nvCxnSpPr>
        <p:spPr>
          <a:xfrm>
            <a:off x="5736000" y="3969000"/>
            <a:ext cx="72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AD42B9-AF33-4572-9A1C-D2293976C731}"/>
              </a:ext>
            </a:extLst>
          </p:cNvPr>
          <p:cNvCxnSpPr>
            <a:cxnSpLocks/>
            <a:stCxn id="39" idx="3"/>
            <a:endCxn id="72" idx="1"/>
          </p:cNvCxnSpPr>
          <p:nvPr/>
        </p:nvCxnSpPr>
        <p:spPr>
          <a:xfrm>
            <a:off x="8616000" y="3969000"/>
            <a:ext cx="72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ome other folder">
            <a:extLst>
              <a:ext uri="{FF2B5EF4-FFF2-40B4-BE49-F238E27FC236}">
                <a16:creationId xmlns:a16="http://schemas.microsoft.com/office/drawing/2014/main" id="{5FBCE1D8-9672-4187-A758-8ACC8C4D3692}"/>
              </a:ext>
            </a:extLst>
          </p:cNvPr>
          <p:cNvGrpSpPr/>
          <p:nvPr/>
        </p:nvGrpSpPr>
        <p:grpSpPr>
          <a:xfrm>
            <a:off x="3576000" y="4509000"/>
            <a:ext cx="2880000" cy="1980000"/>
            <a:chOff x="3576000" y="4509000"/>
            <a:chExt cx="2880000" cy="1980000"/>
          </a:xfrm>
        </p:grpSpPr>
        <p:grpSp>
          <p:nvGrpSpPr>
            <p:cNvPr id="81" name="Some other folder">
              <a:extLst>
                <a:ext uri="{FF2B5EF4-FFF2-40B4-BE49-F238E27FC236}">
                  <a16:creationId xmlns:a16="http://schemas.microsoft.com/office/drawing/2014/main" id="{9A0C9FE8-93CA-487D-B6A0-3BDB71603FEE}"/>
                </a:ext>
              </a:extLst>
            </p:cNvPr>
            <p:cNvGrpSpPr/>
            <p:nvPr/>
          </p:nvGrpSpPr>
          <p:grpSpPr>
            <a:xfrm>
              <a:off x="3576000" y="5409000"/>
              <a:ext cx="2160000" cy="1080000"/>
              <a:chOff x="6343800" y="3609000"/>
              <a:chExt cx="2160000" cy="1080000"/>
            </a:xfrm>
          </p:grpSpPr>
          <p:sp>
            <p:nvSpPr>
              <p:cNvPr id="82" name="Flowchart: Process 81">
                <a:extLst>
                  <a:ext uri="{FF2B5EF4-FFF2-40B4-BE49-F238E27FC236}">
                    <a16:creationId xmlns:a16="http://schemas.microsoft.com/office/drawing/2014/main" id="{945B0700-3DBC-4FE3-881A-01EBD675075C}"/>
                  </a:ext>
                </a:extLst>
              </p:cNvPr>
              <p:cNvSpPr/>
              <p:nvPr/>
            </p:nvSpPr>
            <p:spPr>
              <a:xfrm>
                <a:off x="6343800" y="3609000"/>
                <a:ext cx="2160000" cy="1080000"/>
              </a:xfrm>
              <a:prstGeom prst="flowChartProcess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Some other folder</a:t>
                </a:r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A6624E9C-9A86-43AF-8EE9-EB2BC3A7B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19000" y="3707807"/>
                <a:ext cx="609600" cy="609600"/>
              </a:xfrm>
              <a:prstGeom prst="rect">
                <a:avLst/>
              </a:prstGeom>
            </p:spPr>
          </p:pic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0E603F9-3021-4CE6-B784-01863187B5EA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>
              <a:off x="4656000" y="4509000"/>
              <a:ext cx="0" cy="90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3C6EC26-938A-4F80-B4D3-3BE5131A8D67}"/>
                </a:ext>
              </a:extLst>
            </p:cNvPr>
            <p:cNvCxnSpPr>
              <a:cxnSpLocks/>
              <a:stCxn id="82" idx="3"/>
            </p:cNvCxnSpPr>
            <p:nvPr/>
          </p:nvCxnSpPr>
          <p:spPr>
            <a:xfrm>
              <a:off x="5736000" y="5949000"/>
              <a:ext cx="7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3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Developer">
            <a:extLst>
              <a:ext uri="{FF2B5EF4-FFF2-40B4-BE49-F238E27FC236}">
                <a16:creationId xmlns:a16="http://schemas.microsoft.com/office/drawing/2014/main" id="{493363DD-7508-4DAB-B736-C551CE65F1A8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2678F83B-F00F-4B8C-AF7E-94DFD4CFF9BF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Developer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6F8FA5C-1C4F-4C1A-8913-B722605F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45" name="Folder">
            <a:extLst>
              <a:ext uri="{FF2B5EF4-FFF2-40B4-BE49-F238E27FC236}">
                <a16:creationId xmlns:a16="http://schemas.microsoft.com/office/drawing/2014/main" id="{E67A63D1-E113-43F9-9A6B-31D782837993}"/>
              </a:ext>
            </a:extLst>
          </p:cNvPr>
          <p:cNvGrpSpPr/>
          <p:nvPr/>
        </p:nvGrpSpPr>
        <p:grpSpPr>
          <a:xfrm>
            <a:off x="3576000" y="1629000"/>
            <a:ext cx="2160000" cy="1080000"/>
            <a:chOff x="696000" y="1629000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36237734-1F1E-4B59-A74D-2CF19503AE27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Folder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53172B86-8D1E-4D99-99D2-BCB31E64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DC9984-0BC4-4CEE-AA26-2770182D6F05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42" name="Flowchart: Process 41">
              <a:extLst>
                <a:ext uri="{FF2B5EF4-FFF2-40B4-BE49-F238E27FC236}">
                  <a16:creationId xmlns:a16="http://schemas.microsoft.com/office/drawing/2014/main" id="{265B2B1F-58D1-48B9-858A-1AA08B1210AE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5ADC1E3-D25F-46E5-B18C-52279F78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Automate</a:t>
            </a:r>
            <a:r>
              <a:rPr lang="de-DE" dirty="0"/>
              <a:t> This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35" name="Real-time MRI">
            <a:extLst>
              <a:ext uri="{FF2B5EF4-FFF2-40B4-BE49-F238E27FC236}">
                <a16:creationId xmlns:a16="http://schemas.microsoft.com/office/drawing/2014/main" id="{98898396-CE9E-4D7A-8714-4DE37DF8A2EE}"/>
              </a:ext>
            </a:extLst>
          </p:cNvPr>
          <p:cNvGrpSpPr/>
          <p:nvPr/>
        </p:nvGrpSpPr>
        <p:grpSpPr>
          <a:xfrm>
            <a:off x="9336000" y="1629000"/>
            <a:ext cx="2160000" cy="1080000"/>
            <a:chOff x="9447600" y="1629000"/>
            <a:chExt cx="2160000" cy="1080000"/>
          </a:xfrm>
        </p:grpSpPr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C7D607EA-BE7A-40B8-B639-69FAEF6F100E}"/>
                </a:ext>
              </a:extLst>
            </p:cNvPr>
            <p:cNvSpPr/>
            <p:nvPr/>
          </p:nvSpPr>
          <p:spPr>
            <a:xfrm>
              <a:off x="94476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Real-time MRI</a:t>
              </a: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4BEAB34F-0815-4FB2-A140-34EDFA507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228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2" name="nnUNet">
            <a:extLst>
              <a:ext uri="{FF2B5EF4-FFF2-40B4-BE49-F238E27FC236}">
                <a16:creationId xmlns:a16="http://schemas.microsoft.com/office/drawing/2014/main" id="{A0CF3913-4775-4B41-963F-1F7CB838AAAA}"/>
              </a:ext>
            </a:extLst>
          </p:cNvPr>
          <p:cNvGrpSpPr/>
          <p:nvPr/>
        </p:nvGrpSpPr>
        <p:grpSpPr>
          <a:xfrm>
            <a:off x="696000" y="3429000"/>
            <a:ext cx="2160000" cy="1080000"/>
            <a:chOff x="696000" y="3776035"/>
            <a:chExt cx="2160000" cy="1080000"/>
          </a:xfrm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81403816-FEB3-40A0-BFF1-57A4BFD89D38}"/>
                </a:ext>
              </a:extLst>
            </p:cNvPr>
            <p:cNvSpPr/>
            <p:nvPr/>
          </p:nvSpPr>
          <p:spPr>
            <a:xfrm>
              <a:off x="69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</a:t>
              </a:r>
              <a:r>
                <a:rPr lang="en-US" dirty="0" err="1">
                  <a:solidFill>
                    <a:schemeClr val="tx1"/>
                  </a:solidFill>
                </a:rPr>
                <a:t>nUNet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AF81262-62AA-4562-8DF6-373243C99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6" name="Doctor">
            <a:extLst>
              <a:ext uri="{FF2B5EF4-FFF2-40B4-BE49-F238E27FC236}">
                <a16:creationId xmlns:a16="http://schemas.microsoft.com/office/drawing/2014/main" id="{52C77745-D162-4FC2-94CB-F708C86F1A48}"/>
              </a:ext>
            </a:extLst>
          </p:cNvPr>
          <p:cNvGrpSpPr/>
          <p:nvPr/>
        </p:nvGrpSpPr>
        <p:grpSpPr>
          <a:xfrm>
            <a:off x="9336000" y="3429000"/>
            <a:ext cx="2160000" cy="1080000"/>
            <a:chOff x="9447600" y="3776035"/>
            <a:chExt cx="2160000" cy="1080000"/>
          </a:xfrm>
        </p:grpSpPr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EB71E59B-2ACB-4B40-835F-951CC650D52D}"/>
                </a:ext>
              </a:extLst>
            </p:cNvPr>
            <p:cNvSpPr/>
            <p:nvPr/>
          </p:nvSpPr>
          <p:spPr>
            <a:xfrm>
              <a:off x="94476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Doctor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446AE61B-EAE5-4804-B497-DBCCAF7E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228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7" name="Monitored folder">
            <a:extLst>
              <a:ext uri="{FF2B5EF4-FFF2-40B4-BE49-F238E27FC236}">
                <a16:creationId xmlns:a16="http://schemas.microsoft.com/office/drawing/2014/main" id="{761B9629-7744-4C88-96C8-4B76CCBA8FE7}"/>
              </a:ext>
            </a:extLst>
          </p:cNvPr>
          <p:cNvGrpSpPr/>
          <p:nvPr/>
        </p:nvGrpSpPr>
        <p:grpSpPr>
          <a:xfrm>
            <a:off x="3576000" y="1629000"/>
            <a:ext cx="2160000" cy="1080000"/>
            <a:chOff x="696000" y="1629000"/>
            <a:chExt cx="2160000" cy="1080000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3031846D-E695-475C-94A8-67DE43878892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Monitored folder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CC59215-455F-4C99-94FB-335CE4C3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33" name="Rails server">
            <a:extLst>
              <a:ext uri="{FF2B5EF4-FFF2-40B4-BE49-F238E27FC236}">
                <a16:creationId xmlns:a16="http://schemas.microsoft.com/office/drawing/2014/main" id="{FAFF30EF-F0BC-41DD-98E5-53B6FFF6C7CD}"/>
              </a:ext>
            </a:extLst>
          </p:cNvPr>
          <p:cNvGrpSpPr/>
          <p:nvPr/>
        </p:nvGrpSpPr>
        <p:grpSpPr>
          <a:xfrm>
            <a:off x="3576000" y="3429000"/>
            <a:ext cx="2160000" cy="1080000"/>
            <a:chOff x="3576000" y="3776035"/>
            <a:chExt cx="2160000" cy="1080000"/>
          </a:xfrm>
        </p:grpSpPr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D724FD89-5051-480A-AE64-C4CF3C2D3788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Rails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3CD9CDB2-7559-4A23-8EFD-DDD2B463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grpSp>
        <p:nvGrpSpPr>
          <p:cNvPr id="31" name="3D Slicer">
            <a:extLst>
              <a:ext uri="{FF2B5EF4-FFF2-40B4-BE49-F238E27FC236}">
                <a16:creationId xmlns:a16="http://schemas.microsoft.com/office/drawing/2014/main" id="{82415F6F-9F6A-48B1-850F-0B752458E104}"/>
              </a:ext>
            </a:extLst>
          </p:cNvPr>
          <p:cNvGrpSpPr/>
          <p:nvPr/>
        </p:nvGrpSpPr>
        <p:grpSpPr>
          <a:xfrm>
            <a:off x="6456000" y="5409000"/>
            <a:ext cx="2160000" cy="1080000"/>
            <a:chOff x="6276000" y="5409000"/>
            <a:chExt cx="2160000" cy="1080000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4E6C79B2-1B39-47E8-92D2-9BAA97EE5173}"/>
                </a:ext>
              </a:extLst>
            </p:cNvPr>
            <p:cNvSpPr/>
            <p:nvPr/>
          </p:nvSpPr>
          <p:spPr>
            <a:xfrm>
              <a:off x="6276000" y="540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3D </a:t>
              </a:r>
              <a:r>
                <a:rPr lang="de-DE" dirty="0" err="1">
                  <a:solidFill>
                    <a:schemeClr val="tx1"/>
                  </a:solidFill>
                </a:rPr>
                <a:t>Slicer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BEF0086-BE88-4F34-B872-221D6B19B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51200" y="5507807"/>
              <a:ext cx="609600" cy="609600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84E86-706C-440F-9609-632E111ADCC1}"/>
              </a:ext>
            </a:extLst>
          </p:cNvPr>
          <p:cNvCxnSpPr>
            <a:cxnSpLocks/>
            <a:stCxn id="72" idx="0"/>
            <a:endCxn id="60" idx="2"/>
          </p:cNvCxnSpPr>
          <p:nvPr/>
        </p:nvCxnSpPr>
        <p:spPr>
          <a:xfrm flipV="1">
            <a:off x="10416000" y="2709000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E2FDDF-9000-4628-82AB-E4F7AEC7B8FD}"/>
              </a:ext>
            </a:extLst>
          </p:cNvPr>
          <p:cNvCxnSpPr>
            <a:stCxn id="60" idx="1"/>
            <a:endCxn id="28" idx="3"/>
          </p:cNvCxnSpPr>
          <p:nvPr/>
        </p:nvCxnSpPr>
        <p:spPr>
          <a:xfrm flipH="1">
            <a:off x="5736000" y="2169000"/>
            <a:ext cx="360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6E4833-E465-4FC2-91F3-BCD854FF0DC6}"/>
              </a:ext>
            </a:extLst>
          </p:cNvPr>
          <p:cNvCxnSpPr>
            <a:cxnSpLocks/>
            <a:stCxn id="28" idx="2"/>
            <a:endCxn id="66" idx="0"/>
          </p:cNvCxnSpPr>
          <p:nvPr/>
        </p:nvCxnSpPr>
        <p:spPr>
          <a:xfrm>
            <a:off x="4656000" y="2709000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DD1E733-3238-41BF-84EE-F3E930F015E1}"/>
              </a:ext>
            </a:extLst>
          </p:cNvPr>
          <p:cNvCxnSpPr>
            <a:cxnSpLocks/>
            <a:stCxn id="66" idx="1"/>
            <a:endCxn id="63" idx="3"/>
          </p:cNvCxnSpPr>
          <p:nvPr/>
        </p:nvCxnSpPr>
        <p:spPr>
          <a:xfrm flipH="1">
            <a:off x="2856000" y="3969000"/>
            <a:ext cx="72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3E100BCB-6681-403D-BE18-D45CCF5E6304}"/>
              </a:ext>
            </a:extLst>
          </p:cNvPr>
          <p:cNvCxnSpPr>
            <a:stCxn id="72" idx="2"/>
            <a:endCxn id="69" idx="3"/>
          </p:cNvCxnSpPr>
          <p:nvPr/>
        </p:nvCxnSpPr>
        <p:spPr>
          <a:xfrm rot="5400000">
            <a:off x="8796000" y="4329000"/>
            <a:ext cx="1440000" cy="180000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6A61B77-ABAA-442D-BD89-962319C440B7}"/>
              </a:ext>
            </a:extLst>
          </p:cNvPr>
          <p:cNvCxnSpPr>
            <a:cxnSpLocks/>
            <a:stCxn id="66" idx="2"/>
            <a:endCxn id="69" idx="1"/>
          </p:cNvCxnSpPr>
          <p:nvPr/>
        </p:nvCxnSpPr>
        <p:spPr>
          <a:xfrm rot="16200000" flipH="1">
            <a:off x="4836000" y="4329000"/>
            <a:ext cx="1440000" cy="1800000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Web browser">
            <a:extLst>
              <a:ext uri="{FF2B5EF4-FFF2-40B4-BE49-F238E27FC236}">
                <a16:creationId xmlns:a16="http://schemas.microsoft.com/office/drawing/2014/main" id="{4DF69129-21E4-4018-A63E-DD1DBDE10289}"/>
              </a:ext>
            </a:extLst>
          </p:cNvPr>
          <p:cNvGrpSpPr/>
          <p:nvPr/>
        </p:nvGrpSpPr>
        <p:grpSpPr>
          <a:xfrm>
            <a:off x="6456000" y="3429000"/>
            <a:ext cx="2160000" cy="1080000"/>
            <a:chOff x="3576000" y="3776035"/>
            <a:chExt cx="2160000" cy="1080000"/>
          </a:xfrm>
        </p:grpSpPr>
        <p:sp>
          <p:nvSpPr>
            <p:cNvPr id="39" name="Flowchart: Process 38">
              <a:extLst>
                <a:ext uri="{FF2B5EF4-FFF2-40B4-BE49-F238E27FC236}">
                  <a16:creationId xmlns:a16="http://schemas.microsoft.com/office/drawing/2014/main" id="{27EB086C-C99C-47F8-A5DE-48DE26AFDFEA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Web </a:t>
              </a:r>
              <a:r>
                <a:rPr lang="de-DE" dirty="0" err="1">
                  <a:solidFill>
                    <a:schemeClr val="tx1"/>
                  </a:solidFill>
                </a:rPr>
                <a:t>browser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48638A7-D773-4030-B611-8D058F0E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A59D0E-C401-4F89-93B5-3F0497E3BA5A}"/>
              </a:ext>
            </a:extLst>
          </p:cNvPr>
          <p:cNvCxnSpPr>
            <a:stCxn id="66" idx="3"/>
            <a:endCxn id="39" idx="1"/>
          </p:cNvCxnSpPr>
          <p:nvPr/>
        </p:nvCxnSpPr>
        <p:spPr>
          <a:xfrm>
            <a:off x="5736000" y="3969000"/>
            <a:ext cx="72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AD42B9-AF33-4572-9A1C-D2293976C731}"/>
              </a:ext>
            </a:extLst>
          </p:cNvPr>
          <p:cNvCxnSpPr>
            <a:stCxn id="39" idx="3"/>
            <a:endCxn id="72" idx="1"/>
          </p:cNvCxnSpPr>
          <p:nvPr/>
        </p:nvCxnSpPr>
        <p:spPr>
          <a:xfrm>
            <a:off x="8616000" y="3969000"/>
            <a:ext cx="72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High-Level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2EED0B-DEE3-4CFF-A5AE-C9DC85183F13}"/>
              </a:ext>
            </a:extLst>
          </p:cNvPr>
          <p:cNvGrpSpPr/>
          <p:nvPr/>
        </p:nvGrpSpPr>
        <p:grpSpPr>
          <a:xfrm>
            <a:off x="-5424000" y="-1071000"/>
            <a:ext cx="20160000" cy="10080000"/>
            <a:chOff x="3576000" y="3776035"/>
            <a:chExt cx="2160000" cy="1080000"/>
          </a:xfrm>
        </p:grpSpPr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810EEC34-31F5-44C1-A931-2DD2685C0F98}"/>
                </a:ext>
              </a:extLst>
            </p:cNvPr>
            <p:cNvSpPr/>
            <p:nvPr/>
          </p:nvSpPr>
          <p:spPr>
            <a:xfrm>
              <a:off x="3576000" y="3776035"/>
              <a:ext cx="2160000" cy="108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7DDBA459-9EA6-41FE-BD70-5266790CD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1200" y="3874842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72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80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65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Life Cycle </a:t>
            </a:r>
            <a:r>
              <a:rPr lang="de-DE" dirty="0" err="1"/>
              <a:t>of</a:t>
            </a:r>
            <a:r>
              <a:rPr lang="de-DE" dirty="0"/>
              <a:t> an Image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AF9B05-84A9-4D6B-9A24-29C71683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A0F753-30A9-47D5-BD82-BEEB10DA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 dirty="0"/>
              <a:t>Jonas Weber, DLR-SC, February 26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de-DE" dirty="0"/>
          </a:p>
        </p:txBody>
      </p:sp>
      <p:grpSp>
        <p:nvGrpSpPr>
          <p:cNvPr id="12" name="Observed  folder">
            <a:extLst>
              <a:ext uri="{FF2B5EF4-FFF2-40B4-BE49-F238E27FC236}">
                <a16:creationId xmlns:a16="http://schemas.microsoft.com/office/drawing/2014/main" id="{14CEDDF2-7B03-4835-9DCA-217CA17A4C67}"/>
              </a:ext>
            </a:extLst>
          </p:cNvPr>
          <p:cNvGrpSpPr/>
          <p:nvPr/>
        </p:nvGrpSpPr>
        <p:grpSpPr>
          <a:xfrm>
            <a:off x="1236000" y="1809000"/>
            <a:ext cx="2160000" cy="1080000"/>
            <a:chOff x="696000" y="1629000"/>
            <a:chExt cx="2160000" cy="1080000"/>
          </a:xfrm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829BDDE-D300-401C-8355-7C7F53AE0AD6}"/>
                </a:ext>
              </a:extLst>
            </p:cNvPr>
            <p:cNvSpPr/>
            <p:nvPr/>
          </p:nvSpPr>
          <p:spPr>
            <a:xfrm>
              <a:off x="696000" y="1629000"/>
              <a:ext cx="216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Observed folder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35A0ABA-907E-4EB8-8452-1A708CA5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1200" y="1727807"/>
              <a:ext cx="609600" cy="609600"/>
            </a:xfrm>
            <a:prstGeom prst="rect">
              <a:avLst/>
            </a:prstGeom>
          </p:spPr>
        </p:pic>
      </p:grpSp>
      <p:grpSp>
        <p:nvGrpSpPr>
          <p:cNvPr id="76" name="Observer">
            <a:extLst>
              <a:ext uri="{FF2B5EF4-FFF2-40B4-BE49-F238E27FC236}">
                <a16:creationId xmlns:a16="http://schemas.microsoft.com/office/drawing/2014/main" id="{48C2851E-6A40-42BE-B811-B8D60DD2EBF1}"/>
              </a:ext>
            </a:extLst>
          </p:cNvPr>
          <p:cNvGrpSpPr/>
          <p:nvPr/>
        </p:nvGrpSpPr>
        <p:grpSpPr>
          <a:xfrm>
            <a:off x="4476000" y="1809000"/>
            <a:ext cx="1800000" cy="1080000"/>
            <a:chOff x="4476000" y="1809000"/>
            <a:chExt cx="1800000" cy="108000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E95F1A32-D521-4749-88C7-0AD7CA4A85A5}"/>
                </a:ext>
              </a:extLst>
            </p:cNvPr>
            <p:cNvSpPr/>
            <p:nvPr/>
          </p:nvSpPr>
          <p:spPr>
            <a:xfrm>
              <a:off x="4476000" y="1809000"/>
              <a:ext cx="1800000" cy="1080000"/>
            </a:xfrm>
            <a:prstGeom prst="flowChartProcess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Observer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80CAAAA-939B-48D3-B34F-3081BED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1200" y="1907807"/>
              <a:ext cx="609600" cy="6096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11A0B01-D3D8-465D-8044-016177A89CF5}"/>
              </a:ext>
            </a:extLst>
          </p:cNvPr>
          <p:cNvSpPr/>
          <p:nvPr/>
        </p:nvSpPr>
        <p:spPr>
          <a:xfrm>
            <a:off x="10776000" y="1809000"/>
            <a:ext cx="720000" cy="720000"/>
          </a:xfrm>
          <a:prstGeom prst="ellipse">
            <a:avLst/>
          </a:prstGeom>
          <a:solidFill>
            <a:srgbClr val="D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F31B5-66CC-4825-B770-5957A11D012D}"/>
              </a:ext>
            </a:extLst>
          </p:cNvPr>
          <p:cNvGrpSpPr/>
          <p:nvPr/>
        </p:nvGrpSpPr>
        <p:grpSpPr>
          <a:xfrm>
            <a:off x="10776000" y="1809000"/>
            <a:ext cx="720000" cy="720000"/>
            <a:chOff x="9592200" y="369000"/>
            <a:chExt cx="540000" cy="540000"/>
          </a:xfrm>
        </p:grpSpPr>
        <p:sp>
          <p:nvSpPr>
            <p:cNvPr id="39" name="Flowchart: Process 45">
              <a:extLst>
                <a:ext uri="{FF2B5EF4-FFF2-40B4-BE49-F238E27FC236}">
                  <a16:creationId xmlns:a16="http://schemas.microsoft.com/office/drawing/2014/main" id="{2DF4F34D-5D64-494D-82D6-30657AD9C45E}"/>
                </a:ext>
              </a:extLst>
            </p:cNvPr>
            <p:cNvSpPr/>
            <p:nvPr/>
          </p:nvSpPr>
          <p:spPr>
            <a:xfrm>
              <a:off x="9592200" y="369000"/>
              <a:ext cx="54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AF7D2BE-E48A-4BE6-8DF8-E2C892E8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09800" y="486600"/>
              <a:ext cx="304800" cy="304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A14-A273-4010-BD60-2ECBD0E2F4C0}"/>
              </a:ext>
            </a:extLst>
          </p:cNvPr>
          <p:cNvSpPr/>
          <p:nvPr/>
        </p:nvSpPr>
        <p:spPr>
          <a:xfrm>
            <a:off x="4344000" y="1629000"/>
            <a:ext cx="7332000" cy="4859991"/>
          </a:xfrm>
          <a:prstGeom prst="rect">
            <a:avLst/>
          </a:prstGeom>
          <a:noFill/>
          <a:ln w="38100">
            <a:solidFill>
              <a:srgbClr val="D300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Real-time MRI">
            <a:extLst>
              <a:ext uri="{FF2B5EF4-FFF2-40B4-BE49-F238E27FC236}">
                <a16:creationId xmlns:a16="http://schemas.microsoft.com/office/drawing/2014/main" id="{ED05EDDC-C2F4-4CAC-9E76-70766E200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400" y="1199400"/>
            <a:ext cx="609600" cy="609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77D808-4CEF-4422-9C6E-323148767901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936000" y="4869000"/>
            <a:ext cx="40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Web browser">
            <a:extLst>
              <a:ext uri="{FF2B5EF4-FFF2-40B4-BE49-F238E27FC236}">
                <a16:creationId xmlns:a16="http://schemas.microsoft.com/office/drawing/2014/main" id="{BB8F045B-DB52-4A1F-9EC1-96A650B9F9E5}"/>
              </a:ext>
            </a:extLst>
          </p:cNvPr>
          <p:cNvGrpSpPr/>
          <p:nvPr/>
        </p:nvGrpSpPr>
        <p:grpSpPr>
          <a:xfrm>
            <a:off x="696000" y="3249000"/>
            <a:ext cx="3240000" cy="3060000"/>
            <a:chOff x="696000" y="3249000"/>
            <a:chExt cx="3240000" cy="306000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699C90E6-5A44-492A-B258-72CCD1EDEBE2}"/>
                </a:ext>
              </a:extLst>
            </p:cNvPr>
            <p:cNvSpPr/>
            <p:nvPr/>
          </p:nvSpPr>
          <p:spPr>
            <a:xfrm>
              <a:off x="696000" y="3429000"/>
              <a:ext cx="3240000" cy="2880000"/>
            </a:xfrm>
            <a:prstGeom prst="flowChartProcess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browser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50610A8-6942-4D70-8EDA-1A4D7718F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6000" y="3249000"/>
              <a:ext cx="2880000" cy="2880000"/>
            </a:xfrm>
            <a:prstGeom prst="rect">
              <a:avLst/>
            </a:prstGeom>
          </p:spPr>
        </p:pic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54278C-8844-484B-8B85-64757BBF6472}"/>
              </a:ext>
            </a:extLst>
          </p:cNvPr>
          <p:cNvCxnSpPr>
            <a:cxnSpLocks/>
            <a:stCxn id="33" idx="2"/>
            <a:endCxn id="13" idx="1"/>
          </p:cNvCxnSpPr>
          <p:nvPr/>
        </p:nvCxnSpPr>
        <p:spPr>
          <a:xfrm rot="16200000" flipH="1">
            <a:off x="813600" y="1926600"/>
            <a:ext cx="540000" cy="304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B5FDA7-E2F7-4267-9EF4-FE0FEFF92C46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96000" y="2349000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">
            <a:extLst>
              <a:ext uri="{FF2B5EF4-FFF2-40B4-BE49-F238E27FC236}">
                <a16:creationId xmlns:a16="http://schemas.microsoft.com/office/drawing/2014/main" id="{392914C6-2E79-40B8-8EF8-DA729D351A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0" y="180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EN.pptx" id="{6250988B-F8D4-4672-99CB-10E86376C3D6}" vid="{13BA9046-8FD7-4B45-83ED-4CF3CC1D07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1411</Words>
  <Application>Microsoft Office PowerPoint</Application>
  <PresentationFormat>Widescreen</PresentationFormat>
  <Paragraphs>717</Paragraphs>
  <Slides>42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</vt:lpstr>
      <vt:lpstr>Optimizing Job Scheduling In a Web Application For Real-Time MRI Analysis</vt:lpstr>
      <vt:lpstr>PowerPoint Presentation</vt:lpstr>
      <vt:lpstr>PowerPoint Presentation</vt:lpstr>
      <vt:lpstr>Status Quo</vt:lpstr>
      <vt:lpstr>Let‘s Automate This</vt:lpstr>
      <vt:lpstr>Let‘s Automate This</vt:lpstr>
      <vt:lpstr>High-Level Overview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Life Cycle of an Image</vt:lpstr>
      <vt:lpstr>A Lot of Jobs</vt:lpstr>
      <vt:lpstr>A Lot of Jobs</vt:lpstr>
      <vt:lpstr>A Lot of Jobs – 192.000 To Be Precise</vt:lpstr>
      <vt:lpstr>How To Manage So Many Jobs?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Job Scheduling In a Web Application For Real-Time MRI Analysis</dc:title>
  <dc:creator>Weber, Jonas Levin</dc:creator>
  <cp:lastModifiedBy>Weber, Jonas Levin</cp:lastModifiedBy>
  <cp:revision>340</cp:revision>
  <dcterms:created xsi:type="dcterms:W3CDTF">2025-02-12T09:51:52Z</dcterms:created>
  <dcterms:modified xsi:type="dcterms:W3CDTF">2025-02-25T21:38:40Z</dcterms:modified>
</cp:coreProperties>
</file>