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3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8" r:id="rId1"/>
    <p:sldMasterId id="2147483793" r:id="rId2"/>
  </p:sldMasterIdLst>
  <p:notesMasterIdLst>
    <p:notesMasterId r:id="rId28"/>
  </p:notesMasterIdLst>
  <p:handoutMasterIdLst>
    <p:handoutMasterId r:id="rId29"/>
  </p:handoutMasterIdLst>
  <p:sldIdLst>
    <p:sldId id="256" r:id="rId3"/>
    <p:sldId id="349" r:id="rId4"/>
    <p:sldId id="352" r:id="rId5"/>
    <p:sldId id="637" r:id="rId6"/>
    <p:sldId id="290" r:id="rId7"/>
    <p:sldId id="278" r:id="rId8"/>
    <p:sldId id="640" r:id="rId9"/>
    <p:sldId id="327" r:id="rId10"/>
    <p:sldId id="639" r:id="rId11"/>
    <p:sldId id="272" r:id="rId12"/>
    <p:sldId id="638" r:id="rId13"/>
    <p:sldId id="274" r:id="rId14"/>
    <p:sldId id="641" r:id="rId15"/>
    <p:sldId id="356" r:id="rId16"/>
    <p:sldId id="642" r:id="rId17"/>
    <p:sldId id="264" r:id="rId18"/>
    <p:sldId id="643" r:id="rId19"/>
    <p:sldId id="273" r:id="rId20"/>
    <p:sldId id="644" r:id="rId21"/>
    <p:sldId id="635" r:id="rId22"/>
    <p:sldId id="636" r:id="rId23"/>
    <p:sldId id="258" r:id="rId24"/>
    <p:sldId id="267" r:id="rId25"/>
    <p:sldId id="266" r:id="rId26"/>
    <p:sldId id="265" r:id="rId27"/>
  </p:sldIdLst>
  <p:sldSz cx="12192000" cy="6858000"/>
  <p:notesSz cx="6797675" cy="985678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726" userDrawn="1">
          <p15:clr>
            <a:srgbClr val="A4A3A4"/>
          </p15:clr>
        </p15:guide>
        <p15:guide id="4" orient="horz" pos="4194" userDrawn="1">
          <p15:clr>
            <a:srgbClr val="A4A3A4"/>
          </p15:clr>
        </p15:guide>
        <p15:guide id="5" orient="horz" pos="3306" userDrawn="1">
          <p15:clr>
            <a:srgbClr val="A4A3A4"/>
          </p15:clr>
        </p15:guide>
        <p15:guide id="6" pos="7440" userDrawn="1">
          <p15:clr>
            <a:srgbClr val="A4A3A4"/>
          </p15:clr>
        </p15:guide>
        <p15:guide id="7" pos="234" userDrawn="1">
          <p15:clr>
            <a:srgbClr val="A4A3A4"/>
          </p15:clr>
        </p15:guide>
        <p15:guide id="8" pos="1096" userDrawn="1">
          <p15:clr>
            <a:srgbClr val="A4A3A4"/>
          </p15:clr>
        </p15:guide>
        <p15:guide id="9" pos="18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 userDrawn="1">
          <p15:clr>
            <a:srgbClr val="A4A3A4"/>
          </p15:clr>
        </p15:guide>
        <p15:guide id="2" pos="2235" userDrawn="1">
          <p15:clr>
            <a:srgbClr val="A4A3A4"/>
          </p15:clr>
        </p15:guide>
        <p15:guide id="3" orient="horz" pos="3104" userDrawn="1">
          <p15:clr>
            <a:srgbClr val="A4A3A4"/>
          </p15:clr>
        </p15:guide>
        <p15:guide id="4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60AB"/>
    <a:srgbClr val="E63323"/>
    <a:srgbClr val="C4C5C6"/>
    <a:srgbClr val="88898A"/>
    <a:srgbClr val="A72D1E"/>
    <a:srgbClr val="DD402D"/>
    <a:srgbClr val="BBE5FB"/>
    <a:srgbClr val="70AD47"/>
    <a:srgbClr val="A5A5A5"/>
    <a:srgbClr val="9DC3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35" autoAdjust="0"/>
    <p:restoredTop sz="77093" autoAdjust="0"/>
  </p:normalViewPr>
  <p:slideViewPr>
    <p:cSldViewPr snapToGrid="0" showGuides="1">
      <p:cViewPr varScale="1">
        <p:scale>
          <a:sx n="71" d="100"/>
          <a:sy n="71" d="100"/>
        </p:scale>
        <p:origin x="1325" y="58"/>
      </p:cViewPr>
      <p:guideLst>
        <p:guide orient="horz" pos="2160"/>
        <p:guide pos="3840"/>
        <p:guide orient="horz" pos="726"/>
        <p:guide orient="horz" pos="4194"/>
        <p:guide orient="horz" pos="3306"/>
        <p:guide pos="7440"/>
        <p:guide pos="234"/>
        <p:guide pos="1096"/>
        <p:guide pos="1844"/>
      </p:guideLst>
    </p:cSldViewPr>
  </p:slideViewPr>
  <p:outlineViewPr>
    <p:cViewPr>
      <p:scale>
        <a:sx n="33" d="100"/>
        <a:sy n="33" d="100"/>
      </p:scale>
      <p:origin x="0" y="-5448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9" d="100"/>
          <a:sy n="79" d="100"/>
        </p:scale>
        <p:origin x="3048" y="96"/>
      </p:cViewPr>
      <p:guideLst>
        <p:guide orient="horz" pos="3223"/>
        <p:guide pos="2235"/>
        <p:guide orient="horz" pos="3104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5862" cy="493833"/>
          </a:xfrm>
          <a:prstGeom prst="rect">
            <a:avLst/>
          </a:prstGeom>
        </p:spPr>
        <p:txBody>
          <a:bodyPr vert="horz" lIns="87525" tIns="43763" rIns="87525" bIns="4376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endParaRPr lang="de-DE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296" y="3"/>
            <a:ext cx="2945862" cy="493833"/>
          </a:xfrm>
          <a:prstGeom prst="rect">
            <a:avLst/>
          </a:prstGeom>
        </p:spPr>
        <p:txBody>
          <a:bodyPr vert="horz" lIns="87525" tIns="43763" rIns="87525" bIns="4376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smtClean="0">
                <a:latin typeface="+mn-lt"/>
              </a:defRPr>
            </a:lvl1pPr>
          </a:lstStyle>
          <a:p>
            <a:pPr>
              <a:defRPr/>
            </a:pPr>
            <a:fld id="{A989147A-E99F-426E-8428-4F7A2B762C1A}" type="datetimeFigureOut">
              <a:rPr lang="de-DE" sz="1000">
                <a:latin typeface="Arial" pitchFamily="34" charset="0"/>
                <a:cs typeface="Arial" pitchFamily="34" charset="0"/>
              </a:rPr>
              <a:pPr>
                <a:defRPr/>
              </a:pPr>
              <a:t>25.02.2025</a:t>
            </a:fld>
            <a:endParaRPr lang="de-DE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62957"/>
            <a:ext cx="2945862" cy="493833"/>
          </a:xfrm>
          <a:prstGeom prst="rect">
            <a:avLst/>
          </a:prstGeom>
        </p:spPr>
        <p:txBody>
          <a:bodyPr vert="horz" lIns="87525" tIns="43763" rIns="87525" bIns="4376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endParaRPr lang="de-DE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296" y="9362957"/>
            <a:ext cx="2945862" cy="493833"/>
          </a:xfrm>
          <a:prstGeom prst="rect">
            <a:avLst/>
          </a:prstGeom>
        </p:spPr>
        <p:txBody>
          <a:bodyPr vert="horz" lIns="87525" tIns="43763" rIns="87525" bIns="43763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smtClean="0">
                <a:latin typeface="+mn-lt"/>
              </a:defRPr>
            </a:lvl1pPr>
          </a:lstStyle>
          <a:p>
            <a:pPr>
              <a:defRPr/>
            </a:pPr>
            <a:fld id="{1FEB8BDD-D483-4F2A-8149-5CAA22251911}" type="slidenum">
              <a:rPr lang="de-DE" sz="1000">
                <a:latin typeface="Arial" pitchFamily="34" charset="0"/>
                <a:cs typeface="Arial" pitchFamily="34" charset="0"/>
              </a:rPr>
              <a:pPr>
                <a:defRPr/>
              </a:pPr>
              <a:t>‹Nr.›</a:t>
            </a:fld>
            <a:endParaRPr lang="de-DE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62785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5862" cy="493833"/>
          </a:xfrm>
          <a:prstGeom prst="rect">
            <a:avLst/>
          </a:prstGeom>
        </p:spPr>
        <p:txBody>
          <a:bodyPr vert="horz" lIns="87525" tIns="43763" rIns="87525" bIns="4376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296" y="3"/>
            <a:ext cx="2945862" cy="493833"/>
          </a:xfrm>
          <a:prstGeom prst="rect">
            <a:avLst/>
          </a:prstGeom>
        </p:spPr>
        <p:txBody>
          <a:bodyPr vert="horz" lIns="87525" tIns="43763" rIns="87525" bIns="4376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latin typeface="+mn-lt"/>
              </a:defRPr>
            </a:lvl1pPr>
          </a:lstStyle>
          <a:p>
            <a:pPr>
              <a:defRPr/>
            </a:pPr>
            <a:fld id="{E619EF57-6584-4C28-9DE9-68C51C925951}" type="datetimeFigureOut">
              <a:rPr lang="de-DE" smtClean="0"/>
              <a:pPr>
                <a:defRPr/>
              </a:pPr>
              <a:t>25.02.2025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31900"/>
            <a:ext cx="5915025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525" tIns="43763" rIns="87525" bIns="43763" rtlCol="0" anchor="ctr"/>
          <a:lstStyle/>
          <a:p>
            <a:pPr lv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65" y="4744165"/>
            <a:ext cx="5438748" cy="3880336"/>
          </a:xfrm>
          <a:prstGeom prst="rect">
            <a:avLst/>
          </a:prstGeom>
        </p:spPr>
        <p:txBody>
          <a:bodyPr vert="horz" lIns="87525" tIns="43763" rIns="87525" bIns="43763" rtlCol="0"/>
          <a:lstStyle/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362957"/>
            <a:ext cx="2945862" cy="493833"/>
          </a:xfrm>
          <a:prstGeom prst="rect">
            <a:avLst/>
          </a:prstGeom>
        </p:spPr>
        <p:txBody>
          <a:bodyPr vert="horz" lIns="87525" tIns="43763" rIns="87525" bIns="4376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296" y="9362957"/>
            <a:ext cx="2945862" cy="493833"/>
          </a:xfrm>
          <a:prstGeom prst="rect">
            <a:avLst/>
          </a:prstGeom>
        </p:spPr>
        <p:txBody>
          <a:bodyPr vert="horz" lIns="87525" tIns="43763" rIns="87525" bIns="43763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DB79B9A-35EE-4156-AEAA-A71D25E1C590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410523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020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0674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848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922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624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166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774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971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23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587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523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000" y="144000"/>
            <a:ext cx="11424000" cy="54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rgbClr val="9D9EA0"/>
                </a:solidFill>
              </a:defRPr>
            </a:lvl1pPr>
          </a:lstStyle>
          <a:p>
            <a:r>
              <a:rPr lang="de-DE" dirty="0"/>
              <a:t>Mastertitelformat durch Klicken bearbeiten</a:t>
            </a:r>
            <a:br>
              <a:rPr lang="de-DE" dirty="0"/>
            </a:br>
            <a:r>
              <a:rPr lang="de-DE" dirty="0"/>
              <a:t>Beispiel für die Anwendung eines zweizeiligen Titels</a:t>
            </a:r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83121" y="871200"/>
            <a:ext cx="11425767" cy="5292000"/>
          </a:xfrm>
          <a:prstGeom prst="rect">
            <a:avLst/>
          </a:prstGeom>
        </p:spPr>
        <p:txBody>
          <a:bodyPr lIns="0" tIns="0" rIns="0" bIns="0"/>
          <a:lstStyle>
            <a:lvl1pPr marL="216000" indent="-216000">
              <a:lnSpc>
                <a:spcPct val="100000"/>
              </a:lnSpc>
              <a:spcBef>
                <a:spcPts val="600"/>
              </a:spcBef>
              <a:buSzPct val="115000"/>
              <a:buFont typeface="Arial" panose="020B0604020202020204" pitchFamily="34" charset="0"/>
              <a:buChar char="■"/>
              <a:defRPr lang="de-DE" dirty="0" smtClean="0">
                <a:latin typeface="+mj-lt"/>
              </a:defRPr>
            </a:lvl1pPr>
            <a:lvl2pPr marL="432000" indent="-215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≡"/>
              <a:defRPr lang="de-DE" sz="1600" dirty="0" smtClean="0">
                <a:latin typeface="+mj-lt"/>
              </a:defRPr>
            </a:lvl2pPr>
            <a:lvl3pPr marL="648000" indent="-215900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="/>
              <a:defRPr lang="de-DE" sz="1600" dirty="0" smtClean="0">
                <a:latin typeface="+mj-lt"/>
              </a:defRPr>
            </a:lvl3pPr>
            <a:lvl4pPr marL="864000" indent="-216000">
              <a:lnSpc>
                <a:spcPct val="100000"/>
              </a:lnSpc>
              <a:spcBef>
                <a:spcPts val="600"/>
              </a:spcBef>
              <a:buSzPct val="100000"/>
              <a:buFontTx/>
              <a:buChar char="□"/>
              <a:defRPr lang="de-DE" sz="1600" dirty="0" smtClean="0">
                <a:latin typeface="+mj-lt"/>
              </a:defRPr>
            </a:lvl4pPr>
            <a:lvl5pPr marL="1080000" indent="-216000">
              <a:lnSpc>
                <a:spcPct val="100000"/>
              </a:lnSpc>
              <a:spcBef>
                <a:spcPts val="600"/>
              </a:spcBef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5pPr>
            <a:lvl6pPr marL="1296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6pPr>
            <a:lvl7pPr marL="1512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7pPr>
            <a:lvl8pPr marL="1728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8pPr>
            <a:lvl9pPr marL="3657600" indent="0">
              <a:buNone/>
              <a:defRPr baseline="0"/>
            </a:lvl9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</p:txBody>
      </p:sp>
    </p:spTree>
    <p:extLst>
      <p:ext uri="{BB962C8B-B14F-4D97-AF65-F5344CB8AC3E}">
        <p14:creationId xmlns:p14="http://schemas.microsoft.com/office/powerpoint/2010/main" val="3814970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spiel-Titel, 4. Vari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4000" y="4737600"/>
            <a:ext cx="11424000" cy="54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1">
                <a:solidFill>
                  <a:srgbClr val="9D9EA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Beispiel-Titel, 4. Variante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4000" y="5230805"/>
            <a:ext cx="11424000" cy="8128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en-US" dirty="0"/>
          </a:p>
        </p:txBody>
      </p:sp>
      <p:sp>
        <p:nvSpPr>
          <p:cNvPr id="4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5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5" name="Textfeld 4"/>
          <p:cNvSpPr txBox="1"/>
          <p:nvPr userDrawn="1"/>
        </p:nvSpPr>
        <p:spPr>
          <a:xfrm>
            <a:off x="12344100" y="540456"/>
            <a:ext cx="2188633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Bild ändern: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Bild</a:t>
            </a:r>
            <a:r>
              <a:rPr lang="de-DE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 anklicken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Bild löschen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Anweisungen folgen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84000" y="6339600"/>
            <a:ext cx="4320000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lang="de-DE" sz="14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sz="1400" dirty="0"/>
              <a:t>Name des Vortragenden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536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spiel-Titel, 5. Vari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4000" y="2487600"/>
            <a:ext cx="11424000" cy="54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1">
                <a:solidFill>
                  <a:srgbClr val="9D9EA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Beispiel-Titel, 5. Variante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4000" y="2980800"/>
            <a:ext cx="11424000" cy="165576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en-US" dirty="0"/>
          </a:p>
        </p:txBody>
      </p:sp>
      <p:cxnSp>
        <p:nvCxnSpPr>
          <p:cNvPr id="4" name="Gerader Verbinder 11"/>
          <p:cNvCxnSpPr/>
          <p:nvPr userDrawn="1"/>
        </p:nvCxnSpPr>
        <p:spPr>
          <a:xfrm>
            <a:off x="383121" y="6300000"/>
            <a:ext cx="11425767" cy="0"/>
          </a:xfrm>
          <a:prstGeom prst="line">
            <a:avLst/>
          </a:prstGeom>
          <a:ln>
            <a:solidFill>
              <a:srgbClr val="9D9E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4000" y="6339600"/>
            <a:ext cx="4320000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lang="de-DE" sz="14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sz="1400" dirty="0"/>
              <a:t>Name des Vortragenden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3773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spiel-Titel, 6. Vari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4000" y="2487600"/>
            <a:ext cx="11424000" cy="54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1">
                <a:solidFill>
                  <a:srgbClr val="9D9EA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Beispiel-Titel, 6. Variante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4000" y="3196800"/>
            <a:ext cx="11424000" cy="165576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en-US" dirty="0"/>
          </a:p>
        </p:txBody>
      </p:sp>
      <p:cxnSp>
        <p:nvCxnSpPr>
          <p:cNvPr id="4" name="Gerader Verbinder 3"/>
          <p:cNvCxnSpPr/>
          <p:nvPr userDrawn="1"/>
        </p:nvCxnSpPr>
        <p:spPr>
          <a:xfrm>
            <a:off x="383121" y="3036888"/>
            <a:ext cx="11425767" cy="0"/>
          </a:xfrm>
          <a:prstGeom prst="line">
            <a:avLst/>
          </a:prstGeom>
          <a:ln>
            <a:solidFill>
              <a:srgbClr val="9D9E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4000" y="6339600"/>
            <a:ext cx="4320000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lang="de-DE" sz="14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sz="1400" dirty="0"/>
              <a:t>Name des Vortragenden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8063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spiel-Titel, 7. Variante (mit Partner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84000" y="2487600"/>
            <a:ext cx="11424000" cy="54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1" baseline="0">
                <a:solidFill>
                  <a:srgbClr val="9D9EA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Beispiel-Titel, 7. Variante (mit Partnerlogo)</a:t>
            </a:r>
            <a:endParaRPr lang="en-US" dirty="0"/>
          </a:p>
        </p:txBody>
      </p:sp>
      <p:sp>
        <p:nvSpPr>
          <p:cNvPr id="5" name="Bildplatzhalter 2"/>
          <p:cNvSpPr>
            <a:spLocks noGrp="1"/>
          </p:cNvSpPr>
          <p:nvPr>
            <p:ph type="pic" sz="quarter" idx="10"/>
          </p:nvPr>
        </p:nvSpPr>
        <p:spPr>
          <a:xfrm>
            <a:off x="-1700" y="0"/>
            <a:ext cx="12192000" cy="23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6" name="Textfeld 5"/>
          <p:cNvSpPr txBox="1"/>
          <p:nvPr userDrawn="1"/>
        </p:nvSpPr>
        <p:spPr>
          <a:xfrm>
            <a:off x="12344100" y="540456"/>
            <a:ext cx="2188633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Bild ändern: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Bild</a:t>
            </a:r>
            <a:r>
              <a:rPr lang="de-DE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 anklicken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Bild löschen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Anweisungen folgen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Bildplatzhalter 12"/>
          <p:cNvSpPr>
            <a:spLocks noGrp="1"/>
          </p:cNvSpPr>
          <p:nvPr>
            <p:ph type="pic" sz="quarter" idx="12" hasCustomPrompt="1"/>
          </p:nvPr>
        </p:nvSpPr>
        <p:spPr>
          <a:xfrm>
            <a:off x="2510400" y="6351373"/>
            <a:ext cx="2160000" cy="40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Partnerlogo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auf Symbol </a:t>
            </a:r>
            <a:r>
              <a:rPr lang="en-US" dirty="0" err="1"/>
              <a:t>hinzufügen</a:t>
            </a:r>
            <a:endParaRPr lang="de-DE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4000" y="2980800"/>
            <a:ext cx="11424000" cy="165576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en-US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872000" y="5731200"/>
            <a:ext cx="6945600" cy="432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 algn="r">
              <a:buNone/>
              <a:defRPr lang="de-DE" sz="14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sz="1400" dirty="0"/>
              <a:t>Name des Vortragenden</a:t>
            </a:r>
            <a:endParaRPr lang="de-DE" dirty="0"/>
          </a:p>
        </p:txBody>
      </p:sp>
      <p:sp>
        <p:nvSpPr>
          <p:cNvPr id="11" name="Rechteck 10"/>
          <p:cNvSpPr/>
          <p:nvPr userDrawn="1"/>
        </p:nvSpPr>
        <p:spPr>
          <a:xfrm>
            <a:off x="4838400" y="6375605"/>
            <a:ext cx="0" cy="38338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0206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 Kontakt, 1. Vari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 userDrawn="1"/>
        </p:nvSpPr>
        <p:spPr>
          <a:xfrm>
            <a:off x="12344100" y="540456"/>
            <a:ext cx="2188633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Bild ändern: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Bild</a:t>
            </a:r>
            <a:r>
              <a:rPr lang="de-DE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 anklicken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Bild löschen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Anweisungen folgen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2314800"/>
          </a:xfrm>
          <a:prstGeom prst="rect">
            <a:avLst/>
          </a:prstGeom>
        </p:spPr>
        <p:txBody>
          <a:bodyPr/>
          <a:lstStyle>
            <a:lvl1pPr marL="0" marR="0" indent="0" algn="l" defTabSz="2160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>
                <a:tab pos="216000" algn="l"/>
              </a:tabLst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6" name="Textplatzhalter 1"/>
          <p:cNvSpPr>
            <a:spLocks noGrp="1"/>
          </p:cNvSpPr>
          <p:nvPr>
            <p:ph type="body" sz="quarter" idx="14" hasCustomPrompt="1"/>
          </p:nvPr>
        </p:nvSpPr>
        <p:spPr>
          <a:xfrm>
            <a:off x="384000" y="2847599"/>
            <a:ext cx="5539200" cy="33156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1400"/>
            </a:lvl1pPr>
          </a:lstStyle>
          <a:p>
            <a:r>
              <a:rPr lang="de-DE" dirty="0"/>
              <a:t>Kontaktdaten</a:t>
            </a:r>
          </a:p>
        </p:txBody>
      </p:sp>
      <p:sp>
        <p:nvSpPr>
          <p:cNvPr id="10" name="Textplatzhalt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384000" y="2487600"/>
            <a:ext cx="11424000" cy="23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Kontakt</a:t>
            </a:r>
          </a:p>
        </p:txBody>
      </p:sp>
    </p:spTree>
    <p:extLst>
      <p:ext uri="{BB962C8B-B14F-4D97-AF65-F5344CB8AC3E}">
        <p14:creationId xmlns:p14="http://schemas.microsoft.com/office/powerpoint/2010/main" val="3220058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 Kontakt, 2. Vari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 userDrawn="1"/>
        </p:nvSpPr>
        <p:spPr>
          <a:xfrm>
            <a:off x="12344100" y="540456"/>
            <a:ext cx="2188633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Bild ändern: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Bild</a:t>
            </a:r>
            <a:r>
              <a:rPr lang="de-DE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 anklicken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Bild löschen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Anweisungen folgen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45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8" name="Textplatzhalter 1"/>
          <p:cNvSpPr>
            <a:spLocks noGrp="1"/>
          </p:cNvSpPr>
          <p:nvPr>
            <p:ph type="body" sz="quarter" idx="14" hasCustomPrompt="1"/>
          </p:nvPr>
        </p:nvSpPr>
        <p:spPr>
          <a:xfrm>
            <a:off x="383999" y="5086800"/>
            <a:ext cx="5539200" cy="10764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1400" baseline="0"/>
            </a:lvl1pPr>
          </a:lstStyle>
          <a:p>
            <a:r>
              <a:rPr lang="de-DE" dirty="0"/>
              <a:t>Firmenadresse</a:t>
            </a:r>
          </a:p>
          <a:p>
            <a:endParaRPr lang="de-DE" dirty="0"/>
          </a:p>
        </p:txBody>
      </p:sp>
      <p:sp>
        <p:nvSpPr>
          <p:cNvPr id="11" name="Textplatzhalter 1"/>
          <p:cNvSpPr>
            <a:spLocks noGrp="1"/>
          </p:cNvSpPr>
          <p:nvPr>
            <p:ph type="body" sz="quarter" idx="16" hasCustomPrompt="1"/>
          </p:nvPr>
        </p:nvSpPr>
        <p:spPr>
          <a:xfrm>
            <a:off x="6268800" y="5086800"/>
            <a:ext cx="5539200" cy="10764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1400" baseline="0"/>
            </a:lvl1pPr>
          </a:lstStyle>
          <a:p>
            <a:r>
              <a:rPr lang="de-DE" sz="1400" dirty="0"/>
              <a:t>Kontaktdaten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384000" y="4726800"/>
            <a:ext cx="11424000" cy="23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Kontakt</a:t>
            </a:r>
          </a:p>
        </p:txBody>
      </p:sp>
    </p:spTree>
    <p:extLst>
      <p:ext uri="{BB962C8B-B14F-4D97-AF65-F5344CB8AC3E}">
        <p14:creationId xmlns:p14="http://schemas.microsoft.com/office/powerpoint/2010/main" val="2683691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 Kontakt, 3. Variante">
    <p:bg>
      <p:bgPr>
        <a:blipFill dpi="0" rotWithShape="1">
          <a:blip r:embed="rId2">
            <a:alphaModFix amt="20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84000" y="2563200"/>
            <a:ext cx="5539200" cy="36000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de-DE" dirty="0"/>
              <a:t>Kontaktdaten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12344100" y="540458"/>
            <a:ext cx="2188633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Bild ändern: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000" b="0" dirty="0">
                <a:latin typeface="Arial" panose="020B0604020202020204" pitchFamily="34" charset="0"/>
                <a:cs typeface="Arial" panose="020B0604020202020204" pitchFamily="34" charset="0"/>
              </a:rPr>
              <a:t>Rechtsklick auf freie Fläche innerhalb der Folie.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000" b="0" dirty="0">
                <a:latin typeface="Arial" panose="020B0604020202020204" pitchFamily="34" charset="0"/>
                <a:cs typeface="Arial" panose="020B0604020202020204" pitchFamily="34" charset="0"/>
              </a:rPr>
              <a:t>Hintergrund formatieren anklicken.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000" b="0" dirty="0">
                <a:latin typeface="Arial" panose="020B0604020202020204" pitchFamily="34" charset="0"/>
                <a:cs typeface="Arial" panose="020B0604020202020204" pitchFamily="34" charset="0"/>
              </a:rPr>
              <a:t>Unter "Füllung" den Button "Datei..." anklicken und Grafik auswählen.</a:t>
            </a:r>
          </a:p>
        </p:txBody>
      </p:sp>
    </p:spTree>
    <p:extLst>
      <p:ext uri="{BB962C8B-B14F-4D97-AF65-F5344CB8AC3E}">
        <p14:creationId xmlns:p14="http://schemas.microsoft.com/office/powerpoint/2010/main" val="3500427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 Partner, 1. Vari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2"/>
          <p:cNvSpPr>
            <a:spLocks noGrp="1"/>
          </p:cNvSpPr>
          <p:nvPr>
            <p:ph type="pic" sz="quarter" idx="19" hasCustomPrompt="1"/>
          </p:nvPr>
        </p:nvSpPr>
        <p:spPr>
          <a:xfrm>
            <a:off x="10113600" y="4593600"/>
            <a:ext cx="1694400" cy="10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Logo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auf Symbol </a:t>
            </a:r>
            <a:r>
              <a:rPr lang="en-US" dirty="0" err="1"/>
              <a:t>hinzufügen</a:t>
            </a:r>
            <a:endParaRPr lang="de-DE" dirty="0"/>
          </a:p>
        </p:txBody>
      </p:sp>
      <p:sp>
        <p:nvSpPr>
          <p:cNvPr id="7" name="Textplatzhalt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384000" y="4593600"/>
            <a:ext cx="9388800" cy="100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600"/>
              </a:spcBef>
              <a:buSzPct val="115000"/>
              <a:buFont typeface="Arial" panose="020B0604020202020204" pitchFamily="34" charset="0"/>
              <a:buNone/>
              <a:defRPr lang="de-DE" sz="1400" baseline="0" dirty="0" smtClean="0">
                <a:solidFill>
                  <a:schemeClr val="tx1"/>
                </a:solidFill>
                <a:latin typeface="+mj-lt"/>
              </a:defRPr>
            </a:lvl1pPr>
            <a:lvl2pPr marL="432000" indent="-215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≡"/>
              <a:defRPr lang="de-DE" sz="1600" dirty="0" smtClean="0">
                <a:latin typeface="+mj-lt"/>
              </a:defRPr>
            </a:lvl2pPr>
            <a:lvl3pPr marL="648000" indent="-215900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="/>
              <a:defRPr lang="de-DE" sz="1600" dirty="0" smtClean="0">
                <a:latin typeface="+mj-lt"/>
              </a:defRPr>
            </a:lvl3pPr>
            <a:lvl4pPr marL="864000" indent="-216000">
              <a:lnSpc>
                <a:spcPct val="100000"/>
              </a:lnSpc>
              <a:spcBef>
                <a:spcPts val="600"/>
              </a:spcBef>
              <a:buSzPct val="100000"/>
              <a:buFontTx/>
              <a:buChar char="□"/>
              <a:defRPr lang="de-DE" sz="1600" dirty="0" smtClean="0">
                <a:latin typeface="+mj-lt"/>
              </a:defRPr>
            </a:lvl4pPr>
            <a:lvl5pPr marL="1080000" indent="-216000">
              <a:lnSpc>
                <a:spcPct val="100000"/>
              </a:lnSpc>
              <a:spcBef>
                <a:spcPts val="600"/>
              </a:spcBef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5pPr>
            <a:lvl6pPr marL="1296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6pPr>
            <a:lvl7pPr marL="1512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7pPr>
            <a:lvl8pPr marL="1728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8pPr>
            <a:lvl9pPr marL="3657600" indent="0">
              <a:buNone/>
              <a:defRPr baseline="0"/>
            </a:lvl9pPr>
          </a:lstStyle>
          <a:p>
            <a:pPr lvl="0"/>
            <a:r>
              <a:rPr lang="en-US" dirty="0" err="1"/>
              <a:t>Textbereich</a:t>
            </a:r>
            <a:endParaRPr lang="en-US" dirty="0"/>
          </a:p>
        </p:txBody>
      </p:sp>
      <p:sp>
        <p:nvSpPr>
          <p:cNvPr id="8" name="Bildplatzhalter 2"/>
          <p:cNvSpPr>
            <a:spLocks noGrp="1"/>
          </p:cNvSpPr>
          <p:nvPr>
            <p:ph type="pic" sz="quarter" idx="21" hasCustomPrompt="1"/>
          </p:nvPr>
        </p:nvSpPr>
        <p:spPr>
          <a:xfrm>
            <a:off x="10113600" y="3481200"/>
            <a:ext cx="1694400" cy="10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Logo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auf Symbol </a:t>
            </a:r>
            <a:r>
              <a:rPr lang="en-US" dirty="0" err="1"/>
              <a:t>hinzufügen</a:t>
            </a:r>
            <a:endParaRPr lang="de-DE" dirty="0"/>
          </a:p>
        </p:txBody>
      </p:sp>
      <p:sp>
        <p:nvSpPr>
          <p:cNvPr id="9" name="Textplatzhalt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384000" y="3481200"/>
            <a:ext cx="9388800" cy="100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600"/>
              </a:spcBef>
              <a:buSzPct val="115000"/>
              <a:buFont typeface="Arial" panose="020B0604020202020204" pitchFamily="34" charset="0"/>
              <a:buNone/>
              <a:defRPr lang="de-DE" sz="1400" baseline="0" dirty="0" smtClean="0">
                <a:solidFill>
                  <a:schemeClr val="tx1"/>
                </a:solidFill>
                <a:latin typeface="+mj-lt"/>
              </a:defRPr>
            </a:lvl1pPr>
            <a:lvl2pPr marL="432000" indent="-215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≡"/>
              <a:defRPr lang="de-DE" sz="1600" dirty="0" smtClean="0">
                <a:latin typeface="+mj-lt"/>
              </a:defRPr>
            </a:lvl2pPr>
            <a:lvl3pPr marL="648000" indent="-215900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="/>
              <a:defRPr lang="de-DE" sz="1600" dirty="0" smtClean="0">
                <a:latin typeface="+mj-lt"/>
              </a:defRPr>
            </a:lvl3pPr>
            <a:lvl4pPr marL="864000" indent="-216000">
              <a:lnSpc>
                <a:spcPct val="100000"/>
              </a:lnSpc>
              <a:spcBef>
                <a:spcPts val="600"/>
              </a:spcBef>
              <a:buSzPct val="100000"/>
              <a:buFontTx/>
              <a:buChar char="□"/>
              <a:defRPr lang="de-DE" sz="1600" dirty="0" smtClean="0">
                <a:latin typeface="+mj-lt"/>
              </a:defRPr>
            </a:lvl4pPr>
            <a:lvl5pPr marL="1080000" indent="-216000">
              <a:lnSpc>
                <a:spcPct val="100000"/>
              </a:lnSpc>
              <a:spcBef>
                <a:spcPts val="600"/>
              </a:spcBef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5pPr>
            <a:lvl6pPr marL="1296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6pPr>
            <a:lvl7pPr marL="1512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7pPr>
            <a:lvl8pPr marL="1728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8pPr>
            <a:lvl9pPr marL="3657600" indent="0">
              <a:buNone/>
              <a:defRPr baseline="0"/>
            </a:lvl9pPr>
          </a:lstStyle>
          <a:p>
            <a:pPr lvl="0"/>
            <a:r>
              <a:rPr lang="en-US" dirty="0" err="1"/>
              <a:t>Textbereich</a:t>
            </a:r>
            <a:endParaRPr lang="en-US" dirty="0"/>
          </a:p>
        </p:txBody>
      </p:sp>
      <p:sp>
        <p:nvSpPr>
          <p:cNvPr id="10" name="Bildplatzhalter 2"/>
          <p:cNvSpPr>
            <a:spLocks noGrp="1"/>
          </p:cNvSpPr>
          <p:nvPr>
            <p:ph type="pic" sz="quarter" idx="23" hasCustomPrompt="1"/>
          </p:nvPr>
        </p:nvSpPr>
        <p:spPr>
          <a:xfrm>
            <a:off x="10113600" y="2368800"/>
            <a:ext cx="1694400" cy="10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Logo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auf Symbol </a:t>
            </a:r>
            <a:r>
              <a:rPr lang="en-US" dirty="0" err="1"/>
              <a:t>hinzufügen</a:t>
            </a:r>
            <a:endParaRPr lang="de-DE" dirty="0"/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384000" y="2368800"/>
            <a:ext cx="9388800" cy="100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600"/>
              </a:spcBef>
              <a:buSzPct val="115000"/>
              <a:buFont typeface="Arial" panose="020B0604020202020204" pitchFamily="34" charset="0"/>
              <a:buNone/>
              <a:defRPr lang="de-DE" sz="1400" baseline="0" dirty="0" smtClean="0">
                <a:solidFill>
                  <a:schemeClr val="tx1"/>
                </a:solidFill>
                <a:latin typeface="+mj-lt"/>
              </a:defRPr>
            </a:lvl1pPr>
            <a:lvl2pPr marL="432000" indent="-215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≡"/>
              <a:defRPr lang="de-DE" sz="1600" dirty="0" smtClean="0">
                <a:latin typeface="+mj-lt"/>
              </a:defRPr>
            </a:lvl2pPr>
            <a:lvl3pPr marL="648000" indent="-215900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="/>
              <a:defRPr lang="de-DE" sz="1600" dirty="0" smtClean="0">
                <a:latin typeface="+mj-lt"/>
              </a:defRPr>
            </a:lvl3pPr>
            <a:lvl4pPr marL="864000" indent="-216000">
              <a:lnSpc>
                <a:spcPct val="100000"/>
              </a:lnSpc>
              <a:spcBef>
                <a:spcPts val="600"/>
              </a:spcBef>
              <a:buSzPct val="100000"/>
              <a:buFontTx/>
              <a:buChar char="□"/>
              <a:defRPr lang="de-DE" sz="1600" dirty="0" smtClean="0">
                <a:latin typeface="+mj-lt"/>
              </a:defRPr>
            </a:lvl4pPr>
            <a:lvl5pPr marL="1080000" indent="-216000">
              <a:lnSpc>
                <a:spcPct val="100000"/>
              </a:lnSpc>
              <a:spcBef>
                <a:spcPts val="600"/>
              </a:spcBef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5pPr>
            <a:lvl6pPr marL="1296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6pPr>
            <a:lvl7pPr marL="1512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7pPr>
            <a:lvl8pPr marL="1728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8pPr>
            <a:lvl9pPr marL="3657600" indent="0">
              <a:buNone/>
              <a:defRPr baseline="0"/>
            </a:lvl9pPr>
          </a:lstStyle>
          <a:p>
            <a:pPr lvl="0"/>
            <a:r>
              <a:rPr lang="en-US" dirty="0" err="1"/>
              <a:t>Textbereich</a:t>
            </a:r>
            <a:endParaRPr lang="en-US" dirty="0"/>
          </a:p>
        </p:txBody>
      </p:sp>
      <p:sp>
        <p:nvSpPr>
          <p:cNvPr id="12" name="Bildplatzhalter 2"/>
          <p:cNvSpPr>
            <a:spLocks noGrp="1"/>
          </p:cNvSpPr>
          <p:nvPr>
            <p:ph type="pic" sz="quarter" idx="25" hasCustomPrompt="1"/>
          </p:nvPr>
        </p:nvSpPr>
        <p:spPr>
          <a:xfrm>
            <a:off x="10113600" y="1256400"/>
            <a:ext cx="1694400" cy="10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Logo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auf Symbol </a:t>
            </a:r>
            <a:r>
              <a:rPr lang="en-US" dirty="0" err="1"/>
              <a:t>hinzufügen</a:t>
            </a:r>
            <a:endParaRPr lang="de-DE" dirty="0"/>
          </a:p>
        </p:txBody>
      </p:sp>
      <p:sp>
        <p:nvSpPr>
          <p:cNvPr id="13" name="Textplatzhalter 11"/>
          <p:cNvSpPr>
            <a:spLocks noGrp="1"/>
          </p:cNvSpPr>
          <p:nvPr>
            <p:ph type="body" sz="quarter" idx="26" hasCustomPrompt="1"/>
          </p:nvPr>
        </p:nvSpPr>
        <p:spPr>
          <a:xfrm>
            <a:off x="384000" y="1256400"/>
            <a:ext cx="9388800" cy="100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600"/>
              </a:spcBef>
              <a:buSzPct val="115000"/>
              <a:buFont typeface="Arial" panose="020B0604020202020204" pitchFamily="34" charset="0"/>
              <a:buNone/>
              <a:defRPr lang="de-DE" sz="1400" baseline="0" dirty="0" smtClean="0">
                <a:solidFill>
                  <a:schemeClr val="tx1"/>
                </a:solidFill>
                <a:latin typeface="+mj-lt"/>
              </a:defRPr>
            </a:lvl1pPr>
            <a:lvl2pPr marL="432000" indent="-215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≡"/>
              <a:defRPr lang="de-DE" sz="1600" dirty="0" smtClean="0">
                <a:latin typeface="+mj-lt"/>
              </a:defRPr>
            </a:lvl2pPr>
            <a:lvl3pPr marL="648000" indent="-215900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="/>
              <a:defRPr lang="de-DE" sz="1600" dirty="0" smtClean="0">
                <a:latin typeface="+mj-lt"/>
              </a:defRPr>
            </a:lvl3pPr>
            <a:lvl4pPr marL="864000" indent="-216000">
              <a:lnSpc>
                <a:spcPct val="100000"/>
              </a:lnSpc>
              <a:spcBef>
                <a:spcPts val="600"/>
              </a:spcBef>
              <a:buSzPct val="100000"/>
              <a:buFontTx/>
              <a:buChar char="□"/>
              <a:defRPr lang="de-DE" sz="1600" dirty="0" smtClean="0">
                <a:latin typeface="+mj-lt"/>
              </a:defRPr>
            </a:lvl4pPr>
            <a:lvl5pPr marL="1080000" indent="-216000">
              <a:lnSpc>
                <a:spcPct val="100000"/>
              </a:lnSpc>
              <a:spcBef>
                <a:spcPts val="600"/>
              </a:spcBef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5pPr>
            <a:lvl6pPr marL="1296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6pPr>
            <a:lvl7pPr marL="1512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7pPr>
            <a:lvl8pPr marL="1728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8pPr>
            <a:lvl9pPr marL="3657600" indent="0">
              <a:buNone/>
              <a:defRPr baseline="0"/>
            </a:lvl9pPr>
          </a:lstStyle>
          <a:p>
            <a:pPr lvl="0"/>
            <a:r>
              <a:rPr lang="en-US" dirty="0" err="1"/>
              <a:t>Textbereich</a:t>
            </a:r>
            <a:endParaRPr lang="en-US" dirty="0"/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27" hasCustomPrompt="1"/>
          </p:nvPr>
        </p:nvSpPr>
        <p:spPr>
          <a:xfrm>
            <a:off x="10113600" y="144000"/>
            <a:ext cx="1694400" cy="10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Logo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auf Symbol </a:t>
            </a:r>
            <a:r>
              <a:rPr lang="en-US" dirty="0" err="1"/>
              <a:t>hinzufügen</a:t>
            </a:r>
            <a:endParaRPr lang="de-DE" dirty="0"/>
          </a:p>
        </p:txBody>
      </p:sp>
      <p:sp>
        <p:nvSpPr>
          <p:cNvPr id="15" name="Textplatzhalter 11"/>
          <p:cNvSpPr>
            <a:spLocks noGrp="1"/>
          </p:cNvSpPr>
          <p:nvPr>
            <p:ph type="body" sz="quarter" idx="28" hasCustomPrompt="1"/>
          </p:nvPr>
        </p:nvSpPr>
        <p:spPr>
          <a:xfrm>
            <a:off x="384000" y="144000"/>
            <a:ext cx="9388800" cy="100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600"/>
              </a:spcBef>
              <a:buSzPct val="115000"/>
              <a:buFont typeface="Arial" panose="020B0604020202020204" pitchFamily="34" charset="0"/>
              <a:buNone/>
              <a:defRPr lang="de-DE" sz="1400" baseline="0" dirty="0" smtClean="0">
                <a:solidFill>
                  <a:schemeClr val="tx1"/>
                </a:solidFill>
                <a:latin typeface="+mj-lt"/>
              </a:defRPr>
            </a:lvl1pPr>
            <a:lvl2pPr marL="432000" indent="-215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≡"/>
              <a:defRPr lang="de-DE" sz="1600" dirty="0" smtClean="0">
                <a:latin typeface="+mj-lt"/>
              </a:defRPr>
            </a:lvl2pPr>
            <a:lvl3pPr marL="648000" indent="-215900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="/>
              <a:defRPr lang="de-DE" sz="1600" dirty="0" smtClean="0">
                <a:latin typeface="+mj-lt"/>
              </a:defRPr>
            </a:lvl3pPr>
            <a:lvl4pPr marL="864000" indent="-216000">
              <a:lnSpc>
                <a:spcPct val="100000"/>
              </a:lnSpc>
              <a:spcBef>
                <a:spcPts val="600"/>
              </a:spcBef>
              <a:buSzPct val="100000"/>
              <a:buFontTx/>
              <a:buChar char="□"/>
              <a:defRPr lang="de-DE" sz="1600" dirty="0" smtClean="0">
                <a:latin typeface="+mj-lt"/>
              </a:defRPr>
            </a:lvl4pPr>
            <a:lvl5pPr marL="1080000" indent="-216000">
              <a:lnSpc>
                <a:spcPct val="100000"/>
              </a:lnSpc>
              <a:spcBef>
                <a:spcPts val="600"/>
              </a:spcBef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5pPr>
            <a:lvl6pPr marL="1296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6pPr>
            <a:lvl7pPr marL="1512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7pPr>
            <a:lvl8pPr marL="1728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8pPr>
            <a:lvl9pPr marL="3657600" indent="0">
              <a:buNone/>
              <a:defRPr baseline="0"/>
            </a:lvl9pPr>
          </a:lstStyle>
          <a:p>
            <a:pPr lvl="0"/>
            <a:r>
              <a:rPr lang="en-US" dirty="0" err="1"/>
              <a:t>Textbereich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8908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folie Partner, 2. Varian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2"/>
          <p:cNvSpPr>
            <a:spLocks noGrp="1"/>
          </p:cNvSpPr>
          <p:nvPr>
            <p:ph type="pic" sz="quarter" idx="12" hasCustomPrompt="1"/>
          </p:nvPr>
        </p:nvSpPr>
        <p:spPr>
          <a:xfrm>
            <a:off x="10113600" y="5706000"/>
            <a:ext cx="1694400" cy="10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Logo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auf Symbol </a:t>
            </a:r>
            <a:r>
              <a:rPr lang="en-US" dirty="0" err="1"/>
              <a:t>hinzufügen</a:t>
            </a:r>
            <a:endParaRPr lang="de-DE" dirty="0"/>
          </a:p>
        </p:txBody>
      </p:sp>
      <p:sp>
        <p:nvSpPr>
          <p:cNvPr id="15" name="Textplatzhalt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384000" y="5706000"/>
            <a:ext cx="9388800" cy="100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600"/>
              </a:spcBef>
              <a:buSzPct val="115000"/>
              <a:buFont typeface="Arial" panose="020B0604020202020204" pitchFamily="34" charset="0"/>
              <a:buNone/>
              <a:defRPr lang="de-DE" sz="1400" baseline="0" dirty="0" smtClean="0">
                <a:solidFill>
                  <a:schemeClr val="bg1"/>
                </a:solidFill>
                <a:latin typeface="+mj-lt"/>
              </a:defRPr>
            </a:lvl1pPr>
            <a:lvl2pPr marL="432000" indent="-215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≡"/>
              <a:defRPr lang="de-DE" sz="1600" dirty="0" smtClean="0">
                <a:latin typeface="+mj-lt"/>
              </a:defRPr>
            </a:lvl2pPr>
            <a:lvl3pPr marL="648000" indent="-215900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="/>
              <a:defRPr lang="de-DE" sz="1600" dirty="0" smtClean="0">
                <a:latin typeface="+mj-lt"/>
              </a:defRPr>
            </a:lvl3pPr>
            <a:lvl4pPr marL="864000" indent="-216000">
              <a:lnSpc>
                <a:spcPct val="100000"/>
              </a:lnSpc>
              <a:spcBef>
                <a:spcPts val="600"/>
              </a:spcBef>
              <a:buSzPct val="100000"/>
              <a:buFontTx/>
              <a:buChar char="□"/>
              <a:defRPr lang="de-DE" sz="1600" dirty="0" smtClean="0">
                <a:latin typeface="+mj-lt"/>
              </a:defRPr>
            </a:lvl4pPr>
            <a:lvl5pPr marL="1080000" indent="-216000">
              <a:lnSpc>
                <a:spcPct val="100000"/>
              </a:lnSpc>
              <a:spcBef>
                <a:spcPts val="600"/>
              </a:spcBef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5pPr>
            <a:lvl6pPr marL="1296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6pPr>
            <a:lvl7pPr marL="1512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7pPr>
            <a:lvl8pPr marL="1728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8pPr>
            <a:lvl9pPr marL="3657600" indent="0">
              <a:buNone/>
              <a:defRPr baseline="0"/>
            </a:lvl9pPr>
          </a:lstStyle>
          <a:p>
            <a:pPr lvl="0"/>
            <a:r>
              <a:rPr lang="en-US" dirty="0" err="1"/>
              <a:t>Textbereich</a:t>
            </a:r>
            <a:endParaRPr lang="en-US" dirty="0"/>
          </a:p>
        </p:txBody>
      </p:sp>
      <p:sp>
        <p:nvSpPr>
          <p:cNvPr id="9" name="Bildplatzhalter 2"/>
          <p:cNvSpPr>
            <a:spLocks noGrp="1"/>
          </p:cNvSpPr>
          <p:nvPr>
            <p:ph type="pic" sz="quarter" idx="19" hasCustomPrompt="1"/>
          </p:nvPr>
        </p:nvSpPr>
        <p:spPr>
          <a:xfrm>
            <a:off x="10113600" y="4593600"/>
            <a:ext cx="1694400" cy="10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Logo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auf Symbol </a:t>
            </a:r>
            <a:r>
              <a:rPr lang="en-US" dirty="0" err="1"/>
              <a:t>hinzufügen</a:t>
            </a:r>
            <a:endParaRPr lang="de-DE" dirty="0"/>
          </a:p>
        </p:txBody>
      </p:sp>
      <p:sp>
        <p:nvSpPr>
          <p:cNvPr id="10" name="Textplatzhalt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384000" y="4593600"/>
            <a:ext cx="9388800" cy="100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600"/>
              </a:spcBef>
              <a:buSzPct val="115000"/>
              <a:buFont typeface="Arial" panose="020B0604020202020204" pitchFamily="34" charset="0"/>
              <a:buNone/>
              <a:defRPr lang="de-DE" sz="1400" baseline="0" dirty="0" smtClean="0">
                <a:solidFill>
                  <a:schemeClr val="bg1"/>
                </a:solidFill>
                <a:latin typeface="+mj-lt"/>
              </a:defRPr>
            </a:lvl1pPr>
            <a:lvl2pPr marL="432000" indent="-215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≡"/>
              <a:defRPr lang="de-DE" sz="1600" dirty="0" smtClean="0">
                <a:latin typeface="+mj-lt"/>
              </a:defRPr>
            </a:lvl2pPr>
            <a:lvl3pPr marL="648000" indent="-215900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="/>
              <a:defRPr lang="de-DE" sz="1600" dirty="0" smtClean="0">
                <a:latin typeface="+mj-lt"/>
              </a:defRPr>
            </a:lvl3pPr>
            <a:lvl4pPr marL="864000" indent="-216000">
              <a:lnSpc>
                <a:spcPct val="100000"/>
              </a:lnSpc>
              <a:spcBef>
                <a:spcPts val="600"/>
              </a:spcBef>
              <a:buSzPct val="100000"/>
              <a:buFontTx/>
              <a:buChar char="□"/>
              <a:defRPr lang="de-DE" sz="1600" dirty="0" smtClean="0">
                <a:latin typeface="+mj-lt"/>
              </a:defRPr>
            </a:lvl4pPr>
            <a:lvl5pPr marL="1080000" indent="-216000">
              <a:lnSpc>
                <a:spcPct val="100000"/>
              </a:lnSpc>
              <a:spcBef>
                <a:spcPts val="600"/>
              </a:spcBef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5pPr>
            <a:lvl6pPr marL="1296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6pPr>
            <a:lvl7pPr marL="1512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7pPr>
            <a:lvl8pPr marL="1728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8pPr>
            <a:lvl9pPr marL="3657600" indent="0">
              <a:buNone/>
              <a:defRPr baseline="0"/>
            </a:lvl9pPr>
          </a:lstStyle>
          <a:p>
            <a:pPr lvl="0"/>
            <a:r>
              <a:rPr lang="en-US" dirty="0" err="1"/>
              <a:t>Textbereich</a:t>
            </a:r>
            <a:endParaRPr lang="en-US" dirty="0"/>
          </a:p>
        </p:txBody>
      </p:sp>
      <p:sp>
        <p:nvSpPr>
          <p:cNvPr id="17" name="Bildplatzhalter 2"/>
          <p:cNvSpPr>
            <a:spLocks noGrp="1"/>
          </p:cNvSpPr>
          <p:nvPr>
            <p:ph type="pic" sz="quarter" idx="21" hasCustomPrompt="1"/>
          </p:nvPr>
        </p:nvSpPr>
        <p:spPr>
          <a:xfrm>
            <a:off x="10113600" y="3481200"/>
            <a:ext cx="1694400" cy="10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Logo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auf Symbol </a:t>
            </a:r>
            <a:r>
              <a:rPr lang="en-US" dirty="0" err="1"/>
              <a:t>hinzufügen</a:t>
            </a:r>
            <a:endParaRPr lang="de-DE" dirty="0"/>
          </a:p>
        </p:txBody>
      </p:sp>
      <p:sp>
        <p:nvSpPr>
          <p:cNvPr id="18" name="Textplatzhalt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384000" y="3481200"/>
            <a:ext cx="9388800" cy="100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600"/>
              </a:spcBef>
              <a:buSzPct val="115000"/>
              <a:buFont typeface="Arial" panose="020B0604020202020204" pitchFamily="34" charset="0"/>
              <a:buNone/>
              <a:defRPr lang="de-DE" sz="1400" baseline="0" dirty="0" smtClean="0">
                <a:solidFill>
                  <a:schemeClr val="bg1"/>
                </a:solidFill>
                <a:latin typeface="+mj-lt"/>
              </a:defRPr>
            </a:lvl1pPr>
            <a:lvl2pPr marL="432000" indent="-215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≡"/>
              <a:defRPr lang="de-DE" sz="1600" dirty="0" smtClean="0">
                <a:latin typeface="+mj-lt"/>
              </a:defRPr>
            </a:lvl2pPr>
            <a:lvl3pPr marL="648000" indent="-215900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="/>
              <a:defRPr lang="de-DE" sz="1600" dirty="0" smtClean="0">
                <a:latin typeface="+mj-lt"/>
              </a:defRPr>
            </a:lvl3pPr>
            <a:lvl4pPr marL="864000" indent="-216000">
              <a:lnSpc>
                <a:spcPct val="100000"/>
              </a:lnSpc>
              <a:spcBef>
                <a:spcPts val="600"/>
              </a:spcBef>
              <a:buSzPct val="100000"/>
              <a:buFontTx/>
              <a:buChar char="□"/>
              <a:defRPr lang="de-DE" sz="1600" dirty="0" smtClean="0">
                <a:latin typeface="+mj-lt"/>
              </a:defRPr>
            </a:lvl4pPr>
            <a:lvl5pPr marL="1080000" indent="-216000">
              <a:lnSpc>
                <a:spcPct val="100000"/>
              </a:lnSpc>
              <a:spcBef>
                <a:spcPts val="600"/>
              </a:spcBef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5pPr>
            <a:lvl6pPr marL="1296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6pPr>
            <a:lvl7pPr marL="1512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7pPr>
            <a:lvl8pPr marL="1728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8pPr>
            <a:lvl9pPr marL="3657600" indent="0">
              <a:buNone/>
              <a:defRPr baseline="0"/>
            </a:lvl9pPr>
          </a:lstStyle>
          <a:p>
            <a:pPr lvl="0"/>
            <a:r>
              <a:rPr lang="en-US" dirty="0" err="1"/>
              <a:t>Textbereich</a:t>
            </a:r>
            <a:endParaRPr lang="en-US" dirty="0"/>
          </a:p>
        </p:txBody>
      </p:sp>
      <p:sp>
        <p:nvSpPr>
          <p:cNvPr id="19" name="Bildplatzhalter 2"/>
          <p:cNvSpPr>
            <a:spLocks noGrp="1"/>
          </p:cNvSpPr>
          <p:nvPr>
            <p:ph type="pic" sz="quarter" idx="23" hasCustomPrompt="1"/>
          </p:nvPr>
        </p:nvSpPr>
        <p:spPr>
          <a:xfrm>
            <a:off x="10113600" y="2368800"/>
            <a:ext cx="1694400" cy="10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Logo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auf Symbol </a:t>
            </a:r>
            <a:r>
              <a:rPr lang="en-US" dirty="0" err="1"/>
              <a:t>hinzufügen</a:t>
            </a:r>
            <a:endParaRPr lang="de-DE" dirty="0"/>
          </a:p>
        </p:txBody>
      </p:sp>
      <p:sp>
        <p:nvSpPr>
          <p:cNvPr id="20" name="Textplatzhalt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384000" y="2368800"/>
            <a:ext cx="9388800" cy="100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600"/>
              </a:spcBef>
              <a:buSzPct val="115000"/>
              <a:buFont typeface="Arial" panose="020B0604020202020204" pitchFamily="34" charset="0"/>
              <a:buNone/>
              <a:defRPr lang="de-DE" sz="1400" baseline="0" dirty="0" smtClean="0">
                <a:solidFill>
                  <a:schemeClr val="bg1"/>
                </a:solidFill>
                <a:latin typeface="+mj-lt"/>
              </a:defRPr>
            </a:lvl1pPr>
            <a:lvl2pPr marL="432000" indent="-215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≡"/>
              <a:defRPr lang="de-DE" sz="1600" dirty="0" smtClean="0">
                <a:latin typeface="+mj-lt"/>
              </a:defRPr>
            </a:lvl2pPr>
            <a:lvl3pPr marL="648000" indent="-215900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="/>
              <a:defRPr lang="de-DE" sz="1600" dirty="0" smtClean="0">
                <a:latin typeface="+mj-lt"/>
              </a:defRPr>
            </a:lvl3pPr>
            <a:lvl4pPr marL="864000" indent="-216000">
              <a:lnSpc>
                <a:spcPct val="100000"/>
              </a:lnSpc>
              <a:spcBef>
                <a:spcPts val="600"/>
              </a:spcBef>
              <a:buSzPct val="100000"/>
              <a:buFontTx/>
              <a:buChar char="□"/>
              <a:defRPr lang="de-DE" sz="1600" dirty="0" smtClean="0">
                <a:latin typeface="+mj-lt"/>
              </a:defRPr>
            </a:lvl4pPr>
            <a:lvl5pPr marL="1080000" indent="-216000">
              <a:lnSpc>
                <a:spcPct val="100000"/>
              </a:lnSpc>
              <a:spcBef>
                <a:spcPts val="600"/>
              </a:spcBef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5pPr>
            <a:lvl6pPr marL="1296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6pPr>
            <a:lvl7pPr marL="1512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7pPr>
            <a:lvl8pPr marL="1728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8pPr>
            <a:lvl9pPr marL="3657600" indent="0">
              <a:buNone/>
              <a:defRPr baseline="0"/>
            </a:lvl9pPr>
          </a:lstStyle>
          <a:p>
            <a:pPr lvl="0"/>
            <a:r>
              <a:rPr lang="en-US" dirty="0" err="1"/>
              <a:t>Textbereich</a:t>
            </a:r>
            <a:endParaRPr lang="en-US" dirty="0"/>
          </a:p>
        </p:txBody>
      </p:sp>
      <p:sp>
        <p:nvSpPr>
          <p:cNvPr id="21" name="Bildplatzhalter 2"/>
          <p:cNvSpPr>
            <a:spLocks noGrp="1"/>
          </p:cNvSpPr>
          <p:nvPr>
            <p:ph type="pic" sz="quarter" idx="25" hasCustomPrompt="1"/>
          </p:nvPr>
        </p:nvSpPr>
        <p:spPr>
          <a:xfrm>
            <a:off x="10113600" y="1256400"/>
            <a:ext cx="1694400" cy="10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Logo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auf Symbol </a:t>
            </a:r>
            <a:r>
              <a:rPr lang="en-US" dirty="0" err="1"/>
              <a:t>hinzufügen</a:t>
            </a:r>
            <a:endParaRPr lang="de-DE" dirty="0"/>
          </a:p>
        </p:txBody>
      </p:sp>
      <p:sp>
        <p:nvSpPr>
          <p:cNvPr id="22" name="Textplatzhalter 11"/>
          <p:cNvSpPr>
            <a:spLocks noGrp="1"/>
          </p:cNvSpPr>
          <p:nvPr>
            <p:ph type="body" sz="quarter" idx="26" hasCustomPrompt="1"/>
          </p:nvPr>
        </p:nvSpPr>
        <p:spPr>
          <a:xfrm>
            <a:off x="384000" y="1256400"/>
            <a:ext cx="9388800" cy="100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600"/>
              </a:spcBef>
              <a:buSzPct val="115000"/>
              <a:buFont typeface="Arial" panose="020B0604020202020204" pitchFamily="34" charset="0"/>
              <a:buNone/>
              <a:defRPr lang="de-DE" sz="1400" baseline="0" dirty="0" smtClean="0">
                <a:solidFill>
                  <a:schemeClr val="bg1"/>
                </a:solidFill>
                <a:latin typeface="+mj-lt"/>
              </a:defRPr>
            </a:lvl1pPr>
            <a:lvl2pPr marL="432000" indent="-215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≡"/>
              <a:defRPr lang="de-DE" sz="1600" dirty="0" smtClean="0">
                <a:latin typeface="+mj-lt"/>
              </a:defRPr>
            </a:lvl2pPr>
            <a:lvl3pPr marL="648000" indent="-215900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="/>
              <a:defRPr lang="de-DE" sz="1600" dirty="0" smtClean="0">
                <a:latin typeface="+mj-lt"/>
              </a:defRPr>
            </a:lvl3pPr>
            <a:lvl4pPr marL="864000" indent="-216000">
              <a:lnSpc>
                <a:spcPct val="100000"/>
              </a:lnSpc>
              <a:spcBef>
                <a:spcPts val="600"/>
              </a:spcBef>
              <a:buSzPct val="100000"/>
              <a:buFontTx/>
              <a:buChar char="□"/>
              <a:defRPr lang="de-DE" sz="1600" dirty="0" smtClean="0">
                <a:latin typeface="+mj-lt"/>
              </a:defRPr>
            </a:lvl4pPr>
            <a:lvl5pPr marL="1080000" indent="-216000">
              <a:lnSpc>
                <a:spcPct val="100000"/>
              </a:lnSpc>
              <a:spcBef>
                <a:spcPts val="600"/>
              </a:spcBef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5pPr>
            <a:lvl6pPr marL="1296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6pPr>
            <a:lvl7pPr marL="1512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7pPr>
            <a:lvl8pPr marL="1728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8pPr>
            <a:lvl9pPr marL="3657600" indent="0">
              <a:buNone/>
              <a:defRPr baseline="0"/>
            </a:lvl9pPr>
          </a:lstStyle>
          <a:p>
            <a:pPr lvl="0"/>
            <a:r>
              <a:rPr lang="en-US" dirty="0" err="1"/>
              <a:t>Textbereich</a:t>
            </a:r>
            <a:endParaRPr lang="en-US" dirty="0"/>
          </a:p>
        </p:txBody>
      </p:sp>
      <p:sp>
        <p:nvSpPr>
          <p:cNvPr id="23" name="Bildplatzhalter 2"/>
          <p:cNvSpPr>
            <a:spLocks noGrp="1"/>
          </p:cNvSpPr>
          <p:nvPr>
            <p:ph type="pic" sz="quarter" idx="27" hasCustomPrompt="1"/>
          </p:nvPr>
        </p:nvSpPr>
        <p:spPr>
          <a:xfrm>
            <a:off x="10113600" y="144000"/>
            <a:ext cx="1694400" cy="10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Logo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auf Symbol </a:t>
            </a:r>
            <a:r>
              <a:rPr lang="en-US" dirty="0" err="1"/>
              <a:t>hinzufügen</a:t>
            </a:r>
            <a:endParaRPr lang="de-DE" dirty="0"/>
          </a:p>
        </p:txBody>
      </p:sp>
      <p:sp>
        <p:nvSpPr>
          <p:cNvPr id="24" name="Textplatzhalter 11"/>
          <p:cNvSpPr>
            <a:spLocks noGrp="1"/>
          </p:cNvSpPr>
          <p:nvPr>
            <p:ph type="body" sz="quarter" idx="28" hasCustomPrompt="1"/>
          </p:nvPr>
        </p:nvSpPr>
        <p:spPr>
          <a:xfrm>
            <a:off x="384000" y="144000"/>
            <a:ext cx="9388800" cy="100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600"/>
              </a:spcBef>
              <a:buSzPct val="115000"/>
              <a:buFont typeface="Arial" panose="020B0604020202020204" pitchFamily="34" charset="0"/>
              <a:buNone/>
              <a:defRPr lang="de-DE" sz="1400" baseline="0" dirty="0" smtClean="0">
                <a:solidFill>
                  <a:schemeClr val="bg1"/>
                </a:solidFill>
                <a:latin typeface="+mj-lt"/>
              </a:defRPr>
            </a:lvl1pPr>
            <a:lvl2pPr marL="432000" indent="-215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≡"/>
              <a:defRPr lang="de-DE" sz="1600" dirty="0" smtClean="0">
                <a:latin typeface="+mj-lt"/>
              </a:defRPr>
            </a:lvl2pPr>
            <a:lvl3pPr marL="648000" indent="-215900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="/>
              <a:defRPr lang="de-DE" sz="1600" dirty="0" smtClean="0">
                <a:latin typeface="+mj-lt"/>
              </a:defRPr>
            </a:lvl3pPr>
            <a:lvl4pPr marL="864000" indent="-216000">
              <a:lnSpc>
                <a:spcPct val="100000"/>
              </a:lnSpc>
              <a:spcBef>
                <a:spcPts val="600"/>
              </a:spcBef>
              <a:buSzPct val="100000"/>
              <a:buFontTx/>
              <a:buChar char="□"/>
              <a:defRPr lang="de-DE" sz="1600" dirty="0" smtClean="0">
                <a:latin typeface="+mj-lt"/>
              </a:defRPr>
            </a:lvl4pPr>
            <a:lvl5pPr marL="1080000" indent="-216000">
              <a:lnSpc>
                <a:spcPct val="100000"/>
              </a:lnSpc>
              <a:spcBef>
                <a:spcPts val="600"/>
              </a:spcBef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5pPr>
            <a:lvl6pPr marL="1296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6pPr>
            <a:lvl7pPr marL="1512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7pPr>
            <a:lvl8pPr marL="1728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8pPr>
            <a:lvl9pPr marL="3657600" indent="0">
              <a:buNone/>
              <a:defRPr baseline="0"/>
            </a:lvl9pPr>
          </a:lstStyle>
          <a:p>
            <a:pPr lvl="0"/>
            <a:r>
              <a:rPr lang="en-US" dirty="0" err="1"/>
              <a:t>Textbereich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8009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000" y="144000"/>
            <a:ext cx="11424000" cy="54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rgbClr val="9D9EA0"/>
                </a:solidFill>
              </a:defRPr>
            </a:lvl1pPr>
          </a:lstStyle>
          <a:p>
            <a:r>
              <a:rPr lang="de-DE" dirty="0"/>
              <a:t>Mastertitelformat durch Klicken bearbeiten</a:t>
            </a:r>
            <a:br>
              <a:rPr lang="de-DE" dirty="0"/>
            </a:br>
            <a:r>
              <a:rPr lang="de-DE" dirty="0"/>
              <a:t>Beispiel für die Anwendung eines zweizeiligen Titels</a:t>
            </a:r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83121" y="871200"/>
            <a:ext cx="11425767" cy="5292000"/>
          </a:xfrm>
          <a:prstGeom prst="rect">
            <a:avLst/>
          </a:prstGeom>
        </p:spPr>
        <p:txBody>
          <a:bodyPr lIns="0" tIns="0" rIns="0" bIns="0"/>
          <a:lstStyle>
            <a:lvl1pPr marL="216000" indent="-216000">
              <a:lnSpc>
                <a:spcPct val="100000"/>
              </a:lnSpc>
              <a:spcBef>
                <a:spcPts val="600"/>
              </a:spcBef>
              <a:buSzPct val="115000"/>
              <a:buFont typeface="Arial" panose="020B0604020202020204" pitchFamily="34" charset="0"/>
              <a:buChar char="■"/>
              <a:defRPr lang="de-DE" dirty="0" smtClean="0">
                <a:latin typeface="+mj-lt"/>
              </a:defRPr>
            </a:lvl1pPr>
            <a:lvl2pPr marL="432000" indent="-215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≡"/>
              <a:defRPr lang="de-DE" sz="1600" dirty="0" smtClean="0">
                <a:latin typeface="+mj-lt"/>
              </a:defRPr>
            </a:lvl2pPr>
            <a:lvl3pPr marL="648000" indent="-215900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="/>
              <a:defRPr lang="de-DE" sz="1600" dirty="0" smtClean="0">
                <a:latin typeface="+mj-lt"/>
              </a:defRPr>
            </a:lvl3pPr>
            <a:lvl4pPr marL="864000" indent="-216000">
              <a:lnSpc>
                <a:spcPct val="100000"/>
              </a:lnSpc>
              <a:spcBef>
                <a:spcPts val="600"/>
              </a:spcBef>
              <a:buSzPct val="100000"/>
              <a:buFontTx/>
              <a:buChar char="□"/>
              <a:defRPr lang="de-DE" sz="1600" dirty="0" smtClean="0">
                <a:latin typeface="+mj-lt"/>
              </a:defRPr>
            </a:lvl4pPr>
            <a:lvl5pPr marL="1080000" indent="-216000">
              <a:lnSpc>
                <a:spcPct val="100000"/>
              </a:lnSpc>
              <a:spcBef>
                <a:spcPts val="600"/>
              </a:spcBef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5pPr>
            <a:lvl6pPr marL="1296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6pPr>
            <a:lvl7pPr marL="1512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7pPr>
            <a:lvl8pPr marL="1728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8pPr>
            <a:lvl9pPr marL="3657600" indent="0">
              <a:buNone/>
              <a:defRPr baseline="0"/>
            </a:lvl9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</p:txBody>
      </p:sp>
    </p:spTree>
    <p:extLst>
      <p:ext uri="{BB962C8B-B14F-4D97-AF65-F5344CB8AC3E}">
        <p14:creationId xmlns:p14="http://schemas.microsoft.com/office/powerpoint/2010/main" val="2628194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000" y="144000"/>
            <a:ext cx="11424000" cy="54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rgbClr val="9D9EA0"/>
                </a:solidFill>
              </a:defRPr>
            </a:lvl1pPr>
          </a:lstStyle>
          <a:p>
            <a:r>
              <a:rPr lang="de-DE" dirty="0"/>
              <a:t>Mastertitelformat durch Klicken bearbeiten</a:t>
            </a:r>
            <a:br>
              <a:rPr lang="de-DE" dirty="0"/>
            </a:br>
            <a:r>
              <a:rPr lang="de-DE" dirty="0"/>
              <a:t>Beispiel für die Anwendung eines zweizeiligen Titels</a:t>
            </a:r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83121" y="871200"/>
            <a:ext cx="11425767" cy="529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dirty="0"/>
              <a:t>Textbereich</a:t>
            </a:r>
          </a:p>
        </p:txBody>
      </p:sp>
    </p:spTree>
    <p:extLst>
      <p:ext uri="{BB962C8B-B14F-4D97-AF65-F5344CB8AC3E}">
        <p14:creationId xmlns:p14="http://schemas.microsoft.com/office/powerpoint/2010/main" val="13012058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000" y="144000"/>
            <a:ext cx="11424000" cy="54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rgbClr val="9D9EA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durch Klicken bearbeiten</a:t>
            </a:r>
            <a:br>
              <a:rPr lang="de-DE"/>
            </a:br>
            <a:r>
              <a:rPr lang="de-DE"/>
              <a:t>Beispiel für die Anwendung eines zweizeiligen Titels</a:t>
            </a:r>
            <a:endParaRPr lang="en-US"/>
          </a:p>
        </p:txBody>
      </p:sp>
      <p:cxnSp>
        <p:nvCxnSpPr>
          <p:cNvPr id="13" name="Gerader Verbinder 12"/>
          <p:cNvCxnSpPr/>
          <p:nvPr userDrawn="1"/>
        </p:nvCxnSpPr>
        <p:spPr>
          <a:xfrm>
            <a:off x="383121" y="741600"/>
            <a:ext cx="11425767" cy="0"/>
          </a:xfrm>
          <a:prstGeom prst="line">
            <a:avLst/>
          </a:prstGeom>
          <a:ln>
            <a:solidFill>
              <a:srgbClr val="9D9E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/>
          <p:cNvCxnSpPr/>
          <p:nvPr userDrawn="1"/>
        </p:nvCxnSpPr>
        <p:spPr>
          <a:xfrm>
            <a:off x="374575" y="6231568"/>
            <a:ext cx="11425767" cy="0"/>
          </a:xfrm>
          <a:prstGeom prst="line">
            <a:avLst/>
          </a:prstGeom>
          <a:ln>
            <a:solidFill>
              <a:srgbClr val="9D9E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1257304" y="6323589"/>
            <a:ext cx="6611718" cy="4302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>
              <a:defRPr lang="de-DE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>
                <a:solidFill>
                  <a:srgbClr val="9D9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BIM2Praxis  |  18.04.2023</a:t>
            </a:r>
            <a:endParaRPr lang="de-DE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feld 16"/>
          <p:cNvSpPr txBox="1"/>
          <p:nvPr userDrawn="1"/>
        </p:nvSpPr>
        <p:spPr>
          <a:xfrm>
            <a:off x="383121" y="6323589"/>
            <a:ext cx="87418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/>
            </a:pPr>
            <a:fld id="{ABEDA6A0-9FCC-47AA-99A4-88E72C69C2BF}" type="slidenum">
              <a:rPr lang="de-DE" sz="1000" kern="1200" smtClean="0">
                <a:solidFill>
                  <a:srgbClr val="9D9E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sz="1000" kern="1200">
              <a:solidFill>
                <a:srgbClr val="9D9EA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9B6803E7-455C-A815-C484-4F8F4E61209C}"/>
              </a:ext>
            </a:extLst>
          </p:cNvPr>
          <p:cNvGrpSpPr/>
          <p:nvPr userDrawn="1"/>
        </p:nvGrpSpPr>
        <p:grpSpPr>
          <a:xfrm>
            <a:off x="8127050" y="6280022"/>
            <a:ext cx="3756116" cy="597341"/>
            <a:chOff x="8127050" y="6280022"/>
            <a:chExt cx="3756116" cy="597341"/>
          </a:xfrm>
        </p:grpSpPr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F9EB425E-4FB6-27E3-95D0-084DC19DCDC9}"/>
                </a:ext>
              </a:extLst>
            </p:cNvPr>
            <p:cNvGrpSpPr/>
            <p:nvPr userDrawn="1"/>
          </p:nvGrpSpPr>
          <p:grpSpPr>
            <a:xfrm>
              <a:off x="8127050" y="6280022"/>
              <a:ext cx="3680105" cy="597341"/>
              <a:chOff x="7728265" y="6155091"/>
              <a:chExt cx="4398217" cy="713902"/>
            </a:xfrm>
          </p:grpSpPr>
          <p:pic>
            <p:nvPicPr>
              <p:cNvPr id="11" name="Grafik 10">
                <a:extLst>
                  <a:ext uri="{FF2B5EF4-FFF2-40B4-BE49-F238E27FC236}">
                    <a16:creationId xmlns:a16="http://schemas.microsoft.com/office/drawing/2014/main" id="{D5EAE52F-9915-1F41-C742-21B326F890BF}"/>
                  </a:ext>
                </a:extLst>
              </p:cNvPr>
              <p:cNvPicPr/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28265" y="6155091"/>
                <a:ext cx="637339" cy="332770"/>
              </a:xfrm>
              <a:prstGeom prst="rect">
                <a:avLst/>
              </a:prstGeom>
            </p:spPr>
          </p:pic>
          <p:pic>
            <p:nvPicPr>
              <p:cNvPr id="15" name="Grafik 14">
                <a:extLst>
                  <a:ext uri="{FF2B5EF4-FFF2-40B4-BE49-F238E27FC236}">
                    <a16:creationId xmlns:a16="http://schemas.microsoft.com/office/drawing/2014/main" id="{9775126C-7ADF-2529-EC91-BD71E3F299B4}"/>
                  </a:ext>
                </a:extLst>
              </p:cNvPr>
              <p:cNvPicPr/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73981" y="6160746"/>
                <a:ext cx="3452501" cy="268796"/>
              </a:xfrm>
              <a:prstGeom prst="rect">
                <a:avLst/>
              </a:prstGeom>
            </p:spPr>
          </p:pic>
          <p:pic>
            <p:nvPicPr>
              <p:cNvPr id="18" name="Grafik 17" descr="Bildergebnis für Viessmann logo">
                <a:extLst>
                  <a:ext uri="{FF2B5EF4-FFF2-40B4-BE49-F238E27FC236}">
                    <a16:creationId xmlns:a16="http://schemas.microsoft.com/office/drawing/2014/main" id="{F2718C22-CA1D-0F17-49C2-65AAFC44989F}"/>
                  </a:ext>
                </a:extLst>
              </p:cNvPr>
              <p:cNvPicPr/>
              <p:nvPr userDrawn="1"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0454" b="27728"/>
              <a:stretch/>
            </p:blipFill>
            <p:spPr bwMode="auto">
              <a:xfrm>
                <a:off x="7728265" y="6495613"/>
                <a:ext cx="1628775" cy="37338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10" name="Grafik 9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54C191BE-2EEE-A490-9504-32731D8E75E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095" b="15411"/>
            <a:stretch/>
          </p:blipFill>
          <p:spPr>
            <a:xfrm>
              <a:off x="10010775" y="6534140"/>
              <a:ext cx="1872391" cy="3059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0640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ild (66:3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000" y="144000"/>
            <a:ext cx="11424000" cy="54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rgbClr val="9D9EA0"/>
                </a:solidFill>
              </a:defRPr>
            </a:lvl1pPr>
          </a:lstStyle>
          <a:p>
            <a:r>
              <a:rPr lang="de-DE" dirty="0"/>
              <a:t>Mastertitelformat durch Klicken bearbeiten</a:t>
            </a:r>
            <a:br>
              <a:rPr lang="de-DE" dirty="0"/>
            </a:br>
            <a:r>
              <a:rPr lang="de-DE" dirty="0"/>
              <a:t>Beispiel für die Anwendung eines zweizeiligen Titels</a:t>
            </a:r>
            <a:endParaRPr lang="en-US" dirty="0"/>
          </a:p>
        </p:txBody>
      </p:sp>
      <p:sp>
        <p:nvSpPr>
          <p:cNvPr id="6" name="Bildplatzhalter 3"/>
          <p:cNvSpPr>
            <a:spLocks noGrp="1"/>
          </p:cNvSpPr>
          <p:nvPr>
            <p:ph type="pic" sz="quarter" idx="15"/>
          </p:nvPr>
        </p:nvSpPr>
        <p:spPr>
          <a:xfrm>
            <a:off x="8256000" y="1094400"/>
            <a:ext cx="3552000" cy="445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Textfeld 6"/>
          <p:cNvSpPr txBox="1"/>
          <p:nvPr userDrawn="1"/>
        </p:nvSpPr>
        <p:spPr>
          <a:xfrm>
            <a:off x="12344100" y="540456"/>
            <a:ext cx="2188633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>
                <a:latin typeface="+mn-lt"/>
              </a:rPr>
              <a:t>Bild ändern: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Bild</a:t>
            </a:r>
            <a:r>
              <a:rPr lang="de-DE" sz="1000" baseline="0" dirty="0">
                <a:latin typeface="+mn-lt"/>
              </a:rPr>
              <a:t> anklicken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baseline="0" dirty="0">
                <a:latin typeface="+mn-lt"/>
              </a:rPr>
              <a:t>Bild löschen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baseline="0" dirty="0">
                <a:latin typeface="+mn-lt"/>
              </a:rPr>
              <a:t>Anweisungen folgen</a:t>
            </a:r>
            <a:endParaRPr lang="de-DE" sz="1000" dirty="0">
              <a:latin typeface="+mn-lt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000" dirty="0">
              <a:latin typeface="+mn-lt"/>
            </a:endParaRPr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256000" y="5662800"/>
            <a:ext cx="3552000" cy="500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900"/>
            </a:lvl1pPr>
          </a:lstStyle>
          <a:p>
            <a:pPr lvl="0"/>
            <a:r>
              <a:rPr lang="de-DE" dirty="0"/>
              <a:t>Bildtitel oder ggf. Beschreibung</a:t>
            </a:r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383117" y="871200"/>
            <a:ext cx="7531200" cy="5292000"/>
          </a:xfrm>
          <a:prstGeom prst="rect">
            <a:avLst/>
          </a:prstGeom>
        </p:spPr>
        <p:txBody>
          <a:bodyPr lIns="0" tIns="0" rIns="0" bIns="0"/>
          <a:lstStyle>
            <a:lvl1pPr marL="216000" indent="-216000">
              <a:lnSpc>
                <a:spcPct val="100000"/>
              </a:lnSpc>
              <a:spcBef>
                <a:spcPts val="600"/>
              </a:spcBef>
              <a:buSzPct val="115000"/>
              <a:buFont typeface="Arial" panose="020B0604020202020204" pitchFamily="34" charset="0"/>
              <a:buChar char="■"/>
              <a:defRPr lang="de-DE" dirty="0" smtClean="0">
                <a:latin typeface="+mj-lt"/>
              </a:defRPr>
            </a:lvl1pPr>
            <a:lvl2pPr marL="432000" indent="-215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≡"/>
              <a:defRPr lang="de-DE" sz="1600" dirty="0" smtClean="0">
                <a:latin typeface="+mj-lt"/>
              </a:defRPr>
            </a:lvl2pPr>
            <a:lvl3pPr marL="648000" indent="-215900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="/>
              <a:defRPr lang="de-DE" sz="1600" dirty="0" smtClean="0">
                <a:latin typeface="+mj-lt"/>
              </a:defRPr>
            </a:lvl3pPr>
            <a:lvl4pPr marL="864000" indent="-216000">
              <a:lnSpc>
                <a:spcPct val="100000"/>
              </a:lnSpc>
              <a:spcBef>
                <a:spcPts val="600"/>
              </a:spcBef>
              <a:buSzPct val="100000"/>
              <a:buFontTx/>
              <a:buChar char="□"/>
              <a:defRPr lang="de-DE" sz="1600" dirty="0" smtClean="0">
                <a:latin typeface="+mj-lt"/>
              </a:defRPr>
            </a:lvl4pPr>
            <a:lvl5pPr marL="1080000" indent="-216000">
              <a:lnSpc>
                <a:spcPct val="100000"/>
              </a:lnSpc>
              <a:spcBef>
                <a:spcPts val="600"/>
              </a:spcBef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5pPr>
            <a:lvl6pPr marL="1296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6pPr>
            <a:lvl7pPr marL="1512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7pPr>
            <a:lvl8pPr marL="1728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8pPr>
            <a:lvl9pPr marL="3657600" indent="0">
              <a:buNone/>
              <a:defRPr baseline="0"/>
            </a:lvl9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</p:txBody>
      </p:sp>
    </p:spTree>
    <p:extLst>
      <p:ext uri="{BB962C8B-B14F-4D97-AF65-F5344CB8AC3E}">
        <p14:creationId xmlns:p14="http://schemas.microsoft.com/office/powerpoint/2010/main" val="3560835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ild (50:5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000" y="144000"/>
            <a:ext cx="11424000" cy="54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rgbClr val="9D9EA0"/>
                </a:solidFill>
              </a:defRPr>
            </a:lvl1pPr>
          </a:lstStyle>
          <a:p>
            <a:r>
              <a:rPr lang="de-DE" dirty="0"/>
              <a:t>Mastertitelformat durch Klicken bearbeiten</a:t>
            </a:r>
            <a:br>
              <a:rPr lang="de-DE" dirty="0"/>
            </a:br>
            <a:r>
              <a:rPr lang="de-DE" dirty="0"/>
              <a:t>Beispiel für die Anwendung eines zweizeiligen Titels</a:t>
            </a:r>
            <a:endParaRPr lang="en-US" dirty="0"/>
          </a:p>
        </p:txBody>
      </p:sp>
      <p:sp>
        <p:nvSpPr>
          <p:cNvPr id="6" name="Bildplatzhalter 3"/>
          <p:cNvSpPr>
            <a:spLocks noGrp="1"/>
          </p:cNvSpPr>
          <p:nvPr>
            <p:ph type="pic" sz="quarter" idx="15"/>
          </p:nvPr>
        </p:nvSpPr>
        <p:spPr>
          <a:xfrm>
            <a:off x="6268800" y="1094400"/>
            <a:ext cx="5539200" cy="445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Textfeld 6"/>
          <p:cNvSpPr txBox="1"/>
          <p:nvPr userDrawn="1"/>
        </p:nvSpPr>
        <p:spPr>
          <a:xfrm>
            <a:off x="12344100" y="540456"/>
            <a:ext cx="2188633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>
                <a:latin typeface="+mn-lt"/>
              </a:rPr>
              <a:t>Bild ändern: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Bild</a:t>
            </a:r>
            <a:r>
              <a:rPr lang="de-DE" sz="1000" baseline="0" dirty="0">
                <a:latin typeface="+mn-lt"/>
              </a:rPr>
              <a:t> anklicken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baseline="0" dirty="0">
                <a:latin typeface="+mn-lt"/>
              </a:rPr>
              <a:t>Bild löschen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baseline="0" dirty="0">
                <a:latin typeface="+mn-lt"/>
              </a:rPr>
              <a:t>Anweisungen folgen</a:t>
            </a:r>
            <a:endParaRPr lang="de-DE" sz="1000" dirty="0">
              <a:latin typeface="+mn-lt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000" dirty="0">
              <a:latin typeface="+mn-lt"/>
            </a:endParaRPr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268800" y="5662800"/>
            <a:ext cx="5539200" cy="500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900"/>
            </a:lvl1pPr>
          </a:lstStyle>
          <a:p>
            <a:pPr lvl="0"/>
            <a:r>
              <a:rPr lang="de-DE" dirty="0"/>
              <a:t>Bildtitel oder ggf. Beschreibung</a:t>
            </a:r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383117" y="871200"/>
            <a:ext cx="5539200" cy="5292000"/>
          </a:xfrm>
          <a:prstGeom prst="rect">
            <a:avLst/>
          </a:prstGeom>
        </p:spPr>
        <p:txBody>
          <a:bodyPr lIns="0" tIns="0" rIns="0" bIns="0"/>
          <a:lstStyle>
            <a:lvl1pPr marL="216000" indent="-216000">
              <a:lnSpc>
                <a:spcPct val="100000"/>
              </a:lnSpc>
              <a:spcBef>
                <a:spcPts val="600"/>
              </a:spcBef>
              <a:buSzPct val="115000"/>
              <a:buFont typeface="Arial" panose="020B0604020202020204" pitchFamily="34" charset="0"/>
              <a:buChar char="■"/>
              <a:defRPr lang="de-DE" dirty="0" smtClean="0">
                <a:latin typeface="+mj-lt"/>
              </a:defRPr>
            </a:lvl1pPr>
            <a:lvl2pPr marL="432000" indent="-215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≡"/>
              <a:defRPr lang="de-DE" sz="1600" dirty="0" smtClean="0">
                <a:latin typeface="+mj-lt"/>
              </a:defRPr>
            </a:lvl2pPr>
            <a:lvl3pPr marL="648000" indent="-215900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="/>
              <a:defRPr lang="de-DE" sz="1600" dirty="0" smtClean="0">
                <a:latin typeface="+mj-lt"/>
              </a:defRPr>
            </a:lvl3pPr>
            <a:lvl4pPr marL="864000" indent="-216000">
              <a:lnSpc>
                <a:spcPct val="100000"/>
              </a:lnSpc>
              <a:spcBef>
                <a:spcPts val="600"/>
              </a:spcBef>
              <a:buSzPct val="100000"/>
              <a:buFontTx/>
              <a:buChar char="□"/>
              <a:defRPr lang="de-DE" sz="1600" dirty="0" smtClean="0">
                <a:latin typeface="+mj-lt"/>
              </a:defRPr>
            </a:lvl4pPr>
            <a:lvl5pPr marL="1080000" indent="-216000">
              <a:lnSpc>
                <a:spcPct val="100000"/>
              </a:lnSpc>
              <a:spcBef>
                <a:spcPts val="600"/>
              </a:spcBef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5pPr>
            <a:lvl6pPr marL="1296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6pPr>
            <a:lvl7pPr marL="1512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7pPr>
            <a:lvl8pPr marL="1728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8pPr>
            <a:lvl9pPr marL="3657600" indent="0">
              <a:buNone/>
              <a:defRPr baseline="0"/>
            </a:lvl9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</p:txBody>
      </p:sp>
    </p:spTree>
    <p:extLst>
      <p:ext uri="{BB962C8B-B14F-4D97-AF65-F5344CB8AC3E}">
        <p14:creationId xmlns:p14="http://schemas.microsoft.com/office/powerpoint/2010/main" val="215921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000" y="144000"/>
            <a:ext cx="11424000" cy="54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rgbClr val="9D9EA0"/>
                </a:solidFill>
              </a:defRPr>
            </a:lvl1pPr>
          </a:lstStyle>
          <a:p>
            <a:r>
              <a:rPr lang="de-DE" dirty="0"/>
              <a:t>Mastertitelformat durch Klicken bearbeiten</a:t>
            </a:r>
            <a:br>
              <a:rPr lang="de-DE" dirty="0"/>
            </a:br>
            <a:r>
              <a:rPr lang="de-DE" dirty="0"/>
              <a:t>Beispiel für die Anwendung eines zweizeiligen Titels</a:t>
            </a:r>
            <a:endParaRPr lang="en-US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83116" y="5662805"/>
            <a:ext cx="11424000" cy="4995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900"/>
            </a:lvl1pPr>
          </a:lstStyle>
          <a:p>
            <a:pPr lvl="0"/>
            <a:r>
              <a:rPr lang="de-DE" dirty="0"/>
              <a:t>Bildtitel oder ggf. Beschreibung</a:t>
            </a:r>
          </a:p>
        </p:txBody>
      </p:sp>
      <p:sp>
        <p:nvSpPr>
          <p:cNvPr id="5" name="Bildplatzhalter 3"/>
          <p:cNvSpPr>
            <a:spLocks noGrp="1"/>
          </p:cNvSpPr>
          <p:nvPr>
            <p:ph type="pic" sz="quarter" idx="14"/>
          </p:nvPr>
        </p:nvSpPr>
        <p:spPr>
          <a:xfrm>
            <a:off x="384000" y="1094400"/>
            <a:ext cx="11424000" cy="445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Textfeld 5"/>
          <p:cNvSpPr txBox="1"/>
          <p:nvPr userDrawn="1"/>
        </p:nvSpPr>
        <p:spPr>
          <a:xfrm>
            <a:off x="12344100" y="540456"/>
            <a:ext cx="2188633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>
                <a:latin typeface="+mn-lt"/>
              </a:rPr>
              <a:t>Bild ändern: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Bild</a:t>
            </a:r>
            <a:r>
              <a:rPr lang="de-DE" sz="1000" baseline="0" dirty="0">
                <a:latin typeface="+mn-lt"/>
              </a:rPr>
              <a:t> anklicken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baseline="0" dirty="0">
                <a:latin typeface="+mn-lt"/>
              </a:rPr>
              <a:t>Bild löschen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baseline="0" dirty="0">
                <a:latin typeface="+mn-lt"/>
              </a:rPr>
              <a:t>Anweisungen folgen</a:t>
            </a:r>
            <a:endParaRPr lang="de-DE" sz="1000" dirty="0">
              <a:latin typeface="+mn-lt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063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000" y="144000"/>
            <a:ext cx="11424000" cy="54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rgbClr val="9D9EA0"/>
                </a:solidFill>
              </a:defRPr>
            </a:lvl1pPr>
          </a:lstStyle>
          <a:p>
            <a:r>
              <a:rPr lang="de-DE" dirty="0"/>
              <a:t>Mastertitelformat durch Klicken bearbeiten</a:t>
            </a:r>
            <a:br>
              <a:rPr lang="de-DE" dirty="0"/>
            </a:br>
            <a:r>
              <a:rPr lang="de-DE" dirty="0"/>
              <a:t>Beispiel für die Anwendung eines zweizeiligen Titels</a:t>
            </a:r>
            <a:endParaRPr lang="en-US" dirty="0"/>
          </a:p>
        </p:txBody>
      </p:sp>
      <p:sp>
        <p:nvSpPr>
          <p:cNvPr id="9" name="Diagrammplatzhalter 8"/>
          <p:cNvSpPr>
            <a:spLocks noGrp="1"/>
          </p:cNvSpPr>
          <p:nvPr>
            <p:ph type="chart" sz="quarter" idx="13"/>
          </p:nvPr>
        </p:nvSpPr>
        <p:spPr>
          <a:xfrm>
            <a:off x="383121" y="871200"/>
            <a:ext cx="11425767" cy="5292000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buNone/>
              <a:defRPr/>
            </a:lvl1pPr>
          </a:lstStyle>
          <a:p>
            <a:r>
              <a:rPr lang="de-DE"/>
              <a:t>Diagramm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2848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spiel-Titel, 1. Vari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4000" y="6339600"/>
            <a:ext cx="4320000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lang="de-DE" sz="14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sz="1400" dirty="0"/>
              <a:t>Name des Vortragenden</a:t>
            </a:r>
            <a:endParaRPr lang="de-DE" dirty="0"/>
          </a:p>
        </p:txBody>
      </p:sp>
      <p:sp>
        <p:nvSpPr>
          <p:cNvPr id="4" name="Rechteck 3"/>
          <p:cNvSpPr/>
          <p:nvPr userDrawn="1"/>
        </p:nvSpPr>
        <p:spPr>
          <a:xfrm>
            <a:off x="0" y="0"/>
            <a:ext cx="12192000" cy="2312988"/>
          </a:xfrm>
          <a:prstGeom prst="rect">
            <a:avLst/>
          </a:prstGeom>
          <a:solidFill>
            <a:srgbClr val="DD4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0" rIns="28800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84000" y="2487600"/>
            <a:ext cx="11424000" cy="54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1">
                <a:solidFill>
                  <a:srgbClr val="DD402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Beispiel-Titel</a:t>
            </a:r>
            <a:r>
              <a:rPr lang="en-US" dirty="0"/>
              <a:t>, 1. </a:t>
            </a:r>
            <a:r>
              <a:rPr lang="en-US" dirty="0" err="1"/>
              <a:t>Variante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4000" y="2980800"/>
            <a:ext cx="11424000" cy="165576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455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spiel-Titel, 2. Vari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12192000" cy="2312988"/>
          </a:xfrm>
          <a:prstGeom prst="rect">
            <a:avLst/>
          </a:prstGeom>
          <a:solidFill>
            <a:srgbClr val="9D9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0" rIns="28800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384000" y="2487600"/>
            <a:ext cx="11424000" cy="54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1">
                <a:solidFill>
                  <a:srgbClr val="9D9EA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Beispiel-Titel, 2. Variante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4000" y="2980800"/>
            <a:ext cx="11424000" cy="165576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en-US" dirty="0"/>
          </a:p>
        </p:txBody>
      </p:sp>
      <p:sp>
        <p:nvSpPr>
          <p:cNvPr id="6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4000" y="6339600"/>
            <a:ext cx="4320000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lang="de-DE" sz="14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sz="1400" dirty="0"/>
              <a:t>Name des Vortragenden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5232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spiel-Titel, 3. Vari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4000" y="2487600"/>
            <a:ext cx="11424000" cy="54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1">
                <a:solidFill>
                  <a:srgbClr val="9D9EA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Beispiel-Titel, 3. Variante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4000" y="2980800"/>
            <a:ext cx="11424000" cy="165576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en-US" dirty="0"/>
          </a:p>
        </p:txBody>
      </p:sp>
      <p:sp>
        <p:nvSpPr>
          <p:cNvPr id="4" name="Bildplatzhalter 2"/>
          <p:cNvSpPr>
            <a:spLocks noGrp="1"/>
          </p:cNvSpPr>
          <p:nvPr>
            <p:ph type="pic" sz="quarter" idx="10"/>
          </p:nvPr>
        </p:nvSpPr>
        <p:spPr>
          <a:xfrm>
            <a:off x="-1700" y="0"/>
            <a:ext cx="12192000" cy="23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5" name="Textfeld 4"/>
          <p:cNvSpPr txBox="1"/>
          <p:nvPr userDrawn="1"/>
        </p:nvSpPr>
        <p:spPr>
          <a:xfrm>
            <a:off x="12344100" y="540456"/>
            <a:ext cx="2188633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Bild ändern: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Bild</a:t>
            </a:r>
            <a:r>
              <a:rPr lang="de-DE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 anklicken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Bild löschen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Anweisungen folgen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84000" y="6339600"/>
            <a:ext cx="4320000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lang="de-DE" sz="14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sz="1400" dirty="0"/>
              <a:t>Name des Vortragenden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5646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200" y="6372005"/>
            <a:ext cx="1011600" cy="407267"/>
          </a:xfrm>
          <a:prstGeom prst="rect">
            <a:avLst/>
          </a:prstGeom>
        </p:spPr>
      </p:pic>
      <p:pic>
        <p:nvPicPr>
          <p:cNvPr id="22" name="Grafik 21"/>
          <p:cNvPicPr>
            <a:picLocks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800" y="6379201"/>
            <a:ext cx="1429200" cy="392400"/>
          </a:xfrm>
          <a:prstGeom prst="rect">
            <a:avLst/>
          </a:prstGeom>
        </p:spPr>
      </p:pic>
      <p:sp>
        <p:nvSpPr>
          <p:cNvPr id="23" name="Rechteck 22"/>
          <p:cNvSpPr/>
          <p:nvPr userDrawn="1"/>
        </p:nvSpPr>
        <p:spPr>
          <a:xfrm>
            <a:off x="10258837" y="6373635"/>
            <a:ext cx="0" cy="38338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11" name="Gerader Verbinder 10"/>
          <p:cNvCxnSpPr/>
          <p:nvPr/>
        </p:nvCxnSpPr>
        <p:spPr>
          <a:xfrm>
            <a:off x="383121" y="741600"/>
            <a:ext cx="11425767" cy="0"/>
          </a:xfrm>
          <a:prstGeom prst="line">
            <a:avLst/>
          </a:prstGeom>
          <a:ln>
            <a:solidFill>
              <a:srgbClr val="9D9E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-2868084" y="525227"/>
            <a:ext cx="271084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>
                <a:latin typeface="+mn-lt"/>
              </a:rPr>
              <a:t>Fußzeile</a:t>
            </a:r>
            <a:r>
              <a:rPr lang="de-DE" sz="1000" b="1" baseline="0" dirty="0">
                <a:latin typeface="+mn-lt"/>
              </a:rPr>
              <a:t> anpassen</a:t>
            </a:r>
            <a:r>
              <a:rPr lang="de-DE" sz="1000" b="1" dirty="0">
                <a:latin typeface="+mn-lt"/>
              </a:rPr>
              <a:t>:</a:t>
            </a:r>
            <a:endParaRPr lang="de-DE" sz="1000" b="0" dirty="0">
              <a:latin typeface="+mn-lt"/>
            </a:endParaRP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sz="1000" b="0" baseline="0" dirty="0">
                <a:latin typeface="+mn-lt"/>
              </a:rPr>
              <a:t>Im Karteireiter „Ansicht“  auf Folienmaster klicken.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sz="1000" b="0" baseline="0" dirty="0">
                <a:latin typeface="+mn-lt"/>
              </a:rPr>
              <a:t>Links in der Übersicht die oberste Folie auswählen.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sz="1000" b="0" baseline="0" dirty="0">
                <a:latin typeface="+mn-lt"/>
              </a:rPr>
              <a:t>Im Hauptbildschirm kann die Fußzeile für alle Folien durch anklicken bearbeitet werden.</a:t>
            </a:r>
            <a:endParaRPr lang="de-DE" sz="1000" b="1" dirty="0">
              <a:latin typeface="+mn-lt"/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1487998" y="6372000"/>
            <a:ext cx="7093939" cy="4302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>
              <a:defRPr lang="de-DE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dirty="0">
                <a:solidFill>
                  <a:srgbClr val="9D9EA0"/>
                </a:solidFill>
              </a:rPr>
              <a:t>deRSE25  |  Fabian Wüllhorst / David Jansen  |  RWTH Aachen University  |  25.02.2025</a:t>
            </a:r>
            <a:endParaRPr lang="de-DE" dirty="0"/>
          </a:p>
        </p:txBody>
      </p:sp>
      <p:cxnSp>
        <p:nvCxnSpPr>
          <p:cNvPr id="12" name="Gerader Verbinder 11"/>
          <p:cNvCxnSpPr/>
          <p:nvPr/>
        </p:nvCxnSpPr>
        <p:spPr>
          <a:xfrm>
            <a:off x="383121" y="6300000"/>
            <a:ext cx="11425767" cy="0"/>
          </a:xfrm>
          <a:prstGeom prst="line">
            <a:avLst/>
          </a:prstGeom>
          <a:ln>
            <a:solidFill>
              <a:srgbClr val="9D9E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 userDrawn="1"/>
        </p:nvSpPr>
        <p:spPr>
          <a:xfrm>
            <a:off x="384003" y="6372005"/>
            <a:ext cx="874183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ABEDA6A0-9FCC-47AA-99A4-88E72C69C2BF}" type="slidenum">
              <a:rPr lang="de-DE" sz="900" smtClean="0">
                <a:solidFill>
                  <a:srgbClr val="9D9EA0"/>
                </a:solidFill>
              </a:rPr>
              <a:t>‹Nr.›</a:t>
            </a:fld>
            <a:endParaRPr lang="de-DE" sz="900" dirty="0">
              <a:solidFill>
                <a:srgbClr val="9D9EA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9" r:id="rId3"/>
    <p:sldLayoutId id="2147483772" r:id="rId4"/>
    <p:sldLayoutId id="2147483760" r:id="rId5"/>
    <p:sldLayoutId id="2147483761" r:id="rId6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16000" indent="-216000" algn="l" defTabSz="216000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tabLst>
          <a:tab pos="216000" algn="l"/>
        </a:tabLst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32000" indent="-21590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Font typeface="Symbol" panose="05050102010706020507" pitchFamily="18" charset="2"/>
        <a:buChar char="-"/>
        <a:tabLst>
          <a:tab pos="432000" algn="l"/>
        </a:tabLst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8000" indent="-215900" algn="l" defTabSz="216000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§"/>
        <a:tabLst>
          <a:tab pos="648000" algn="l"/>
        </a:tabLst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64000" indent="-216000" algn="l" defTabSz="216000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-"/>
        <a:tabLst>
          <a:tab pos="864000" algn="l"/>
        </a:tabLst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864000" indent="-216000" algn="l" rtl="0" eaLnBrk="1" fontAlgn="base" hangingPunct="1">
        <a:lnSpc>
          <a:spcPct val="90000"/>
        </a:lnSpc>
        <a:spcBef>
          <a:spcPts val="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-"/>
        <a:tabLst>
          <a:tab pos="895350" algn="l"/>
        </a:tabLst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57" userDrawn="1">
          <p15:clr>
            <a:srgbClr val="F26B43"/>
          </p15:clr>
        </p15:guide>
        <p15:guide id="2" orient="horz" pos="2863" userDrawn="1">
          <p15:clr>
            <a:srgbClr val="F26B43"/>
          </p15:clr>
        </p15:guide>
        <p15:guide id="3" pos="241" userDrawn="1">
          <p15:clr>
            <a:srgbClr val="F26B43"/>
          </p15:clr>
        </p15:guide>
        <p15:guide id="4" pos="7439" userDrawn="1">
          <p15:clr>
            <a:srgbClr val="F26B43"/>
          </p15:clr>
        </p15:guide>
        <p15:guide id="5" pos="2600" userDrawn="1">
          <p15:clr>
            <a:srgbClr val="F26B43"/>
          </p15:clr>
        </p15:guide>
        <p15:guide id="6" pos="2752" userDrawn="1">
          <p15:clr>
            <a:srgbClr val="F26B43"/>
          </p15:clr>
        </p15:guide>
        <p15:guide id="7" pos="4928" userDrawn="1">
          <p15:clr>
            <a:srgbClr val="F26B43"/>
          </p15:clr>
        </p15:guide>
        <p15:guide id="8" pos="50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10258837" y="6373630"/>
            <a:ext cx="0" cy="38338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 7"/>
          <p:cNvSpPr/>
          <p:nvPr userDrawn="1"/>
        </p:nvSpPr>
        <p:spPr>
          <a:xfrm>
            <a:off x="9013446" y="6375600"/>
            <a:ext cx="0" cy="38338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200" y="6372000"/>
            <a:ext cx="1011600" cy="407267"/>
          </a:xfrm>
          <a:prstGeom prst="rect">
            <a:avLst/>
          </a:prstGeom>
        </p:spPr>
      </p:pic>
      <p:pic>
        <p:nvPicPr>
          <p:cNvPr id="11" name="Grafik 10"/>
          <p:cNvPicPr>
            <a:picLocks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800" y="6379200"/>
            <a:ext cx="1429200" cy="3924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600" y="6350400"/>
            <a:ext cx="2225067" cy="4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906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91" r:id="rId3"/>
    <p:sldLayoutId id="2147483792" r:id="rId4"/>
    <p:sldLayoutId id="2147483789" r:id="rId5"/>
    <p:sldLayoutId id="2147483790" r:id="rId6"/>
    <p:sldLayoutId id="2147483779" r:id="rId7"/>
    <p:sldLayoutId id="2147483796" r:id="rId8"/>
    <p:sldLayoutId id="2147483797" r:id="rId9"/>
    <p:sldLayoutId id="2147483773" r:id="rId10"/>
    <p:sldLayoutId id="2147483795" r:id="rId11"/>
    <p:sldLayoutId id="2147483794" r:id="rId12"/>
    <p:sldLayoutId id="2147483798" r:id="rId13"/>
    <p:sldLayoutId id="2147483799" r:id="rId14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16000" indent="-216000" algn="l" defTabSz="216000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tabLst>
          <a:tab pos="216000" algn="l"/>
        </a:tabLst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32000" indent="-21590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Font typeface="Symbol" panose="05050102010706020507" pitchFamily="18" charset="2"/>
        <a:buChar char="-"/>
        <a:tabLst>
          <a:tab pos="432000" algn="l"/>
        </a:tabLst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8000" indent="-215900" algn="l" defTabSz="216000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§"/>
        <a:tabLst>
          <a:tab pos="648000" algn="l"/>
        </a:tabLst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64000" indent="-216000" algn="l" defTabSz="216000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-"/>
        <a:tabLst>
          <a:tab pos="864000" algn="l"/>
        </a:tabLst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864000" indent="-216000" algn="l" rtl="0" eaLnBrk="1" fontAlgn="base" hangingPunct="1">
        <a:lnSpc>
          <a:spcPct val="90000"/>
        </a:lnSpc>
        <a:spcBef>
          <a:spcPts val="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-"/>
        <a:tabLst>
          <a:tab pos="895350" algn="l"/>
        </a:tabLst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57" userDrawn="1">
          <p15:clr>
            <a:srgbClr val="F26B43"/>
          </p15:clr>
        </p15:guide>
        <p15:guide id="2" orient="horz" pos="2863" userDrawn="1">
          <p15:clr>
            <a:srgbClr val="F26B43"/>
          </p15:clr>
        </p15:guide>
        <p15:guide id="3" pos="241" userDrawn="1">
          <p15:clr>
            <a:srgbClr val="F26B43"/>
          </p15:clr>
        </p15:guide>
        <p15:guide id="4" pos="7439" userDrawn="1">
          <p15:clr>
            <a:srgbClr val="F26B43"/>
          </p15:clr>
        </p15:guide>
        <p15:guide id="5" pos="2600" userDrawn="1">
          <p15:clr>
            <a:srgbClr val="F26B43"/>
          </p15:clr>
        </p15:guide>
        <p15:guide id="6" pos="2752" userDrawn="1">
          <p15:clr>
            <a:srgbClr val="F26B43"/>
          </p15:clr>
        </p15:guide>
        <p15:guide id="7" pos="4928" userDrawn="1">
          <p15:clr>
            <a:srgbClr val="F26B43"/>
          </p15:clr>
        </p15:guide>
        <p15:guide id="8" pos="50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github.com/RWTH-EBC/TEASER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6.png"/><Relationship Id="rId7" Type="http://schemas.openxmlformats.org/officeDocument/2006/relationships/image" Target="../media/image24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31.svg"/><Relationship Id="rId5" Type="http://schemas.openxmlformats.org/officeDocument/2006/relationships/image" Target="../media/image27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6.png"/><Relationship Id="rId7" Type="http://schemas.openxmlformats.org/officeDocument/2006/relationships/image" Target="../media/image24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31.svg"/><Relationship Id="rId5" Type="http://schemas.openxmlformats.org/officeDocument/2006/relationships/image" Target="../media/image27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11" Type="http://schemas.openxmlformats.org/officeDocument/2006/relationships/image" Target="../media/image24.png"/><Relationship Id="rId5" Type="http://schemas.openxmlformats.org/officeDocument/2006/relationships/image" Target="../media/image54.png"/><Relationship Id="rId10" Type="http://schemas.openxmlformats.org/officeDocument/2006/relationships/image" Target="../media/image36.png"/><Relationship Id="rId4" Type="http://schemas.openxmlformats.org/officeDocument/2006/relationships/image" Target="../media/image53.png"/><Relationship Id="rId9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6.png"/><Relationship Id="rId7" Type="http://schemas.openxmlformats.org/officeDocument/2006/relationships/image" Target="../media/image24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31.svg"/><Relationship Id="rId5" Type="http://schemas.openxmlformats.org/officeDocument/2006/relationships/image" Target="../media/image27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27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2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12" Type="http://schemas.openxmlformats.org/officeDocument/2006/relationships/image" Target="../media/image31.sv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6.png"/><Relationship Id="rId15" Type="http://schemas.openxmlformats.org/officeDocument/2006/relationships/image" Target="../media/image35.png"/><Relationship Id="rId10" Type="http://schemas.openxmlformats.org/officeDocument/2006/relationships/image" Target="../media/image29.png"/><Relationship Id="rId4" Type="http://schemas.openxmlformats.org/officeDocument/2006/relationships/image" Target="../media/image34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6.png"/><Relationship Id="rId7" Type="http://schemas.openxmlformats.org/officeDocument/2006/relationships/image" Target="../media/image24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31.svg"/><Relationship Id="rId5" Type="http://schemas.openxmlformats.org/officeDocument/2006/relationships/image" Target="../media/image27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hyperlink" Target="https://github.com/RWTH-EBC/vclibpy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hyperlink" Target="https://github.com/RWTH-EBC/AixCaliBuHA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hyperlink" Target="https://github.com/RWTH-EBC/ebcpy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6.png"/><Relationship Id="rId7" Type="http://schemas.openxmlformats.org/officeDocument/2006/relationships/image" Target="../media/image24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31.svg"/><Relationship Id="rId5" Type="http://schemas.openxmlformats.org/officeDocument/2006/relationships/image" Target="../media/image27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6.png"/><Relationship Id="rId7" Type="http://schemas.openxmlformats.org/officeDocument/2006/relationships/image" Target="../media/image24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31.svg"/><Relationship Id="rId5" Type="http://schemas.openxmlformats.org/officeDocument/2006/relationships/image" Target="../media/image27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8.png"/><Relationship Id="rId4" Type="http://schemas.openxmlformats.org/officeDocument/2006/relationships/image" Target="../media/image37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23.png"/><Relationship Id="rId4" Type="http://schemas.openxmlformats.org/officeDocument/2006/relationships/image" Target="../media/image37.emf"/><Relationship Id="rId9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6.png"/><Relationship Id="rId7" Type="http://schemas.openxmlformats.org/officeDocument/2006/relationships/image" Target="../media/image24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31.svg"/><Relationship Id="rId5" Type="http://schemas.openxmlformats.org/officeDocument/2006/relationships/image" Target="../media/image27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hyperlink" Target="https://openstudio.net/" TargetMode="External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hyperlink" Target="https://github.com/BIM2SIM/bim2si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hyperlink" Target="https://extensions.blender.org/add-ons/bonsai/" TargetMode="External"/><Relationship Id="rId5" Type="http://schemas.openxmlformats.org/officeDocument/2006/relationships/image" Target="../media/image46.png"/><Relationship Id="rId10" Type="http://schemas.openxmlformats.org/officeDocument/2006/relationships/hyperlink" Target="https://www.blender.org/" TargetMode="External"/><Relationship Id="rId4" Type="http://schemas.openxmlformats.org/officeDocument/2006/relationships/image" Target="../media/image45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6.png"/><Relationship Id="rId7" Type="http://schemas.openxmlformats.org/officeDocument/2006/relationships/image" Target="../media/image24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31.svg"/><Relationship Id="rId5" Type="http://schemas.openxmlformats.org/officeDocument/2006/relationships/image" Target="../media/image27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Fabian Wüllhorst and </a:t>
            </a:r>
            <a:r>
              <a:rPr lang="de-DE" b="1" dirty="0"/>
              <a:t>David Jansen</a:t>
            </a:r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Open-Source toolchain to support building energy systems from digital planning to optimal operation</a:t>
            </a:r>
            <a:endParaRPr lang="de-DE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384000" y="3584649"/>
            <a:ext cx="11424000" cy="1655762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4660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latin typeface="Arial"/>
                <a:cs typeface="Arial"/>
              </a:rPr>
              <a:t>TEASER – Tool </a:t>
            </a:r>
            <a:r>
              <a:rPr lang="de-DE" dirty="0" err="1">
                <a:latin typeface="Arial"/>
                <a:cs typeface="Arial"/>
              </a:rPr>
              <a:t>for</a:t>
            </a:r>
            <a:r>
              <a:rPr lang="de-DE" dirty="0">
                <a:latin typeface="Arial"/>
                <a:cs typeface="Arial"/>
              </a:rPr>
              <a:t> Energy Analysis and Simulation </a:t>
            </a:r>
            <a:r>
              <a:rPr lang="de-DE" dirty="0" err="1">
                <a:latin typeface="Arial"/>
                <a:cs typeface="Arial"/>
              </a:rPr>
              <a:t>for</a:t>
            </a:r>
            <a:r>
              <a:rPr lang="de-DE" dirty="0">
                <a:latin typeface="Arial"/>
                <a:cs typeface="Arial"/>
              </a:rPr>
              <a:t> </a:t>
            </a:r>
            <a:r>
              <a:rPr lang="de-DE" dirty="0" err="1">
                <a:latin typeface="Arial"/>
                <a:cs typeface="Arial"/>
              </a:rPr>
              <a:t>Efficient</a:t>
            </a:r>
            <a:r>
              <a:rPr lang="de-DE" dirty="0">
                <a:latin typeface="Arial"/>
                <a:cs typeface="Arial"/>
              </a:rPr>
              <a:t> Retrofit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215800"/>
            <a:r>
              <a:rPr lang="de-DE" dirty="0">
                <a:latin typeface="Arial"/>
                <a:cs typeface="Arial"/>
              </a:rPr>
              <a:t>Workflow </a:t>
            </a:r>
            <a:r>
              <a:rPr lang="de-DE" dirty="0" err="1">
                <a:latin typeface="Arial"/>
                <a:cs typeface="Arial"/>
              </a:rPr>
              <a:t>for</a:t>
            </a:r>
            <a:r>
              <a:rPr lang="de-DE" dirty="0">
                <a:latin typeface="Arial"/>
                <a:cs typeface="Arial"/>
              </a:rPr>
              <a:t> </a:t>
            </a:r>
            <a:r>
              <a:rPr lang="de-DE" dirty="0" err="1">
                <a:latin typeface="Arial"/>
                <a:cs typeface="Arial"/>
              </a:rPr>
              <a:t>parametric</a:t>
            </a:r>
            <a:r>
              <a:rPr lang="de-DE" dirty="0">
                <a:latin typeface="Arial"/>
                <a:cs typeface="Arial"/>
              </a:rPr>
              <a:t> </a:t>
            </a:r>
            <a:r>
              <a:rPr lang="de-DE" dirty="0" err="1">
                <a:latin typeface="Arial"/>
                <a:cs typeface="Arial"/>
              </a:rPr>
              <a:t>building</a:t>
            </a:r>
            <a:r>
              <a:rPr lang="de-DE" dirty="0">
                <a:latin typeface="Arial"/>
                <a:cs typeface="Arial"/>
              </a:rPr>
              <a:t> </a:t>
            </a:r>
            <a:r>
              <a:rPr lang="de-DE" dirty="0" err="1">
                <a:latin typeface="Arial"/>
                <a:cs typeface="Arial"/>
              </a:rPr>
              <a:t>envelope</a:t>
            </a:r>
            <a:r>
              <a:rPr lang="de-DE" dirty="0">
                <a:latin typeface="Arial"/>
                <a:cs typeface="Arial"/>
              </a:rPr>
              <a:t> </a:t>
            </a:r>
            <a:r>
              <a:rPr lang="de-DE" dirty="0" err="1">
                <a:latin typeface="Arial"/>
                <a:cs typeface="Arial"/>
              </a:rPr>
              <a:t>models</a:t>
            </a:r>
            <a:endParaRPr lang="de-DE" b="1" dirty="0"/>
          </a:p>
          <a:p>
            <a:pPr marL="215800"/>
            <a:r>
              <a:rPr lang="de-DE" dirty="0" err="1">
                <a:latin typeface="Arial"/>
                <a:cs typeface="Arial"/>
              </a:rPr>
              <a:t>Automatic</a:t>
            </a:r>
            <a:r>
              <a:rPr lang="de-DE" dirty="0">
                <a:latin typeface="Arial"/>
                <a:cs typeface="Arial"/>
              </a:rPr>
              <a:t> </a:t>
            </a:r>
            <a:r>
              <a:rPr lang="de-DE" dirty="0" err="1">
                <a:latin typeface="Arial"/>
                <a:cs typeface="Arial"/>
              </a:rPr>
              <a:t>generation</a:t>
            </a:r>
            <a:r>
              <a:rPr lang="de-DE" dirty="0">
                <a:latin typeface="Arial"/>
                <a:cs typeface="Arial"/>
              </a:rPr>
              <a:t> </a:t>
            </a:r>
            <a:r>
              <a:rPr lang="de-DE" dirty="0" err="1">
                <a:latin typeface="Arial"/>
                <a:cs typeface="Arial"/>
              </a:rPr>
              <a:t>of</a:t>
            </a:r>
            <a:r>
              <a:rPr lang="de-DE" dirty="0">
                <a:latin typeface="Arial"/>
                <a:cs typeface="Arial"/>
              </a:rPr>
              <a:t> </a:t>
            </a:r>
            <a:r>
              <a:rPr lang="de-DE" dirty="0" err="1">
                <a:latin typeface="Arial"/>
                <a:cs typeface="Arial"/>
              </a:rPr>
              <a:t>dynamic</a:t>
            </a:r>
            <a:r>
              <a:rPr lang="de-DE" dirty="0">
                <a:latin typeface="Arial"/>
                <a:cs typeface="Arial"/>
              </a:rPr>
              <a:t> </a:t>
            </a:r>
            <a:r>
              <a:rPr lang="de-DE" dirty="0" err="1">
                <a:latin typeface="Arial"/>
                <a:cs typeface="Arial"/>
              </a:rPr>
              <a:t>building</a:t>
            </a:r>
            <a:r>
              <a:rPr lang="de-DE" dirty="0">
                <a:latin typeface="Arial"/>
                <a:cs typeface="Arial"/>
              </a:rPr>
              <a:t> </a:t>
            </a:r>
            <a:r>
              <a:rPr lang="de-DE" dirty="0" err="1">
                <a:latin typeface="Arial"/>
                <a:cs typeface="Arial"/>
              </a:rPr>
              <a:t>envelope</a:t>
            </a:r>
            <a:r>
              <a:rPr lang="de-DE" dirty="0">
                <a:latin typeface="Arial"/>
                <a:cs typeface="Arial"/>
              </a:rPr>
              <a:t> </a:t>
            </a:r>
            <a:r>
              <a:rPr lang="de-DE" dirty="0" err="1">
                <a:latin typeface="Arial"/>
                <a:cs typeface="Arial"/>
              </a:rPr>
              <a:t>models</a:t>
            </a:r>
            <a:r>
              <a:rPr lang="de-DE" dirty="0">
                <a:latin typeface="Arial"/>
                <a:cs typeface="Arial"/>
              </a:rPr>
              <a:t> in </a:t>
            </a:r>
            <a:r>
              <a:rPr lang="de-DE" i="1" dirty="0" err="1">
                <a:latin typeface="Arial"/>
                <a:cs typeface="Arial"/>
              </a:rPr>
              <a:t>AixLib</a:t>
            </a:r>
            <a:endParaRPr lang="de-DE" i="1" dirty="0">
              <a:latin typeface="Arial"/>
              <a:cs typeface="Arial"/>
            </a:endParaRPr>
          </a:p>
          <a:p>
            <a:pPr marL="215800"/>
            <a:r>
              <a:rPr lang="de-DE" dirty="0" err="1">
                <a:latin typeface="Arial"/>
                <a:cs typeface="Arial"/>
              </a:rPr>
              <a:t>Based</a:t>
            </a:r>
            <a:r>
              <a:rPr lang="de-DE" dirty="0">
                <a:latin typeface="Arial"/>
                <a:cs typeface="Arial"/>
              </a:rPr>
              <a:t> on </a:t>
            </a:r>
            <a:r>
              <a:rPr lang="de-DE" dirty="0" err="1">
                <a:latin typeface="Arial"/>
                <a:cs typeface="Arial"/>
              </a:rPr>
              <a:t>various</a:t>
            </a:r>
            <a:r>
              <a:rPr lang="de-DE" dirty="0">
                <a:latin typeface="Arial"/>
                <a:cs typeface="Arial"/>
              </a:rPr>
              <a:t> </a:t>
            </a:r>
            <a:r>
              <a:rPr lang="de-DE" dirty="0" err="1">
                <a:latin typeface="Arial"/>
                <a:cs typeface="Arial"/>
              </a:rPr>
              <a:t>datasources</a:t>
            </a:r>
            <a:r>
              <a:rPr lang="de-DE" dirty="0">
                <a:latin typeface="Arial"/>
                <a:cs typeface="Arial"/>
              </a:rPr>
              <a:t> (BIM, </a:t>
            </a:r>
            <a:r>
              <a:rPr lang="de-DE" dirty="0" err="1">
                <a:latin typeface="Arial"/>
                <a:cs typeface="Arial"/>
              </a:rPr>
              <a:t>CityGML</a:t>
            </a:r>
            <a:r>
              <a:rPr lang="de-DE" dirty="0">
                <a:latin typeface="Arial"/>
                <a:cs typeface="Arial"/>
              </a:rPr>
              <a:t>, TABULA, IWU, own </a:t>
            </a:r>
            <a:r>
              <a:rPr lang="de-DE" dirty="0" err="1">
                <a:latin typeface="Arial"/>
                <a:cs typeface="Arial"/>
              </a:rPr>
              <a:t>data</a:t>
            </a:r>
            <a:r>
              <a:rPr lang="de-DE" dirty="0">
                <a:latin typeface="Arial"/>
                <a:cs typeface="Arial"/>
              </a:rPr>
              <a:t>, etc.)</a:t>
            </a:r>
          </a:p>
          <a:p>
            <a:pPr marL="215900" indent="-215900"/>
            <a:r>
              <a:rPr lang="de-DE" dirty="0">
                <a:latin typeface="Arial"/>
                <a:cs typeface="Arial"/>
              </a:rPr>
              <a:t>Open-source and on </a:t>
            </a:r>
            <a:r>
              <a:rPr lang="de-DE" dirty="0" err="1">
                <a:latin typeface="Arial"/>
                <a:cs typeface="Arial"/>
              </a:rPr>
              <a:t>pypi</a:t>
            </a:r>
            <a:r>
              <a:rPr lang="de-DE" dirty="0">
                <a:latin typeface="Arial"/>
                <a:cs typeface="Arial"/>
              </a:rPr>
              <a:t>: </a:t>
            </a:r>
            <a:r>
              <a:rPr lang="de-DE" dirty="0">
                <a:latin typeface="Arial"/>
                <a:cs typeface="Arial"/>
                <a:hlinkClick r:id="rId2"/>
              </a:rPr>
              <a:t>https://github.com/RWTH-EBC/TEASER</a:t>
            </a:r>
            <a:r>
              <a:rPr lang="de-DE" dirty="0">
                <a:latin typeface="Arial"/>
                <a:cs typeface="Arial"/>
              </a:rPr>
              <a:t> </a:t>
            </a:r>
            <a:endParaRPr lang="de-DE" dirty="0"/>
          </a:p>
          <a:p>
            <a:pPr marL="215900" indent="-215900"/>
            <a:endParaRPr lang="de-DE" dirty="0"/>
          </a:p>
        </p:txBody>
      </p:sp>
      <p:pic>
        <p:nvPicPr>
          <p:cNvPr id="6" name="Picture 2" descr="U:\Angis_Assis\Mitarbeiter\Jan_Schiefelbein\TEASER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375" y="4513364"/>
            <a:ext cx="4682625" cy="164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111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F85516E8-68DD-C369-CBEB-A7F812C667BB}"/>
              </a:ext>
            </a:extLst>
          </p:cNvPr>
          <p:cNvSpPr/>
          <p:nvPr/>
        </p:nvSpPr>
        <p:spPr>
          <a:xfrm>
            <a:off x="2574466" y="1432134"/>
            <a:ext cx="6970315" cy="1723312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1">
              <a:solidFill>
                <a:schemeClr val="tx1"/>
              </a:solidFill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76D65783-E34A-6E92-4616-17E0F3CE29C2}"/>
              </a:ext>
            </a:extLst>
          </p:cNvPr>
          <p:cNvSpPr/>
          <p:nvPr/>
        </p:nvSpPr>
        <p:spPr>
          <a:xfrm>
            <a:off x="5369393" y="2213964"/>
            <a:ext cx="1074862" cy="1045166"/>
          </a:xfrm>
          <a:prstGeom prst="rect">
            <a:avLst/>
          </a:prstGeom>
          <a:solidFill>
            <a:srgbClr val="C4C5C6"/>
          </a:solidFill>
          <a:ln w="28575">
            <a:solidFill>
              <a:srgbClr val="E633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DD52714-0308-2F5B-6751-6986CCC9C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for digital, integral planning </a:t>
            </a:r>
            <a:br>
              <a:rPr lang="en-US" dirty="0"/>
            </a:br>
            <a:r>
              <a:rPr lang="en-US" dirty="0"/>
              <a:t>of building and energy system using software tools from EBC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482DCC7-B43D-5E1A-E3E2-4FE00C24DBFB}"/>
              </a:ext>
            </a:extLst>
          </p:cNvPr>
          <p:cNvSpPr/>
          <p:nvPr/>
        </p:nvSpPr>
        <p:spPr>
          <a:xfrm>
            <a:off x="9696437" y="1420264"/>
            <a:ext cx="2039698" cy="3614684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1">
              <a:solidFill>
                <a:schemeClr val="tx1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C18AD92-DC88-E640-6990-17A8F5AB29FC}"/>
              </a:ext>
            </a:extLst>
          </p:cNvPr>
          <p:cNvSpPr/>
          <p:nvPr/>
        </p:nvSpPr>
        <p:spPr>
          <a:xfrm>
            <a:off x="383112" y="871200"/>
            <a:ext cx="2039698" cy="457250"/>
          </a:xfrm>
          <a:prstGeom prst="rect">
            <a:avLst/>
          </a:prstGeom>
          <a:solidFill>
            <a:srgbClr val="C4C5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err="1">
                <a:solidFill>
                  <a:schemeClr val="tx1"/>
                </a:solidFill>
              </a:rPr>
              <a:t>Planning</a:t>
            </a:r>
            <a:r>
              <a:rPr lang="de-DE" sz="1600" b="1" dirty="0">
                <a:solidFill>
                  <a:schemeClr val="tx1"/>
                </a:solidFill>
              </a:rPr>
              <a:t> Phase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1A74047-227B-CF67-AD1F-B72EB7EDDF21}"/>
              </a:ext>
            </a:extLst>
          </p:cNvPr>
          <p:cNvSpPr/>
          <p:nvPr/>
        </p:nvSpPr>
        <p:spPr>
          <a:xfrm>
            <a:off x="2574305" y="871200"/>
            <a:ext cx="1272932" cy="457251"/>
          </a:xfrm>
          <a:prstGeom prst="rect">
            <a:avLst/>
          </a:prstGeom>
          <a:solidFill>
            <a:srgbClr val="C4C5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D21B3D9-56A4-A235-A006-357585D925ED}"/>
              </a:ext>
            </a:extLst>
          </p:cNvPr>
          <p:cNvSpPr/>
          <p:nvPr/>
        </p:nvSpPr>
        <p:spPr>
          <a:xfrm>
            <a:off x="3998731" y="871200"/>
            <a:ext cx="1272932" cy="457251"/>
          </a:xfrm>
          <a:prstGeom prst="rect">
            <a:avLst/>
          </a:prstGeom>
          <a:solidFill>
            <a:srgbClr val="C4C5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4C439119-26F8-A1C9-784C-6930B3BEE295}"/>
              </a:ext>
            </a:extLst>
          </p:cNvPr>
          <p:cNvSpPr/>
          <p:nvPr/>
        </p:nvSpPr>
        <p:spPr>
          <a:xfrm>
            <a:off x="5423158" y="871200"/>
            <a:ext cx="1272932" cy="457251"/>
          </a:xfrm>
          <a:prstGeom prst="rect">
            <a:avLst/>
          </a:prstGeom>
          <a:solidFill>
            <a:srgbClr val="C4C5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1162534-1C92-1127-79AC-5D44831DE51B}"/>
              </a:ext>
            </a:extLst>
          </p:cNvPr>
          <p:cNvSpPr/>
          <p:nvPr/>
        </p:nvSpPr>
        <p:spPr>
          <a:xfrm>
            <a:off x="6847584" y="871200"/>
            <a:ext cx="1272932" cy="457251"/>
          </a:xfrm>
          <a:prstGeom prst="rect">
            <a:avLst/>
          </a:prstGeom>
          <a:solidFill>
            <a:srgbClr val="C4C5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3578022-C8CB-EC25-71EE-CF3F132A063F}"/>
              </a:ext>
            </a:extLst>
          </p:cNvPr>
          <p:cNvSpPr/>
          <p:nvPr/>
        </p:nvSpPr>
        <p:spPr>
          <a:xfrm>
            <a:off x="8272010" y="871200"/>
            <a:ext cx="1272932" cy="457251"/>
          </a:xfrm>
          <a:prstGeom prst="rect">
            <a:avLst/>
          </a:prstGeom>
          <a:solidFill>
            <a:srgbClr val="C4C5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C455769A-0412-78D6-71C0-0010061EC44B}"/>
              </a:ext>
            </a:extLst>
          </p:cNvPr>
          <p:cNvSpPr/>
          <p:nvPr/>
        </p:nvSpPr>
        <p:spPr>
          <a:xfrm>
            <a:off x="9696438" y="871200"/>
            <a:ext cx="2049924" cy="457251"/>
          </a:xfrm>
          <a:prstGeom prst="rect">
            <a:avLst/>
          </a:prstGeom>
          <a:solidFill>
            <a:srgbClr val="C4C5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6-9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8CBBF836-CA3D-0CF9-9E34-F522C2E313E9}"/>
              </a:ext>
            </a:extLst>
          </p:cNvPr>
          <p:cNvSpPr/>
          <p:nvPr/>
        </p:nvSpPr>
        <p:spPr>
          <a:xfrm>
            <a:off x="383112" y="1432134"/>
            <a:ext cx="2039698" cy="1726228"/>
          </a:xfrm>
          <a:prstGeom prst="rect">
            <a:avLst/>
          </a:prstGeom>
          <a:solidFill>
            <a:srgbClr val="C4C5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Building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27BC2E98-FBAF-7F29-5F72-25E58DC8D680}"/>
              </a:ext>
            </a:extLst>
          </p:cNvPr>
          <p:cNvSpPr/>
          <p:nvPr/>
        </p:nvSpPr>
        <p:spPr>
          <a:xfrm>
            <a:off x="383111" y="3308721"/>
            <a:ext cx="2039698" cy="1726228"/>
          </a:xfrm>
          <a:prstGeom prst="rect">
            <a:avLst/>
          </a:prstGeom>
          <a:solidFill>
            <a:srgbClr val="C4C5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Energy System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9B052D99-EBA6-1BC6-B453-A26DA4181ADD}"/>
              </a:ext>
            </a:extLst>
          </p:cNvPr>
          <p:cNvSpPr/>
          <p:nvPr/>
        </p:nvSpPr>
        <p:spPr>
          <a:xfrm>
            <a:off x="2574466" y="3311638"/>
            <a:ext cx="6970315" cy="1723312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1" dirty="0">
              <a:solidFill>
                <a:schemeClr val="tx1"/>
              </a:solidFill>
            </a:endParaRPr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39C8E3BE-1FAA-A20D-9786-A8E5F5D2B406}"/>
              </a:ext>
            </a:extLst>
          </p:cNvPr>
          <p:cNvGrpSpPr/>
          <p:nvPr/>
        </p:nvGrpSpPr>
        <p:grpSpPr>
          <a:xfrm>
            <a:off x="7676070" y="4191415"/>
            <a:ext cx="888891" cy="841571"/>
            <a:chOff x="6934200" y="3269700"/>
            <a:chExt cx="1211010" cy="1146542"/>
          </a:xfrm>
        </p:grpSpPr>
        <p:pic>
          <p:nvPicPr>
            <p:cNvPr id="5124" name="Picture 4">
              <a:extLst>
                <a:ext uri="{FF2B5EF4-FFF2-40B4-BE49-F238E27FC236}">
                  <a16:creationId xmlns:a16="http://schemas.microsoft.com/office/drawing/2014/main" id="{8390913A-FC5A-D12D-7844-1B2953B154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3269700"/>
              <a:ext cx="1041400" cy="1146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8" descr="Modelica&quot; Icon - Download for free – Iconduck">
              <a:extLst>
                <a:ext uri="{FF2B5EF4-FFF2-40B4-BE49-F238E27FC236}">
                  <a16:creationId xmlns:a16="http://schemas.microsoft.com/office/drawing/2014/main" id="{F13BEAB4-3AB2-925A-5688-A5EDD40DDA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0352" y="3288888"/>
              <a:ext cx="564858" cy="280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5CC14D2E-C983-3545-EDDB-D3EFEC7C6939}"/>
              </a:ext>
            </a:extLst>
          </p:cNvPr>
          <p:cNvGrpSpPr/>
          <p:nvPr/>
        </p:nvGrpSpPr>
        <p:grpSpPr>
          <a:xfrm>
            <a:off x="5515290" y="2342473"/>
            <a:ext cx="843665" cy="798491"/>
            <a:chOff x="6934200" y="1939933"/>
            <a:chExt cx="1211010" cy="1146167"/>
          </a:xfrm>
        </p:grpSpPr>
        <p:pic>
          <p:nvPicPr>
            <p:cNvPr id="5122" name="Picture 2">
              <a:extLst>
                <a:ext uri="{FF2B5EF4-FFF2-40B4-BE49-F238E27FC236}">
                  <a16:creationId xmlns:a16="http://schemas.microsoft.com/office/drawing/2014/main" id="{5A956F5D-E6A9-FFDB-940C-BCFF9BF589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2044700"/>
              <a:ext cx="1041400" cy="104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8" descr="Modelica&quot; Icon - Download for free – Iconduck">
              <a:extLst>
                <a:ext uri="{FF2B5EF4-FFF2-40B4-BE49-F238E27FC236}">
                  <a16:creationId xmlns:a16="http://schemas.microsoft.com/office/drawing/2014/main" id="{60BBD054-D35E-1281-E581-C67577D637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0352" y="1939933"/>
              <a:ext cx="564858" cy="280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CA05A2FD-375F-C66C-A703-CE0CB27FA838}"/>
              </a:ext>
            </a:extLst>
          </p:cNvPr>
          <p:cNvGrpSpPr/>
          <p:nvPr/>
        </p:nvGrpSpPr>
        <p:grpSpPr>
          <a:xfrm>
            <a:off x="2658179" y="1804274"/>
            <a:ext cx="2296662" cy="2504068"/>
            <a:chOff x="2658179" y="1598330"/>
            <a:chExt cx="2296662" cy="2504068"/>
          </a:xfrm>
        </p:grpSpPr>
        <p:grpSp>
          <p:nvGrpSpPr>
            <p:cNvPr id="29" name="Gruppieren 28">
              <a:extLst>
                <a:ext uri="{FF2B5EF4-FFF2-40B4-BE49-F238E27FC236}">
                  <a16:creationId xmlns:a16="http://schemas.microsoft.com/office/drawing/2014/main" id="{943990A9-D707-1B88-7944-A797BADE1C7E}"/>
                </a:ext>
              </a:extLst>
            </p:cNvPr>
            <p:cNvGrpSpPr/>
            <p:nvPr/>
          </p:nvGrpSpPr>
          <p:grpSpPr>
            <a:xfrm>
              <a:off x="2673746" y="1915110"/>
              <a:ext cx="2281095" cy="2187288"/>
              <a:chOff x="2663438" y="2571882"/>
              <a:chExt cx="1596156" cy="1530516"/>
            </a:xfrm>
          </p:grpSpPr>
          <p:pic>
            <p:nvPicPr>
              <p:cNvPr id="19" name="Picture 2">
                <a:extLst>
                  <a:ext uri="{FF2B5EF4-FFF2-40B4-BE49-F238E27FC236}">
                    <a16:creationId xmlns:a16="http://schemas.microsoft.com/office/drawing/2014/main" id="{31A07153-373F-2D4A-DEA2-9B3D9E4F98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63438" y="2781025"/>
                <a:ext cx="1321373" cy="13213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6" descr="Python icon - Free download on Iconfinder">
                <a:extLst>
                  <a:ext uri="{FF2B5EF4-FFF2-40B4-BE49-F238E27FC236}">
                    <a16:creationId xmlns:a16="http://schemas.microsoft.com/office/drawing/2014/main" id="{BEF0462A-CF43-AB51-B90E-FED60E55E8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4736" y="2571882"/>
                <a:ext cx="564858" cy="5648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8" name="Picture 2" descr="U:\Angis_Assis\Mitarbeiter\Jan_Schiefelbein\TEASERLogo.png">
              <a:extLst>
                <a:ext uri="{FF2B5EF4-FFF2-40B4-BE49-F238E27FC236}">
                  <a16:creationId xmlns:a16="http://schemas.microsoft.com/office/drawing/2014/main" id="{549FBE35-964B-E947-BDF8-FD24212BB4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8179" y="1598330"/>
              <a:ext cx="1776248" cy="625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26" name="Picture 6" descr="EnergyPlus | Department of Energy">
            <a:extLst>
              <a:ext uri="{FF2B5EF4-FFF2-40B4-BE49-F238E27FC236}">
                <a16:creationId xmlns:a16="http://schemas.microsoft.com/office/drawing/2014/main" id="{956E7FB5-C747-261C-0DAE-EE34977D2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816" y="1569946"/>
            <a:ext cx="1041400" cy="75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9C883CC3-163B-FE7D-17E4-A46F4E2199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727968" y="1957563"/>
            <a:ext cx="2039698" cy="1018050"/>
          </a:xfrm>
          <a:prstGeom prst="rect">
            <a:avLst/>
          </a:prstGeom>
        </p:spPr>
      </p:pic>
      <p:pic>
        <p:nvPicPr>
          <p:cNvPr id="5134" name="Picture 14" descr="Fiware continues to grow five years later - Secmotic">
            <a:extLst>
              <a:ext uri="{FF2B5EF4-FFF2-40B4-BE49-F238E27FC236}">
                <a16:creationId xmlns:a16="http://schemas.microsoft.com/office/drawing/2014/main" id="{5C17DBC4-BD3E-F24D-8D76-2F284C008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678" y="3594840"/>
            <a:ext cx="1911898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Verbinder: gewinkelt 31">
            <a:extLst>
              <a:ext uri="{FF2B5EF4-FFF2-40B4-BE49-F238E27FC236}">
                <a16:creationId xmlns:a16="http://schemas.microsoft.com/office/drawing/2014/main" id="{37BC002D-A51B-110F-2325-BC1FF5A572A9}"/>
              </a:ext>
            </a:extLst>
          </p:cNvPr>
          <p:cNvCxnSpPr>
            <a:stCxn id="19" idx="3"/>
            <a:endCxn id="5126" idx="1"/>
          </p:cNvCxnSpPr>
          <p:nvPr/>
        </p:nvCxnSpPr>
        <p:spPr>
          <a:xfrm flipV="1">
            <a:off x="4562144" y="1945101"/>
            <a:ext cx="3037672" cy="1419042"/>
          </a:xfrm>
          <a:prstGeom prst="bentConnector3">
            <a:avLst>
              <a:gd name="adj1" fmla="val 16182"/>
            </a:avLst>
          </a:prstGeom>
          <a:ln w="190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Verbinder: gewinkelt 32">
            <a:extLst>
              <a:ext uri="{FF2B5EF4-FFF2-40B4-BE49-F238E27FC236}">
                <a16:creationId xmlns:a16="http://schemas.microsoft.com/office/drawing/2014/main" id="{04D428E6-7CC8-34B3-CC20-CBB15243AB56}"/>
              </a:ext>
            </a:extLst>
          </p:cNvPr>
          <p:cNvCxnSpPr>
            <a:cxnSpLocks/>
            <a:stCxn id="19" idx="3"/>
            <a:endCxn id="5124" idx="1"/>
          </p:cNvCxnSpPr>
          <p:nvPr/>
        </p:nvCxnSpPr>
        <p:spPr>
          <a:xfrm>
            <a:off x="4562144" y="3364143"/>
            <a:ext cx="3113926" cy="1248058"/>
          </a:xfrm>
          <a:prstGeom prst="bentConnector3">
            <a:avLst>
              <a:gd name="adj1" fmla="val 15922"/>
            </a:avLst>
          </a:prstGeom>
          <a:ln w="190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Verbinder: gewinkelt 35">
            <a:extLst>
              <a:ext uri="{FF2B5EF4-FFF2-40B4-BE49-F238E27FC236}">
                <a16:creationId xmlns:a16="http://schemas.microsoft.com/office/drawing/2014/main" id="{5487FB12-83DB-46A2-B9AC-A62124EBDFDD}"/>
              </a:ext>
            </a:extLst>
          </p:cNvPr>
          <p:cNvCxnSpPr>
            <a:cxnSpLocks/>
            <a:stCxn id="19" idx="3"/>
            <a:endCxn id="5122" idx="1"/>
          </p:cNvCxnSpPr>
          <p:nvPr/>
        </p:nvCxnSpPr>
        <p:spPr>
          <a:xfrm flipV="1">
            <a:off x="4562144" y="2778212"/>
            <a:ext cx="953146" cy="585931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Verbinder: gewinkelt 41">
            <a:extLst>
              <a:ext uri="{FF2B5EF4-FFF2-40B4-BE49-F238E27FC236}">
                <a16:creationId xmlns:a16="http://schemas.microsoft.com/office/drawing/2014/main" id="{E781F7AA-74C2-4C3F-F59E-952BC91AF716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4562144" y="3364143"/>
            <a:ext cx="842311" cy="689977"/>
          </a:xfrm>
          <a:prstGeom prst="bentConnector3">
            <a:avLst>
              <a:gd name="adj1" fmla="val 57916"/>
            </a:avLst>
          </a:prstGeom>
          <a:ln w="190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660768CA-1A6F-5A38-CCDF-8946C08B17BB}"/>
              </a:ext>
            </a:extLst>
          </p:cNvPr>
          <p:cNvGrpSpPr/>
          <p:nvPr/>
        </p:nvGrpSpPr>
        <p:grpSpPr>
          <a:xfrm>
            <a:off x="4773168" y="5117068"/>
            <a:ext cx="2209748" cy="1086179"/>
            <a:chOff x="3904837" y="5117068"/>
            <a:chExt cx="2209748" cy="1086179"/>
          </a:xfrm>
        </p:grpSpPr>
        <p:sp>
          <p:nvSpPr>
            <p:cNvPr id="46" name="Rechteck 45">
              <a:extLst>
                <a:ext uri="{FF2B5EF4-FFF2-40B4-BE49-F238E27FC236}">
                  <a16:creationId xmlns:a16="http://schemas.microsoft.com/office/drawing/2014/main" id="{4579A9AA-4D40-AA3B-D6FC-815742B02D4E}"/>
                </a:ext>
              </a:extLst>
            </p:cNvPr>
            <p:cNvSpPr/>
            <p:nvPr/>
          </p:nvSpPr>
          <p:spPr>
            <a:xfrm>
              <a:off x="4121474" y="5333705"/>
              <a:ext cx="1888398" cy="869542"/>
            </a:xfrm>
            <a:prstGeom prst="rect">
              <a:avLst/>
            </a:prstGeom>
            <a:solidFill>
              <a:srgbClr val="C4C5C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b="1" dirty="0" err="1">
                  <a:solidFill>
                    <a:schemeClr val="tx1"/>
                  </a:solidFill>
                </a:rPr>
                <a:t>ModelicaPyCI</a:t>
              </a:r>
              <a:br>
                <a:rPr lang="de-DE" sz="1600" b="1" dirty="0">
                  <a:solidFill>
                    <a:schemeClr val="tx1"/>
                  </a:solidFill>
                </a:rPr>
              </a:br>
              <a:r>
                <a:rPr lang="de-DE" sz="1600" b="1" dirty="0" err="1">
                  <a:solidFill>
                    <a:schemeClr val="tx1"/>
                  </a:solidFill>
                </a:rPr>
                <a:t>MoCITempGen</a:t>
              </a:r>
              <a:endParaRPr lang="de-DE" sz="1600" b="1" dirty="0">
                <a:solidFill>
                  <a:schemeClr val="tx1"/>
                </a:solidFill>
              </a:endParaRPr>
            </a:p>
          </p:txBody>
        </p:sp>
        <p:pic>
          <p:nvPicPr>
            <p:cNvPr id="47" name="Picture 6" descr="Python icon - Free download on Iconfinder">
              <a:extLst>
                <a:ext uri="{FF2B5EF4-FFF2-40B4-BE49-F238E27FC236}">
                  <a16:creationId xmlns:a16="http://schemas.microsoft.com/office/drawing/2014/main" id="{7E1089DA-0FFF-3FF8-182F-CB104E72DC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837" y="5117068"/>
              <a:ext cx="433274" cy="433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8" descr="Modelica&quot; Icon - Download for free – Iconduck">
              <a:extLst>
                <a:ext uri="{FF2B5EF4-FFF2-40B4-BE49-F238E27FC236}">
                  <a16:creationId xmlns:a16="http://schemas.microsoft.com/office/drawing/2014/main" id="{DBD12928-BE5D-9495-8D9D-692EC8D03A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9975" y="5268129"/>
              <a:ext cx="414610" cy="205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50" name="Verbinder: gewinkelt 49">
            <a:extLst>
              <a:ext uri="{FF2B5EF4-FFF2-40B4-BE49-F238E27FC236}">
                <a16:creationId xmlns:a16="http://schemas.microsoft.com/office/drawing/2014/main" id="{C14A3942-8E94-CA07-AF01-71A8C094C7C3}"/>
              </a:ext>
            </a:extLst>
          </p:cNvPr>
          <p:cNvCxnSpPr>
            <a:cxnSpLocks/>
            <a:stCxn id="5124" idx="2"/>
            <a:endCxn id="46" idx="0"/>
          </p:cNvCxnSpPr>
          <p:nvPr/>
        </p:nvCxnSpPr>
        <p:spPr>
          <a:xfrm rot="5400000">
            <a:off x="6845777" y="4121213"/>
            <a:ext cx="300719" cy="2124264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Verbinder: gewinkelt 52">
            <a:extLst>
              <a:ext uri="{FF2B5EF4-FFF2-40B4-BE49-F238E27FC236}">
                <a16:creationId xmlns:a16="http://schemas.microsoft.com/office/drawing/2014/main" id="{3DCF9BA1-38D6-A741-E02A-EE26FA54214A}"/>
              </a:ext>
            </a:extLst>
          </p:cNvPr>
          <p:cNvCxnSpPr>
            <a:cxnSpLocks/>
            <a:stCxn id="5122" idx="2"/>
            <a:endCxn id="46" idx="0"/>
          </p:cNvCxnSpPr>
          <p:nvPr/>
        </p:nvCxnSpPr>
        <p:spPr>
          <a:xfrm rot="16200000" flipH="1">
            <a:off x="4809653" y="4209353"/>
            <a:ext cx="2192741" cy="55962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0" name="Verbinder: gewinkelt 5129">
            <a:extLst>
              <a:ext uri="{FF2B5EF4-FFF2-40B4-BE49-F238E27FC236}">
                <a16:creationId xmlns:a16="http://schemas.microsoft.com/office/drawing/2014/main" id="{79C74787-C61F-7C0F-5816-29D3378DDB10}"/>
              </a:ext>
            </a:extLst>
          </p:cNvPr>
          <p:cNvCxnSpPr>
            <a:cxnSpLocks/>
            <a:stCxn id="5124" idx="2"/>
            <a:endCxn id="5127" idx="0"/>
          </p:cNvCxnSpPr>
          <p:nvPr/>
        </p:nvCxnSpPr>
        <p:spPr>
          <a:xfrm rot="5400000">
            <a:off x="7907022" y="5177652"/>
            <a:ext cx="295913" cy="6581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44" name="Gruppieren 5143">
            <a:extLst>
              <a:ext uri="{FF2B5EF4-FFF2-40B4-BE49-F238E27FC236}">
                <a16:creationId xmlns:a16="http://schemas.microsoft.com/office/drawing/2014/main" id="{68588169-FB09-A3DB-3CF6-140A1E5B0C31}"/>
              </a:ext>
            </a:extLst>
          </p:cNvPr>
          <p:cNvGrpSpPr/>
          <p:nvPr/>
        </p:nvGrpSpPr>
        <p:grpSpPr>
          <a:xfrm>
            <a:off x="2673746" y="4314691"/>
            <a:ext cx="2019751" cy="1888556"/>
            <a:chOff x="2673746" y="4314691"/>
            <a:chExt cx="2019751" cy="1888556"/>
          </a:xfrm>
        </p:grpSpPr>
        <p:sp>
          <p:nvSpPr>
            <p:cNvPr id="56" name="Rechteck 55">
              <a:extLst>
                <a:ext uri="{FF2B5EF4-FFF2-40B4-BE49-F238E27FC236}">
                  <a16:creationId xmlns:a16="http://schemas.microsoft.com/office/drawing/2014/main" id="{72646B5C-3C4F-27D5-71A8-9ACEC70CAB23}"/>
                </a:ext>
              </a:extLst>
            </p:cNvPr>
            <p:cNvSpPr/>
            <p:nvPr/>
          </p:nvSpPr>
          <p:spPr>
            <a:xfrm>
              <a:off x="2673746" y="5333705"/>
              <a:ext cx="1888398" cy="869542"/>
            </a:xfrm>
            <a:prstGeom prst="rect">
              <a:avLst/>
            </a:prstGeom>
            <a:solidFill>
              <a:srgbClr val="C4C5C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b="1" dirty="0">
                  <a:solidFill>
                    <a:schemeClr val="tx1"/>
                  </a:solidFill>
                </a:rPr>
                <a:t>Blender+</a:t>
              </a:r>
              <a:br>
                <a:rPr lang="de-DE" sz="1600" b="1" dirty="0">
                  <a:solidFill>
                    <a:schemeClr val="tx1"/>
                  </a:solidFill>
                </a:rPr>
              </a:br>
              <a:r>
                <a:rPr lang="de-DE" sz="1600" b="1" dirty="0">
                  <a:solidFill>
                    <a:schemeClr val="tx1"/>
                  </a:solidFill>
                </a:rPr>
                <a:t>Bonsai</a:t>
              </a:r>
            </a:p>
          </p:txBody>
        </p:sp>
        <p:cxnSp>
          <p:nvCxnSpPr>
            <p:cNvPr id="57" name="Verbinder: gewinkelt 56">
              <a:extLst>
                <a:ext uri="{FF2B5EF4-FFF2-40B4-BE49-F238E27FC236}">
                  <a16:creationId xmlns:a16="http://schemas.microsoft.com/office/drawing/2014/main" id="{3A0129DF-F60B-1232-5081-C42BED8AEA48}"/>
                </a:ext>
              </a:extLst>
            </p:cNvPr>
            <p:cNvCxnSpPr>
              <a:cxnSpLocks/>
              <a:stCxn id="19" idx="2"/>
              <a:endCxn id="56" idx="0"/>
            </p:cNvCxnSpPr>
            <p:nvPr/>
          </p:nvCxnSpPr>
          <p:spPr>
            <a:xfrm rot="5400000">
              <a:off x="3105264" y="4821023"/>
              <a:ext cx="1025363" cy="12700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bg1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141" name="Grafik 5140">
              <a:extLst>
                <a:ext uri="{FF2B5EF4-FFF2-40B4-BE49-F238E27FC236}">
                  <a16:creationId xmlns:a16="http://schemas.microsoft.com/office/drawing/2014/main" id="{C4825FDD-B56B-FE1B-25E9-B65896F2A6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246100" y="5171990"/>
              <a:ext cx="447397" cy="447397"/>
            </a:xfrm>
            <a:prstGeom prst="rect">
              <a:avLst/>
            </a:prstGeom>
          </p:spPr>
        </p:pic>
      </p:grpSp>
      <p:grpSp>
        <p:nvGrpSpPr>
          <p:cNvPr id="5145" name="Gruppieren 5144">
            <a:extLst>
              <a:ext uri="{FF2B5EF4-FFF2-40B4-BE49-F238E27FC236}">
                <a16:creationId xmlns:a16="http://schemas.microsoft.com/office/drawing/2014/main" id="{1B2A725D-A5B0-1B61-0232-34858297B672}"/>
              </a:ext>
            </a:extLst>
          </p:cNvPr>
          <p:cNvGrpSpPr/>
          <p:nvPr/>
        </p:nvGrpSpPr>
        <p:grpSpPr>
          <a:xfrm>
            <a:off x="7094840" y="5112262"/>
            <a:ext cx="2143653" cy="1086179"/>
            <a:chOff x="7094840" y="5112262"/>
            <a:chExt cx="2143653" cy="1086179"/>
          </a:xfrm>
        </p:grpSpPr>
        <p:grpSp>
          <p:nvGrpSpPr>
            <p:cNvPr id="5129" name="Gruppieren 5128">
              <a:extLst>
                <a:ext uri="{FF2B5EF4-FFF2-40B4-BE49-F238E27FC236}">
                  <a16:creationId xmlns:a16="http://schemas.microsoft.com/office/drawing/2014/main" id="{AAB36485-814B-37BE-821D-6039A16E4772}"/>
                </a:ext>
              </a:extLst>
            </p:cNvPr>
            <p:cNvGrpSpPr/>
            <p:nvPr/>
          </p:nvGrpSpPr>
          <p:grpSpPr>
            <a:xfrm>
              <a:off x="7094840" y="5112262"/>
              <a:ext cx="2143653" cy="1086179"/>
              <a:chOff x="4425617" y="5269468"/>
              <a:chExt cx="2143653" cy="1086179"/>
            </a:xfrm>
          </p:grpSpPr>
          <p:sp>
            <p:nvSpPr>
              <p:cNvPr id="5127" name="Rechteck 5126">
                <a:extLst>
                  <a:ext uri="{FF2B5EF4-FFF2-40B4-BE49-F238E27FC236}">
                    <a16:creationId xmlns:a16="http://schemas.microsoft.com/office/drawing/2014/main" id="{25896B29-8470-6403-9815-D4C5A3848378}"/>
                  </a:ext>
                </a:extLst>
              </p:cNvPr>
              <p:cNvSpPr/>
              <p:nvPr/>
            </p:nvSpPr>
            <p:spPr>
              <a:xfrm>
                <a:off x="4425617" y="5486105"/>
                <a:ext cx="1913693" cy="869542"/>
              </a:xfrm>
              <a:prstGeom prst="rect">
                <a:avLst/>
              </a:prstGeom>
              <a:solidFill>
                <a:srgbClr val="C4C5C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b="1" dirty="0">
                  <a:solidFill>
                    <a:schemeClr val="tx1"/>
                  </a:solidFill>
                </a:endParaRPr>
              </a:p>
              <a:p>
                <a:pPr algn="ctr"/>
                <a:endParaRPr lang="de-DE" sz="16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de-DE" sz="1600" b="1" dirty="0" err="1">
                    <a:solidFill>
                      <a:schemeClr val="tx1"/>
                    </a:solidFill>
                  </a:rPr>
                  <a:t>EBCpy&amp;VCLibPy</a:t>
                </a:r>
                <a:endParaRPr lang="de-DE" sz="1600" b="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5128" name="Picture 6" descr="Python icon - Free download on Iconfinder">
                <a:extLst>
                  <a:ext uri="{FF2B5EF4-FFF2-40B4-BE49-F238E27FC236}">
                    <a16:creationId xmlns:a16="http://schemas.microsoft.com/office/drawing/2014/main" id="{BB493956-1FDE-F326-44D6-3FEC14DB97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35996" y="5269468"/>
                <a:ext cx="433274" cy="4332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150" name="Picture 6" descr="AixWeather Logo">
              <a:extLst>
                <a:ext uri="{FF2B5EF4-FFF2-40B4-BE49-F238E27FC236}">
                  <a16:creationId xmlns:a16="http://schemas.microsoft.com/office/drawing/2014/main" id="{C44146D2-B5B2-8103-D214-47F12A7EC2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0817" y="5333705"/>
              <a:ext cx="961737" cy="559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48" name="Gruppieren 5147">
            <a:extLst>
              <a:ext uri="{FF2B5EF4-FFF2-40B4-BE49-F238E27FC236}">
                <a16:creationId xmlns:a16="http://schemas.microsoft.com/office/drawing/2014/main" id="{88FC27CE-A861-69AD-BB96-323AAC3E775A}"/>
              </a:ext>
            </a:extLst>
          </p:cNvPr>
          <p:cNvGrpSpPr/>
          <p:nvPr/>
        </p:nvGrpSpPr>
        <p:grpSpPr>
          <a:xfrm>
            <a:off x="5187572" y="3324387"/>
            <a:ext cx="1561642" cy="1169758"/>
            <a:chOff x="5187572" y="3324387"/>
            <a:chExt cx="1561642" cy="1169758"/>
          </a:xfrm>
        </p:grpSpPr>
        <p:pic>
          <p:nvPicPr>
            <p:cNvPr id="5147" name="Grafik 5146" descr="Ein Bild, das Grafiken, Screenshot, Reihe, Grafikdesign enthält.&#10;&#10;Automatisch generierte Beschreibung">
              <a:extLst>
                <a:ext uri="{FF2B5EF4-FFF2-40B4-BE49-F238E27FC236}">
                  <a16:creationId xmlns:a16="http://schemas.microsoft.com/office/drawing/2014/main" id="{BA3387F1-0B23-C098-8934-D326B4ECF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396978" y="3552819"/>
              <a:ext cx="981305" cy="941326"/>
            </a:xfrm>
            <a:prstGeom prst="rect">
              <a:avLst/>
            </a:prstGeom>
          </p:spPr>
        </p:pic>
        <p:grpSp>
          <p:nvGrpSpPr>
            <p:cNvPr id="40" name="Gruppieren 39">
              <a:extLst>
                <a:ext uri="{FF2B5EF4-FFF2-40B4-BE49-F238E27FC236}">
                  <a16:creationId xmlns:a16="http://schemas.microsoft.com/office/drawing/2014/main" id="{A4E670E8-5D8E-F4D5-AB66-4CC868D5F2EA}"/>
                </a:ext>
              </a:extLst>
            </p:cNvPr>
            <p:cNvGrpSpPr/>
            <p:nvPr/>
          </p:nvGrpSpPr>
          <p:grpSpPr>
            <a:xfrm>
              <a:off x="5187572" y="3324387"/>
              <a:ext cx="1561642" cy="634629"/>
              <a:chOff x="5265634" y="4425269"/>
              <a:chExt cx="1561642" cy="634629"/>
            </a:xfrm>
          </p:grpSpPr>
          <p:pic>
            <p:nvPicPr>
              <p:cNvPr id="6148" name="Picture 4" descr="Gurobi Optimization · GitHub">
                <a:extLst>
                  <a:ext uri="{FF2B5EF4-FFF2-40B4-BE49-F238E27FC236}">
                    <a16:creationId xmlns:a16="http://schemas.microsoft.com/office/drawing/2014/main" id="{64428528-7B9F-F47D-8B05-E50FBC9C00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92647" y="4425269"/>
                <a:ext cx="634629" cy="6346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6" descr="Python icon - Free download on Iconfinder">
                <a:extLst>
                  <a:ext uri="{FF2B5EF4-FFF2-40B4-BE49-F238E27FC236}">
                    <a16:creationId xmlns:a16="http://schemas.microsoft.com/office/drawing/2014/main" id="{3551E6E8-B283-98D2-8887-15F164EDB8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5634" y="4465921"/>
                <a:ext cx="564858" cy="5648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85375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84000" y="144000"/>
            <a:ext cx="11424000" cy="543600"/>
          </a:xfrm>
        </p:spPr>
        <p:txBody>
          <a:bodyPr>
            <a:normAutofit/>
          </a:bodyPr>
          <a:lstStyle/>
          <a:p>
            <a:r>
              <a:rPr lang="de-DE" sz="1800" dirty="0" err="1">
                <a:latin typeface="Arial"/>
                <a:cs typeface="Arial"/>
              </a:rPr>
              <a:t>Parametric</a:t>
            </a:r>
            <a:r>
              <a:rPr lang="de-DE" sz="1800" dirty="0">
                <a:latin typeface="Arial"/>
                <a:cs typeface="Arial"/>
              </a:rPr>
              <a:t> Building Simulation </a:t>
            </a:r>
            <a:r>
              <a:rPr lang="de-DE" sz="1800" dirty="0" err="1">
                <a:latin typeface="Arial"/>
                <a:cs typeface="Arial"/>
              </a:rPr>
              <a:t>using</a:t>
            </a:r>
            <a:r>
              <a:rPr lang="de-DE" sz="1800" dirty="0">
                <a:latin typeface="Arial"/>
                <a:cs typeface="Arial"/>
              </a:rPr>
              <a:t> TEASER and </a:t>
            </a:r>
            <a:r>
              <a:rPr lang="de-DE" sz="1800" dirty="0" err="1">
                <a:latin typeface="Arial"/>
                <a:cs typeface="Arial"/>
              </a:rPr>
              <a:t>AixLib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383121" y="871200"/>
            <a:ext cx="11425767" cy="5292000"/>
          </a:xfrm>
        </p:spPr>
        <p:txBody>
          <a:bodyPr/>
          <a:lstStyle/>
          <a:p>
            <a:r>
              <a:rPr lang="en-US" dirty="0"/>
              <a:t>Model is a reduction of the building to a thermal network </a:t>
            </a:r>
            <a:br>
              <a:rPr lang="en-US" dirty="0"/>
            </a:br>
            <a:r>
              <a:rPr lang="en-US" dirty="0"/>
              <a:t>of </a:t>
            </a:r>
            <a:r>
              <a:rPr lang="en-US" b="1" dirty="0"/>
              <a:t>capacitances </a:t>
            </a:r>
            <a:r>
              <a:rPr lang="en-US" dirty="0"/>
              <a:t>and </a:t>
            </a:r>
            <a:r>
              <a:rPr lang="en-US" b="1" dirty="0"/>
              <a:t>resistances</a:t>
            </a:r>
          </a:p>
          <a:p>
            <a:r>
              <a:rPr lang="en-US" dirty="0"/>
              <a:t>Model built according to </a:t>
            </a:r>
            <a:r>
              <a:rPr lang="en-US" b="1" dirty="0"/>
              <a:t>VDI 6007 </a:t>
            </a:r>
            <a:r>
              <a:rPr lang="en-US" dirty="0"/>
              <a:t>standard</a:t>
            </a:r>
          </a:p>
          <a:p>
            <a:r>
              <a:rPr lang="en-US" dirty="0"/>
              <a:t>Part of the EBC's </a:t>
            </a:r>
            <a:r>
              <a:rPr lang="en-US" dirty="0" err="1"/>
              <a:t>AixLib</a:t>
            </a:r>
            <a:r>
              <a:rPr lang="en-US" dirty="0"/>
              <a:t> Library</a:t>
            </a:r>
          </a:p>
          <a:p>
            <a:r>
              <a:rPr lang="en-US" dirty="0"/>
              <a:t>Advantage: Computes very quickly</a:t>
            </a:r>
          </a:p>
          <a:p>
            <a:r>
              <a:rPr lang="en-US" dirty="0"/>
              <a:t>Validated according to ASHRAE 140 and VDI 6007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2050" name="Picture 2" descr="Modelica Langu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12" y="5024775"/>
            <a:ext cx="1921596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pieren 1"/>
          <p:cNvGrpSpPr/>
          <p:nvPr/>
        </p:nvGrpSpPr>
        <p:grpSpPr>
          <a:xfrm>
            <a:off x="6862257" y="871200"/>
            <a:ext cx="4945743" cy="3175595"/>
            <a:chOff x="959831" y="1700808"/>
            <a:chExt cx="7177400" cy="4608512"/>
          </a:xfrm>
        </p:grpSpPr>
        <p:sp>
          <p:nvSpPr>
            <p:cNvPr id="7" name="Rechteck 6"/>
            <p:cNvSpPr/>
            <p:nvPr/>
          </p:nvSpPr>
          <p:spPr>
            <a:xfrm>
              <a:off x="6260925" y="1700808"/>
              <a:ext cx="1265034" cy="7831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de-DE"/>
            </a:p>
          </p:txBody>
        </p:sp>
        <p:sp>
          <p:nvSpPr>
            <p:cNvPr id="8" name="Rechteck 7"/>
            <p:cNvSpPr/>
            <p:nvPr/>
          </p:nvSpPr>
          <p:spPr>
            <a:xfrm>
              <a:off x="4513974" y="1700808"/>
              <a:ext cx="963835" cy="4014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normAutofit fontScale="85000" lnSpcReduction="20000"/>
            </a:bodyPr>
            <a:lstStyle/>
            <a:p>
              <a:pPr algn="ctr"/>
              <a:endParaRPr lang="de-DE"/>
            </a:p>
          </p:txBody>
        </p:sp>
        <p:sp>
          <p:nvSpPr>
            <p:cNvPr id="9" name="Rechteck 8"/>
            <p:cNvSpPr/>
            <p:nvPr/>
          </p:nvSpPr>
          <p:spPr bwMode="auto">
            <a:xfrm>
              <a:off x="6647732" y="1740855"/>
              <a:ext cx="1489499" cy="351511"/>
            </a:xfrm>
            <a:prstGeom prst="rect">
              <a:avLst/>
            </a:prstGeom>
            <a:solidFill>
              <a:srgbClr val="FFC000">
                <a:alpha val="25000"/>
              </a:srgbClr>
            </a:soli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000" tIns="44450" rIns="0" bIns="44450" numCol="1" rtlCol="0" anchor="ctr" anchorCtr="0" compatLnSpc="1">
              <a:prstTxWarp prst="textNoShape">
                <a:avLst/>
              </a:prstTxWarp>
              <a:normAutofit fontScale="55000" lnSpcReduction="20000"/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None/>
                <a:tabLst/>
              </a:pPr>
              <a:r>
                <a:rPr lang="en-GB" sz="2000"/>
                <a:t>Inner walls</a:t>
              </a:r>
              <a:endParaRPr kumimoji="0" lang="en-GB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10" name="Rechteck 9"/>
            <p:cNvSpPr/>
            <p:nvPr/>
          </p:nvSpPr>
          <p:spPr bwMode="auto">
            <a:xfrm>
              <a:off x="959831" y="1742266"/>
              <a:ext cx="2975819" cy="350100"/>
            </a:xfrm>
            <a:prstGeom prst="rect">
              <a:avLst/>
            </a:prstGeom>
            <a:solidFill>
              <a:srgbClr val="FFC000">
                <a:alpha val="25000"/>
              </a:srgbClr>
            </a:soli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000" tIns="44450" rIns="0" bIns="44450" numCol="1" rtlCol="0" anchor="ctr" anchorCtr="0" compatLnSpc="1">
              <a:prstTxWarp prst="textNoShape">
                <a:avLst/>
              </a:prstTxWarp>
              <a:normAutofit fontScale="55000" lnSpcReduction="20000"/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None/>
                <a:tabLst/>
              </a:pPr>
              <a:r>
                <a:rPr lang="en-GB" sz="2000"/>
                <a:t>Outer walls</a:t>
              </a:r>
              <a:endParaRPr kumimoji="0" lang="en-GB" sz="2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11" name="Rechteck 10"/>
            <p:cNvSpPr/>
            <p:nvPr/>
          </p:nvSpPr>
          <p:spPr bwMode="auto">
            <a:xfrm>
              <a:off x="3995936" y="2092365"/>
              <a:ext cx="2592288" cy="2128721"/>
            </a:xfrm>
            <a:prstGeom prst="rect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8000" tIns="44450" rIns="0" bIns="44450" numCol="1" rtlCol="0" anchor="t" anchorCtr="0" compatLnSpc="1">
              <a:prstTxWarp prst="textNoShape">
                <a:avLst/>
              </a:prstTxWarp>
              <a:normAutofit/>
            </a:bodyPr>
            <a:lstStyle/>
            <a:p>
              <a:pPr marL="358775" marR="0" indent="-358775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 typeface="Wingdings" pitchFamily="2" charset="2"/>
                <a:buChar char="n"/>
                <a:tabLst/>
              </a:pPr>
              <a:endParaRPr kumimoji="0" lang="de-DE" sz="2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chteck 11"/>
            <p:cNvSpPr/>
            <p:nvPr/>
          </p:nvSpPr>
          <p:spPr bwMode="auto">
            <a:xfrm>
              <a:off x="3995935" y="1740855"/>
              <a:ext cx="2592433" cy="351511"/>
            </a:xfrm>
            <a:prstGeom prst="rect">
              <a:avLst/>
            </a:prstGeom>
            <a:solidFill>
              <a:srgbClr val="00B050">
                <a:alpha val="25000"/>
              </a:srgbClr>
            </a:solidFill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000" tIns="44450" rIns="0" bIns="44450" numCol="1" rtlCol="0" anchor="ctr" anchorCtr="0" compatLnSpc="1">
              <a:prstTxWarp prst="textNoShape">
                <a:avLst/>
              </a:prstTxWarp>
              <a:normAutofit fontScale="55000" lnSpcReduction="20000"/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None/>
                <a:tabLst/>
              </a:pPr>
              <a:r>
                <a:rPr lang="en-GB" sz="2000"/>
                <a:t>Indoor heat exchange</a:t>
              </a:r>
              <a:endParaRPr kumimoji="0" lang="en-GB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13" name="Rechteck 12"/>
            <p:cNvSpPr/>
            <p:nvPr/>
          </p:nvSpPr>
          <p:spPr bwMode="auto">
            <a:xfrm>
              <a:off x="3995936" y="5915509"/>
              <a:ext cx="2592432" cy="393811"/>
            </a:xfrm>
            <a:prstGeom prst="rect">
              <a:avLst/>
            </a:prstGeom>
            <a:solidFill>
              <a:srgbClr val="00B0F0">
                <a:alpha val="25000"/>
              </a:srgbClr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000" tIns="44450" rIns="0" bIns="44450" numCol="1" rtlCol="0" anchor="ctr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None/>
                <a:tabLst/>
              </a:pPr>
              <a:r>
                <a:rPr lang="en-GB" sz="2000"/>
                <a:t>Indoor air</a:t>
              </a:r>
              <a:endParaRPr kumimoji="0" lang="en-GB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14" name="Rechteck 13"/>
            <p:cNvSpPr/>
            <p:nvPr/>
          </p:nvSpPr>
          <p:spPr bwMode="auto">
            <a:xfrm>
              <a:off x="3995935" y="4293095"/>
              <a:ext cx="2592289" cy="1622413"/>
            </a:xfrm>
            <a:prstGeom prst="rect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8000" tIns="44450" rIns="0" bIns="44450" numCol="1" rtlCol="0" anchor="t" anchorCtr="0" compatLnSpc="1">
              <a:prstTxWarp prst="textNoShape">
                <a:avLst/>
              </a:prstTxWarp>
              <a:normAutofit/>
            </a:bodyPr>
            <a:lstStyle/>
            <a:p>
              <a:pPr marL="358775" marR="0" indent="-358775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 typeface="Wingdings" pitchFamily="2" charset="2"/>
                <a:buChar char="n"/>
                <a:tabLst/>
              </a:pPr>
              <a:endParaRPr kumimoji="0" lang="de-DE" sz="2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hteck 14"/>
            <p:cNvSpPr/>
            <p:nvPr/>
          </p:nvSpPr>
          <p:spPr bwMode="auto">
            <a:xfrm>
              <a:off x="6647732" y="2092367"/>
              <a:ext cx="1489499" cy="3823142"/>
            </a:xfrm>
            <a:prstGeom prst="rect">
              <a:avLst/>
            </a:prstGeom>
            <a:noFill/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8000" tIns="44450" rIns="0" bIns="44450" numCol="1" rtlCol="0" anchor="t" anchorCtr="0" compatLnSpc="1">
              <a:prstTxWarp prst="textNoShape">
                <a:avLst/>
              </a:prstTxWarp>
              <a:normAutofit/>
            </a:bodyPr>
            <a:lstStyle/>
            <a:p>
              <a:pPr marL="358775" marR="0" indent="-358775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 typeface="Wingdings" pitchFamily="2" charset="2"/>
                <a:buChar char="n"/>
                <a:tabLst/>
              </a:pPr>
              <a:endParaRPr kumimoji="0" lang="de-DE" sz="2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hteck 15"/>
            <p:cNvSpPr/>
            <p:nvPr/>
          </p:nvSpPr>
          <p:spPr bwMode="auto">
            <a:xfrm>
              <a:off x="971555" y="2092366"/>
              <a:ext cx="2964096" cy="3823143"/>
            </a:xfrm>
            <a:prstGeom prst="rect">
              <a:avLst/>
            </a:prstGeom>
            <a:noFill/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8000" tIns="44450" rIns="0" bIns="44450" numCol="1" rtlCol="0" anchor="t" anchorCtr="0" compatLnSpc="1">
              <a:prstTxWarp prst="textNoShape">
                <a:avLst/>
              </a:prstTxWarp>
              <a:normAutofit/>
            </a:bodyPr>
            <a:lstStyle/>
            <a:p>
              <a:pPr marL="358775" marR="0" indent="-358775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 typeface="Wingdings" pitchFamily="2" charset="2"/>
                <a:buChar char="n"/>
                <a:tabLst/>
              </a:pPr>
              <a:endParaRPr kumimoji="0" lang="de-DE" sz="2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pic>
          <p:nvPicPr>
            <p:cNvPr id="17" name="Picture 4" descr="\\eonakku\home\ebc\mla\Desktop\schaltplandymolavaroptenglx.e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163" y="2180367"/>
              <a:ext cx="6840760" cy="3696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5518A2F-FD4D-441D-13B8-BEC2461CE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5" y="5024775"/>
            <a:ext cx="96202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059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F85516E8-68DD-C369-CBEB-A7F812C667BB}"/>
              </a:ext>
            </a:extLst>
          </p:cNvPr>
          <p:cNvSpPr/>
          <p:nvPr/>
        </p:nvSpPr>
        <p:spPr>
          <a:xfrm>
            <a:off x="2574466" y="1432134"/>
            <a:ext cx="6970315" cy="1723312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1">
              <a:solidFill>
                <a:schemeClr val="tx1"/>
              </a:solidFill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76D65783-E34A-6E92-4616-17E0F3CE29C2}"/>
              </a:ext>
            </a:extLst>
          </p:cNvPr>
          <p:cNvSpPr/>
          <p:nvPr/>
        </p:nvSpPr>
        <p:spPr>
          <a:xfrm>
            <a:off x="5369393" y="3459819"/>
            <a:ext cx="1074862" cy="1045166"/>
          </a:xfrm>
          <a:prstGeom prst="rect">
            <a:avLst/>
          </a:prstGeom>
          <a:solidFill>
            <a:srgbClr val="C4C5C6"/>
          </a:solidFill>
          <a:ln w="28575">
            <a:solidFill>
              <a:srgbClr val="E633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DD52714-0308-2F5B-6751-6986CCC9C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for digital, integral planning </a:t>
            </a:r>
            <a:br>
              <a:rPr lang="en-US" dirty="0"/>
            </a:br>
            <a:r>
              <a:rPr lang="en-US" dirty="0"/>
              <a:t>of building and energy system using software tools from EBC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482DCC7-B43D-5E1A-E3E2-4FE00C24DBFB}"/>
              </a:ext>
            </a:extLst>
          </p:cNvPr>
          <p:cNvSpPr/>
          <p:nvPr/>
        </p:nvSpPr>
        <p:spPr>
          <a:xfrm>
            <a:off x="9696437" y="1420264"/>
            <a:ext cx="2039698" cy="3614684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1">
              <a:solidFill>
                <a:schemeClr val="tx1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C18AD92-DC88-E640-6990-17A8F5AB29FC}"/>
              </a:ext>
            </a:extLst>
          </p:cNvPr>
          <p:cNvSpPr/>
          <p:nvPr/>
        </p:nvSpPr>
        <p:spPr>
          <a:xfrm>
            <a:off x="383112" y="871200"/>
            <a:ext cx="2039698" cy="457250"/>
          </a:xfrm>
          <a:prstGeom prst="rect">
            <a:avLst/>
          </a:prstGeom>
          <a:solidFill>
            <a:srgbClr val="C4C5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err="1">
                <a:solidFill>
                  <a:schemeClr val="tx1"/>
                </a:solidFill>
              </a:rPr>
              <a:t>Planning</a:t>
            </a:r>
            <a:r>
              <a:rPr lang="de-DE" sz="1600" b="1" dirty="0">
                <a:solidFill>
                  <a:schemeClr val="tx1"/>
                </a:solidFill>
              </a:rPr>
              <a:t> Phase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1A74047-227B-CF67-AD1F-B72EB7EDDF21}"/>
              </a:ext>
            </a:extLst>
          </p:cNvPr>
          <p:cNvSpPr/>
          <p:nvPr/>
        </p:nvSpPr>
        <p:spPr>
          <a:xfrm>
            <a:off x="2574305" y="871200"/>
            <a:ext cx="1272932" cy="457251"/>
          </a:xfrm>
          <a:prstGeom prst="rect">
            <a:avLst/>
          </a:prstGeom>
          <a:solidFill>
            <a:srgbClr val="C4C5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D21B3D9-56A4-A235-A006-357585D925ED}"/>
              </a:ext>
            </a:extLst>
          </p:cNvPr>
          <p:cNvSpPr/>
          <p:nvPr/>
        </p:nvSpPr>
        <p:spPr>
          <a:xfrm>
            <a:off x="3998731" y="871200"/>
            <a:ext cx="1272932" cy="457251"/>
          </a:xfrm>
          <a:prstGeom prst="rect">
            <a:avLst/>
          </a:prstGeom>
          <a:solidFill>
            <a:srgbClr val="C4C5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4C439119-26F8-A1C9-784C-6930B3BEE295}"/>
              </a:ext>
            </a:extLst>
          </p:cNvPr>
          <p:cNvSpPr/>
          <p:nvPr/>
        </p:nvSpPr>
        <p:spPr>
          <a:xfrm>
            <a:off x="5423158" y="871200"/>
            <a:ext cx="1272932" cy="457251"/>
          </a:xfrm>
          <a:prstGeom prst="rect">
            <a:avLst/>
          </a:prstGeom>
          <a:solidFill>
            <a:srgbClr val="C4C5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1162534-1C92-1127-79AC-5D44831DE51B}"/>
              </a:ext>
            </a:extLst>
          </p:cNvPr>
          <p:cNvSpPr/>
          <p:nvPr/>
        </p:nvSpPr>
        <p:spPr>
          <a:xfrm>
            <a:off x="6847584" y="871200"/>
            <a:ext cx="1272932" cy="457251"/>
          </a:xfrm>
          <a:prstGeom prst="rect">
            <a:avLst/>
          </a:prstGeom>
          <a:solidFill>
            <a:srgbClr val="C4C5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3578022-C8CB-EC25-71EE-CF3F132A063F}"/>
              </a:ext>
            </a:extLst>
          </p:cNvPr>
          <p:cNvSpPr/>
          <p:nvPr/>
        </p:nvSpPr>
        <p:spPr>
          <a:xfrm>
            <a:off x="8272010" y="871200"/>
            <a:ext cx="1272932" cy="457251"/>
          </a:xfrm>
          <a:prstGeom prst="rect">
            <a:avLst/>
          </a:prstGeom>
          <a:solidFill>
            <a:srgbClr val="C4C5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C455769A-0412-78D6-71C0-0010061EC44B}"/>
              </a:ext>
            </a:extLst>
          </p:cNvPr>
          <p:cNvSpPr/>
          <p:nvPr/>
        </p:nvSpPr>
        <p:spPr>
          <a:xfrm>
            <a:off x="9696438" y="871200"/>
            <a:ext cx="2049924" cy="457251"/>
          </a:xfrm>
          <a:prstGeom prst="rect">
            <a:avLst/>
          </a:prstGeom>
          <a:solidFill>
            <a:srgbClr val="C4C5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6-9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8CBBF836-CA3D-0CF9-9E34-F522C2E313E9}"/>
              </a:ext>
            </a:extLst>
          </p:cNvPr>
          <p:cNvSpPr/>
          <p:nvPr/>
        </p:nvSpPr>
        <p:spPr>
          <a:xfrm>
            <a:off x="383112" y="1432134"/>
            <a:ext cx="2039698" cy="1726228"/>
          </a:xfrm>
          <a:prstGeom prst="rect">
            <a:avLst/>
          </a:prstGeom>
          <a:solidFill>
            <a:srgbClr val="C4C5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Building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27BC2E98-FBAF-7F29-5F72-25E58DC8D680}"/>
              </a:ext>
            </a:extLst>
          </p:cNvPr>
          <p:cNvSpPr/>
          <p:nvPr/>
        </p:nvSpPr>
        <p:spPr>
          <a:xfrm>
            <a:off x="383111" y="3308721"/>
            <a:ext cx="2039698" cy="1726228"/>
          </a:xfrm>
          <a:prstGeom prst="rect">
            <a:avLst/>
          </a:prstGeom>
          <a:solidFill>
            <a:srgbClr val="C4C5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Energy System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9B052D99-EBA6-1BC6-B453-A26DA4181ADD}"/>
              </a:ext>
            </a:extLst>
          </p:cNvPr>
          <p:cNvSpPr/>
          <p:nvPr/>
        </p:nvSpPr>
        <p:spPr>
          <a:xfrm>
            <a:off x="2574466" y="3311638"/>
            <a:ext cx="6970315" cy="1723312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1" dirty="0">
              <a:solidFill>
                <a:schemeClr val="tx1"/>
              </a:solidFill>
            </a:endParaRPr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39C8E3BE-1FAA-A20D-9786-A8E5F5D2B406}"/>
              </a:ext>
            </a:extLst>
          </p:cNvPr>
          <p:cNvGrpSpPr/>
          <p:nvPr/>
        </p:nvGrpSpPr>
        <p:grpSpPr>
          <a:xfrm>
            <a:off x="7676070" y="4191415"/>
            <a:ext cx="888891" cy="841571"/>
            <a:chOff x="6934200" y="3269700"/>
            <a:chExt cx="1211010" cy="1146542"/>
          </a:xfrm>
        </p:grpSpPr>
        <p:pic>
          <p:nvPicPr>
            <p:cNvPr id="5124" name="Picture 4">
              <a:extLst>
                <a:ext uri="{FF2B5EF4-FFF2-40B4-BE49-F238E27FC236}">
                  <a16:creationId xmlns:a16="http://schemas.microsoft.com/office/drawing/2014/main" id="{8390913A-FC5A-D12D-7844-1B2953B154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3269700"/>
              <a:ext cx="1041400" cy="1146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8" descr="Modelica&quot; Icon - Download for free – Iconduck">
              <a:extLst>
                <a:ext uri="{FF2B5EF4-FFF2-40B4-BE49-F238E27FC236}">
                  <a16:creationId xmlns:a16="http://schemas.microsoft.com/office/drawing/2014/main" id="{F13BEAB4-3AB2-925A-5688-A5EDD40DDA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0352" y="3288888"/>
              <a:ext cx="564858" cy="280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5CC14D2E-C983-3545-EDDB-D3EFEC7C6939}"/>
              </a:ext>
            </a:extLst>
          </p:cNvPr>
          <p:cNvGrpSpPr/>
          <p:nvPr/>
        </p:nvGrpSpPr>
        <p:grpSpPr>
          <a:xfrm>
            <a:off x="5515290" y="2342473"/>
            <a:ext cx="843665" cy="798491"/>
            <a:chOff x="6934200" y="1939933"/>
            <a:chExt cx="1211010" cy="1146167"/>
          </a:xfrm>
        </p:grpSpPr>
        <p:pic>
          <p:nvPicPr>
            <p:cNvPr id="5122" name="Picture 2">
              <a:extLst>
                <a:ext uri="{FF2B5EF4-FFF2-40B4-BE49-F238E27FC236}">
                  <a16:creationId xmlns:a16="http://schemas.microsoft.com/office/drawing/2014/main" id="{5A956F5D-E6A9-FFDB-940C-BCFF9BF589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2044700"/>
              <a:ext cx="1041400" cy="104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8" descr="Modelica&quot; Icon - Download for free – Iconduck">
              <a:extLst>
                <a:ext uri="{FF2B5EF4-FFF2-40B4-BE49-F238E27FC236}">
                  <a16:creationId xmlns:a16="http://schemas.microsoft.com/office/drawing/2014/main" id="{60BBD054-D35E-1281-E581-C67577D637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0352" y="1939933"/>
              <a:ext cx="564858" cy="280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CA05A2FD-375F-C66C-A703-CE0CB27FA838}"/>
              </a:ext>
            </a:extLst>
          </p:cNvPr>
          <p:cNvGrpSpPr/>
          <p:nvPr/>
        </p:nvGrpSpPr>
        <p:grpSpPr>
          <a:xfrm>
            <a:off x="2658179" y="1804274"/>
            <a:ext cx="2296662" cy="2504068"/>
            <a:chOff x="2658179" y="1598330"/>
            <a:chExt cx="2296662" cy="2504068"/>
          </a:xfrm>
        </p:grpSpPr>
        <p:grpSp>
          <p:nvGrpSpPr>
            <p:cNvPr id="29" name="Gruppieren 28">
              <a:extLst>
                <a:ext uri="{FF2B5EF4-FFF2-40B4-BE49-F238E27FC236}">
                  <a16:creationId xmlns:a16="http://schemas.microsoft.com/office/drawing/2014/main" id="{943990A9-D707-1B88-7944-A797BADE1C7E}"/>
                </a:ext>
              </a:extLst>
            </p:cNvPr>
            <p:cNvGrpSpPr/>
            <p:nvPr/>
          </p:nvGrpSpPr>
          <p:grpSpPr>
            <a:xfrm>
              <a:off x="2673746" y="1915110"/>
              <a:ext cx="2281095" cy="2187288"/>
              <a:chOff x="2663438" y="2571882"/>
              <a:chExt cx="1596156" cy="1530516"/>
            </a:xfrm>
          </p:grpSpPr>
          <p:pic>
            <p:nvPicPr>
              <p:cNvPr id="19" name="Picture 2">
                <a:extLst>
                  <a:ext uri="{FF2B5EF4-FFF2-40B4-BE49-F238E27FC236}">
                    <a16:creationId xmlns:a16="http://schemas.microsoft.com/office/drawing/2014/main" id="{31A07153-373F-2D4A-DEA2-9B3D9E4F98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63438" y="2781025"/>
                <a:ext cx="1321373" cy="13213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6" descr="Python icon - Free download on Iconfinder">
                <a:extLst>
                  <a:ext uri="{FF2B5EF4-FFF2-40B4-BE49-F238E27FC236}">
                    <a16:creationId xmlns:a16="http://schemas.microsoft.com/office/drawing/2014/main" id="{BEF0462A-CF43-AB51-B90E-FED60E55E8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4736" y="2571882"/>
                <a:ext cx="564858" cy="5648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8" name="Picture 2" descr="U:\Angis_Assis\Mitarbeiter\Jan_Schiefelbein\TEASERLogo.png">
              <a:extLst>
                <a:ext uri="{FF2B5EF4-FFF2-40B4-BE49-F238E27FC236}">
                  <a16:creationId xmlns:a16="http://schemas.microsoft.com/office/drawing/2014/main" id="{549FBE35-964B-E947-BDF8-FD24212BB4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8179" y="1598330"/>
              <a:ext cx="1776248" cy="625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26" name="Picture 6" descr="EnergyPlus | Department of Energy">
            <a:extLst>
              <a:ext uri="{FF2B5EF4-FFF2-40B4-BE49-F238E27FC236}">
                <a16:creationId xmlns:a16="http://schemas.microsoft.com/office/drawing/2014/main" id="{956E7FB5-C747-261C-0DAE-EE34977D2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816" y="1569946"/>
            <a:ext cx="1041400" cy="75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9C883CC3-163B-FE7D-17E4-A46F4E2199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727968" y="1957563"/>
            <a:ext cx="2039698" cy="1018050"/>
          </a:xfrm>
          <a:prstGeom prst="rect">
            <a:avLst/>
          </a:prstGeom>
        </p:spPr>
      </p:pic>
      <p:pic>
        <p:nvPicPr>
          <p:cNvPr id="5134" name="Picture 14" descr="Fiware continues to grow five years later - Secmotic">
            <a:extLst>
              <a:ext uri="{FF2B5EF4-FFF2-40B4-BE49-F238E27FC236}">
                <a16:creationId xmlns:a16="http://schemas.microsoft.com/office/drawing/2014/main" id="{5C17DBC4-BD3E-F24D-8D76-2F284C008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678" y="3594840"/>
            <a:ext cx="1911898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Verbinder: gewinkelt 31">
            <a:extLst>
              <a:ext uri="{FF2B5EF4-FFF2-40B4-BE49-F238E27FC236}">
                <a16:creationId xmlns:a16="http://schemas.microsoft.com/office/drawing/2014/main" id="{37BC002D-A51B-110F-2325-BC1FF5A572A9}"/>
              </a:ext>
            </a:extLst>
          </p:cNvPr>
          <p:cNvCxnSpPr>
            <a:stCxn id="19" idx="3"/>
            <a:endCxn id="5126" idx="1"/>
          </p:cNvCxnSpPr>
          <p:nvPr/>
        </p:nvCxnSpPr>
        <p:spPr>
          <a:xfrm flipV="1">
            <a:off x="4562144" y="1945101"/>
            <a:ext cx="3037672" cy="1419042"/>
          </a:xfrm>
          <a:prstGeom prst="bentConnector3">
            <a:avLst>
              <a:gd name="adj1" fmla="val 16182"/>
            </a:avLst>
          </a:prstGeom>
          <a:ln w="190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Verbinder: gewinkelt 32">
            <a:extLst>
              <a:ext uri="{FF2B5EF4-FFF2-40B4-BE49-F238E27FC236}">
                <a16:creationId xmlns:a16="http://schemas.microsoft.com/office/drawing/2014/main" id="{04D428E6-7CC8-34B3-CC20-CBB15243AB56}"/>
              </a:ext>
            </a:extLst>
          </p:cNvPr>
          <p:cNvCxnSpPr>
            <a:cxnSpLocks/>
            <a:stCxn id="19" idx="3"/>
            <a:endCxn id="5124" idx="1"/>
          </p:cNvCxnSpPr>
          <p:nvPr/>
        </p:nvCxnSpPr>
        <p:spPr>
          <a:xfrm>
            <a:off x="4562144" y="3364143"/>
            <a:ext cx="3113926" cy="1248058"/>
          </a:xfrm>
          <a:prstGeom prst="bentConnector3">
            <a:avLst>
              <a:gd name="adj1" fmla="val 15922"/>
            </a:avLst>
          </a:prstGeom>
          <a:ln w="190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Verbinder: gewinkelt 35">
            <a:extLst>
              <a:ext uri="{FF2B5EF4-FFF2-40B4-BE49-F238E27FC236}">
                <a16:creationId xmlns:a16="http://schemas.microsoft.com/office/drawing/2014/main" id="{5487FB12-83DB-46A2-B9AC-A62124EBDFDD}"/>
              </a:ext>
            </a:extLst>
          </p:cNvPr>
          <p:cNvCxnSpPr>
            <a:cxnSpLocks/>
            <a:stCxn id="19" idx="3"/>
            <a:endCxn id="5122" idx="1"/>
          </p:cNvCxnSpPr>
          <p:nvPr/>
        </p:nvCxnSpPr>
        <p:spPr>
          <a:xfrm flipV="1">
            <a:off x="4562144" y="2778212"/>
            <a:ext cx="953146" cy="585931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Verbinder: gewinkelt 41">
            <a:extLst>
              <a:ext uri="{FF2B5EF4-FFF2-40B4-BE49-F238E27FC236}">
                <a16:creationId xmlns:a16="http://schemas.microsoft.com/office/drawing/2014/main" id="{E781F7AA-74C2-4C3F-F59E-952BC91AF716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4562144" y="3364143"/>
            <a:ext cx="842311" cy="689977"/>
          </a:xfrm>
          <a:prstGeom prst="bentConnector3">
            <a:avLst>
              <a:gd name="adj1" fmla="val 57916"/>
            </a:avLst>
          </a:prstGeom>
          <a:ln w="190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660768CA-1A6F-5A38-CCDF-8946C08B17BB}"/>
              </a:ext>
            </a:extLst>
          </p:cNvPr>
          <p:cNvGrpSpPr/>
          <p:nvPr/>
        </p:nvGrpSpPr>
        <p:grpSpPr>
          <a:xfrm>
            <a:off x="4773168" y="5117068"/>
            <a:ext cx="2209748" cy="1086179"/>
            <a:chOff x="3904837" y="5117068"/>
            <a:chExt cx="2209748" cy="1086179"/>
          </a:xfrm>
        </p:grpSpPr>
        <p:sp>
          <p:nvSpPr>
            <p:cNvPr id="46" name="Rechteck 45">
              <a:extLst>
                <a:ext uri="{FF2B5EF4-FFF2-40B4-BE49-F238E27FC236}">
                  <a16:creationId xmlns:a16="http://schemas.microsoft.com/office/drawing/2014/main" id="{4579A9AA-4D40-AA3B-D6FC-815742B02D4E}"/>
                </a:ext>
              </a:extLst>
            </p:cNvPr>
            <p:cNvSpPr/>
            <p:nvPr/>
          </p:nvSpPr>
          <p:spPr>
            <a:xfrm>
              <a:off x="4121474" y="5333705"/>
              <a:ext cx="1888398" cy="869542"/>
            </a:xfrm>
            <a:prstGeom prst="rect">
              <a:avLst/>
            </a:prstGeom>
            <a:solidFill>
              <a:srgbClr val="C4C5C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b="1" dirty="0" err="1">
                  <a:solidFill>
                    <a:schemeClr val="tx1"/>
                  </a:solidFill>
                </a:rPr>
                <a:t>ModelicaPyCI</a:t>
              </a:r>
              <a:br>
                <a:rPr lang="de-DE" sz="1600" b="1" dirty="0">
                  <a:solidFill>
                    <a:schemeClr val="tx1"/>
                  </a:solidFill>
                </a:rPr>
              </a:br>
              <a:r>
                <a:rPr lang="de-DE" sz="1600" b="1" dirty="0" err="1">
                  <a:solidFill>
                    <a:schemeClr val="tx1"/>
                  </a:solidFill>
                </a:rPr>
                <a:t>MoCITempGen</a:t>
              </a:r>
              <a:endParaRPr lang="de-DE" sz="1600" b="1" dirty="0">
                <a:solidFill>
                  <a:schemeClr val="tx1"/>
                </a:solidFill>
              </a:endParaRPr>
            </a:p>
          </p:txBody>
        </p:sp>
        <p:pic>
          <p:nvPicPr>
            <p:cNvPr id="47" name="Picture 6" descr="Python icon - Free download on Iconfinder">
              <a:extLst>
                <a:ext uri="{FF2B5EF4-FFF2-40B4-BE49-F238E27FC236}">
                  <a16:creationId xmlns:a16="http://schemas.microsoft.com/office/drawing/2014/main" id="{7E1089DA-0FFF-3FF8-182F-CB104E72DC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837" y="5117068"/>
              <a:ext cx="433274" cy="433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8" descr="Modelica&quot; Icon - Download for free – Iconduck">
              <a:extLst>
                <a:ext uri="{FF2B5EF4-FFF2-40B4-BE49-F238E27FC236}">
                  <a16:creationId xmlns:a16="http://schemas.microsoft.com/office/drawing/2014/main" id="{DBD12928-BE5D-9495-8D9D-692EC8D03A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9975" y="5268129"/>
              <a:ext cx="414610" cy="205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50" name="Verbinder: gewinkelt 49">
            <a:extLst>
              <a:ext uri="{FF2B5EF4-FFF2-40B4-BE49-F238E27FC236}">
                <a16:creationId xmlns:a16="http://schemas.microsoft.com/office/drawing/2014/main" id="{C14A3942-8E94-CA07-AF01-71A8C094C7C3}"/>
              </a:ext>
            </a:extLst>
          </p:cNvPr>
          <p:cNvCxnSpPr>
            <a:cxnSpLocks/>
            <a:stCxn id="5124" idx="2"/>
            <a:endCxn id="46" idx="0"/>
          </p:cNvCxnSpPr>
          <p:nvPr/>
        </p:nvCxnSpPr>
        <p:spPr>
          <a:xfrm rot="5400000">
            <a:off x="6845777" y="4121213"/>
            <a:ext cx="300719" cy="2124264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Verbinder: gewinkelt 52">
            <a:extLst>
              <a:ext uri="{FF2B5EF4-FFF2-40B4-BE49-F238E27FC236}">
                <a16:creationId xmlns:a16="http://schemas.microsoft.com/office/drawing/2014/main" id="{3DCF9BA1-38D6-A741-E02A-EE26FA54214A}"/>
              </a:ext>
            </a:extLst>
          </p:cNvPr>
          <p:cNvCxnSpPr>
            <a:cxnSpLocks/>
            <a:stCxn id="5122" idx="2"/>
            <a:endCxn id="46" idx="0"/>
          </p:cNvCxnSpPr>
          <p:nvPr/>
        </p:nvCxnSpPr>
        <p:spPr>
          <a:xfrm rot="16200000" flipH="1">
            <a:off x="4809653" y="4209353"/>
            <a:ext cx="2192741" cy="55962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0" name="Verbinder: gewinkelt 5129">
            <a:extLst>
              <a:ext uri="{FF2B5EF4-FFF2-40B4-BE49-F238E27FC236}">
                <a16:creationId xmlns:a16="http://schemas.microsoft.com/office/drawing/2014/main" id="{79C74787-C61F-7C0F-5816-29D3378DDB10}"/>
              </a:ext>
            </a:extLst>
          </p:cNvPr>
          <p:cNvCxnSpPr>
            <a:cxnSpLocks/>
            <a:stCxn id="5124" idx="2"/>
            <a:endCxn id="5127" idx="0"/>
          </p:cNvCxnSpPr>
          <p:nvPr/>
        </p:nvCxnSpPr>
        <p:spPr>
          <a:xfrm rot="5400000">
            <a:off x="7907022" y="5177652"/>
            <a:ext cx="295913" cy="6581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44" name="Gruppieren 5143">
            <a:extLst>
              <a:ext uri="{FF2B5EF4-FFF2-40B4-BE49-F238E27FC236}">
                <a16:creationId xmlns:a16="http://schemas.microsoft.com/office/drawing/2014/main" id="{68588169-FB09-A3DB-3CF6-140A1E5B0C31}"/>
              </a:ext>
            </a:extLst>
          </p:cNvPr>
          <p:cNvGrpSpPr/>
          <p:nvPr/>
        </p:nvGrpSpPr>
        <p:grpSpPr>
          <a:xfrm>
            <a:off x="2673746" y="4314691"/>
            <a:ext cx="2019751" cy="1888556"/>
            <a:chOff x="2673746" y="4314691"/>
            <a:chExt cx="2019751" cy="1888556"/>
          </a:xfrm>
        </p:grpSpPr>
        <p:sp>
          <p:nvSpPr>
            <p:cNvPr id="56" name="Rechteck 55">
              <a:extLst>
                <a:ext uri="{FF2B5EF4-FFF2-40B4-BE49-F238E27FC236}">
                  <a16:creationId xmlns:a16="http://schemas.microsoft.com/office/drawing/2014/main" id="{72646B5C-3C4F-27D5-71A8-9ACEC70CAB23}"/>
                </a:ext>
              </a:extLst>
            </p:cNvPr>
            <p:cNvSpPr/>
            <p:nvPr/>
          </p:nvSpPr>
          <p:spPr>
            <a:xfrm>
              <a:off x="2673746" y="5333705"/>
              <a:ext cx="1888398" cy="869542"/>
            </a:xfrm>
            <a:prstGeom prst="rect">
              <a:avLst/>
            </a:prstGeom>
            <a:solidFill>
              <a:srgbClr val="C4C5C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b="1" dirty="0">
                  <a:solidFill>
                    <a:schemeClr val="tx1"/>
                  </a:solidFill>
                </a:rPr>
                <a:t>Blender+</a:t>
              </a:r>
              <a:br>
                <a:rPr lang="de-DE" sz="1600" b="1" dirty="0">
                  <a:solidFill>
                    <a:schemeClr val="tx1"/>
                  </a:solidFill>
                </a:rPr>
              </a:br>
              <a:r>
                <a:rPr lang="de-DE" sz="1600" b="1" dirty="0">
                  <a:solidFill>
                    <a:schemeClr val="tx1"/>
                  </a:solidFill>
                </a:rPr>
                <a:t>Bonsai</a:t>
              </a:r>
            </a:p>
          </p:txBody>
        </p:sp>
        <p:cxnSp>
          <p:nvCxnSpPr>
            <p:cNvPr id="57" name="Verbinder: gewinkelt 56">
              <a:extLst>
                <a:ext uri="{FF2B5EF4-FFF2-40B4-BE49-F238E27FC236}">
                  <a16:creationId xmlns:a16="http://schemas.microsoft.com/office/drawing/2014/main" id="{3A0129DF-F60B-1232-5081-C42BED8AEA48}"/>
                </a:ext>
              </a:extLst>
            </p:cNvPr>
            <p:cNvCxnSpPr>
              <a:cxnSpLocks/>
              <a:stCxn id="19" idx="2"/>
              <a:endCxn id="56" idx="0"/>
            </p:cNvCxnSpPr>
            <p:nvPr/>
          </p:nvCxnSpPr>
          <p:spPr>
            <a:xfrm rot="5400000">
              <a:off x="3105264" y="4821023"/>
              <a:ext cx="1025363" cy="12700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bg1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141" name="Grafik 5140">
              <a:extLst>
                <a:ext uri="{FF2B5EF4-FFF2-40B4-BE49-F238E27FC236}">
                  <a16:creationId xmlns:a16="http://schemas.microsoft.com/office/drawing/2014/main" id="{C4825FDD-B56B-FE1B-25E9-B65896F2A6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246100" y="5171990"/>
              <a:ext cx="447397" cy="447397"/>
            </a:xfrm>
            <a:prstGeom prst="rect">
              <a:avLst/>
            </a:prstGeom>
          </p:spPr>
        </p:pic>
      </p:grpSp>
      <p:grpSp>
        <p:nvGrpSpPr>
          <p:cNvPr id="5145" name="Gruppieren 5144">
            <a:extLst>
              <a:ext uri="{FF2B5EF4-FFF2-40B4-BE49-F238E27FC236}">
                <a16:creationId xmlns:a16="http://schemas.microsoft.com/office/drawing/2014/main" id="{1B2A725D-A5B0-1B61-0232-34858297B672}"/>
              </a:ext>
            </a:extLst>
          </p:cNvPr>
          <p:cNvGrpSpPr/>
          <p:nvPr/>
        </p:nvGrpSpPr>
        <p:grpSpPr>
          <a:xfrm>
            <a:off x="7094840" y="5112262"/>
            <a:ext cx="2143653" cy="1086179"/>
            <a:chOff x="7094840" y="5112262"/>
            <a:chExt cx="2143653" cy="1086179"/>
          </a:xfrm>
        </p:grpSpPr>
        <p:grpSp>
          <p:nvGrpSpPr>
            <p:cNvPr id="5129" name="Gruppieren 5128">
              <a:extLst>
                <a:ext uri="{FF2B5EF4-FFF2-40B4-BE49-F238E27FC236}">
                  <a16:creationId xmlns:a16="http://schemas.microsoft.com/office/drawing/2014/main" id="{AAB36485-814B-37BE-821D-6039A16E4772}"/>
                </a:ext>
              </a:extLst>
            </p:cNvPr>
            <p:cNvGrpSpPr/>
            <p:nvPr/>
          </p:nvGrpSpPr>
          <p:grpSpPr>
            <a:xfrm>
              <a:off x="7094840" y="5112262"/>
              <a:ext cx="2143653" cy="1086179"/>
              <a:chOff x="4425617" y="5269468"/>
              <a:chExt cx="2143653" cy="1086179"/>
            </a:xfrm>
          </p:grpSpPr>
          <p:sp>
            <p:nvSpPr>
              <p:cNvPr id="5127" name="Rechteck 5126">
                <a:extLst>
                  <a:ext uri="{FF2B5EF4-FFF2-40B4-BE49-F238E27FC236}">
                    <a16:creationId xmlns:a16="http://schemas.microsoft.com/office/drawing/2014/main" id="{25896B29-8470-6403-9815-D4C5A3848378}"/>
                  </a:ext>
                </a:extLst>
              </p:cNvPr>
              <p:cNvSpPr/>
              <p:nvPr/>
            </p:nvSpPr>
            <p:spPr>
              <a:xfrm>
                <a:off x="4425617" y="5486105"/>
                <a:ext cx="1913693" cy="869542"/>
              </a:xfrm>
              <a:prstGeom prst="rect">
                <a:avLst/>
              </a:prstGeom>
              <a:solidFill>
                <a:srgbClr val="C4C5C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b="1" dirty="0">
                  <a:solidFill>
                    <a:schemeClr val="tx1"/>
                  </a:solidFill>
                </a:endParaRPr>
              </a:p>
              <a:p>
                <a:pPr algn="ctr"/>
                <a:endParaRPr lang="de-DE" sz="16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de-DE" sz="1600" b="1" dirty="0" err="1">
                    <a:solidFill>
                      <a:schemeClr val="tx1"/>
                    </a:solidFill>
                  </a:rPr>
                  <a:t>EBCpy&amp;VCLibPy</a:t>
                </a:r>
                <a:endParaRPr lang="de-DE" sz="1600" b="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5128" name="Picture 6" descr="Python icon - Free download on Iconfinder">
                <a:extLst>
                  <a:ext uri="{FF2B5EF4-FFF2-40B4-BE49-F238E27FC236}">
                    <a16:creationId xmlns:a16="http://schemas.microsoft.com/office/drawing/2014/main" id="{BB493956-1FDE-F326-44D6-3FEC14DB97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35996" y="5269468"/>
                <a:ext cx="433274" cy="4332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150" name="Picture 6" descr="AixWeather Logo">
              <a:extLst>
                <a:ext uri="{FF2B5EF4-FFF2-40B4-BE49-F238E27FC236}">
                  <a16:creationId xmlns:a16="http://schemas.microsoft.com/office/drawing/2014/main" id="{C44146D2-B5B2-8103-D214-47F12A7EC2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0817" y="5333705"/>
              <a:ext cx="961737" cy="559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48" name="Gruppieren 5147">
            <a:extLst>
              <a:ext uri="{FF2B5EF4-FFF2-40B4-BE49-F238E27FC236}">
                <a16:creationId xmlns:a16="http://schemas.microsoft.com/office/drawing/2014/main" id="{88FC27CE-A861-69AD-BB96-323AAC3E775A}"/>
              </a:ext>
            </a:extLst>
          </p:cNvPr>
          <p:cNvGrpSpPr/>
          <p:nvPr/>
        </p:nvGrpSpPr>
        <p:grpSpPr>
          <a:xfrm>
            <a:off x="5187572" y="3324387"/>
            <a:ext cx="1561642" cy="1169758"/>
            <a:chOff x="5187572" y="3324387"/>
            <a:chExt cx="1561642" cy="1169758"/>
          </a:xfrm>
        </p:grpSpPr>
        <p:pic>
          <p:nvPicPr>
            <p:cNvPr id="5147" name="Grafik 5146" descr="Ein Bild, das Grafiken, Screenshot, Reihe, Grafikdesign enthält.&#10;&#10;Automatisch generierte Beschreibung">
              <a:extLst>
                <a:ext uri="{FF2B5EF4-FFF2-40B4-BE49-F238E27FC236}">
                  <a16:creationId xmlns:a16="http://schemas.microsoft.com/office/drawing/2014/main" id="{BA3387F1-0B23-C098-8934-D326B4ECF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396978" y="3552819"/>
              <a:ext cx="981305" cy="941326"/>
            </a:xfrm>
            <a:prstGeom prst="rect">
              <a:avLst/>
            </a:prstGeom>
          </p:spPr>
        </p:pic>
        <p:grpSp>
          <p:nvGrpSpPr>
            <p:cNvPr id="40" name="Gruppieren 39">
              <a:extLst>
                <a:ext uri="{FF2B5EF4-FFF2-40B4-BE49-F238E27FC236}">
                  <a16:creationId xmlns:a16="http://schemas.microsoft.com/office/drawing/2014/main" id="{A4E670E8-5D8E-F4D5-AB66-4CC868D5F2EA}"/>
                </a:ext>
              </a:extLst>
            </p:cNvPr>
            <p:cNvGrpSpPr/>
            <p:nvPr/>
          </p:nvGrpSpPr>
          <p:grpSpPr>
            <a:xfrm>
              <a:off x="5187572" y="3324387"/>
              <a:ext cx="1561642" cy="634629"/>
              <a:chOff x="5265634" y="4425269"/>
              <a:chExt cx="1561642" cy="634629"/>
            </a:xfrm>
          </p:grpSpPr>
          <p:pic>
            <p:nvPicPr>
              <p:cNvPr id="6148" name="Picture 4" descr="Gurobi Optimization · GitHub">
                <a:extLst>
                  <a:ext uri="{FF2B5EF4-FFF2-40B4-BE49-F238E27FC236}">
                    <a16:creationId xmlns:a16="http://schemas.microsoft.com/office/drawing/2014/main" id="{64428528-7B9F-F47D-8B05-E50FBC9C00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92647" y="4425269"/>
                <a:ext cx="634629" cy="6346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6" descr="Python icon - Free download on Iconfinder">
                <a:extLst>
                  <a:ext uri="{FF2B5EF4-FFF2-40B4-BE49-F238E27FC236}">
                    <a16:creationId xmlns:a16="http://schemas.microsoft.com/office/drawing/2014/main" id="{3551E6E8-B283-98D2-8887-15F164EDB8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5634" y="4465921"/>
                <a:ext cx="564858" cy="5648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55610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245BF7-D515-0C35-88DF-85C058C3C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optimization of energy system using Python and </a:t>
            </a:r>
            <a:r>
              <a:rPr lang="en-US" dirty="0" err="1"/>
              <a:t>gurobi</a:t>
            </a:r>
            <a:endParaRPr lang="en-US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A10A669C-322C-149A-1BBF-058EF90CFE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Select energy system from various options</a:t>
            </a:r>
          </a:p>
          <a:p>
            <a:pPr lvl="1"/>
            <a:r>
              <a:rPr lang="en-US" dirty="0"/>
              <a:t>Heat pump, Chillers</a:t>
            </a:r>
          </a:p>
          <a:p>
            <a:pPr lvl="1"/>
            <a:r>
              <a:rPr lang="en-US" dirty="0"/>
              <a:t>CHP, Boiler</a:t>
            </a:r>
          </a:p>
          <a:p>
            <a:pPr lvl="1"/>
            <a:r>
              <a:rPr lang="en-US" dirty="0"/>
              <a:t>PV, Battery</a:t>
            </a:r>
          </a:p>
          <a:p>
            <a:pPr lvl="1"/>
            <a:r>
              <a:rPr lang="en-US" dirty="0"/>
              <a:t>…</a:t>
            </a:r>
          </a:p>
          <a:p>
            <a:endParaRPr lang="en-US" dirty="0"/>
          </a:p>
          <a:p>
            <a:r>
              <a:rPr lang="en-US" dirty="0"/>
              <a:t>Design the energy systems with interactions</a:t>
            </a:r>
            <a:br>
              <a:rPr lang="en-US" dirty="0"/>
            </a:br>
            <a:r>
              <a:rPr lang="en-US" dirty="0"/>
              <a:t>to building envelope design</a:t>
            </a:r>
          </a:p>
          <a:p>
            <a:endParaRPr lang="en-US" dirty="0"/>
          </a:p>
          <a:p>
            <a:r>
              <a:rPr lang="en-US" dirty="0"/>
              <a:t>Usage of clustered dynamic input data</a:t>
            </a:r>
            <a:br>
              <a:rPr lang="en-US" dirty="0"/>
            </a:br>
            <a:endParaRPr lang="en-US" dirty="0"/>
          </a:p>
          <a:p>
            <a:r>
              <a:rPr lang="en-US" dirty="0"/>
              <a:t>Consideration of various boundary conditions</a:t>
            </a:r>
          </a:p>
          <a:p>
            <a:pPr lvl="1"/>
            <a:r>
              <a:rPr lang="en-US" dirty="0"/>
              <a:t>Subsidies</a:t>
            </a:r>
          </a:p>
          <a:p>
            <a:pPr lvl="1"/>
            <a:r>
              <a:rPr lang="en-US" dirty="0"/>
              <a:t>Law requirements</a:t>
            </a:r>
          </a:p>
          <a:p>
            <a:pPr lvl="1"/>
            <a:r>
              <a:rPr lang="en-US" dirty="0"/>
              <a:t>Availability of craftworkers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A841B46C-39EB-24CF-D972-431FFAE8F510}"/>
              </a:ext>
            </a:extLst>
          </p:cNvPr>
          <p:cNvGrpSpPr/>
          <p:nvPr/>
        </p:nvGrpSpPr>
        <p:grpSpPr>
          <a:xfrm>
            <a:off x="6574475" y="871200"/>
            <a:ext cx="5287623" cy="5468070"/>
            <a:chOff x="7342839" y="904340"/>
            <a:chExt cx="5245876" cy="5433827"/>
          </a:xfrm>
        </p:grpSpPr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89A17760-B153-CB8E-3EC2-94794FAD5E3E}"/>
                </a:ext>
              </a:extLst>
            </p:cNvPr>
            <p:cNvGrpSpPr/>
            <p:nvPr/>
          </p:nvGrpSpPr>
          <p:grpSpPr>
            <a:xfrm>
              <a:off x="7342839" y="904340"/>
              <a:ext cx="5245876" cy="5433827"/>
              <a:chOff x="7119063" y="757332"/>
              <a:chExt cx="5568628" cy="5736095"/>
            </a:xfrm>
          </p:grpSpPr>
          <p:sp>
            <p:nvSpPr>
              <p:cNvPr id="7" name="Richtungspfeil 4">
                <a:extLst>
                  <a:ext uri="{FF2B5EF4-FFF2-40B4-BE49-F238E27FC236}">
                    <a16:creationId xmlns:a16="http://schemas.microsoft.com/office/drawing/2014/main" id="{91A5416C-5E8C-A07A-711C-31656993365D}"/>
                  </a:ext>
                </a:extLst>
              </p:cNvPr>
              <p:cNvSpPr/>
              <p:nvPr/>
            </p:nvSpPr>
            <p:spPr bwMode="auto">
              <a:xfrm rot="5400000">
                <a:off x="8337497" y="-454490"/>
                <a:ext cx="2717251" cy="5140896"/>
              </a:xfrm>
              <a:prstGeom prst="homePlate">
                <a:avLst>
                  <a:gd name="adj" fmla="val 36939"/>
                </a:avLst>
              </a:prstGeom>
              <a:gradFill>
                <a:gsLst>
                  <a:gs pos="0">
                    <a:schemeClr val="bg2">
                      <a:tint val="66000"/>
                      <a:satMod val="160000"/>
                    </a:schemeClr>
                  </a:gs>
                  <a:gs pos="50000">
                    <a:schemeClr val="bg2">
                      <a:tint val="44500"/>
                      <a:satMod val="160000"/>
                    </a:schemeClr>
                  </a:gs>
                  <a:gs pos="100000">
                    <a:schemeClr val="bg2">
                      <a:tint val="23500"/>
                      <a:satMod val="160000"/>
                      <a:alpha val="50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de-DE" sz="1600"/>
              </a:p>
            </p:txBody>
          </p:sp>
          <p:sp>
            <p:nvSpPr>
              <p:cNvPr id="14" name="Abgerundetes Rechteck 3">
                <a:extLst>
                  <a:ext uri="{FF2B5EF4-FFF2-40B4-BE49-F238E27FC236}">
                    <a16:creationId xmlns:a16="http://schemas.microsoft.com/office/drawing/2014/main" id="{81796F9C-CEFB-C3EE-8F89-CE199FB39BC2}"/>
                  </a:ext>
                </a:extLst>
              </p:cNvPr>
              <p:cNvSpPr/>
              <p:nvPr/>
            </p:nvSpPr>
            <p:spPr bwMode="auto">
              <a:xfrm rot="5400000">
                <a:off x="8955349" y="2997506"/>
                <a:ext cx="1481547" cy="5140896"/>
              </a:xfrm>
              <a:prstGeom prst="roundRect">
                <a:avLst>
                  <a:gd name="adj" fmla="val 16667"/>
                </a:avLst>
              </a:prstGeom>
              <a:gradFill>
                <a:gsLst>
                  <a:gs pos="0">
                    <a:schemeClr val="accent2">
                      <a:lumMod val="40000"/>
                      <a:lumOff val="60000"/>
                      <a:alpha val="50000"/>
                    </a:schemeClr>
                  </a:gs>
                  <a:gs pos="50000">
                    <a:schemeClr val="bg2">
                      <a:tint val="44500"/>
                      <a:satMod val="160000"/>
                    </a:schemeClr>
                  </a:gs>
                  <a:gs pos="100000">
                    <a:schemeClr val="bg2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de-DE" sz="1600">
                  <a:latin typeface="Candara" panose="020E0502030303020204" pitchFamily="34" charset="0"/>
                </a:endParaRPr>
              </a:p>
            </p:txBody>
          </p:sp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EAA984D9-40B7-99CE-175F-0F2C79BB3B64}"/>
                  </a:ext>
                </a:extLst>
              </p:cNvPr>
              <p:cNvSpPr/>
              <p:nvPr/>
            </p:nvSpPr>
            <p:spPr bwMode="auto">
              <a:xfrm>
                <a:off x="10488996" y="5815415"/>
                <a:ext cx="1524461" cy="6780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de-DE" sz="1200" dirty="0">
                    <a:latin typeface="Candara" panose="020E0502030303020204" pitchFamily="34" charset="0"/>
                  </a:rPr>
                  <a:t>Technology</a:t>
                </a:r>
                <a:br>
                  <a:rPr lang="de-DE" sz="1200" dirty="0">
                    <a:latin typeface="Candara" panose="020E0502030303020204" pitchFamily="34" charset="0"/>
                  </a:rPr>
                </a:br>
                <a:r>
                  <a:rPr lang="de-DE" sz="1200" dirty="0" err="1">
                    <a:latin typeface="Candara" panose="020E0502030303020204" pitchFamily="34" charset="0"/>
                  </a:rPr>
                  <a:t>Choices</a:t>
                </a:r>
                <a:r>
                  <a:rPr lang="de-DE" sz="1200" dirty="0">
                    <a:latin typeface="Candara" panose="020E0502030303020204" pitchFamily="34" charset="0"/>
                  </a:rPr>
                  <a:t> and Design</a:t>
                </a:r>
                <a:endParaRPr sz="1200" dirty="0">
                  <a:latin typeface="Candara" panose="020E0502030303020204" pitchFamily="34" charset="0"/>
                </a:endParaRPr>
              </a:p>
            </p:txBody>
          </p:sp>
          <p:sp>
            <p:nvSpPr>
              <p:cNvPr id="16" name="Textfeld 16">
                <a:extLst>
                  <a:ext uri="{FF2B5EF4-FFF2-40B4-BE49-F238E27FC236}">
                    <a16:creationId xmlns:a16="http://schemas.microsoft.com/office/drawing/2014/main" id="{06F49640-24FD-7427-F12B-7D0347F99301}"/>
                  </a:ext>
                </a:extLst>
              </p:cNvPr>
              <p:cNvSpPr/>
              <p:nvPr/>
            </p:nvSpPr>
            <p:spPr bwMode="auto">
              <a:xfrm>
                <a:off x="7685531" y="5822017"/>
                <a:ext cx="1303456" cy="484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de-DE" sz="1200" dirty="0">
                    <a:latin typeface="Candara" panose="020E0502030303020204" pitchFamily="34" charset="0"/>
                  </a:rPr>
                  <a:t>Optimal </a:t>
                </a:r>
              </a:p>
              <a:p>
                <a:pPr algn="ctr">
                  <a:defRPr/>
                </a:pPr>
                <a:r>
                  <a:rPr lang="de-DE" sz="1200" dirty="0" err="1">
                    <a:latin typeface="Candara" panose="020E0502030303020204" pitchFamily="34" charset="0"/>
                  </a:rPr>
                  <a:t>Insulation</a:t>
                </a:r>
                <a:endParaRPr sz="1200" dirty="0">
                  <a:latin typeface="Candara" panose="020E0502030303020204" pitchFamily="34" charset="0"/>
                </a:endParaRPr>
              </a:p>
            </p:txBody>
          </p:sp>
          <p:sp>
            <p:nvSpPr>
              <p:cNvPr id="17" name="Textfeld 25">
                <a:extLst>
                  <a:ext uri="{FF2B5EF4-FFF2-40B4-BE49-F238E27FC236}">
                    <a16:creationId xmlns:a16="http://schemas.microsoft.com/office/drawing/2014/main" id="{6EDF3F6E-62D3-49DC-A419-B5207BB8B1BB}"/>
                  </a:ext>
                </a:extLst>
              </p:cNvPr>
              <p:cNvSpPr/>
              <p:nvPr/>
            </p:nvSpPr>
            <p:spPr bwMode="auto">
              <a:xfrm>
                <a:off x="8622476" y="5020277"/>
                <a:ext cx="2267204" cy="607257"/>
              </a:xfrm>
              <a:prstGeom prst="flowChartAlternateProcess">
                <a:avLst/>
              </a:prstGeom>
              <a:solidFill>
                <a:srgbClr val="6BA6A8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de-DE" sz="1400" b="1" dirty="0">
                    <a:latin typeface="Candara" panose="020E0502030303020204" pitchFamily="34" charset="0"/>
                  </a:rPr>
                  <a:t>Building and Energy System Interactions</a:t>
                </a:r>
                <a:endParaRPr sz="1400" b="1" dirty="0">
                  <a:latin typeface="Candara" panose="020E0502030303020204" pitchFamily="34" charset="0"/>
                </a:endParaRPr>
              </a:p>
            </p:txBody>
          </p:sp>
          <p:pic>
            <p:nvPicPr>
              <p:cNvPr id="18" name="Grafik 17">
                <a:extLst>
                  <a:ext uri="{FF2B5EF4-FFF2-40B4-BE49-F238E27FC236}">
                    <a16:creationId xmlns:a16="http://schemas.microsoft.com/office/drawing/2014/main" id="{EBFE9F4F-C4D8-2E76-C6FD-5C25997DC5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/>
            </p:blipFill>
            <p:spPr bwMode="auto">
              <a:xfrm>
                <a:off x="10815024" y="5025785"/>
                <a:ext cx="825637" cy="792000"/>
              </a:xfrm>
              <a:prstGeom prst="rect">
                <a:avLst/>
              </a:prstGeom>
            </p:spPr>
          </p:pic>
          <p:pic>
            <p:nvPicPr>
              <p:cNvPr id="19" name="Grafik 18">
                <a:extLst>
                  <a:ext uri="{FF2B5EF4-FFF2-40B4-BE49-F238E27FC236}">
                    <a16:creationId xmlns:a16="http://schemas.microsoft.com/office/drawing/2014/main" id="{514FA6F2-3E29-D1FD-CC18-92B0C59145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898423" y="5045995"/>
                <a:ext cx="825640" cy="792000"/>
              </a:xfrm>
              <a:prstGeom prst="rect">
                <a:avLst/>
              </a:prstGeom>
            </p:spPr>
          </p:pic>
          <p:sp>
            <p:nvSpPr>
              <p:cNvPr id="20" name="Textfeld 11">
                <a:extLst>
                  <a:ext uri="{FF2B5EF4-FFF2-40B4-BE49-F238E27FC236}">
                    <a16:creationId xmlns:a16="http://schemas.microsoft.com/office/drawing/2014/main" id="{12A97D94-0BB2-D259-6766-BC2A008F5B46}"/>
                  </a:ext>
                </a:extLst>
              </p:cNvPr>
              <p:cNvSpPr/>
              <p:nvPr/>
            </p:nvSpPr>
            <p:spPr bwMode="auto">
              <a:xfrm>
                <a:off x="8907503" y="818745"/>
                <a:ext cx="1841921" cy="484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de-DE" sz="1200" dirty="0">
                    <a:latin typeface="Candara" panose="020E0502030303020204" pitchFamily="34" charset="0"/>
                  </a:rPr>
                  <a:t>Technical</a:t>
                </a:r>
                <a:br>
                  <a:rPr lang="de-DE" sz="1200" dirty="0">
                    <a:latin typeface="Candara" panose="020E0502030303020204" pitchFamily="34" charset="0"/>
                  </a:rPr>
                </a:br>
                <a:r>
                  <a:rPr lang="de-DE" sz="1200" dirty="0">
                    <a:latin typeface="Candara" panose="020E0502030303020204" pitchFamily="34" charset="0"/>
                  </a:rPr>
                  <a:t>Data</a:t>
                </a:r>
                <a:endParaRPr sz="1200" dirty="0">
                  <a:latin typeface="Candara" panose="020E0502030303020204" pitchFamily="34" charset="0"/>
                </a:endParaRPr>
              </a:p>
            </p:txBody>
          </p:sp>
          <p:sp>
            <p:nvSpPr>
              <p:cNvPr id="21" name="Textfeld 13">
                <a:extLst>
                  <a:ext uri="{FF2B5EF4-FFF2-40B4-BE49-F238E27FC236}">
                    <a16:creationId xmlns:a16="http://schemas.microsoft.com/office/drawing/2014/main" id="{65259E73-DE8C-F0C5-FD68-49AB56E89AA4}"/>
                  </a:ext>
                </a:extLst>
              </p:cNvPr>
              <p:cNvSpPr/>
              <p:nvPr/>
            </p:nvSpPr>
            <p:spPr bwMode="auto">
              <a:xfrm>
                <a:off x="7119063" y="1004353"/>
                <a:ext cx="1507110" cy="290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de-DE" sz="1200" dirty="0">
                    <a:latin typeface="Candara" panose="020E0502030303020204" pitchFamily="34" charset="0"/>
                  </a:rPr>
                  <a:t>User </a:t>
                </a:r>
                <a:r>
                  <a:rPr lang="de-DE" sz="1200" dirty="0" err="1">
                    <a:latin typeface="Candara" panose="020E0502030303020204" pitchFamily="34" charset="0"/>
                  </a:rPr>
                  <a:t>Behaviour</a:t>
                </a:r>
                <a:endParaRPr sz="1200" dirty="0">
                  <a:latin typeface="Candara" panose="020E0502030303020204" pitchFamily="34" charset="0"/>
                </a:endParaRPr>
              </a:p>
            </p:txBody>
          </p:sp>
          <p:pic>
            <p:nvPicPr>
              <p:cNvPr id="22" name="Grafik 21">
                <a:extLst>
                  <a:ext uri="{FF2B5EF4-FFF2-40B4-BE49-F238E27FC236}">
                    <a16:creationId xmlns:a16="http://schemas.microsoft.com/office/drawing/2014/main" id="{12A967D6-6A96-5CA8-D5A4-B470E903A4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grayscl/>
              </a:blip>
              <a:stretch/>
            </p:blipFill>
            <p:spPr bwMode="auto">
              <a:xfrm>
                <a:off x="9415646" y="1271510"/>
                <a:ext cx="825637" cy="792000"/>
              </a:xfrm>
              <a:prstGeom prst="rect">
                <a:avLst/>
              </a:prstGeom>
            </p:spPr>
          </p:pic>
          <p:pic>
            <p:nvPicPr>
              <p:cNvPr id="23" name="Grafik 22">
                <a:extLst>
                  <a:ext uri="{FF2B5EF4-FFF2-40B4-BE49-F238E27FC236}">
                    <a16:creationId xmlns:a16="http://schemas.microsoft.com/office/drawing/2014/main" id="{3B5FD347-E1AC-442C-78BB-D9055F987B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grayscl/>
              </a:blip>
              <a:stretch/>
            </p:blipFill>
            <p:spPr bwMode="auto">
              <a:xfrm>
                <a:off x="8445492" y="1255312"/>
                <a:ext cx="825637" cy="792000"/>
              </a:xfrm>
              <a:prstGeom prst="rect">
                <a:avLst/>
              </a:prstGeom>
            </p:spPr>
          </p:pic>
          <p:sp>
            <p:nvSpPr>
              <p:cNvPr id="24" name="Textfeld 24">
                <a:extLst>
                  <a:ext uri="{FF2B5EF4-FFF2-40B4-BE49-F238E27FC236}">
                    <a16:creationId xmlns:a16="http://schemas.microsoft.com/office/drawing/2014/main" id="{C643CBC2-7F90-168C-735F-9268E2080569}"/>
                  </a:ext>
                </a:extLst>
              </p:cNvPr>
              <p:cNvSpPr/>
              <p:nvPr/>
            </p:nvSpPr>
            <p:spPr bwMode="auto">
              <a:xfrm>
                <a:off x="8835606" y="2819714"/>
                <a:ext cx="1618952" cy="322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de-DE" sz="1400" dirty="0">
                    <a:latin typeface="Candara" panose="020E0502030303020204" pitchFamily="34" charset="0"/>
                  </a:rPr>
                  <a:t>Inputs</a:t>
                </a:r>
                <a:endParaRPr sz="1400" dirty="0">
                  <a:latin typeface="Candara" panose="020E0502030303020204" pitchFamily="34" charset="0"/>
                </a:endParaRPr>
              </a:p>
            </p:txBody>
          </p:sp>
          <p:pic>
            <p:nvPicPr>
              <p:cNvPr id="25" name="Grafik 24">
                <a:extLst>
                  <a:ext uri="{FF2B5EF4-FFF2-40B4-BE49-F238E27FC236}">
                    <a16:creationId xmlns:a16="http://schemas.microsoft.com/office/drawing/2014/main" id="{DCA8CBC0-FB26-4515-6633-D1174FBDBA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63302" y="1265916"/>
                <a:ext cx="825637" cy="792000"/>
              </a:xfrm>
              <a:prstGeom prst="rect">
                <a:avLst/>
              </a:prstGeom>
            </p:spPr>
          </p:pic>
          <p:pic>
            <p:nvPicPr>
              <p:cNvPr id="26" name="Grafik 25">
                <a:extLst>
                  <a:ext uri="{FF2B5EF4-FFF2-40B4-BE49-F238E27FC236}">
                    <a16:creationId xmlns:a16="http://schemas.microsoft.com/office/drawing/2014/main" id="{025A9DDC-B8E7-3495-AA18-E199B8612F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0378518" y="1275835"/>
                <a:ext cx="827020" cy="793327"/>
              </a:xfrm>
              <a:prstGeom prst="rect">
                <a:avLst/>
              </a:prstGeom>
            </p:spPr>
          </p:pic>
          <p:sp>
            <p:nvSpPr>
              <p:cNvPr id="27" name="Textfeld 12">
                <a:extLst>
                  <a:ext uri="{FF2B5EF4-FFF2-40B4-BE49-F238E27FC236}">
                    <a16:creationId xmlns:a16="http://schemas.microsoft.com/office/drawing/2014/main" id="{2993D4AC-33F7-9FCE-05A3-A4762D0F21D5}"/>
                  </a:ext>
                </a:extLst>
              </p:cNvPr>
              <p:cNvSpPr/>
              <p:nvPr/>
            </p:nvSpPr>
            <p:spPr bwMode="auto">
              <a:xfrm>
                <a:off x="7928227" y="2038412"/>
                <a:ext cx="1860167" cy="290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de-DE" sz="1200" dirty="0">
                    <a:latin typeface="Candara" panose="020E0502030303020204" pitchFamily="34" charset="0"/>
                  </a:rPr>
                  <a:t>Economics</a:t>
                </a:r>
                <a:endParaRPr sz="1200" dirty="0">
                  <a:latin typeface="Candara" panose="020E0502030303020204" pitchFamily="34" charset="0"/>
                </a:endParaRPr>
              </a:p>
            </p:txBody>
          </p:sp>
          <p:sp>
            <p:nvSpPr>
              <p:cNvPr id="28" name="Textfeld 10">
                <a:extLst>
                  <a:ext uri="{FF2B5EF4-FFF2-40B4-BE49-F238E27FC236}">
                    <a16:creationId xmlns:a16="http://schemas.microsoft.com/office/drawing/2014/main" id="{7EA420AE-E9BC-03C0-66EE-C6A6BE5C6757}"/>
                  </a:ext>
                </a:extLst>
              </p:cNvPr>
              <p:cNvSpPr/>
              <p:nvPr/>
            </p:nvSpPr>
            <p:spPr bwMode="auto">
              <a:xfrm>
                <a:off x="9873687" y="2036716"/>
                <a:ext cx="1836681" cy="290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de-DE" sz="1200" dirty="0">
                    <a:latin typeface="Candara" panose="020E0502030303020204" pitchFamily="34" charset="0"/>
                  </a:rPr>
                  <a:t>Buildings</a:t>
                </a:r>
                <a:endParaRPr sz="1200" dirty="0">
                  <a:latin typeface="Candara" panose="020E0502030303020204" pitchFamily="34" charset="0"/>
                </a:endParaRPr>
              </a:p>
            </p:txBody>
          </p:sp>
          <p:sp>
            <p:nvSpPr>
              <p:cNvPr id="29" name="Richtungspfeil 20">
                <a:extLst>
                  <a:ext uri="{FF2B5EF4-FFF2-40B4-BE49-F238E27FC236}">
                    <a16:creationId xmlns:a16="http://schemas.microsoft.com/office/drawing/2014/main" id="{558B40DB-DBF8-C113-8E61-6C9C63A7360A}"/>
                  </a:ext>
                </a:extLst>
              </p:cNvPr>
              <p:cNvSpPr/>
              <p:nvPr/>
            </p:nvSpPr>
            <p:spPr bwMode="auto">
              <a:xfrm rot="5400000">
                <a:off x="8811695" y="3259810"/>
                <a:ext cx="1762152" cy="1830044"/>
              </a:xfrm>
              <a:prstGeom prst="homePlate">
                <a:avLst>
                  <a:gd name="adj" fmla="val 26940"/>
                </a:avLst>
              </a:prstGeom>
              <a:gradFill>
                <a:gsLst>
                  <a:gs pos="0">
                    <a:schemeClr val="bg2">
                      <a:tint val="66000"/>
                      <a:satMod val="160000"/>
                    </a:schemeClr>
                  </a:gs>
                  <a:gs pos="50000">
                    <a:schemeClr val="bg2">
                      <a:tint val="44500"/>
                      <a:satMod val="160000"/>
                    </a:schemeClr>
                  </a:gs>
                  <a:gs pos="100000">
                    <a:schemeClr val="bg2">
                      <a:tint val="23500"/>
                      <a:satMod val="160000"/>
                      <a:alpha val="50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de-DE" sz="1600"/>
              </a:p>
            </p:txBody>
          </p:sp>
          <p:sp>
            <p:nvSpPr>
              <p:cNvPr id="30" name="Abgerundetes Rechteck 21">
                <a:extLst>
                  <a:ext uri="{FF2B5EF4-FFF2-40B4-BE49-F238E27FC236}">
                    <a16:creationId xmlns:a16="http://schemas.microsoft.com/office/drawing/2014/main" id="{C45E779C-14A8-61D2-545A-4A63645B1257}"/>
                  </a:ext>
                </a:extLst>
              </p:cNvPr>
              <p:cNvSpPr/>
              <p:nvPr/>
            </p:nvSpPr>
            <p:spPr bwMode="auto">
              <a:xfrm rot="5400000">
                <a:off x="9001633" y="2835453"/>
                <a:ext cx="1371668" cy="2267204"/>
              </a:xfrm>
              <a:prstGeom prst="roundRect">
                <a:avLst>
                  <a:gd name="adj" fmla="val 16667"/>
                </a:avLst>
              </a:prstGeom>
              <a:solidFill>
                <a:srgbClr val="6BA6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de-DE" sz="1600"/>
              </a:p>
            </p:txBody>
          </p:sp>
          <p:pic>
            <p:nvPicPr>
              <p:cNvPr id="31" name="Grafik 30">
                <a:extLst>
                  <a:ext uri="{FF2B5EF4-FFF2-40B4-BE49-F238E27FC236}">
                    <a16:creationId xmlns:a16="http://schemas.microsoft.com/office/drawing/2014/main" id="{3FFEF4C4-A4C8-B0A6-AAD0-3CB1D6468E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/>
            </p:blipFill>
            <p:spPr bwMode="auto">
              <a:xfrm>
                <a:off x="9159913" y="3604579"/>
                <a:ext cx="1050811" cy="1008000"/>
              </a:xfrm>
              <a:prstGeom prst="rect">
                <a:avLst/>
              </a:prstGeom>
            </p:spPr>
          </p:pic>
          <p:sp>
            <p:nvSpPr>
              <p:cNvPr id="32" name="Textfeld 23">
                <a:extLst>
                  <a:ext uri="{FF2B5EF4-FFF2-40B4-BE49-F238E27FC236}">
                    <a16:creationId xmlns:a16="http://schemas.microsoft.com/office/drawing/2014/main" id="{C6148542-A9C7-A2D6-B462-70722AC0C49B}"/>
                  </a:ext>
                </a:extLst>
              </p:cNvPr>
              <p:cNvSpPr/>
              <p:nvPr/>
            </p:nvSpPr>
            <p:spPr bwMode="auto">
              <a:xfrm>
                <a:off x="8680911" y="3289870"/>
                <a:ext cx="2008812" cy="322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de-DE" sz="1400" b="1" dirty="0" err="1">
                    <a:latin typeface="Candara" panose="020E0502030303020204" pitchFamily="34" charset="0"/>
                  </a:rPr>
                  <a:t>Optimization</a:t>
                </a:r>
                <a:r>
                  <a:rPr lang="de-DE" sz="1400" b="1" dirty="0">
                    <a:latin typeface="Candara" panose="020E0502030303020204" pitchFamily="34" charset="0"/>
                  </a:rPr>
                  <a:t> Model</a:t>
                </a:r>
                <a:endParaRPr sz="1400" b="1" dirty="0">
                  <a:latin typeface="Candara" panose="020E0502030303020204" pitchFamily="34" charset="0"/>
                </a:endParaRPr>
              </a:p>
            </p:txBody>
          </p:sp>
          <p:sp>
            <p:nvSpPr>
              <p:cNvPr id="33" name="Textfeld 10">
                <a:extLst>
                  <a:ext uri="{FF2B5EF4-FFF2-40B4-BE49-F238E27FC236}">
                    <a16:creationId xmlns:a16="http://schemas.microsoft.com/office/drawing/2014/main" id="{A5B787E3-CF4A-A379-E172-E1EF925D353A}"/>
                  </a:ext>
                </a:extLst>
              </p:cNvPr>
              <p:cNvSpPr/>
              <p:nvPr/>
            </p:nvSpPr>
            <p:spPr bwMode="auto">
              <a:xfrm>
                <a:off x="10851011" y="1008682"/>
                <a:ext cx="1836680" cy="2924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de-DE" sz="1200" dirty="0" err="1">
                    <a:latin typeface="Candara" panose="020E0502030303020204" pitchFamily="34" charset="0"/>
                  </a:rPr>
                  <a:t>Weather</a:t>
                </a:r>
                <a:endParaRPr sz="1200" dirty="0">
                  <a:latin typeface="Candara" panose="020E0502030303020204" pitchFamily="34" charset="0"/>
                </a:endParaRPr>
              </a:p>
            </p:txBody>
          </p:sp>
        </p:grpSp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FD7B88AD-2604-84AB-38AF-FC1AC1D52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21745" y="1376078"/>
              <a:ext cx="803708" cy="770963"/>
            </a:xfrm>
            <a:prstGeom prst="rect">
              <a:avLst/>
            </a:prstGeom>
          </p:spPr>
        </p:pic>
      </p:grpSp>
      <p:pic>
        <p:nvPicPr>
          <p:cNvPr id="34" name="Picture 4" descr="Gurobi Optimization · GitHub">
            <a:extLst>
              <a:ext uri="{FF2B5EF4-FFF2-40B4-BE49-F238E27FC236}">
                <a16:creationId xmlns:a16="http://schemas.microsoft.com/office/drawing/2014/main" id="{4545F28C-7FEA-7A10-7569-7EA8CB584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141" y="3760164"/>
            <a:ext cx="539719" cy="53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Python icon - Free download on Iconfinder">
            <a:extLst>
              <a:ext uri="{FF2B5EF4-FFF2-40B4-BE49-F238E27FC236}">
                <a16:creationId xmlns:a16="http://schemas.microsoft.com/office/drawing/2014/main" id="{4B2D45F3-2B2D-04B1-6415-06089F2EA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294" y="3745754"/>
            <a:ext cx="564858" cy="56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151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9B052D99-EBA6-1BC6-B453-A26DA4181ADD}"/>
              </a:ext>
            </a:extLst>
          </p:cNvPr>
          <p:cNvSpPr/>
          <p:nvPr/>
        </p:nvSpPr>
        <p:spPr>
          <a:xfrm>
            <a:off x="2574466" y="3311638"/>
            <a:ext cx="6970315" cy="1723312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F85516E8-68DD-C369-CBEB-A7F812C667BB}"/>
              </a:ext>
            </a:extLst>
          </p:cNvPr>
          <p:cNvSpPr/>
          <p:nvPr/>
        </p:nvSpPr>
        <p:spPr>
          <a:xfrm>
            <a:off x="2574466" y="1432134"/>
            <a:ext cx="6970315" cy="1723312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1">
              <a:solidFill>
                <a:schemeClr val="tx1"/>
              </a:solidFill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76D65783-E34A-6E92-4616-17E0F3CE29C2}"/>
              </a:ext>
            </a:extLst>
          </p:cNvPr>
          <p:cNvSpPr/>
          <p:nvPr/>
        </p:nvSpPr>
        <p:spPr>
          <a:xfrm>
            <a:off x="7541580" y="3992990"/>
            <a:ext cx="1074862" cy="1045166"/>
          </a:xfrm>
          <a:prstGeom prst="rect">
            <a:avLst/>
          </a:prstGeom>
          <a:solidFill>
            <a:srgbClr val="C4C5C6"/>
          </a:solidFill>
          <a:ln w="28575">
            <a:solidFill>
              <a:srgbClr val="E633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DD52714-0308-2F5B-6751-6986CCC9C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for digital, integral planning </a:t>
            </a:r>
            <a:br>
              <a:rPr lang="en-US" dirty="0"/>
            </a:br>
            <a:r>
              <a:rPr lang="en-US" dirty="0"/>
              <a:t>of building and energy system using software tools from EBC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482DCC7-B43D-5E1A-E3E2-4FE00C24DBFB}"/>
              </a:ext>
            </a:extLst>
          </p:cNvPr>
          <p:cNvSpPr/>
          <p:nvPr/>
        </p:nvSpPr>
        <p:spPr>
          <a:xfrm>
            <a:off x="9696437" y="1420264"/>
            <a:ext cx="2039698" cy="3614684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1">
              <a:solidFill>
                <a:schemeClr val="tx1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C18AD92-DC88-E640-6990-17A8F5AB29FC}"/>
              </a:ext>
            </a:extLst>
          </p:cNvPr>
          <p:cNvSpPr/>
          <p:nvPr/>
        </p:nvSpPr>
        <p:spPr>
          <a:xfrm>
            <a:off x="383112" y="871200"/>
            <a:ext cx="2039698" cy="457250"/>
          </a:xfrm>
          <a:prstGeom prst="rect">
            <a:avLst/>
          </a:prstGeom>
          <a:solidFill>
            <a:srgbClr val="C4C5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err="1">
                <a:solidFill>
                  <a:schemeClr val="tx1"/>
                </a:solidFill>
              </a:rPr>
              <a:t>Planning</a:t>
            </a:r>
            <a:r>
              <a:rPr lang="de-DE" sz="1600" b="1" dirty="0">
                <a:solidFill>
                  <a:schemeClr val="tx1"/>
                </a:solidFill>
              </a:rPr>
              <a:t> Phase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1A74047-227B-CF67-AD1F-B72EB7EDDF21}"/>
              </a:ext>
            </a:extLst>
          </p:cNvPr>
          <p:cNvSpPr/>
          <p:nvPr/>
        </p:nvSpPr>
        <p:spPr>
          <a:xfrm>
            <a:off x="2574305" y="871200"/>
            <a:ext cx="1272932" cy="457251"/>
          </a:xfrm>
          <a:prstGeom prst="rect">
            <a:avLst/>
          </a:prstGeom>
          <a:solidFill>
            <a:srgbClr val="C4C5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D21B3D9-56A4-A235-A006-357585D925ED}"/>
              </a:ext>
            </a:extLst>
          </p:cNvPr>
          <p:cNvSpPr/>
          <p:nvPr/>
        </p:nvSpPr>
        <p:spPr>
          <a:xfrm>
            <a:off x="3998731" y="871200"/>
            <a:ext cx="1272932" cy="457251"/>
          </a:xfrm>
          <a:prstGeom prst="rect">
            <a:avLst/>
          </a:prstGeom>
          <a:solidFill>
            <a:srgbClr val="C4C5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4C439119-26F8-A1C9-784C-6930B3BEE295}"/>
              </a:ext>
            </a:extLst>
          </p:cNvPr>
          <p:cNvSpPr/>
          <p:nvPr/>
        </p:nvSpPr>
        <p:spPr>
          <a:xfrm>
            <a:off x="5423158" y="871200"/>
            <a:ext cx="1272932" cy="457251"/>
          </a:xfrm>
          <a:prstGeom prst="rect">
            <a:avLst/>
          </a:prstGeom>
          <a:solidFill>
            <a:srgbClr val="C4C5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1162534-1C92-1127-79AC-5D44831DE51B}"/>
              </a:ext>
            </a:extLst>
          </p:cNvPr>
          <p:cNvSpPr/>
          <p:nvPr/>
        </p:nvSpPr>
        <p:spPr>
          <a:xfrm>
            <a:off x="6847584" y="871200"/>
            <a:ext cx="1272932" cy="457251"/>
          </a:xfrm>
          <a:prstGeom prst="rect">
            <a:avLst/>
          </a:prstGeom>
          <a:solidFill>
            <a:srgbClr val="C4C5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3578022-C8CB-EC25-71EE-CF3F132A063F}"/>
              </a:ext>
            </a:extLst>
          </p:cNvPr>
          <p:cNvSpPr/>
          <p:nvPr/>
        </p:nvSpPr>
        <p:spPr>
          <a:xfrm>
            <a:off x="8272010" y="871200"/>
            <a:ext cx="1272932" cy="457251"/>
          </a:xfrm>
          <a:prstGeom prst="rect">
            <a:avLst/>
          </a:prstGeom>
          <a:solidFill>
            <a:srgbClr val="C4C5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C455769A-0412-78D6-71C0-0010061EC44B}"/>
              </a:ext>
            </a:extLst>
          </p:cNvPr>
          <p:cNvSpPr/>
          <p:nvPr/>
        </p:nvSpPr>
        <p:spPr>
          <a:xfrm>
            <a:off x="9696438" y="871200"/>
            <a:ext cx="2049924" cy="457251"/>
          </a:xfrm>
          <a:prstGeom prst="rect">
            <a:avLst/>
          </a:prstGeom>
          <a:solidFill>
            <a:srgbClr val="C4C5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6-9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8CBBF836-CA3D-0CF9-9E34-F522C2E313E9}"/>
              </a:ext>
            </a:extLst>
          </p:cNvPr>
          <p:cNvSpPr/>
          <p:nvPr/>
        </p:nvSpPr>
        <p:spPr>
          <a:xfrm>
            <a:off x="383112" y="1432134"/>
            <a:ext cx="2039698" cy="1726228"/>
          </a:xfrm>
          <a:prstGeom prst="rect">
            <a:avLst/>
          </a:prstGeom>
          <a:solidFill>
            <a:srgbClr val="C4C5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Building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27BC2E98-FBAF-7F29-5F72-25E58DC8D680}"/>
              </a:ext>
            </a:extLst>
          </p:cNvPr>
          <p:cNvSpPr/>
          <p:nvPr/>
        </p:nvSpPr>
        <p:spPr>
          <a:xfrm>
            <a:off x="383111" y="3308721"/>
            <a:ext cx="2039698" cy="1726228"/>
          </a:xfrm>
          <a:prstGeom prst="rect">
            <a:avLst/>
          </a:prstGeom>
          <a:solidFill>
            <a:srgbClr val="C4C5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Energy System</a:t>
            </a:r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39C8E3BE-1FAA-A20D-9786-A8E5F5D2B406}"/>
              </a:ext>
            </a:extLst>
          </p:cNvPr>
          <p:cNvGrpSpPr/>
          <p:nvPr/>
        </p:nvGrpSpPr>
        <p:grpSpPr>
          <a:xfrm>
            <a:off x="7676070" y="4191415"/>
            <a:ext cx="888891" cy="841571"/>
            <a:chOff x="6934200" y="3269700"/>
            <a:chExt cx="1211010" cy="1146542"/>
          </a:xfrm>
        </p:grpSpPr>
        <p:pic>
          <p:nvPicPr>
            <p:cNvPr id="5124" name="Picture 4">
              <a:extLst>
                <a:ext uri="{FF2B5EF4-FFF2-40B4-BE49-F238E27FC236}">
                  <a16:creationId xmlns:a16="http://schemas.microsoft.com/office/drawing/2014/main" id="{8390913A-FC5A-D12D-7844-1B2953B154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3269700"/>
              <a:ext cx="1041400" cy="1146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8" descr="Modelica&quot; Icon - Download for free – Iconduck">
              <a:extLst>
                <a:ext uri="{FF2B5EF4-FFF2-40B4-BE49-F238E27FC236}">
                  <a16:creationId xmlns:a16="http://schemas.microsoft.com/office/drawing/2014/main" id="{F13BEAB4-3AB2-925A-5688-A5EDD40DDA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0352" y="3288888"/>
              <a:ext cx="564858" cy="280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5CC14D2E-C983-3545-EDDB-D3EFEC7C6939}"/>
              </a:ext>
            </a:extLst>
          </p:cNvPr>
          <p:cNvGrpSpPr/>
          <p:nvPr/>
        </p:nvGrpSpPr>
        <p:grpSpPr>
          <a:xfrm>
            <a:off x="5515290" y="2342473"/>
            <a:ext cx="843665" cy="798491"/>
            <a:chOff x="6934200" y="1939933"/>
            <a:chExt cx="1211010" cy="1146167"/>
          </a:xfrm>
        </p:grpSpPr>
        <p:pic>
          <p:nvPicPr>
            <p:cNvPr id="5122" name="Picture 2">
              <a:extLst>
                <a:ext uri="{FF2B5EF4-FFF2-40B4-BE49-F238E27FC236}">
                  <a16:creationId xmlns:a16="http://schemas.microsoft.com/office/drawing/2014/main" id="{5A956F5D-E6A9-FFDB-940C-BCFF9BF589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2044700"/>
              <a:ext cx="1041400" cy="104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8" descr="Modelica&quot; Icon - Download for free – Iconduck">
              <a:extLst>
                <a:ext uri="{FF2B5EF4-FFF2-40B4-BE49-F238E27FC236}">
                  <a16:creationId xmlns:a16="http://schemas.microsoft.com/office/drawing/2014/main" id="{60BBD054-D35E-1281-E581-C67577D637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0352" y="1939933"/>
              <a:ext cx="564858" cy="280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CA05A2FD-375F-C66C-A703-CE0CB27FA838}"/>
              </a:ext>
            </a:extLst>
          </p:cNvPr>
          <p:cNvGrpSpPr/>
          <p:nvPr/>
        </p:nvGrpSpPr>
        <p:grpSpPr>
          <a:xfrm>
            <a:off x="2658179" y="1804274"/>
            <a:ext cx="2296662" cy="2504068"/>
            <a:chOff x="2658179" y="1598330"/>
            <a:chExt cx="2296662" cy="2504068"/>
          </a:xfrm>
        </p:grpSpPr>
        <p:grpSp>
          <p:nvGrpSpPr>
            <p:cNvPr id="29" name="Gruppieren 28">
              <a:extLst>
                <a:ext uri="{FF2B5EF4-FFF2-40B4-BE49-F238E27FC236}">
                  <a16:creationId xmlns:a16="http://schemas.microsoft.com/office/drawing/2014/main" id="{943990A9-D707-1B88-7944-A797BADE1C7E}"/>
                </a:ext>
              </a:extLst>
            </p:cNvPr>
            <p:cNvGrpSpPr/>
            <p:nvPr/>
          </p:nvGrpSpPr>
          <p:grpSpPr>
            <a:xfrm>
              <a:off x="2673746" y="1915110"/>
              <a:ext cx="2281095" cy="2187288"/>
              <a:chOff x="2663438" y="2571882"/>
              <a:chExt cx="1596156" cy="1530516"/>
            </a:xfrm>
          </p:grpSpPr>
          <p:pic>
            <p:nvPicPr>
              <p:cNvPr id="19" name="Picture 2">
                <a:extLst>
                  <a:ext uri="{FF2B5EF4-FFF2-40B4-BE49-F238E27FC236}">
                    <a16:creationId xmlns:a16="http://schemas.microsoft.com/office/drawing/2014/main" id="{31A07153-373F-2D4A-DEA2-9B3D9E4F98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63438" y="2781025"/>
                <a:ext cx="1321373" cy="13213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6" descr="Python icon - Free download on Iconfinder">
                <a:extLst>
                  <a:ext uri="{FF2B5EF4-FFF2-40B4-BE49-F238E27FC236}">
                    <a16:creationId xmlns:a16="http://schemas.microsoft.com/office/drawing/2014/main" id="{BEF0462A-CF43-AB51-B90E-FED60E55E8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4736" y="2571882"/>
                <a:ext cx="564858" cy="5648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8" name="Picture 2" descr="U:\Angis_Assis\Mitarbeiter\Jan_Schiefelbein\TEASERLogo.png">
              <a:extLst>
                <a:ext uri="{FF2B5EF4-FFF2-40B4-BE49-F238E27FC236}">
                  <a16:creationId xmlns:a16="http://schemas.microsoft.com/office/drawing/2014/main" id="{549FBE35-964B-E947-BDF8-FD24212BB4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8179" y="1598330"/>
              <a:ext cx="1776248" cy="625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26" name="Picture 6" descr="EnergyPlus | Department of Energy">
            <a:extLst>
              <a:ext uri="{FF2B5EF4-FFF2-40B4-BE49-F238E27FC236}">
                <a16:creationId xmlns:a16="http://schemas.microsoft.com/office/drawing/2014/main" id="{956E7FB5-C747-261C-0DAE-EE34977D2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816" y="1569946"/>
            <a:ext cx="1041400" cy="75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9C883CC3-163B-FE7D-17E4-A46F4E2199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727968" y="1957563"/>
            <a:ext cx="2039698" cy="1018050"/>
          </a:xfrm>
          <a:prstGeom prst="rect">
            <a:avLst/>
          </a:prstGeom>
        </p:spPr>
      </p:pic>
      <p:pic>
        <p:nvPicPr>
          <p:cNvPr id="5134" name="Picture 14" descr="Fiware continues to grow five years later - Secmotic">
            <a:extLst>
              <a:ext uri="{FF2B5EF4-FFF2-40B4-BE49-F238E27FC236}">
                <a16:creationId xmlns:a16="http://schemas.microsoft.com/office/drawing/2014/main" id="{5C17DBC4-BD3E-F24D-8D76-2F284C008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678" y="3594840"/>
            <a:ext cx="1911898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Verbinder: gewinkelt 31">
            <a:extLst>
              <a:ext uri="{FF2B5EF4-FFF2-40B4-BE49-F238E27FC236}">
                <a16:creationId xmlns:a16="http://schemas.microsoft.com/office/drawing/2014/main" id="{37BC002D-A51B-110F-2325-BC1FF5A572A9}"/>
              </a:ext>
            </a:extLst>
          </p:cNvPr>
          <p:cNvCxnSpPr>
            <a:stCxn id="19" idx="3"/>
            <a:endCxn id="5126" idx="1"/>
          </p:cNvCxnSpPr>
          <p:nvPr/>
        </p:nvCxnSpPr>
        <p:spPr>
          <a:xfrm flipV="1">
            <a:off x="4562144" y="1945101"/>
            <a:ext cx="3037672" cy="1419042"/>
          </a:xfrm>
          <a:prstGeom prst="bentConnector3">
            <a:avLst>
              <a:gd name="adj1" fmla="val 16182"/>
            </a:avLst>
          </a:prstGeom>
          <a:ln w="190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Verbinder: gewinkelt 32">
            <a:extLst>
              <a:ext uri="{FF2B5EF4-FFF2-40B4-BE49-F238E27FC236}">
                <a16:creationId xmlns:a16="http://schemas.microsoft.com/office/drawing/2014/main" id="{04D428E6-7CC8-34B3-CC20-CBB15243AB56}"/>
              </a:ext>
            </a:extLst>
          </p:cNvPr>
          <p:cNvCxnSpPr>
            <a:cxnSpLocks/>
            <a:stCxn id="19" idx="3"/>
            <a:endCxn id="5124" idx="1"/>
          </p:cNvCxnSpPr>
          <p:nvPr/>
        </p:nvCxnSpPr>
        <p:spPr>
          <a:xfrm>
            <a:off x="4562144" y="3364143"/>
            <a:ext cx="3113926" cy="1248058"/>
          </a:xfrm>
          <a:prstGeom prst="bentConnector3">
            <a:avLst>
              <a:gd name="adj1" fmla="val 15922"/>
            </a:avLst>
          </a:prstGeom>
          <a:ln w="190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Verbinder: gewinkelt 35">
            <a:extLst>
              <a:ext uri="{FF2B5EF4-FFF2-40B4-BE49-F238E27FC236}">
                <a16:creationId xmlns:a16="http://schemas.microsoft.com/office/drawing/2014/main" id="{5487FB12-83DB-46A2-B9AC-A62124EBDFDD}"/>
              </a:ext>
            </a:extLst>
          </p:cNvPr>
          <p:cNvCxnSpPr>
            <a:cxnSpLocks/>
            <a:stCxn id="19" idx="3"/>
            <a:endCxn id="5122" idx="1"/>
          </p:cNvCxnSpPr>
          <p:nvPr/>
        </p:nvCxnSpPr>
        <p:spPr>
          <a:xfrm flipV="1">
            <a:off x="4562144" y="2778212"/>
            <a:ext cx="953146" cy="585931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Verbinder: gewinkelt 41">
            <a:extLst>
              <a:ext uri="{FF2B5EF4-FFF2-40B4-BE49-F238E27FC236}">
                <a16:creationId xmlns:a16="http://schemas.microsoft.com/office/drawing/2014/main" id="{E781F7AA-74C2-4C3F-F59E-952BC91AF716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4562144" y="3364143"/>
            <a:ext cx="842311" cy="689977"/>
          </a:xfrm>
          <a:prstGeom prst="bentConnector3">
            <a:avLst>
              <a:gd name="adj1" fmla="val 57916"/>
            </a:avLst>
          </a:prstGeom>
          <a:ln w="190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660768CA-1A6F-5A38-CCDF-8946C08B17BB}"/>
              </a:ext>
            </a:extLst>
          </p:cNvPr>
          <p:cNvGrpSpPr/>
          <p:nvPr/>
        </p:nvGrpSpPr>
        <p:grpSpPr>
          <a:xfrm>
            <a:off x="4773168" y="5117068"/>
            <a:ext cx="2209748" cy="1086179"/>
            <a:chOff x="3904837" y="5117068"/>
            <a:chExt cx="2209748" cy="1086179"/>
          </a:xfrm>
        </p:grpSpPr>
        <p:sp>
          <p:nvSpPr>
            <p:cNvPr id="46" name="Rechteck 45">
              <a:extLst>
                <a:ext uri="{FF2B5EF4-FFF2-40B4-BE49-F238E27FC236}">
                  <a16:creationId xmlns:a16="http://schemas.microsoft.com/office/drawing/2014/main" id="{4579A9AA-4D40-AA3B-D6FC-815742B02D4E}"/>
                </a:ext>
              </a:extLst>
            </p:cNvPr>
            <p:cNvSpPr/>
            <p:nvPr/>
          </p:nvSpPr>
          <p:spPr>
            <a:xfrm>
              <a:off x="4121474" y="5333705"/>
              <a:ext cx="1888398" cy="869542"/>
            </a:xfrm>
            <a:prstGeom prst="rect">
              <a:avLst/>
            </a:prstGeom>
            <a:solidFill>
              <a:srgbClr val="C4C5C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b="1" dirty="0" err="1">
                  <a:solidFill>
                    <a:schemeClr val="tx1"/>
                  </a:solidFill>
                </a:rPr>
                <a:t>ModelicaPyCI</a:t>
              </a:r>
              <a:br>
                <a:rPr lang="de-DE" sz="1600" b="1" dirty="0">
                  <a:solidFill>
                    <a:schemeClr val="tx1"/>
                  </a:solidFill>
                </a:rPr>
              </a:br>
              <a:r>
                <a:rPr lang="de-DE" sz="1600" b="1" dirty="0" err="1">
                  <a:solidFill>
                    <a:schemeClr val="tx1"/>
                  </a:solidFill>
                </a:rPr>
                <a:t>MoCITempGen</a:t>
              </a:r>
              <a:endParaRPr lang="de-DE" sz="1600" b="1" dirty="0">
                <a:solidFill>
                  <a:schemeClr val="tx1"/>
                </a:solidFill>
              </a:endParaRPr>
            </a:p>
          </p:txBody>
        </p:sp>
        <p:pic>
          <p:nvPicPr>
            <p:cNvPr id="47" name="Picture 6" descr="Python icon - Free download on Iconfinder">
              <a:extLst>
                <a:ext uri="{FF2B5EF4-FFF2-40B4-BE49-F238E27FC236}">
                  <a16:creationId xmlns:a16="http://schemas.microsoft.com/office/drawing/2014/main" id="{7E1089DA-0FFF-3FF8-182F-CB104E72DC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837" y="5117068"/>
              <a:ext cx="433274" cy="433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8" descr="Modelica&quot; Icon - Download for free – Iconduck">
              <a:extLst>
                <a:ext uri="{FF2B5EF4-FFF2-40B4-BE49-F238E27FC236}">
                  <a16:creationId xmlns:a16="http://schemas.microsoft.com/office/drawing/2014/main" id="{DBD12928-BE5D-9495-8D9D-692EC8D03A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9975" y="5268129"/>
              <a:ext cx="414610" cy="205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50" name="Verbinder: gewinkelt 49">
            <a:extLst>
              <a:ext uri="{FF2B5EF4-FFF2-40B4-BE49-F238E27FC236}">
                <a16:creationId xmlns:a16="http://schemas.microsoft.com/office/drawing/2014/main" id="{C14A3942-8E94-CA07-AF01-71A8C094C7C3}"/>
              </a:ext>
            </a:extLst>
          </p:cNvPr>
          <p:cNvCxnSpPr>
            <a:cxnSpLocks/>
            <a:stCxn id="5124" idx="2"/>
            <a:endCxn id="46" idx="0"/>
          </p:cNvCxnSpPr>
          <p:nvPr/>
        </p:nvCxnSpPr>
        <p:spPr>
          <a:xfrm rot="5400000">
            <a:off x="6845777" y="4121213"/>
            <a:ext cx="300719" cy="2124264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Verbinder: gewinkelt 52">
            <a:extLst>
              <a:ext uri="{FF2B5EF4-FFF2-40B4-BE49-F238E27FC236}">
                <a16:creationId xmlns:a16="http://schemas.microsoft.com/office/drawing/2014/main" id="{3DCF9BA1-38D6-A741-E02A-EE26FA54214A}"/>
              </a:ext>
            </a:extLst>
          </p:cNvPr>
          <p:cNvCxnSpPr>
            <a:cxnSpLocks/>
            <a:stCxn id="5122" idx="2"/>
            <a:endCxn id="46" idx="0"/>
          </p:cNvCxnSpPr>
          <p:nvPr/>
        </p:nvCxnSpPr>
        <p:spPr>
          <a:xfrm rot="16200000" flipH="1">
            <a:off x="4809653" y="4209353"/>
            <a:ext cx="2192741" cy="55962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0" name="Verbinder: gewinkelt 5129">
            <a:extLst>
              <a:ext uri="{FF2B5EF4-FFF2-40B4-BE49-F238E27FC236}">
                <a16:creationId xmlns:a16="http://schemas.microsoft.com/office/drawing/2014/main" id="{79C74787-C61F-7C0F-5816-29D3378DDB10}"/>
              </a:ext>
            </a:extLst>
          </p:cNvPr>
          <p:cNvCxnSpPr>
            <a:cxnSpLocks/>
            <a:stCxn id="5124" idx="2"/>
            <a:endCxn id="5127" idx="0"/>
          </p:cNvCxnSpPr>
          <p:nvPr/>
        </p:nvCxnSpPr>
        <p:spPr>
          <a:xfrm rot="5400000">
            <a:off x="7907022" y="5177652"/>
            <a:ext cx="295913" cy="6581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44" name="Gruppieren 5143">
            <a:extLst>
              <a:ext uri="{FF2B5EF4-FFF2-40B4-BE49-F238E27FC236}">
                <a16:creationId xmlns:a16="http://schemas.microsoft.com/office/drawing/2014/main" id="{68588169-FB09-A3DB-3CF6-140A1E5B0C31}"/>
              </a:ext>
            </a:extLst>
          </p:cNvPr>
          <p:cNvGrpSpPr/>
          <p:nvPr/>
        </p:nvGrpSpPr>
        <p:grpSpPr>
          <a:xfrm>
            <a:off x="2673746" y="4314691"/>
            <a:ext cx="2019751" cy="1888556"/>
            <a:chOff x="2673746" y="4314691"/>
            <a:chExt cx="2019751" cy="1888556"/>
          </a:xfrm>
        </p:grpSpPr>
        <p:sp>
          <p:nvSpPr>
            <p:cNvPr id="56" name="Rechteck 55">
              <a:extLst>
                <a:ext uri="{FF2B5EF4-FFF2-40B4-BE49-F238E27FC236}">
                  <a16:creationId xmlns:a16="http://schemas.microsoft.com/office/drawing/2014/main" id="{72646B5C-3C4F-27D5-71A8-9ACEC70CAB23}"/>
                </a:ext>
              </a:extLst>
            </p:cNvPr>
            <p:cNvSpPr/>
            <p:nvPr/>
          </p:nvSpPr>
          <p:spPr>
            <a:xfrm>
              <a:off x="2673746" y="5333705"/>
              <a:ext cx="1888398" cy="869542"/>
            </a:xfrm>
            <a:prstGeom prst="rect">
              <a:avLst/>
            </a:prstGeom>
            <a:solidFill>
              <a:srgbClr val="C4C5C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b="1" dirty="0">
                  <a:solidFill>
                    <a:schemeClr val="tx1"/>
                  </a:solidFill>
                </a:rPr>
                <a:t>Blender+</a:t>
              </a:r>
              <a:br>
                <a:rPr lang="de-DE" sz="1600" b="1" dirty="0">
                  <a:solidFill>
                    <a:schemeClr val="tx1"/>
                  </a:solidFill>
                </a:rPr>
              </a:br>
              <a:r>
                <a:rPr lang="de-DE" sz="1600" b="1" dirty="0">
                  <a:solidFill>
                    <a:schemeClr val="tx1"/>
                  </a:solidFill>
                </a:rPr>
                <a:t>Bonsai</a:t>
              </a:r>
            </a:p>
          </p:txBody>
        </p:sp>
        <p:cxnSp>
          <p:nvCxnSpPr>
            <p:cNvPr id="57" name="Verbinder: gewinkelt 56">
              <a:extLst>
                <a:ext uri="{FF2B5EF4-FFF2-40B4-BE49-F238E27FC236}">
                  <a16:creationId xmlns:a16="http://schemas.microsoft.com/office/drawing/2014/main" id="{3A0129DF-F60B-1232-5081-C42BED8AEA48}"/>
                </a:ext>
              </a:extLst>
            </p:cNvPr>
            <p:cNvCxnSpPr>
              <a:cxnSpLocks/>
              <a:stCxn id="19" idx="2"/>
              <a:endCxn id="56" idx="0"/>
            </p:cNvCxnSpPr>
            <p:nvPr/>
          </p:nvCxnSpPr>
          <p:spPr>
            <a:xfrm rot="5400000">
              <a:off x="3105264" y="4821023"/>
              <a:ext cx="1025363" cy="12700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bg1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141" name="Grafik 5140">
              <a:extLst>
                <a:ext uri="{FF2B5EF4-FFF2-40B4-BE49-F238E27FC236}">
                  <a16:creationId xmlns:a16="http://schemas.microsoft.com/office/drawing/2014/main" id="{C4825FDD-B56B-FE1B-25E9-B65896F2A6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246100" y="5171990"/>
              <a:ext cx="447397" cy="447397"/>
            </a:xfrm>
            <a:prstGeom prst="rect">
              <a:avLst/>
            </a:prstGeom>
          </p:spPr>
        </p:pic>
      </p:grpSp>
      <p:grpSp>
        <p:nvGrpSpPr>
          <p:cNvPr id="5145" name="Gruppieren 5144">
            <a:extLst>
              <a:ext uri="{FF2B5EF4-FFF2-40B4-BE49-F238E27FC236}">
                <a16:creationId xmlns:a16="http://schemas.microsoft.com/office/drawing/2014/main" id="{1B2A725D-A5B0-1B61-0232-34858297B672}"/>
              </a:ext>
            </a:extLst>
          </p:cNvPr>
          <p:cNvGrpSpPr/>
          <p:nvPr/>
        </p:nvGrpSpPr>
        <p:grpSpPr>
          <a:xfrm>
            <a:off x="7094840" y="5112262"/>
            <a:ext cx="2143653" cy="1086179"/>
            <a:chOff x="7094840" y="5112262"/>
            <a:chExt cx="2143653" cy="1086179"/>
          </a:xfrm>
        </p:grpSpPr>
        <p:grpSp>
          <p:nvGrpSpPr>
            <p:cNvPr id="5129" name="Gruppieren 5128">
              <a:extLst>
                <a:ext uri="{FF2B5EF4-FFF2-40B4-BE49-F238E27FC236}">
                  <a16:creationId xmlns:a16="http://schemas.microsoft.com/office/drawing/2014/main" id="{AAB36485-814B-37BE-821D-6039A16E4772}"/>
                </a:ext>
              </a:extLst>
            </p:cNvPr>
            <p:cNvGrpSpPr/>
            <p:nvPr/>
          </p:nvGrpSpPr>
          <p:grpSpPr>
            <a:xfrm>
              <a:off x="7094840" y="5112262"/>
              <a:ext cx="2143653" cy="1086179"/>
              <a:chOff x="4425617" y="5269468"/>
              <a:chExt cx="2143653" cy="1086179"/>
            </a:xfrm>
          </p:grpSpPr>
          <p:sp>
            <p:nvSpPr>
              <p:cNvPr id="5127" name="Rechteck 5126">
                <a:extLst>
                  <a:ext uri="{FF2B5EF4-FFF2-40B4-BE49-F238E27FC236}">
                    <a16:creationId xmlns:a16="http://schemas.microsoft.com/office/drawing/2014/main" id="{25896B29-8470-6403-9815-D4C5A3848378}"/>
                  </a:ext>
                </a:extLst>
              </p:cNvPr>
              <p:cNvSpPr/>
              <p:nvPr/>
            </p:nvSpPr>
            <p:spPr>
              <a:xfrm>
                <a:off x="4425617" y="5486105"/>
                <a:ext cx="1913693" cy="869542"/>
              </a:xfrm>
              <a:prstGeom prst="rect">
                <a:avLst/>
              </a:prstGeom>
              <a:solidFill>
                <a:srgbClr val="C4C5C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b="1" dirty="0">
                  <a:solidFill>
                    <a:schemeClr val="tx1"/>
                  </a:solidFill>
                </a:endParaRPr>
              </a:p>
              <a:p>
                <a:pPr algn="ctr"/>
                <a:endParaRPr lang="de-DE" sz="16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de-DE" sz="1600" b="1" dirty="0" err="1">
                    <a:solidFill>
                      <a:schemeClr val="tx1"/>
                    </a:solidFill>
                  </a:rPr>
                  <a:t>EBCpy&amp;VCLibPy</a:t>
                </a:r>
                <a:endParaRPr lang="de-DE" sz="1600" b="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5128" name="Picture 6" descr="Python icon - Free download on Iconfinder">
                <a:extLst>
                  <a:ext uri="{FF2B5EF4-FFF2-40B4-BE49-F238E27FC236}">
                    <a16:creationId xmlns:a16="http://schemas.microsoft.com/office/drawing/2014/main" id="{BB493956-1FDE-F326-44D6-3FEC14DB97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35996" y="5269468"/>
                <a:ext cx="433274" cy="4332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150" name="Picture 6" descr="AixWeather Logo">
              <a:extLst>
                <a:ext uri="{FF2B5EF4-FFF2-40B4-BE49-F238E27FC236}">
                  <a16:creationId xmlns:a16="http://schemas.microsoft.com/office/drawing/2014/main" id="{C44146D2-B5B2-8103-D214-47F12A7EC2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0817" y="5333705"/>
              <a:ext cx="961737" cy="559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48" name="Gruppieren 5147">
            <a:extLst>
              <a:ext uri="{FF2B5EF4-FFF2-40B4-BE49-F238E27FC236}">
                <a16:creationId xmlns:a16="http://schemas.microsoft.com/office/drawing/2014/main" id="{88FC27CE-A861-69AD-BB96-323AAC3E775A}"/>
              </a:ext>
            </a:extLst>
          </p:cNvPr>
          <p:cNvGrpSpPr/>
          <p:nvPr/>
        </p:nvGrpSpPr>
        <p:grpSpPr>
          <a:xfrm>
            <a:off x="5187572" y="3324387"/>
            <a:ext cx="1561642" cy="1169758"/>
            <a:chOff x="5187572" y="3324387"/>
            <a:chExt cx="1561642" cy="1169758"/>
          </a:xfrm>
        </p:grpSpPr>
        <p:pic>
          <p:nvPicPr>
            <p:cNvPr id="5147" name="Grafik 5146" descr="Ein Bild, das Grafiken, Screenshot, Reihe, Grafikdesign enthält.&#10;&#10;Automatisch generierte Beschreibung">
              <a:extLst>
                <a:ext uri="{FF2B5EF4-FFF2-40B4-BE49-F238E27FC236}">
                  <a16:creationId xmlns:a16="http://schemas.microsoft.com/office/drawing/2014/main" id="{BA3387F1-0B23-C098-8934-D326B4ECF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396978" y="3552819"/>
              <a:ext cx="981305" cy="941326"/>
            </a:xfrm>
            <a:prstGeom prst="rect">
              <a:avLst/>
            </a:prstGeom>
          </p:spPr>
        </p:pic>
        <p:grpSp>
          <p:nvGrpSpPr>
            <p:cNvPr id="40" name="Gruppieren 39">
              <a:extLst>
                <a:ext uri="{FF2B5EF4-FFF2-40B4-BE49-F238E27FC236}">
                  <a16:creationId xmlns:a16="http://schemas.microsoft.com/office/drawing/2014/main" id="{A4E670E8-5D8E-F4D5-AB66-4CC868D5F2EA}"/>
                </a:ext>
              </a:extLst>
            </p:cNvPr>
            <p:cNvGrpSpPr/>
            <p:nvPr/>
          </p:nvGrpSpPr>
          <p:grpSpPr>
            <a:xfrm>
              <a:off x="5187572" y="3324387"/>
              <a:ext cx="1561642" cy="634629"/>
              <a:chOff x="5265634" y="4425269"/>
              <a:chExt cx="1561642" cy="634629"/>
            </a:xfrm>
          </p:grpSpPr>
          <p:pic>
            <p:nvPicPr>
              <p:cNvPr id="6148" name="Picture 4" descr="Gurobi Optimization · GitHub">
                <a:extLst>
                  <a:ext uri="{FF2B5EF4-FFF2-40B4-BE49-F238E27FC236}">
                    <a16:creationId xmlns:a16="http://schemas.microsoft.com/office/drawing/2014/main" id="{64428528-7B9F-F47D-8B05-E50FBC9C00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92647" y="4425269"/>
                <a:ext cx="634629" cy="6346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6" descr="Python icon - Free download on Iconfinder">
                <a:extLst>
                  <a:ext uri="{FF2B5EF4-FFF2-40B4-BE49-F238E27FC236}">
                    <a16:creationId xmlns:a16="http://schemas.microsoft.com/office/drawing/2014/main" id="{3551E6E8-B283-98D2-8887-15F164EDB8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5634" y="4465921"/>
                <a:ext cx="564858" cy="5648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00047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47E44C2-4E3C-904A-D07D-579D9930CB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Coupled, detailed, dynamic simulation of building energy systems</a:t>
            </a:r>
          </a:p>
          <a:p>
            <a:r>
              <a:rPr lang="en-US" dirty="0"/>
              <a:t>Easy state-of-the-art parameterization</a:t>
            </a:r>
          </a:p>
          <a:p>
            <a:r>
              <a:rPr lang="en-US" dirty="0"/>
              <a:t>Based on: IBPSA, </a:t>
            </a:r>
            <a:r>
              <a:rPr lang="en-US" dirty="0" err="1"/>
              <a:t>AixLib</a:t>
            </a:r>
            <a:r>
              <a:rPr lang="en-US" dirty="0"/>
              <a:t>, TEASER</a:t>
            </a:r>
            <a:endParaRPr lang="en-US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265" name="Grafik 264">
            <a:extLst>
              <a:ext uri="{FF2B5EF4-FFF2-40B4-BE49-F238E27FC236}">
                <a16:creationId xmlns:a16="http://schemas.microsoft.com/office/drawing/2014/main" id="{25285507-ED5C-B4A7-F870-01BEDC861A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949" b="3149"/>
          <a:stretch/>
        </p:blipFill>
        <p:spPr>
          <a:xfrm>
            <a:off x="10301712" y="852551"/>
            <a:ext cx="1503299" cy="126180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DFA4CF9-F4A4-08E0-BB4D-D75707602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88898A"/>
                </a:solidFill>
              </a:rPr>
              <a:t>Detailed dynamic operation using </a:t>
            </a:r>
            <a:r>
              <a:rPr lang="en-US" dirty="0" err="1">
                <a:solidFill>
                  <a:srgbClr val="88898A"/>
                </a:solidFill>
              </a:rPr>
              <a:t>BESMod</a:t>
            </a:r>
            <a:r>
              <a:rPr lang="en-US" dirty="0">
                <a:solidFill>
                  <a:srgbClr val="88898A"/>
                </a:solidFill>
              </a:rPr>
              <a:t>, </a:t>
            </a:r>
            <a:br>
              <a:rPr lang="en-US" dirty="0">
                <a:solidFill>
                  <a:srgbClr val="88898A"/>
                </a:solidFill>
              </a:rPr>
            </a:br>
            <a:r>
              <a:rPr lang="en-US" dirty="0">
                <a:solidFill>
                  <a:srgbClr val="88898A"/>
                </a:solidFill>
              </a:rPr>
              <a:t>a </a:t>
            </a:r>
            <a:r>
              <a:rPr lang="en-US" dirty="0" err="1">
                <a:solidFill>
                  <a:srgbClr val="88898A"/>
                </a:solidFill>
              </a:rPr>
              <a:t>Modelica</a:t>
            </a:r>
            <a:r>
              <a:rPr lang="en-US" dirty="0">
                <a:solidFill>
                  <a:srgbClr val="88898A"/>
                </a:solidFill>
              </a:rPr>
              <a:t> Library for Building Energy System Modules</a:t>
            </a:r>
            <a:endParaRPr lang="en-US" dirty="0">
              <a:solidFill>
                <a:srgbClr val="88898A"/>
              </a:solidFill>
              <a:highlight>
                <a:srgbClr val="FFFF00"/>
              </a:highlight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6EC06927-C74E-8A29-3340-908CA50A9952}"/>
              </a:ext>
            </a:extLst>
          </p:cNvPr>
          <p:cNvGrpSpPr/>
          <p:nvPr/>
        </p:nvGrpSpPr>
        <p:grpSpPr>
          <a:xfrm>
            <a:off x="383114" y="2691760"/>
            <a:ext cx="7259704" cy="3545552"/>
            <a:chOff x="275509" y="972075"/>
            <a:chExt cx="7763760" cy="3791727"/>
          </a:xfrm>
        </p:grpSpPr>
        <p:sp>
          <p:nvSpPr>
            <p:cNvPr id="7" name="Abgerundetes Rechteck 7">
              <a:extLst>
                <a:ext uri="{FF2B5EF4-FFF2-40B4-BE49-F238E27FC236}">
                  <a16:creationId xmlns:a16="http://schemas.microsoft.com/office/drawing/2014/main" id="{697A4941-A716-9178-772B-0EA0C7EDF4E2}"/>
                </a:ext>
              </a:extLst>
            </p:cNvPr>
            <p:cNvSpPr/>
            <p:nvPr/>
          </p:nvSpPr>
          <p:spPr>
            <a:xfrm>
              <a:off x="1520196" y="1163778"/>
              <a:ext cx="2839177" cy="165159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36000" tIns="0" rIns="36000" bIns="72000" rtlCol="0" anchor="t"/>
            <a:lstStyle/>
            <a:p>
              <a:pPr algn="ctr">
                <a:defRPr/>
              </a:pPr>
              <a:r>
                <a:rPr lang="en-US" sz="1100" kern="0" dirty="0">
                  <a:latin typeface="+mj-lt"/>
                  <a:ea typeface="Utopia" panose="02020500000000000000" pitchFamily="18" charset="0"/>
                  <a:cs typeface="Utopia" panose="02020500000000000000" pitchFamily="18" charset="0"/>
                </a:rPr>
                <a:t>Electrical</a:t>
              </a:r>
            </a:p>
          </p:txBody>
        </p:sp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6FC9B36B-1677-62BB-D1ED-5070D4CB9F61}"/>
                </a:ext>
              </a:extLst>
            </p:cNvPr>
            <p:cNvGrpSpPr/>
            <p:nvPr/>
          </p:nvGrpSpPr>
          <p:grpSpPr>
            <a:xfrm>
              <a:off x="3138223" y="2151155"/>
              <a:ext cx="1427040" cy="679771"/>
              <a:chOff x="615011" y="3029568"/>
              <a:chExt cx="2305680" cy="1098311"/>
            </a:xfrm>
          </p:grpSpPr>
          <p:sp>
            <p:nvSpPr>
              <p:cNvPr id="263" name="Abgerundetes Rechteck 263">
                <a:extLst>
                  <a:ext uri="{FF2B5EF4-FFF2-40B4-BE49-F238E27FC236}">
                    <a16:creationId xmlns:a16="http://schemas.microsoft.com/office/drawing/2014/main" id="{BA0D62DC-A9BC-F5C6-5262-AB6CAD7751BA}"/>
                  </a:ext>
                </a:extLst>
              </p:cNvPr>
              <p:cNvSpPr/>
              <p:nvPr/>
            </p:nvSpPr>
            <p:spPr>
              <a:xfrm>
                <a:off x="1201692" y="3029568"/>
                <a:ext cx="1080000" cy="72000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100" kern="0" dirty="0">
                  <a:solidFill>
                    <a:prstClr val="white"/>
                  </a:solidFill>
                  <a:latin typeface="+mj-lt"/>
                  <a:ea typeface="Utopia" panose="02020500000000000000" pitchFamily="18" charset="0"/>
                  <a:cs typeface="Utopia" panose="02020500000000000000" pitchFamily="18" charset="0"/>
                </a:endParaRPr>
              </a:p>
            </p:txBody>
          </p:sp>
          <p:sp>
            <p:nvSpPr>
              <p:cNvPr id="264" name="Textfeld 263">
                <a:extLst>
                  <a:ext uri="{FF2B5EF4-FFF2-40B4-BE49-F238E27FC236}">
                    <a16:creationId xmlns:a16="http://schemas.microsoft.com/office/drawing/2014/main" id="{60E53554-E778-19B1-5CFB-35C695D5C4F0}"/>
                  </a:ext>
                </a:extLst>
              </p:cNvPr>
              <p:cNvSpPr txBox="1"/>
              <p:nvPr/>
            </p:nvSpPr>
            <p:spPr>
              <a:xfrm>
                <a:off x="615011" y="3675846"/>
                <a:ext cx="2305680" cy="452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sz="1100" kern="0" dirty="0">
                    <a:solidFill>
                      <a:prstClr val="black"/>
                    </a:solidFill>
                    <a:latin typeface="+mj-lt"/>
                    <a:ea typeface="Utopia" panose="02020500000000000000" pitchFamily="18" charset="0"/>
                    <a:cs typeface="Utopia" panose="02020500000000000000" pitchFamily="18" charset="0"/>
                  </a:rPr>
                  <a:t>Transfer</a:t>
                </a:r>
              </a:p>
            </p:txBody>
          </p:sp>
        </p:grpSp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8AF3D21F-E02B-F0A6-CECF-49ED36217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29987" y="2185956"/>
              <a:ext cx="411069" cy="405126"/>
            </a:xfrm>
            <a:prstGeom prst="rect">
              <a:avLst/>
            </a:prstGeom>
          </p:spPr>
        </p:pic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79F2CB80-E7FE-002C-AC8D-1B3ED5B122C9}"/>
                </a:ext>
              </a:extLst>
            </p:cNvPr>
            <p:cNvGrpSpPr/>
            <p:nvPr/>
          </p:nvGrpSpPr>
          <p:grpSpPr>
            <a:xfrm>
              <a:off x="1304609" y="2151155"/>
              <a:ext cx="1427040" cy="679771"/>
              <a:chOff x="615011" y="3029568"/>
              <a:chExt cx="2305680" cy="1098311"/>
            </a:xfrm>
          </p:grpSpPr>
          <p:sp>
            <p:nvSpPr>
              <p:cNvPr id="261" name="Abgerundetes Rechteck 261">
                <a:extLst>
                  <a:ext uri="{FF2B5EF4-FFF2-40B4-BE49-F238E27FC236}">
                    <a16:creationId xmlns:a16="http://schemas.microsoft.com/office/drawing/2014/main" id="{6CF30858-BD0C-F9B8-A4E8-EB9EACFB345E}"/>
                  </a:ext>
                </a:extLst>
              </p:cNvPr>
              <p:cNvSpPr/>
              <p:nvPr/>
            </p:nvSpPr>
            <p:spPr>
              <a:xfrm>
                <a:off x="1201692" y="3029568"/>
                <a:ext cx="1080000" cy="72000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100" kern="0" dirty="0">
                  <a:solidFill>
                    <a:prstClr val="white"/>
                  </a:solidFill>
                  <a:latin typeface="+mj-lt"/>
                  <a:ea typeface="Utopia" panose="02020500000000000000" pitchFamily="18" charset="0"/>
                  <a:cs typeface="Utopia" panose="02020500000000000000" pitchFamily="18" charset="0"/>
                </a:endParaRPr>
              </a:p>
            </p:txBody>
          </p:sp>
          <p:sp>
            <p:nvSpPr>
              <p:cNvPr id="262" name="Textfeld 261">
                <a:extLst>
                  <a:ext uri="{FF2B5EF4-FFF2-40B4-BE49-F238E27FC236}">
                    <a16:creationId xmlns:a16="http://schemas.microsoft.com/office/drawing/2014/main" id="{C7300452-670B-C3D3-9E91-F4371F8A1DB3}"/>
                  </a:ext>
                </a:extLst>
              </p:cNvPr>
              <p:cNvSpPr txBox="1"/>
              <p:nvPr/>
            </p:nvSpPr>
            <p:spPr>
              <a:xfrm>
                <a:off x="615011" y="3675846"/>
                <a:ext cx="2305680" cy="452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sz="1100" kern="0" dirty="0">
                    <a:solidFill>
                      <a:prstClr val="black"/>
                    </a:solidFill>
                    <a:latin typeface="+mj-lt"/>
                    <a:ea typeface="Utopia" panose="02020500000000000000" pitchFamily="18" charset="0"/>
                    <a:cs typeface="Utopia" panose="02020500000000000000" pitchFamily="18" charset="0"/>
                  </a:rPr>
                  <a:t>Generation</a:t>
                </a:r>
              </a:p>
            </p:txBody>
          </p:sp>
        </p:grpSp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FB73E1E1-4499-E4B6-9D7A-B77A90C394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1378" y="2194952"/>
              <a:ext cx="365780" cy="358031"/>
            </a:xfrm>
            <a:prstGeom prst="rect">
              <a:avLst/>
            </a:prstGeom>
          </p:spPr>
        </p:pic>
        <p:sp>
          <p:nvSpPr>
            <p:cNvPr id="12" name="Abgerundetes Rechteck 12">
              <a:extLst>
                <a:ext uri="{FF2B5EF4-FFF2-40B4-BE49-F238E27FC236}">
                  <a16:creationId xmlns:a16="http://schemas.microsoft.com/office/drawing/2014/main" id="{B69E60BB-8004-5422-4993-903BDF2E7D6E}"/>
                </a:ext>
              </a:extLst>
            </p:cNvPr>
            <p:cNvSpPr/>
            <p:nvPr/>
          </p:nvSpPr>
          <p:spPr>
            <a:xfrm>
              <a:off x="2580793" y="2143873"/>
              <a:ext cx="668438" cy="44562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100" kern="0" dirty="0">
                <a:solidFill>
                  <a:prstClr val="white"/>
                </a:solidFill>
                <a:latin typeface="+mj-lt"/>
                <a:ea typeface="Utopia" panose="02020500000000000000" pitchFamily="18" charset="0"/>
                <a:cs typeface="Utopia" panose="02020500000000000000" pitchFamily="18" charset="0"/>
              </a:endParaRP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639BE85F-C087-D8ED-9D1B-ADE0081E715B}"/>
                </a:ext>
              </a:extLst>
            </p:cNvPr>
            <p:cNvSpPr txBox="1"/>
            <p:nvPr/>
          </p:nvSpPr>
          <p:spPr>
            <a:xfrm>
              <a:off x="2217682" y="2543870"/>
              <a:ext cx="1427040" cy="279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100" kern="0" dirty="0">
                  <a:solidFill>
                    <a:prstClr val="black"/>
                  </a:solidFill>
                  <a:latin typeface="+mj-lt"/>
                  <a:ea typeface="Utopia" panose="02020500000000000000" pitchFamily="18" charset="0"/>
                  <a:cs typeface="Utopia" panose="02020500000000000000" pitchFamily="18" charset="0"/>
                </a:rPr>
                <a:t>Distribution</a:t>
              </a:r>
            </a:p>
          </p:txBody>
        </p:sp>
        <p:sp>
          <p:nvSpPr>
            <p:cNvPr id="14" name="Line 154">
              <a:extLst>
                <a:ext uri="{FF2B5EF4-FFF2-40B4-BE49-F238E27FC236}">
                  <a16:creationId xmlns:a16="http://schemas.microsoft.com/office/drawing/2014/main" id="{171D08F7-EF0D-C26B-51B1-14BA2D8807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2150" y="2381627"/>
              <a:ext cx="256198" cy="198"/>
            </a:xfrm>
            <a:prstGeom prst="line">
              <a:avLst/>
            </a:prstGeom>
            <a:solidFill>
              <a:srgbClr val="0024F3"/>
            </a:solidFill>
            <a:ln w="19050" cap="rnd">
              <a:solidFill>
                <a:srgbClr val="0024F3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>
                <a:latin typeface="+mj-lt"/>
                <a:ea typeface="Utopia" panose="02020500000000000000" pitchFamily="18" charset="0"/>
                <a:cs typeface="Utopia" panose="02020500000000000000" pitchFamily="18" charset="0"/>
              </a:endParaRPr>
            </a:p>
          </p:txBody>
        </p:sp>
        <p:sp>
          <p:nvSpPr>
            <p:cNvPr id="15" name="Line 154">
              <a:extLst>
                <a:ext uri="{FF2B5EF4-FFF2-40B4-BE49-F238E27FC236}">
                  <a16:creationId xmlns:a16="http://schemas.microsoft.com/office/drawing/2014/main" id="{D2F12DAE-2FB7-63E2-00A3-AAD8B2062A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9077" y="2388910"/>
              <a:ext cx="209998" cy="0"/>
            </a:xfrm>
            <a:prstGeom prst="line">
              <a:avLst/>
            </a:prstGeom>
            <a:solidFill>
              <a:srgbClr val="0024F3"/>
            </a:solidFill>
            <a:ln w="19050" cap="rnd">
              <a:solidFill>
                <a:srgbClr val="0024F3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>
                <a:latin typeface="+mj-lt"/>
                <a:ea typeface="Utopia" panose="02020500000000000000" pitchFamily="18" charset="0"/>
                <a:cs typeface="Utopia" panose="02020500000000000000" pitchFamily="18" charset="0"/>
              </a:endParaRPr>
            </a:p>
          </p:txBody>
        </p:sp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1BF30981-1468-5EF9-C7D3-A44DD3C742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4832" y="2208169"/>
              <a:ext cx="398604" cy="319672"/>
            </a:xfrm>
            <a:prstGeom prst="rect">
              <a:avLst/>
            </a:prstGeom>
          </p:spPr>
        </p:pic>
        <p:sp>
          <p:nvSpPr>
            <p:cNvPr id="17" name="Rectangle 89">
              <a:extLst>
                <a:ext uri="{FF2B5EF4-FFF2-40B4-BE49-F238E27FC236}">
                  <a16:creationId xmlns:a16="http://schemas.microsoft.com/office/drawing/2014/main" id="{8B7FAD2E-6A96-5205-0EF6-9A3453CF825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135768" y="2311870"/>
              <a:ext cx="89412" cy="117905"/>
            </a:xfrm>
            <a:prstGeom prst="rect">
              <a:avLst/>
            </a:prstGeom>
            <a:solidFill>
              <a:srgbClr val="C00000"/>
            </a:solidFill>
            <a:ln w="19050">
              <a:noFill/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>
                <a:latin typeface="+mj-lt"/>
                <a:ea typeface="Utopia" panose="02020500000000000000" pitchFamily="18" charset="0"/>
                <a:cs typeface="Utopia" panose="02020500000000000000" pitchFamily="18" charset="0"/>
              </a:endParaRPr>
            </a:p>
          </p:txBody>
        </p:sp>
        <p:sp>
          <p:nvSpPr>
            <p:cNvPr id="18" name="Abgerundetes Rechteck 18">
              <a:extLst>
                <a:ext uri="{FF2B5EF4-FFF2-40B4-BE49-F238E27FC236}">
                  <a16:creationId xmlns:a16="http://schemas.microsoft.com/office/drawing/2014/main" id="{050F5AE9-EAB0-904B-A1E6-3CAA83AFBE4E}"/>
                </a:ext>
              </a:extLst>
            </p:cNvPr>
            <p:cNvSpPr/>
            <p:nvPr/>
          </p:nvSpPr>
          <p:spPr>
            <a:xfrm>
              <a:off x="2574758" y="1487912"/>
              <a:ext cx="668438" cy="44562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100" kern="0" dirty="0">
                <a:solidFill>
                  <a:prstClr val="white"/>
                </a:solidFill>
                <a:latin typeface="+mj-lt"/>
                <a:ea typeface="Utopia" panose="02020500000000000000" pitchFamily="18" charset="0"/>
                <a:cs typeface="Utopia" panose="02020500000000000000" pitchFamily="18" charset="0"/>
              </a:endParaRP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4AEBBAA7-B686-ADEE-5533-E6F8E793A5C0}"/>
                </a:ext>
              </a:extLst>
            </p:cNvPr>
            <p:cNvSpPr txBox="1"/>
            <p:nvPr/>
          </p:nvSpPr>
          <p:spPr>
            <a:xfrm>
              <a:off x="3210380" y="1473606"/>
              <a:ext cx="1142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100" kern="0" dirty="0">
                  <a:solidFill>
                    <a:prstClr val="black"/>
                  </a:solidFill>
                  <a:latin typeface="+mj-lt"/>
                  <a:ea typeface="Utopia" panose="02020500000000000000" pitchFamily="18" charset="0"/>
                  <a:cs typeface="Utopia" panose="02020500000000000000" pitchFamily="18" charset="0"/>
                </a:rPr>
                <a:t>Local </a:t>
              </a:r>
            </a:p>
            <a:p>
              <a:pPr>
                <a:defRPr/>
              </a:pPr>
              <a:r>
                <a:rPr lang="en-US" sz="1100" kern="0" dirty="0">
                  <a:solidFill>
                    <a:prstClr val="black"/>
                  </a:solidFill>
                  <a:latin typeface="+mj-lt"/>
                  <a:ea typeface="Utopia" panose="02020500000000000000" pitchFamily="18" charset="0"/>
                  <a:cs typeface="Utopia" panose="02020500000000000000" pitchFamily="18" charset="0"/>
                </a:rPr>
                <a:t>Control</a:t>
              </a:r>
            </a:p>
          </p:txBody>
        </p:sp>
        <p:cxnSp>
          <p:nvCxnSpPr>
            <p:cNvPr id="20" name="Gerader Verbinder 19">
              <a:extLst>
                <a:ext uri="{FF2B5EF4-FFF2-40B4-BE49-F238E27FC236}">
                  <a16:creationId xmlns:a16="http://schemas.microsoft.com/office/drawing/2014/main" id="{D43C017B-DAF2-EF47-D759-850FCD039316}"/>
                </a:ext>
              </a:extLst>
            </p:cNvPr>
            <p:cNvCxnSpPr/>
            <p:nvPr/>
          </p:nvCxnSpPr>
          <p:spPr>
            <a:xfrm flipV="1">
              <a:off x="2681798" y="1567403"/>
              <a:ext cx="476725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1" name="Gerader Verbinder 20">
              <a:extLst>
                <a:ext uri="{FF2B5EF4-FFF2-40B4-BE49-F238E27FC236}">
                  <a16:creationId xmlns:a16="http://schemas.microsoft.com/office/drawing/2014/main" id="{F644FC9F-9BA2-287A-2623-E970B910559D}"/>
                </a:ext>
              </a:extLst>
            </p:cNvPr>
            <p:cNvCxnSpPr/>
            <p:nvPr/>
          </p:nvCxnSpPr>
          <p:spPr>
            <a:xfrm flipV="1">
              <a:off x="2681795" y="1710089"/>
              <a:ext cx="476725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2" name="Gerader Verbinder 21">
              <a:extLst>
                <a:ext uri="{FF2B5EF4-FFF2-40B4-BE49-F238E27FC236}">
                  <a16:creationId xmlns:a16="http://schemas.microsoft.com/office/drawing/2014/main" id="{EDC451AC-329E-71EE-2E28-1DDEA51B5606}"/>
                </a:ext>
              </a:extLst>
            </p:cNvPr>
            <p:cNvCxnSpPr/>
            <p:nvPr/>
          </p:nvCxnSpPr>
          <p:spPr>
            <a:xfrm flipV="1">
              <a:off x="2681794" y="1852774"/>
              <a:ext cx="476725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23" name="Abgerundetes Rechteck 23">
              <a:extLst>
                <a:ext uri="{FF2B5EF4-FFF2-40B4-BE49-F238E27FC236}">
                  <a16:creationId xmlns:a16="http://schemas.microsoft.com/office/drawing/2014/main" id="{915B11EA-945A-B984-ABA3-BCD9AB155792}"/>
                </a:ext>
              </a:extLst>
            </p:cNvPr>
            <p:cNvSpPr/>
            <p:nvPr/>
          </p:nvSpPr>
          <p:spPr>
            <a:xfrm>
              <a:off x="2774481" y="1525671"/>
              <a:ext cx="110176" cy="75384"/>
            </a:xfrm>
            <a:prstGeom prst="round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100" kern="0" dirty="0">
                <a:solidFill>
                  <a:prstClr val="white"/>
                </a:solidFill>
                <a:latin typeface="+mj-lt"/>
                <a:ea typeface="Utopia" panose="02020500000000000000" pitchFamily="18" charset="0"/>
                <a:cs typeface="Utopia" panose="02020500000000000000" pitchFamily="18" charset="0"/>
              </a:endParaRPr>
            </a:p>
          </p:txBody>
        </p:sp>
        <p:sp>
          <p:nvSpPr>
            <p:cNvPr id="24" name="Abgerundetes Rechteck 24">
              <a:extLst>
                <a:ext uri="{FF2B5EF4-FFF2-40B4-BE49-F238E27FC236}">
                  <a16:creationId xmlns:a16="http://schemas.microsoft.com/office/drawing/2014/main" id="{01D3CFAC-BE35-9F76-3A37-1CCA625DF713}"/>
                </a:ext>
              </a:extLst>
            </p:cNvPr>
            <p:cNvSpPr/>
            <p:nvPr/>
          </p:nvSpPr>
          <p:spPr>
            <a:xfrm>
              <a:off x="2944000" y="1675665"/>
              <a:ext cx="110176" cy="75384"/>
            </a:xfrm>
            <a:prstGeom prst="round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100" kern="0" dirty="0">
                <a:solidFill>
                  <a:prstClr val="white"/>
                </a:solidFill>
                <a:latin typeface="+mj-lt"/>
                <a:ea typeface="Utopia" panose="02020500000000000000" pitchFamily="18" charset="0"/>
                <a:cs typeface="Utopia" panose="02020500000000000000" pitchFamily="18" charset="0"/>
              </a:endParaRPr>
            </a:p>
          </p:txBody>
        </p:sp>
        <p:sp>
          <p:nvSpPr>
            <p:cNvPr id="25" name="Abgerundetes Rechteck 25">
              <a:extLst>
                <a:ext uri="{FF2B5EF4-FFF2-40B4-BE49-F238E27FC236}">
                  <a16:creationId xmlns:a16="http://schemas.microsoft.com/office/drawing/2014/main" id="{BFDFF683-0EC5-7DF4-219D-83311829DD71}"/>
                </a:ext>
              </a:extLst>
            </p:cNvPr>
            <p:cNvSpPr/>
            <p:nvPr/>
          </p:nvSpPr>
          <p:spPr>
            <a:xfrm>
              <a:off x="2852755" y="1819123"/>
              <a:ext cx="110176" cy="75384"/>
            </a:xfrm>
            <a:prstGeom prst="round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100" kern="0" dirty="0">
                <a:solidFill>
                  <a:prstClr val="white"/>
                </a:solidFill>
                <a:latin typeface="+mj-lt"/>
                <a:ea typeface="Utopia" panose="02020500000000000000" pitchFamily="18" charset="0"/>
                <a:cs typeface="Utopia" panose="02020500000000000000" pitchFamily="18" charset="0"/>
              </a:endParaRPr>
            </a:p>
          </p:txBody>
        </p:sp>
        <p:cxnSp>
          <p:nvCxnSpPr>
            <p:cNvPr id="26" name="Gewinkelter Verbinder 26">
              <a:extLst>
                <a:ext uri="{FF2B5EF4-FFF2-40B4-BE49-F238E27FC236}">
                  <a16:creationId xmlns:a16="http://schemas.microsoft.com/office/drawing/2014/main" id="{9F766A35-04EB-9C0C-6702-D53CBBB03D0F}"/>
                </a:ext>
              </a:extLst>
            </p:cNvPr>
            <p:cNvCxnSpPr>
              <a:stCxn id="18" idx="2"/>
              <a:endCxn id="261" idx="0"/>
            </p:cNvCxnSpPr>
            <p:nvPr/>
          </p:nvCxnSpPr>
          <p:spPr>
            <a:xfrm rot="5400000">
              <a:off x="2346649" y="1588828"/>
              <a:ext cx="217618" cy="907038"/>
            </a:xfrm>
            <a:prstGeom prst="bentConnector3">
              <a:avLst>
                <a:gd name="adj1" fmla="val 36869"/>
              </a:avLst>
            </a:prstGeom>
            <a:ln w="19050">
              <a:solidFill>
                <a:srgbClr val="7576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winkelter Verbinder 27">
              <a:extLst>
                <a:ext uri="{FF2B5EF4-FFF2-40B4-BE49-F238E27FC236}">
                  <a16:creationId xmlns:a16="http://schemas.microsoft.com/office/drawing/2014/main" id="{80898858-04DD-3842-363B-0A0854E7FA5B}"/>
                </a:ext>
              </a:extLst>
            </p:cNvPr>
            <p:cNvCxnSpPr>
              <a:stCxn id="18" idx="2"/>
              <a:endCxn id="12" idx="0"/>
            </p:cNvCxnSpPr>
            <p:nvPr/>
          </p:nvCxnSpPr>
          <p:spPr>
            <a:xfrm rot="16200000" flipH="1">
              <a:off x="2806827" y="2035687"/>
              <a:ext cx="210335" cy="6035"/>
            </a:xfrm>
            <a:prstGeom prst="bentConnector3">
              <a:avLst>
                <a:gd name="adj1" fmla="val 37547"/>
              </a:avLst>
            </a:prstGeom>
            <a:ln w="19050">
              <a:solidFill>
                <a:srgbClr val="7576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winkelter Verbinder 28">
              <a:extLst>
                <a:ext uri="{FF2B5EF4-FFF2-40B4-BE49-F238E27FC236}">
                  <a16:creationId xmlns:a16="http://schemas.microsoft.com/office/drawing/2014/main" id="{81250997-5A49-272E-34F9-AF933CAF9437}"/>
                </a:ext>
              </a:extLst>
            </p:cNvPr>
            <p:cNvCxnSpPr>
              <a:stCxn id="18" idx="2"/>
              <a:endCxn id="263" idx="0"/>
            </p:cNvCxnSpPr>
            <p:nvPr/>
          </p:nvCxnSpPr>
          <p:spPr>
            <a:xfrm rot="16200000" flipH="1">
              <a:off x="3263456" y="1579059"/>
              <a:ext cx="217618" cy="926576"/>
            </a:xfrm>
            <a:prstGeom prst="bentConnector3">
              <a:avLst>
                <a:gd name="adj1" fmla="val 36869"/>
              </a:avLst>
            </a:prstGeom>
            <a:ln w="19050">
              <a:solidFill>
                <a:srgbClr val="7576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7CA6564B-5CCD-2A5C-5EE7-5209D44BB1B6}"/>
                </a:ext>
              </a:extLst>
            </p:cNvPr>
            <p:cNvSpPr txBox="1"/>
            <p:nvPr/>
          </p:nvSpPr>
          <p:spPr>
            <a:xfrm>
              <a:off x="4702690" y="1742188"/>
              <a:ext cx="10383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100" kern="0" dirty="0">
                  <a:solidFill>
                    <a:prstClr val="black"/>
                  </a:solidFill>
                  <a:ea typeface="Utopia" panose="02020500000000000000" pitchFamily="18" charset="0"/>
                  <a:cs typeface="Utopia" panose="02020500000000000000" pitchFamily="18" charset="0"/>
                </a:rPr>
                <a:t>Supervisory</a:t>
              </a:r>
            </a:p>
            <a:p>
              <a:pPr algn="ctr">
                <a:defRPr/>
              </a:pPr>
              <a:r>
                <a:rPr lang="en-US" sz="1100" kern="0" dirty="0">
                  <a:solidFill>
                    <a:prstClr val="black"/>
                  </a:solidFill>
                  <a:ea typeface="Utopia" panose="02020500000000000000" pitchFamily="18" charset="0"/>
                  <a:cs typeface="Utopia" panose="02020500000000000000" pitchFamily="18" charset="0"/>
                </a:rPr>
                <a:t>Control</a:t>
              </a:r>
            </a:p>
          </p:txBody>
        </p:sp>
        <p:grpSp>
          <p:nvGrpSpPr>
            <p:cNvPr id="30" name="Gruppieren 29">
              <a:extLst>
                <a:ext uri="{FF2B5EF4-FFF2-40B4-BE49-F238E27FC236}">
                  <a16:creationId xmlns:a16="http://schemas.microsoft.com/office/drawing/2014/main" id="{2900B67C-DADB-BA79-0BAF-80B110EF7AB5}"/>
                </a:ext>
              </a:extLst>
            </p:cNvPr>
            <p:cNvGrpSpPr/>
            <p:nvPr/>
          </p:nvGrpSpPr>
          <p:grpSpPr>
            <a:xfrm>
              <a:off x="4767592" y="1171116"/>
              <a:ext cx="887439" cy="591626"/>
              <a:chOff x="4767592" y="1714580"/>
              <a:chExt cx="668439" cy="445626"/>
            </a:xfrm>
          </p:grpSpPr>
          <p:sp>
            <p:nvSpPr>
              <p:cNvPr id="254" name="Abgerundetes Rechteck 254">
                <a:extLst>
                  <a:ext uri="{FF2B5EF4-FFF2-40B4-BE49-F238E27FC236}">
                    <a16:creationId xmlns:a16="http://schemas.microsoft.com/office/drawing/2014/main" id="{4537E244-2205-3071-E46A-D345698D6661}"/>
                  </a:ext>
                </a:extLst>
              </p:cNvPr>
              <p:cNvSpPr/>
              <p:nvPr/>
            </p:nvSpPr>
            <p:spPr>
              <a:xfrm>
                <a:off x="4767592" y="1714580"/>
                <a:ext cx="668439" cy="445626"/>
              </a:xfrm>
              <a:prstGeom prst="round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100" kern="0" dirty="0">
                  <a:solidFill>
                    <a:prstClr val="white"/>
                  </a:solidFill>
                  <a:latin typeface="+mj-lt"/>
                  <a:ea typeface="Utopia" panose="02020500000000000000" pitchFamily="18" charset="0"/>
                  <a:cs typeface="Utopia" panose="02020500000000000000" pitchFamily="18" charset="0"/>
                </a:endParaRPr>
              </a:p>
            </p:txBody>
          </p:sp>
          <p:cxnSp>
            <p:nvCxnSpPr>
              <p:cNvPr id="255" name="Gerader Verbinder 254">
                <a:extLst>
                  <a:ext uri="{FF2B5EF4-FFF2-40B4-BE49-F238E27FC236}">
                    <a16:creationId xmlns:a16="http://schemas.microsoft.com/office/drawing/2014/main" id="{269E4071-2C79-9AAD-B76A-8327FCF3FD0B}"/>
                  </a:ext>
                </a:extLst>
              </p:cNvPr>
              <p:cNvCxnSpPr/>
              <p:nvPr/>
            </p:nvCxnSpPr>
            <p:spPr>
              <a:xfrm flipV="1">
                <a:off x="4874632" y="1794071"/>
                <a:ext cx="476725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56" name="Gerader Verbinder 255">
                <a:extLst>
                  <a:ext uri="{FF2B5EF4-FFF2-40B4-BE49-F238E27FC236}">
                    <a16:creationId xmlns:a16="http://schemas.microsoft.com/office/drawing/2014/main" id="{05526834-E217-5DEF-E563-AB49D681F5E7}"/>
                  </a:ext>
                </a:extLst>
              </p:cNvPr>
              <p:cNvCxnSpPr/>
              <p:nvPr/>
            </p:nvCxnSpPr>
            <p:spPr>
              <a:xfrm flipV="1">
                <a:off x="4874629" y="1936757"/>
                <a:ext cx="476725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57" name="Gerader Verbinder 256">
                <a:extLst>
                  <a:ext uri="{FF2B5EF4-FFF2-40B4-BE49-F238E27FC236}">
                    <a16:creationId xmlns:a16="http://schemas.microsoft.com/office/drawing/2014/main" id="{DB0A9E23-5672-4320-22D8-38D34D4C2B2A}"/>
                  </a:ext>
                </a:extLst>
              </p:cNvPr>
              <p:cNvCxnSpPr/>
              <p:nvPr/>
            </p:nvCxnSpPr>
            <p:spPr>
              <a:xfrm flipV="1">
                <a:off x="4874628" y="2079442"/>
                <a:ext cx="476725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258" name="Abgerundetes Rechteck 258">
                <a:extLst>
                  <a:ext uri="{FF2B5EF4-FFF2-40B4-BE49-F238E27FC236}">
                    <a16:creationId xmlns:a16="http://schemas.microsoft.com/office/drawing/2014/main" id="{6563012A-F927-0554-A0EC-43A1901E8BC7}"/>
                  </a:ext>
                </a:extLst>
              </p:cNvPr>
              <p:cNvSpPr/>
              <p:nvPr/>
            </p:nvSpPr>
            <p:spPr>
              <a:xfrm>
                <a:off x="4967315" y="1752339"/>
                <a:ext cx="110176" cy="75384"/>
              </a:xfrm>
              <a:prstGeom prst="roundRect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100" kern="0" dirty="0">
                  <a:solidFill>
                    <a:prstClr val="white"/>
                  </a:solidFill>
                  <a:latin typeface="+mj-lt"/>
                  <a:ea typeface="Utopia" panose="02020500000000000000" pitchFamily="18" charset="0"/>
                  <a:cs typeface="Utopia" panose="02020500000000000000" pitchFamily="18" charset="0"/>
                </a:endParaRPr>
              </a:p>
            </p:txBody>
          </p:sp>
          <p:sp>
            <p:nvSpPr>
              <p:cNvPr id="259" name="Abgerundetes Rechteck 259">
                <a:extLst>
                  <a:ext uri="{FF2B5EF4-FFF2-40B4-BE49-F238E27FC236}">
                    <a16:creationId xmlns:a16="http://schemas.microsoft.com/office/drawing/2014/main" id="{7EF0EA00-E6EA-EF90-BA97-C740BA26B1DD}"/>
                  </a:ext>
                </a:extLst>
              </p:cNvPr>
              <p:cNvSpPr/>
              <p:nvPr/>
            </p:nvSpPr>
            <p:spPr>
              <a:xfrm>
                <a:off x="5136834" y="1902333"/>
                <a:ext cx="110176" cy="75384"/>
              </a:xfrm>
              <a:prstGeom prst="roundRect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100" kern="0" dirty="0">
                  <a:solidFill>
                    <a:prstClr val="white"/>
                  </a:solidFill>
                  <a:latin typeface="+mj-lt"/>
                  <a:ea typeface="Utopia" panose="02020500000000000000" pitchFamily="18" charset="0"/>
                  <a:cs typeface="Utopia" panose="02020500000000000000" pitchFamily="18" charset="0"/>
                </a:endParaRPr>
              </a:p>
            </p:txBody>
          </p:sp>
          <p:sp>
            <p:nvSpPr>
              <p:cNvPr id="260" name="Abgerundetes Rechteck 260">
                <a:extLst>
                  <a:ext uri="{FF2B5EF4-FFF2-40B4-BE49-F238E27FC236}">
                    <a16:creationId xmlns:a16="http://schemas.microsoft.com/office/drawing/2014/main" id="{41EF61DE-63F1-CE50-58ED-FDD3CF2D750B}"/>
                  </a:ext>
                </a:extLst>
              </p:cNvPr>
              <p:cNvSpPr/>
              <p:nvPr/>
            </p:nvSpPr>
            <p:spPr>
              <a:xfrm>
                <a:off x="5045589" y="2045791"/>
                <a:ext cx="110176" cy="75384"/>
              </a:xfrm>
              <a:prstGeom prst="roundRect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100" kern="0" dirty="0">
                  <a:solidFill>
                    <a:prstClr val="white"/>
                  </a:solidFill>
                  <a:latin typeface="+mj-lt"/>
                  <a:ea typeface="Utopia" panose="02020500000000000000" pitchFamily="18" charset="0"/>
                  <a:cs typeface="Utopia" panose="02020500000000000000" pitchFamily="18" charset="0"/>
                </a:endParaRPr>
              </a:p>
            </p:txBody>
          </p:sp>
        </p:grpSp>
        <p:sp>
          <p:nvSpPr>
            <p:cNvPr id="31" name="Abgerundetes Rechteck 31">
              <a:extLst>
                <a:ext uri="{FF2B5EF4-FFF2-40B4-BE49-F238E27FC236}">
                  <a16:creationId xmlns:a16="http://schemas.microsoft.com/office/drawing/2014/main" id="{93FE70F2-4687-D91C-BEB6-BCCCE2C19070}"/>
                </a:ext>
              </a:extLst>
            </p:cNvPr>
            <p:cNvSpPr/>
            <p:nvPr/>
          </p:nvSpPr>
          <p:spPr>
            <a:xfrm>
              <a:off x="436447" y="1164386"/>
              <a:ext cx="668439" cy="445626"/>
            </a:xfrm>
            <a:prstGeom prst="round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100" kern="0" dirty="0">
                <a:solidFill>
                  <a:prstClr val="white"/>
                </a:solidFill>
                <a:latin typeface="+mj-lt"/>
                <a:ea typeface="Utopia" panose="02020500000000000000" pitchFamily="18" charset="0"/>
                <a:cs typeface="Utopia" panose="02020500000000000000" pitchFamily="18" charset="0"/>
              </a:endParaRPr>
            </a:p>
          </p:txBody>
        </p: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C27B4689-9107-87FA-6809-C41BE534C14E}"/>
                </a:ext>
              </a:extLst>
            </p:cNvPr>
            <p:cNvSpPr txBox="1"/>
            <p:nvPr/>
          </p:nvSpPr>
          <p:spPr>
            <a:xfrm>
              <a:off x="501350" y="1590914"/>
              <a:ext cx="585407" cy="279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100" kern="0" dirty="0">
                  <a:solidFill>
                    <a:prstClr val="black"/>
                  </a:solidFill>
                  <a:latin typeface="+mj-lt"/>
                  <a:ea typeface="Utopia" panose="02020500000000000000" pitchFamily="18" charset="0"/>
                  <a:cs typeface="Utopia" panose="02020500000000000000" pitchFamily="18" charset="0"/>
                </a:rPr>
                <a:t>User</a:t>
              </a:r>
            </a:p>
          </p:txBody>
        </p:sp>
        <p:grpSp>
          <p:nvGrpSpPr>
            <p:cNvPr id="33" name="Gruppieren 32">
              <a:extLst>
                <a:ext uri="{FF2B5EF4-FFF2-40B4-BE49-F238E27FC236}">
                  <a16:creationId xmlns:a16="http://schemas.microsoft.com/office/drawing/2014/main" id="{CD8D4D3A-D073-DCAD-1A54-6B24DD04CBEA}"/>
                </a:ext>
              </a:extLst>
            </p:cNvPr>
            <p:cNvGrpSpPr/>
            <p:nvPr/>
          </p:nvGrpSpPr>
          <p:grpSpPr>
            <a:xfrm>
              <a:off x="572638" y="1223866"/>
              <a:ext cx="379862" cy="465534"/>
              <a:chOff x="8746162" y="1072780"/>
              <a:chExt cx="1165246" cy="1428053"/>
            </a:xfrm>
          </p:grpSpPr>
          <p:sp>
            <p:nvSpPr>
              <p:cNvPr id="252" name="Kreis 252">
                <a:extLst>
                  <a:ext uri="{FF2B5EF4-FFF2-40B4-BE49-F238E27FC236}">
                    <a16:creationId xmlns:a16="http://schemas.microsoft.com/office/drawing/2014/main" id="{A8EE16C8-B082-05EB-8484-708F27A6BCE0}"/>
                  </a:ext>
                </a:extLst>
              </p:cNvPr>
              <p:cNvSpPr/>
              <p:nvPr/>
            </p:nvSpPr>
            <p:spPr>
              <a:xfrm rot="5400000">
                <a:off x="8903318" y="1492744"/>
                <a:ext cx="850933" cy="1165246"/>
              </a:xfrm>
              <a:prstGeom prst="pie">
                <a:avLst>
                  <a:gd name="adj1" fmla="val 5424451"/>
                  <a:gd name="adj2" fmla="val 16200000"/>
                </a:avLst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100" kern="0" dirty="0">
                  <a:solidFill>
                    <a:prstClr val="black"/>
                  </a:solidFill>
                  <a:latin typeface="+mj-lt"/>
                  <a:ea typeface="Utopia" panose="02020500000000000000" pitchFamily="18" charset="0"/>
                  <a:cs typeface="Utopia" panose="02020500000000000000" pitchFamily="18" charset="0"/>
                </a:endParaRPr>
              </a:p>
            </p:txBody>
          </p:sp>
          <p:sp>
            <p:nvSpPr>
              <p:cNvPr id="253" name="Ellipse 252">
                <a:extLst>
                  <a:ext uri="{FF2B5EF4-FFF2-40B4-BE49-F238E27FC236}">
                    <a16:creationId xmlns:a16="http://schemas.microsoft.com/office/drawing/2014/main" id="{100A11C8-1A6C-D683-B5CE-1BA44090D25B}"/>
                  </a:ext>
                </a:extLst>
              </p:cNvPr>
              <p:cNvSpPr/>
              <p:nvPr/>
            </p:nvSpPr>
            <p:spPr>
              <a:xfrm>
                <a:off x="9133999" y="1072780"/>
                <a:ext cx="389571" cy="548557"/>
              </a:xfrm>
              <a:prstGeom prst="ellipse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100" kern="0" dirty="0">
                  <a:solidFill>
                    <a:prstClr val="white"/>
                  </a:solidFill>
                  <a:latin typeface="+mj-lt"/>
                  <a:ea typeface="Utopia" panose="02020500000000000000" pitchFamily="18" charset="0"/>
                  <a:cs typeface="Utopia" panose="02020500000000000000" pitchFamily="18" charset="0"/>
                </a:endParaRPr>
              </a:p>
            </p:txBody>
          </p:sp>
        </p:grpSp>
        <p:sp>
          <p:nvSpPr>
            <p:cNvPr id="34" name="Gleichschenkliges Dreieck 33">
              <a:extLst>
                <a:ext uri="{FF2B5EF4-FFF2-40B4-BE49-F238E27FC236}">
                  <a16:creationId xmlns:a16="http://schemas.microsoft.com/office/drawing/2014/main" id="{E658715E-BAB4-02DE-BA45-250C474F2EDF}"/>
                </a:ext>
              </a:extLst>
            </p:cNvPr>
            <p:cNvSpPr/>
            <p:nvPr/>
          </p:nvSpPr>
          <p:spPr>
            <a:xfrm>
              <a:off x="579480" y="2086535"/>
              <a:ext cx="321596" cy="267943"/>
            </a:xfrm>
            <a:prstGeom prst="triangl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100" kern="0" dirty="0">
                <a:solidFill>
                  <a:prstClr val="white"/>
                </a:solidFill>
                <a:latin typeface="+mj-lt"/>
                <a:ea typeface="Utopia" panose="02020500000000000000" pitchFamily="18" charset="0"/>
                <a:cs typeface="Utopia" panose="02020500000000000000" pitchFamily="18" charset="0"/>
              </a:endParaRPr>
            </a:p>
          </p:txBody>
        </p:sp>
        <p:sp>
          <p:nvSpPr>
            <p:cNvPr id="35" name="Gleichschenkliges Dreieck 34">
              <a:extLst>
                <a:ext uri="{FF2B5EF4-FFF2-40B4-BE49-F238E27FC236}">
                  <a16:creationId xmlns:a16="http://schemas.microsoft.com/office/drawing/2014/main" id="{1CB73F5B-6462-B06F-E72C-55B247835CE1}"/>
                </a:ext>
              </a:extLst>
            </p:cNvPr>
            <p:cNvSpPr/>
            <p:nvPr/>
          </p:nvSpPr>
          <p:spPr>
            <a:xfrm rot="3672561">
              <a:off x="670066" y="2139927"/>
              <a:ext cx="200717" cy="187523"/>
            </a:xfrm>
            <a:prstGeom prst="triangl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100" kern="0" dirty="0">
                <a:solidFill>
                  <a:prstClr val="white"/>
                </a:solidFill>
                <a:latin typeface="+mj-lt"/>
                <a:ea typeface="Utopia" panose="02020500000000000000" pitchFamily="18" charset="0"/>
                <a:cs typeface="Utopia" panose="02020500000000000000" pitchFamily="18" charset="0"/>
              </a:endParaRPr>
            </a:p>
          </p:txBody>
        </p:sp>
        <p:sp>
          <p:nvSpPr>
            <p:cNvPr id="36" name="Gleichschenkliges Dreieck 35">
              <a:extLst>
                <a:ext uri="{FF2B5EF4-FFF2-40B4-BE49-F238E27FC236}">
                  <a16:creationId xmlns:a16="http://schemas.microsoft.com/office/drawing/2014/main" id="{54E823A1-404A-A62C-4B45-B57CEE8655B0}"/>
                </a:ext>
              </a:extLst>
            </p:cNvPr>
            <p:cNvSpPr/>
            <p:nvPr/>
          </p:nvSpPr>
          <p:spPr>
            <a:xfrm>
              <a:off x="639920" y="2140124"/>
              <a:ext cx="200717" cy="187523"/>
            </a:xfrm>
            <a:prstGeom prst="triangl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100" kern="0" dirty="0">
                <a:solidFill>
                  <a:prstClr val="white"/>
                </a:solidFill>
                <a:latin typeface="+mj-lt"/>
                <a:ea typeface="Utopia" panose="02020500000000000000" pitchFamily="18" charset="0"/>
                <a:cs typeface="Utopia" panose="02020500000000000000" pitchFamily="18" charset="0"/>
              </a:endParaRPr>
            </a:p>
          </p:txBody>
        </p:sp>
        <p:grpSp>
          <p:nvGrpSpPr>
            <p:cNvPr id="37" name="Gruppieren 36">
              <a:extLst>
                <a:ext uri="{FF2B5EF4-FFF2-40B4-BE49-F238E27FC236}">
                  <a16:creationId xmlns:a16="http://schemas.microsoft.com/office/drawing/2014/main" id="{A8FE2638-9025-D079-D348-75033D9F0F78}"/>
                </a:ext>
              </a:extLst>
            </p:cNvPr>
            <p:cNvGrpSpPr/>
            <p:nvPr/>
          </p:nvGrpSpPr>
          <p:grpSpPr>
            <a:xfrm>
              <a:off x="380277" y="2041869"/>
              <a:ext cx="794077" cy="697758"/>
              <a:chOff x="5776950" y="560188"/>
              <a:chExt cx="1282996" cy="1127371"/>
            </a:xfrm>
          </p:grpSpPr>
          <p:sp>
            <p:nvSpPr>
              <p:cNvPr id="244" name="Textfeld 243">
                <a:extLst>
                  <a:ext uri="{FF2B5EF4-FFF2-40B4-BE49-F238E27FC236}">
                    <a16:creationId xmlns:a16="http://schemas.microsoft.com/office/drawing/2014/main" id="{E824B440-A814-7760-EADC-087A94D3F5E4}"/>
                  </a:ext>
                </a:extLst>
              </p:cNvPr>
              <p:cNvSpPr txBox="1"/>
              <p:nvPr/>
            </p:nvSpPr>
            <p:spPr>
              <a:xfrm>
                <a:off x="5776950" y="1235527"/>
                <a:ext cx="1282996" cy="452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sz="1100" kern="0" dirty="0">
                    <a:solidFill>
                      <a:prstClr val="black"/>
                    </a:solidFill>
                    <a:latin typeface="+mj-lt"/>
                    <a:ea typeface="Utopia" panose="02020500000000000000" pitchFamily="18" charset="0"/>
                    <a:cs typeface="Utopia" panose="02020500000000000000" pitchFamily="18" charset="0"/>
                  </a:rPr>
                  <a:t>Weather</a:t>
                </a:r>
              </a:p>
            </p:txBody>
          </p:sp>
          <p:sp>
            <p:nvSpPr>
              <p:cNvPr id="245" name="Abgerundetes Rechteck 245">
                <a:extLst>
                  <a:ext uri="{FF2B5EF4-FFF2-40B4-BE49-F238E27FC236}">
                    <a16:creationId xmlns:a16="http://schemas.microsoft.com/office/drawing/2014/main" id="{E7EA9112-8037-54B5-5196-9DEFFA9336F1}"/>
                  </a:ext>
                </a:extLst>
              </p:cNvPr>
              <p:cNvSpPr/>
              <p:nvPr/>
            </p:nvSpPr>
            <p:spPr>
              <a:xfrm>
                <a:off x="5862694" y="560188"/>
                <a:ext cx="1080000" cy="720000"/>
              </a:xfrm>
              <a:prstGeom prst="roundRect">
                <a:avLst/>
              </a:prstGeom>
              <a:solidFill>
                <a:schemeClr val="bg1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100" kern="0" dirty="0">
                  <a:solidFill>
                    <a:prstClr val="white"/>
                  </a:solidFill>
                  <a:latin typeface="+mj-lt"/>
                  <a:ea typeface="Utopia" panose="02020500000000000000" pitchFamily="18" charset="0"/>
                  <a:cs typeface="Utopia" panose="02020500000000000000" pitchFamily="18" charset="0"/>
                </a:endParaRPr>
              </a:p>
            </p:txBody>
          </p:sp>
          <p:grpSp>
            <p:nvGrpSpPr>
              <p:cNvPr id="246" name="Gruppieren 245">
                <a:extLst>
                  <a:ext uri="{FF2B5EF4-FFF2-40B4-BE49-F238E27FC236}">
                    <a16:creationId xmlns:a16="http://schemas.microsoft.com/office/drawing/2014/main" id="{918367AA-2D94-6E54-CEC5-79BF93BDC835}"/>
                  </a:ext>
                </a:extLst>
              </p:cNvPr>
              <p:cNvGrpSpPr/>
              <p:nvPr/>
            </p:nvGrpSpPr>
            <p:grpSpPr>
              <a:xfrm>
                <a:off x="5962733" y="638664"/>
                <a:ext cx="946277" cy="580557"/>
                <a:chOff x="5986466" y="647279"/>
                <a:chExt cx="946277" cy="580557"/>
              </a:xfrm>
            </p:grpSpPr>
            <p:sp>
              <p:nvSpPr>
                <p:cNvPr id="247" name="Ellipse 246">
                  <a:extLst>
                    <a:ext uri="{FF2B5EF4-FFF2-40B4-BE49-F238E27FC236}">
                      <a16:creationId xmlns:a16="http://schemas.microsoft.com/office/drawing/2014/main" id="{FF79B37F-3118-DE3E-A367-BE9CDFBEFB23}"/>
                    </a:ext>
                  </a:extLst>
                </p:cNvPr>
                <p:cNvSpPr/>
                <p:nvPr/>
              </p:nvSpPr>
              <p:spPr>
                <a:xfrm>
                  <a:off x="6293641" y="837876"/>
                  <a:ext cx="639102" cy="350708"/>
                </a:xfrm>
                <a:prstGeom prst="ellipse">
                  <a:avLst/>
                </a:prstGeom>
                <a:solidFill>
                  <a:srgbClr val="5B9BD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1100" kern="0" dirty="0">
                    <a:solidFill>
                      <a:prstClr val="white"/>
                    </a:solidFill>
                    <a:latin typeface="+mj-lt"/>
                    <a:ea typeface="Utopia" panose="02020500000000000000" pitchFamily="18" charset="0"/>
                    <a:cs typeface="Utopia" panose="02020500000000000000" pitchFamily="18" charset="0"/>
                  </a:endParaRPr>
                </a:p>
              </p:txBody>
            </p:sp>
            <p:grpSp>
              <p:nvGrpSpPr>
                <p:cNvPr id="248" name="Gruppieren 247">
                  <a:extLst>
                    <a:ext uri="{FF2B5EF4-FFF2-40B4-BE49-F238E27FC236}">
                      <a16:creationId xmlns:a16="http://schemas.microsoft.com/office/drawing/2014/main" id="{087BB6BF-97C8-2D03-F990-4F926E251E9C}"/>
                    </a:ext>
                  </a:extLst>
                </p:cNvPr>
                <p:cNvGrpSpPr/>
                <p:nvPr/>
              </p:nvGrpSpPr>
              <p:grpSpPr>
                <a:xfrm>
                  <a:off x="5986466" y="647279"/>
                  <a:ext cx="881911" cy="580557"/>
                  <a:chOff x="6018970" y="645798"/>
                  <a:chExt cx="881911" cy="580557"/>
                </a:xfrm>
              </p:grpSpPr>
              <p:sp>
                <p:nvSpPr>
                  <p:cNvPr id="249" name="Ellipse 248">
                    <a:extLst>
                      <a:ext uri="{FF2B5EF4-FFF2-40B4-BE49-F238E27FC236}">
                        <a16:creationId xmlns:a16="http://schemas.microsoft.com/office/drawing/2014/main" id="{702D1A78-71DB-E5E8-251F-E087A270910C}"/>
                      </a:ext>
                    </a:extLst>
                  </p:cNvPr>
                  <p:cNvSpPr/>
                  <p:nvPr/>
                </p:nvSpPr>
                <p:spPr>
                  <a:xfrm>
                    <a:off x="6021880" y="645798"/>
                    <a:ext cx="483666" cy="457093"/>
                  </a:xfrm>
                  <a:prstGeom prst="ellipse">
                    <a:avLst/>
                  </a:prstGeom>
                  <a:solidFill>
                    <a:srgbClr val="FFC000">
                      <a:lumMod val="60000"/>
                      <a:lumOff val="4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sz="1100" kern="0" dirty="0">
                      <a:solidFill>
                        <a:prstClr val="white"/>
                      </a:solidFill>
                      <a:latin typeface="+mj-lt"/>
                      <a:ea typeface="Utopia" panose="02020500000000000000" pitchFamily="18" charset="0"/>
                      <a:cs typeface="Utopia" panose="02020500000000000000" pitchFamily="18" charset="0"/>
                    </a:endParaRPr>
                  </a:p>
                </p:txBody>
              </p:sp>
              <p:sp>
                <p:nvSpPr>
                  <p:cNvPr id="250" name="Ellipse 249">
                    <a:extLst>
                      <a:ext uri="{FF2B5EF4-FFF2-40B4-BE49-F238E27FC236}">
                        <a16:creationId xmlns:a16="http://schemas.microsoft.com/office/drawing/2014/main" id="{25B97BDF-DA79-780C-6D6F-E492E36A761D}"/>
                      </a:ext>
                    </a:extLst>
                  </p:cNvPr>
                  <p:cNvSpPr/>
                  <p:nvPr/>
                </p:nvSpPr>
                <p:spPr>
                  <a:xfrm>
                    <a:off x="6018970" y="875647"/>
                    <a:ext cx="881911" cy="350708"/>
                  </a:xfrm>
                  <a:prstGeom prst="ellipse">
                    <a:avLst/>
                  </a:prstGeom>
                  <a:solidFill>
                    <a:srgbClr val="5B9BD5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sz="1100" kern="0" dirty="0">
                      <a:solidFill>
                        <a:prstClr val="white"/>
                      </a:solidFill>
                      <a:latin typeface="+mj-lt"/>
                      <a:ea typeface="Utopia" panose="02020500000000000000" pitchFamily="18" charset="0"/>
                      <a:cs typeface="Utopia" panose="02020500000000000000" pitchFamily="18" charset="0"/>
                    </a:endParaRPr>
                  </a:p>
                </p:txBody>
              </p:sp>
              <p:sp>
                <p:nvSpPr>
                  <p:cNvPr id="251" name="Ellipse 250">
                    <a:extLst>
                      <a:ext uri="{FF2B5EF4-FFF2-40B4-BE49-F238E27FC236}">
                        <a16:creationId xmlns:a16="http://schemas.microsoft.com/office/drawing/2014/main" id="{FF3F5007-367F-D199-DEDC-93C72342A102}"/>
                      </a:ext>
                    </a:extLst>
                  </p:cNvPr>
                  <p:cNvSpPr/>
                  <p:nvPr/>
                </p:nvSpPr>
                <p:spPr>
                  <a:xfrm>
                    <a:off x="6265274" y="757613"/>
                    <a:ext cx="495569" cy="289468"/>
                  </a:xfrm>
                  <a:prstGeom prst="ellipse">
                    <a:avLst/>
                  </a:prstGeom>
                  <a:solidFill>
                    <a:srgbClr val="5B9BD5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sz="1100" kern="0" dirty="0">
                      <a:solidFill>
                        <a:prstClr val="white"/>
                      </a:solidFill>
                      <a:latin typeface="+mj-lt"/>
                      <a:ea typeface="Utopia" panose="02020500000000000000" pitchFamily="18" charset="0"/>
                      <a:cs typeface="Utopia" panose="02020500000000000000" pitchFamily="18" charset="0"/>
                    </a:endParaRPr>
                  </a:p>
                </p:txBody>
              </p:sp>
            </p:grpSp>
          </p:grpSp>
        </p:grpSp>
        <p:grpSp>
          <p:nvGrpSpPr>
            <p:cNvPr id="38" name="Gruppieren 37">
              <a:extLst>
                <a:ext uri="{FF2B5EF4-FFF2-40B4-BE49-F238E27FC236}">
                  <a16:creationId xmlns:a16="http://schemas.microsoft.com/office/drawing/2014/main" id="{164F6C7F-A748-25AD-4638-5BC97873395D}"/>
                </a:ext>
              </a:extLst>
            </p:cNvPr>
            <p:cNvGrpSpPr/>
            <p:nvPr/>
          </p:nvGrpSpPr>
          <p:grpSpPr>
            <a:xfrm>
              <a:off x="5984238" y="2937708"/>
              <a:ext cx="2026276" cy="1770422"/>
              <a:chOff x="8219581" y="1533654"/>
              <a:chExt cx="2026276" cy="1770422"/>
            </a:xfrm>
          </p:grpSpPr>
          <p:sp>
            <p:nvSpPr>
              <p:cNvPr id="227" name="Line 149">
                <a:extLst>
                  <a:ext uri="{FF2B5EF4-FFF2-40B4-BE49-F238E27FC236}">
                    <a16:creationId xmlns:a16="http://schemas.microsoft.com/office/drawing/2014/main" id="{D0BC72B1-B51A-89B0-B677-2746292EB4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307805" y="2422687"/>
                <a:ext cx="187992" cy="0"/>
              </a:xfrm>
              <a:prstGeom prst="line">
                <a:avLst/>
              </a:prstGeom>
              <a:noFill/>
              <a:ln w="19050" cap="rnd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dirty="0">
                  <a:latin typeface="+mj-lt"/>
                  <a:ea typeface="Utopia" panose="02020500000000000000" pitchFamily="18" charset="0"/>
                  <a:cs typeface="Utopia" panose="02020500000000000000" pitchFamily="18" charset="0"/>
                </a:endParaRPr>
              </a:p>
            </p:txBody>
          </p:sp>
          <p:sp>
            <p:nvSpPr>
              <p:cNvPr id="228" name="Line 154">
                <a:extLst>
                  <a:ext uri="{FF2B5EF4-FFF2-40B4-BE49-F238E27FC236}">
                    <a16:creationId xmlns:a16="http://schemas.microsoft.com/office/drawing/2014/main" id="{A9C6184C-31F2-BD9E-F0DD-EF8A6B8553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07805" y="2228728"/>
                <a:ext cx="187992" cy="0"/>
              </a:xfrm>
              <a:prstGeom prst="line">
                <a:avLst/>
              </a:prstGeom>
              <a:solidFill>
                <a:srgbClr val="C00000"/>
              </a:solidFill>
              <a:ln w="19050" cap="rnd">
                <a:solidFill>
                  <a:srgbClr val="C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dirty="0">
                  <a:latin typeface="+mj-lt"/>
                  <a:ea typeface="Utopia" panose="02020500000000000000" pitchFamily="18" charset="0"/>
                  <a:cs typeface="Utopia" panose="02020500000000000000" pitchFamily="18" charset="0"/>
                </a:endParaRPr>
              </a:p>
            </p:txBody>
          </p:sp>
          <p:sp>
            <p:nvSpPr>
              <p:cNvPr id="229" name="Line 154">
                <a:extLst>
                  <a:ext uri="{FF2B5EF4-FFF2-40B4-BE49-F238E27FC236}">
                    <a16:creationId xmlns:a16="http://schemas.microsoft.com/office/drawing/2014/main" id="{13D8DB25-0F6A-132B-EC7A-86D96B3EC3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07805" y="1854150"/>
                <a:ext cx="187992" cy="0"/>
              </a:xfrm>
              <a:prstGeom prst="line">
                <a:avLst/>
              </a:prstGeom>
              <a:noFill/>
              <a:ln w="19050" cap="rnd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dirty="0">
                  <a:latin typeface="+mj-lt"/>
                  <a:ea typeface="Utopia" panose="02020500000000000000" pitchFamily="18" charset="0"/>
                  <a:cs typeface="Utopia" panose="02020500000000000000" pitchFamily="18" charset="0"/>
                </a:endParaRPr>
              </a:p>
            </p:txBody>
          </p:sp>
          <p:sp>
            <p:nvSpPr>
              <p:cNvPr id="230" name="Textfeld 229">
                <a:extLst>
                  <a:ext uri="{FF2B5EF4-FFF2-40B4-BE49-F238E27FC236}">
                    <a16:creationId xmlns:a16="http://schemas.microsoft.com/office/drawing/2014/main" id="{441A4986-7404-0930-F242-DD1BC0D8500D}"/>
                  </a:ext>
                </a:extLst>
              </p:cNvPr>
              <p:cNvSpPr txBox="1"/>
              <p:nvPr/>
            </p:nvSpPr>
            <p:spPr>
              <a:xfrm>
                <a:off x="8551000" y="1758905"/>
                <a:ext cx="1479986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100" dirty="0">
                    <a:latin typeface="+mj-lt"/>
                    <a:ea typeface="Utopia" panose="02020500000000000000" pitchFamily="18" charset="0"/>
                    <a:cs typeface="Utopia" panose="02020500000000000000" pitchFamily="18" charset="0"/>
                  </a:rPr>
                  <a:t>Information signal</a:t>
                </a:r>
              </a:p>
            </p:txBody>
          </p:sp>
          <p:sp>
            <p:nvSpPr>
              <p:cNvPr id="231" name="Textfeld 230">
                <a:extLst>
                  <a:ext uri="{FF2B5EF4-FFF2-40B4-BE49-F238E27FC236}">
                    <a16:creationId xmlns:a16="http://schemas.microsoft.com/office/drawing/2014/main" id="{9AFE6A54-DEA3-37D5-9DB2-0588F5C34A3B}"/>
                  </a:ext>
                </a:extLst>
              </p:cNvPr>
              <p:cNvSpPr txBox="1"/>
              <p:nvPr/>
            </p:nvSpPr>
            <p:spPr>
              <a:xfrm>
                <a:off x="8551000" y="1946194"/>
                <a:ext cx="660268" cy="1810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100" dirty="0">
                    <a:latin typeface="+mj-lt"/>
                    <a:ea typeface="Utopia" panose="02020500000000000000" pitchFamily="18" charset="0"/>
                    <a:cs typeface="Utopia" panose="02020500000000000000" pitchFamily="18" charset="0"/>
                  </a:rPr>
                  <a:t>Water</a:t>
                </a:r>
              </a:p>
            </p:txBody>
          </p:sp>
          <p:sp>
            <p:nvSpPr>
              <p:cNvPr id="232" name="Textfeld 231">
                <a:extLst>
                  <a:ext uri="{FF2B5EF4-FFF2-40B4-BE49-F238E27FC236}">
                    <a16:creationId xmlns:a16="http://schemas.microsoft.com/office/drawing/2014/main" id="{1F6A7918-A212-A077-5CA6-4618C0DBB6CE}"/>
                  </a:ext>
                </a:extLst>
              </p:cNvPr>
              <p:cNvSpPr txBox="1"/>
              <p:nvPr/>
            </p:nvSpPr>
            <p:spPr>
              <a:xfrm>
                <a:off x="8551000" y="2133483"/>
                <a:ext cx="660268" cy="1810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100" dirty="0">
                    <a:latin typeface="+mj-lt"/>
                    <a:ea typeface="Utopia" panose="02020500000000000000" pitchFamily="18" charset="0"/>
                    <a:cs typeface="Utopia" panose="02020500000000000000" pitchFamily="18" charset="0"/>
                  </a:rPr>
                  <a:t>Thermal</a:t>
                </a:r>
              </a:p>
            </p:txBody>
          </p:sp>
          <p:sp>
            <p:nvSpPr>
              <p:cNvPr id="233" name="Textfeld 232">
                <a:extLst>
                  <a:ext uri="{FF2B5EF4-FFF2-40B4-BE49-F238E27FC236}">
                    <a16:creationId xmlns:a16="http://schemas.microsoft.com/office/drawing/2014/main" id="{DDAF75B5-7A02-A3B4-DF20-1C191FBFD2A2}"/>
                  </a:ext>
                </a:extLst>
              </p:cNvPr>
              <p:cNvSpPr txBox="1"/>
              <p:nvPr/>
            </p:nvSpPr>
            <p:spPr>
              <a:xfrm>
                <a:off x="8551000" y="2327442"/>
                <a:ext cx="660268" cy="1810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100" dirty="0">
                    <a:latin typeface="+mj-lt"/>
                    <a:ea typeface="Utopia" panose="02020500000000000000" pitchFamily="18" charset="0"/>
                    <a:cs typeface="Utopia" panose="02020500000000000000" pitchFamily="18" charset="0"/>
                  </a:rPr>
                  <a:t>Moist air</a:t>
                </a:r>
              </a:p>
            </p:txBody>
          </p:sp>
          <p:sp>
            <p:nvSpPr>
              <p:cNvPr id="234" name="Line 149">
                <a:extLst>
                  <a:ext uri="{FF2B5EF4-FFF2-40B4-BE49-F238E27FC236}">
                    <a16:creationId xmlns:a16="http://schemas.microsoft.com/office/drawing/2014/main" id="{4FAEA4FE-17AE-4E8A-3283-3FFA5801E7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307805" y="2041439"/>
                <a:ext cx="187992" cy="0"/>
              </a:xfrm>
              <a:prstGeom prst="line">
                <a:avLst/>
              </a:prstGeom>
              <a:noFill/>
              <a:ln w="19050" cap="rnd">
                <a:solidFill>
                  <a:srgbClr val="0C67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dirty="0">
                  <a:latin typeface="+mj-lt"/>
                  <a:ea typeface="Utopia" panose="02020500000000000000" pitchFamily="18" charset="0"/>
                  <a:cs typeface="Utopia" panose="02020500000000000000" pitchFamily="18" charset="0"/>
                </a:endParaRPr>
              </a:p>
            </p:txBody>
          </p:sp>
          <p:sp>
            <p:nvSpPr>
              <p:cNvPr id="235" name="Textfeld 234">
                <a:extLst>
                  <a:ext uri="{FF2B5EF4-FFF2-40B4-BE49-F238E27FC236}">
                    <a16:creationId xmlns:a16="http://schemas.microsoft.com/office/drawing/2014/main" id="{D96D5F0E-FFA5-65B3-A024-FE799FDFE039}"/>
                  </a:ext>
                </a:extLst>
              </p:cNvPr>
              <p:cNvSpPr txBox="1"/>
              <p:nvPr/>
            </p:nvSpPr>
            <p:spPr>
              <a:xfrm>
                <a:off x="8307805" y="1559373"/>
                <a:ext cx="737917" cy="1810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100" u="sng" dirty="0">
                    <a:latin typeface="+mj-lt"/>
                    <a:ea typeface="Utopia" panose="02020500000000000000" pitchFamily="18" charset="0"/>
                    <a:cs typeface="Utopia" panose="02020500000000000000" pitchFamily="18" charset="0"/>
                  </a:rPr>
                  <a:t>Legend:</a:t>
                </a:r>
              </a:p>
            </p:txBody>
          </p:sp>
          <p:sp>
            <p:nvSpPr>
              <p:cNvPr id="236" name="Rechteck 235">
                <a:extLst>
                  <a:ext uri="{FF2B5EF4-FFF2-40B4-BE49-F238E27FC236}">
                    <a16:creationId xmlns:a16="http://schemas.microsoft.com/office/drawing/2014/main" id="{7EBA9984-C500-04AC-81D2-749942966875}"/>
                  </a:ext>
                </a:extLst>
              </p:cNvPr>
              <p:cNvSpPr/>
              <p:nvPr/>
            </p:nvSpPr>
            <p:spPr>
              <a:xfrm>
                <a:off x="8219581" y="1533654"/>
                <a:ext cx="2026276" cy="1770422"/>
              </a:xfrm>
              <a:prstGeom prst="rect">
                <a:avLst/>
              </a:prstGeom>
              <a:noFill/>
              <a:ln w="12700">
                <a:solidFill>
                  <a:srgbClr val="C2C2C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>
                  <a:latin typeface="+mj-lt"/>
                  <a:ea typeface="Utopia" panose="02020500000000000000" pitchFamily="18" charset="0"/>
                  <a:cs typeface="Utopia" panose="02020500000000000000" pitchFamily="18" charset="0"/>
                </a:endParaRPr>
              </a:p>
            </p:txBody>
          </p:sp>
          <p:sp>
            <p:nvSpPr>
              <p:cNvPr id="237" name="Freeform 135">
                <a:extLst>
                  <a:ext uri="{FF2B5EF4-FFF2-40B4-BE49-F238E27FC236}">
                    <a16:creationId xmlns:a16="http://schemas.microsoft.com/office/drawing/2014/main" id="{CC5EF97F-7FCD-5567-B8A6-CC7AB8777A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07793" y="2762997"/>
                <a:ext cx="89125" cy="88429"/>
              </a:xfrm>
              <a:custGeom>
                <a:avLst/>
                <a:gdLst>
                  <a:gd name="T0" fmla="*/ 0 w 252"/>
                  <a:gd name="T1" fmla="*/ 134 h 268"/>
                  <a:gd name="T2" fmla="*/ 2 w 252"/>
                  <a:gd name="T3" fmla="*/ 107 h 268"/>
                  <a:gd name="T4" fmla="*/ 22 w 252"/>
                  <a:gd name="T5" fmla="*/ 59 h 268"/>
                  <a:gd name="T6" fmla="*/ 55 w 252"/>
                  <a:gd name="T7" fmla="*/ 22 h 268"/>
                  <a:gd name="T8" fmla="*/ 101 w 252"/>
                  <a:gd name="T9" fmla="*/ 2 h 268"/>
                  <a:gd name="T10" fmla="*/ 125 w 252"/>
                  <a:gd name="T11" fmla="*/ 0 h 268"/>
                  <a:gd name="T12" fmla="*/ 151 w 252"/>
                  <a:gd name="T13" fmla="*/ 2 h 268"/>
                  <a:gd name="T14" fmla="*/ 197 w 252"/>
                  <a:gd name="T15" fmla="*/ 22 h 268"/>
                  <a:gd name="T16" fmla="*/ 231 w 252"/>
                  <a:gd name="T17" fmla="*/ 59 h 268"/>
                  <a:gd name="T18" fmla="*/ 249 w 252"/>
                  <a:gd name="T19" fmla="*/ 107 h 268"/>
                  <a:gd name="T20" fmla="*/ 252 w 252"/>
                  <a:gd name="T21" fmla="*/ 134 h 268"/>
                  <a:gd name="T22" fmla="*/ 249 w 252"/>
                  <a:gd name="T23" fmla="*/ 162 h 268"/>
                  <a:gd name="T24" fmla="*/ 231 w 252"/>
                  <a:gd name="T25" fmla="*/ 211 h 268"/>
                  <a:gd name="T26" fmla="*/ 197 w 252"/>
                  <a:gd name="T27" fmla="*/ 247 h 268"/>
                  <a:gd name="T28" fmla="*/ 151 w 252"/>
                  <a:gd name="T29" fmla="*/ 267 h 268"/>
                  <a:gd name="T30" fmla="*/ 125 w 252"/>
                  <a:gd name="T31" fmla="*/ 268 h 268"/>
                  <a:gd name="T32" fmla="*/ 101 w 252"/>
                  <a:gd name="T33" fmla="*/ 267 h 268"/>
                  <a:gd name="T34" fmla="*/ 55 w 252"/>
                  <a:gd name="T35" fmla="*/ 247 h 268"/>
                  <a:gd name="T36" fmla="*/ 22 w 252"/>
                  <a:gd name="T37" fmla="*/ 211 h 268"/>
                  <a:gd name="T38" fmla="*/ 2 w 252"/>
                  <a:gd name="T39" fmla="*/ 162 h 268"/>
                  <a:gd name="T40" fmla="*/ 0 w 252"/>
                  <a:gd name="T41" fmla="*/ 134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2" h="268">
                    <a:moveTo>
                      <a:pt x="0" y="134"/>
                    </a:moveTo>
                    <a:lnTo>
                      <a:pt x="2" y="107"/>
                    </a:lnTo>
                    <a:lnTo>
                      <a:pt x="22" y="59"/>
                    </a:lnTo>
                    <a:lnTo>
                      <a:pt x="55" y="22"/>
                    </a:lnTo>
                    <a:lnTo>
                      <a:pt x="101" y="2"/>
                    </a:lnTo>
                    <a:lnTo>
                      <a:pt x="125" y="0"/>
                    </a:lnTo>
                    <a:lnTo>
                      <a:pt x="151" y="2"/>
                    </a:lnTo>
                    <a:lnTo>
                      <a:pt x="197" y="22"/>
                    </a:lnTo>
                    <a:lnTo>
                      <a:pt x="231" y="59"/>
                    </a:lnTo>
                    <a:lnTo>
                      <a:pt x="249" y="107"/>
                    </a:lnTo>
                    <a:lnTo>
                      <a:pt x="252" y="134"/>
                    </a:lnTo>
                    <a:lnTo>
                      <a:pt x="249" y="162"/>
                    </a:lnTo>
                    <a:lnTo>
                      <a:pt x="231" y="211"/>
                    </a:lnTo>
                    <a:lnTo>
                      <a:pt x="197" y="247"/>
                    </a:lnTo>
                    <a:lnTo>
                      <a:pt x="151" y="267"/>
                    </a:lnTo>
                    <a:lnTo>
                      <a:pt x="125" y="268"/>
                    </a:lnTo>
                    <a:lnTo>
                      <a:pt x="101" y="267"/>
                    </a:lnTo>
                    <a:lnTo>
                      <a:pt x="55" y="247"/>
                    </a:lnTo>
                    <a:lnTo>
                      <a:pt x="22" y="211"/>
                    </a:lnTo>
                    <a:lnTo>
                      <a:pt x="2" y="162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9050">
                <a:solidFill>
                  <a:srgbClr val="7F7F7F"/>
                </a:solidFill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dirty="0">
                  <a:latin typeface="+mj-lt"/>
                  <a:ea typeface="Utopia" panose="02020500000000000000" pitchFamily="18" charset="0"/>
                  <a:cs typeface="Utopia" panose="02020500000000000000" pitchFamily="18" charset="0"/>
                </a:endParaRPr>
              </a:p>
            </p:txBody>
          </p:sp>
          <p:sp>
            <p:nvSpPr>
              <p:cNvPr id="238" name="Freeform 138">
                <a:extLst>
                  <a:ext uri="{FF2B5EF4-FFF2-40B4-BE49-F238E27FC236}">
                    <a16:creationId xmlns:a16="http://schemas.microsoft.com/office/drawing/2014/main" id="{9CB93DDB-68D6-785D-3758-6833AA41FB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07793" y="2950286"/>
                <a:ext cx="89125" cy="88429"/>
              </a:xfrm>
              <a:custGeom>
                <a:avLst/>
                <a:gdLst>
                  <a:gd name="T0" fmla="*/ 0 w 252"/>
                  <a:gd name="T1" fmla="*/ 134 h 269"/>
                  <a:gd name="T2" fmla="*/ 2 w 252"/>
                  <a:gd name="T3" fmla="*/ 106 h 269"/>
                  <a:gd name="T4" fmla="*/ 22 w 252"/>
                  <a:gd name="T5" fmla="*/ 59 h 269"/>
                  <a:gd name="T6" fmla="*/ 55 w 252"/>
                  <a:gd name="T7" fmla="*/ 21 h 269"/>
                  <a:gd name="T8" fmla="*/ 101 w 252"/>
                  <a:gd name="T9" fmla="*/ 1 h 269"/>
                  <a:gd name="T10" fmla="*/ 127 w 252"/>
                  <a:gd name="T11" fmla="*/ 0 h 269"/>
                  <a:gd name="T12" fmla="*/ 151 w 252"/>
                  <a:gd name="T13" fmla="*/ 1 h 269"/>
                  <a:gd name="T14" fmla="*/ 197 w 252"/>
                  <a:gd name="T15" fmla="*/ 21 h 269"/>
                  <a:gd name="T16" fmla="*/ 231 w 252"/>
                  <a:gd name="T17" fmla="*/ 59 h 269"/>
                  <a:gd name="T18" fmla="*/ 249 w 252"/>
                  <a:gd name="T19" fmla="*/ 106 h 269"/>
                  <a:gd name="T20" fmla="*/ 252 w 252"/>
                  <a:gd name="T21" fmla="*/ 134 h 269"/>
                  <a:gd name="T22" fmla="*/ 249 w 252"/>
                  <a:gd name="T23" fmla="*/ 161 h 269"/>
                  <a:gd name="T24" fmla="*/ 231 w 252"/>
                  <a:gd name="T25" fmla="*/ 210 h 269"/>
                  <a:gd name="T26" fmla="*/ 197 w 252"/>
                  <a:gd name="T27" fmla="*/ 246 h 269"/>
                  <a:gd name="T28" fmla="*/ 151 w 252"/>
                  <a:gd name="T29" fmla="*/ 266 h 269"/>
                  <a:gd name="T30" fmla="*/ 127 w 252"/>
                  <a:gd name="T31" fmla="*/ 269 h 269"/>
                  <a:gd name="T32" fmla="*/ 101 w 252"/>
                  <a:gd name="T33" fmla="*/ 266 h 269"/>
                  <a:gd name="T34" fmla="*/ 55 w 252"/>
                  <a:gd name="T35" fmla="*/ 246 h 269"/>
                  <a:gd name="T36" fmla="*/ 22 w 252"/>
                  <a:gd name="T37" fmla="*/ 210 h 269"/>
                  <a:gd name="T38" fmla="*/ 2 w 252"/>
                  <a:gd name="T39" fmla="*/ 161 h 269"/>
                  <a:gd name="T40" fmla="*/ 0 w 252"/>
                  <a:gd name="T41" fmla="*/ 134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2" h="269">
                    <a:moveTo>
                      <a:pt x="0" y="134"/>
                    </a:moveTo>
                    <a:lnTo>
                      <a:pt x="2" y="106"/>
                    </a:lnTo>
                    <a:lnTo>
                      <a:pt x="22" y="59"/>
                    </a:lnTo>
                    <a:lnTo>
                      <a:pt x="55" y="21"/>
                    </a:lnTo>
                    <a:lnTo>
                      <a:pt x="101" y="1"/>
                    </a:lnTo>
                    <a:lnTo>
                      <a:pt x="127" y="0"/>
                    </a:lnTo>
                    <a:lnTo>
                      <a:pt x="151" y="1"/>
                    </a:lnTo>
                    <a:lnTo>
                      <a:pt x="197" y="21"/>
                    </a:lnTo>
                    <a:lnTo>
                      <a:pt x="231" y="59"/>
                    </a:lnTo>
                    <a:lnTo>
                      <a:pt x="249" y="106"/>
                    </a:lnTo>
                    <a:lnTo>
                      <a:pt x="252" y="134"/>
                    </a:lnTo>
                    <a:lnTo>
                      <a:pt x="249" y="161"/>
                    </a:lnTo>
                    <a:lnTo>
                      <a:pt x="231" y="210"/>
                    </a:lnTo>
                    <a:lnTo>
                      <a:pt x="197" y="246"/>
                    </a:lnTo>
                    <a:lnTo>
                      <a:pt x="151" y="266"/>
                    </a:lnTo>
                    <a:lnTo>
                      <a:pt x="127" y="269"/>
                    </a:lnTo>
                    <a:lnTo>
                      <a:pt x="101" y="266"/>
                    </a:lnTo>
                    <a:lnTo>
                      <a:pt x="55" y="246"/>
                    </a:lnTo>
                    <a:lnTo>
                      <a:pt x="22" y="210"/>
                    </a:lnTo>
                    <a:lnTo>
                      <a:pt x="2" y="161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dirty="0">
                  <a:latin typeface="+mj-lt"/>
                  <a:ea typeface="Utopia" panose="02020500000000000000" pitchFamily="18" charset="0"/>
                  <a:cs typeface="Utopia" panose="02020500000000000000" pitchFamily="18" charset="0"/>
                </a:endParaRPr>
              </a:p>
            </p:txBody>
          </p:sp>
          <p:sp>
            <p:nvSpPr>
              <p:cNvPr id="239" name="Textfeld 238">
                <a:extLst>
                  <a:ext uri="{FF2B5EF4-FFF2-40B4-BE49-F238E27FC236}">
                    <a16:creationId xmlns:a16="http://schemas.microsoft.com/office/drawing/2014/main" id="{5A9B7CE1-9700-BF9D-0A7A-7FCC8BBB25A9}"/>
                  </a:ext>
                </a:extLst>
              </p:cNvPr>
              <p:cNvSpPr txBox="1"/>
              <p:nvPr/>
            </p:nvSpPr>
            <p:spPr>
              <a:xfrm>
                <a:off x="8551055" y="2709631"/>
                <a:ext cx="729798" cy="1810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100" dirty="0">
                    <a:latin typeface="+mj-lt"/>
                    <a:ea typeface="Utopia" panose="02020500000000000000" pitchFamily="18" charset="0"/>
                    <a:cs typeface="Utopia" panose="02020500000000000000" pitchFamily="18" charset="0"/>
                  </a:rPr>
                  <a:t>Inflow</a:t>
                </a:r>
              </a:p>
            </p:txBody>
          </p:sp>
          <p:sp>
            <p:nvSpPr>
              <p:cNvPr id="240" name="Textfeld 239">
                <a:extLst>
                  <a:ext uri="{FF2B5EF4-FFF2-40B4-BE49-F238E27FC236}">
                    <a16:creationId xmlns:a16="http://schemas.microsoft.com/office/drawing/2014/main" id="{2691749F-F19E-49BF-6377-1004B82C090E}"/>
                  </a:ext>
                </a:extLst>
              </p:cNvPr>
              <p:cNvSpPr txBox="1"/>
              <p:nvPr/>
            </p:nvSpPr>
            <p:spPr>
              <a:xfrm>
                <a:off x="8551000" y="2896920"/>
                <a:ext cx="660268" cy="1810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100" dirty="0">
                    <a:latin typeface="+mj-lt"/>
                    <a:ea typeface="Utopia" panose="02020500000000000000" pitchFamily="18" charset="0"/>
                    <a:cs typeface="Utopia" panose="02020500000000000000" pitchFamily="18" charset="0"/>
                  </a:rPr>
                  <a:t>Outflow</a:t>
                </a:r>
              </a:p>
            </p:txBody>
          </p:sp>
          <p:sp>
            <p:nvSpPr>
              <p:cNvPr id="241" name="Textfeld 240">
                <a:extLst>
                  <a:ext uri="{FF2B5EF4-FFF2-40B4-BE49-F238E27FC236}">
                    <a16:creationId xmlns:a16="http://schemas.microsoft.com/office/drawing/2014/main" id="{2A258D24-6A3F-C7A9-0D85-33843AADD5D9}"/>
                  </a:ext>
                </a:extLst>
              </p:cNvPr>
              <p:cNvSpPr txBox="1"/>
              <p:nvPr/>
            </p:nvSpPr>
            <p:spPr>
              <a:xfrm>
                <a:off x="8550998" y="3084210"/>
                <a:ext cx="1377700" cy="1810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100" dirty="0">
                    <a:latin typeface="+mj-lt"/>
                    <a:ea typeface="Utopia" panose="02020500000000000000" pitchFamily="18" charset="0"/>
                    <a:cs typeface="Utopia" panose="02020500000000000000" pitchFamily="18" charset="0"/>
                  </a:rPr>
                  <a:t>(Design direction)</a:t>
                </a:r>
              </a:p>
            </p:txBody>
          </p:sp>
          <p:sp>
            <p:nvSpPr>
              <p:cNvPr id="242" name="Line 149">
                <a:extLst>
                  <a:ext uri="{FF2B5EF4-FFF2-40B4-BE49-F238E27FC236}">
                    <a16:creationId xmlns:a16="http://schemas.microsoft.com/office/drawing/2014/main" id="{C3E4E9AF-0FA8-451A-E259-A26D754954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307805" y="2614385"/>
                <a:ext cx="187992" cy="0"/>
              </a:xfrm>
              <a:prstGeom prst="line">
                <a:avLst/>
              </a:prstGeom>
              <a:noFill/>
              <a:ln w="19050" cap="rnd">
                <a:solidFill>
                  <a:srgbClr val="0024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dirty="0">
                  <a:latin typeface="+mj-lt"/>
                  <a:ea typeface="Utopia" panose="02020500000000000000" pitchFamily="18" charset="0"/>
                  <a:cs typeface="Utopia" panose="02020500000000000000" pitchFamily="18" charset="0"/>
                </a:endParaRPr>
              </a:p>
            </p:txBody>
          </p:sp>
          <p:sp>
            <p:nvSpPr>
              <p:cNvPr id="243" name="Textfeld 242">
                <a:extLst>
                  <a:ext uri="{FF2B5EF4-FFF2-40B4-BE49-F238E27FC236}">
                    <a16:creationId xmlns:a16="http://schemas.microsoft.com/office/drawing/2014/main" id="{EA0D95BF-623D-FE13-3A7A-C5610A79F38D}"/>
                  </a:ext>
                </a:extLst>
              </p:cNvPr>
              <p:cNvSpPr txBox="1"/>
              <p:nvPr/>
            </p:nvSpPr>
            <p:spPr>
              <a:xfrm>
                <a:off x="8551000" y="2519140"/>
                <a:ext cx="660268" cy="1810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100" dirty="0">
                    <a:latin typeface="+mj-lt"/>
                    <a:ea typeface="Utopia" panose="02020500000000000000" pitchFamily="18" charset="0"/>
                    <a:cs typeface="Utopia" panose="02020500000000000000" pitchFamily="18" charset="0"/>
                  </a:rPr>
                  <a:t>Electrical</a:t>
                </a:r>
              </a:p>
            </p:txBody>
          </p:sp>
        </p:grpSp>
        <p:sp>
          <p:nvSpPr>
            <p:cNvPr id="39" name="Abgerundetes Rechteck 39">
              <a:extLst>
                <a:ext uri="{FF2B5EF4-FFF2-40B4-BE49-F238E27FC236}">
                  <a16:creationId xmlns:a16="http://schemas.microsoft.com/office/drawing/2014/main" id="{60441485-AD42-ADB8-65A3-9E3C3FD2EAB6}"/>
                </a:ext>
              </a:extLst>
            </p:cNvPr>
            <p:cNvSpPr/>
            <p:nvPr/>
          </p:nvSpPr>
          <p:spPr>
            <a:xfrm>
              <a:off x="1523802" y="2922966"/>
              <a:ext cx="2839177" cy="165159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36000" tIns="0" rIns="36000" bIns="72000" rtlCol="0" anchor="t"/>
            <a:lstStyle/>
            <a:p>
              <a:pPr algn="ctr">
                <a:defRPr/>
              </a:pPr>
              <a:r>
                <a:rPr lang="en-US" sz="1100" kern="0" dirty="0">
                  <a:latin typeface="+mj-lt"/>
                  <a:ea typeface="Utopia" panose="02020500000000000000" pitchFamily="18" charset="0"/>
                  <a:cs typeface="Utopia" panose="02020500000000000000" pitchFamily="18" charset="0"/>
                </a:rPr>
                <a:t>Hydraulic</a:t>
              </a:r>
            </a:p>
          </p:txBody>
        </p:sp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749DC48E-B567-B601-CD9B-C4FBD94BD790}"/>
                </a:ext>
              </a:extLst>
            </p:cNvPr>
            <p:cNvSpPr txBox="1"/>
            <p:nvPr/>
          </p:nvSpPr>
          <p:spPr>
            <a:xfrm>
              <a:off x="3452586" y="4310342"/>
              <a:ext cx="805526" cy="279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100" kern="0" dirty="0">
                  <a:solidFill>
                    <a:prstClr val="black"/>
                  </a:solidFill>
                  <a:latin typeface="+mj-lt"/>
                  <a:ea typeface="Utopia" panose="02020500000000000000" pitchFamily="18" charset="0"/>
                  <a:cs typeface="Utopia" panose="02020500000000000000" pitchFamily="18" charset="0"/>
                </a:rPr>
                <a:t>Transfer</a:t>
              </a:r>
            </a:p>
          </p:txBody>
        </p:sp>
        <p:grpSp>
          <p:nvGrpSpPr>
            <p:cNvPr id="41" name="Gruppieren 40">
              <a:extLst>
                <a:ext uri="{FF2B5EF4-FFF2-40B4-BE49-F238E27FC236}">
                  <a16:creationId xmlns:a16="http://schemas.microsoft.com/office/drawing/2014/main" id="{68A90196-3C2D-4B4E-D911-D7E5D0CD8D8A}"/>
                </a:ext>
              </a:extLst>
            </p:cNvPr>
            <p:cNvGrpSpPr/>
            <p:nvPr/>
          </p:nvGrpSpPr>
          <p:grpSpPr>
            <a:xfrm>
              <a:off x="1534392" y="3910343"/>
              <a:ext cx="974687" cy="679771"/>
              <a:chOff x="980448" y="3029568"/>
              <a:chExt cx="1574810" cy="1098311"/>
            </a:xfrm>
          </p:grpSpPr>
          <p:sp>
            <p:nvSpPr>
              <p:cNvPr id="225" name="Abgerundetes Rechteck 225">
                <a:extLst>
                  <a:ext uri="{FF2B5EF4-FFF2-40B4-BE49-F238E27FC236}">
                    <a16:creationId xmlns:a16="http://schemas.microsoft.com/office/drawing/2014/main" id="{89C8A686-440C-844A-D4D5-1827E682BE66}"/>
                  </a:ext>
                </a:extLst>
              </p:cNvPr>
              <p:cNvSpPr/>
              <p:nvPr/>
            </p:nvSpPr>
            <p:spPr>
              <a:xfrm>
                <a:off x="1201692" y="3029568"/>
                <a:ext cx="1080000" cy="72000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100" kern="0" dirty="0">
                  <a:solidFill>
                    <a:prstClr val="white"/>
                  </a:solidFill>
                  <a:latin typeface="+mj-lt"/>
                  <a:ea typeface="Utopia" panose="02020500000000000000" pitchFamily="18" charset="0"/>
                  <a:cs typeface="Utopia" panose="02020500000000000000" pitchFamily="18" charset="0"/>
                </a:endParaRPr>
              </a:p>
            </p:txBody>
          </p:sp>
          <p:sp>
            <p:nvSpPr>
              <p:cNvPr id="226" name="Textfeld 225">
                <a:extLst>
                  <a:ext uri="{FF2B5EF4-FFF2-40B4-BE49-F238E27FC236}">
                    <a16:creationId xmlns:a16="http://schemas.microsoft.com/office/drawing/2014/main" id="{317574BA-EA35-238A-0A57-285E2744F91C}"/>
                  </a:ext>
                </a:extLst>
              </p:cNvPr>
              <p:cNvSpPr txBox="1"/>
              <p:nvPr/>
            </p:nvSpPr>
            <p:spPr>
              <a:xfrm>
                <a:off x="980448" y="3675846"/>
                <a:ext cx="1574810" cy="452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sz="1100" kern="0" dirty="0">
                    <a:solidFill>
                      <a:prstClr val="black"/>
                    </a:solidFill>
                    <a:latin typeface="+mj-lt"/>
                    <a:ea typeface="Utopia" panose="02020500000000000000" pitchFamily="18" charset="0"/>
                    <a:cs typeface="Utopia" panose="02020500000000000000" pitchFamily="18" charset="0"/>
                  </a:rPr>
                  <a:t>Generation</a:t>
                </a:r>
              </a:p>
            </p:txBody>
          </p:sp>
        </p:grpSp>
        <p:grpSp>
          <p:nvGrpSpPr>
            <p:cNvPr id="42" name="Gruppieren 41">
              <a:extLst>
                <a:ext uri="{FF2B5EF4-FFF2-40B4-BE49-F238E27FC236}">
                  <a16:creationId xmlns:a16="http://schemas.microsoft.com/office/drawing/2014/main" id="{B1256B82-DF89-044A-95A9-33C75341903D}"/>
                </a:ext>
              </a:extLst>
            </p:cNvPr>
            <p:cNvGrpSpPr/>
            <p:nvPr/>
          </p:nvGrpSpPr>
          <p:grpSpPr>
            <a:xfrm>
              <a:off x="2221288" y="3903060"/>
              <a:ext cx="1427040" cy="679771"/>
              <a:chOff x="615011" y="3029568"/>
              <a:chExt cx="2305680" cy="1098311"/>
            </a:xfrm>
          </p:grpSpPr>
          <p:sp>
            <p:nvSpPr>
              <p:cNvPr id="223" name="Abgerundetes Rechteck 223">
                <a:extLst>
                  <a:ext uri="{FF2B5EF4-FFF2-40B4-BE49-F238E27FC236}">
                    <a16:creationId xmlns:a16="http://schemas.microsoft.com/office/drawing/2014/main" id="{E5D103A7-E9FD-B7FA-BEAF-2E3FFFDF6AAF}"/>
                  </a:ext>
                </a:extLst>
              </p:cNvPr>
              <p:cNvSpPr/>
              <p:nvPr/>
            </p:nvSpPr>
            <p:spPr>
              <a:xfrm>
                <a:off x="1201692" y="3029568"/>
                <a:ext cx="1080000" cy="72000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100" kern="0" dirty="0">
                  <a:solidFill>
                    <a:prstClr val="white"/>
                  </a:solidFill>
                  <a:latin typeface="+mj-lt"/>
                  <a:ea typeface="Utopia" panose="02020500000000000000" pitchFamily="18" charset="0"/>
                  <a:cs typeface="Utopia" panose="02020500000000000000" pitchFamily="18" charset="0"/>
                </a:endParaRPr>
              </a:p>
            </p:txBody>
          </p:sp>
          <p:sp>
            <p:nvSpPr>
              <p:cNvPr id="224" name="Textfeld 223">
                <a:extLst>
                  <a:ext uri="{FF2B5EF4-FFF2-40B4-BE49-F238E27FC236}">
                    <a16:creationId xmlns:a16="http://schemas.microsoft.com/office/drawing/2014/main" id="{1FDF587E-9A80-2B6F-6A0F-A9B45E0AB0EA}"/>
                  </a:ext>
                </a:extLst>
              </p:cNvPr>
              <p:cNvSpPr txBox="1"/>
              <p:nvPr/>
            </p:nvSpPr>
            <p:spPr>
              <a:xfrm>
                <a:off x="615011" y="3675846"/>
                <a:ext cx="2305680" cy="452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sz="1100" kern="0" dirty="0">
                    <a:solidFill>
                      <a:prstClr val="black"/>
                    </a:solidFill>
                    <a:latin typeface="+mj-lt"/>
                    <a:ea typeface="Utopia" panose="02020500000000000000" pitchFamily="18" charset="0"/>
                    <a:cs typeface="Utopia" panose="02020500000000000000" pitchFamily="18" charset="0"/>
                  </a:rPr>
                  <a:t>Distribution</a:t>
                </a:r>
              </a:p>
            </p:txBody>
          </p:sp>
        </p:grpSp>
        <p:grpSp>
          <p:nvGrpSpPr>
            <p:cNvPr id="43" name="Gruppieren 42">
              <a:extLst>
                <a:ext uri="{FF2B5EF4-FFF2-40B4-BE49-F238E27FC236}">
                  <a16:creationId xmlns:a16="http://schemas.microsoft.com/office/drawing/2014/main" id="{C8580DC7-7EA3-0BDA-64BE-7ECA0C7422EB}"/>
                </a:ext>
              </a:extLst>
            </p:cNvPr>
            <p:cNvGrpSpPr/>
            <p:nvPr/>
          </p:nvGrpSpPr>
          <p:grpSpPr>
            <a:xfrm>
              <a:off x="2578364" y="3232794"/>
              <a:ext cx="1777836" cy="461665"/>
              <a:chOff x="4881027" y="4794731"/>
              <a:chExt cx="1777836" cy="461665"/>
            </a:xfrm>
          </p:grpSpPr>
          <p:sp>
            <p:nvSpPr>
              <p:cNvPr id="215" name="Abgerundetes Rechteck 215">
                <a:extLst>
                  <a:ext uri="{FF2B5EF4-FFF2-40B4-BE49-F238E27FC236}">
                    <a16:creationId xmlns:a16="http://schemas.microsoft.com/office/drawing/2014/main" id="{8B3C3DFF-7FCD-B0CE-8699-E6AA844D24C9}"/>
                  </a:ext>
                </a:extLst>
              </p:cNvPr>
              <p:cNvSpPr/>
              <p:nvPr/>
            </p:nvSpPr>
            <p:spPr>
              <a:xfrm>
                <a:off x="4881027" y="4809037"/>
                <a:ext cx="668438" cy="445626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100" kern="0" dirty="0">
                  <a:solidFill>
                    <a:prstClr val="white"/>
                  </a:solidFill>
                  <a:latin typeface="+mj-lt"/>
                  <a:ea typeface="Utopia" panose="02020500000000000000" pitchFamily="18" charset="0"/>
                  <a:cs typeface="Utopia" panose="02020500000000000000" pitchFamily="18" charset="0"/>
                </a:endParaRPr>
              </a:p>
            </p:txBody>
          </p:sp>
          <p:sp>
            <p:nvSpPr>
              <p:cNvPr id="216" name="Textfeld 215">
                <a:extLst>
                  <a:ext uri="{FF2B5EF4-FFF2-40B4-BE49-F238E27FC236}">
                    <a16:creationId xmlns:a16="http://schemas.microsoft.com/office/drawing/2014/main" id="{AEF85661-61A1-313E-A430-D91DC9415482}"/>
                  </a:ext>
                </a:extLst>
              </p:cNvPr>
              <p:cNvSpPr txBox="1"/>
              <p:nvPr/>
            </p:nvSpPr>
            <p:spPr>
              <a:xfrm>
                <a:off x="5516649" y="4794731"/>
                <a:ext cx="11422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sz="1100" kern="0" dirty="0">
                    <a:solidFill>
                      <a:prstClr val="black"/>
                    </a:solidFill>
                    <a:latin typeface="+mj-lt"/>
                    <a:ea typeface="Utopia" panose="02020500000000000000" pitchFamily="18" charset="0"/>
                    <a:cs typeface="Utopia" panose="02020500000000000000" pitchFamily="18" charset="0"/>
                  </a:rPr>
                  <a:t>Local </a:t>
                </a:r>
              </a:p>
              <a:p>
                <a:pPr>
                  <a:defRPr/>
                </a:pPr>
                <a:r>
                  <a:rPr lang="en-US" sz="1100" kern="0" dirty="0">
                    <a:solidFill>
                      <a:prstClr val="black"/>
                    </a:solidFill>
                    <a:latin typeface="+mj-lt"/>
                    <a:ea typeface="Utopia" panose="02020500000000000000" pitchFamily="18" charset="0"/>
                    <a:cs typeface="Utopia" panose="02020500000000000000" pitchFamily="18" charset="0"/>
                  </a:rPr>
                  <a:t>Control</a:t>
                </a:r>
              </a:p>
            </p:txBody>
          </p:sp>
          <p:cxnSp>
            <p:nvCxnSpPr>
              <p:cNvPr id="217" name="Gerader Verbinder 216">
                <a:extLst>
                  <a:ext uri="{FF2B5EF4-FFF2-40B4-BE49-F238E27FC236}">
                    <a16:creationId xmlns:a16="http://schemas.microsoft.com/office/drawing/2014/main" id="{01358F9B-4803-266C-8D2B-A462CB4B7E8D}"/>
                  </a:ext>
                </a:extLst>
              </p:cNvPr>
              <p:cNvCxnSpPr/>
              <p:nvPr/>
            </p:nvCxnSpPr>
            <p:spPr>
              <a:xfrm flipV="1">
                <a:off x="4988067" y="4888528"/>
                <a:ext cx="476725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18" name="Gerader Verbinder 217">
                <a:extLst>
                  <a:ext uri="{FF2B5EF4-FFF2-40B4-BE49-F238E27FC236}">
                    <a16:creationId xmlns:a16="http://schemas.microsoft.com/office/drawing/2014/main" id="{35CCFC7B-BB46-AE56-222F-D81FDACBF630}"/>
                  </a:ext>
                </a:extLst>
              </p:cNvPr>
              <p:cNvCxnSpPr/>
              <p:nvPr/>
            </p:nvCxnSpPr>
            <p:spPr>
              <a:xfrm flipV="1">
                <a:off x="4988064" y="5031214"/>
                <a:ext cx="476725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19" name="Gerader Verbinder 218">
                <a:extLst>
                  <a:ext uri="{FF2B5EF4-FFF2-40B4-BE49-F238E27FC236}">
                    <a16:creationId xmlns:a16="http://schemas.microsoft.com/office/drawing/2014/main" id="{A6AA7FD0-9BE5-0292-554C-A66E3AE987AB}"/>
                  </a:ext>
                </a:extLst>
              </p:cNvPr>
              <p:cNvCxnSpPr/>
              <p:nvPr/>
            </p:nvCxnSpPr>
            <p:spPr>
              <a:xfrm flipV="1">
                <a:off x="4988063" y="5173899"/>
                <a:ext cx="476725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220" name="Abgerundetes Rechteck 220">
                <a:extLst>
                  <a:ext uri="{FF2B5EF4-FFF2-40B4-BE49-F238E27FC236}">
                    <a16:creationId xmlns:a16="http://schemas.microsoft.com/office/drawing/2014/main" id="{3D7A4D99-9658-7FAD-F6D0-FD53BAE286CF}"/>
                  </a:ext>
                </a:extLst>
              </p:cNvPr>
              <p:cNvSpPr/>
              <p:nvPr/>
            </p:nvSpPr>
            <p:spPr>
              <a:xfrm>
                <a:off x="5080750" y="4846796"/>
                <a:ext cx="110176" cy="75384"/>
              </a:xfrm>
              <a:prstGeom prst="roundRect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100" kern="0" dirty="0">
                  <a:solidFill>
                    <a:prstClr val="white"/>
                  </a:solidFill>
                  <a:latin typeface="+mj-lt"/>
                  <a:ea typeface="Utopia" panose="02020500000000000000" pitchFamily="18" charset="0"/>
                  <a:cs typeface="Utopia" panose="02020500000000000000" pitchFamily="18" charset="0"/>
                </a:endParaRPr>
              </a:p>
            </p:txBody>
          </p:sp>
          <p:sp>
            <p:nvSpPr>
              <p:cNvPr id="221" name="Abgerundetes Rechteck 221">
                <a:extLst>
                  <a:ext uri="{FF2B5EF4-FFF2-40B4-BE49-F238E27FC236}">
                    <a16:creationId xmlns:a16="http://schemas.microsoft.com/office/drawing/2014/main" id="{00505ED0-F772-DEC7-EB06-7947648F669E}"/>
                  </a:ext>
                </a:extLst>
              </p:cNvPr>
              <p:cNvSpPr/>
              <p:nvPr/>
            </p:nvSpPr>
            <p:spPr>
              <a:xfrm>
                <a:off x="5250269" y="4996790"/>
                <a:ext cx="110176" cy="75384"/>
              </a:xfrm>
              <a:prstGeom prst="roundRect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100" kern="0" dirty="0">
                  <a:solidFill>
                    <a:prstClr val="white"/>
                  </a:solidFill>
                  <a:latin typeface="+mj-lt"/>
                  <a:ea typeface="Utopia" panose="02020500000000000000" pitchFamily="18" charset="0"/>
                  <a:cs typeface="Utopia" panose="02020500000000000000" pitchFamily="18" charset="0"/>
                </a:endParaRPr>
              </a:p>
            </p:txBody>
          </p:sp>
          <p:sp>
            <p:nvSpPr>
              <p:cNvPr id="222" name="Abgerundetes Rechteck 222">
                <a:extLst>
                  <a:ext uri="{FF2B5EF4-FFF2-40B4-BE49-F238E27FC236}">
                    <a16:creationId xmlns:a16="http://schemas.microsoft.com/office/drawing/2014/main" id="{A4A40D6F-79C5-8034-F73A-4E60FC78E3D4}"/>
                  </a:ext>
                </a:extLst>
              </p:cNvPr>
              <p:cNvSpPr/>
              <p:nvPr/>
            </p:nvSpPr>
            <p:spPr>
              <a:xfrm>
                <a:off x="5159024" y="5140248"/>
                <a:ext cx="110176" cy="75384"/>
              </a:xfrm>
              <a:prstGeom prst="roundRect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100" kern="0" dirty="0">
                  <a:solidFill>
                    <a:prstClr val="white"/>
                  </a:solidFill>
                  <a:latin typeface="+mj-lt"/>
                  <a:ea typeface="Utopia" panose="02020500000000000000" pitchFamily="18" charset="0"/>
                  <a:cs typeface="Utopia" panose="02020500000000000000" pitchFamily="18" charset="0"/>
                </a:endParaRPr>
              </a:p>
            </p:txBody>
          </p:sp>
        </p:grpSp>
        <p:cxnSp>
          <p:nvCxnSpPr>
            <p:cNvPr id="44" name="Gewinkelter Verbinder 44">
              <a:extLst>
                <a:ext uri="{FF2B5EF4-FFF2-40B4-BE49-F238E27FC236}">
                  <a16:creationId xmlns:a16="http://schemas.microsoft.com/office/drawing/2014/main" id="{D454E59D-4D34-7B62-191D-4BE1DE582DF6}"/>
                </a:ext>
              </a:extLst>
            </p:cNvPr>
            <p:cNvCxnSpPr>
              <a:stCxn id="215" idx="2"/>
              <a:endCxn id="225" idx="0"/>
            </p:cNvCxnSpPr>
            <p:nvPr/>
          </p:nvCxnSpPr>
          <p:spPr>
            <a:xfrm rot="5400000">
              <a:off x="2350255" y="3348016"/>
              <a:ext cx="217618" cy="907038"/>
            </a:xfrm>
            <a:prstGeom prst="bentConnector3">
              <a:avLst>
                <a:gd name="adj1" fmla="val 37963"/>
              </a:avLst>
            </a:prstGeom>
            <a:ln w="19050">
              <a:solidFill>
                <a:srgbClr val="7576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winkelter Verbinder 45">
              <a:extLst>
                <a:ext uri="{FF2B5EF4-FFF2-40B4-BE49-F238E27FC236}">
                  <a16:creationId xmlns:a16="http://schemas.microsoft.com/office/drawing/2014/main" id="{A84AA15A-09C2-3B02-2DF1-554A43F3F759}"/>
                </a:ext>
              </a:extLst>
            </p:cNvPr>
            <p:cNvCxnSpPr>
              <a:stCxn id="215" idx="2"/>
              <a:endCxn id="47" idx="0"/>
            </p:cNvCxnSpPr>
            <p:nvPr/>
          </p:nvCxnSpPr>
          <p:spPr>
            <a:xfrm rot="16200000" flipH="1">
              <a:off x="3262542" y="3342767"/>
              <a:ext cx="210032" cy="909950"/>
            </a:xfrm>
            <a:prstGeom prst="bentConnector3">
              <a:avLst>
                <a:gd name="adj1" fmla="val 38662"/>
              </a:avLst>
            </a:prstGeom>
            <a:ln w="19050">
              <a:solidFill>
                <a:srgbClr val="7576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Gruppieren 45">
              <a:extLst>
                <a:ext uri="{FF2B5EF4-FFF2-40B4-BE49-F238E27FC236}">
                  <a16:creationId xmlns:a16="http://schemas.microsoft.com/office/drawing/2014/main" id="{C1417D41-DA89-A962-E09F-9E2E611D140E}"/>
                </a:ext>
              </a:extLst>
            </p:cNvPr>
            <p:cNvGrpSpPr/>
            <p:nvPr/>
          </p:nvGrpSpPr>
          <p:grpSpPr>
            <a:xfrm>
              <a:off x="2802434" y="3961136"/>
              <a:ext cx="202842" cy="344040"/>
              <a:chOff x="5265980" y="2277949"/>
              <a:chExt cx="202842" cy="344040"/>
            </a:xfrm>
          </p:grpSpPr>
          <p:grpSp>
            <p:nvGrpSpPr>
              <p:cNvPr id="210" name="Gruppieren 209">
                <a:extLst>
                  <a:ext uri="{FF2B5EF4-FFF2-40B4-BE49-F238E27FC236}">
                    <a16:creationId xmlns:a16="http://schemas.microsoft.com/office/drawing/2014/main" id="{110B72BB-7183-1359-0B37-DDC87F5CC2B8}"/>
                  </a:ext>
                </a:extLst>
              </p:cNvPr>
              <p:cNvGrpSpPr/>
              <p:nvPr/>
            </p:nvGrpSpPr>
            <p:grpSpPr>
              <a:xfrm>
                <a:off x="5271604" y="2284977"/>
                <a:ext cx="197218" cy="332714"/>
                <a:chOff x="1584312" y="3099622"/>
                <a:chExt cx="267416" cy="537569"/>
              </a:xfrm>
            </p:grpSpPr>
            <p:sp>
              <p:nvSpPr>
                <p:cNvPr id="212" name="Abgerundetes Rechteck 212">
                  <a:extLst>
                    <a:ext uri="{FF2B5EF4-FFF2-40B4-BE49-F238E27FC236}">
                      <a16:creationId xmlns:a16="http://schemas.microsoft.com/office/drawing/2014/main" id="{3800F07B-45E8-7F30-7685-C658A3F7A3FE}"/>
                    </a:ext>
                  </a:extLst>
                </p:cNvPr>
                <p:cNvSpPr/>
                <p:nvPr/>
              </p:nvSpPr>
              <p:spPr>
                <a:xfrm>
                  <a:off x="1584313" y="3462940"/>
                  <a:ext cx="267415" cy="174251"/>
                </a:xfrm>
                <a:prstGeom prst="roundRect">
                  <a:avLst/>
                </a:prstGeom>
                <a:solidFill>
                  <a:srgbClr val="0C679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1100" kern="0" dirty="0">
                    <a:solidFill>
                      <a:prstClr val="white"/>
                    </a:solidFill>
                    <a:latin typeface="+mj-lt"/>
                    <a:ea typeface="Utopia" panose="02020500000000000000" pitchFamily="18" charset="0"/>
                    <a:cs typeface="Utopia" panose="02020500000000000000" pitchFamily="18" charset="0"/>
                  </a:endParaRPr>
                </a:p>
              </p:txBody>
            </p:sp>
            <p:sp>
              <p:nvSpPr>
                <p:cNvPr id="213" name="Abgerundetes Rechteck 213">
                  <a:extLst>
                    <a:ext uri="{FF2B5EF4-FFF2-40B4-BE49-F238E27FC236}">
                      <a16:creationId xmlns:a16="http://schemas.microsoft.com/office/drawing/2014/main" id="{E8FC0353-53D9-E36C-6A11-B3285F8F6B5E}"/>
                    </a:ext>
                  </a:extLst>
                </p:cNvPr>
                <p:cNvSpPr/>
                <p:nvPr/>
              </p:nvSpPr>
              <p:spPr>
                <a:xfrm>
                  <a:off x="1584313" y="3099622"/>
                  <a:ext cx="257842" cy="172450"/>
                </a:xfrm>
                <a:prstGeom prst="roundRect">
                  <a:avLst/>
                </a:prstGeom>
                <a:solidFill>
                  <a:srgbClr val="C00000"/>
                </a:solidFill>
                <a:ln w="12700" cap="flat" cmpd="sng" algn="ctr">
                  <a:solidFill>
                    <a:srgbClr val="C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1100" kern="0" dirty="0">
                    <a:solidFill>
                      <a:prstClr val="white"/>
                    </a:solidFill>
                    <a:latin typeface="+mj-lt"/>
                    <a:ea typeface="Utopia" panose="02020500000000000000" pitchFamily="18" charset="0"/>
                    <a:cs typeface="Utopia" panose="02020500000000000000" pitchFamily="18" charset="0"/>
                  </a:endParaRPr>
                </a:p>
              </p:txBody>
            </p:sp>
            <p:sp>
              <p:nvSpPr>
                <p:cNvPr id="214" name="Flussdiagramm: Prozess 213">
                  <a:extLst>
                    <a:ext uri="{FF2B5EF4-FFF2-40B4-BE49-F238E27FC236}">
                      <a16:creationId xmlns:a16="http://schemas.microsoft.com/office/drawing/2014/main" id="{43E1326A-CB81-1347-D437-33D878DEC44F}"/>
                    </a:ext>
                  </a:extLst>
                </p:cNvPr>
                <p:cNvSpPr/>
                <p:nvPr/>
              </p:nvSpPr>
              <p:spPr>
                <a:xfrm>
                  <a:off x="1584312" y="3281745"/>
                  <a:ext cx="267415" cy="174251"/>
                </a:xfrm>
                <a:prstGeom prst="flowChartProcess">
                  <a:avLst/>
                </a:prstGeom>
                <a:solidFill>
                  <a:srgbClr val="ED7D31">
                    <a:lumMod val="60000"/>
                    <a:lumOff val="40000"/>
                  </a:srgbClr>
                </a:solidFill>
                <a:ln w="12700" cap="flat" cmpd="sng" algn="ctr">
                  <a:solidFill>
                    <a:srgbClr val="ED7D31">
                      <a:lumMod val="60000"/>
                      <a:lumOff val="4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1100" kern="0" dirty="0">
                    <a:solidFill>
                      <a:prstClr val="white"/>
                    </a:solidFill>
                    <a:latin typeface="+mj-lt"/>
                    <a:ea typeface="Utopia" panose="02020500000000000000" pitchFamily="18" charset="0"/>
                    <a:cs typeface="Utopia" panose="02020500000000000000" pitchFamily="18" charset="0"/>
                  </a:endParaRPr>
                </a:p>
              </p:txBody>
            </p:sp>
          </p:grpSp>
          <p:sp>
            <p:nvSpPr>
              <p:cNvPr id="211" name="Abgerundetes Rechteck 211">
                <a:extLst>
                  <a:ext uri="{FF2B5EF4-FFF2-40B4-BE49-F238E27FC236}">
                    <a16:creationId xmlns:a16="http://schemas.microsoft.com/office/drawing/2014/main" id="{266F0F83-8F2B-DB64-C322-182F64AB8658}"/>
                  </a:ext>
                </a:extLst>
              </p:cNvPr>
              <p:cNvSpPr/>
              <p:nvPr/>
            </p:nvSpPr>
            <p:spPr>
              <a:xfrm>
                <a:off x="5265980" y="2277949"/>
                <a:ext cx="202840" cy="344040"/>
              </a:xfrm>
              <a:prstGeom prst="roundRect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100" kern="0" dirty="0">
                  <a:solidFill>
                    <a:prstClr val="white"/>
                  </a:solidFill>
                  <a:latin typeface="+mj-lt"/>
                  <a:ea typeface="Utopia" panose="02020500000000000000" pitchFamily="18" charset="0"/>
                  <a:cs typeface="Utopia" panose="02020500000000000000" pitchFamily="18" charset="0"/>
                </a:endParaRPr>
              </a:p>
            </p:txBody>
          </p:sp>
        </p:grpSp>
        <p:sp>
          <p:nvSpPr>
            <p:cNvPr id="47" name="Abgerundetes Rechteck 47">
              <a:extLst>
                <a:ext uri="{FF2B5EF4-FFF2-40B4-BE49-F238E27FC236}">
                  <a16:creationId xmlns:a16="http://schemas.microsoft.com/office/drawing/2014/main" id="{94F844E6-DB13-7F5B-87D5-CD87EB074DEF}"/>
                </a:ext>
              </a:extLst>
            </p:cNvPr>
            <p:cNvSpPr/>
            <p:nvPr/>
          </p:nvSpPr>
          <p:spPr>
            <a:xfrm>
              <a:off x="3488314" y="3902758"/>
              <a:ext cx="668438" cy="44562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100" kern="0" dirty="0">
                <a:solidFill>
                  <a:prstClr val="white"/>
                </a:solidFill>
                <a:latin typeface="+mj-lt"/>
                <a:ea typeface="Utopia" panose="02020500000000000000" pitchFamily="18" charset="0"/>
                <a:cs typeface="Utopia" panose="02020500000000000000" pitchFamily="18" charset="0"/>
              </a:endParaRPr>
            </a:p>
          </p:txBody>
        </p:sp>
        <p:grpSp>
          <p:nvGrpSpPr>
            <p:cNvPr id="48" name="Gruppieren 47">
              <a:extLst>
                <a:ext uri="{FF2B5EF4-FFF2-40B4-BE49-F238E27FC236}">
                  <a16:creationId xmlns:a16="http://schemas.microsoft.com/office/drawing/2014/main" id="{BCD05373-EEFF-3D0E-B894-335C8B439669}"/>
                </a:ext>
              </a:extLst>
            </p:cNvPr>
            <p:cNvGrpSpPr/>
            <p:nvPr/>
          </p:nvGrpSpPr>
          <p:grpSpPr>
            <a:xfrm>
              <a:off x="3803519" y="4013136"/>
              <a:ext cx="292482" cy="233364"/>
              <a:chOff x="3871822" y="3925532"/>
              <a:chExt cx="472566" cy="377048"/>
            </a:xfrm>
          </p:grpSpPr>
          <p:sp>
            <p:nvSpPr>
              <p:cNvPr id="204" name="Abgerundetes Rechteck 204">
                <a:extLst>
                  <a:ext uri="{FF2B5EF4-FFF2-40B4-BE49-F238E27FC236}">
                    <a16:creationId xmlns:a16="http://schemas.microsoft.com/office/drawing/2014/main" id="{51D509E5-15E2-D857-641B-712CF1D2ACB9}"/>
                  </a:ext>
                </a:extLst>
              </p:cNvPr>
              <p:cNvSpPr/>
              <p:nvPr/>
            </p:nvSpPr>
            <p:spPr>
              <a:xfrm>
                <a:off x="3871822" y="3925532"/>
                <a:ext cx="69374" cy="377048"/>
              </a:xfrm>
              <a:prstGeom prst="roundRect">
                <a:avLst/>
              </a:prstGeom>
              <a:solidFill>
                <a:sysClr val="windowText" lastClr="000000"/>
              </a:solidFill>
              <a:ln w="952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100" kern="0" dirty="0">
                  <a:solidFill>
                    <a:prstClr val="white"/>
                  </a:solidFill>
                  <a:latin typeface="+mj-lt"/>
                  <a:ea typeface="Utopia" panose="02020500000000000000" pitchFamily="18" charset="0"/>
                  <a:cs typeface="Utopia" panose="02020500000000000000" pitchFamily="18" charset="0"/>
                </a:endParaRPr>
              </a:p>
            </p:txBody>
          </p:sp>
          <p:sp>
            <p:nvSpPr>
              <p:cNvPr id="205" name="Abgerundetes Rechteck 205">
                <a:extLst>
                  <a:ext uri="{FF2B5EF4-FFF2-40B4-BE49-F238E27FC236}">
                    <a16:creationId xmlns:a16="http://schemas.microsoft.com/office/drawing/2014/main" id="{3374C68C-BA3C-DD32-5049-F7C501430921}"/>
                  </a:ext>
                </a:extLst>
              </p:cNvPr>
              <p:cNvSpPr/>
              <p:nvPr/>
            </p:nvSpPr>
            <p:spPr>
              <a:xfrm>
                <a:off x="3966042" y="3925532"/>
                <a:ext cx="69374" cy="377048"/>
              </a:xfrm>
              <a:prstGeom prst="roundRect">
                <a:avLst/>
              </a:prstGeom>
              <a:solidFill>
                <a:sysClr val="windowText" lastClr="000000"/>
              </a:solidFill>
              <a:ln w="952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100" kern="0" dirty="0">
                  <a:solidFill>
                    <a:prstClr val="white"/>
                  </a:solidFill>
                  <a:latin typeface="+mj-lt"/>
                  <a:ea typeface="Utopia" panose="02020500000000000000" pitchFamily="18" charset="0"/>
                  <a:cs typeface="Utopia" panose="02020500000000000000" pitchFamily="18" charset="0"/>
                </a:endParaRPr>
              </a:p>
            </p:txBody>
          </p:sp>
          <p:sp>
            <p:nvSpPr>
              <p:cNvPr id="206" name="Abgerundetes Rechteck 206">
                <a:extLst>
                  <a:ext uri="{FF2B5EF4-FFF2-40B4-BE49-F238E27FC236}">
                    <a16:creationId xmlns:a16="http://schemas.microsoft.com/office/drawing/2014/main" id="{739258A7-4282-A0DD-73E7-B6797D0B5051}"/>
                  </a:ext>
                </a:extLst>
              </p:cNvPr>
              <p:cNvSpPr/>
              <p:nvPr/>
            </p:nvSpPr>
            <p:spPr>
              <a:xfrm>
                <a:off x="4060630" y="3925532"/>
                <a:ext cx="69374" cy="377048"/>
              </a:xfrm>
              <a:prstGeom prst="roundRect">
                <a:avLst/>
              </a:prstGeom>
              <a:solidFill>
                <a:sysClr val="windowText" lastClr="000000"/>
              </a:solidFill>
              <a:ln w="952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100" kern="0" dirty="0">
                  <a:solidFill>
                    <a:prstClr val="white"/>
                  </a:solidFill>
                  <a:latin typeface="+mj-lt"/>
                  <a:ea typeface="Utopia" panose="02020500000000000000" pitchFamily="18" charset="0"/>
                  <a:cs typeface="Utopia" panose="02020500000000000000" pitchFamily="18" charset="0"/>
                </a:endParaRPr>
              </a:p>
            </p:txBody>
          </p:sp>
          <p:sp>
            <p:nvSpPr>
              <p:cNvPr id="207" name="Abgerundetes Rechteck 207">
                <a:extLst>
                  <a:ext uri="{FF2B5EF4-FFF2-40B4-BE49-F238E27FC236}">
                    <a16:creationId xmlns:a16="http://schemas.microsoft.com/office/drawing/2014/main" id="{E230D042-36A7-DE54-35C1-311EE7873887}"/>
                  </a:ext>
                </a:extLst>
              </p:cNvPr>
              <p:cNvSpPr/>
              <p:nvPr/>
            </p:nvSpPr>
            <p:spPr>
              <a:xfrm>
                <a:off x="4155220" y="3925532"/>
                <a:ext cx="69374" cy="377048"/>
              </a:xfrm>
              <a:prstGeom prst="roundRect">
                <a:avLst/>
              </a:prstGeom>
              <a:solidFill>
                <a:sysClr val="windowText" lastClr="000000"/>
              </a:solidFill>
              <a:ln w="952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100" kern="0" dirty="0">
                  <a:solidFill>
                    <a:prstClr val="white"/>
                  </a:solidFill>
                  <a:latin typeface="+mj-lt"/>
                  <a:ea typeface="Utopia" panose="02020500000000000000" pitchFamily="18" charset="0"/>
                  <a:cs typeface="Utopia" panose="02020500000000000000" pitchFamily="18" charset="0"/>
                </a:endParaRPr>
              </a:p>
            </p:txBody>
          </p:sp>
          <p:sp>
            <p:nvSpPr>
              <p:cNvPr id="208" name="Abgerundetes Rechteck 208">
                <a:extLst>
                  <a:ext uri="{FF2B5EF4-FFF2-40B4-BE49-F238E27FC236}">
                    <a16:creationId xmlns:a16="http://schemas.microsoft.com/office/drawing/2014/main" id="{FE4FBB1E-63AD-2417-FF6E-D3AED8735507}"/>
                  </a:ext>
                </a:extLst>
              </p:cNvPr>
              <p:cNvSpPr/>
              <p:nvPr/>
            </p:nvSpPr>
            <p:spPr>
              <a:xfrm>
                <a:off x="4249808" y="3925532"/>
                <a:ext cx="69374" cy="377048"/>
              </a:xfrm>
              <a:prstGeom prst="roundRect">
                <a:avLst/>
              </a:prstGeom>
              <a:solidFill>
                <a:sysClr val="windowText" lastClr="000000"/>
              </a:solidFill>
              <a:ln w="952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100" kern="0" dirty="0">
                  <a:solidFill>
                    <a:prstClr val="white"/>
                  </a:solidFill>
                  <a:latin typeface="+mj-lt"/>
                  <a:ea typeface="Utopia" panose="02020500000000000000" pitchFamily="18" charset="0"/>
                  <a:cs typeface="Utopia" panose="02020500000000000000" pitchFamily="18" charset="0"/>
                </a:endParaRPr>
              </a:p>
            </p:txBody>
          </p:sp>
          <p:sp>
            <p:nvSpPr>
              <p:cNvPr id="209" name="Abgerundetes Rechteck 209">
                <a:extLst>
                  <a:ext uri="{FF2B5EF4-FFF2-40B4-BE49-F238E27FC236}">
                    <a16:creationId xmlns:a16="http://schemas.microsoft.com/office/drawing/2014/main" id="{481D5CA6-DA12-EF1A-AAE4-A89C32797330}"/>
                  </a:ext>
                </a:extLst>
              </p:cNvPr>
              <p:cNvSpPr/>
              <p:nvPr/>
            </p:nvSpPr>
            <p:spPr>
              <a:xfrm>
                <a:off x="4270242" y="3994010"/>
                <a:ext cx="74146" cy="69226"/>
              </a:xfrm>
              <a:prstGeom prst="roundRect">
                <a:avLst/>
              </a:prstGeom>
              <a:solidFill>
                <a:sysClr val="windowText" lastClr="000000"/>
              </a:solidFill>
              <a:ln w="952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100" kern="0" dirty="0">
                  <a:solidFill>
                    <a:prstClr val="white"/>
                  </a:solidFill>
                  <a:latin typeface="+mj-lt"/>
                  <a:ea typeface="Utopia" panose="02020500000000000000" pitchFamily="18" charset="0"/>
                  <a:cs typeface="Utopia" panose="02020500000000000000" pitchFamily="18" charset="0"/>
                </a:endParaRPr>
              </a:p>
            </p:txBody>
          </p:sp>
        </p:grpSp>
        <p:grpSp>
          <p:nvGrpSpPr>
            <p:cNvPr id="49" name="Gruppieren 48">
              <a:extLst>
                <a:ext uri="{FF2B5EF4-FFF2-40B4-BE49-F238E27FC236}">
                  <a16:creationId xmlns:a16="http://schemas.microsoft.com/office/drawing/2014/main" id="{AD5DA146-86A2-5964-C0EA-49C182B777B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575952" y="3968194"/>
              <a:ext cx="200837" cy="151285"/>
              <a:chOff x="3507070" y="2133581"/>
              <a:chExt cx="214590" cy="161644"/>
            </a:xfrm>
          </p:grpSpPr>
          <p:sp>
            <p:nvSpPr>
              <p:cNvPr id="200" name="Gleichschenkliges Dreieck 199">
                <a:extLst>
                  <a:ext uri="{FF2B5EF4-FFF2-40B4-BE49-F238E27FC236}">
                    <a16:creationId xmlns:a16="http://schemas.microsoft.com/office/drawing/2014/main" id="{9C4CC1C3-1DD7-C264-A6F1-01CDFBE12A99}"/>
                  </a:ext>
                </a:extLst>
              </p:cNvPr>
              <p:cNvSpPr/>
              <p:nvPr/>
            </p:nvSpPr>
            <p:spPr>
              <a:xfrm rot="5400000">
                <a:off x="3504977" y="2186744"/>
                <a:ext cx="110574" cy="106387"/>
              </a:xfrm>
              <a:prstGeom prst="triangle">
                <a:avLst/>
              </a:prstGeom>
              <a:solidFill>
                <a:schemeClr val="bg1"/>
              </a:solidFill>
              <a:ln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>
                  <a:latin typeface="+mj-lt"/>
                  <a:ea typeface="Utopia" panose="02020500000000000000" pitchFamily="18" charset="0"/>
                  <a:cs typeface="Utopia" panose="02020500000000000000" pitchFamily="18" charset="0"/>
                </a:endParaRPr>
              </a:p>
            </p:txBody>
          </p:sp>
          <p:sp>
            <p:nvSpPr>
              <p:cNvPr id="201" name="Gleichschenkliges Dreieck 200">
                <a:extLst>
                  <a:ext uri="{FF2B5EF4-FFF2-40B4-BE49-F238E27FC236}">
                    <a16:creationId xmlns:a16="http://schemas.microsoft.com/office/drawing/2014/main" id="{2105C92E-C3CF-34CF-6668-19A9333E59EE}"/>
                  </a:ext>
                </a:extLst>
              </p:cNvPr>
              <p:cNvSpPr/>
              <p:nvPr/>
            </p:nvSpPr>
            <p:spPr>
              <a:xfrm rot="16200000" flipH="1">
                <a:off x="3613180" y="2186744"/>
                <a:ext cx="110574" cy="106387"/>
              </a:xfrm>
              <a:prstGeom prst="triangle">
                <a:avLst/>
              </a:prstGeom>
              <a:solidFill>
                <a:schemeClr val="bg1"/>
              </a:solidFill>
              <a:ln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>
                  <a:latin typeface="+mj-lt"/>
                  <a:ea typeface="Utopia" panose="02020500000000000000" pitchFamily="18" charset="0"/>
                  <a:cs typeface="Utopia" panose="02020500000000000000" pitchFamily="18" charset="0"/>
                </a:endParaRPr>
              </a:p>
            </p:txBody>
          </p:sp>
          <p:cxnSp>
            <p:nvCxnSpPr>
              <p:cNvPr id="202" name="Gerader Verbinder 201">
                <a:extLst>
                  <a:ext uri="{FF2B5EF4-FFF2-40B4-BE49-F238E27FC236}">
                    <a16:creationId xmlns:a16="http://schemas.microsoft.com/office/drawing/2014/main" id="{6D22C354-FE80-D181-6BE2-5CF46CD879EB}"/>
                  </a:ext>
                </a:extLst>
              </p:cNvPr>
              <p:cNvCxnSpPr/>
              <p:nvPr/>
            </p:nvCxnSpPr>
            <p:spPr>
              <a:xfrm>
                <a:off x="3614422" y="2133756"/>
                <a:ext cx="0" cy="106181"/>
              </a:xfrm>
              <a:prstGeom prst="line">
                <a:avLst/>
              </a:prstGeom>
              <a:noFill/>
              <a:ln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03" name="Gerader Verbinder 202">
                <a:extLst>
                  <a:ext uri="{FF2B5EF4-FFF2-40B4-BE49-F238E27FC236}">
                    <a16:creationId xmlns:a16="http://schemas.microsoft.com/office/drawing/2014/main" id="{00BD78D3-6451-059D-FC4B-BB6638CF6137}"/>
                  </a:ext>
                </a:extLst>
              </p:cNvPr>
              <p:cNvCxnSpPr/>
              <p:nvPr/>
            </p:nvCxnSpPr>
            <p:spPr>
              <a:xfrm>
                <a:off x="3574734" y="2133581"/>
                <a:ext cx="78055" cy="175"/>
              </a:xfrm>
              <a:prstGeom prst="line">
                <a:avLst/>
              </a:prstGeom>
              <a:noFill/>
              <a:ln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50" name="Gruppieren 49">
              <a:extLst>
                <a:ext uri="{FF2B5EF4-FFF2-40B4-BE49-F238E27FC236}">
                  <a16:creationId xmlns:a16="http://schemas.microsoft.com/office/drawing/2014/main" id="{170E42B7-2264-DBAB-9040-8292F06F08E3}"/>
                </a:ext>
              </a:extLst>
            </p:cNvPr>
            <p:cNvGrpSpPr/>
            <p:nvPr/>
          </p:nvGrpSpPr>
          <p:grpSpPr>
            <a:xfrm>
              <a:off x="3206329" y="4001550"/>
              <a:ext cx="328392" cy="259252"/>
              <a:chOff x="2178049" y="2684621"/>
              <a:chExt cx="328392" cy="259252"/>
            </a:xfrm>
          </p:grpSpPr>
          <p:sp>
            <p:nvSpPr>
              <p:cNvPr id="194" name="Freeform 135">
                <a:extLst>
                  <a:ext uri="{FF2B5EF4-FFF2-40B4-BE49-F238E27FC236}">
                    <a16:creationId xmlns:a16="http://schemas.microsoft.com/office/drawing/2014/main" id="{99F08FB4-C14B-027E-DCB5-58883E2FC0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829" y="2684818"/>
                <a:ext cx="89125" cy="88429"/>
              </a:xfrm>
              <a:custGeom>
                <a:avLst/>
                <a:gdLst>
                  <a:gd name="T0" fmla="*/ 0 w 252"/>
                  <a:gd name="T1" fmla="*/ 134 h 268"/>
                  <a:gd name="T2" fmla="*/ 2 w 252"/>
                  <a:gd name="T3" fmla="*/ 107 h 268"/>
                  <a:gd name="T4" fmla="*/ 22 w 252"/>
                  <a:gd name="T5" fmla="*/ 59 h 268"/>
                  <a:gd name="T6" fmla="*/ 55 w 252"/>
                  <a:gd name="T7" fmla="*/ 22 h 268"/>
                  <a:gd name="T8" fmla="*/ 101 w 252"/>
                  <a:gd name="T9" fmla="*/ 2 h 268"/>
                  <a:gd name="T10" fmla="*/ 125 w 252"/>
                  <a:gd name="T11" fmla="*/ 0 h 268"/>
                  <a:gd name="T12" fmla="*/ 151 w 252"/>
                  <a:gd name="T13" fmla="*/ 2 h 268"/>
                  <a:gd name="T14" fmla="*/ 197 w 252"/>
                  <a:gd name="T15" fmla="*/ 22 h 268"/>
                  <a:gd name="T16" fmla="*/ 231 w 252"/>
                  <a:gd name="T17" fmla="*/ 59 h 268"/>
                  <a:gd name="T18" fmla="*/ 249 w 252"/>
                  <a:gd name="T19" fmla="*/ 107 h 268"/>
                  <a:gd name="T20" fmla="*/ 252 w 252"/>
                  <a:gd name="T21" fmla="*/ 134 h 268"/>
                  <a:gd name="T22" fmla="*/ 249 w 252"/>
                  <a:gd name="T23" fmla="*/ 162 h 268"/>
                  <a:gd name="T24" fmla="*/ 231 w 252"/>
                  <a:gd name="T25" fmla="*/ 211 h 268"/>
                  <a:gd name="T26" fmla="*/ 197 w 252"/>
                  <a:gd name="T27" fmla="*/ 247 h 268"/>
                  <a:gd name="T28" fmla="*/ 151 w 252"/>
                  <a:gd name="T29" fmla="*/ 267 h 268"/>
                  <a:gd name="T30" fmla="*/ 125 w 252"/>
                  <a:gd name="T31" fmla="*/ 268 h 268"/>
                  <a:gd name="T32" fmla="*/ 101 w 252"/>
                  <a:gd name="T33" fmla="*/ 267 h 268"/>
                  <a:gd name="T34" fmla="*/ 55 w 252"/>
                  <a:gd name="T35" fmla="*/ 247 h 268"/>
                  <a:gd name="T36" fmla="*/ 22 w 252"/>
                  <a:gd name="T37" fmla="*/ 211 h 268"/>
                  <a:gd name="T38" fmla="*/ 2 w 252"/>
                  <a:gd name="T39" fmla="*/ 162 h 268"/>
                  <a:gd name="T40" fmla="*/ 0 w 252"/>
                  <a:gd name="T41" fmla="*/ 134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2" h="268">
                    <a:moveTo>
                      <a:pt x="0" y="134"/>
                    </a:moveTo>
                    <a:lnTo>
                      <a:pt x="2" y="107"/>
                    </a:lnTo>
                    <a:lnTo>
                      <a:pt x="22" y="59"/>
                    </a:lnTo>
                    <a:lnTo>
                      <a:pt x="55" y="22"/>
                    </a:lnTo>
                    <a:lnTo>
                      <a:pt x="101" y="2"/>
                    </a:lnTo>
                    <a:lnTo>
                      <a:pt x="125" y="0"/>
                    </a:lnTo>
                    <a:lnTo>
                      <a:pt x="151" y="2"/>
                    </a:lnTo>
                    <a:lnTo>
                      <a:pt x="197" y="22"/>
                    </a:lnTo>
                    <a:lnTo>
                      <a:pt x="231" y="59"/>
                    </a:lnTo>
                    <a:lnTo>
                      <a:pt x="249" y="107"/>
                    </a:lnTo>
                    <a:lnTo>
                      <a:pt x="252" y="134"/>
                    </a:lnTo>
                    <a:lnTo>
                      <a:pt x="249" y="162"/>
                    </a:lnTo>
                    <a:lnTo>
                      <a:pt x="231" y="211"/>
                    </a:lnTo>
                    <a:lnTo>
                      <a:pt x="197" y="247"/>
                    </a:lnTo>
                    <a:lnTo>
                      <a:pt x="151" y="267"/>
                    </a:lnTo>
                    <a:lnTo>
                      <a:pt x="125" y="268"/>
                    </a:lnTo>
                    <a:lnTo>
                      <a:pt x="101" y="267"/>
                    </a:lnTo>
                    <a:lnTo>
                      <a:pt x="55" y="247"/>
                    </a:lnTo>
                    <a:lnTo>
                      <a:pt x="22" y="211"/>
                    </a:lnTo>
                    <a:lnTo>
                      <a:pt x="2" y="162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0C679C"/>
              </a:solidFill>
              <a:ln w="19050">
                <a:solidFill>
                  <a:srgbClr val="0C679C"/>
                </a:solidFill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dirty="0">
                  <a:latin typeface="+mj-lt"/>
                  <a:ea typeface="Utopia" panose="02020500000000000000" pitchFamily="18" charset="0"/>
                  <a:cs typeface="Utopia" panose="02020500000000000000" pitchFamily="18" charset="0"/>
                </a:endParaRPr>
              </a:p>
            </p:txBody>
          </p:sp>
          <p:sp>
            <p:nvSpPr>
              <p:cNvPr id="195" name="Freeform 138">
                <a:extLst>
                  <a:ext uri="{FF2B5EF4-FFF2-40B4-BE49-F238E27FC236}">
                    <a16:creationId xmlns:a16="http://schemas.microsoft.com/office/drawing/2014/main" id="{D93E6C24-B475-9E9C-A8D0-471649A580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316" y="2853879"/>
                <a:ext cx="89125" cy="88429"/>
              </a:xfrm>
              <a:custGeom>
                <a:avLst/>
                <a:gdLst>
                  <a:gd name="T0" fmla="*/ 0 w 252"/>
                  <a:gd name="T1" fmla="*/ 134 h 269"/>
                  <a:gd name="T2" fmla="*/ 2 w 252"/>
                  <a:gd name="T3" fmla="*/ 106 h 269"/>
                  <a:gd name="T4" fmla="*/ 22 w 252"/>
                  <a:gd name="T5" fmla="*/ 59 h 269"/>
                  <a:gd name="T6" fmla="*/ 55 w 252"/>
                  <a:gd name="T7" fmla="*/ 21 h 269"/>
                  <a:gd name="T8" fmla="*/ 101 w 252"/>
                  <a:gd name="T9" fmla="*/ 1 h 269"/>
                  <a:gd name="T10" fmla="*/ 127 w 252"/>
                  <a:gd name="T11" fmla="*/ 0 h 269"/>
                  <a:gd name="T12" fmla="*/ 151 w 252"/>
                  <a:gd name="T13" fmla="*/ 1 h 269"/>
                  <a:gd name="T14" fmla="*/ 197 w 252"/>
                  <a:gd name="T15" fmla="*/ 21 h 269"/>
                  <a:gd name="T16" fmla="*/ 231 w 252"/>
                  <a:gd name="T17" fmla="*/ 59 h 269"/>
                  <a:gd name="T18" fmla="*/ 249 w 252"/>
                  <a:gd name="T19" fmla="*/ 106 h 269"/>
                  <a:gd name="T20" fmla="*/ 252 w 252"/>
                  <a:gd name="T21" fmla="*/ 134 h 269"/>
                  <a:gd name="T22" fmla="*/ 249 w 252"/>
                  <a:gd name="T23" fmla="*/ 161 h 269"/>
                  <a:gd name="T24" fmla="*/ 231 w 252"/>
                  <a:gd name="T25" fmla="*/ 210 h 269"/>
                  <a:gd name="T26" fmla="*/ 197 w 252"/>
                  <a:gd name="T27" fmla="*/ 246 h 269"/>
                  <a:gd name="T28" fmla="*/ 151 w 252"/>
                  <a:gd name="T29" fmla="*/ 266 h 269"/>
                  <a:gd name="T30" fmla="*/ 127 w 252"/>
                  <a:gd name="T31" fmla="*/ 269 h 269"/>
                  <a:gd name="T32" fmla="*/ 101 w 252"/>
                  <a:gd name="T33" fmla="*/ 266 h 269"/>
                  <a:gd name="T34" fmla="*/ 55 w 252"/>
                  <a:gd name="T35" fmla="*/ 246 h 269"/>
                  <a:gd name="T36" fmla="*/ 22 w 252"/>
                  <a:gd name="T37" fmla="*/ 210 h 269"/>
                  <a:gd name="T38" fmla="*/ 2 w 252"/>
                  <a:gd name="T39" fmla="*/ 161 h 269"/>
                  <a:gd name="T40" fmla="*/ 0 w 252"/>
                  <a:gd name="T41" fmla="*/ 134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2" h="269">
                    <a:moveTo>
                      <a:pt x="0" y="134"/>
                    </a:moveTo>
                    <a:lnTo>
                      <a:pt x="2" y="106"/>
                    </a:lnTo>
                    <a:lnTo>
                      <a:pt x="22" y="59"/>
                    </a:lnTo>
                    <a:lnTo>
                      <a:pt x="55" y="21"/>
                    </a:lnTo>
                    <a:lnTo>
                      <a:pt x="101" y="1"/>
                    </a:lnTo>
                    <a:lnTo>
                      <a:pt x="127" y="0"/>
                    </a:lnTo>
                    <a:lnTo>
                      <a:pt x="151" y="1"/>
                    </a:lnTo>
                    <a:lnTo>
                      <a:pt x="197" y="21"/>
                    </a:lnTo>
                    <a:lnTo>
                      <a:pt x="231" y="59"/>
                    </a:lnTo>
                    <a:lnTo>
                      <a:pt x="249" y="106"/>
                    </a:lnTo>
                    <a:lnTo>
                      <a:pt x="252" y="134"/>
                    </a:lnTo>
                    <a:lnTo>
                      <a:pt x="249" y="161"/>
                    </a:lnTo>
                    <a:lnTo>
                      <a:pt x="231" y="210"/>
                    </a:lnTo>
                    <a:lnTo>
                      <a:pt x="197" y="246"/>
                    </a:lnTo>
                    <a:lnTo>
                      <a:pt x="151" y="266"/>
                    </a:lnTo>
                    <a:lnTo>
                      <a:pt x="127" y="269"/>
                    </a:lnTo>
                    <a:lnTo>
                      <a:pt x="101" y="266"/>
                    </a:lnTo>
                    <a:lnTo>
                      <a:pt x="55" y="246"/>
                    </a:lnTo>
                    <a:lnTo>
                      <a:pt x="22" y="210"/>
                    </a:lnTo>
                    <a:lnTo>
                      <a:pt x="2" y="161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0C679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dirty="0">
                  <a:latin typeface="+mj-lt"/>
                  <a:ea typeface="Utopia" panose="02020500000000000000" pitchFamily="18" charset="0"/>
                  <a:cs typeface="Utopia" panose="02020500000000000000" pitchFamily="18" charset="0"/>
                </a:endParaRPr>
              </a:p>
            </p:txBody>
          </p:sp>
          <p:sp>
            <p:nvSpPr>
              <p:cNvPr id="196" name="Line 149">
                <a:extLst>
                  <a:ext uri="{FF2B5EF4-FFF2-40B4-BE49-F238E27FC236}">
                    <a16:creationId xmlns:a16="http://schemas.microsoft.com/office/drawing/2014/main" id="{9F12C5AF-A1E4-18BF-C0E2-210A1823D9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63774" y="2904960"/>
                <a:ext cx="152054" cy="0"/>
              </a:xfrm>
              <a:prstGeom prst="line">
                <a:avLst/>
              </a:prstGeom>
              <a:noFill/>
              <a:ln w="19050" cap="rnd">
                <a:solidFill>
                  <a:srgbClr val="0C67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dirty="0">
                  <a:latin typeface="+mj-lt"/>
                  <a:ea typeface="Utopia" panose="02020500000000000000" pitchFamily="18" charset="0"/>
                  <a:cs typeface="Utopia" panose="02020500000000000000" pitchFamily="18" charset="0"/>
                </a:endParaRPr>
              </a:p>
            </p:txBody>
          </p:sp>
          <p:sp>
            <p:nvSpPr>
              <p:cNvPr id="197" name="Line 149">
                <a:extLst>
                  <a:ext uri="{FF2B5EF4-FFF2-40B4-BE49-F238E27FC236}">
                    <a16:creationId xmlns:a16="http://schemas.microsoft.com/office/drawing/2014/main" id="{8F27B5AC-AC89-69BE-51C8-95FDAD3071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7424" y="2731468"/>
                <a:ext cx="158403" cy="0"/>
              </a:xfrm>
              <a:prstGeom prst="line">
                <a:avLst/>
              </a:prstGeom>
              <a:noFill/>
              <a:ln w="19050" cap="rnd">
                <a:solidFill>
                  <a:srgbClr val="0C67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dirty="0">
                  <a:latin typeface="+mj-lt"/>
                  <a:ea typeface="Utopia" panose="02020500000000000000" pitchFamily="18" charset="0"/>
                  <a:cs typeface="Utopia" panose="02020500000000000000" pitchFamily="18" charset="0"/>
                </a:endParaRPr>
              </a:p>
            </p:txBody>
          </p:sp>
          <p:sp>
            <p:nvSpPr>
              <p:cNvPr id="198" name="Freeform 135">
                <a:extLst>
                  <a:ext uri="{FF2B5EF4-FFF2-40B4-BE49-F238E27FC236}">
                    <a16:creationId xmlns:a16="http://schemas.microsoft.com/office/drawing/2014/main" id="{8F661C4D-1860-FD2B-862D-BA4D83D158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8049" y="2855444"/>
                <a:ext cx="89125" cy="88429"/>
              </a:xfrm>
              <a:custGeom>
                <a:avLst/>
                <a:gdLst>
                  <a:gd name="T0" fmla="*/ 0 w 252"/>
                  <a:gd name="T1" fmla="*/ 134 h 268"/>
                  <a:gd name="T2" fmla="*/ 2 w 252"/>
                  <a:gd name="T3" fmla="*/ 107 h 268"/>
                  <a:gd name="T4" fmla="*/ 22 w 252"/>
                  <a:gd name="T5" fmla="*/ 59 h 268"/>
                  <a:gd name="T6" fmla="*/ 55 w 252"/>
                  <a:gd name="T7" fmla="*/ 22 h 268"/>
                  <a:gd name="T8" fmla="*/ 101 w 252"/>
                  <a:gd name="T9" fmla="*/ 2 h 268"/>
                  <a:gd name="T10" fmla="*/ 125 w 252"/>
                  <a:gd name="T11" fmla="*/ 0 h 268"/>
                  <a:gd name="T12" fmla="*/ 151 w 252"/>
                  <a:gd name="T13" fmla="*/ 2 h 268"/>
                  <a:gd name="T14" fmla="*/ 197 w 252"/>
                  <a:gd name="T15" fmla="*/ 22 h 268"/>
                  <a:gd name="T16" fmla="*/ 231 w 252"/>
                  <a:gd name="T17" fmla="*/ 59 h 268"/>
                  <a:gd name="T18" fmla="*/ 249 w 252"/>
                  <a:gd name="T19" fmla="*/ 107 h 268"/>
                  <a:gd name="T20" fmla="*/ 252 w 252"/>
                  <a:gd name="T21" fmla="*/ 134 h 268"/>
                  <a:gd name="T22" fmla="*/ 249 w 252"/>
                  <a:gd name="T23" fmla="*/ 162 h 268"/>
                  <a:gd name="T24" fmla="*/ 231 w 252"/>
                  <a:gd name="T25" fmla="*/ 211 h 268"/>
                  <a:gd name="T26" fmla="*/ 197 w 252"/>
                  <a:gd name="T27" fmla="*/ 247 h 268"/>
                  <a:gd name="T28" fmla="*/ 151 w 252"/>
                  <a:gd name="T29" fmla="*/ 267 h 268"/>
                  <a:gd name="T30" fmla="*/ 125 w 252"/>
                  <a:gd name="T31" fmla="*/ 268 h 268"/>
                  <a:gd name="T32" fmla="*/ 101 w 252"/>
                  <a:gd name="T33" fmla="*/ 267 h 268"/>
                  <a:gd name="T34" fmla="*/ 55 w 252"/>
                  <a:gd name="T35" fmla="*/ 247 h 268"/>
                  <a:gd name="T36" fmla="*/ 22 w 252"/>
                  <a:gd name="T37" fmla="*/ 211 h 268"/>
                  <a:gd name="T38" fmla="*/ 2 w 252"/>
                  <a:gd name="T39" fmla="*/ 162 h 268"/>
                  <a:gd name="T40" fmla="*/ 0 w 252"/>
                  <a:gd name="T41" fmla="*/ 134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2" h="268">
                    <a:moveTo>
                      <a:pt x="0" y="134"/>
                    </a:moveTo>
                    <a:lnTo>
                      <a:pt x="2" y="107"/>
                    </a:lnTo>
                    <a:lnTo>
                      <a:pt x="22" y="59"/>
                    </a:lnTo>
                    <a:lnTo>
                      <a:pt x="55" y="22"/>
                    </a:lnTo>
                    <a:lnTo>
                      <a:pt x="101" y="2"/>
                    </a:lnTo>
                    <a:lnTo>
                      <a:pt x="125" y="0"/>
                    </a:lnTo>
                    <a:lnTo>
                      <a:pt x="151" y="2"/>
                    </a:lnTo>
                    <a:lnTo>
                      <a:pt x="197" y="22"/>
                    </a:lnTo>
                    <a:lnTo>
                      <a:pt x="231" y="59"/>
                    </a:lnTo>
                    <a:lnTo>
                      <a:pt x="249" y="107"/>
                    </a:lnTo>
                    <a:lnTo>
                      <a:pt x="252" y="134"/>
                    </a:lnTo>
                    <a:lnTo>
                      <a:pt x="249" y="162"/>
                    </a:lnTo>
                    <a:lnTo>
                      <a:pt x="231" y="211"/>
                    </a:lnTo>
                    <a:lnTo>
                      <a:pt x="197" y="247"/>
                    </a:lnTo>
                    <a:lnTo>
                      <a:pt x="151" y="267"/>
                    </a:lnTo>
                    <a:lnTo>
                      <a:pt x="125" y="268"/>
                    </a:lnTo>
                    <a:lnTo>
                      <a:pt x="101" y="267"/>
                    </a:lnTo>
                    <a:lnTo>
                      <a:pt x="55" y="247"/>
                    </a:lnTo>
                    <a:lnTo>
                      <a:pt x="22" y="211"/>
                    </a:lnTo>
                    <a:lnTo>
                      <a:pt x="2" y="162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0C679C"/>
              </a:solidFill>
              <a:ln w="19050">
                <a:solidFill>
                  <a:srgbClr val="0C679C"/>
                </a:solidFill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dirty="0">
                  <a:latin typeface="+mj-lt"/>
                  <a:ea typeface="Utopia" panose="02020500000000000000" pitchFamily="18" charset="0"/>
                  <a:cs typeface="Utopia" panose="02020500000000000000" pitchFamily="18" charset="0"/>
                </a:endParaRPr>
              </a:p>
            </p:txBody>
          </p:sp>
          <p:sp>
            <p:nvSpPr>
              <p:cNvPr id="199" name="Freeform 138">
                <a:extLst>
                  <a:ext uri="{FF2B5EF4-FFF2-40B4-BE49-F238E27FC236}">
                    <a16:creationId xmlns:a16="http://schemas.microsoft.com/office/drawing/2014/main" id="{8BC477B3-59D1-5D3B-8305-E9A6C22FC9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9537" y="2684621"/>
                <a:ext cx="89125" cy="88429"/>
              </a:xfrm>
              <a:custGeom>
                <a:avLst/>
                <a:gdLst>
                  <a:gd name="T0" fmla="*/ 0 w 252"/>
                  <a:gd name="T1" fmla="*/ 134 h 269"/>
                  <a:gd name="T2" fmla="*/ 2 w 252"/>
                  <a:gd name="T3" fmla="*/ 106 h 269"/>
                  <a:gd name="T4" fmla="*/ 22 w 252"/>
                  <a:gd name="T5" fmla="*/ 59 h 269"/>
                  <a:gd name="T6" fmla="*/ 55 w 252"/>
                  <a:gd name="T7" fmla="*/ 21 h 269"/>
                  <a:gd name="T8" fmla="*/ 101 w 252"/>
                  <a:gd name="T9" fmla="*/ 1 h 269"/>
                  <a:gd name="T10" fmla="*/ 127 w 252"/>
                  <a:gd name="T11" fmla="*/ 0 h 269"/>
                  <a:gd name="T12" fmla="*/ 151 w 252"/>
                  <a:gd name="T13" fmla="*/ 1 h 269"/>
                  <a:gd name="T14" fmla="*/ 197 w 252"/>
                  <a:gd name="T15" fmla="*/ 21 h 269"/>
                  <a:gd name="T16" fmla="*/ 231 w 252"/>
                  <a:gd name="T17" fmla="*/ 59 h 269"/>
                  <a:gd name="T18" fmla="*/ 249 w 252"/>
                  <a:gd name="T19" fmla="*/ 106 h 269"/>
                  <a:gd name="T20" fmla="*/ 252 w 252"/>
                  <a:gd name="T21" fmla="*/ 134 h 269"/>
                  <a:gd name="T22" fmla="*/ 249 w 252"/>
                  <a:gd name="T23" fmla="*/ 161 h 269"/>
                  <a:gd name="T24" fmla="*/ 231 w 252"/>
                  <a:gd name="T25" fmla="*/ 210 h 269"/>
                  <a:gd name="T26" fmla="*/ 197 w 252"/>
                  <a:gd name="T27" fmla="*/ 246 h 269"/>
                  <a:gd name="T28" fmla="*/ 151 w 252"/>
                  <a:gd name="T29" fmla="*/ 266 h 269"/>
                  <a:gd name="T30" fmla="*/ 127 w 252"/>
                  <a:gd name="T31" fmla="*/ 269 h 269"/>
                  <a:gd name="T32" fmla="*/ 101 w 252"/>
                  <a:gd name="T33" fmla="*/ 266 h 269"/>
                  <a:gd name="T34" fmla="*/ 55 w 252"/>
                  <a:gd name="T35" fmla="*/ 246 h 269"/>
                  <a:gd name="T36" fmla="*/ 22 w 252"/>
                  <a:gd name="T37" fmla="*/ 210 h 269"/>
                  <a:gd name="T38" fmla="*/ 2 w 252"/>
                  <a:gd name="T39" fmla="*/ 161 h 269"/>
                  <a:gd name="T40" fmla="*/ 0 w 252"/>
                  <a:gd name="T41" fmla="*/ 134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2" h="269">
                    <a:moveTo>
                      <a:pt x="0" y="134"/>
                    </a:moveTo>
                    <a:lnTo>
                      <a:pt x="2" y="106"/>
                    </a:lnTo>
                    <a:lnTo>
                      <a:pt x="22" y="59"/>
                    </a:lnTo>
                    <a:lnTo>
                      <a:pt x="55" y="21"/>
                    </a:lnTo>
                    <a:lnTo>
                      <a:pt x="101" y="1"/>
                    </a:lnTo>
                    <a:lnTo>
                      <a:pt x="127" y="0"/>
                    </a:lnTo>
                    <a:lnTo>
                      <a:pt x="151" y="1"/>
                    </a:lnTo>
                    <a:lnTo>
                      <a:pt x="197" y="21"/>
                    </a:lnTo>
                    <a:lnTo>
                      <a:pt x="231" y="59"/>
                    </a:lnTo>
                    <a:lnTo>
                      <a:pt x="249" y="106"/>
                    </a:lnTo>
                    <a:lnTo>
                      <a:pt x="252" y="134"/>
                    </a:lnTo>
                    <a:lnTo>
                      <a:pt x="249" y="161"/>
                    </a:lnTo>
                    <a:lnTo>
                      <a:pt x="231" y="210"/>
                    </a:lnTo>
                    <a:lnTo>
                      <a:pt x="197" y="246"/>
                    </a:lnTo>
                    <a:lnTo>
                      <a:pt x="151" y="266"/>
                    </a:lnTo>
                    <a:lnTo>
                      <a:pt x="127" y="269"/>
                    </a:lnTo>
                    <a:lnTo>
                      <a:pt x="101" y="266"/>
                    </a:lnTo>
                    <a:lnTo>
                      <a:pt x="55" y="246"/>
                    </a:lnTo>
                    <a:lnTo>
                      <a:pt x="22" y="210"/>
                    </a:lnTo>
                    <a:lnTo>
                      <a:pt x="2" y="161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0C679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dirty="0">
                  <a:latin typeface="+mj-lt"/>
                  <a:ea typeface="Utopia" panose="02020500000000000000" pitchFamily="18" charset="0"/>
                  <a:cs typeface="Utopia" panose="02020500000000000000" pitchFamily="18" charset="0"/>
                </a:endParaRPr>
              </a:p>
            </p:txBody>
          </p:sp>
        </p:grpSp>
        <p:grpSp>
          <p:nvGrpSpPr>
            <p:cNvPr id="51" name="Gruppieren 50">
              <a:extLst>
                <a:ext uri="{FF2B5EF4-FFF2-40B4-BE49-F238E27FC236}">
                  <a16:creationId xmlns:a16="http://schemas.microsoft.com/office/drawing/2014/main" id="{04EF37CF-DF5C-1E6F-35EC-E94FCF39D5B8}"/>
                </a:ext>
              </a:extLst>
            </p:cNvPr>
            <p:cNvGrpSpPr/>
            <p:nvPr/>
          </p:nvGrpSpPr>
          <p:grpSpPr>
            <a:xfrm>
              <a:off x="2289705" y="4001550"/>
              <a:ext cx="328392" cy="259252"/>
              <a:chOff x="2178049" y="2684621"/>
              <a:chExt cx="328392" cy="259252"/>
            </a:xfrm>
          </p:grpSpPr>
          <p:sp>
            <p:nvSpPr>
              <p:cNvPr id="188" name="Freeform 135">
                <a:extLst>
                  <a:ext uri="{FF2B5EF4-FFF2-40B4-BE49-F238E27FC236}">
                    <a16:creationId xmlns:a16="http://schemas.microsoft.com/office/drawing/2014/main" id="{66640CFF-A139-4D72-CFEA-6553EB95BD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829" y="2684818"/>
                <a:ext cx="89125" cy="88429"/>
              </a:xfrm>
              <a:custGeom>
                <a:avLst/>
                <a:gdLst>
                  <a:gd name="T0" fmla="*/ 0 w 252"/>
                  <a:gd name="T1" fmla="*/ 134 h 268"/>
                  <a:gd name="T2" fmla="*/ 2 w 252"/>
                  <a:gd name="T3" fmla="*/ 107 h 268"/>
                  <a:gd name="T4" fmla="*/ 22 w 252"/>
                  <a:gd name="T5" fmla="*/ 59 h 268"/>
                  <a:gd name="T6" fmla="*/ 55 w 252"/>
                  <a:gd name="T7" fmla="*/ 22 h 268"/>
                  <a:gd name="T8" fmla="*/ 101 w 252"/>
                  <a:gd name="T9" fmla="*/ 2 h 268"/>
                  <a:gd name="T10" fmla="*/ 125 w 252"/>
                  <a:gd name="T11" fmla="*/ 0 h 268"/>
                  <a:gd name="T12" fmla="*/ 151 w 252"/>
                  <a:gd name="T13" fmla="*/ 2 h 268"/>
                  <a:gd name="T14" fmla="*/ 197 w 252"/>
                  <a:gd name="T15" fmla="*/ 22 h 268"/>
                  <a:gd name="T16" fmla="*/ 231 w 252"/>
                  <a:gd name="T17" fmla="*/ 59 h 268"/>
                  <a:gd name="T18" fmla="*/ 249 w 252"/>
                  <a:gd name="T19" fmla="*/ 107 h 268"/>
                  <a:gd name="T20" fmla="*/ 252 w 252"/>
                  <a:gd name="T21" fmla="*/ 134 h 268"/>
                  <a:gd name="T22" fmla="*/ 249 w 252"/>
                  <a:gd name="T23" fmla="*/ 162 h 268"/>
                  <a:gd name="T24" fmla="*/ 231 w 252"/>
                  <a:gd name="T25" fmla="*/ 211 h 268"/>
                  <a:gd name="T26" fmla="*/ 197 w 252"/>
                  <a:gd name="T27" fmla="*/ 247 h 268"/>
                  <a:gd name="T28" fmla="*/ 151 w 252"/>
                  <a:gd name="T29" fmla="*/ 267 h 268"/>
                  <a:gd name="T30" fmla="*/ 125 w 252"/>
                  <a:gd name="T31" fmla="*/ 268 h 268"/>
                  <a:gd name="T32" fmla="*/ 101 w 252"/>
                  <a:gd name="T33" fmla="*/ 267 h 268"/>
                  <a:gd name="T34" fmla="*/ 55 w 252"/>
                  <a:gd name="T35" fmla="*/ 247 h 268"/>
                  <a:gd name="T36" fmla="*/ 22 w 252"/>
                  <a:gd name="T37" fmla="*/ 211 h 268"/>
                  <a:gd name="T38" fmla="*/ 2 w 252"/>
                  <a:gd name="T39" fmla="*/ 162 h 268"/>
                  <a:gd name="T40" fmla="*/ 0 w 252"/>
                  <a:gd name="T41" fmla="*/ 134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2" h="268">
                    <a:moveTo>
                      <a:pt x="0" y="134"/>
                    </a:moveTo>
                    <a:lnTo>
                      <a:pt x="2" y="107"/>
                    </a:lnTo>
                    <a:lnTo>
                      <a:pt x="22" y="59"/>
                    </a:lnTo>
                    <a:lnTo>
                      <a:pt x="55" y="22"/>
                    </a:lnTo>
                    <a:lnTo>
                      <a:pt x="101" y="2"/>
                    </a:lnTo>
                    <a:lnTo>
                      <a:pt x="125" y="0"/>
                    </a:lnTo>
                    <a:lnTo>
                      <a:pt x="151" y="2"/>
                    </a:lnTo>
                    <a:lnTo>
                      <a:pt x="197" y="22"/>
                    </a:lnTo>
                    <a:lnTo>
                      <a:pt x="231" y="59"/>
                    </a:lnTo>
                    <a:lnTo>
                      <a:pt x="249" y="107"/>
                    </a:lnTo>
                    <a:lnTo>
                      <a:pt x="252" y="134"/>
                    </a:lnTo>
                    <a:lnTo>
                      <a:pt x="249" y="162"/>
                    </a:lnTo>
                    <a:lnTo>
                      <a:pt x="231" y="211"/>
                    </a:lnTo>
                    <a:lnTo>
                      <a:pt x="197" y="247"/>
                    </a:lnTo>
                    <a:lnTo>
                      <a:pt x="151" y="267"/>
                    </a:lnTo>
                    <a:lnTo>
                      <a:pt x="125" y="268"/>
                    </a:lnTo>
                    <a:lnTo>
                      <a:pt x="101" y="267"/>
                    </a:lnTo>
                    <a:lnTo>
                      <a:pt x="55" y="247"/>
                    </a:lnTo>
                    <a:lnTo>
                      <a:pt x="22" y="211"/>
                    </a:lnTo>
                    <a:lnTo>
                      <a:pt x="2" y="162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0C679C"/>
              </a:solidFill>
              <a:ln w="19050">
                <a:solidFill>
                  <a:srgbClr val="0C679C"/>
                </a:solidFill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dirty="0">
                  <a:latin typeface="+mj-lt"/>
                  <a:ea typeface="Utopia" panose="02020500000000000000" pitchFamily="18" charset="0"/>
                  <a:cs typeface="Utopia" panose="02020500000000000000" pitchFamily="18" charset="0"/>
                </a:endParaRPr>
              </a:p>
            </p:txBody>
          </p:sp>
          <p:sp>
            <p:nvSpPr>
              <p:cNvPr id="189" name="Freeform 138">
                <a:extLst>
                  <a:ext uri="{FF2B5EF4-FFF2-40B4-BE49-F238E27FC236}">
                    <a16:creationId xmlns:a16="http://schemas.microsoft.com/office/drawing/2014/main" id="{21152DD1-CB70-8852-39E3-1AF17B76F1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316" y="2853879"/>
                <a:ext cx="89125" cy="88429"/>
              </a:xfrm>
              <a:custGeom>
                <a:avLst/>
                <a:gdLst>
                  <a:gd name="T0" fmla="*/ 0 w 252"/>
                  <a:gd name="T1" fmla="*/ 134 h 269"/>
                  <a:gd name="T2" fmla="*/ 2 w 252"/>
                  <a:gd name="T3" fmla="*/ 106 h 269"/>
                  <a:gd name="T4" fmla="*/ 22 w 252"/>
                  <a:gd name="T5" fmla="*/ 59 h 269"/>
                  <a:gd name="T6" fmla="*/ 55 w 252"/>
                  <a:gd name="T7" fmla="*/ 21 h 269"/>
                  <a:gd name="T8" fmla="*/ 101 w 252"/>
                  <a:gd name="T9" fmla="*/ 1 h 269"/>
                  <a:gd name="T10" fmla="*/ 127 w 252"/>
                  <a:gd name="T11" fmla="*/ 0 h 269"/>
                  <a:gd name="T12" fmla="*/ 151 w 252"/>
                  <a:gd name="T13" fmla="*/ 1 h 269"/>
                  <a:gd name="T14" fmla="*/ 197 w 252"/>
                  <a:gd name="T15" fmla="*/ 21 h 269"/>
                  <a:gd name="T16" fmla="*/ 231 w 252"/>
                  <a:gd name="T17" fmla="*/ 59 h 269"/>
                  <a:gd name="T18" fmla="*/ 249 w 252"/>
                  <a:gd name="T19" fmla="*/ 106 h 269"/>
                  <a:gd name="T20" fmla="*/ 252 w 252"/>
                  <a:gd name="T21" fmla="*/ 134 h 269"/>
                  <a:gd name="T22" fmla="*/ 249 w 252"/>
                  <a:gd name="T23" fmla="*/ 161 h 269"/>
                  <a:gd name="T24" fmla="*/ 231 w 252"/>
                  <a:gd name="T25" fmla="*/ 210 h 269"/>
                  <a:gd name="T26" fmla="*/ 197 w 252"/>
                  <a:gd name="T27" fmla="*/ 246 h 269"/>
                  <a:gd name="T28" fmla="*/ 151 w 252"/>
                  <a:gd name="T29" fmla="*/ 266 h 269"/>
                  <a:gd name="T30" fmla="*/ 127 w 252"/>
                  <a:gd name="T31" fmla="*/ 269 h 269"/>
                  <a:gd name="T32" fmla="*/ 101 w 252"/>
                  <a:gd name="T33" fmla="*/ 266 h 269"/>
                  <a:gd name="T34" fmla="*/ 55 w 252"/>
                  <a:gd name="T35" fmla="*/ 246 h 269"/>
                  <a:gd name="T36" fmla="*/ 22 w 252"/>
                  <a:gd name="T37" fmla="*/ 210 h 269"/>
                  <a:gd name="T38" fmla="*/ 2 w 252"/>
                  <a:gd name="T39" fmla="*/ 161 h 269"/>
                  <a:gd name="T40" fmla="*/ 0 w 252"/>
                  <a:gd name="T41" fmla="*/ 134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2" h="269">
                    <a:moveTo>
                      <a:pt x="0" y="134"/>
                    </a:moveTo>
                    <a:lnTo>
                      <a:pt x="2" y="106"/>
                    </a:lnTo>
                    <a:lnTo>
                      <a:pt x="22" y="59"/>
                    </a:lnTo>
                    <a:lnTo>
                      <a:pt x="55" y="21"/>
                    </a:lnTo>
                    <a:lnTo>
                      <a:pt x="101" y="1"/>
                    </a:lnTo>
                    <a:lnTo>
                      <a:pt x="127" y="0"/>
                    </a:lnTo>
                    <a:lnTo>
                      <a:pt x="151" y="1"/>
                    </a:lnTo>
                    <a:lnTo>
                      <a:pt x="197" y="21"/>
                    </a:lnTo>
                    <a:lnTo>
                      <a:pt x="231" y="59"/>
                    </a:lnTo>
                    <a:lnTo>
                      <a:pt x="249" y="106"/>
                    </a:lnTo>
                    <a:lnTo>
                      <a:pt x="252" y="134"/>
                    </a:lnTo>
                    <a:lnTo>
                      <a:pt x="249" y="161"/>
                    </a:lnTo>
                    <a:lnTo>
                      <a:pt x="231" y="210"/>
                    </a:lnTo>
                    <a:lnTo>
                      <a:pt x="197" y="246"/>
                    </a:lnTo>
                    <a:lnTo>
                      <a:pt x="151" y="266"/>
                    </a:lnTo>
                    <a:lnTo>
                      <a:pt x="127" y="269"/>
                    </a:lnTo>
                    <a:lnTo>
                      <a:pt x="101" y="266"/>
                    </a:lnTo>
                    <a:lnTo>
                      <a:pt x="55" y="246"/>
                    </a:lnTo>
                    <a:lnTo>
                      <a:pt x="22" y="210"/>
                    </a:lnTo>
                    <a:lnTo>
                      <a:pt x="2" y="161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0C679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dirty="0">
                  <a:latin typeface="+mj-lt"/>
                  <a:ea typeface="Utopia" panose="02020500000000000000" pitchFamily="18" charset="0"/>
                  <a:cs typeface="Utopia" panose="02020500000000000000" pitchFamily="18" charset="0"/>
                </a:endParaRPr>
              </a:p>
            </p:txBody>
          </p:sp>
          <p:sp>
            <p:nvSpPr>
              <p:cNvPr id="190" name="Line 149">
                <a:extLst>
                  <a:ext uri="{FF2B5EF4-FFF2-40B4-BE49-F238E27FC236}">
                    <a16:creationId xmlns:a16="http://schemas.microsoft.com/office/drawing/2014/main" id="{52A94159-674E-908F-3139-2F3C4F674C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63774" y="2904960"/>
                <a:ext cx="152054" cy="0"/>
              </a:xfrm>
              <a:prstGeom prst="line">
                <a:avLst/>
              </a:prstGeom>
              <a:noFill/>
              <a:ln w="19050" cap="rnd">
                <a:solidFill>
                  <a:srgbClr val="0C67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dirty="0">
                  <a:latin typeface="+mj-lt"/>
                  <a:ea typeface="Utopia" panose="02020500000000000000" pitchFamily="18" charset="0"/>
                  <a:cs typeface="Utopia" panose="02020500000000000000" pitchFamily="18" charset="0"/>
                </a:endParaRPr>
              </a:p>
            </p:txBody>
          </p:sp>
          <p:sp>
            <p:nvSpPr>
              <p:cNvPr id="191" name="Line 149">
                <a:extLst>
                  <a:ext uri="{FF2B5EF4-FFF2-40B4-BE49-F238E27FC236}">
                    <a16:creationId xmlns:a16="http://schemas.microsoft.com/office/drawing/2014/main" id="{5A9A73F8-0381-2F43-9210-85AA560BA8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7424" y="2731468"/>
                <a:ext cx="158403" cy="0"/>
              </a:xfrm>
              <a:prstGeom prst="line">
                <a:avLst/>
              </a:prstGeom>
              <a:noFill/>
              <a:ln w="19050" cap="rnd">
                <a:solidFill>
                  <a:srgbClr val="0C67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dirty="0">
                  <a:latin typeface="+mj-lt"/>
                  <a:ea typeface="Utopia" panose="02020500000000000000" pitchFamily="18" charset="0"/>
                  <a:cs typeface="Utopia" panose="02020500000000000000" pitchFamily="18" charset="0"/>
                </a:endParaRPr>
              </a:p>
            </p:txBody>
          </p:sp>
          <p:sp>
            <p:nvSpPr>
              <p:cNvPr id="192" name="Freeform 135">
                <a:extLst>
                  <a:ext uri="{FF2B5EF4-FFF2-40B4-BE49-F238E27FC236}">
                    <a16:creationId xmlns:a16="http://schemas.microsoft.com/office/drawing/2014/main" id="{6197CB57-17E1-73C5-E0C5-AD32735ED3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8049" y="2855444"/>
                <a:ext cx="89125" cy="88429"/>
              </a:xfrm>
              <a:custGeom>
                <a:avLst/>
                <a:gdLst>
                  <a:gd name="T0" fmla="*/ 0 w 252"/>
                  <a:gd name="T1" fmla="*/ 134 h 268"/>
                  <a:gd name="T2" fmla="*/ 2 w 252"/>
                  <a:gd name="T3" fmla="*/ 107 h 268"/>
                  <a:gd name="T4" fmla="*/ 22 w 252"/>
                  <a:gd name="T5" fmla="*/ 59 h 268"/>
                  <a:gd name="T6" fmla="*/ 55 w 252"/>
                  <a:gd name="T7" fmla="*/ 22 h 268"/>
                  <a:gd name="T8" fmla="*/ 101 w 252"/>
                  <a:gd name="T9" fmla="*/ 2 h 268"/>
                  <a:gd name="T10" fmla="*/ 125 w 252"/>
                  <a:gd name="T11" fmla="*/ 0 h 268"/>
                  <a:gd name="T12" fmla="*/ 151 w 252"/>
                  <a:gd name="T13" fmla="*/ 2 h 268"/>
                  <a:gd name="T14" fmla="*/ 197 w 252"/>
                  <a:gd name="T15" fmla="*/ 22 h 268"/>
                  <a:gd name="T16" fmla="*/ 231 w 252"/>
                  <a:gd name="T17" fmla="*/ 59 h 268"/>
                  <a:gd name="T18" fmla="*/ 249 w 252"/>
                  <a:gd name="T19" fmla="*/ 107 h 268"/>
                  <a:gd name="T20" fmla="*/ 252 w 252"/>
                  <a:gd name="T21" fmla="*/ 134 h 268"/>
                  <a:gd name="T22" fmla="*/ 249 w 252"/>
                  <a:gd name="T23" fmla="*/ 162 h 268"/>
                  <a:gd name="T24" fmla="*/ 231 w 252"/>
                  <a:gd name="T25" fmla="*/ 211 h 268"/>
                  <a:gd name="T26" fmla="*/ 197 w 252"/>
                  <a:gd name="T27" fmla="*/ 247 h 268"/>
                  <a:gd name="T28" fmla="*/ 151 w 252"/>
                  <a:gd name="T29" fmla="*/ 267 h 268"/>
                  <a:gd name="T30" fmla="*/ 125 w 252"/>
                  <a:gd name="T31" fmla="*/ 268 h 268"/>
                  <a:gd name="T32" fmla="*/ 101 w 252"/>
                  <a:gd name="T33" fmla="*/ 267 h 268"/>
                  <a:gd name="T34" fmla="*/ 55 w 252"/>
                  <a:gd name="T35" fmla="*/ 247 h 268"/>
                  <a:gd name="T36" fmla="*/ 22 w 252"/>
                  <a:gd name="T37" fmla="*/ 211 h 268"/>
                  <a:gd name="T38" fmla="*/ 2 w 252"/>
                  <a:gd name="T39" fmla="*/ 162 h 268"/>
                  <a:gd name="T40" fmla="*/ 0 w 252"/>
                  <a:gd name="T41" fmla="*/ 134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2" h="268">
                    <a:moveTo>
                      <a:pt x="0" y="134"/>
                    </a:moveTo>
                    <a:lnTo>
                      <a:pt x="2" y="107"/>
                    </a:lnTo>
                    <a:lnTo>
                      <a:pt x="22" y="59"/>
                    </a:lnTo>
                    <a:lnTo>
                      <a:pt x="55" y="22"/>
                    </a:lnTo>
                    <a:lnTo>
                      <a:pt x="101" y="2"/>
                    </a:lnTo>
                    <a:lnTo>
                      <a:pt x="125" y="0"/>
                    </a:lnTo>
                    <a:lnTo>
                      <a:pt x="151" y="2"/>
                    </a:lnTo>
                    <a:lnTo>
                      <a:pt x="197" y="22"/>
                    </a:lnTo>
                    <a:lnTo>
                      <a:pt x="231" y="59"/>
                    </a:lnTo>
                    <a:lnTo>
                      <a:pt x="249" y="107"/>
                    </a:lnTo>
                    <a:lnTo>
                      <a:pt x="252" y="134"/>
                    </a:lnTo>
                    <a:lnTo>
                      <a:pt x="249" y="162"/>
                    </a:lnTo>
                    <a:lnTo>
                      <a:pt x="231" y="211"/>
                    </a:lnTo>
                    <a:lnTo>
                      <a:pt x="197" y="247"/>
                    </a:lnTo>
                    <a:lnTo>
                      <a:pt x="151" y="267"/>
                    </a:lnTo>
                    <a:lnTo>
                      <a:pt x="125" y="268"/>
                    </a:lnTo>
                    <a:lnTo>
                      <a:pt x="101" y="267"/>
                    </a:lnTo>
                    <a:lnTo>
                      <a:pt x="55" y="247"/>
                    </a:lnTo>
                    <a:lnTo>
                      <a:pt x="22" y="211"/>
                    </a:lnTo>
                    <a:lnTo>
                      <a:pt x="2" y="162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0C679C"/>
              </a:solidFill>
              <a:ln w="19050">
                <a:solidFill>
                  <a:srgbClr val="0C679C"/>
                </a:solidFill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dirty="0">
                  <a:latin typeface="+mj-lt"/>
                  <a:ea typeface="Utopia" panose="02020500000000000000" pitchFamily="18" charset="0"/>
                  <a:cs typeface="Utopia" panose="02020500000000000000" pitchFamily="18" charset="0"/>
                </a:endParaRPr>
              </a:p>
            </p:txBody>
          </p:sp>
          <p:sp>
            <p:nvSpPr>
              <p:cNvPr id="193" name="Freeform 138">
                <a:extLst>
                  <a:ext uri="{FF2B5EF4-FFF2-40B4-BE49-F238E27FC236}">
                    <a16:creationId xmlns:a16="http://schemas.microsoft.com/office/drawing/2014/main" id="{02EA8BDB-9B0D-BF8F-9BD6-9E9BF42064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9537" y="2684621"/>
                <a:ext cx="89125" cy="88429"/>
              </a:xfrm>
              <a:custGeom>
                <a:avLst/>
                <a:gdLst>
                  <a:gd name="T0" fmla="*/ 0 w 252"/>
                  <a:gd name="T1" fmla="*/ 134 h 269"/>
                  <a:gd name="T2" fmla="*/ 2 w 252"/>
                  <a:gd name="T3" fmla="*/ 106 h 269"/>
                  <a:gd name="T4" fmla="*/ 22 w 252"/>
                  <a:gd name="T5" fmla="*/ 59 h 269"/>
                  <a:gd name="T6" fmla="*/ 55 w 252"/>
                  <a:gd name="T7" fmla="*/ 21 h 269"/>
                  <a:gd name="T8" fmla="*/ 101 w 252"/>
                  <a:gd name="T9" fmla="*/ 1 h 269"/>
                  <a:gd name="T10" fmla="*/ 127 w 252"/>
                  <a:gd name="T11" fmla="*/ 0 h 269"/>
                  <a:gd name="T12" fmla="*/ 151 w 252"/>
                  <a:gd name="T13" fmla="*/ 1 h 269"/>
                  <a:gd name="T14" fmla="*/ 197 w 252"/>
                  <a:gd name="T15" fmla="*/ 21 h 269"/>
                  <a:gd name="T16" fmla="*/ 231 w 252"/>
                  <a:gd name="T17" fmla="*/ 59 h 269"/>
                  <a:gd name="T18" fmla="*/ 249 w 252"/>
                  <a:gd name="T19" fmla="*/ 106 h 269"/>
                  <a:gd name="T20" fmla="*/ 252 w 252"/>
                  <a:gd name="T21" fmla="*/ 134 h 269"/>
                  <a:gd name="T22" fmla="*/ 249 w 252"/>
                  <a:gd name="T23" fmla="*/ 161 h 269"/>
                  <a:gd name="T24" fmla="*/ 231 w 252"/>
                  <a:gd name="T25" fmla="*/ 210 h 269"/>
                  <a:gd name="T26" fmla="*/ 197 w 252"/>
                  <a:gd name="T27" fmla="*/ 246 h 269"/>
                  <a:gd name="T28" fmla="*/ 151 w 252"/>
                  <a:gd name="T29" fmla="*/ 266 h 269"/>
                  <a:gd name="T30" fmla="*/ 127 w 252"/>
                  <a:gd name="T31" fmla="*/ 269 h 269"/>
                  <a:gd name="T32" fmla="*/ 101 w 252"/>
                  <a:gd name="T33" fmla="*/ 266 h 269"/>
                  <a:gd name="T34" fmla="*/ 55 w 252"/>
                  <a:gd name="T35" fmla="*/ 246 h 269"/>
                  <a:gd name="T36" fmla="*/ 22 w 252"/>
                  <a:gd name="T37" fmla="*/ 210 h 269"/>
                  <a:gd name="T38" fmla="*/ 2 w 252"/>
                  <a:gd name="T39" fmla="*/ 161 h 269"/>
                  <a:gd name="T40" fmla="*/ 0 w 252"/>
                  <a:gd name="T41" fmla="*/ 134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2" h="269">
                    <a:moveTo>
                      <a:pt x="0" y="134"/>
                    </a:moveTo>
                    <a:lnTo>
                      <a:pt x="2" y="106"/>
                    </a:lnTo>
                    <a:lnTo>
                      <a:pt x="22" y="59"/>
                    </a:lnTo>
                    <a:lnTo>
                      <a:pt x="55" y="21"/>
                    </a:lnTo>
                    <a:lnTo>
                      <a:pt x="101" y="1"/>
                    </a:lnTo>
                    <a:lnTo>
                      <a:pt x="127" y="0"/>
                    </a:lnTo>
                    <a:lnTo>
                      <a:pt x="151" y="1"/>
                    </a:lnTo>
                    <a:lnTo>
                      <a:pt x="197" y="21"/>
                    </a:lnTo>
                    <a:lnTo>
                      <a:pt x="231" y="59"/>
                    </a:lnTo>
                    <a:lnTo>
                      <a:pt x="249" y="106"/>
                    </a:lnTo>
                    <a:lnTo>
                      <a:pt x="252" y="134"/>
                    </a:lnTo>
                    <a:lnTo>
                      <a:pt x="249" y="161"/>
                    </a:lnTo>
                    <a:lnTo>
                      <a:pt x="231" y="210"/>
                    </a:lnTo>
                    <a:lnTo>
                      <a:pt x="197" y="246"/>
                    </a:lnTo>
                    <a:lnTo>
                      <a:pt x="151" y="266"/>
                    </a:lnTo>
                    <a:lnTo>
                      <a:pt x="127" y="269"/>
                    </a:lnTo>
                    <a:lnTo>
                      <a:pt x="101" y="266"/>
                    </a:lnTo>
                    <a:lnTo>
                      <a:pt x="55" y="246"/>
                    </a:lnTo>
                    <a:lnTo>
                      <a:pt x="22" y="210"/>
                    </a:lnTo>
                    <a:lnTo>
                      <a:pt x="2" y="161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0C679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dirty="0">
                  <a:latin typeface="+mj-lt"/>
                  <a:ea typeface="Utopia" panose="02020500000000000000" pitchFamily="18" charset="0"/>
                  <a:cs typeface="Utopia" panose="02020500000000000000" pitchFamily="18" charset="0"/>
                </a:endParaRPr>
              </a:p>
            </p:txBody>
          </p:sp>
        </p:grpSp>
        <p:grpSp>
          <p:nvGrpSpPr>
            <p:cNvPr id="52" name="Gruppieren 51">
              <a:extLst>
                <a:ext uri="{FF2B5EF4-FFF2-40B4-BE49-F238E27FC236}">
                  <a16:creationId xmlns:a16="http://schemas.microsoft.com/office/drawing/2014/main" id="{7E23DEAE-7E37-4772-7F29-E15D854CB6E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735376" y="3969677"/>
              <a:ext cx="533965" cy="342045"/>
              <a:chOff x="297459" y="1733523"/>
              <a:chExt cx="714572" cy="457737"/>
            </a:xfrm>
          </p:grpSpPr>
          <p:grpSp>
            <p:nvGrpSpPr>
              <p:cNvPr id="168" name="Gruppieren 167">
                <a:extLst>
                  <a:ext uri="{FF2B5EF4-FFF2-40B4-BE49-F238E27FC236}">
                    <a16:creationId xmlns:a16="http://schemas.microsoft.com/office/drawing/2014/main" id="{9FB2F335-6513-80FA-CCFF-20C272EA5DF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19461" y="1733523"/>
                <a:ext cx="269018" cy="141347"/>
                <a:chOff x="5906768" y="934718"/>
                <a:chExt cx="540198" cy="283830"/>
              </a:xfrm>
            </p:grpSpPr>
            <p:sp>
              <p:nvSpPr>
                <p:cNvPr id="186" name="Gleichschenkliges Dreieck 185">
                  <a:extLst>
                    <a:ext uri="{FF2B5EF4-FFF2-40B4-BE49-F238E27FC236}">
                      <a16:creationId xmlns:a16="http://schemas.microsoft.com/office/drawing/2014/main" id="{096BE70E-6FEC-0DB5-E9E5-04CC894BB79E}"/>
                    </a:ext>
                  </a:extLst>
                </p:cNvPr>
                <p:cNvSpPr/>
                <p:nvPr/>
              </p:nvSpPr>
              <p:spPr>
                <a:xfrm rot="5400000">
                  <a:off x="5898856" y="942630"/>
                  <a:ext cx="283829" cy="268006"/>
                </a:xfrm>
                <a:prstGeom prst="triangle">
                  <a:avLst/>
                </a:prstGeom>
                <a:solidFill>
                  <a:schemeClr val="bg1"/>
                </a:solidFill>
                <a:ln w="9525" cap="rnd">
                  <a:solidFill>
                    <a:schemeClr val="bg2">
                      <a:lumMod val="2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 dirty="0">
                    <a:latin typeface="+mj-lt"/>
                  </a:endParaRPr>
                </a:p>
              </p:txBody>
            </p:sp>
            <p:sp>
              <p:nvSpPr>
                <p:cNvPr id="187" name="Gleichschenkliges Dreieck 186">
                  <a:extLst>
                    <a:ext uri="{FF2B5EF4-FFF2-40B4-BE49-F238E27FC236}">
                      <a16:creationId xmlns:a16="http://schemas.microsoft.com/office/drawing/2014/main" id="{A699F10A-6FC5-22BA-E665-C424C11434EC}"/>
                    </a:ext>
                  </a:extLst>
                </p:cNvPr>
                <p:cNvSpPr/>
                <p:nvPr/>
              </p:nvSpPr>
              <p:spPr>
                <a:xfrm rot="16200000" flipH="1">
                  <a:off x="6171048" y="942631"/>
                  <a:ext cx="283829" cy="268006"/>
                </a:xfrm>
                <a:prstGeom prst="triangle">
                  <a:avLst/>
                </a:prstGeom>
                <a:solidFill>
                  <a:schemeClr val="bg1"/>
                </a:solidFill>
                <a:ln w="9525" cap="rnd">
                  <a:solidFill>
                    <a:schemeClr val="bg2">
                      <a:lumMod val="2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 dirty="0">
                    <a:latin typeface="+mj-lt"/>
                  </a:endParaRPr>
                </a:p>
              </p:txBody>
            </p:sp>
          </p:grpSp>
          <p:grpSp>
            <p:nvGrpSpPr>
              <p:cNvPr id="169" name="Gruppieren 168">
                <a:extLst>
                  <a:ext uri="{FF2B5EF4-FFF2-40B4-BE49-F238E27FC236}">
                    <a16:creationId xmlns:a16="http://schemas.microsoft.com/office/drawing/2014/main" id="{A3FA62CE-385A-F369-AF4C-9D52D89DF033}"/>
                  </a:ext>
                </a:extLst>
              </p:cNvPr>
              <p:cNvGrpSpPr/>
              <p:nvPr/>
            </p:nvGrpSpPr>
            <p:grpSpPr>
              <a:xfrm>
                <a:off x="297459" y="1734285"/>
                <a:ext cx="164682" cy="450581"/>
                <a:chOff x="297459" y="1734285"/>
                <a:chExt cx="164682" cy="450581"/>
              </a:xfrm>
            </p:grpSpPr>
            <p:sp>
              <p:nvSpPr>
                <p:cNvPr id="177" name="Rechteck 176">
                  <a:extLst>
                    <a:ext uri="{FF2B5EF4-FFF2-40B4-BE49-F238E27FC236}">
                      <a16:creationId xmlns:a16="http://schemas.microsoft.com/office/drawing/2014/main" id="{5914383D-F548-0191-3CA2-F07E9B80F678}"/>
                    </a:ext>
                  </a:extLst>
                </p:cNvPr>
                <p:cNvSpPr/>
                <p:nvPr/>
              </p:nvSpPr>
              <p:spPr>
                <a:xfrm flipV="1">
                  <a:off x="297459" y="1734285"/>
                  <a:ext cx="164682" cy="450581"/>
                </a:xfrm>
                <a:prstGeom prst="rect">
                  <a:avLst/>
                </a:prstGeom>
                <a:solidFill>
                  <a:srgbClr val="4F81BD">
                    <a:alpha val="30196"/>
                  </a:srgbClr>
                </a:solidFill>
                <a:ln w="9525" cap="flat" cmpd="sng" algn="ctr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1100" kern="0" dirty="0">
                    <a:solidFill>
                      <a:prstClr val="white"/>
                    </a:solidFill>
                    <a:latin typeface="+mj-lt"/>
                    <a:ea typeface="Utopia" panose="02020500000000000000" pitchFamily="18" charset="0"/>
                    <a:cs typeface="Utopia" panose="02020500000000000000" pitchFamily="18" charset="0"/>
                  </a:endParaRPr>
                </a:p>
              </p:txBody>
            </p:sp>
            <p:grpSp>
              <p:nvGrpSpPr>
                <p:cNvPr id="178" name="Gruppieren 177">
                  <a:extLst>
                    <a:ext uri="{FF2B5EF4-FFF2-40B4-BE49-F238E27FC236}">
                      <a16:creationId xmlns:a16="http://schemas.microsoft.com/office/drawing/2014/main" id="{EFED7DB8-CE6B-E9FF-2E92-621DE54A010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43954" y="1796519"/>
                  <a:ext cx="72577" cy="336718"/>
                  <a:chOff x="1027350" y="2900901"/>
                  <a:chExt cx="152872" cy="709242"/>
                </a:xfrm>
                <a:solidFill>
                  <a:schemeClr val="bg1"/>
                </a:solidFill>
              </p:grpSpPr>
              <p:sp>
                <p:nvSpPr>
                  <p:cNvPr id="179" name="Gleichschenkliges Dreieck 178">
                    <a:extLst>
                      <a:ext uri="{FF2B5EF4-FFF2-40B4-BE49-F238E27FC236}">
                        <a16:creationId xmlns:a16="http://schemas.microsoft.com/office/drawing/2014/main" id="{9AB67EC4-B57C-2BC4-5F1C-DCC792D5CD2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027350" y="3000374"/>
                    <a:ext cx="152860" cy="247375"/>
                  </a:xfrm>
                  <a:prstGeom prst="triangle">
                    <a:avLst/>
                  </a:prstGeom>
                  <a:grpFill/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100" dirty="0">
                      <a:latin typeface="+mj-lt"/>
                    </a:endParaRPr>
                  </a:p>
                </p:txBody>
              </p:sp>
              <p:sp>
                <p:nvSpPr>
                  <p:cNvPr id="180" name="Gleichschenkliges Dreieck 179">
                    <a:extLst>
                      <a:ext uri="{FF2B5EF4-FFF2-40B4-BE49-F238E27FC236}">
                        <a16:creationId xmlns:a16="http://schemas.microsoft.com/office/drawing/2014/main" id="{8D3A779F-6097-2B33-2050-CB8B17B6EA2F}"/>
                      </a:ext>
                    </a:extLst>
                  </p:cNvPr>
                  <p:cNvSpPr/>
                  <p:nvPr/>
                </p:nvSpPr>
                <p:spPr>
                  <a:xfrm rot="10800000" flipV="1">
                    <a:off x="1027350" y="3261925"/>
                    <a:ext cx="152860" cy="247375"/>
                  </a:xfrm>
                  <a:prstGeom prst="triangle">
                    <a:avLst/>
                  </a:prstGeom>
                  <a:grpFill/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100" dirty="0">
                      <a:latin typeface="+mj-lt"/>
                    </a:endParaRPr>
                  </a:p>
                </p:txBody>
              </p:sp>
              <p:grpSp>
                <p:nvGrpSpPr>
                  <p:cNvPr id="181" name="Gruppieren 180">
                    <a:extLst>
                      <a:ext uri="{FF2B5EF4-FFF2-40B4-BE49-F238E27FC236}">
                        <a16:creationId xmlns:a16="http://schemas.microsoft.com/office/drawing/2014/main" id="{B318EFEB-65A1-EEB0-74D3-284D6C70561B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 rot="16200000">
                    <a:off x="749171" y="3179092"/>
                    <a:ext cx="709242" cy="152860"/>
                    <a:chOff x="3917950" y="1523999"/>
                    <a:chExt cx="2111375" cy="830048"/>
                  </a:xfrm>
                  <a:grpFill/>
                </p:grpSpPr>
                <p:sp>
                  <p:nvSpPr>
                    <p:cNvPr id="182" name="Bogen 181">
                      <a:extLst>
                        <a:ext uri="{FF2B5EF4-FFF2-40B4-BE49-F238E27FC236}">
                          <a16:creationId xmlns:a16="http://schemas.microsoft.com/office/drawing/2014/main" id="{29A97F3A-88BF-44EB-F144-B1FD4AC906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91150" y="1523999"/>
                      <a:ext cx="638175" cy="830048"/>
                    </a:xfrm>
                    <a:prstGeom prst="arc">
                      <a:avLst>
                        <a:gd name="adj1" fmla="val 16200000"/>
                        <a:gd name="adj2" fmla="val 5350923"/>
                      </a:avLst>
                    </a:prstGeom>
                    <a:grpFill/>
                    <a:ln w="9525" cap="rnd">
                      <a:solidFill>
                        <a:schemeClr val="bg2">
                          <a:lumMod val="25000"/>
                        </a:schemeClr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100" dirty="0">
                        <a:solidFill>
                          <a:schemeClr val="lt1"/>
                        </a:solidFill>
                        <a:latin typeface="+mj-lt"/>
                      </a:endParaRPr>
                    </a:p>
                  </p:txBody>
                </p:sp>
                <p:sp>
                  <p:nvSpPr>
                    <p:cNvPr id="183" name="Bogen 182">
                      <a:extLst>
                        <a:ext uri="{FF2B5EF4-FFF2-40B4-BE49-F238E27FC236}">
                          <a16:creationId xmlns:a16="http://schemas.microsoft.com/office/drawing/2014/main" id="{0DC862D2-2D04-EB7E-773D-539221F6473E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3917950" y="1523999"/>
                      <a:ext cx="638175" cy="830048"/>
                    </a:xfrm>
                    <a:prstGeom prst="arc">
                      <a:avLst>
                        <a:gd name="adj1" fmla="val 16200000"/>
                        <a:gd name="adj2" fmla="val 5350923"/>
                      </a:avLst>
                    </a:prstGeom>
                    <a:grpFill/>
                    <a:ln w="9525" cap="rnd">
                      <a:solidFill>
                        <a:schemeClr val="bg2">
                          <a:lumMod val="25000"/>
                        </a:schemeClr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100" dirty="0">
                        <a:solidFill>
                          <a:schemeClr val="lt1"/>
                        </a:solidFill>
                        <a:latin typeface="+mj-lt"/>
                      </a:endParaRPr>
                    </a:p>
                  </p:txBody>
                </p:sp>
                <p:cxnSp>
                  <p:nvCxnSpPr>
                    <p:cNvPr id="184" name="Gerader Verbinder 183">
                      <a:extLst>
                        <a:ext uri="{FF2B5EF4-FFF2-40B4-BE49-F238E27FC236}">
                          <a16:creationId xmlns:a16="http://schemas.microsoft.com/office/drawing/2014/main" id="{6F33FB67-DED6-E7A8-F75E-C3F2B357587E}"/>
                        </a:ext>
                      </a:extLst>
                    </p:cNvPr>
                    <p:cNvCxnSpPr>
                      <a:stCxn id="183" idx="0"/>
                      <a:endCxn id="182" idx="2"/>
                    </p:cNvCxnSpPr>
                    <p:nvPr/>
                  </p:nvCxnSpPr>
                  <p:spPr>
                    <a:xfrm>
                      <a:off x="4237038" y="1523999"/>
                      <a:ext cx="1479124" cy="829976"/>
                    </a:xfrm>
                    <a:prstGeom prst="line">
                      <a:avLst/>
                    </a:prstGeom>
                    <a:grpFill/>
                    <a:ln w="9525" cap="rnd">
                      <a:solidFill>
                        <a:schemeClr val="bg2">
                          <a:lumMod val="25000"/>
                        </a:schemeClr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</p:cxnSp>
                <p:cxnSp>
                  <p:nvCxnSpPr>
                    <p:cNvPr id="185" name="Gerader Verbinder 184">
                      <a:extLst>
                        <a:ext uri="{FF2B5EF4-FFF2-40B4-BE49-F238E27FC236}">
                          <a16:creationId xmlns:a16="http://schemas.microsoft.com/office/drawing/2014/main" id="{F067E6B0-B035-C552-C665-20E912F1ECAE}"/>
                        </a:ext>
                      </a:extLst>
                    </p:cNvPr>
                    <p:cNvCxnSpPr>
                      <a:stCxn id="183" idx="2"/>
                      <a:endCxn id="182" idx="0"/>
                    </p:cNvCxnSpPr>
                    <p:nvPr/>
                  </p:nvCxnSpPr>
                  <p:spPr>
                    <a:xfrm flipV="1">
                      <a:off x="4231113" y="1523999"/>
                      <a:ext cx="1479124" cy="829976"/>
                    </a:xfrm>
                    <a:prstGeom prst="line">
                      <a:avLst/>
                    </a:prstGeom>
                    <a:grpFill/>
                    <a:ln w="9525" cap="rnd">
                      <a:solidFill>
                        <a:schemeClr val="bg2">
                          <a:lumMod val="25000"/>
                        </a:schemeClr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</p:cxnSp>
              </p:grpSp>
            </p:grpSp>
          </p:grpSp>
          <p:grpSp>
            <p:nvGrpSpPr>
              <p:cNvPr id="170" name="Gruppieren 169">
                <a:extLst>
                  <a:ext uri="{FF2B5EF4-FFF2-40B4-BE49-F238E27FC236}">
                    <a16:creationId xmlns:a16="http://schemas.microsoft.com/office/drawing/2014/main" id="{A021C1AD-F939-D016-D49E-270FCE5E5F8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5400000">
                <a:off x="525444" y="1933782"/>
                <a:ext cx="256982" cy="257974"/>
                <a:chOff x="3078242" y="1008667"/>
                <a:chExt cx="497217" cy="499134"/>
              </a:xfrm>
              <a:solidFill>
                <a:schemeClr val="bg1"/>
              </a:solidFill>
            </p:grpSpPr>
            <p:sp>
              <p:nvSpPr>
                <p:cNvPr id="174" name="Ellipse 173">
                  <a:extLst>
                    <a:ext uri="{FF2B5EF4-FFF2-40B4-BE49-F238E27FC236}">
                      <a16:creationId xmlns:a16="http://schemas.microsoft.com/office/drawing/2014/main" id="{6FBBF13D-2DFD-9EDF-07EF-524ADA80725C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078242" y="1008667"/>
                  <a:ext cx="497217" cy="499134"/>
                </a:xfrm>
                <a:prstGeom prst="ellipse">
                  <a:avLst/>
                </a:prstGeom>
                <a:grpFill/>
                <a:ln w="9525"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 dirty="0">
                    <a:latin typeface="+mj-lt"/>
                  </a:endParaRPr>
                </a:p>
              </p:txBody>
            </p:sp>
            <p:cxnSp>
              <p:nvCxnSpPr>
                <p:cNvPr id="175" name="Gerader Verbinder 174">
                  <a:extLst>
                    <a:ext uri="{FF2B5EF4-FFF2-40B4-BE49-F238E27FC236}">
                      <a16:creationId xmlns:a16="http://schemas.microsoft.com/office/drawing/2014/main" id="{24C7D7CB-7260-2097-15E0-5B9211DEA0D8}"/>
                    </a:ext>
                  </a:extLst>
                </p:cNvPr>
                <p:cNvCxnSpPr/>
                <p:nvPr/>
              </p:nvCxnSpPr>
              <p:spPr>
                <a:xfrm flipH="1">
                  <a:off x="3104473" y="1032850"/>
                  <a:ext cx="119064" cy="340519"/>
                </a:xfrm>
                <a:prstGeom prst="line">
                  <a:avLst/>
                </a:prstGeom>
                <a:grpFill/>
                <a:ln w="9525" cap="rnd">
                  <a:solidFill>
                    <a:schemeClr val="bg2">
                      <a:lumMod val="2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Gerader Verbinder 175">
                  <a:extLst>
                    <a:ext uri="{FF2B5EF4-FFF2-40B4-BE49-F238E27FC236}">
                      <a16:creationId xmlns:a16="http://schemas.microsoft.com/office/drawing/2014/main" id="{6CA08092-E124-4537-3319-3CD8FA45659C}"/>
                    </a:ext>
                  </a:extLst>
                </p:cNvPr>
                <p:cNvCxnSpPr/>
                <p:nvPr/>
              </p:nvCxnSpPr>
              <p:spPr>
                <a:xfrm rot="16200000" flipH="1">
                  <a:off x="3302119" y="1144769"/>
                  <a:ext cx="349041" cy="120444"/>
                </a:xfrm>
                <a:prstGeom prst="line">
                  <a:avLst/>
                </a:prstGeom>
                <a:grpFill/>
                <a:ln w="9525" cap="rnd">
                  <a:solidFill>
                    <a:schemeClr val="bg2">
                      <a:lumMod val="2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1" name="Gruppieren 170">
                <a:extLst>
                  <a:ext uri="{FF2B5EF4-FFF2-40B4-BE49-F238E27FC236}">
                    <a16:creationId xmlns:a16="http://schemas.microsoft.com/office/drawing/2014/main" id="{C88B57E1-9C0F-8D90-4257-B59E7D2603C8}"/>
                  </a:ext>
                </a:extLst>
              </p:cNvPr>
              <p:cNvGrpSpPr/>
              <p:nvPr/>
            </p:nvGrpSpPr>
            <p:grpSpPr>
              <a:xfrm>
                <a:off x="846922" y="1734285"/>
                <a:ext cx="165109" cy="451703"/>
                <a:chOff x="846922" y="1734285"/>
                <a:chExt cx="165109" cy="451703"/>
              </a:xfrm>
            </p:grpSpPr>
            <p:sp>
              <p:nvSpPr>
                <p:cNvPr id="172" name="Rechteck 171">
                  <a:extLst>
                    <a:ext uri="{FF2B5EF4-FFF2-40B4-BE49-F238E27FC236}">
                      <a16:creationId xmlns:a16="http://schemas.microsoft.com/office/drawing/2014/main" id="{08EDF448-CE14-7483-12CF-6AAB533A14D7}"/>
                    </a:ext>
                  </a:extLst>
                </p:cNvPr>
                <p:cNvSpPr/>
                <p:nvPr/>
              </p:nvSpPr>
              <p:spPr>
                <a:xfrm flipV="1">
                  <a:off x="846922" y="1734285"/>
                  <a:ext cx="164682" cy="450581"/>
                </a:xfrm>
                <a:prstGeom prst="rect">
                  <a:avLst/>
                </a:prstGeom>
                <a:solidFill>
                  <a:srgbClr val="C00000">
                    <a:alpha val="30196"/>
                  </a:srgbClr>
                </a:solidFill>
                <a:ln w="9525" cap="flat" cmpd="sng" algn="ctr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1100" kern="0" dirty="0">
                    <a:solidFill>
                      <a:prstClr val="white"/>
                    </a:solidFill>
                    <a:latin typeface="+mj-lt"/>
                    <a:ea typeface="Utopia" panose="02020500000000000000" pitchFamily="18" charset="0"/>
                    <a:cs typeface="Utopia" panose="02020500000000000000" pitchFamily="18" charset="0"/>
                  </a:endParaRPr>
                </a:p>
              </p:txBody>
            </p:sp>
            <p:cxnSp>
              <p:nvCxnSpPr>
                <p:cNvPr id="173" name="Gerader Verbinder 172">
                  <a:extLst>
                    <a:ext uri="{FF2B5EF4-FFF2-40B4-BE49-F238E27FC236}">
                      <a16:creationId xmlns:a16="http://schemas.microsoft.com/office/drawing/2014/main" id="{765520DD-F613-DEA5-7243-C46627AEB102}"/>
                    </a:ext>
                  </a:extLst>
                </p:cNvPr>
                <p:cNvCxnSpPr/>
                <p:nvPr/>
              </p:nvCxnSpPr>
              <p:spPr>
                <a:xfrm>
                  <a:off x="847726" y="1735931"/>
                  <a:ext cx="164305" cy="450057"/>
                </a:xfrm>
                <a:prstGeom prst="line">
                  <a:avLst/>
                </a:prstGeom>
                <a:ln w="9525"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3" name="Rectangle 89">
              <a:extLst>
                <a:ext uri="{FF2B5EF4-FFF2-40B4-BE49-F238E27FC236}">
                  <a16:creationId xmlns:a16="http://schemas.microsoft.com/office/drawing/2014/main" id="{8A43E011-A85B-D1F2-FBF0-E6C13021719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112045" y="4063090"/>
              <a:ext cx="89412" cy="117905"/>
            </a:xfrm>
            <a:prstGeom prst="rect">
              <a:avLst/>
            </a:prstGeom>
            <a:solidFill>
              <a:srgbClr val="C00000"/>
            </a:solidFill>
            <a:ln w="19050">
              <a:noFill/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>
                <a:latin typeface="+mj-lt"/>
                <a:ea typeface="Utopia" panose="02020500000000000000" pitchFamily="18" charset="0"/>
                <a:cs typeface="Utopia" panose="02020500000000000000" pitchFamily="18" charset="0"/>
              </a:endParaRPr>
            </a:p>
          </p:txBody>
        </p:sp>
        <p:sp>
          <p:nvSpPr>
            <p:cNvPr id="54" name="Rectangle 89">
              <a:extLst>
                <a:ext uri="{FF2B5EF4-FFF2-40B4-BE49-F238E27FC236}">
                  <a16:creationId xmlns:a16="http://schemas.microsoft.com/office/drawing/2014/main" id="{78C9704A-48D8-7A9B-0D57-13FE248D32A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741327" y="3861221"/>
              <a:ext cx="89412" cy="74171"/>
            </a:xfrm>
            <a:prstGeom prst="rect">
              <a:avLst/>
            </a:prstGeom>
            <a:solidFill>
              <a:srgbClr val="0024F3"/>
            </a:solidFill>
            <a:ln w="19050">
              <a:solidFill>
                <a:srgbClr val="0024F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>
                <a:latin typeface="+mj-lt"/>
                <a:ea typeface="Utopia" panose="02020500000000000000" pitchFamily="18" charset="0"/>
                <a:cs typeface="Utopia" panose="02020500000000000000" pitchFamily="18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1D5BBCF4-6BC5-98DC-1CEE-57D5F2452D7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650818" y="3869613"/>
              <a:ext cx="89412" cy="74171"/>
            </a:xfrm>
            <a:prstGeom prst="rect">
              <a:avLst/>
            </a:prstGeom>
            <a:solidFill>
              <a:srgbClr val="0024F3"/>
            </a:solidFill>
            <a:ln w="19050">
              <a:solidFill>
                <a:srgbClr val="0024F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>
                <a:latin typeface="+mj-lt"/>
                <a:ea typeface="Utopia" panose="02020500000000000000" pitchFamily="18" charset="0"/>
                <a:cs typeface="Utopia" panose="02020500000000000000" pitchFamily="18" charset="0"/>
              </a:endParaRPr>
            </a:p>
          </p:txBody>
        </p:sp>
        <p:sp>
          <p:nvSpPr>
            <p:cNvPr id="56" name="Rectangle 89">
              <a:extLst>
                <a:ext uri="{FF2B5EF4-FFF2-40B4-BE49-F238E27FC236}">
                  <a16:creationId xmlns:a16="http://schemas.microsoft.com/office/drawing/2014/main" id="{CDD76EF9-D835-C2E6-8252-7C3764F3B11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557257" y="3861222"/>
              <a:ext cx="89412" cy="74171"/>
            </a:xfrm>
            <a:prstGeom prst="rect">
              <a:avLst/>
            </a:prstGeom>
            <a:solidFill>
              <a:srgbClr val="0024F3"/>
            </a:solidFill>
            <a:ln w="19050">
              <a:solidFill>
                <a:srgbClr val="0024F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>
                <a:latin typeface="+mj-lt"/>
                <a:ea typeface="Utopia" panose="02020500000000000000" pitchFamily="18" charset="0"/>
                <a:cs typeface="Utopia" panose="02020500000000000000" pitchFamily="18" charset="0"/>
              </a:endParaRPr>
            </a:p>
          </p:txBody>
        </p:sp>
        <p:grpSp>
          <p:nvGrpSpPr>
            <p:cNvPr id="57" name="Gruppieren 56">
              <a:extLst>
                <a:ext uri="{FF2B5EF4-FFF2-40B4-BE49-F238E27FC236}">
                  <a16:creationId xmlns:a16="http://schemas.microsoft.com/office/drawing/2014/main" id="{15B5377F-4E78-2EB7-2ECF-E775CD744147}"/>
                </a:ext>
              </a:extLst>
            </p:cNvPr>
            <p:cNvGrpSpPr/>
            <p:nvPr/>
          </p:nvGrpSpPr>
          <p:grpSpPr>
            <a:xfrm>
              <a:off x="1518530" y="3741017"/>
              <a:ext cx="2081924" cy="119272"/>
              <a:chOff x="490250" y="2424088"/>
              <a:chExt cx="2081924" cy="119272"/>
            </a:xfrm>
          </p:grpSpPr>
          <p:sp>
            <p:nvSpPr>
              <p:cNvPr id="164" name="Line 154">
                <a:extLst>
                  <a:ext uri="{FF2B5EF4-FFF2-40B4-BE49-F238E27FC236}">
                    <a16:creationId xmlns:a16="http://schemas.microsoft.com/office/drawing/2014/main" id="{8959EF06-7086-F684-062D-9F82B1DCDF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698250" y="2485486"/>
                <a:ext cx="115749" cy="0"/>
              </a:xfrm>
              <a:prstGeom prst="line">
                <a:avLst/>
              </a:prstGeom>
              <a:solidFill>
                <a:srgbClr val="0024F3"/>
              </a:solidFill>
              <a:ln w="19050" cap="rnd">
                <a:solidFill>
                  <a:srgbClr val="0024F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dirty="0">
                  <a:latin typeface="+mj-lt"/>
                  <a:ea typeface="Utopia" panose="02020500000000000000" pitchFamily="18" charset="0"/>
                  <a:cs typeface="Utopia" panose="02020500000000000000" pitchFamily="18" charset="0"/>
                </a:endParaRPr>
              </a:p>
            </p:txBody>
          </p:sp>
          <p:sp>
            <p:nvSpPr>
              <p:cNvPr id="165" name="Line 154">
                <a:extLst>
                  <a:ext uri="{FF2B5EF4-FFF2-40B4-BE49-F238E27FC236}">
                    <a16:creationId xmlns:a16="http://schemas.microsoft.com/office/drawing/2014/main" id="{E693B39C-7004-B2B3-33FE-9F9892318A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1531212" y="1383126"/>
                <a:ext cx="0" cy="2081923"/>
              </a:xfrm>
              <a:prstGeom prst="line">
                <a:avLst/>
              </a:prstGeom>
              <a:solidFill>
                <a:srgbClr val="0024F3"/>
              </a:solidFill>
              <a:ln w="19050" cap="rnd">
                <a:solidFill>
                  <a:srgbClr val="0024F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dirty="0">
                  <a:latin typeface="+mj-lt"/>
                  <a:ea typeface="Utopia" panose="02020500000000000000" pitchFamily="18" charset="0"/>
                  <a:cs typeface="Utopia" panose="02020500000000000000" pitchFamily="18" charset="0"/>
                </a:endParaRPr>
              </a:p>
            </p:txBody>
          </p:sp>
          <p:sp>
            <p:nvSpPr>
              <p:cNvPr id="166" name="Line 154">
                <a:extLst>
                  <a:ext uri="{FF2B5EF4-FFF2-40B4-BE49-F238E27FC236}">
                    <a16:creationId xmlns:a16="http://schemas.microsoft.com/office/drawing/2014/main" id="{5A59FC1E-72DF-BF26-229D-DDCE0E1E1E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1609960" y="2485486"/>
                <a:ext cx="115749" cy="0"/>
              </a:xfrm>
              <a:prstGeom prst="line">
                <a:avLst/>
              </a:prstGeom>
              <a:solidFill>
                <a:srgbClr val="0024F3"/>
              </a:solidFill>
              <a:ln w="19050" cap="rnd">
                <a:solidFill>
                  <a:srgbClr val="0024F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dirty="0">
                  <a:latin typeface="+mj-lt"/>
                  <a:ea typeface="Utopia" panose="02020500000000000000" pitchFamily="18" charset="0"/>
                  <a:cs typeface="Utopia" panose="02020500000000000000" pitchFamily="18" charset="0"/>
                </a:endParaRPr>
              </a:p>
            </p:txBody>
          </p:sp>
          <p:sp>
            <p:nvSpPr>
              <p:cNvPr id="167" name="Line 154">
                <a:extLst>
                  <a:ext uri="{FF2B5EF4-FFF2-40B4-BE49-F238E27FC236}">
                    <a16:creationId xmlns:a16="http://schemas.microsoft.com/office/drawing/2014/main" id="{BBA63E27-46C3-9548-6F7F-62FBC1243B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514299" y="2485486"/>
                <a:ext cx="115749" cy="0"/>
              </a:xfrm>
              <a:prstGeom prst="line">
                <a:avLst/>
              </a:prstGeom>
              <a:solidFill>
                <a:srgbClr val="0024F3"/>
              </a:solidFill>
              <a:ln w="19050" cap="rnd">
                <a:solidFill>
                  <a:srgbClr val="0024F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dirty="0">
                  <a:latin typeface="+mj-lt"/>
                  <a:ea typeface="Utopia" panose="02020500000000000000" pitchFamily="18" charset="0"/>
                  <a:cs typeface="Utopia" panose="02020500000000000000" pitchFamily="18" charset="0"/>
                </a:endParaRPr>
              </a:p>
            </p:txBody>
          </p:sp>
        </p:grpSp>
        <p:sp>
          <p:nvSpPr>
            <p:cNvPr id="58" name="Textfeld 57">
              <a:extLst>
                <a:ext uri="{FF2B5EF4-FFF2-40B4-BE49-F238E27FC236}">
                  <a16:creationId xmlns:a16="http://schemas.microsoft.com/office/drawing/2014/main" id="{55EAC215-7F77-97B9-1FDC-B71C509963DB}"/>
                </a:ext>
              </a:extLst>
            </p:cNvPr>
            <p:cNvSpPr txBox="1"/>
            <p:nvPr/>
          </p:nvSpPr>
          <p:spPr>
            <a:xfrm>
              <a:off x="275509" y="4157706"/>
              <a:ext cx="10370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100" kern="0" dirty="0">
                  <a:solidFill>
                    <a:prstClr val="black"/>
                  </a:solidFill>
                  <a:ea typeface="Utopia" panose="02020500000000000000" pitchFamily="18" charset="0"/>
                  <a:cs typeface="Utopia" panose="02020500000000000000" pitchFamily="18" charset="0"/>
                </a:rPr>
                <a:t>Parameter Study</a:t>
              </a:r>
            </a:p>
          </p:txBody>
        </p:sp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id="{E4809DD6-C483-9F53-A385-0D1E43A8456B}"/>
                </a:ext>
              </a:extLst>
            </p:cNvPr>
            <p:cNvGrpSpPr/>
            <p:nvPr/>
          </p:nvGrpSpPr>
          <p:grpSpPr>
            <a:xfrm>
              <a:off x="436204" y="3748764"/>
              <a:ext cx="668439" cy="412728"/>
              <a:chOff x="433346" y="4970782"/>
              <a:chExt cx="668439" cy="412728"/>
            </a:xfrm>
          </p:grpSpPr>
          <p:sp>
            <p:nvSpPr>
              <p:cNvPr id="160" name="Abgerundetes Rechteck 160">
                <a:extLst>
                  <a:ext uri="{FF2B5EF4-FFF2-40B4-BE49-F238E27FC236}">
                    <a16:creationId xmlns:a16="http://schemas.microsoft.com/office/drawing/2014/main" id="{BFA05CB6-717A-E5B8-A4CE-AA10AB934CE7}"/>
                  </a:ext>
                </a:extLst>
              </p:cNvPr>
              <p:cNvSpPr/>
              <p:nvPr/>
            </p:nvSpPr>
            <p:spPr>
              <a:xfrm>
                <a:off x="433346" y="4970782"/>
                <a:ext cx="668439" cy="412728"/>
              </a:xfrm>
              <a:prstGeom prst="roundRect">
                <a:avLst/>
              </a:prstGeom>
              <a:solidFill>
                <a:srgbClr val="FFD788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  <p:cxnSp>
            <p:nvCxnSpPr>
              <p:cNvPr id="161" name="Gerader Verbinder 160">
                <a:extLst>
                  <a:ext uri="{FF2B5EF4-FFF2-40B4-BE49-F238E27FC236}">
                    <a16:creationId xmlns:a16="http://schemas.microsoft.com/office/drawing/2014/main" id="{EF8107D9-6CFF-231B-18A2-F456C61DCB9A}"/>
                  </a:ext>
                </a:extLst>
              </p:cNvPr>
              <p:cNvCxnSpPr>
                <a:stCxn id="160" idx="0"/>
                <a:endCxn id="160" idx="2"/>
              </p:cNvCxnSpPr>
              <p:nvPr/>
            </p:nvCxnSpPr>
            <p:spPr>
              <a:xfrm>
                <a:off x="767566" y="4970782"/>
                <a:ext cx="0" cy="4127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Gerader Verbinder 161">
                <a:extLst>
                  <a:ext uri="{FF2B5EF4-FFF2-40B4-BE49-F238E27FC236}">
                    <a16:creationId xmlns:a16="http://schemas.microsoft.com/office/drawing/2014/main" id="{FBC40036-D61E-24E9-4D1F-86574FAE04A4}"/>
                  </a:ext>
                </a:extLst>
              </p:cNvPr>
              <p:cNvCxnSpPr/>
              <p:nvPr/>
            </p:nvCxnSpPr>
            <p:spPr>
              <a:xfrm>
                <a:off x="433346" y="5245073"/>
                <a:ext cx="66843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Gerader Verbinder 162">
                <a:extLst>
                  <a:ext uri="{FF2B5EF4-FFF2-40B4-BE49-F238E27FC236}">
                    <a16:creationId xmlns:a16="http://schemas.microsoft.com/office/drawing/2014/main" id="{5A623216-573D-560B-08CF-DF80B5A1B58E}"/>
                  </a:ext>
                </a:extLst>
              </p:cNvPr>
              <p:cNvCxnSpPr/>
              <p:nvPr/>
            </p:nvCxnSpPr>
            <p:spPr>
              <a:xfrm>
                <a:off x="433346" y="5119014"/>
                <a:ext cx="66843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Textfeld 59">
              <a:extLst>
                <a:ext uri="{FF2B5EF4-FFF2-40B4-BE49-F238E27FC236}">
                  <a16:creationId xmlns:a16="http://schemas.microsoft.com/office/drawing/2014/main" id="{5E4404D3-C05C-CEC2-7A98-38D7FB6BB24E}"/>
                </a:ext>
              </a:extLst>
            </p:cNvPr>
            <p:cNvSpPr txBox="1"/>
            <p:nvPr/>
          </p:nvSpPr>
          <p:spPr>
            <a:xfrm>
              <a:off x="275509" y="3263145"/>
              <a:ext cx="10370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100" kern="0" dirty="0">
                  <a:solidFill>
                    <a:prstClr val="black"/>
                  </a:solidFill>
                  <a:ea typeface="Utopia" panose="02020500000000000000" pitchFamily="18" charset="0"/>
                  <a:cs typeface="Utopia" panose="02020500000000000000" pitchFamily="18" charset="0"/>
                </a:rPr>
                <a:t>System Parameters</a:t>
              </a:r>
            </a:p>
          </p:txBody>
        </p:sp>
        <p:grpSp>
          <p:nvGrpSpPr>
            <p:cNvPr id="61" name="Gruppieren 60">
              <a:extLst>
                <a:ext uri="{FF2B5EF4-FFF2-40B4-BE49-F238E27FC236}">
                  <a16:creationId xmlns:a16="http://schemas.microsoft.com/office/drawing/2014/main" id="{8934B49A-F986-9101-D2CB-CA463A029442}"/>
                </a:ext>
              </a:extLst>
            </p:cNvPr>
            <p:cNvGrpSpPr/>
            <p:nvPr/>
          </p:nvGrpSpPr>
          <p:grpSpPr>
            <a:xfrm>
              <a:off x="436204" y="2880771"/>
              <a:ext cx="668439" cy="412728"/>
              <a:chOff x="433346" y="4970782"/>
              <a:chExt cx="668439" cy="412728"/>
            </a:xfrm>
          </p:grpSpPr>
          <p:sp>
            <p:nvSpPr>
              <p:cNvPr id="156" name="Abgerundetes Rechteck 156">
                <a:extLst>
                  <a:ext uri="{FF2B5EF4-FFF2-40B4-BE49-F238E27FC236}">
                    <a16:creationId xmlns:a16="http://schemas.microsoft.com/office/drawing/2014/main" id="{E708BA2D-4C26-E819-4769-787AB0B9D960}"/>
                  </a:ext>
                </a:extLst>
              </p:cNvPr>
              <p:cNvSpPr/>
              <p:nvPr/>
            </p:nvSpPr>
            <p:spPr>
              <a:xfrm>
                <a:off x="433346" y="4970782"/>
                <a:ext cx="668439" cy="412728"/>
              </a:xfrm>
              <a:prstGeom prst="roundRect">
                <a:avLst/>
              </a:prstGeom>
              <a:solidFill>
                <a:srgbClr val="FFD788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  <p:cxnSp>
            <p:nvCxnSpPr>
              <p:cNvPr id="157" name="Gerader Verbinder 156">
                <a:extLst>
                  <a:ext uri="{FF2B5EF4-FFF2-40B4-BE49-F238E27FC236}">
                    <a16:creationId xmlns:a16="http://schemas.microsoft.com/office/drawing/2014/main" id="{DDDDD9C5-F754-9F67-C866-60DDB732975C}"/>
                  </a:ext>
                </a:extLst>
              </p:cNvPr>
              <p:cNvCxnSpPr>
                <a:stCxn id="156" idx="0"/>
                <a:endCxn id="156" idx="2"/>
              </p:cNvCxnSpPr>
              <p:nvPr/>
            </p:nvCxnSpPr>
            <p:spPr>
              <a:xfrm>
                <a:off x="767566" y="4970782"/>
                <a:ext cx="0" cy="4127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Gerader Verbinder 157">
                <a:extLst>
                  <a:ext uri="{FF2B5EF4-FFF2-40B4-BE49-F238E27FC236}">
                    <a16:creationId xmlns:a16="http://schemas.microsoft.com/office/drawing/2014/main" id="{29D7A4BB-2D08-C616-F3C2-ACCBCD305A37}"/>
                  </a:ext>
                </a:extLst>
              </p:cNvPr>
              <p:cNvCxnSpPr/>
              <p:nvPr/>
            </p:nvCxnSpPr>
            <p:spPr>
              <a:xfrm>
                <a:off x="433346" y="5245073"/>
                <a:ext cx="66843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Gerader Verbinder 158">
                <a:extLst>
                  <a:ext uri="{FF2B5EF4-FFF2-40B4-BE49-F238E27FC236}">
                    <a16:creationId xmlns:a16="http://schemas.microsoft.com/office/drawing/2014/main" id="{C26A0355-CE87-0524-C1D9-7C24E86C94AB}"/>
                  </a:ext>
                </a:extLst>
              </p:cNvPr>
              <p:cNvCxnSpPr/>
              <p:nvPr/>
            </p:nvCxnSpPr>
            <p:spPr>
              <a:xfrm>
                <a:off x="433346" y="5119014"/>
                <a:ext cx="66843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uppieren 61">
              <a:extLst>
                <a:ext uri="{FF2B5EF4-FFF2-40B4-BE49-F238E27FC236}">
                  <a16:creationId xmlns:a16="http://schemas.microsoft.com/office/drawing/2014/main" id="{888694C8-F07B-A913-E2BC-14A9A1B60DC9}"/>
                </a:ext>
              </a:extLst>
            </p:cNvPr>
            <p:cNvGrpSpPr/>
            <p:nvPr/>
          </p:nvGrpSpPr>
          <p:grpSpPr>
            <a:xfrm>
              <a:off x="3364338" y="4228852"/>
              <a:ext cx="1150512" cy="534950"/>
              <a:chOff x="6228854" y="2411900"/>
              <a:chExt cx="1150512" cy="534950"/>
            </a:xfrm>
          </p:grpSpPr>
          <p:sp>
            <p:nvSpPr>
              <p:cNvPr id="154" name="Line 149">
                <a:extLst>
                  <a:ext uri="{FF2B5EF4-FFF2-40B4-BE49-F238E27FC236}">
                    <a16:creationId xmlns:a16="http://schemas.microsoft.com/office/drawing/2014/main" id="{A4912A8A-F8A5-4BF2-67A1-C0E7718AF4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228855" y="2411900"/>
                <a:ext cx="0" cy="534950"/>
              </a:xfrm>
              <a:prstGeom prst="line">
                <a:avLst/>
              </a:prstGeom>
              <a:noFill/>
              <a:ln w="19050" cap="rnd">
                <a:solidFill>
                  <a:srgbClr val="0C67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dirty="0">
                  <a:latin typeface="+mj-lt"/>
                  <a:ea typeface="Utopia" panose="02020500000000000000" pitchFamily="18" charset="0"/>
                  <a:cs typeface="Utopia" panose="02020500000000000000" pitchFamily="18" charset="0"/>
                </a:endParaRPr>
              </a:p>
            </p:txBody>
          </p:sp>
          <p:sp>
            <p:nvSpPr>
              <p:cNvPr id="155" name="Line 149">
                <a:extLst>
                  <a:ext uri="{FF2B5EF4-FFF2-40B4-BE49-F238E27FC236}">
                    <a16:creationId xmlns:a16="http://schemas.microsoft.com/office/drawing/2014/main" id="{27A74D46-3A03-C981-4505-F285E07947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228854" y="2946850"/>
                <a:ext cx="1150512" cy="0"/>
              </a:xfrm>
              <a:prstGeom prst="line">
                <a:avLst/>
              </a:prstGeom>
              <a:noFill/>
              <a:ln w="19050" cap="rnd">
                <a:solidFill>
                  <a:srgbClr val="0C67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dirty="0">
                  <a:latin typeface="+mj-lt"/>
                  <a:ea typeface="Utopia" panose="02020500000000000000" pitchFamily="18" charset="0"/>
                  <a:cs typeface="Utopia" panose="02020500000000000000" pitchFamily="18" charset="0"/>
                </a:endParaRPr>
              </a:p>
            </p:txBody>
          </p:sp>
        </p:grpSp>
        <p:sp>
          <p:nvSpPr>
            <p:cNvPr id="63" name="Line 149">
              <a:extLst>
                <a:ext uri="{FF2B5EF4-FFF2-40B4-BE49-F238E27FC236}">
                  <a16:creationId xmlns:a16="http://schemas.microsoft.com/office/drawing/2014/main" id="{00F04BE9-7796-9D89-69F4-60F9FD7E75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06610" y="4047133"/>
              <a:ext cx="0" cy="636434"/>
            </a:xfrm>
            <a:prstGeom prst="line">
              <a:avLst/>
            </a:prstGeom>
            <a:noFill/>
            <a:ln w="19050" cap="rnd">
              <a:solidFill>
                <a:srgbClr val="0C67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>
                <a:latin typeface="+mj-lt"/>
                <a:ea typeface="Utopia" panose="02020500000000000000" pitchFamily="18" charset="0"/>
                <a:cs typeface="Utopia" panose="02020500000000000000" pitchFamily="18" charset="0"/>
              </a:endParaRPr>
            </a:p>
          </p:txBody>
        </p:sp>
        <p:sp>
          <p:nvSpPr>
            <p:cNvPr id="64" name="Line 149">
              <a:extLst>
                <a:ext uri="{FF2B5EF4-FFF2-40B4-BE49-F238E27FC236}">
                  <a16:creationId xmlns:a16="http://schemas.microsoft.com/office/drawing/2014/main" id="{6B3E066D-45E4-6DA6-A8FB-BAF6D8C670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06608" y="4683814"/>
              <a:ext cx="1051091" cy="0"/>
            </a:xfrm>
            <a:prstGeom prst="line">
              <a:avLst/>
            </a:prstGeom>
            <a:noFill/>
            <a:ln w="19050" cap="rnd">
              <a:solidFill>
                <a:srgbClr val="0C67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>
                <a:latin typeface="+mj-lt"/>
                <a:ea typeface="Utopia" panose="02020500000000000000" pitchFamily="18" charset="0"/>
                <a:cs typeface="Utopia" panose="02020500000000000000" pitchFamily="18" charset="0"/>
              </a:endParaRPr>
            </a:p>
          </p:txBody>
        </p:sp>
        <p:sp>
          <p:nvSpPr>
            <p:cNvPr id="65" name="Line 149">
              <a:extLst>
                <a:ext uri="{FF2B5EF4-FFF2-40B4-BE49-F238E27FC236}">
                  <a16:creationId xmlns:a16="http://schemas.microsoft.com/office/drawing/2014/main" id="{5EE5C095-3C3E-7753-B4EE-76B7F443A6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64456" y="4001747"/>
              <a:ext cx="0" cy="681820"/>
            </a:xfrm>
            <a:prstGeom prst="line">
              <a:avLst/>
            </a:prstGeom>
            <a:noFill/>
            <a:ln w="19050" cap="rnd">
              <a:solidFill>
                <a:srgbClr val="0C67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>
                <a:latin typeface="+mj-lt"/>
                <a:ea typeface="Utopia" panose="02020500000000000000" pitchFamily="18" charset="0"/>
                <a:cs typeface="Utopia" panose="02020500000000000000" pitchFamily="18" charset="0"/>
              </a:endParaRPr>
            </a:p>
          </p:txBody>
        </p:sp>
        <p:sp>
          <p:nvSpPr>
            <p:cNvPr id="66" name="Line 149">
              <a:extLst>
                <a:ext uri="{FF2B5EF4-FFF2-40B4-BE49-F238E27FC236}">
                  <a16:creationId xmlns:a16="http://schemas.microsoft.com/office/drawing/2014/main" id="{62941888-1B67-8CD2-397B-612B741EBD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464456" y="4001747"/>
              <a:ext cx="283800" cy="0"/>
            </a:xfrm>
            <a:prstGeom prst="line">
              <a:avLst/>
            </a:prstGeom>
            <a:noFill/>
            <a:ln w="19050" cap="rnd">
              <a:solidFill>
                <a:srgbClr val="0C67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>
                <a:latin typeface="+mj-lt"/>
                <a:ea typeface="Utopia" panose="02020500000000000000" pitchFamily="18" charset="0"/>
                <a:cs typeface="Utopia" panose="02020500000000000000" pitchFamily="18" charset="0"/>
              </a:endParaRPr>
            </a:p>
          </p:txBody>
        </p:sp>
        <p:sp>
          <p:nvSpPr>
            <p:cNvPr id="67" name="Line 149">
              <a:extLst>
                <a:ext uri="{FF2B5EF4-FFF2-40B4-BE49-F238E27FC236}">
                  <a16:creationId xmlns:a16="http://schemas.microsoft.com/office/drawing/2014/main" id="{9DE08CEC-28CB-CF5D-AAF7-29E1963FCD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514850" y="4171446"/>
              <a:ext cx="233406" cy="0"/>
            </a:xfrm>
            <a:prstGeom prst="line">
              <a:avLst/>
            </a:prstGeom>
            <a:noFill/>
            <a:ln w="19050" cap="rnd">
              <a:solidFill>
                <a:srgbClr val="0C67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>
                <a:latin typeface="+mj-lt"/>
                <a:ea typeface="Utopia" panose="02020500000000000000" pitchFamily="18" charset="0"/>
                <a:cs typeface="Utopia" panose="02020500000000000000" pitchFamily="18" charset="0"/>
              </a:endParaRPr>
            </a:p>
          </p:txBody>
        </p:sp>
        <p:sp>
          <p:nvSpPr>
            <p:cNvPr id="68" name="Line 149">
              <a:extLst>
                <a:ext uri="{FF2B5EF4-FFF2-40B4-BE49-F238E27FC236}">
                  <a16:creationId xmlns:a16="http://schemas.microsoft.com/office/drawing/2014/main" id="{2C70ED59-3394-A78B-EBB5-07C61B8410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14850" y="4181566"/>
              <a:ext cx="0" cy="572258"/>
            </a:xfrm>
            <a:prstGeom prst="line">
              <a:avLst/>
            </a:prstGeom>
            <a:noFill/>
            <a:ln w="19050" cap="rnd">
              <a:solidFill>
                <a:srgbClr val="0C67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>
                <a:latin typeface="+mj-lt"/>
                <a:ea typeface="Utopia" panose="02020500000000000000" pitchFamily="18" charset="0"/>
                <a:cs typeface="Utopia" panose="02020500000000000000" pitchFamily="18" charset="0"/>
              </a:endParaRPr>
            </a:p>
          </p:txBody>
        </p:sp>
        <p:cxnSp>
          <p:nvCxnSpPr>
            <p:cNvPr id="69" name="Gewinkelter Verbinder 69">
              <a:extLst>
                <a:ext uri="{FF2B5EF4-FFF2-40B4-BE49-F238E27FC236}">
                  <a16:creationId xmlns:a16="http://schemas.microsoft.com/office/drawing/2014/main" id="{B87DFD59-5828-583A-DF29-99E28AB0729E}"/>
                </a:ext>
              </a:extLst>
            </p:cNvPr>
            <p:cNvCxnSpPr>
              <a:stCxn id="145" idx="1"/>
              <a:endCxn id="53" idx="0"/>
            </p:cNvCxnSpPr>
            <p:nvPr/>
          </p:nvCxnSpPr>
          <p:spPr>
            <a:xfrm rot="10800000" flipV="1">
              <a:off x="4215705" y="2701659"/>
              <a:ext cx="494843" cy="1420383"/>
            </a:xfrm>
            <a:prstGeom prst="bentConnector3">
              <a:avLst>
                <a:gd name="adj1" fmla="val 56160"/>
              </a:avLst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winkelter Verbinder 70">
              <a:extLst>
                <a:ext uri="{FF2B5EF4-FFF2-40B4-BE49-F238E27FC236}">
                  <a16:creationId xmlns:a16="http://schemas.microsoft.com/office/drawing/2014/main" id="{97A5E61E-77CF-C060-96A1-64409E32A0B6}"/>
                </a:ext>
              </a:extLst>
            </p:cNvPr>
            <p:cNvCxnSpPr>
              <a:stCxn id="17" idx="0"/>
              <a:endCxn id="145" idx="1"/>
            </p:cNvCxnSpPr>
            <p:nvPr/>
          </p:nvCxnSpPr>
          <p:spPr>
            <a:xfrm>
              <a:off x="4239427" y="2370823"/>
              <a:ext cx="471120" cy="330837"/>
            </a:xfrm>
            <a:prstGeom prst="bentConnector3">
              <a:avLst>
                <a:gd name="adj1" fmla="val 40800"/>
              </a:avLst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Gruppieren 70">
              <a:extLst>
                <a:ext uri="{FF2B5EF4-FFF2-40B4-BE49-F238E27FC236}">
                  <a16:creationId xmlns:a16="http://schemas.microsoft.com/office/drawing/2014/main" id="{38CF605E-AE9D-ADA1-89AD-9A880AD7A2F7}"/>
                </a:ext>
              </a:extLst>
            </p:cNvPr>
            <p:cNvGrpSpPr/>
            <p:nvPr/>
          </p:nvGrpSpPr>
          <p:grpSpPr>
            <a:xfrm>
              <a:off x="4710547" y="2235023"/>
              <a:ext cx="940592" cy="1463141"/>
              <a:chOff x="7931594" y="1961094"/>
              <a:chExt cx="940592" cy="1463141"/>
            </a:xfrm>
          </p:grpSpPr>
          <p:grpSp>
            <p:nvGrpSpPr>
              <p:cNvPr id="144" name="Gruppieren 143">
                <a:extLst>
                  <a:ext uri="{FF2B5EF4-FFF2-40B4-BE49-F238E27FC236}">
                    <a16:creationId xmlns:a16="http://schemas.microsoft.com/office/drawing/2014/main" id="{602CE345-0118-6DF3-F99B-0CF82D381812}"/>
                  </a:ext>
                </a:extLst>
              </p:cNvPr>
              <p:cNvGrpSpPr/>
              <p:nvPr/>
            </p:nvGrpSpPr>
            <p:grpSpPr>
              <a:xfrm>
                <a:off x="7971682" y="1961094"/>
                <a:ext cx="900504" cy="1463141"/>
                <a:chOff x="5531764" y="1863607"/>
                <a:chExt cx="1454951" cy="2364006"/>
              </a:xfrm>
            </p:grpSpPr>
            <p:grpSp>
              <p:nvGrpSpPr>
                <p:cNvPr id="146" name="Gruppieren 145">
                  <a:extLst>
                    <a:ext uri="{FF2B5EF4-FFF2-40B4-BE49-F238E27FC236}">
                      <a16:creationId xmlns:a16="http://schemas.microsoft.com/office/drawing/2014/main" id="{1E9D97FE-BE82-0CDF-E82F-EF3A61420496}"/>
                    </a:ext>
                  </a:extLst>
                </p:cNvPr>
                <p:cNvGrpSpPr/>
                <p:nvPr/>
              </p:nvGrpSpPr>
              <p:grpSpPr>
                <a:xfrm>
                  <a:off x="5531764" y="1863607"/>
                  <a:ext cx="1454951" cy="2364006"/>
                  <a:chOff x="5531764" y="1863607"/>
                  <a:chExt cx="1454951" cy="2364006"/>
                </a:xfrm>
              </p:grpSpPr>
              <p:sp>
                <p:nvSpPr>
                  <p:cNvPr id="149" name="Abgerundetes Rechteck 149">
                    <a:extLst>
                      <a:ext uri="{FF2B5EF4-FFF2-40B4-BE49-F238E27FC236}">
                        <a16:creationId xmlns:a16="http://schemas.microsoft.com/office/drawing/2014/main" id="{CC3D1399-3192-FC49-0903-556084DD22C6}"/>
                      </a:ext>
                    </a:extLst>
                  </p:cNvPr>
                  <p:cNvSpPr/>
                  <p:nvPr/>
                </p:nvSpPr>
                <p:spPr>
                  <a:xfrm>
                    <a:off x="5546715" y="1863607"/>
                    <a:ext cx="1440000" cy="1620000"/>
                  </a:xfrm>
                  <a:prstGeom prst="roundRect">
                    <a:avLst/>
                  </a:prstGeom>
                  <a:solidFill>
                    <a:sysClr val="window" lastClr="FFFFFF">
                      <a:lumMod val="95000"/>
                    </a:sysClr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sz="1100" kern="0" dirty="0">
                      <a:solidFill>
                        <a:prstClr val="white"/>
                      </a:solidFill>
                      <a:latin typeface="+mj-lt"/>
                      <a:ea typeface="Utopia" panose="02020500000000000000" pitchFamily="18" charset="0"/>
                      <a:cs typeface="Utopia" panose="02020500000000000000" pitchFamily="18" charset="0"/>
                    </a:endParaRPr>
                  </a:p>
                </p:txBody>
              </p:sp>
              <p:grpSp>
                <p:nvGrpSpPr>
                  <p:cNvPr id="150" name="Gruppieren 149">
                    <a:extLst>
                      <a:ext uri="{FF2B5EF4-FFF2-40B4-BE49-F238E27FC236}">
                        <a16:creationId xmlns:a16="http://schemas.microsoft.com/office/drawing/2014/main" id="{75412838-5856-9C01-E813-6D8BA7FB8E73}"/>
                      </a:ext>
                    </a:extLst>
                  </p:cNvPr>
                  <p:cNvGrpSpPr/>
                  <p:nvPr/>
                </p:nvGrpSpPr>
                <p:grpSpPr>
                  <a:xfrm>
                    <a:off x="5531764" y="2023332"/>
                    <a:ext cx="1419031" cy="2204281"/>
                    <a:chOff x="-3265039" y="-961263"/>
                    <a:chExt cx="1443784" cy="2279486"/>
                  </a:xfrm>
                </p:grpSpPr>
                <p:sp>
                  <p:nvSpPr>
                    <p:cNvPr id="151" name="Rechteck 150">
                      <a:extLst>
                        <a:ext uri="{FF2B5EF4-FFF2-40B4-BE49-F238E27FC236}">
                          <a16:creationId xmlns:a16="http://schemas.microsoft.com/office/drawing/2014/main" id="{A4994774-D6DA-A9E3-9018-6DA26745DF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960751" y="-494919"/>
                      <a:ext cx="886968" cy="822960"/>
                    </a:xfrm>
                    <a:prstGeom prst="rect">
                      <a:avLst/>
                    </a:prstGeom>
                    <a:solidFill>
                      <a:sysClr val="window" lastClr="FFFFFF">
                        <a:lumMod val="95000"/>
                      </a:sysClr>
                    </a:solidFill>
                    <a:ln w="19050" cap="rnd" cmpd="sng" algn="ctr">
                      <a:solidFill>
                        <a:sysClr val="windowText" lastClr="000000"/>
                      </a:solidFill>
                      <a:prstDash val="solid"/>
                      <a:round/>
                    </a:ln>
                    <a:effectLst/>
                  </p:spPr>
                  <p:txBody>
                    <a:bodyPr rot="0" spcFirstLastPara="0" vertOverflow="overflow" horzOverflow="overflow" vert="horz" wrap="square" lIns="13728" tIns="6864" rIns="13728" bIns="6864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defRPr/>
                      </a:pPr>
                      <a:endParaRPr lang="en-US" sz="1100" kern="0" dirty="0">
                        <a:solidFill>
                          <a:prstClr val="white"/>
                        </a:solidFill>
                        <a:latin typeface="+mj-lt"/>
                        <a:ea typeface="Utopia" panose="02020500000000000000" pitchFamily="18" charset="0"/>
                        <a:cs typeface="Utopia" panose="02020500000000000000" pitchFamily="18" charset="0"/>
                      </a:endParaRPr>
                    </a:p>
                  </p:txBody>
                </p:sp>
                <p:sp>
                  <p:nvSpPr>
                    <p:cNvPr id="152" name="Gleichschenkliges Dreieck 151">
                      <a:extLst>
                        <a:ext uri="{FF2B5EF4-FFF2-40B4-BE49-F238E27FC236}">
                          <a16:creationId xmlns:a16="http://schemas.microsoft.com/office/drawing/2014/main" id="{A642A70D-696B-8163-4650-F0104B1419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3134487" y="-961263"/>
                      <a:ext cx="1243584" cy="466344"/>
                    </a:xfrm>
                    <a:prstGeom prst="triangle">
                      <a:avLst/>
                    </a:prstGeom>
                    <a:solidFill>
                      <a:srgbClr val="C00000"/>
                    </a:solidFill>
                    <a:ln w="19050" cap="rnd" cmpd="sng" algn="ctr">
                      <a:solidFill>
                        <a:sysClr val="windowText" lastClr="000000"/>
                      </a:solidFill>
                      <a:prstDash val="solid"/>
                      <a:round/>
                    </a:ln>
                    <a:effectLst/>
                  </p:spPr>
                  <p:txBody>
                    <a:bodyPr rot="0" spcFirstLastPara="0" vertOverflow="overflow" horzOverflow="overflow" vert="horz" wrap="square" lIns="13728" tIns="6864" rIns="13728" bIns="6864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defRPr/>
                      </a:pPr>
                      <a:endParaRPr lang="en-US" sz="1100" kern="0" dirty="0">
                        <a:solidFill>
                          <a:prstClr val="white"/>
                        </a:solidFill>
                        <a:latin typeface="+mj-lt"/>
                        <a:ea typeface="Utopia" panose="02020500000000000000" pitchFamily="18" charset="0"/>
                        <a:cs typeface="Utopia" panose="02020500000000000000" pitchFamily="18" charset="0"/>
                      </a:endParaRPr>
                    </a:p>
                  </p:txBody>
                </p:sp>
                <p:sp>
                  <p:nvSpPr>
                    <p:cNvPr id="153" name="Textfeld 152">
                      <a:extLst>
                        <a:ext uri="{FF2B5EF4-FFF2-40B4-BE49-F238E27FC236}">
                          <a16:creationId xmlns:a16="http://schemas.microsoft.com/office/drawing/2014/main" id="{8E2DB844-1228-E0D5-C296-CE8F268D8D7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-3265039" y="546859"/>
                      <a:ext cx="1443784" cy="77136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defRPr/>
                      </a:pPr>
                      <a:r>
                        <a:rPr lang="en-US" sz="1100" kern="0" dirty="0">
                          <a:solidFill>
                            <a:prstClr val="black"/>
                          </a:solidFill>
                          <a:latin typeface="+mj-lt"/>
                          <a:ea typeface="Utopia" panose="02020500000000000000" pitchFamily="18" charset="0"/>
                          <a:cs typeface="Utopia" panose="02020500000000000000" pitchFamily="18" charset="0"/>
                        </a:rPr>
                        <a:t>Building </a:t>
                      </a:r>
                    </a:p>
                    <a:p>
                      <a:pPr algn="ctr">
                        <a:defRPr/>
                      </a:pPr>
                      <a:r>
                        <a:rPr lang="en-US" sz="1100" kern="0" dirty="0">
                          <a:solidFill>
                            <a:prstClr val="black"/>
                          </a:solidFill>
                          <a:latin typeface="+mj-lt"/>
                          <a:ea typeface="Utopia" panose="02020500000000000000" pitchFamily="18" charset="0"/>
                          <a:cs typeface="Utopia" panose="02020500000000000000" pitchFamily="18" charset="0"/>
                        </a:rPr>
                        <a:t>envelope</a:t>
                      </a:r>
                    </a:p>
                  </p:txBody>
                </p:sp>
              </p:grpSp>
            </p:grpSp>
            <p:sp>
              <p:nvSpPr>
                <p:cNvPr id="147" name="Abgerundetes Rechteck 147">
                  <a:extLst>
                    <a:ext uri="{FF2B5EF4-FFF2-40B4-BE49-F238E27FC236}">
                      <a16:creationId xmlns:a16="http://schemas.microsoft.com/office/drawing/2014/main" id="{C5EBB881-AEDC-1336-B634-90CF0A29C9E1}"/>
                    </a:ext>
                  </a:extLst>
                </p:cNvPr>
                <p:cNvSpPr/>
                <p:nvPr/>
              </p:nvSpPr>
              <p:spPr>
                <a:xfrm>
                  <a:off x="5947038" y="2562946"/>
                  <a:ext cx="226881" cy="200661"/>
                </a:xfrm>
                <a:prstGeom prst="roundRect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1100" kern="0" dirty="0">
                    <a:solidFill>
                      <a:prstClr val="white"/>
                    </a:solidFill>
                    <a:latin typeface="+mj-lt"/>
                    <a:ea typeface="Utopia" panose="02020500000000000000" pitchFamily="18" charset="0"/>
                    <a:cs typeface="Utopia" panose="02020500000000000000" pitchFamily="18" charset="0"/>
                  </a:endParaRPr>
                </a:p>
              </p:txBody>
            </p:sp>
            <p:sp>
              <p:nvSpPr>
                <p:cNvPr id="148" name="Abgerundetes Rechteck 148">
                  <a:extLst>
                    <a:ext uri="{FF2B5EF4-FFF2-40B4-BE49-F238E27FC236}">
                      <a16:creationId xmlns:a16="http://schemas.microsoft.com/office/drawing/2014/main" id="{E4788837-3D90-D22E-B813-ED291C4BD863}"/>
                    </a:ext>
                  </a:extLst>
                </p:cNvPr>
                <p:cNvSpPr/>
                <p:nvPr/>
              </p:nvSpPr>
              <p:spPr>
                <a:xfrm>
                  <a:off x="6329702" y="2873829"/>
                  <a:ext cx="247507" cy="396268"/>
                </a:xfrm>
                <a:prstGeom prst="roundRect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1100" kern="0" dirty="0">
                    <a:solidFill>
                      <a:prstClr val="white"/>
                    </a:solidFill>
                    <a:latin typeface="+mj-lt"/>
                    <a:ea typeface="Utopia" panose="02020500000000000000" pitchFamily="18" charset="0"/>
                    <a:cs typeface="Utopia" panose="02020500000000000000" pitchFamily="18" charset="0"/>
                  </a:endParaRPr>
                </a:p>
              </p:txBody>
            </p:sp>
          </p:grpSp>
          <p:sp>
            <p:nvSpPr>
              <p:cNvPr id="145" name="Rectangle 89">
                <a:extLst>
                  <a:ext uri="{FF2B5EF4-FFF2-40B4-BE49-F238E27FC236}">
                    <a16:creationId xmlns:a16="http://schemas.microsoft.com/office/drawing/2014/main" id="{177FC8D6-6D79-29B3-D165-283C0E15AD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31594" y="2368778"/>
                <a:ext cx="89412" cy="117905"/>
              </a:xfrm>
              <a:prstGeom prst="rect">
                <a:avLst/>
              </a:prstGeom>
              <a:solidFill>
                <a:srgbClr val="C00000"/>
              </a:solidFill>
              <a:ln w="1905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dirty="0">
                  <a:latin typeface="+mj-lt"/>
                  <a:ea typeface="Utopia" panose="02020500000000000000" pitchFamily="18" charset="0"/>
                  <a:cs typeface="Utopia" panose="02020500000000000000" pitchFamily="18" charset="0"/>
                </a:endParaRPr>
              </a:p>
            </p:txBody>
          </p:sp>
        </p:grpSp>
        <p:sp>
          <p:nvSpPr>
            <p:cNvPr id="72" name="Freeform 135">
              <a:extLst>
                <a:ext uri="{FF2B5EF4-FFF2-40B4-BE49-F238E27FC236}">
                  <a16:creationId xmlns:a16="http://schemas.microsoft.com/office/drawing/2014/main" id="{2D9AB2DD-F11E-BC93-C588-E09ECBB62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961" y="2887139"/>
              <a:ext cx="89125" cy="88429"/>
            </a:xfrm>
            <a:custGeom>
              <a:avLst/>
              <a:gdLst>
                <a:gd name="T0" fmla="*/ 0 w 252"/>
                <a:gd name="T1" fmla="*/ 134 h 268"/>
                <a:gd name="T2" fmla="*/ 2 w 252"/>
                <a:gd name="T3" fmla="*/ 107 h 268"/>
                <a:gd name="T4" fmla="*/ 22 w 252"/>
                <a:gd name="T5" fmla="*/ 59 h 268"/>
                <a:gd name="T6" fmla="*/ 55 w 252"/>
                <a:gd name="T7" fmla="*/ 22 h 268"/>
                <a:gd name="T8" fmla="*/ 101 w 252"/>
                <a:gd name="T9" fmla="*/ 2 h 268"/>
                <a:gd name="T10" fmla="*/ 125 w 252"/>
                <a:gd name="T11" fmla="*/ 0 h 268"/>
                <a:gd name="T12" fmla="*/ 151 w 252"/>
                <a:gd name="T13" fmla="*/ 2 h 268"/>
                <a:gd name="T14" fmla="*/ 197 w 252"/>
                <a:gd name="T15" fmla="*/ 22 h 268"/>
                <a:gd name="T16" fmla="*/ 231 w 252"/>
                <a:gd name="T17" fmla="*/ 59 h 268"/>
                <a:gd name="T18" fmla="*/ 249 w 252"/>
                <a:gd name="T19" fmla="*/ 107 h 268"/>
                <a:gd name="T20" fmla="*/ 252 w 252"/>
                <a:gd name="T21" fmla="*/ 134 h 268"/>
                <a:gd name="T22" fmla="*/ 249 w 252"/>
                <a:gd name="T23" fmla="*/ 162 h 268"/>
                <a:gd name="T24" fmla="*/ 231 w 252"/>
                <a:gd name="T25" fmla="*/ 211 h 268"/>
                <a:gd name="T26" fmla="*/ 197 w 252"/>
                <a:gd name="T27" fmla="*/ 247 h 268"/>
                <a:gd name="T28" fmla="*/ 151 w 252"/>
                <a:gd name="T29" fmla="*/ 267 h 268"/>
                <a:gd name="T30" fmla="*/ 125 w 252"/>
                <a:gd name="T31" fmla="*/ 268 h 268"/>
                <a:gd name="T32" fmla="*/ 101 w 252"/>
                <a:gd name="T33" fmla="*/ 267 h 268"/>
                <a:gd name="T34" fmla="*/ 55 w 252"/>
                <a:gd name="T35" fmla="*/ 247 h 268"/>
                <a:gd name="T36" fmla="*/ 22 w 252"/>
                <a:gd name="T37" fmla="*/ 211 h 268"/>
                <a:gd name="T38" fmla="*/ 2 w 252"/>
                <a:gd name="T39" fmla="*/ 162 h 268"/>
                <a:gd name="T40" fmla="*/ 0 w 252"/>
                <a:gd name="T41" fmla="*/ 134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2" h="268">
                  <a:moveTo>
                    <a:pt x="0" y="134"/>
                  </a:moveTo>
                  <a:lnTo>
                    <a:pt x="2" y="107"/>
                  </a:lnTo>
                  <a:lnTo>
                    <a:pt x="22" y="59"/>
                  </a:lnTo>
                  <a:lnTo>
                    <a:pt x="55" y="22"/>
                  </a:lnTo>
                  <a:lnTo>
                    <a:pt x="101" y="2"/>
                  </a:lnTo>
                  <a:lnTo>
                    <a:pt x="125" y="0"/>
                  </a:lnTo>
                  <a:lnTo>
                    <a:pt x="151" y="2"/>
                  </a:lnTo>
                  <a:lnTo>
                    <a:pt x="197" y="22"/>
                  </a:lnTo>
                  <a:lnTo>
                    <a:pt x="231" y="59"/>
                  </a:lnTo>
                  <a:lnTo>
                    <a:pt x="249" y="107"/>
                  </a:lnTo>
                  <a:lnTo>
                    <a:pt x="252" y="134"/>
                  </a:lnTo>
                  <a:lnTo>
                    <a:pt x="249" y="162"/>
                  </a:lnTo>
                  <a:lnTo>
                    <a:pt x="231" y="211"/>
                  </a:lnTo>
                  <a:lnTo>
                    <a:pt x="197" y="247"/>
                  </a:lnTo>
                  <a:lnTo>
                    <a:pt x="151" y="267"/>
                  </a:lnTo>
                  <a:lnTo>
                    <a:pt x="125" y="268"/>
                  </a:lnTo>
                  <a:lnTo>
                    <a:pt x="101" y="267"/>
                  </a:lnTo>
                  <a:lnTo>
                    <a:pt x="55" y="247"/>
                  </a:lnTo>
                  <a:lnTo>
                    <a:pt x="22" y="211"/>
                  </a:lnTo>
                  <a:lnTo>
                    <a:pt x="2" y="162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5B9BD5"/>
            </a:solidFill>
            <a:ln w="19050">
              <a:solidFill>
                <a:srgbClr val="5B9BD5"/>
              </a:solidFill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>
                <a:latin typeface="+mj-lt"/>
                <a:ea typeface="Utopia" panose="02020500000000000000" pitchFamily="18" charset="0"/>
                <a:cs typeface="Utopia" panose="02020500000000000000" pitchFamily="18" charset="0"/>
              </a:endParaRPr>
            </a:p>
          </p:txBody>
        </p:sp>
        <p:sp>
          <p:nvSpPr>
            <p:cNvPr id="73" name="Freeform 138">
              <a:extLst>
                <a:ext uri="{FF2B5EF4-FFF2-40B4-BE49-F238E27FC236}">
                  <a16:creationId xmlns:a16="http://schemas.microsoft.com/office/drawing/2014/main" id="{0F713798-F59E-B43A-15EB-A1B70475E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7449" y="2716316"/>
              <a:ext cx="89125" cy="88429"/>
            </a:xfrm>
            <a:custGeom>
              <a:avLst/>
              <a:gdLst>
                <a:gd name="T0" fmla="*/ 0 w 252"/>
                <a:gd name="T1" fmla="*/ 134 h 269"/>
                <a:gd name="T2" fmla="*/ 2 w 252"/>
                <a:gd name="T3" fmla="*/ 106 h 269"/>
                <a:gd name="T4" fmla="*/ 22 w 252"/>
                <a:gd name="T5" fmla="*/ 59 h 269"/>
                <a:gd name="T6" fmla="*/ 55 w 252"/>
                <a:gd name="T7" fmla="*/ 21 h 269"/>
                <a:gd name="T8" fmla="*/ 101 w 252"/>
                <a:gd name="T9" fmla="*/ 1 h 269"/>
                <a:gd name="T10" fmla="*/ 127 w 252"/>
                <a:gd name="T11" fmla="*/ 0 h 269"/>
                <a:gd name="T12" fmla="*/ 151 w 252"/>
                <a:gd name="T13" fmla="*/ 1 h 269"/>
                <a:gd name="T14" fmla="*/ 197 w 252"/>
                <a:gd name="T15" fmla="*/ 21 h 269"/>
                <a:gd name="T16" fmla="*/ 231 w 252"/>
                <a:gd name="T17" fmla="*/ 59 h 269"/>
                <a:gd name="T18" fmla="*/ 249 w 252"/>
                <a:gd name="T19" fmla="*/ 106 h 269"/>
                <a:gd name="T20" fmla="*/ 252 w 252"/>
                <a:gd name="T21" fmla="*/ 134 h 269"/>
                <a:gd name="T22" fmla="*/ 249 w 252"/>
                <a:gd name="T23" fmla="*/ 161 h 269"/>
                <a:gd name="T24" fmla="*/ 231 w 252"/>
                <a:gd name="T25" fmla="*/ 210 h 269"/>
                <a:gd name="T26" fmla="*/ 197 w 252"/>
                <a:gd name="T27" fmla="*/ 246 h 269"/>
                <a:gd name="T28" fmla="*/ 151 w 252"/>
                <a:gd name="T29" fmla="*/ 266 h 269"/>
                <a:gd name="T30" fmla="*/ 127 w 252"/>
                <a:gd name="T31" fmla="*/ 269 h 269"/>
                <a:gd name="T32" fmla="*/ 101 w 252"/>
                <a:gd name="T33" fmla="*/ 266 h 269"/>
                <a:gd name="T34" fmla="*/ 55 w 252"/>
                <a:gd name="T35" fmla="*/ 246 h 269"/>
                <a:gd name="T36" fmla="*/ 22 w 252"/>
                <a:gd name="T37" fmla="*/ 210 h 269"/>
                <a:gd name="T38" fmla="*/ 2 w 252"/>
                <a:gd name="T39" fmla="*/ 161 h 269"/>
                <a:gd name="T40" fmla="*/ 0 w 252"/>
                <a:gd name="T41" fmla="*/ 134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2" h="269">
                  <a:moveTo>
                    <a:pt x="0" y="134"/>
                  </a:moveTo>
                  <a:lnTo>
                    <a:pt x="2" y="106"/>
                  </a:lnTo>
                  <a:lnTo>
                    <a:pt x="22" y="59"/>
                  </a:lnTo>
                  <a:lnTo>
                    <a:pt x="55" y="21"/>
                  </a:lnTo>
                  <a:lnTo>
                    <a:pt x="101" y="1"/>
                  </a:lnTo>
                  <a:lnTo>
                    <a:pt x="127" y="0"/>
                  </a:lnTo>
                  <a:lnTo>
                    <a:pt x="151" y="1"/>
                  </a:lnTo>
                  <a:lnTo>
                    <a:pt x="197" y="21"/>
                  </a:lnTo>
                  <a:lnTo>
                    <a:pt x="231" y="59"/>
                  </a:lnTo>
                  <a:lnTo>
                    <a:pt x="249" y="106"/>
                  </a:lnTo>
                  <a:lnTo>
                    <a:pt x="252" y="134"/>
                  </a:lnTo>
                  <a:lnTo>
                    <a:pt x="249" y="161"/>
                  </a:lnTo>
                  <a:lnTo>
                    <a:pt x="231" y="210"/>
                  </a:lnTo>
                  <a:lnTo>
                    <a:pt x="197" y="246"/>
                  </a:lnTo>
                  <a:lnTo>
                    <a:pt x="151" y="266"/>
                  </a:lnTo>
                  <a:lnTo>
                    <a:pt x="127" y="269"/>
                  </a:lnTo>
                  <a:lnTo>
                    <a:pt x="101" y="266"/>
                  </a:lnTo>
                  <a:lnTo>
                    <a:pt x="55" y="246"/>
                  </a:lnTo>
                  <a:lnTo>
                    <a:pt x="22" y="210"/>
                  </a:lnTo>
                  <a:lnTo>
                    <a:pt x="2" y="161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5B9BD5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>
                <a:latin typeface="+mj-lt"/>
                <a:ea typeface="Utopia" panose="02020500000000000000" pitchFamily="18" charset="0"/>
                <a:cs typeface="Utopia" panose="02020500000000000000" pitchFamily="18" charset="0"/>
              </a:endParaRPr>
            </a:p>
          </p:txBody>
        </p:sp>
        <p:sp>
          <p:nvSpPr>
            <p:cNvPr id="74" name="Abgerundetes Rechteck 74">
              <a:extLst>
                <a:ext uri="{FF2B5EF4-FFF2-40B4-BE49-F238E27FC236}">
                  <a16:creationId xmlns:a16="http://schemas.microsoft.com/office/drawing/2014/main" id="{2CADDA23-16A6-B262-A36C-C6ACB1D47473}"/>
                </a:ext>
              </a:extLst>
            </p:cNvPr>
            <p:cNvSpPr/>
            <p:nvPr/>
          </p:nvSpPr>
          <p:spPr>
            <a:xfrm>
              <a:off x="5975484" y="1153118"/>
              <a:ext cx="2047645" cy="165159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36000" tIns="0" rIns="36000" bIns="72000" rtlCol="0" anchor="t"/>
            <a:lstStyle/>
            <a:p>
              <a:pPr algn="ctr">
                <a:defRPr/>
              </a:pPr>
              <a:r>
                <a:rPr lang="en-US" sz="1100" kern="0" dirty="0">
                  <a:latin typeface="+mj-lt"/>
                  <a:ea typeface="Utopia" panose="02020500000000000000" pitchFamily="18" charset="0"/>
                  <a:cs typeface="Utopia" panose="02020500000000000000" pitchFamily="18" charset="0"/>
                </a:rPr>
                <a:t>Ventilation</a:t>
              </a:r>
            </a:p>
          </p:txBody>
        </p:sp>
        <p:grpSp>
          <p:nvGrpSpPr>
            <p:cNvPr id="75" name="Gruppieren 74">
              <a:extLst>
                <a:ext uri="{FF2B5EF4-FFF2-40B4-BE49-F238E27FC236}">
                  <a16:creationId xmlns:a16="http://schemas.microsoft.com/office/drawing/2014/main" id="{330647A1-001C-B417-13CE-FE5C0B0A2804}"/>
                </a:ext>
              </a:extLst>
            </p:cNvPr>
            <p:cNvGrpSpPr/>
            <p:nvPr/>
          </p:nvGrpSpPr>
          <p:grpSpPr>
            <a:xfrm>
              <a:off x="5860018" y="2133212"/>
              <a:ext cx="1427040" cy="679771"/>
              <a:chOff x="615011" y="3029568"/>
              <a:chExt cx="2305680" cy="1098311"/>
            </a:xfrm>
          </p:grpSpPr>
          <p:sp>
            <p:nvSpPr>
              <p:cNvPr id="142" name="Abgerundetes Rechteck 142">
                <a:extLst>
                  <a:ext uri="{FF2B5EF4-FFF2-40B4-BE49-F238E27FC236}">
                    <a16:creationId xmlns:a16="http://schemas.microsoft.com/office/drawing/2014/main" id="{8C293D31-E176-0D84-22A2-6257A02DE77A}"/>
                  </a:ext>
                </a:extLst>
              </p:cNvPr>
              <p:cNvSpPr/>
              <p:nvPr/>
            </p:nvSpPr>
            <p:spPr>
              <a:xfrm>
                <a:off x="1201692" y="3029568"/>
                <a:ext cx="1080000" cy="72000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100" kern="0" dirty="0">
                  <a:solidFill>
                    <a:prstClr val="white"/>
                  </a:solidFill>
                  <a:latin typeface="+mj-lt"/>
                  <a:ea typeface="Utopia" panose="02020500000000000000" pitchFamily="18" charset="0"/>
                  <a:cs typeface="Utopia" panose="02020500000000000000" pitchFamily="18" charset="0"/>
                </a:endParaRPr>
              </a:p>
            </p:txBody>
          </p:sp>
          <p:sp>
            <p:nvSpPr>
              <p:cNvPr id="143" name="Textfeld 142">
                <a:extLst>
                  <a:ext uri="{FF2B5EF4-FFF2-40B4-BE49-F238E27FC236}">
                    <a16:creationId xmlns:a16="http://schemas.microsoft.com/office/drawing/2014/main" id="{4F7A967E-831D-B4C0-7D78-C37E32E5FDCE}"/>
                  </a:ext>
                </a:extLst>
              </p:cNvPr>
              <p:cNvSpPr txBox="1"/>
              <p:nvPr/>
            </p:nvSpPr>
            <p:spPr>
              <a:xfrm>
                <a:off x="615011" y="3675846"/>
                <a:ext cx="2305680" cy="452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sz="1100" kern="0" dirty="0">
                    <a:solidFill>
                      <a:prstClr val="black"/>
                    </a:solidFill>
                    <a:latin typeface="+mj-lt"/>
                    <a:ea typeface="Utopia" panose="02020500000000000000" pitchFamily="18" charset="0"/>
                    <a:cs typeface="Utopia" panose="02020500000000000000" pitchFamily="18" charset="0"/>
                  </a:rPr>
                  <a:t>Distribution</a:t>
                </a:r>
              </a:p>
            </p:txBody>
          </p:sp>
        </p:grpSp>
        <p:grpSp>
          <p:nvGrpSpPr>
            <p:cNvPr id="76" name="Gruppieren 75">
              <a:extLst>
                <a:ext uri="{FF2B5EF4-FFF2-40B4-BE49-F238E27FC236}">
                  <a16:creationId xmlns:a16="http://schemas.microsoft.com/office/drawing/2014/main" id="{AE16BF94-8F17-1297-3EE0-B38787C513E9}"/>
                </a:ext>
              </a:extLst>
            </p:cNvPr>
            <p:cNvGrpSpPr/>
            <p:nvPr/>
          </p:nvGrpSpPr>
          <p:grpSpPr>
            <a:xfrm>
              <a:off x="6687477" y="1462946"/>
              <a:ext cx="1351792" cy="461665"/>
              <a:chOff x="4881027" y="4794731"/>
              <a:chExt cx="1351792" cy="461665"/>
            </a:xfrm>
          </p:grpSpPr>
          <p:sp>
            <p:nvSpPr>
              <p:cNvPr id="134" name="Abgerundetes Rechteck 134">
                <a:extLst>
                  <a:ext uri="{FF2B5EF4-FFF2-40B4-BE49-F238E27FC236}">
                    <a16:creationId xmlns:a16="http://schemas.microsoft.com/office/drawing/2014/main" id="{0F179CCA-33AA-D94E-3989-184AE119D6E0}"/>
                  </a:ext>
                </a:extLst>
              </p:cNvPr>
              <p:cNvSpPr/>
              <p:nvPr/>
            </p:nvSpPr>
            <p:spPr>
              <a:xfrm>
                <a:off x="4881027" y="4809037"/>
                <a:ext cx="668438" cy="445626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100" kern="0" dirty="0">
                  <a:solidFill>
                    <a:prstClr val="white"/>
                  </a:solidFill>
                  <a:latin typeface="+mj-lt"/>
                  <a:ea typeface="Utopia" panose="02020500000000000000" pitchFamily="18" charset="0"/>
                  <a:cs typeface="Utopia" panose="02020500000000000000" pitchFamily="18" charset="0"/>
                </a:endParaRPr>
              </a:p>
            </p:txBody>
          </p:sp>
          <p:sp>
            <p:nvSpPr>
              <p:cNvPr id="135" name="Textfeld 134">
                <a:extLst>
                  <a:ext uri="{FF2B5EF4-FFF2-40B4-BE49-F238E27FC236}">
                    <a16:creationId xmlns:a16="http://schemas.microsoft.com/office/drawing/2014/main" id="{2BF9935E-0B70-827E-3300-6B1FBA13893B}"/>
                  </a:ext>
                </a:extLst>
              </p:cNvPr>
              <p:cNvSpPr txBox="1"/>
              <p:nvPr/>
            </p:nvSpPr>
            <p:spPr>
              <a:xfrm>
                <a:off x="5523594" y="4794731"/>
                <a:ext cx="7092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sz="1100" kern="0" dirty="0">
                    <a:solidFill>
                      <a:prstClr val="black"/>
                    </a:solidFill>
                    <a:latin typeface="+mj-lt"/>
                    <a:ea typeface="Utopia" panose="02020500000000000000" pitchFamily="18" charset="0"/>
                    <a:cs typeface="Utopia" panose="02020500000000000000" pitchFamily="18" charset="0"/>
                  </a:rPr>
                  <a:t>Local </a:t>
                </a:r>
              </a:p>
              <a:p>
                <a:pPr>
                  <a:defRPr/>
                </a:pPr>
                <a:r>
                  <a:rPr lang="en-US" sz="1100" kern="0" dirty="0">
                    <a:solidFill>
                      <a:prstClr val="black"/>
                    </a:solidFill>
                    <a:latin typeface="+mj-lt"/>
                    <a:ea typeface="Utopia" panose="02020500000000000000" pitchFamily="18" charset="0"/>
                    <a:cs typeface="Utopia" panose="02020500000000000000" pitchFamily="18" charset="0"/>
                  </a:rPr>
                  <a:t>Control</a:t>
                </a:r>
              </a:p>
            </p:txBody>
          </p:sp>
          <p:cxnSp>
            <p:nvCxnSpPr>
              <p:cNvPr id="136" name="Gerader Verbinder 135">
                <a:extLst>
                  <a:ext uri="{FF2B5EF4-FFF2-40B4-BE49-F238E27FC236}">
                    <a16:creationId xmlns:a16="http://schemas.microsoft.com/office/drawing/2014/main" id="{7465C00F-ACBE-09EF-01E2-CA214E1A4F6E}"/>
                  </a:ext>
                </a:extLst>
              </p:cNvPr>
              <p:cNvCxnSpPr/>
              <p:nvPr/>
            </p:nvCxnSpPr>
            <p:spPr>
              <a:xfrm flipV="1">
                <a:off x="4988067" y="4888528"/>
                <a:ext cx="476725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7" name="Gerader Verbinder 136">
                <a:extLst>
                  <a:ext uri="{FF2B5EF4-FFF2-40B4-BE49-F238E27FC236}">
                    <a16:creationId xmlns:a16="http://schemas.microsoft.com/office/drawing/2014/main" id="{D5B4B908-CB86-489B-32D1-D16317620C59}"/>
                  </a:ext>
                </a:extLst>
              </p:cNvPr>
              <p:cNvCxnSpPr/>
              <p:nvPr/>
            </p:nvCxnSpPr>
            <p:spPr>
              <a:xfrm flipV="1">
                <a:off x="4988064" y="5031214"/>
                <a:ext cx="476725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8" name="Gerader Verbinder 137">
                <a:extLst>
                  <a:ext uri="{FF2B5EF4-FFF2-40B4-BE49-F238E27FC236}">
                    <a16:creationId xmlns:a16="http://schemas.microsoft.com/office/drawing/2014/main" id="{395BCFDC-4A03-7DE6-C93D-00FA20AFC291}"/>
                  </a:ext>
                </a:extLst>
              </p:cNvPr>
              <p:cNvCxnSpPr/>
              <p:nvPr/>
            </p:nvCxnSpPr>
            <p:spPr>
              <a:xfrm flipV="1">
                <a:off x="4988063" y="5173899"/>
                <a:ext cx="476725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139" name="Abgerundetes Rechteck 139">
                <a:extLst>
                  <a:ext uri="{FF2B5EF4-FFF2-40B4-BE49-F238E27FC236}">
                    <a16:creationId xmlns:a16="http://schemas.microsoft.com/office/drawing/2014/main" id="{0073E345-0BA8-BA9D-AF03-B2AA00B9F38F}"/>
                  </a:ext>
                </a:extLst>
              </p:cNvPr>
              <p:cNvSpPr/>
              <p:nvPr/>
            </p:nvSpPr>
            <p:spPr>
              <a:xfrm>
                <a:off x="5080750" y="4846796"/>
                <a:ext cx="110176" cy="75384"/>
              </a:xfrm>
              <a:prstGeom prst="roundRect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100" kern="0" dirty="0">
                  <a:solidFill>
                    <a:prstClr val="white"/>
                  </a:solidFill>
                  <a:latin typeface="+mj-lt"/>
                  <a:ea typeface="Utopia" panose="02020500000000000000" pitchFamily="18" charset="0"/>
                  <a:cs typeface="Utopia" panose="02020500000000000000" pitchFamily="18" charset="0"/>
                </a:endParaRPr>
              </a:p>
            </p:txBody>
          </p:sp>
          <p:sp>
            <p:nvSpPr>
              <p:cNvPr id="140" name="Abgerundetes Rechteck 140">
                <a:extLst>
                  <a:ext uri="{FF2B5EF4-FFF2-40B4-BE49-F238E27FC236}">
                    <a16:creationId xmlns:a16="http://schemas.microsoft.com/office/drawing/2014/main" id="{5C9ECC35-365F-4471-C43A-B3CB654EA91A}"/>
                  </a:ext>
                </a:extLst>
              </p:cNvPr>
              <p:cNvSpPr/>
              <p:nvPr/>
            </p:nvSpPr>
            <p:spPr>
              <a:xfrm>
                <a:off x="5250269" y="4996790"/>
                <a:ext cx="110176" cy="75384"/>
              </a:xfrm>
              <a:prstGeom prst="roundRect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100" kern="0" dirty="0">
                  <a:solidFill>
                    <a:prstClr val="white"/>
                  </a:solidFill>
                  <a:latin typeface="+mj-lt"/>
                  <a:ea typeface="Utopia" panose="02020500000000000000" pitchFamily="18" charset="0"/>
                  <a:cs typeface="Utopia" panose="02020500000000000000" pitchFamily="18" charset="0"/>
                </a:endParaRPr>
              </a:p>
            </p:txBody>
          </p:sp>
          <p:sp>
            <p:nvSpPr>
              <p:cNvPr id="141" name="Abgerundetes Rechteck 141">
                <a:extLst>
                  <a:ext uri="{FF2B5EF4-FFF2-40B4-BE49-F238E27FC236}">
                    <a16:creationId xmlns:a16="http://schemas.microsoft.com/office/drawing/2014/main" id="{6E36990F-75EB-AB63-1744-0ECEC53390D1}"/>
                  </a:ext>
                </a:extLst>
              </p:cNvPr>
              <p:cNvSpPr/>
              <p:nvPr/>
            </p:nvSpPr>
            <p:spPr>
              <a:xfrm>
                <a:off x="5159024" y="5140248"/>
                <a:ext cx="110176" cy="75384"/>
              </a:xfrm>
              <a:prstGeom prst="roundRect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100" kern="0" dirty="0">
                  <a:solidFill>
                    <a:prstClr val="white"/>
                  </a:solidFill>
                  <a:latin typeface="+mj-lt"/>
                  <a:ea typeface="Utopia" panose="02020500000000000000" pitchFamily="18" charset="0"/>
                  <a:cs typeface="Utopia" panose="02020500000000000000" pitchFamily="18" charset="0"/>
                </a:endParaRPr>
              </a:p>
            </p:txBody>
          </p:sp>
        </p:grpSp>
        <p:cxnSp>
          <p:nvCxnSpPr>
            <p:cNvPr id="77" name="Gewinkelter Verbinder 77">
              <a:extLst>
                <a:ext uri="{FF2B5EF4-FFF2-40B4-BE49-F238E27FC236}">
                  <a16:creationId xmlns:a16="http://schemas.microsoft.com/office/drawing/2014/main" id="{E1A85B2E-BAF5-5955-BF32-6BDF47B88025}"/>
                </a:ext>
              </a:extLst>
            </p:cNvPr>
            <p:cNvCxnSpPr>
              <a:stCxn id="134" idx="2"/>
              <a:endCxn id="142" idx="0"/>
            </p:cNvCxnSpPr>
            <p:nvPr/>
          </p:nvCxnSpPr>
          <p:spPr>
            <a:xfrm rot="5400000">
              <a:off x="6684355" y="1795871"/>
              <a:ext cx="210335" cy="464348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7576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winkelter Verbinder 78">
              <a:extLst>
                <a:ext uri="{FF2B5EF4-FFF2-40B4-BE49-F238E27FC236}">
                  <a16:creationId xmlns:a16="http://schemas.microsoft.com/office/drawing/2014/main" id="{F0776904-1477-8A26-2BEB-54071230E4A8}"/>
                </a:ext>
              </a:extLst>
            </p:cNvPr>
            <p:cNvCxnSpPr>
              <a:stCxn id="134" idx="2"/>
              <a:endCxn id="79" idx="0"/>
            </p:cNvCxnSpPr>
            <p:nvPr/>
          </p:nvCxnSpPr>
          <p:spPr>
            <a:xfrm rot="16200000" flipH="1">
              <a:off x="7136463" y="1808110"/>
              <a:ext cx="210032" cy="439567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7576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Abgerundetes Rechteck 79">
              <a:extLst>
                <a:ext uri="{FF2B5EF4-FFF2-40B4-BE49-F238E27FC236}">
                  <a16:creationId xmlns:a16="http://schemas.microsoft.com/office/drawing/2014/main" id="{072EF89A-039E-B7CD-9ACB-85355A6834FA}"/>
                </a:ext>
              </a:extLst>
            </p:cNvPr>
            <p:cNvSpPr/>
            <p:nvPr/>
          </p:nvSpPr>
          <p:spPr>
            <a:xfrm>
              <a:off x="7127044" y="2132910"/>
              <a:ext cx="668438" cy="44562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100" kern="0" dirty="0">
                <a:solidFill>
                  <a:prstClr val="white"/>
                </a:solidFill>
                <a:latin typeface="+mj-lt"/>
                <a:ea typeface="Utopia" panose="02020500000000000000" pitchFamily="18" charset="0"/>
                <a:cs typeface="Utopia" panose="02020500000000000000" pitchFamily="18" charset="0"/>
              </a:endParaRPr>
            </a:p>
          </p:txBody>
        </p:sp>
        <p:grpSp>
          <p:nvGrpSpPr>
            <p:cNvPr id="80" name="Gruppieren 79">
              <a:extLst>
                <a:ext uri="{FF2B5EF4-FFF2-40B4-BE49-F238E27FC236}">
                  <a16:creationId xmlns:a16="http://schemas.microsoft.com/office/drawing/2014/main" id="{6DEFD8C9-A916-D19B-23D4-6897B4C551AB}"/>
                </a:ext>
              </a:extLst>
            </p:cNvPr>
            <p:cNvGrpSpPr/>
            <p:nvPr/>
          </p:nvGrpSpPr>
          <p:grpSpPr>
            <a:xfrm>
              <a:off x="6845059" y="2231702"/>
              <a:ext cx="328392" cy="259252"/>
              <a:chOff x="2178049" y="2684621"/>
              <a:chExt cx="328392" cy="259252"/>
            </a:xfrm>
          </p:grpSpPr>
          <p:sp>
            <p:nvSpPr>
              <p:cNvPr id="128" name="Freeform 135">
                <a:extLst>
                  <a:ext uri="{FF2B5EF4-FFF2-40B4-BE49-F238E27FC236}">
                    <a16:creationId xmlns:a16="http://schemas.microsoft.com/office/drawing/2014/main" id="{24C66627-CD8C-E6B1-040A-29642C8489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829" y="2684818"/>
                <a:ext cx="89125" cy="88429"/>
              </a:xfrm>
              <a:custGeom>
                <a:avLst/>
                <a:gdLst>
                  <a:gd name="T0" fmla="*/ 0 w 252"/>
                  <a:gd name="T1" fmla="*/ 134 h 268"/>
                  <a:gd name="T2" fmla="*/ 2 w 252"/>
                  <a:gd name="T3" fmla="*/ 107 h 268"/>
                  <a:gd name="T4" fmla="*/ 22 w 252"/>
                  <a:gd name="T5" fmla="*/ 59 h 268"/>
                  <a:gd name="T6" fmla="*/ 55 w 252"/>
                  <a:gd name="T7" fmla="*/ 22 h 268"/>
                  <a:gd name="T8" fmla="*/ 101 w 252"/>
                  <a:gd name="T9" fmla="*/ 2 h 268"/>
                  <a:gd name="T10" fmla="*/ 125 w 252"/>
                  <a:gd name="T11" fmla="*/ 0 h 268"/>
                  <a:gd name="T12" fmla="*/ 151 w 252"/>
                  <a:gd name="T13" fmla="*/ 2 h 268"/>
                  <a:gd name="T14" fmla="*/ 197 w 252"/>
                  <a:gd name="T15" fmla="*/ 22 h 268"/>
                  <a:gd name="T16" fmla="*/ 231 w 252"/>
                  <a:gd name="T17" fmla="*/ 59 h 268"/>
                  <a:gd name="T18" fmla="*/ 249 w 252"/>
                  <a:gd name="T19" fmla="*/ 107 h 268"/>
                  <a:gd name="T20" fmla="*/ 252 w 252"/>
                  <a:gd name="T21" fmla="*/ 134 h 268"/>
                  <a:gd name="T22" fmla="*/ 249 w 252"/>
                  <a:gd name="T23" fmla="*/ 162 h 268"/>
                  <a:gd name="T24" fmla="*/ 231 w 252"/>
                  <a:gd name="T25" fmla="*/ 211 h 268"/>
                  <a:gd name="T26" fmla="*/ 197 w 252"/>
                  <a:gd name="T27" fmla="*/ 247 h 268"/>
                  <a:gd name="T28" fmla="*/ 151 w 252"/>
                  <a:gd name="T29" fmla="*/ 267 h 268"/>
                  <a:gd name="T30" fmla="*/ 125 w 252"/>
                  <a:gd name="T31" fmla="*/ 268 h 268"/>
                  <a:gd name="T32" fmla="*/ 101 w 252"/>
                  <a:gd name="T33" fmla="*/ 267 h 268"/>
                  <a:gd name="T34" fmla="*/ 55 w 252"/>
                  <a:gd name="T35" fmla="*/ 247 h 268"/>
                  <a:gd name="T36" fmla="*/ 22 w 252"/>
                  <a:gd name="T37" fmla="*/ 211 h 268"/>
                  <a:gd name="T38" fmla="*/ 2 w 252"/>
                  <a:gd name="T39" fmla="*/ 162 h 268"/>
                  <a:gd name="T40" fmla="*/ 0 w 252"/>
                  <a:gd name="T41" fmla="*/ 134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2" h="268">
                    <a:moveTo>
                      <a:pt x="0" y="134"/>
                    </a:moveTo>
                    <a:lnTo>
                      <a:pt x="2" y="107"/>
                    </a:lnTo>
                    <a:lnTo>
                      <a:pt x="22" y="59"/>
                    </a:lnTo>
                    <a:lnTo>
                      <a:pt x="55" y="22"/>
                    </a:lnTo>
                    <a:lnTo>
                      <a:pt x="101" y="2"/>
                    </a:lnTo>
                    <a:lnTo>
                      <a:pt x="125" y="0"/>
                    </a:lnTo>
                    <a:lnTo>
                      <a:pt x="151" y="2"/>
                    </a:lnTo>
                    <a:lnTo>
                      <a:pt x="197" y="22"/>
                    </a:lnTo>
                    <a:lnTo>
                      <a:pt x="231" y="59"/>
                    </a:lnTo>
                    <a:lnTo>
                      <a:pt x="249" y="107"/>
                    </a:lnTo>
                    <a:lnTo>
                      <a:pt x="252" y="134"/>
                    </a:lnTo>
                    <a:lnTo>
                      <a:pt x="249" y="162"/>
                    </a:lnTo>
                    <a:lnTo>
                      <a:pt x="231" y="211"/>
                    </a:lnTo>
                    <a:lnTo>
                      <a:pt x="197" y="247"/>
                    </a:lnTo>
                    <a:lnTo>
                      <a:pt x="151" y="267"/>
                    </a:lnTo>
                    <a:lnTo>
                      <a:pt x="125" y="268"/>
                    </a:lnTo>
                    <a:lnTo>
                      <a:pt x="101" y="267"/>
                    </a:lnTo>
                    <a:lnTo>
                      <a:pt x="55" y="247"/>
                    </a:lnTo>
                    <a:lnTo>
                      <a:pt x="22" y="211"/>
                    </a:lnTo>
                    <a:lnTo>
                      <a:pt x="2" y="162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5B9BD5"/>
              </a:solidFill>
              <a:ln w="19050">
                <a:solidFill>
                  <a:srgbClr val="5B9BD5"/>
                </a:solidFill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dirty="0">
                  <a:latin typeface="+mj-lt"/>
                  <a:ea typeface="Utopia" panose="02020500000000000000" pitchFamily="18" charset="0"/>
                  <a:cs typeface="Utopia" panose="02020500000000000000" pitchFamily="18" charset="0"/>
                </a:endParaRPr>
              </a:p>
            </p:txBody>
          </p:sp>
          <p:sp>
            <p:nvSpPr>
              <p:cNvPr id="129" name="Freeform 138">
                <a:extLst>
                  <a:ext uri="{FF2B5EF4-FFF2-40B4-BE49-F238E27FC236}">
                    <a16:creationId xmlns:a16="http://schemas.microsoft.com/office/drawing/2014/main" id="{19478949-9E09-E4DA-9216-E1B74C5526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316" y="2853879"/>
                <a:ext cx="89125" cy="88429"/>
              </a:xfrm>
              <a:custGeom>
                <a:avLst/>
                <a:gdLst>
                  <a:gd name="T0" fmla="*/ 0 w 252"/>
                  <a:gd name="T1" fmla="*/ 134 h 269"/>
                  <a:gd name="T2" fmla="*/ 2 w 252"/>
                  <a:gd name="T3" fmla="*/ 106 h 269"/>
                  <a:gd name="T4" fmla="*/ 22 w 252"/>
                  <a:gd name="T5" fmla="*/ 59 h 269"/>
                  <a:gd name="T6" fmla="*/ 55 w 252"/>
                  <a:gd name="T7" fmla="*/ 21 h 269"/>
                  <a:gd name="T8" fmla="*/ 101 w 252"/>
                  <a:gd name="T9" fmla="*/ 1 h 269"/>
                  <a:gd name="T10" fmla="*/ 127 w 252"/>
                  <a:gd name="T11" fmla="*/ 0 h 269"/>
                  <a:gd name="T12" fmla="*/ 151 w 252"/>
                  <a:gd name="T13" fmla="*/ 1 h 269"/>
                  <a:gd name="T14" fmla="*/ 197 w 252"/>
                  <a:gd name="T15" fmla="*/ 21 h 269"/>
                  <a:gd name="T16" fmla="*/ 231 w 252"/>
                  <a:gd name="T17" fmla="*/ 59 h 269"/>
                  <a:gd name="T18" fmla="*/ 249 w 252"/>
                  <a:gd name="T19" fmla="*/ 106 h 269"/>
                  <a:gd name="T20" fmla="*/ 252 w 252"/>
                  <a:gd name="T21" fmla="*/ 134 h 269"/>
                  <a:gd name="T22" fmla="*/ 249 w 252"/>
                  <a:gd name="T23" fmla="*/ 161 h 269"/>
                  <a:gd name="T24" fmla="*/ 231 w 252"/>
                  <a:gd name="T25" fmla="*/ 210 h 269"/>
                  <a:gd name="T26" fmla="*/ 197 w 252"/>
                  <a:gd name="T27" fmla="*/ 246 h 269"/>
                  <a:gd name="T28" fmla="*/ 151 w 252"/>
                  <a:gd name="T29" fmla="*/ 266 h 269"/>
                  <a:gd name="T30" fmla="*/ 127 w 252"/>
                  <a:gd name="T31" fmla="*/ 269 h 269"/>
                  <a:gd name="T32" fmla="*/ 101 w 252"/>
                  <a:gd name="T33" fmla="*/ 266 h 269"/>
                  <a:gd name="T34" fmla="*/ 55 w 252"/>
                  <a:gd name="T35" fmla="*/ 246 h 269"/>
                  <a:gd name="T36" fmla="*/ 22 w 252"/>
                  <a:gd name="T37" fmla="*/ 210 h 269"/>
                  <a:gd name="T38" fmla="*/ 2 w 252"/>
                  <a:gd name="T39" fmla="*/ 161 h 269"/>
                  <a:gd name="T40" fmla="*/ 0 w 252"/>
                  <a:gd name="T41" fmla="*/ 134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2" h="269">
                    <a:moveTo>
                      <a:pt x="0" y="134"/>
                    </a:moveTo>
                    <a:lnTo>
                      <a:pt x="2" y="106"/>
                    </a:lnTo>
                    <a:lnTo>
                      <a:pt x="22" y="59"/>
                    </a:lnTo>
                    <a:lnTo>
                      <a:pt x="55" y="21"/>
                    </a:lnTo>
                    <a:lnTo>
                      <a:pt x="101" y="1"/>
                    </a:lnTo>
                    <a:lnTo>
                      <a:pt x="127" y="0"/>
                    </a:lnTo>
                    <a:lnTo>
                      <a:pt x="151" y="1"/>
                    </a:lnTo>
                    <a:lnTo>
                      <a:pt x="197" y="21"/>
                    </a:lnTo>
                    <a:lnTo>
                      <a:pt x="231" y="59"/>
                    </a:lnTo>
                    <a:lnTo>
                      <a:pt x="249" y="106"/>
                    </a:lnTo>
                    <a:lnTo>
                      <a:pt x="252" y="134"/>
                    </a:lnTo>
                    <a:lnTo>
                      <a:pt x="249" y="161"/>
                    </a:lnTo>
                    <a:lnTo>
                      <a:pt x="231" y="210"/>
                    </a:lnTo>
                    <a:lnTo>
                      <a:pt x="197" y="246"/>
                    </a:lnTo>
                    <a:lnTo>
                      <a:pt x="151" y="266"/>
                    </a:lnTo>
                    <a:lnTo>
                      <a:pt x="127" y="269"/>
                    </a:lnTo>
                    <a:lnTo>
                      <a:pt x="101" y="266"/>
                    </a:lnTo>
                    <a:lnTo>
                      <a:pt x="55" y="246"/>
                    </a:lnTo>
                    <a:lnTo>
                      <a:pt x="22" y="210"/>
                    </a:lnTo>
                    <a:lnTo>
                      <a:pt x="2" y="161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dirty="0">
                  <a:latin typeface="+mj-lt"/>
                  <a:ea typeface="Utopia" panose="02020500000000000000" pitchFamily="18" charset="0"/>
                  <a:cs typeface="Utopia" panose="02020500000000000000" pitchFamily="18" charset="0"/>
                </a:endParaRPr>
              </a:p>
            </p:txBody>
          </p:sp>
          <p:sp>
            <p:nvSpPr>
              <p:cNvPr id="130" name="Line 149">
                <a:extLst>
                  <a:ext uri="{FF2B5EF4-FFF2-40B4-BE49-F238E27FC236}">
                    <a16:creationId xmlns:a16="http://schemas.microsoft.com/office/drawing/2014/main" id="{6529E24F-48C3-95B7-3A37-128133CBD2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63774" y="2904960"/>
                <a:ext cx="152054" cy="0"/>
              </a:xfrm>
              <a:prstGeom prst="line">
                <a:avLst/>
              </a:prstGeom>
              <a:noFill/>
              <a:ln w="19050" cap="rnd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dirty="0">
                  <a:latin typeface="+mj-lt"/>
                  <a:ea typeface="Utopia" panose="02020500000000000000" pitchFamily="18" charset="0"/>
                  <a:cs typeface="Utopia" panose="02020500000000000000" pitchFamily="18" charset="0"/>
                </a:endParaRPr>
              </a:p>
            </p:txBody>
          </p:sp>
          <p:sp>
            <p:nvSpPr>
              <p:cNvPr id="131" name="Line 149">
                <a:extLst>
                  <a:ext uri="{FF2B5EF4-FFF2-40B4-BE49-F238E27FC236}">
                    <a16:creationId xmlns:a16="http://schemas.microsoft.com/office/drawing/2014/main" id="{1704B05C-819D-956D-C161-6FF874D175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7424" y="2731468"/>
                <a:ext cx="158403" cy="0"/>
              </a:xfrm>
              <a:prstGeom prst="line">
                <a:avLst/>
              </a:prstGeom>
              <a:noFill/>
              <a:ln w="19050" cap="rnd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dirty="0">
                  <a:latin typeface="+mj-lt"/>
                  <a:ea typeface="Utopia" panose="02020500000000000000" pitchFamily="18" charset="0"/>
                  <a:cs typeface="Utopia" panose="02020500000000000000" pitchFamily="18" charset="0"/>
                </a:endParaRPr>
              </a:p>
            </p:txBody>
          </p:sp>
          <p:sp>
            <p:nvSpPr>
              <p:cNvPr id="132" name="Freeform 135">
                <a:extLst>
                  <a:ext uri="{FF2B5EF4-FFF2-40B4-BE49-F238E27FC236}">
                    <a16:creationId xmlns:a16="http://schemas.microsoft.com/office/drawing/2014/main" id="{F6793E31-0486-BFEF-6B97-B91C29E7D0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8049" y="2855444"/>
                <a:ext cx="89125" cy="88429"/>
              </a:xfrm>
              <a:custGeom>
                <a:avLst/>
                <a:gdLst>
                  <a:gd name="T0" fmla="*/ 0 w 252"/>
                  <a:gd name="T1" fmla="*/ 134 h 268"/>
                  <a:gd name="T2" fmla="*/ 2 w 252"/>
                  <a:gd name="T3" fmla="*/ 107 h 268"/>
                  <a:gd name="T4" fmla="*/ 22 w 252"/>
                  <a:gd name="T5" fmla="*/ 59 h 268"/>
                  <a:gd name="T6" fmla="*/ 55 w 252"/>
                  <a:gd name="T7" fmla="*/ 22 h 268"/>
                  <a:gd name="T8" fmla="*/ 101 w 252"/>
                  <a:gd name="T9" fmla="*/ 2 h 268"/>
                  <a:gd name="T10" fmla="*/ 125 w 252"/>
                  <a:gd name="T11" fmla="*/ 0 h 268"/>
                  <a:gd name="T12" fmla="*/ 151 w 252"/>
                  <a:gd name="T13" fmla="*/ 2 h 268"/>
                  <a:gd name="T14" fmla="*/ 197 w 252"/>
                  <a:gd name="T15" fmla="*/ 22 h 268"/>
                  <a:gd name="T16" fmla="*/ 231 w 252"/>
                  <a:gd name="T17" fmla="*/ 59 h 268"/>
                  <a:gd name="T18" fmla="*/ 249 w 252"/>
                  <a:gd name="T19" fmla="*/ 107 h 268"/>
                  <a:gd name="T20" fmla="*/ 252 w 252"/>
                  <a:gd name="T21" fmla="*/ 134 h 268"/>
                  <a:gd name="T22" fmla="*/ 249 w 252"/>
                  <a:gd name="T23" fmla="*/ 162 h 268"/>
                  <a:gd name="T24" fmla="*/ 231 w 252"/>
                  <a:gd name="T25" fmla="*/ 211 h 268"/>
                  <a:gd name="T26" fmla="*/ 197 w 252"/>
                  <a:gd name="T27" fmla="*/ 247 h 268"/>
                  <a:gd name="T28" fmla="*/ 151 w 252"/>
                  <a:gd name="T29" fmla="*/ 267 h 268"/>
                  <a:gd name="T30" fmla="*/ 125 w 252"/>
                  <a:gd name="T31" fmla="*/ 268 h 268"/>
                  <a:gd name="T32" fmla="*/ 101 w 252"/>
                  <a:gd name="T33" fmla="*/ 267 h 268"/>
                  <a:gd name="T34" fmla="*/ 55 w 252"/>
                  <a:gd name="T35" fmla="*/ 247 h 268"/>
                  <a:gd name="T36" fmla="*/ 22 w 252"/>
                  <a:gd name="T37" fmla="*/ 211 h 268"/>
                  <a:gd name="T38" fmla="*/ 2 w 252"/>
                  <a:gd name="T39" fmla="*/ 162 h 268"/>
                  <a:gd name="T40" fmla="*/ 0 w 252"/>
                  <a:gd name="T41" fmla="*/ 134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2" h="268">
                    <a:moveTo>
                      <a:pt x="0" y="134"/>
                    </a:moveTo>
                    <a:lnTo>
                      <a:pt x="2" y="107"/>
                    </a:lnTo>
                    <a:lnTo>
                      <a:pt x="22" y="59"/>
                    </a:lnTo>
                    <a:lnTo>
                      <a:pt x="55" y="22"/>
                    </a:lnTo>
                    <a:lnTo>
                      <a:pt x="101" y="2"/>
                    </a:lnTo>
                    <a:lnTo>
                      <a:pt x="125" y="0"/>
                    </a:lnTo>
                    <a:lnTo>
                      <a:pt x="151" y="2"/>
                    </a:lnTo>
                    <a:lnTo>
                      <a:pt x="197" y="22"/>
                    </a:lnTo>
                    <a:lnTo>
                      <a:pt x="231" y="59"/>
                    </a:lnTo>
                    <a:lnTo>
                      <a:pt x="249" y="107"/>
                    </a:lnTo>
                    <a:lnTo>
                      <a:pt x="252" y="134"/>
                    </a:lnTo>
                    <a:lnTo>
                      <a:pt x="249" y="162"/>
                    </a:lnTo>
                    <a:lnTo>
                      <a:pt x="231" y="211"/>
                    </a:lnTo>
                    <a:lnTo>
                      <a:pt x="197" y="247"/>
                    </a:lnTo>
                    <a:lnTo>
                      <a:pt x="151" y="267"/>
                    </a:lnTo>
                    <a:lnTo>
                      <a:pt x="125" y="268"/>
                    </a:lnTo>
                    <a:lnTo>
                      <a:pt x="101" y="267"/>
                    </a:lnTo>
                    <a:lnTo>
                      <a:pt x="55" y="247"/>
                    </a:lnTo>
                    <a:lnTo>
                      <a:pt x="22" y="211"/>
                    </a:lnTo>
                    <a:lnTo>
                      <a:pt x="2" y="162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5B9BD5"/>
              </a:solidFill>
              <a:ln w="19050">
                <a:solidFill>
                  <a:srgbClr val="5B9BD5"/>
                </a:solidFill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dirty="0">
                  <a:latin typeface="+mj-lt"/>
                  <a:ea typeface="Utopia" panose="02020500000000000000" pitchFamily="18" charset="0"/>
                  <a:cs typeface="Utopia" panose="02020500000000000000" pitchFamily="18" charset="0"/>
                </a:endParaRPr>
              </a:p>
            </p:txBody>
          </p:sp>
          <p:sp>
            <p:nvSpPr>
              <p:cNvPr id="133" name="Freeform 138">
                <a:extLst>
                  <a:ext uri="{FF2B5EF4-FFF2-40B4-BE49-F238E27FC236}">
                    <a16:creationId xmlns:a16="http://schemas.microsoft.com/office/drawing/2014/main" id="{FFFA6590-09E5-6FFB-3871-5919323CC5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9537" y="2684621"/>
                <a:ext cx="89125" cy="88429"/>
              </a:xfrm>
              <a:custGeom>
                <a:avLst/>
                <a:gdLst>
                  <a:gd name="T0" fmla="*/ 0 w 252"/>
                  <a:gd name="T1" fmla="*/ 134 h 269"/>
                  <a:gd name="T2" fmla="*/ 2 w 252"/>
                  <a:gd name="T3" fmla="*/ 106 h 269"/>
                  <a:gd name="T4" fmla="*/ 22 w 252"/>
                  <a:gd name="T5" fmla="*/ 59 h 269"/>
                  <a:gd name="T6" fmla="*/ 55 w 252"/>
                  <a:gd name="T7" fmla="*/ 21 h 269"/>
                  <a:gd name="T8" fmla="*/ 101 w 252"/>
                  <a:gd name="T9" fmla="*/ 1 h 269"/>
                  <a:gd name="T10" fmla="*/ 127 w 252"/>
                  <a:gd name="T11" fmla="*/ 0 h 269"/>
                  <a:gd name="T12" fmla="*/ 151 w 252"/>
                  <a:gd name="T13" fmla="*/ 1 h 269"/>
                  <a:gd name="T14" fmla="*/ 197 w 252"/>
                  <a:gd name="T15" fmla="*/ 21 h 269"/>
                  <a:gd name="T16" fmla="*/ 231 w 252"/>
                  <a:gd name="T17" fmla="*/ 59 h 269"/>
                  <a:gd name="T18" fmla="*/ 249 w 252"/>
                  <a:gd name="T19" fmla="*/ 106 h 269"/>
                  <a:gd name="T20" fmla="*/ 252 w 252"/>
                  <a:gd name="T21" fmla="*/ 134 h 269"/>
                  <a:gd name="T22" fmla="*/ 249 w 252"/>
                  <a:gd name="T23" fmla="*/ 161 h 269"/>
                  <a:gd name="T24" fmla="*/ 231 w 252"/>
                  <a:gd name="T25" fmla="*/ 210 h 269"/>
                  <a:gd name="T26" fmla="*/ 197 w 252"/>
                  <a:gd name="T27" fmla="*/ 246 h 269"/>
                  <a:gd name="T28" fmla="*/ 151 w 252"/>
                  <a:gd name="T29" fmla="*/ 266 h 269"/>
                  <a:gd name="T30" fmla="*/ 127 w 252"/>
                  <a:gd name="T31" fmla="*/ 269 h 269"/>
                  <a:gd name="T32" fmla="*/ 101 w 252"/>
                  <a:gd name="T33" fmla="*/ 266 h 269"/>
                  <a:gd name="T34" fmla="*/ 55 w 252"/>
                  <a:gd name="T35" fmla="*/ 246 h 269"/>
                  <a:gd name="T36" fmla="*/ 22 w 252"/>
                  <a:gd name="T37" fmla="*/ 210 h 269"/>
                  <a:gd name="T38" fmla="*/ 2 w 252"/>
                  <a:gd name="T39" fmla="*/ 161 h 269"/>
                  <a:gd name="T40" fmla="*/ 0 w 252"/>
                  <a:gd name="T41" fmla="*/ 134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2" h="269">
                    <a:moveTo>
                      <a:pt x="0" y="134"/>
                    </a:moveTo>
                    <a:lnTo>
                      <a:pt x="2" y="106"/>
                    </a:lnTo>
                    <a:lnTo>
                      <a:pt x="22" y="59"/>
                    </a:lnTo>
                    <a:lnTo>
                      <a:pt x="55" y="21"/>
                    </a:lnTo>
                    <a:lnTo>
                      <a:pt x="101" y="1"/>
                    </a:lnTo>
                    <a:lnTo>
                      <a:pt x="127" y="0"/>
                    </a:lnTo>
                    <a:lnTo>
                      <a:pt x="151" y="1"/>
                    </a:lnTo>
                    <a:lnTo>
                      <a:pt x="197" y="21"/>
                    </a:lnTo>
                    <a:lnTo>
                      <a:pt x="231" y="59"/>
                    </a:lnTo>
                    <a:lnTo>
                      <a:pt x="249" y="106"/>
                    </a:lnTo>
                    <a:lnTo>
                      <a:pt x="252" y="134"/>
                    </a:lnTo>
                    <a:lnTo>
                      <a:pt x="249" y="161"/>
                    </a:lnTo>
                    <a:lnTo>
                      <a:pt x="231" y="210"/>
                    </a:lnTo>
                    <a:lnTo>
                      <a:pt x="197" y="246"/>
                    </a:lnTo>
                    <a:lnTo>
                      <a:pt x="151" y="266"/>
                    </a:lnTo>
                    <a:lnTo>
                      <a:pt x="127" y="269"/>
                    </a:lnTo>
                    <a:lnTo>
                      <a:pt x="101" y="266"/>
                    </a:lnTo>
                    <a:lnTo>
                      <a:pt x="55" y="246"/>
                    </a:lnTo>
                    <a:lnTo>
                      <a:pt x="22" y="210"/>
                    </a:lnTo>
                    <a:lnTo>
                      <a:pt x="2" y="161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dirty="0">
                  <a:latin typeface="+mj-lt"/>
                  <a:ea typeface="Utopia" panose="02020500000000000000" pitchFamily="18" charset="0"/>
                  <a:cs typeface="Utopia" panose="02020500000000000000" pitchFamily="18" charset="0"/>
                </a:endParaRPr>
              </a:p>
            </p:txBody>
          </p:sp>
        </p:grpSp>
        <p:grpSp>
          <p:nvGrpSpPr>
            <p:cNvPr id="81" name="Gruppieren 80">
              <a:extLst>
                <a:ext uri="{FF2B5EF4-FFF2-40B4-BE49-F238E27FC236}">
                  <a16:creationId xmlns:a16="http://schemas.microsoft.com/office/drawing/2014/main" id="{848EA045-DEA2-4F95-48F8-6E2ADB66095B}"/>
                </a:ext>
              </a:extLst>
            </p:cNvPr>
            <p:cNvGrpSpPr/>
            <p:nvPr/>
          </p:nvGrpSpPr>
          <p:grpSpPr>
            <a:xfrm>
              <a:off x="6166215" y="2231899"/>
              <a:ext cx="90612" cy="257490"/>
              <a:chOff x="2415829" y="2684818"/>
              <a:chExt cx="90612" cy="257490"/>
            </a:xfrm>
          </p:grpSpPr>
          <p:sp>
            <p:nvSpPr>
              <p:cNvPr id="126" name="Freeform 135">
                <a:extLst>
                  <a:ext uri="{FF2B5EF4-FFF2-40B4-BE49-F238E27FC236}">
                    <a16:creationId xmlns:a16="http://schemas.microsoft.com/office/drawing/2014/main" id="{68690B07-2D35-7B66-CECD-816A68962A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829" y="2684818"/>
                <a:ext cx="89125" cy="88429"/>
              </a:xfrm>
              <a:custGeom>
                <a:avLst/>
                <a:gdLst>
                  <a:gd name="T0" fmla="*/ 0 w 252"/>
                  <a:gd name="T1" fmla="*/ 134 h 268"/>
                  <a:gd name="T2" fmla="*/ 2 w 252"/>
                  <a:gd name="T3" fmla="*/ 107 h 268"/>
                  <a:gd name="T4" fmla="*/ 22 w 252"/>
                  <a:gd name="T5" fmla="*/ 59 h 268"/>
                  <a:gd name="T6" fmla="*/ 55 w 252"/>
                  <a:gd name="T7" fmla="*/ 22 h 268"/>
                  <a:gd name="T8" fmla="*/ 101 w 252"/>
                  <a:gd name="T9" fmla="*/ 2 h 268"/>
                  <a:gd name="T10" fmla="*/ 125 w 252"/>
                  <a:gd name="T11" fmla="*/ 0 h 268"/>
                  <a:gd name="T12" fmla="*/ 151 w 252"/>
                  <a:gd name="T13" fmla="*/ 2 h 268"/>
                  <a:gd name="T14" fmla="*/ 197 w 252"/>
                  <a:gd name="T15" fmla="*/ 22 h 268"/>
                  <a:gd name="T16" fmla="*/ 231 w 252"/>
                  <a:gd name="T17" fmla="*/ 59 h 268"/>
                  <a:gd name="T18" fmla="*/ 249 w 252"/>
                  <a:gd name="T19" fmla="*/ 107 h 268"/>
                  <a:gd name="T20" fmla="*/ 252 w 252"/>
                  <a:gd name="T21" fmla="*/ 134 h 268"/>
                  <a:gd name="T22" fmla="*/ 249 w 252"/>
                  <a:gd name="T23" fmla="*/ 162 h 268"/>
                  <a:gd name="T24" fmla="*/ 231 w 252"/>
                  <a:gd name="T25" fmla="*/ 211 h 268"/>
                  <a:gd name="T26" fmla="*/ 197 w 252"/>
                  <a:gd name="T27" fmla="*/ 247 h 268"/>
                  <a:gd name="T28" fmla="*/ 151 w 252"/>
                  <a:gd name="T29" fmla="*/ 267 h 268"/>
                  <a:gd name="T30" fmla="*/ 125 w 252"/>
                  <a:gd name="T31" fmla="*/ 268 h 268"/>
                  <a:gd name="T32" fmla="*/ 101 w 252"/>
                  <a:gd name="T33" fmla="*/ 267 h 268"/>
                  <a:gd name="T34" fmla="*/ 55 w 252"/>
                  <a:gd name="T35" fmla="*/ 247 h 268"/>
                  <a:gd name="T36" fmla="*/ 22 w 252"/>
                  <a:gd name="T37" fmla="*/ 211 h 268"/>
                  <a:gd name="T38" fmla="*/ 2 w 252"/>
                  <a:gd name="T39" fmla="*/ 162 h 268"/>
                  <a:gd name="T40" fmla="*/ 0 w 252"/>
                  <a:gd name="T41" fmla="*/ 134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2" h="268">
                    <a:moveTo>
                      <a:pt x="0" y="134"/>
                    </a:moveTo>
                    <a:lnTo>
                      <a:pt x="2" y="107"/>
                    </a:lnTo>
                    <a:lnTo>
                      <a:pt x="22" y="59"/>
                    </a:lnTo>
                    <a:lnTo>
                      <a:pt x="55" y="22"/>
                    </a:lnTo>
                    <a:lnTo>
                      <a:pt x="101" y="2"/>
                    </a:lnTo>
                    <a:lnTo>
                      <a:pt x="125" y="0"/>
                    </a:lnTo>
                    <a:lnTo>
                      <a:pt x="151" y="2"/>
                    </a:lnTo>
                    <a:lnTo>
                      <a:pt x="197" y="22"/>
                    </a:lnTo>
                    <a:lnTo>
                      <a:pt x="231" y="59"/>
                    </a:lnTo>
                    <a:lnTo>
                      <a:pt x="249" y="107"/>
                    </a:lnTo>
                    <a:lnTo>
                      <a:pt x="252" y="134"/>
                    </a:lnTo>
                    <a:lnTo>
                      <a:pt x="249" y="162"/>
                    </a:lnTo>
                    <a:lnTo>
                      <a:pt x="231" y="211"/>
                    </a:lnTo>
                    <a:lnTo>
                      <a:pt x="197" y="247"/>
                    </a:lnTo>
                    <a:lnTo>
                      <a:pt x="151" y="267"/>
                    </a:lnTo>
                    <a:lnTo>
                      <a:pt x="125" y="268"/>
                    </a:lnTo>
                    <a:lnTo>
                      <a:pt x="101" y="267"/>
                    </a:lnTo>
                    <a:lnTo>
                      <a:pt x="55" y="247"/>
                    </a:lnTo>
                    <a:lnTo>
                      <a:pt x="22" y="211"/>
                    </a:lnTo>
                    <a:lnTo>
                      <a:pt x="2" y="162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5B9BD5"/>
              </a:solidFill>
              <a:ln w="19050">
                <a:solidFill>
                  <a:srgbClr val="5B9BD5"/>
                </a:solidFill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dirty="0">
                  <a:latin typeface="+mj-lt"/>
                  <a:ea typeface="Utopia" panose="02020500000000000000" pitchFamily="18" charset="0"/>
                  <a:cs typeface="Utopia" panose="02020500000000000000" pitchFamily="18" charset="0"/>
                </a:endParaRPr>
              </a:p>
            </p:txBody>
          </p:sp>
          <p:sp>
            <p:nvSpPr>
              <p:cNvPr id="127" name="Freeform 138">
                <a:extLst>
                  <a:ext uri="{FF2B5EF4-FFF2-40B4-BE49-F238E27FC236}">
                    <a16:creationId xmlns:a16="http://schemas.microsoft.com/office/drawing/2014/main" id="{AA90F768-DB17-0CE7-E5EC-96207BDF2C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316" y="2853879"/>
                <a:ext cx="89125" cy="88429"/>
              </a:xfrm>
              <a:custGeom>
                <a:avLst/>
                <a:gdLst>
                  <a:gd name="T0" fmla="*/ 0 w 252"/>
                  <a:gd name="T1" fmla="*/ 134 h 269"/>
                  <a:gd name="T2" fmla="*/ 2 w 252"/>
                  <a:gd name="T3" fmla="*/ 106 h 269"/>
                  <a:gd name="T4" fmla="*/ 22 w 252"/>
                  <a:gd name="T5" fmla="*/ 59 h 269"/>
                  <a:gd name="T6" fmla="*/ 55 w 252"/>
                  <a:gd name="T7" fmla="*/ 21 h 269"/>
                  <a:gd name="T8" fmla="*/ 101 w 252"/>
                  <a:gd name="T9" fmla="*/ 1 h 269"/>
                  <a:gd name="T10" fmla="*/ 127 w 252"/>
                  <a:gd name="T11" fmla="*/ 0 h 269"/>
                  <a:gd name="T12" fmla="*/ 151 w 252"/>
                  <a:gd name="T13" fmla="*/ 1 h 269"/>
                  <a:gd name="T14" fmla="*/ 197 w 252"/>
                  <a:gd name="T15" fmla="*/ 21 h 269"/>
                  <a:gd name="T16" fmla="*/ 231 w 252"/>
                  <a:gd name="T17" fmla="*/ 59 h 269"/>
                  <a:gd name="T18" fmla="*/ 249 w 252"/>
                  <a:gd name="T19" fmla="*/ 106 h 269"/>
                  <a:gd name="T20" fmla="*/ 252 w 252"/>
                  <a:gd name="T21" fmla="*/ 134 h 269"/>
                  <a:gd name="T22" fmla="*/ 249 w 252"/>
                  <a:gd name="T23" fmla="*/ 161 h 269"/>
                  <a:gd name="T24" fmla="*/ 231 w 252"/>
                  <a:gd name="T25" fmla="*/ 210 h 269"/>
                  <a:gd name="T26" fmla="*/ 197 w 252"/>
                  <a:gd name="T27" fmla="*/ 246 h 269"/>
                  <a:gd name="T28" fmla="*/ 151 w 252"/>
                  <a:gd name="T29" fmla="*/ 266 h 269"/>
                  <a:gd name="T30" fmla="*/ 127 w 252"/>
                  <a:gd name="T31" fmla="*/ 269 h 269"/>
                  <a:gd name="T32" fmla="*/ 101 w 252"/>
                  <a:gd name="T33" fmla="*/ 266 h 269"/>
                  <a:gd name="T34" fmla="*/ 55 w 252"/>
                  <a:gd name="T35" fmla="*/ 246 h 269"/>
                  <a:gd name="T36" fmla="*/ 22 w 252"/>
                  <a:gd name="T37" fmla="*/ 210 h 269"/>
                  <a:gd name="T38" fmla="*/ 2 w 252"/>
                  <a:gd name="T39" fmla="*/ 161 h 269"/>
                  <a:gd name="T40" fmla="*/ 0 w 252"/>
                  <a:gd name="T41" fmla="*/ 134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2" h="269">
                    <a:moveTo>
                      <a:pt x="0" y="134"/>
                    </a:moveTo>
                    <a:lnTo>
                      <a:pt x="2" y="106"/>
                    </a:lnTo>
                    <a:lnTo>
                      <a:pt x="22" y="59"/>
                    </a:lnTo>
                    <a:lnTo>
                      <a:pt x="55" y="21"/>
                    </a:lnTo>
                    <a:lnTo>
                      <a:pt x="101" y="1"/>
                    </a:lnTo>
                    <a:lnTo>
                      <a:pt x="127" y="0"/>
                    </a:lnTo>
                    <a:lnTo>
                      <a:pt x="151" y="1"/>
                    </a:lnTo>
                    <a:lnTo>
                      <a:pt x="197" y="21"/>
                    </a:lnTo>
                    <a:lnTo>
                      <a:pt x="231" y="59"/>
                    </a:lnTo>
                    <a:lnTo>
                      <a:pt x="249" y="106"/>
                    </a:lnTo>
                    <a:lnTo>
                      <a:pt x="252" y="134"/>
                    </a:lnTo>
                    <a:lnTo>
                      <a:pt x="249" y="161"/>
                    </a:lnTo>
                    <a:lnTo>
                      <a:pt x="231" y="210"/>
                    </a:lnTo>
                    <a:lnTo>
                      <a:pt x="197" y="246"/>
                    </a:lnTo>
                    <a:lnTo>
                      <a:pt x="151" y="266"/>
                    </a:lnTo>
                    <a:lnTo>
                      <a:pt x="127" y="269"/>
                    </a:lnTo>
                    <a:lnTo>
                      <a:pt x="101" y="266"/>
                    </a:lnTo>
                    <a:lnTo>
                      <a:pt x="55" y="246"/>
                    </a:lnTo>
                    <a:lnTo>
                      <a:pt x="22" y="210"/>
                    </a:lnTo>
                    <a:lnTo>
                      <a:pt x="2" y="161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dirty="0">
                  <a:latin typeface="+mj-lt"/>
                  <a:ea typeface="Utopia" panose="02020500000000000000" pitchFamily="18" charset="0"/>
                  <a:cs typeface="Utopia" panose="02020500000000000000" pitchFamily="18" charset="0"/>
                </a:endParaRPr>
              </a:p>
            </p:txBody>
          </p:sp>
        </p:grpSp>
        <p:sp>
          <p:nvSpPr>
            <p:cNvPr id="82" name="Rectangle 89">
              <a:extLst>
                <a:ext uri="{FF2B5EF4-FFF2-40B4-BE49-F238E27FC236}">
                  <a16:creationId xmlns:a16="http://schemas.microsoft.com/office/drawing/2014/main" id="{BABF1E04-609D-2E62-756F-021BA46B2C6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289548" y="2099765"/>
              <a:ext cx="89412" cy="74171"/>
            </a:xfrm>
            <a:prstGeom prst="rect">
              <a:avLst/>
            </a:prstGeom>
            <a:solidFill>
              <a:srgbClr val="0024F3"/>
            </a:solidFill>
            <a:ln w="19050">
              <a:solidFill>
                <a:srgbClr val="0024F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>
                <a:latin typeface="+mj-lt"/>
                <a:ea typeface="Utopia" panose="02020500000000000000" pitchFamily="18" charset="0"/>
                <a:cs typeface="Utopia" panose="02020500000000000000" pitchFamily="18" charset="0"/>
              </a:endParaRPr>
            </a:p>
          </p:txBody>
        </p:sp>
        <p:sp>
          <p:nvSpPr>
            <p:cNvPr id="83" name="Rectangle 89">
              <a:extLst>
                <a:ext uri="{FF2B5EF4-FFF2-40B4-BE49-F238E27FC236}">
                  <a16:creationId xmlns:a16="http://schemas.microsoft.com/office/drawing/2014/main" id="{08FE88AB-C960-F892-7FAD-44AF66A4FCD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7188334" y="2091374"/>
              <a:ext cx="89412" cy="74171"/>
            </a:xfrm>
            <a:prstGeom prst="rect">
              <a:avLst/>
            </a:prstGeom>
            <a:solidFill>
              <a:srgbClr val="0024F3"/>
            </a:solidFill>
            <a:ln w="19050">
              <a:solidFill>
                <a:srgbClr val="0024F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>
                <a:latin typeface="+mj-lt"/>
                <a:ea typeface="Utopia" panose="02020500000000000000" pitchFamily="18" charset="0"/>
                <a:cs typeface="Utopia" panose="02020500000000000000" pitchFamily="18" charset="0"/>
              </a:endParaRPr>
            </a:p>
          </p:txBody>
        </p:sp>
        <p:sp>
          <p:nvSpPr>
            <p:cNvPr id="84" name="Line 154">
              <a:extLst>
                <a:ext uri="{FF2B5EF4-FFF2-40B4-BE49-F238E27FC236}">
                  <a16:creationId xmlns:a16="http://schemas.microsoft.com/office/drawing/2014/main" id="{C69846D2-1349-A07D-D0B7-B0471F1E6B2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V="1">
              <a:off x="7175390" y="2032686"/>
              <a:ext cx="115749" cy="0"/>
            </a:xfrm>
            <a:prstGeom prst="line">
              <a:avLst/>
            </a:prstGeom>
            <a:solidFill>
              <a:srgbClr val="0024F3"/>
            </a:solidFill>
            <a:ln w="19050" cap="rnd">
              <a:solidFill>
                <a:srgbClr val="0024F3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>
                <a:latin typeface="+mj-lt"/>
                <a:ea typeface="Utopia" panose="02020500000000000000" pitchFamily="18" charset="0"/>
                <a:cs typeface="Utopia" panose="02020500000000000000" pitchFamily="18" charset="0"/>
              </a:endParaRPr>
            </a:p>
          </p:txBody>
        </p:sp>
        <p:sp>
          <p:nvSpPr>
            <p:cNvPr id="85" name="Line 154">
              <a:extLst>
                <a:ext uri="{FF2B5EF4-FFF2-40B4-BE49-F238E27FC236}">
                  <a16:creationId xmlns:a16="http://schemas.microsoft.com/office/drawing/2014/main" id="{57D919A5-F762-9CDC-0C1D-064AC6DA6AA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6601626" y="1339755"/>
              <a:ext cx="0" cy="1262828"/>
            </a:xfrm>
            <a:prstGeom prst="line">
              <a:avLst/>
            </a:prstGeom>
            <a:solidFill>
              <a:srgbClr val="0024F3"/>
            </a:solidFill>
            <a:ln w="19050" cap="rnd">
              <a:solidFill>
                <a:srgbClr val="0024F3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>
                <a:latin typeface="+mj-lt"/>
                <a:ea typeface="Utopia" panose="02020500000000000000" pitchFamily="18" charset="0"/>
                <a:cs typeface="Utopia" panose="02020500000000000000" pitchFamily="18" charset="0"/>
              </a:endParaRPr>
            </a:p>
          </p:txBody>
        </p:sp>
        <p:sp>
          <p:nvSpPr>
            <p:cNvPr id="86" name="Line 154">
              <a:extLst>
                <a:ext uri="{FF2B5EF4-FFF2-40B4-BE49-F238E27FC236}">
                  <a16:creationId xmlns:a16="http://schemas.microsoft.com/office/drawing/2014/main" id="{0EF407B5-3595-B2EB-4703-7EF6B1571A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V="1">
              <a:off x="6276225" y="2032686"/>
              <a:ext cx="115749" cy="0"/>
            </a:xfrm>
            <a:prstGeom prst="line">
              <a:avLst/>
            </a:prstGeom>
            <a:solidFill>
              <a:srgbClr val="0024F3"/>
            </a:solidFill>
            <a:ln w="19050" cap="rnd">
              <a:solidFill>
                <a:srgbClr val="0024F3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>
                <a:latin typeface="+mj-lt"/>
                <a:ea typeface="Utopia" panose="02020500000000000000" pitchFamily="18" charset="0"/>
                <a:cs typeface="Utopia" panose="02020500000000000000" pitchFamily="18" charset="0"/>
              </a:endParaRPr>
            </a:p>
          </p:txBody>
        </p:sp>
        <p:grpSp>
          <p:nvGrpSpPr>
            <p:cNvPr id="87" name="Gruppieren 86">
              <a:extLst>
                <a:ext uri="{FF2B5EF4-FFF2-40B4-BE49-F238E27FC236}">
                  <a16:creationId xmlns:a16="http://schemas.microsoft.com/office/drawing/2014/main" id="{B5A03AEF-1060-1DD0-91B2-A9A28F2E3350}"/>
                </a:ext>
              </a:extLst>
            </p:cNvPr>
            <p:cNvGrpSpPr/>
            <p:nvPr/>
          </p:nvGrpSpPr>
          <p:grpSpPr>
            <a:xfrm>
              <a:off x="7264324" y="2161311"/>
              <a:ext cx="399519" cy="399519"/>
              <a:chOff x="9252907" y="2250208"/>
              <a:chExt cx="399519" cy="399519"/>
            </a:xfrm>
          </p:grpSpPr>
          <p:sp>
            <p:nvSpPr>
              <p:cNvPr id="121" name="Ellipse 120">
                <a:extLst>
                  <a:ext uri="{FF2B5EF4-FFF2-40B4-BE49-F238E27FC236}">
                    <a16:creationId xmlns:a16="http://schemas.microsoft.com/office/drawing/2014/main" id="{490FDB3B-852D-0EC1-B8B7-17F419E3D4C3}"/>
                  </a:ext>
                </a:extLst>
              </p:cNvPr>
              <p:cNvSpPr/>
              <p:nvPr/>
            </p:nvSpPr>
            <p:spPr>
              <a:xfrm>
                <a:off x="9252907" y="2250208"/>
                <a:ext cx="399519" cy="3995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>
                  <a:latin typeface="+mj-lt"/>
                  <a:ea typeface="Utopia" panose="02020500000000000000" pitchFamily="18" charset="0"/>
                  <a:cs typeface="Utopia" panose="02020500000000000000" pitchFamily="18" charset="0"/>
                </a:endParaRPr>
              </a:p>
            </p:txBody>
          </p:sp>
          <p:sp>
            <p:nvSpPr>
              <p:cNvPr id="122" name="Ellipse 121">
                <a:extLst>
                  <a:ext uri="{FF2B5EF4-FFF2-40B4-BE49-F238E27FC236}">
                    <a16:creationId xmlns:a16="http://schemas.microsoft.com/office/drawing/2014/main" id="{9F33F94A-2CD8-8F48-F1C2-319AEBD4E60A}"/>
                  </a:ext>
                </a:extLst>
              </p:cNvPr>
              <p:cNvSpPr/>
              <p:nvPr/>
            </p:nvSpPr>
            <p:spPr>
              <a:xfrm>
                <a:off x="9422758" y="2417394"/>
                <a:ext cx="59812" cy="6091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>
                  <a:latin typeface="+mj-lt"/>
                  <a:ea typeface="Utopia" panose="02020500000000000000" pitchFamily="18" charset="0"/>
                  <a:cs typeface="Utopia" panose="02020500000000000000" pitchFamily="18" charset="0"/>
                </a:endParaRPr>
              </a:p>
            </p:txBody>
          </p:sp>
          <p:sp>
            <p:nvSpPr>
              <p:cNvPr id="123" name="Ellipse 122">
                <a:extLst>
                  <a:ext uri="{FF2B5EF4-FFF2-40B4-BE49-F238E27FC236}">
                    <a16:creationId xmlns:a16="http://schemas.microsoft.com/office/drawing/2014/main" id="{B32A34B4-3FF3-EAB9-373D-2D371F241374}"/>
                  </a:ext>
                </a:extLst>
              </p:cNvPr>
              <p:cNvSpPr/>
              <p:nvPr/>
            </p:nvSpPr>
            <p:spPr>
              <a:xfrm>
                <a:off x="9416507" y="2269025"/>
                <a:ext cx="72313" cy="1483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>
                  <a:latin typeface="+mj-lt"/>
                  <a:ea typeface="Utopia" panose="02020500000000000000" pitchFamily="18" charset="0"/>
                  <a:cs typeface="Utopia" panose="02020500000000000000" pitchFamily="18" charset="0"/>
                </a:endParaRPr>
              </a:p>
            </p:txBody>
          </p:sp>
          <p:sp>
            <p:nvSpPr>
              <p:cNvPr id="124" name="Ellipse 123">
                <a:extLst>
                  <a:ext uri="{FF2B5EF4-FFF2-40B4-BE49-F238E27FC236}">
                    <a16:creationId xmlns:a16="http://schemas.microsoft.com/office/drawing/2014/main" id="{E06AF01E-0C6F-7549-2CC7-169367017202}"/>
                  </a:ext>
                </a:extLst>
              </p:cNvPr>
              <p:cNvSpPr/>
              <p:nvPr/>
            </p:nvSpPr>
            <p:spPr>
              <a:xfrm rot="7710555">
                <a:off x="9503683" y="2441434"/>
                <a:ext cx="72313" cy="1483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>
                  <a:latin typeface="+mj-lt"/>
                  <a:ea typeface="Utopia" panose="02020500000000000000" pitchFamily="18" charset="0"/>
                  <a:cs typeface="Utopia" panose="02020500000000000000" pitchFamily="18" charset="0"/>
                </a:endParaRPr>
              </a:p>
            </p:txBody>
          </p:sp>
          <p:sp>
            <p:nvSpPr>
              <p:cNvPr id="125" name="Ellipse 124">
                <a:extLst>
                  <a:ext uri="{FF2B5EF4-FFF2-40B4-BE49-F238E27FC236}">
                    <a16:creationId xmlns:a16="http://schemas.microsoft.com/office/drawing/2014/main" id="{F7B8556E-E50A-248B-9B12-540DA0A59ED7}"/>
                  </a:ext>
                </a:extLst>
              </p:cNvPr>
              <p:cNvSpPr/>
              <p:nvPr/>
            </p:nvSpPr>
            <p:spPr>
              <a:xfrm rot="14097188">
                <a:off x="9336276" y="2445631"/>
                <a:ext cx="72313" cy="1483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>
                  <a:latin typeface="+mj-lt"/>
                  <a:ea typeface="Utopia" panose="02020500000000000000" pitchFamily="18" charset="0"/>
                  <a:cs typeface="Utopia" panose="02020500000000000000" pitchFamily="18" charset="0"/>
                </a:endParaRPr>
              </a:p>
            </p:txBody>
          </p:sp>
        </p:grpSp>
        <p:grpSp>
          <p:nvGrpSpPr>
            <p:cNvPr id="88" name="Gruppieren 87">
              <a:extLst>
                <a:ext uri="{FF2B5EF4-FFF2-40B4-BE49-F238E27FC236}">
                  <a16:creationId xmlns:a16="http://schemas.microsoft.com/office/drawing/2014/main" id="{F29E6752-0442-5A10-A7E7-1AA44DBFD451}"/>
                </a:ext>
              </a:extLst>
            </p:cNvPr>
            <p:cNvGrpSpPr/>
            <p:nvPr/>
          </p:nvGrpSpPr>
          <p:grpSpPr>
            <a:xfrm>
              <a:off x="6316808" y="2211737"/>
              <a:ext cx="506186" cy="304900"/>
              <a:chOff x="6415139" y="2303975"/>
              <a:chExt cx="506186" cy="304900"/>
            </a:xfrm>
          </p:grpSpPr>
          <p:cxnSp>
            <p:nvCxnSpPr>
              <p:cNvPr id="115" name="Gerader Verbinder 114">
                <a:extLst>
                  <a:ext uri="{FF2B5EF4-FFF2-40B4-BE49-F238E27FC236}">
                    <a16:creationId xmlns:a16="http://schemas.microsoft.com/office/drawing/2014/main" id="{CE3B3818-4579-C014-90A9-AE1B697296FF}"/>
                  </a:ext>
                </a:extLst>
              </p:cNvPr>
              <p:cNvCxnSpPr/>
              <p:nvPr/>
            </p:nvCxnSpPr>
            <p:spPr>
              <a:xfrm flipH="1">
                <a:off x="6415139" y="2423476"/>
                <a:ext cx="430374" cy="0"/>
              </a:xfrm>
              <a:prstGeom prst="line">
                <a:avLst/>
              </a:prstGeom>
              <a:ln w="38100" cap="rnd">
                <a:solidFill>
                  <a:srgbClr val="0C679C"/>
                </a:solidFill>
                <a:round/>
                <a:head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Gerader Verbinder 115">
                <a:extLst>
                  <a:ext uri="{FF2B5EF4-FFF2-40B4-BE49-F238E27FC236}">
                    <a16:creationId xmlns:a16="http://schemas.microsoft.com/office/drawing/2014/main" id="{6C3C0D15-488E-665D-9B8E-62A5D6328834}"/>
                  </a:ext>
                </a:extLst>
              </p:cNvPr>
              <p:cNvCxnSpPr/>
              <p:nvPr/>
            </p:nvCxnSpPr>
            <p:spPr>
              <a:xfrm flipH="1">
                <a:off x="6490951" y="2497062"/>
                <a:ext cx="430374" cy="0"/>
              </a:xfrm>
              <a:prstGeom prst="line">
                <a:avLst/>
              </a:prstGeom>
              <a:ln w="38100" cap="rnd">
                <a:solidFill>
                  <a:srgbClr val="C00000"/>
                </a:solidFill>
                <a:round/>
                <a:head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Gerader Verbinder 116">
                <a:extLst>
                  <a:ext uri="{FF2B5EF4-FFF2-40B4-BE49-F238E27FC236}">
                    <a16:creationId xmlns:a16="http://schemas.microsoft.com/office/drawing/2014/main" id="{1BEC8FF8-D4B9-922E-14B9-BCB814B8A07F}"/>
                  </a:ext>
                </a:extLst>
              </p:cNvPr>
              <p:cNvCxnSpPr/>
              <p:nvPr/>
            </p:nvCxnSpPr>
            <p:spPr>
              <a:xfrm flipH="1">
                <a:off x="6458525" y="2303975"/>
                <a:ext cx="0" cy="111406"/>
              </a:xfrm>
              <a:prstGeom prst="line">
                <a:avLst/>
              </a:prstGeom>
              <a:ln w="38100" cap="rnd">
                <a:solidFill>
                  <a:srgbClr val="0C679C"/>
                </a:solidFill>
                <a:round/>
                <a:head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Gerader Verbinder 117">
                <a:extLst>
                  <a:ext uri="{FF2B5EF4-FFF2-40B4-BE49-F238E27FC236}">
                    <a16:creationId xmlns:a16="http://schemas.microsoft.com/office/drawing/2014/main" id="{2A811D30-E8DA-5CD3-F50D-BB3BEFBE0985}"/>
                  </a:ext>
                </a:extLst>
              </p:cNvPr>
              <p:cNvCxnSpPr/>
              <p:nvPr/>
            </p:nvCxnSpPr>
            <p:spPr>
              <a:xfrm flipH="1">
                <a:off x="6806345" y="2421043"/>
                <a:ext cx="0" cy="111406"/>
              </a:xfrm>
              <a:prstGeom prst="line">
                <a:avLst/>
              </a:prstGeom>
              <a:ln w="38100" cap="rnd">
                <a:solidFill>
                  <a:srgbClr val="0C679C"/>
                </a:solidFill>
                <a:round/>
                <a:head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Gerader Verbinder 118">
                <a:extLst>
                  <a:ext uri="{FF2B5EF4-FFF2-40B4-BE49-F238E27FC236}">
                    <a16:creationId xmlns:a16="http://schemas.microsoft.com/office/drawing/2014/main" id="{B1880605-BCE1-3A71-15CC-01C6F71E6B71}"/>
                  </a:ext>
                </a:extLst>
              </p:cNvPr>
              <p:cNvCxnSpPr/>
              <p:nvPr/>
            </p:nvCxnSpPr>
            <p:spPr>
              <a:xfrm flipH="1">
                <a:off x="6544006" y="2370721"/>
                <a:ext cx="0" cy="111406"/>
              </a:xfrm>
              <a:prstGeom prst="line">
                <a:avLst/>
              </a:prstGeom>
              <a:ln w="38100" cap="rnd">
                <a:solidFill>
                  <a:srgbClr val="C00000"/>
                </a:solidFill>
                <a:round/>
                <a:head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Gerader Verbinder 119">
                <a:extLst>
                  <a:ext uri="{FF2B5EF4-FFF2-40B4-BE49-F238E27FC236}">
                    <a16:creationId xmlns:a16="http://schemas.microsoft.com/office/drawing/2014/main" id="{35AE997C-DAD2-9710-2EBA-33DDBF13B6F4}"/>
                  </a:ext>
                </a:extLst>
              </p:cNvPr>
              <p:cNvCxnSpPr/>
              <p:nvPr/>
            </p:nvCxnSpPr>
            <p:spPr>
              <a:xfrm flipH="1">
                <a:off x="6877088" y="2497469"/>
                <a:ext cx="0" cy="111406"/>
              </a:xfrm>
              <a:prstGeom prst="line">
                <a:avLst/>
              </a:prstGeom>
              <a:ln w="38100" cap="rnd">
                <a:solidFill>
                  <a:srgbClr val="C00000"/>
                </a:solidFill>
                <a:round/>
                <a:head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9" name="Textfeld 88">
              <a:extLst>
                <a:ext uri="{FF2B5EF4-FFF2-40B4-BE49-F238E27FC236}">
                  <a16:creationId xmlns:a16="http://schemas.microsoft.com/office/drawing/2014/main" id="{73EFF2C3-01A0-2CBA-68BF-368C74A956BF}"/>
                </a:ext>
              </a:extLst>
            </p:cNvPr>
            <p:cNvSpPr txBox="1"/>
            <p:nvPr/>
          </p:nvSpPr>
          <p:spPr>
            <a:xfrm>
              <a:off x="6988107" y="2534284"/>
              <a:ext cx="974687" cy="279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100" kern="0" dirty="0">
                  <a:solidFill>
                    <a:prstClr val="black"/>
                  </a:solidFill>
                  <a:ea typeface="Utopia" panose="02020500000000000000" pitchFamily="18" charset="0"/>
                  <a:cs typeface="Utopia" panose="02020500000000000000" pitchFamily="18" charset="0"/>
                </a:rPr>
                <a:t>Generation</a:t>
              </a:r>
            </a:p>
          </p:txBody>
        </p:sp>
        <p:cxnSp>
          <p:nvCxnSpPr>
            <p:cNvPr id="90" name="Gewinkelter Verbinder 90">
              <a:extLst>
                <a:ext uri="{FF2B5EF4-FFF2-40B4-BE49-F238E27FC236}">
                  <a16:creationId xmlns:a16="http://schemas.microsoft.com/office/drawing/2014/main" id="{1FF12A70-9C27-18FD-C4FC-D50FB335AE31}"/>
                </a:ext>
              </a:extLst>
            </p:cNvPr>
            <p:cNvCxnSpPr>
              <a:stCxn id="73" idx="11"/>
              <a:endCxn id="126" idx="0"/>
            </p:cNvCxnSpPr>
            <p:nvPr/>
          </p:nvCxnSpPr>
          <p:spPr>
            <a:xfrm flipV="1">
              <a:off x="5695513" y="2276114"/>
              <a:ext cx="470702" cy="493128"/>
            </a:xfrm>
            <a:prstGeom prst="bentConnector3">
              <a:avLst>
                <a:gd name="adj1" fmla="val 31921"/>
              </a:avLst>
            </a:prstGeom>
            <a:ln w="19050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Gewinkelter Verbinder 91">
              <a:extLst>
                <a:ext uri="{FF2B5EF4-FFF2-40B4-BE49-F238E27FC236}">
                  <a16:creationId xmlns:a16="http://schemas.microsoft.com/office/drawing/2014/main" id="{C865430A-949E-319F-A528-AB8AAF6BF41E}"/>
                </a:ext>
              </a:extLst>
            </p:cNvPr>
            <p:cNvCxnSpPr>
              <a:stCxn id="72" idx="10"/>
              <a:endCxn id="127" idx="0"/>
            </p:cNvCxnSpPr>
            <p:nvPr/>
          </p:nvCxnSpPr>
          <p:spPr>
            <a:xfrm flipV="1">
              <a:off x="5695086" y="2445010"/>
              <a:ext cx="472616" cy="486344"/>
            </a:xfrm>
            <a:prstGeom prst="bentConnector3">
              <a:avLst>
                <a:gd name="adj1" fmla="val 46304"/>
              </a:avLst>
            </a:prstGeom>
            <a:ln w="19050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2" name="Gruppieren 91">
              <a:extLst>
                <a:ext uri="{FF2B5EF4-FFF2-40B4-BE49-F238E27FC236}">
                  <a16:creationId xmlns:a16="http://schemas.microsoft.com/office/drawing/2014/main" id="{28693A4E-1036-7E3E-EA8D-8F75F776EE7A}"/>
                </a:ext>
              </a:extLst>
            </p:cNvPr>
            <p:cNvGrpSpPr/>
            <p:nvPr/>
          </p:nvGrpSpPr>
          <p:grpSpPr>
            <a:xfrm>
              <a:off x="4748256" y="3790751"/>
              <a:ext cx="885785" cy="831395"/>
              <a:chOff x="7985603" y="3343079"/>
              <a:chExt cx="885785" cy="831395"/>
            </a:xfrm>
          </p:grpSpPr>
          <p:sp>
            <p:nvSpPr>
              <p:cNvPr id="111" name="Textfeld 110">
                <a:extLst>
                  <a:ext uri="{FF2B5EF4-FFF2-40B4-BE49-F238E27FC236}">
                    <a16:creationId xmlns:a16="http://schemas.microsoft.com/office/drawing/2014/main" id="{071DDF28-ACE8-8868-6B52-7B53B86D1E1E}"/>
                  </a:ext>
                </a:extLst>
              </p:cNvPr>
              <p:cNvSpPr txBox="1"/>
              <p:nvPr/>
            </p:nvSpPr>
            <p:spPr>
              <a:xfrm>
                <a:off x="8051097" y="3894700"/>
                <a:ext cx="816257" cy="279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sz="1100" kern="0" dirty="0">
                    <a:solidFill>
                      <a:prstClr val="black"/>
                    </a:solidFill>
                    <a:latin typeface="+mj-lt"/>
                    <a:ea typeface="Utopia" panose="02020500000000000000" pitchFamily="18" charset="0"/>
                    <a:cs typeface="Utopia" panose="02020500000000000000" pitchFamily="18" charset="0"/>
                  </a:rPr>
                  <a:t>DHW</a:t>
                </a:r>
              </a:p>
            </p:txBody>
          </p:sp>
          <p:sp>
            <p:nvSpPr>
              <p:cNvPr id="112" name="Abgerundetes Rechteck 112">
                <a:extLst>
                  <a:ext uri="{FF2B5EF4-FFF2-40B4-BE49-F238E27FC236}">
                    <a16:creationId xmlns:a16="http://schemas.microsoft.com/office/drawing/2014/main" id="{4349CF83-6D7D-1DD6-6DCA-F7FC3123706C}"/>
                  </a:ext>
                </a:extLst>
              </p:cNvPr>
              <p:cNvSpPr/>
              <p:nvPr/>
            </p:nvSpPr>
            <p:spPr>
              <a:xfrm>
                <a:off x="8029807" y="3343079"/>
                <a:ext cx="841581" cy="590829"/>
              </a:xfrm>
              <a:prstGeom prst="round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100" kern="0" dirty="0">
                  <a:solidFill>
                    <a:prstClr val="white"/>
                  </a:solidFill>
                  <a:latin typeface="+mj-lt"/>
                  <a:ea typeface="Utopia" panose="02020500000000000000" pitchFamily="18" charset="0"/>
                  <a:cs typeface="Utopia" panose="02020500000000000000" pitchFamily="18" charset="0"/>
                </a:endParaRPr>
              </a:p>
            </p:txBody>
          </p:sp>
          <p:sp>
            <p:nvSpPr>
              <p:cNvPr id="113" name="Freeform 135">
                <a:extLst>
                  <a:ext uri="{FF2B5EF4-FFF2-40B4-BE49-F238E27FC236}">
                    <a16:creationId xmlns:a16="http://schemas.microsoft.com/office/drawing/2014/main" id="{E3F5BB3D-6286-5A0B-6E95-5C6FF31DB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5603" y="3503452"/>
                <a:ext cx="89125" cy="88429"/>
              </a:xfrm>
              <a:custGeom>
                <a:avLst/>
                <a:gdLst>
                  <a:gd name="T0" fmla="*/ 0 w 252"/>
                  <a:gd name="T1" fmla="*/ 134 h 268"/>
                  <a:gd name="T2" fmla="*/ 2 w 252"/>
                  <a:gd name="T3" fmla="*/ 107 h 268"/>
                  <a:gd name="T4" fmla="*/ 22 w 252"/>
                  <a:gd name="T5" fmla="*/ 59 h 268"/>
                  <a:gd name="T6" fmla="*/ 55 w 252"/>
                  <a:gd name="T7" fmla="*/ 22 h 268"/>
                  <a:gd name="T8" fmla="*/ 101 w 252"/>
                  <a:gd name="T9" fmla="*/ 2 h 268"/>
                  <a:gd name="T10" fmla="*/ 125 w 252"/>
                  <a:gd name="T11" fmla="*/ 0 h 268"/>
                  <a:gd name="T12" fmla="*/ 151 w 252"/>
                  <a:gd name="T13" fmla="*/ 2 h 268"/>
                  <a:gd name="T14" fmla="*/ 197 w 252"/>
                  <a:gd name="T15" fmla="*/ 22 h 268"/>
                  <a:gd name="T16" fmla="*/ 231 w 252"/>
                  <a:gd name="T17" fmla="*/ 59 h 268"/>
                  <a:gd name="T18" fmla="*/ 249 w 252"/>
                  <a:gd name="T19" fmla="*/ 107 h 268"/>
                  <a:gd name="T20" fmla="*/ 252 w 252"/>
                  <a:gd name="T21" fmla="*/ 134 h 268"/>
                  <a:gd name="T22" fmla="*/ 249 w 252"/>
                  <a:gd name="T23" fmla="*/ 162 h 268"/>
                  <a:gd name="T24" fmla="*/ 231 w 252"/>
                  <a:gd name="T25" fmla="*/ 211 h 268"/>
                  <a:gd name="T26" fmla="*/ 197 w 252"/>
                  <a:gd name="T27" fmla="*/ 247 h 268"/>
                  <a:gd name="T28" fmla="*/ 151 w 252"/>
                  <a:gd name="T29" fmla="*/ 267 h 268"/>
                  <a:gd name="T30" fmla="*/ 125 w 252"/>
                  <a:gd name="T31" fmla="*/ 268 h 268"/>
                  <a:gd name="T32" fmla="*/ 101 w 252"/>
                  <a:gd name="T33" fmla="*/ 267 h 268"/>
                  <a:gd name="T34" fmla="*/ 55 w 252"/>
                  <a:gd name="T35" fmla="*/ 247 h 268"/>
                  <a:gd name="T36" fmla="*/ 22 w 252"/>
                  <a:gd name="T37" fmla="*/ 211 h 268"/>
                  <a:gd name="T38" fmla="*/ 2 w 252"/>
                  <a:gd name="T39" fmla="*/ 162 h 268"/>
                  <a:gd name="T40" fmla="*/ 0 w 252"/>
                  <a:gd name="T41" fmla="*/ 134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2" h="268">
                    <a:moveTo>
                      <a:pt x="0" y="134"/>
                    </a:moveTo>
                    <a:lnTo>
                      <a:pt x="2" y="107"/>
                    </a:lnTo>
                    <a:lnTo>
                      <a:pt x="22" y="59"/>
                    </a:lnTo>
                    <a:lnTo>
                      <a:pt x="55" y="22"/>
                    </a:lnTo>
                    <a:lnTo>
                      <a:pt x="101" y="2"/>
                    </a:lnTo>
                    <a:lnTo>
                      <a:pt x="125" y="0"/>
                    </a:lnTo>
                    <a:lnTo>
                      <a:pt x="151" y="2"/>
                    </a:lnTo>
                    <a:lnTo>
                      <a:pt x="197" y="22"/>
                    </a:lnTo>
                    <a:lnTo>
                      <a:pt x="231" y="59"/>
                    </a:lnTo>
                    <a:lnTo>
                      <a:pt x="249" y="107"/>
                    </a:lnTo>
                    <a:lnTo>
                      <a:pt x="252" y="134"/>
                    </a:lnTo>
                    <a:lnTo>
                      <a:pt x="249" y="162"/>
                    </a:lnTo>
                    <a:lnTo>
                      <a:pt x="231" y="211"/>
                    </a:lnTo>
                    <a:lnTo>
                      <a:pt x="197" y="247"/>
                    </a:lnTo>
                    <a:lnTo>
                      <a:pt x="151" y="267"/>
                    </a:lnTo>
                    <a:lnTo>
                      <a:pt x="125" y="268"/>
                    </a:lnTo>
                    <a:lnTo>
                      <a:pt x="101" y="267"/>
                    </a:lnTo>
                    <a:lnTo>
                      <a:pt x="55" y="247"/>
                    </a:lnTo>
                    <a:lnTo>
                      <a:pt x="22" y="211"/>
                    </a:lnTo>
                    <a:lnTo>
                      <a:pt x="2" y="162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0C679C"/>
              </a:solidFill>
              <a:ln w="19050">
                <a:solidFill>
                  <a:srgbClr val="0C679C"/>
                </a:solidFill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dirty="0">
                  <a:latin typeface="+mj-lt"/>
                  <a:ea typeface="Utopia" panose="02020500000000000000" pitchFamily="18" charset="0"/>
                  <a:cs typeface="Utopia" panose="02020500000000000000" pitchFamily="18" charset="0"/>
                </a:endParaRPr>
              </a:p>
            </p:txBody>
          </p:sp>
          <p:sp>
            <p:nvSpPr>
              <p:cNvPr id="114" name="Freeform 138">
                <a:extLst>
                  <a:ext uri="{FF2B5EF4-FFF2-40B4-BE49-F238E27FC236}">
                    <a16:creationId xmlns:a16="http://schemas.microsoft.com/office/drawing/2014/main" id="{6AF45184-9640-61DC-C205-412CC47B7A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7090" y="3672513"/>
                <a:ext cx="89125" cy="88429"/>
              </a:xfrm>
              <a:custGeom>
                <a:avLst/>
                <a:gdLst>
                  <a:gd name="T0" fmla="*/ 0 w 252"/>
                  <a:gd name="T1" fmla="*/ 134 h 269"/>
                  <a:gd name="T2" fmla="*/ 2 w 252"/>
                  <a:gd name="T3" fmla="*/ 106 h 269"/>
                  <a:gd name="T4" fmla="*/ 22 w 252"/>
                  <a:gd name="T5" fmla="*/ 59 h 269"/>
                  <a:gd name="T6" fmla="*/ 55 w 252"/>
                  <a:gd name="T7" fmla="*/ 21 h 269"/>
                  <a:gd name="T8" fmla="*/ 101 w 252"/>
                  <a:gd name="T9" fmla="*/ 1 h 269"/>
                  <a:gd name="T10" fmla="*/ 127 w 252"/>
                  <a:gd name="T11" fmla="*/ 0 h 269"/>
                  <a:gd name="T12" fmla="*/ 151 w 252"/>
                  <a:gd name="T13" fmla="*/ 1 h 269"/>
                  <a:gd name="T14" fmla="*/ 197 w 252"/>
                  <a:gd name="T15" fmla="*/ 21 h 269"/>
                  <a:gd name="T16" fmla="*/ 231 w 252"/>
                  <a:gd name="T17" fmla="*/ 59 h 269"/>
                  <a:gd name="T18" fmla="*/ 249 w 252"/>
                  <a:gd name="T19" fmla="*/ 106 h 269"/>
                  <a:gd name="T20" fmla="*/ 252 w 252"/>
                  <a:gd name="T21" fmla="*/ 134 h 269"/>
                  <a:gd name="T22" fmla="*/ 249 w 252"/>
                  <a:gd name="T23" fmla="*/ 161 h 269"/>
                  <a:gd name="T24" fmla="*/ 231 w 252"/>
                  <a:gd name="T25" fmla="*/ 210 h 269"/>
                  <a:gd name="T26" fmla="*/ 197 w 252"/>
                  <a:gd name="T27" fmla="*/ 246 h 269"/>
                  <a:gd name="T28" fmla="*/ 151 w 252"/>
                  <a:gd name="T29" fmla="*/ 266 h 269"/>
                  <a:gd name="T30" fmla="*/ 127 w 252"/>
                  <a:gd name="T31" fmla="*/ 269 h 269"/>
                  <a:gd name="T32" fmla="*/ 101 w 252"/>
                  <a:gd name="T33" fmla="*/ 266 h 269"/>
                  <a:gd name="T34" fmla="*/ 55 w 252"/>
                  <a:gd name="T35" fmla="*/ 246 h 269"/>
                  <a:gd name="T36" fmla="*/ 22 w 252"/>
                  <a:gd name="T37" fmla="*/ 210 h 269"/>
                  <a:gd name="T38" fmla="*/ 2 w 252"/>
                  <a:gd name="T39" fmla="*/ 161 h 269"/>
                  <a:gd name="T40" fmla="*/ 0 w 252"/>
                  <a:gd name="T41" fmla="*/ 134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2" h="269">
                    <a:moveTo>
                      <a:pt x="0" y="134"/>
                    </a:moveTo>
                    <a:lnTo>
                      <a:pt x="2" y="106"/>
                    </a:lnTo>
                    <a:lnTo>
                      <a:pt x="22" y="59"/>
                    </a:lnTo>
                    <a:lnTo>
                      <a:pt x="55" y="21"/>
                    </a:lnTo>
                    <a:lnTo>
                      <a:pt x="101" y="1"/>
                    </a:lnTo>
                    <a:lnTo>
                      <a:pt x="127" y="0"/>
                    </a:lnTo>
                    <a:lnTo>
                      <a:pt x="151" y="1"/>
                    </a:lnTo>
                    <a:lnTo>
                      <a:pt x="197" y="21"/>
                    </a:lnTo>
                    <a:lnTo>
                      <a:pt x="231" y="59"/>
                    </a:lnTo>
                    <a:lnTo>
                      <a:pt x="249" y="106"/>
                    </a:lnTo>
                    <a:lnTo>
                      <a:pt x="252" y="134"/>
                    </a:lnTo>
                    <a:lnTo>
                      <a:pt x="249" y="161"/>
                    </a:lnTo>
                    <a:lnTo>
                      <a:pt x="231" y="210"/>
                    </a:lnTo>
                    <a:lnTo>
                      <a:pt x="197" y="246"/>
                    </a:lnTo>
                    <a:lnTo>
                      <a:pt x="151" y="266"/>
                    </a:lnTo>
                    <a:lnTo>
                      <a:pt x="127" y="269"/>
                    </a:lnTo>
                    <a:lnTo>
                      <a:pt x="101" y="266"/>
                    </a:lnTo>
                    <a:lnTo>
                      <a:pt x="55" y="246"/>
                    </a:lnTo>
                    <a:lnTo>
                      <a:pt x="22" y="210"/>
                    </a:lnTo>
                    <a:lnTo>
                      <a:pt x="2" y="161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0C679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dirty="0">
                  <a:latin typeface="+mj-lt"/>
                  <a:ea typeface="Utopia" panose="02020500000000000000" pitchFamily="18" charset="0"/>
                  <a:cs typeface="Utopia" panose="02020500000000000000" pitchFamily="18" charset="0"/>
                </a:endParaRPr>
              </a:p>
            </p:txBody>
          </p:sp>
        </p:grpSp>
        <p:pic>
          <p:nvPicPr>
            <p:cNvPr id="93" name="Grafik 92">
              <a:extLst>
                <a:ext uri="{FF2B5EF4-FFF2-40B4-BE49-F238E27FC236}">
                  <a16:creationId xmlns:a16="http://schemas.microsoft.com/office/drawing/2014/main" id="{6CE8B00F-5CCE-32B5-E5BC-85B416556E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7254" y="3840548"/>
              <a:ext cx="436473" cy="482303"/>
            </a:xfrm>
            <a:prstGeom prst="rect">
              <a:avLst/>
            </a:prstGeom>
          </p:spPr>
        </p:pic>
        <p:cxnSp>
          <p:nvCxnSpPr>
            <p:cNvPr id="94" name="Gewinkelter Verbinder 94">
              <a:extLst>
                <a:ext uri="{FF2B5EF4-FFF2-40B4-BE49-F238E27FC236}">
                  <a16:creationId xmlns:a16="http://schemas.microsoft.com/office/drawing/2014/main" id="{3AC75024-1622-D5F0-552E-01D83ABD1CED}"/>
                </a:ext>
              </a:extLst>
            </p:cNvPr>
            <p:cNvCxnSpPr/>
            <p:nvPr/>
          </p:nvCxnSpPr>
          <p:spPr>
            <a:xfrm rot="10800000" flipH="1" flipV="1">
              <a:off x="1440073" y="1967583"/>
              <a:ext cx="4911" cy="1778461"/>
            </a:xfrm>
            <a:prstGeom prst="bentConnector3">
              <a:avLst>
                <a:gd name="adj1" fmla="val -2783873"/>
              </a:avLst>
            </a:prstGeom>
            <a:ln w="19050">
              <a:solidFill>
                <a:srgbClr val="0024F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Gewinkelter Verbinder 95">
              <a:extLst>
                <a:ext uri="{FF2B5EF4-FFF2-40B4-BE49-F238E27FC236}">
                  <a16:creationId xmlns:a16="http://schemas.microsoft.com/office/drawing/2014/main" id="{A7482667-5F90-934A-7319-D7C4FBEB38A9}"/>
                </a:ext>
              </a:extLst>
            </p:cNvPr>
            <p:cNvCxnSpPr/>
            <p:nvPr/>
          </p:nvCxnSpPr>
          <p:spPr>
            <a:xfrm rot="10800000">
              <a:off x="1440075" y="1967585"/>
              <a:ext cx="4456593" cy="8613"/>
            </a:xfrm>
            <a:prstGeom prst="bentConnector5">
              <a:avLst>
                <a:gd name="adj1" fmla="val 2476"/>
                <a:gd name="adj2" fmla="val 11584477"/>
                <a:gd name="adj3" fmla="val 103051"/>
              </a:avLst>
            </a:prstGeom>
            <a:ln w="19050">
              <a:solidFill>
                <a:srgbClr val="0024F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Gewinkelter Verbinder 96">
              <a:extLst>
                <a:ext uri="{FF2B5EF4-FFF2-40B4-BE49-F238E27FC236}">
                  <a16:creationId xmlns:a16="http://schemas.microsoft.com/office/drawing/2014/main" id="{13124D7C-EF31-E702-74BF-1200833B8091}"/>
                </a:ext>
              </a:extLst>
            </p:cNvPr>
            <p:cNvCxnSpPr>
              <a:stCxn id="107" idx="0"/>
            </p:cNvCxnSpPr>
            <p:nvPr/>
          </p:nvCxnSpPr>
          <p:spPr>
            <a:xfrm rot="10800000">
              <a:off x="4521091" y="972075"/>
              <a:ext cx="205445" cy="2009227"/>
            </a:xfrm>
            <a:prstGeom prst="bentConnector2">
              <a:avLst/>
            </a:prstGeom>
            <a:ln w="19050">
              <a:solidFill>
                <a:srgbClr val="0024F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Gewinkelter Verbinder 97">
              <a:extLst>
                <a:ext uri="{FF2B5EF4-FFF2-40B4-BE49-F238E27FC236}">
                  <a16:creationId xmlns:a16="http://schemas.microsoft.com/office/drawing/2014/main" id="{ECF33B9B-3F69-7F0C-BE1A-661828B037CB}"/>
                </a:ext>
              </a:extLst>
            </p:cNvPr>
            <p:cNvCxnSpPr>
              <a:stCxn id="106" idx="0"/>
            </p:cNvCxnSpPr>
            <p:nvPr/>
          </p:nvCxnSpPr>
          <p:spPr>
            <a:xfrm rot="10800000">
              <a:off x="4518236" y="972075"/>
              <a:ext cx="208299" cy="2879938"/>
            </a:xfrm>
            <a:prstGeom prst="bentConnector2">
              <a:avLst/>
            </a:prstGeom>
            <a:ln w="19050">
              <a:solidFill>
                <a:srgbClr val="0024F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Gewinkelter Verbinder 98">
              <a:extLst>
                <a:ext uri="{FF2B5EF4-FFF2-40B4-BE49-F238E27FC236}">
                  <a16:creationId xmlns:a16="http://schemas.microsoft.com/office/drawing/2014/main" id="{27493E17-FB97-7A46-3097-0EA693E0C574}"/>
                </a:ext>
              </a:extLst>
            </p:cNvPr>
            <p:cNvCxnSpPr>
              <a:stCxn id="254" idx="0"/>
              <a:endCxn id="18" idx="1"/>
            </p:cNvCxnSpPr>
            <p:nvPr/>
          </p:nvCxnSpPr>
          <p:spPr>
            <a:xfrm rot="16200000" flipH="1" flipV="1">
              <a:off x="3623230" y="122643"/>
              <a:ext cx="539609" cy="2636554"/>
            </a:xfrm>
            <a:prstGeom prst="bentConnector4">
              <a:avLst>
                <a:gd name="adj1" fmla="val -18358"/>
                <a:gd name="adj2" fmla="val 145772"/>
              </a:avLst>
            </a:prstGeom>
            <a:ln w="19050">
              <a:solidFill>
                <a:srgbClr val="7576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Gewinkelter Verbinder 99">
              <a:extLst>
                <a:ext uri="{FF2B5EF4-FFF2-40B4-BE49-F238E27FC236}">
                  <a16:creationId xmlns:a16="http://schemas.microsoft.com/office/drawing/2014/main" id="{47D460CE-D208-EE3D-135E-B414C729EE00}"/>
                </a:ext>
              </a:extLst>
            </p:cNvPr>
            <p:cNvCxnSpPr>
              <a:stCxn id="254" idx="0"/>
              <a:endCxn id="215" idx="1"/>
            </p:cNvCxnSpPr>
            <p:nvPr/>
          </p:nvCxnSpPr>
          <p:spPr>
            <a:xfrm rot="16200000" flipH="1" flipV="1">
              <a:off x="2745439" y="1004040"/>
              <a:ext cx="2298797" cy="2632948"/>
            </a:xfrm>
            <a:prstGeom prst="bentConnector4">
              <a:avLst>
                <a:gd name="adj1" fmla="val -4309"/>
                <a:gd name="adj2" fmla="val 146016"/>
              </a:avLst>
            </a:prstGeom>
            <a:ln w="19050">
              <a:solidFill>
                <a:srgbClr val="757679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Gewinkelter Verbinder 100">
              <a:extLst>
                <a:ext uri="{FF2B5EF4-FFF2-40B4-BE49-F238E27FC236}">
                  <a16:creationId xmlns:a16="http://schemas.microsoft.com/office/drawing/2014/main" id="{291EBA36-68C0-3721-5E90-65A3B5BB0878}"/>
                </a:ext>
              </a:extLst>
            </p:cNvPr>
            <p:cNvCxnSpPr>
              <a:stCxn id="254" idx="0"/>
              <a:endCxn id="134" idx="1"/>
            </p:cNvCxnSpPr>
            <p:nvPr/>
          </p:nvCxnSpPr>
          <p:spPr>
            <a:xfrm rot="16200000" flipH="1">
              <a:off x="5684919" y="697508"/>
              <a:ext cx="528949" cy="1476165"/>
            </a:xfrm>
            <a:prstGeom prst="bentConnector4">
              <a:avLst>
                <a:gd name="adj1" fmla="val -18728"/>
                <a:gd name="adj2" fmla="val 44897"/>
              </a:avLst>
            </a:prstGeom>
            <a:ln w="19050">
              <a:solidFill>
                <a:srgbClr val="757679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ectangle 89">
              <a:extLst>
                <a:ext uri="{FF2B5EF4-FFF2-40B4-BE49-F238E27FC236}">
                  <a16:creationId xmlns:a16="http://schemas.microsoft.com/office/drawing/2014/main" id="{8EF84FC6-6354-5F51-4BF3-D7D66DB3B8B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460923" y="2343675"/>
              <a:ext cx="89412" cy="74171"/>
            </a:xfrm>
            <a:prstGeom prst="rect">
              <a:avLst/>
            </a:prstGeom>
            <a:solidFill>
              <a:srgbClr val="0024F3"/>
            </a:solidFill>
            <a:ln w="19050">
              <a:solidFill>
                <a:srgbClr val="0024F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>
                <a:latin typeface="+mj-lt"/>
                <a:ea typeface="Utopia" panose="02020500000000000000" pitchFamily="18" charset="0"/>
                <a:cs typeface="Utopia" panose="02020500000000000000" pitchFamily="18" charset="0"/>
              </a:endParaRPr>
            </a:p>
          </p:txBody>
        </p:sp>
        <p:cxnSp>
          <p:nvCxnSpPr>
            <p:cNvPr id="102" name="Gerade Verbindung mit Pfeil 101">
              <a:extLst>
                <a:ext uri="{FF2B5EF4-FFF2-40B4-BE49-F238E27FC236}">
                  <a16:creationId xmlns:a16="http://schemas.microsoft.com/office/drawing/2014/main" id="{D746FE9C-F2CC-C2B0-90C3-64DEA13470AB}"/>
                </a:ext>
              </a:extLst>
            </p:cNvPr>
            <p:cNvCxnSpPr/>
            <p:nvPr/>
          </p:nvCxnSpPr>
          <p:spPr>
            <a:xfrm flipH="1">
              <a:off x="2911887" y="3702250"/>
              <a:ext cx="696" cy="197436"/>
            </a:xfrm>
            <a:prstGeom prst="straightConnector1">
              <a:avLst/>
            </a:prstGeom>
            <a:ln w="19050">
              <a:solidFill>
                <a:srgbClr val="7576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Rectangle 89">
              <a:extLst>
                <a:ext uri="{FF2B5EF4-FFF2-40B4-BE49-F238E27FC236}">
                  <a16:creationId xmlns:a16="http://schemas.microsoft.com/office/drawing/2014/main" id="{8462AB6C-CA8B-99CF-9605-5E7176C7378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443452" y="3711678"/>
              <a:ext cx="89412" cy="74171"/>
            </a:xfrm>
            <a:prstGeom prst="rect">
              <a:avLst/>
            </a:prstGeom>
            <a:solidFill>
              <a:srgbClr val="0024F3"/>
            </a:solidFill>
            <a:ln w="19050">
              <a:solidFill>
                <a:srgbClr val="0024F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>
                <a:latin typeface="+mj-lt"/>
                <a:ea typeface="Utopia" panose="02020500000000000000" pitchFamily="18" charset="0"/>
                <a:cs typeface="Utopia" panose="02020500000000000000" pitchFamily="18" charset="0"/>
              </a:endParaRPr>
            </a:p>
          </p:txBody>
        </p:sp>
        <p:sp>
          <p:nvSpPr>
            <p:cNvPr id="104" name="Rectangle 89">
              <a:extLst>
                <a:ext uri="{FF2B5EF4-FFF2-40B4-BE49-F238E27FC236}">
                  <a16:creationId xmlns:a16="http://schemas.microsoft.com/office/drawing/2014/main" id="{273A2408-981D-8E9F-713D-A5499E80221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438691" y="1927778"/>
              <a:ext cx="89412" cy="74171"/>
            </a:xfrm>
            <a:prstGeom prst="rect">
              <a:avLst/>
            </a:prstGeom>
            <a:solidFill>
              <a:srgbClr val="0024F3"/>
            </a:solidFill>
            <a:ln w="19050">
              <a:solidFill>
                <a:srgbClr val="0024F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>
                <a:latin typeface="+mj-lt"/>
                <a:ea typeface="Utopia" panose="02020500000000000000" pitchFamily="18" charset="0"/>
                <a:cs typeface="Utopia" panose="02020500000000000000" pitchFamily="18" charset="0"/>
              </a:endParaRPr>
            </a:p>
          </p:txBody>
        </p:sp>
        <p:sp>
          <p:nvSpPr>
            <p:cNvPr id="105" name="Rectangle 89">
              <a:extLst>
                <a:ext uri="{FF2B5EF4-FFF2-40B4-BE49-F238E27FC236}">
                  <a16:creationId xmlns:a16="http://schemas.microsoft.com/office/drawing/2014/main" id="{6AFD76A2-20B1-2029-4516-79E5C8103E0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888893" y="1934805"/>
              <a:ext cx="89412" cy="74171"/>
            </a:xfrm>
            <a:prstGeom prst="rect">
              <a:avLst/>
            </a:prstGeom>
            <a:solidFill>
              <a:srgbClr val="0024F3"/>
            </a:solidFill>
            <a:ln w="19050">
              <a:solidFill>
                <a:srgbClr val="0024F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>
                <a:latin typeface="+mj-lt"/>
                <a:ea typeface="Utopia" panose="02020500000000000000" pitchFamily="18" charset="0"/>
                <a:cs typeface="Utopia" panose="02020500000000000000" pitchFamily="18" charset="0"/>
              </a:endParaRPr>
            </a:p>
          </p:txBody>
        </p:sp>
        <p:sp>
          <p:nvSpPr>
            <p:cNvPr id="106" name="Rectangle 89">
              <a:extLst>
                <a:ext uri="{FF2B5EF4-FFF2-40B4-BE49-F238E27FC236}">
                  <a16:creationId xmlns:a16="http://schemas.microsoft.com/office/drawing/2014/main" id="{A53FF0F2-F048-B75A-9487-1B08F673CBF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718913" y="3814927"/>
              <a:ext cx="89412" cy="74171"/>
            </a:xfrm>
            <a:prstGeom prst="rect">
              <a:avLst/>
            </a:prstGeom>
            <a:solidFill>
              <a:srgbClr val="0024F3"/>
            </a:solidFill>
            <a:ln w="19050">
              <a:solidFill>
                <a:srgbClr val="0024F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>
                <a:latin typeface="+mj-lt"/>
                <a:ea typeface="Utopia" panose="02020500000000000000" pitchFamily="18" charset="0"/>
                <a:cs typeface="Utopia" panose="02020500000000000000" pitchFamily="18" charset="0"/>
              </a:endParaRPr>
            </a:p>
          </p:txBody>
        </p:sp>
        <p:sp>
          <p:nvSpPr>
            <p:cNvPr id="107" name="Rectangle 89">
              <a:extLst>
                <a:ext uri="{FF2B5EF4-FFF2-40B4-BE49-F238E27FC236}">
                  <a16:creationId xmlns:a16="http://schemas.microsoft.com/office/drawing/2014/main" id="{730C2190-D896-76C4-AD38-8503611CE20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718914" y="2944215"/>
              <a:ext cx="89412" cy="74171"/>
            </a:xfrm>
            <a:prstGeom prst="rect">
              <a:avLst/>
            </a:prstGeom>
            <a:solidFill>
              <a:srgbClr val="0024F3"/>
            </a:solidFill>
            <a:ln w="19050">
              <a:solidFill>
                <a:srgbClr val="0024F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>
                <a:latin typeface="+mj-lt"/>
                <a:ea typeface="Utopia" panose="02020500000000000000" pitchFamily="18" charset="0"/>
                <a:cs typeface="Utopia" panose="02020500000000000000" pitchFamily="18" charset="0"/>
              </a:endParaRPr>
            </a:p>
          </p:txBody>
        </p:sp>
        <p:sp>
          <p:nvSpPr>
            <p:cNvPr id="108" name="Rectangle 89">
              <a:extLst>
                <a:ext uri="{FF2B5EF4-FFF2-40B4-BE49-F238E27FC236}">
                  <a16:creationId xmlns:a16="http://schemas.microsoft.com/office/drawing/2014/main" id="{BEF91A46-52B2-A770-5914-E69C408EFD1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203913" y="2343675"/>
              <a:ext cx="89412" cy="74171"/>
            </a:xfrm>
            <a:prstGeom prst="rect">
              <a:avLst/>
            </a:prstGeom>
            <a:solidFill>
              <a:srgbClr val="0024F3"/>
            </a:solidFill>
            <a:ln w="19050">
              <a:solidFill>
                <a:srgbClr val="0024F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>
                <a:latin typeface="+mj-lt"/>
                <a:ea typeface="Utopia" panose="02020500000000000000" pitchFamily="18" charset="0"/>
                <a:cs typeface="Utopia" panose="02020500000000000000" pitchFamily="18" charset="0"/>
              </a:endParaRPr>
            </a:p>
          </p:txBody>
        </p:sp>
        <p:sp>
          <p:nvSpPr>
            <p:cNvPr id="109" name="Rectangle 89">
              <a:extLst>
                <a:ext uri="{FF2B5EF4-FFF2-40B4-BE49-F238E27FC236}">
                  <a16:creationId xmlns:a16="http://schemas.microsoft.com/office/drawing/2014/main" id="{3029056D-A07F-03FA-7E3D-3BE77D938B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536887" y="2343675"/>
              <a:ext cx="89412" cy="74171"/>
            </a:xfrm>
            <a:prstGeom prst="rect">
              <a:avLst/>
            </a:prstGeom>
            <a:solidFill>
              <a:srgbClr val="0024F3"/>
            </a:solidFill>
            <a:ln w="19050">
              <a:solidFill>
                <a:srgbClr val="0024F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>
                <a:latin typeface="+mj-lt"/>
                <a:ea typeface="Utopia" panose="02020500000000000000" pitchFamily="18" charset="0"/>
                <a:cs typeface="Utopia" panose="02020500000000000000" pitchFamily="18" charset="0"/>
              </a:endParaRPr>
            </a:p>
          </p:txBody>
        </p:sp>
        <p:sp>
          <p:nvSpPr>
            <p:cNvPr id="110" name="Rectangle 89">
              <a:extLst>
                <a:ext uri="{FF2B5EF4-FFF2-40B4-BE49-F238E27FC236}">
                  <a16:creationId xmlns:a16="http://schemas.microsoft.com/office/drawing/2014/main" id="{67F7F784-973E-90CF-37E0-CA7A3D0A83F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289194" y="2343675"/>
              <a:ext cx="89412" cy="74171"/>
            </a:xfrm>
            <a:prstGeom prst="rect">
              <a:avLst/>
            </a:prstGeom>
            <a:solidFill>
              <a:srgbClr val="0024F3"/>
            </a:solidFill>
            <a:ln w="19050">
              <a:solidFill>
                <a:srgbClr val="0024F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>
                <a:latin typeface="+mj-lt"/>
                <a:ea typeface="Utopia" panose="02020500000000000000" pitchFamily="18" charset="0"/>
                <a:cs typeface="Utopia" panose="02020500000000000000" pitchFamily="18" charset="0"/>
              </a:endParaRPr>
            </a:p>
          </p:txBody>
        </p:sp>
      </p:grpSp>
      <p:pic>
        <p:nvPicPr>
          <p:cNvPr id="5" name="Picture 2">
            <a:extLst>
              <a:ext uri="{FF2B5EF4-FFF2-40B4-BE49-F238E27FC236}">
                <a16:creationId xmlns:a16="http://schemas.microsoft.com/office/drawing/2014/main" id="{2E678B6E-9830-0120-ADCF-E50CA200D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348" y="2303376"/>
            <a:ext cx="96202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386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45" name="Gruppieren 5144">
            <a:extLst>
              <a:ext uri="{FF2B5EF4-FFF2-40B4-BE49-F238E27FC236}">
                <a16:creationId xmlns:a16="http://schemas.microsoft.com/office/drawing/2014/main" id="{1B2A725D-A5B0-1B61-0232-34858297B672}"/>
              </a:ext>
            </a:extLst>
          </p:cNvPr>
          <p:cNvGrpSpPr/>
          <p:nvPr/>
        </p:nvGrpSpPr>
        <p:grpSpPr>
          <a:xfrm>
            <a:off x="7094840" y="5112262"/>
            <a:ext cx="2143653" cy="1086179"/>
            <a:chOff x="7094840" y="5112262"/>
            <a:chExt cx="2143653" cy="1086179"/>
          </a:xfrm>
        </p:grpSpPr>
        <p:grpSp>
          <p:nvGrpSpPr>
            <p:cNvPr id="5129" name="Gruppieren 5128">
              <a:extLst>
                <a:ext uri="{FF2B5EF4-FFF2-40B4-BE49-F238E27FC236}">
                  <a16:creationId xmlns:a16="http://schemas.microsoft.com/office/drawing/2014/main" id="{AAB36485-814B-37BE-821D-6039A16E4772}"/>
                </a:ext>
              </a:extLst>
            </p:cNvPr>
            <p:cNvGrpSpPr/>
            <p:nvPr/>
          </p:nvGrpSpPr>
          <p:grpSpPr>
            <a:xfrm>
              <a:off x="7094840" y="5112262"/>
              <a:ext cx="2143653" cy="1086179"/>
              <a:chOff x="4425617" y="5269468"/>
              <a:chExt cx="2143653" cy="1086179"/>
            </a:xfrm>
          </p:grpSpPr>
          <p:sp>
            <p:nvSpPr>
              <p:cNvPr id="5127" name="Rechteck 5126">
                <a:extLst>
                  <a:ext uri="{FF2B5EF4-FFF2-40B4-BE49-F238E27FC236}">
                    <a16:creationId xmlns:a16="http://schemas.microsoft.com/office/drawing/2014/main" id="{25896B29-8470-6403-9815-D4C5A3848378}"/>
                  </a:ext>
                </a:extLst>
              </p:cNvPr>
              <p:cNvSpPr/>
              <p:nvPr/>
            </p:nvSpPr>
            <p:spPr>
              <a:xfrm>
                <a:off x="4425617" y="5486105"/>
                <a:ext cx="1913693" cy="869542"/>
              </a:xfrm>
              <a:prstGeom prst="rect">
                <a:avLst/>
              </a:prstGeom>
              <a:solidFill>
                <a:srgbClr val="C4C5C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b="1" dirty="0">
                  <a:solidFill>
                    <a:schemeClr val="tx1"/>
                  </a:solidFill>
                </a:endParaRPr>
              </a:p>
              <a:p>
                <a:pPr algn="ctr"/>
                <a:endParaRPr lang="de-DE" sz="16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de-DE" sz="1600" b="1" dirty="0" err="1">
                    <a:solidFill>
                      <a:schemeClr val="tx1"/>
                    </a:solidFill>
                  </a:rPr>
                  <a:t>EBCpy&amp;VCLibPy</a:t>
                </a:r>
                <a:endParaRPr lang="de-DE" sz="1600" b="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5128" name="Picture 6" descr="Python icon - Free download on Iconfinder">
                <a:extLst>
                  <a:ext uri="{FF2B5EF4-FFF2-40B4-BE49-F238E27FC236}">
                    <a16:creationId xmlns:a16="http://schemas.microsoft.com/office/drawing/2014/main" id="{BB493956-1FDE-F326-44D6-3FEC14DB97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35996" y="5269468"/>
                <a:ext cx="433274" cy="4332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150" name="Picture 6" descr="AixWeather Logo">
              <a:extLst>
                <a:ext uri="{FF2B5EF4-FFF2-40B4-BE49-F238E27FC236}">
                  <a16:creationId xmlns:a16="http://schemas.microsoft.com/office/drawing/2014/main" id="{C44146D2-B5B2-8103-D214-47F12A7EC2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0817" y="5333705"/>
              <a:ext cx="961737" cy="559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Rechteck 14">
            <a:extLst>
              <a:ext uri="{FF2B5EF4-FFF2-40B4-BE49-F238E27FC236}">
                <a16:creationId xmlns:a16="http://schemas.microsoft.com/office/drawing/2014/main" id="{9B052D99-EBA6-1BC6-B453-A26DA4181ADD}"/>
              </a:ext>
            </a:extLst>
          </p:cNvPr>
          <p:cNvSpPr/>
          <p:nvPr/>
        </p:nvSpPr>
        <p:spPr>
          <a:xfrm>
            <a:off x="2574466" y="3311638"/>
            <a:ext cx="6970315" cy="1723312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F85516E8-68DD-C369-CBEB-A7F812C667BB}"/>
              </a:ext>
            </a:extLst>
          </p:cNvPr>
          <p:cNvSpPr/>
          <p:nvPr/>
        </p:nvSpPr>
        <p:spPr>
          <a:xfrm>
            <a:off x="2574466" y="1432134"/>
            <a:ext cx="6970315" cy="1723312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1">
              <a:solidFill>
                <a:schemeClr val="tx1"/>
              </a:solidFill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76D65783-E34A-6E92-4616-17E0F3CE29C2}"/>
              </a:ext>
            </a:extLst>
          </p:cNvPr>
          <p:cNvSpPr/>
          <p:nvPr/>
        </p:nvSpPr>
        <p:spPr>
          <a:xfrm>
            <a:off x="7094840" y="5326935"/>
            <a:ext cx="1927016" cy="894000"/>
          </a:xfrm>
          <a:prstGeom prst="rect">
            <a:avLst/>
          </a:prstGeom>
          <a:noFill/>
          <a:ln w="28575">
            <a:solidFill>
              <a:srgbClr val="E633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DD52714-0308-2F5B-6751-6986CCC9C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for digital, integral planning </a:t>
            </a:r>
            <a:br>
              <a:rPr lang="en-US" dirty="0"/>
            </a:br>
            <a:r>
              <a:rPr lang="en-US" dirty="0"/>
              <a:t>of building and energy system using software tools from EBC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482DCC7-B43D-5E1A-E3E2-4FE00C24DBFB}"/>
              </a:ext>
            </a:extLst>
          </p:cNvPr>
          <p:cNvSpPr/>
          <p:nvPr/>
        </p:nvSpPr>
        <p:spPr>
          <a:xfrm>
            <a:off x="9696437" y="1420264"/>
            <a:ext cx="2039698" cy="3614684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1">
              <a:solidFill>
                <a:schemeClr val="tx1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C18AD92-DC88-E640-6990-17A8F5AB29FC}"/>
              </a:ext>
            </a:extLst>
          </p:cNvPr>
          <p:cNvSpPr/>
          <p:nvPr/>
        </p:nvSpPr>
        <p:spPr>
          <a:xfrm>
            <a:off x="383112" y="871200"/>
            <a:ext cx="2039698" cy="457250"/>
          </a:xfrm>
          <a:prstGeom prst="rect">
            <a:avLst/>
          </a:prstGeom>
          <a:solidFill>
            <a:srgbClr val="C4C5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err="1">
                <a:solidFill>
                  <a:schemeClr val="tx1"/>
                </a:solidFill>
              </a:rPr>
              <a:t>Planning</a:t>
            </a:r>
            <a:r>
              <a:rPr lang="de-DE" sz="1600" b="1" dirty="0">
                <a:solidFill>
                  <a:schemeClr val="tx1"/>
                </a:solidFill>
              </a:rPr>
              <a:t> Phase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1A74047-227B-CF67-AD1F-B72EB7EDDF21}"/>
              </a:ext>
            </a:extLst>
          </p:cNvPr>
          <p:cNvSpPr/>
          <p:nvPr/>
        </p:nvSpPr>
        <p:spPr>
          <a:xfrm>
            <a:off x="2574305" y="871200"/>
            <a:ext cx="1272932" cy="457251"/>
          </a:xfrm>
          <a:prstGeom prst="rect">
            <a:avLst/>
          </a:prstGeom>
          <a:solidFill>
            <a:srgbClr val="C4C5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D21B3D9-56A4-A235-A006-357585D925ED}"/>
              </a:ext>
            </a:extLst>
          </p:cNvPr>
          <p:cNvSpPr/>
          <p:nvPr/>
        </p:nvSpPr>
        <p:spPr>
          <a:xfrm>
            <a:off x="3998731" y="871200"/>
            <a:ext cx="1272932" cy="457251"/>
          </a:xfrm>
          <a:prstGeom prst="rect">
            <a:avLst/>
          </a:prstGeom>
          <a:solidFill>
            <a:srgbClr val="C4C5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4C439119-26F8-A1C9-784C-6930B3BEE295}"/>
              </a:ext>
            </a:extLst>
          </p:cNvPr>
          <p:cNvSpPr/>
          <p:nvPr/>
        </p:nvSpPr>
        <p:spPr>
          <a:xfrm>
            <a:off x="5423158" y="871200"/>
            <a:ext cx="1272932" cy="457251"/>
          </a:xfrm>
          <a:prstGeom prst="rect">
            <a:avLst/>
          </a:prstGeom>
          <a:solidFill>
            <a:srgbClr val="C4C5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1162534-1C92-1127-79AC-5D44831DE51B}"/>
              </a:ext>
            </a:extLst>
          </p:cNvPr>
          <p:cNvSpPr/>
          <p:nvPr/>
        </p:nvSpPr>
        <p:spPr>
          <a:xfrm>
            <a:off x="6847584" y="871200"/>
            <a:ext cx="1272932" cy="457251"/>
          </a:xfrm>
          <a:prstGeom prst="rect">
            <a:avLst/>
          </a:prstGeom>
          <a:solidFill>
            <a:srgbClr val="C4C5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3578022-C8CB-EC25-71EE-CF3F132A063F}"/>
              </a:ext>
            </a:extLst>
          </p:cNvPr>
          <p:cNvSpPr/>
          <p:nvPr/>
        </p:nvSpPr>
        <p:spPr>
          <a:xfrm>
            <a:off x="8272010" y="871200"/>
            <a:ext cx="1272932" cy="457251"/>
          </a:xfrm>
          <a:prstGeom prst="rect">
            <a:avLst/>
          </a:prstGeom>
          <a:solidFill>
            <a:srgbClr val="C4C5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C455769A-0412-78D6-71C0-0010061EC44B}"/>
              </a:ext>
            </a:extLst>
          </p:cNvPr>
          <p:cNvSpPr/>
          <p:nvPr/>
        </p:nvSpPr>
        <p:spPr>
          <a:xfrm>
            <a:off x="9696438" y="871200"/>
            <a:ext cx="2049924" cy="457251"/>
          </a:xfrm>
          <a:prstGeom prst="rect">
            <a:avLst/>
          </a:prstGeom>
          <a:solidFill>
            <a:srgbClr val="C4C5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6-9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8CBBF836-CA3D-0CF9-9E34-F522C2E313E9}"/>
              </a:ext>
            </a:extLst>
          </p:cNvPr>
          <p:cNvSpPr/>
          <p:nvPr/>
        </p:nvSpPr>
        <p:spPr>
          <a:xfrm>
            <a:off x="383112" y="1432134"/>
            <a:ext cx="2039698" cy="1726228"/>
          </a:xfrm>
          <a:prstGeom prst="rect">
            <a:avLst/>
          </a:prstGeom>
          <a:solidFill>
            <a:srgbClr val="C4C5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Building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27BC2E98-FBAF-7F29-5F72-25E58DC8D680}"/>
              </a:ext>
            </a:extLst>
          </p:cNvPr>
          <p:cNvSpPr/>
          <p:nvPr/>
        </p:nvSpPr>
        <p:spPr>
          <a:xfrm>
            <a:off x="383111" y="3308721"/>
            <a:ext cx="2039698" cy="1726228"/>
          </a:xfrm>
          <a:prstGeom prst="rect">
            <a:avLst/>
          </a:prstGeom>
          <a:solidFill>
            <a:srgbClr val="C4C5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Energy System</a:t>
            </a:r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39C8E3BE-1FAA-A20D-9786-A8E5F5D2B406}"/>
              </a:ext>
            </a:extLst>
          </p:cNvPr>
          <p:cNvGrpSpPr/>
          <p:nvPr/>
        </p:nvGrpSpPr>
        <p:grpSpPr>
          <a:xfrm>
            <a:off x="7676070" y="4191415"/>
            <a:ext cx="888891" cy="841571"/>
            <a:chOff x="6934200" y="3269700"/>
            <a:chExt cx="1211010" cy="1146542"/>
          </a:xfrm>
        </p:grpSpPr>
        <p:pic>
          <p:nvPicPr>
            <p:cNvPr id="5124" name="Picture 4">
              <a:extLst>
                <a:ext uri="{FF2B5EF4-FFF2-40B4-BE49-F238E27FC236}">
                  <a16:creationId xmlns:a16="http://schemas.microsoft.com/office/drawing/2014/main" id="{8390913A-FC5A-D12D-7844-1B2953B154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3269700"/>
              <a:ext cx="1041400" cy="1146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8" descr="Modelica&quot; Icon - Download for free – Iconduck">
              <a:extLst>
                <a:ext uri="{FF2B5EF4-FFF2-40B4-BE49-F238E27FC236}">
                  <a16:creationId xmlns:a16="http://schemas.microsoft.com/office/drawing/2014/main" id="{F13BEAB4-3AB2-925A-5688-A5EDD40DDA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0352" y="3288888"/>
              <a:ext cx="564858" cy="280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5CC14D2E-C983-3545-EDDB-D3EFEC7C6939}"/>
              </a:ext>
            </a:extLst>
          </p:cNvPr>
          <p:cNvGrpSpPr/>
          <p:nvPr/>
        </p:nvGrpSpPr>
        <p:grpSpPr>
          <a:xfrm>
            <a:off x="5515290" y="2342473"/>
            <a:ext cx="843665" cy="798491"/>
            <a:chOff x="6934200" y="1939933"/>
            <a:chExt cx="1211010" cy="1146167"/>
          </a:xfrm>
        </p:grpSpPr>
        <p:pic>
          <p:nvPicPr>
            <p:cNvPr id="5122" name="Picture 2">
              <a:extLst>
                <a:ext uri="{FF2B5EF4-FFF2-40B4-BE49-F238E27FC236}">
                  <a16:creationId xmlns:a16="http://schemas.microsoft.com/office/drawing/2014/main" id="{5A956F5D-E6A9-FFDB-940C-BCFF9BF589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2044700"/>
              <a:ext cx="1041400" cy="104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8" descr="Modelica&quot; Icon - Download for free – Iconduck">
              <a:extLst>
                <a:ext uri="{FF2B5EF4-FFF2-40B4-BE49-F238E27FC236}">
                  <a16:creationId xmlns:a16="http://schemas.microsoft.com/office/drawing/2014/main" id="{60BBD054-D35E-1281-E581-C67577D637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0352" y="1939933"/>
              <a:ext cx="564858" cy="280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CA05A2FD-375F-C66C-A703-CE0CB27FA838}"/>
              </a:ext>
            </a:extLst>
          </p:cNvPr>
          <p:cNvGrpSpPr/>
          <p:nvPr/>
        </p:nvGrpSpPr>
        <p:grpSpPr>
          <a:xfrm>
            <a:off x="2658179" y="1804274"/>
            <a:ext cx="2296662" cy="2504068"/>
            <a:chOff x="2658179" y="1598330"/>
            <a:chExt cx="2296662" cy="2504068"/>
          </a:xfrm>
        </p:grpSpPr>
        <p:grpSp>
          <p:nvGrpSpPr>
            <p:cNvPr id="29" name="Gruppieren 28">
              <a:extLst>
                <a:ext uri="{FF2B5EF4-FFF2-40B4-BE49-F238E27FC236}">
                  <a16:creationId xmlns:a16="http://schemas.microsoft.com/office/drawing/2014/main" id="{943990A9-D707-1B88-7944-A797BADE1C7E}"/>
                </a:ext>
              </a:extLst>
            </p:cNvPr>
            <p:cNvGrpSpPr/>
            <p:nvPr/>
          </p:nvGrpSpPr>
          <p:grpSpPr>
            <a:xfrm>
              <a:off x="2673746" y="1915110"/>
              <a:ext cx="2281095" cy="2187288"/>
              <a:chOff x="2663438" y="2571882"/>
              <a:chExt cx="1596156" cy="1530516"/>
            </a:xfrm>
          </p:grpSpPr>
          <p:pic>
            <p:nvPicPr>
              <p:cNvPr id="19" name="Picture 2">
                <a:extLst>
                  <a:ext uri="{FF2B5EF4-FFF2-40B4-BE49-F238E27FC236}">
                    <a16:creationId xmlns:a16="http://schemas.microsoft.com/office/drawing/2014/main" id="{31A07153-373F-2D4A-DEA2-9B3D9E4F98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63438" y="2781025"/>
                <a:ext cx="1321373" cy="13213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6" descr="Python icon - Free download on Iconfinder">
                <a:extLst>
                  <a:ext uri="{FF2B5EF4-FFF2-40B4-BE49-F238E27FC236}">
                    <a16:creationId xmlns:a16="http://schemas.microsoft.com/office/drawing/2014/main" id="{BEF0462A-CF43-AB51-B90E-FED60E55E8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4736" y="2571882"/>
                <a:ext cx="564858" cy="5648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8" name="Picture 2" descr="U:\Angis_Assis\Mitarbeiter\Jan_Schiefelbein\TEASERLogo.png">
              <a:extLst>
                <a:ext uri="{FF2B5EF4-FFF2-40B4-BE49-F238E27FC236}">
                  <a16:creationId xmlns:a16="http://schemas.microsoft.com/office/drawing/2014/main" id="{549FBE35-964B-E947-BDF8-FD24212BB4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8179" y="1598330"/>
              <a:ext cx="1776248" cy="625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26" name="Picture 6" descr="EnergyPlus | Department of Energy">
            <a:extLst>
              <a:ext uri="{FF2B5EF4-FFF2-40B4-BE49-F238E27FC236}">
                <a16:creationId xmlns:a16="http://schemas.microsoft.com/office/drawing/2014/main" id="{956E7FB5-C747-261C-0DAE-EE34977D2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816" y="1569946"/>
            <a:ext cx="1041400" cy="75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9C883CC3-163B-FE7D-17E4-A46F4E2199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727968" y="1957563"/>
            <a:ext cx="2039698" cy="1018050"/>
          </a:xfrm>
          <a:prstGeom prst="rect">
            <a:avLst/>
          </a:prstGeom>
        </p:spPr>
      </p:pic>
      <p:pic>
        <p:nvPicPr>
          <p:cNvPr id="5134" name="Picture 14" descr="Fiware continues to grow five years later - Secmotic">
            <a:extLst>
              <a:ext uri="{FF2B5EF4-FFF2-40B4-BE49-F238E27FC236}">
                <a16:creationId xmlns:a16="http://schemas.microsoft.com/office/drawing/2014/main" id="{5C17DBC4-BD3E-F24D-8D76-2F284C008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678" y="3594840"/>
            <a:ext cx="1911898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Verbinder: gewinkelt 31">
            <a:extLst>
              <a:ext uri="{FF2B5EF4-FFF2-40B4-BE49-F238E27FC236}">
                <a16:creationId xmlns:a16="http://schemas.microsoft.com/office/drawing/2014/main" id="{37BC002D-A51B-110F-2325-BC1FF5A572A9}"/>
              </a:ext>
            </a:extLst>
          </p:cNvPr>
          <p:cNvCxnSpPr>
            <a:stCxn id="19" idx="3"/>
            <a:endCxn id="5126" idx="1"/>
          </p:cNvCxnSpPr>
          <p:nvPr/>
        </p:nvCxnSpPr>
        <p:spPr>
          <a:xfrm flipV="1">
            <a:off x="4562144" y="1945101"/>
            <a:ext cx="3037672" cy="1419042"/>
          </a:xfrm>
          <a:prstGeom prst="bentConnector3">
            <a:avLst>
              <a:gd name="adj1" fmla="val 16182"/>
            </a:avLst>
          </a:prstGeom>
          <a:ln w="190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Verbinder: gewinkelt 32">
            <a:extLst>
              <a:ext uri="{FF2B5EF4-FFF2-40B4-BE49-F238E27FC236}">
                <a16:creationId xmlns:a16="http://schemas.microsoft.com/office/drawing/2014/main" id="{04D428E6-7CC8-34B3-CC20-CBB15243AB56}"/>
              </a:ext>
            </a:extLst>
          </p:cNvPr>
          <p:cNvCxnSpPr>
            <a:cxnSpLocks/>
            <a:stCxn id="19" idx="3"/>
            <a:endCxn id="5124" idx="1"/>
          </p:cNvCxnSpPr>
          <p:nvPr/>
        </p:nvCxnSpPr>
        <p:spPr>
          <a:xfrm>
            <a:off x="4562144" y="3364143"/>
            <a:ext cx="3113926" cy="1248058"/>
          </a:xfrm>
          <a:prstGeom prst="bentConnector3">
            <a:avLst>
              <a:gd name="adj1" fmla="val 15922"/>
            </a:avLst>
          </a:prstGeom>
          <a:ln w="190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Verbinder: gewinkelt 35">
            <a:extLst>
              <a:ext uri="{FF2B5EF4-FFF2-40B4-BE49-F238E27FC236}">
                <a16:creationId xmlns:a16="http://schemas.microsoft.com/office/drawing/2014/main" id="{5487FB12-83DB-46A2-B9AC-A62124EBDFDD}"/>
              </a:ext>
            </a:extLst>
          </p:cNvPr>
          <p:cNvCxnSpPr>
            <a:cxnSpLocks/>
            <a:stCxn id="19" idx="3"/>
            <a:endCxn id="5122" idx="1"/>
          </p:cNvCxnSpPr>
          <p:nvPr/>
        </p:nvCxnSpPr>
        <p:spPr>
          <a:xfrm flipV="1">
            <a:off x="4562144" y="2778212"/>
            <a:ext cx="953146" cy="585931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Verbinder: gewinkelt 41">
            <a:extLst>
              <a:ext uri="{FF2B5EF4-FFF2-40B4-BE49-F238E27FC236}">
                <a16:creationId xmlns:a16="http://schemas.microsoft.com/office/drawing/2014/main" id="{E781F7AA-74C2-4C3F-F59E-952BC91AF716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4562144" y="3364143"/>
            <a:ext cx="842311" cy="689977"/>
          </a:xfrm>
          <a:prstGeom prst="bentConnector3">
            <a:avLst>
              <a:gd name="adj1" fmla="val 57916"/>
            </a:avLst>
          </a:prstGeom>
          <a:ln w="190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660768CA-1A6F-5A38-CCDF-8946C08B17BB}"/>
              </a:ext>
            </a:extLst>
          </p:cNvPr>
          <p:cNvGrpSpPr/>
          <p:nvPr/>
        </p:nvGrpSpPr>
        <p:grpSpPr>
          <a:xfrm>
            <a:off x="4773168" y="5117068"/>
            <a:ext cx="2209748" cy="1086179"/>
            <a:chOff x="3904837" y="5117068"/>
            <a:chExt cx="2209748" cy="1086179"/>
          </a:xfrm>
        </p:grpSpPr>
        <p:sp>
          <p:nvSpPr>
            <p:cNvPr id="46" name="Rechteck 45">
              <a:extLst>
                <a:ext uri="{FF2B5EF4-FFF2-40B4-BE49-F238E27FC236}">
                  <a16:creationId xmlns:a16="http://schemas.microsoft.com/office/drawing/2014/main" id="{4579A9AA-4D40-AA3B-D6FC-815742B02D4E}"/>
                </a:ext>
              </a:extLst>
            </p:cNvPr>
            <p:cNvSpPr/>
            <p:nvPr/>
          </p:nvSpPr>
          <p:spPr>
            <a:xfrm>
              <a:off x="4121474" y="5333705"/>
              <a:ext cx="1888398" cy="869542"/>
            </a:xfrm>
            <a:prstGeom prst="rect">
              <a:avLst/>
            </a:prstGeom>
            <a:solidFill>
              <a:srgbClr val="C4C5C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b="1" dirty="0" err="1">
                  <a:solidFill>
                    <a:schemeClr val="tx1"/>
                  </a:solidFill>
                </a:rPr>
                <a:t>ModelicaPyCI</a:t>
              </a:r>
              <a:br>
                <a:rPr lang="de-DE" sz="1600" b="1" dirty="0">
                  <a:solidFill>
                    <a:schemeClr val="tx1"/>
                  </a:solidFill>
                </a:rPr>
              </a:br>
              <a:r>
                <a:rPr lang="de-DE" sz="1600" b="1" dirty="0" err="1">
                  <a:solidFill>
                    <a:schemeClr val="tx1"/>
                  </a:solidFill>
                </a:rPr>
                <a:t>MoCITempGen</a:t>
              </a:r>
              <a:endParaRPr lang="de-DE" sz="1600" b="1" dirty="0">
                <a:solidFill>
                  <a:schemeClr val="tx1"/>
                </a:solidFill>
              </a:endParaRPr>
            </a:p>
          </p:txBody>
        </p:sp>
        <p:pic>
          <p:nvPicPr>
            <p:cNvPr id="47" name="Picture 6" descr="Python icon - Free download on Iconfinder">
              <a:extLst>
                <a:ext uri="{FF2B5EF4-FFF2-40B4-BE49-F238E27FC236}">
                  <a16:creationId xmlns:a16="http://schemas.microsoft.com/office/drawing/2014/main" id="{7E1089DA-0FFF-3FF8-182F-CB104E72DC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837" y="5117068"/>
              <a:ext cx="433274" cy="433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8" descr="Modelica&quot; Icon - Download for free – Iconduck">
              <a:extLst>
                <a:ext uri="{FF2B5EF4-FFF2-40B4-BE49-F238E27FC236}">
                  <a16:creationId xmlns:a16="http://schemas.microsoft.com/office/drawing/2014/main" id="{DBD12928-BE5D-9495-8D9D-692EC8D03A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9975" y="5268129"/>
              <a:ext cx="414610" cy="205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50" name="Verbinder: gewinkelt 49">
            <a:extLst>
              <a:ext uri="{FF2B5EF4-FFF2-40B4-BE49-F238E27FC236}">
                <a16:creationId xmlns:a16="http://schemas.microsoft.com/office/drawing/2014/main" id="{C14A3942-8E94-CA07-AF01-71A8C094C7C3}"/>
              </a:ext>
            </a:extLst>
          </p:cNvPr>
          <p:cNvCxnSpPr>
            <a:cxnSpLocks/>
            <a:stCxn id="5124" idx="2"/>
            <a:endCxn id="46" idx="0"/>
          </p:cNvCxnSpPr>
          <p:nvPr/>
        </p:nvCxnSpPr>
        <p:spPr>
          <a:xfrm rot="5400000">
            <a:off x="6845777" y="4121213"/>
            <a:ext cx="300719" cy="2124264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Verbinder: gewinkelt 52">
            <a:extLst>
              <a:ext uri="{FF2B5EF4-FFF2-40B4-BE49-F238E27FC236}">
                <a16:creationId xmlns:a16="http://schemas.microsoft.com/office/drawing/2014/main" id="{3DCF9BA1-38D6-A741-E02A-EE26FA54214A}"/>
              </a:ext>
            </a:extLst>
          </p:cNvPr>
          <p:cNvCxnSpPr>
            <a:cxnSpLocks/>
            <a:stCxn id="5122" idx="2"/>
            <a:endCxn id="46" idx="0"/>
          </p:cNvCxnSpPr>
          <p:nvPr/>
        </p:nvCxnSpPr>
        <p:spPr>
          <a:xfrm rot="16200000" flipH="1">
            <a:off x="4809653" y="4209353"/>
            <a:ext cx="2192741" cy="55962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0" name="Verbinder: gewinkelt 5129">
            <a:extLst>
              <a:ext uri="{FF2B5EF4-FFF2-40B4-BE49-F238E27FC236}">
                <a16:creationId xmlns:a16="http://schemas.microsoft.com/office/drawing/2014/main" id="{79C74787-C61F-7C0F-5816-29D3378DDB10}"/>
              </a:ext>
            </a:extLst>
          </p:cNvPr>
          <p:cNvCxnSpPr>
            <a:cxnSpLocks/>
            <a:stCxn id="5124" idx="2"/>
            <a:endCxn id="5127" idx="0"/>
          </p:cNvCxnSpPr>
          <p:nvPr/>
        </p:nvCxnSpPr>
        <p:spPr>
          <a:xfrm rot="5400000">
            <a:off x="7907022" y="5177652"/>
            <a:ext cx="295913" cy="6581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44" name="Gruppieren 5143">
            <a:extLst>
              <a:ext uri="{FF2B5EF4-FFF2-40B4-BE49-F238E27FC236}">
                <a16:creationId xmlns:a16="http://schemas.microsoft.com/office/drawing/2014/main" id="{68588169-FB09-A3DB-3CF6-140A1E5B0C31}"/>
              </a:ext>
            </a:extLst>
          </p:cNvPr>
          <p:cNvGrpSpPr/>
          <p:nvPr/>
        </p:nvGrpSpPr>
        <p:grpSpPr>
          <a:xfrm>
            <a:off x="2673746" y="4314691"/>
            <a:ext cx="2019751" cy="1888556"/>
            <a:chOff x="2673746" y="4314691"/>
            <a:chExt cx="2019751" cy="1888556"/>
          </a:xfrm>
        </p:grpSpPr>
        <p:sp>
          <p:nvSpPr>
            <p:cNvPr id="56" name="Rechteck 55">
              <a:extLst>
                <a:ext uri="{FF2B5EF4-FFF2-40B4-BE49-F238E27FC236}">
                  <a16:creationId xmlns:a16="http://schemas.microsoft.com/office/drawing/2014/main" id="{72646B5C-3C4F-27D5-71A8-9ACEC70CAB23}"/>
                </a:ext>
              </a:extLst>
            </p:cNvPr>
            <p:cNvSpPr/>
            <p:nvPr/>
          </p:nvSpPr>
          <p:spPr>
            <a:xfrm>
              <a:off x="2673746" y="5333705"/>
              <a:ext cx="1888398" cy="869542"/>
            </a:xfrm>
            <a:prstGeom prst="rect">
              <a:avLst/>
            </a:prstGeom>
            <a:solidFill>
              <a:srgbClr val="C4C5C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b="1" dirty="0">
                  <a:solidFill>
                    <a:schemeClr val="tx1"/>
                  </a:solidFill>
                </a:rPr>
                <a:t>Blender+</a:t>
              </a:r>
              <a:br>
                <a:rPr lang="de-DE" sz="1600" b="1" dirty="0">
                  <a:solidFill>
                    <a:schemeClr val="tx1"/>
                  </a:solidFill>
                </a:rPr>
              </a:br>
              <a:r>
                <a:rPr lang="de-DE" sz="1600" b="1" dirty="0">
                  <a:solidFill>
                    <a:schemeClr val="tx1"/>
                  </a:solidFill>
                </a:rPr>
                <a:t>Bonsai</a:t>
              </a:r>
            </a:p>
          </p:txBody>
        </p:sp>
        <p:cxnSp>
          <p:nvCxnSpPr>
            <p:cNvPr id="57" name="Verbinder: gewinkelt 56">
              <a:extLst>
                <a:ext uri="{FF2B5EF4-FFF2-40B4-BE49-F238E27FC236}">
                  <a16:creationId xmlns:a16="http://schemas.microsoft.com/office/drawing/2014/main" id="{3A0129DF-F60B-1232-5081-C42BED8AEA48}"/>
                </a:ext>
              </a:extLst>
            </p:cNvPr>
            <p:cNvCxnSpPr>
              <a:cxnSpLocks/>
              <a:stCxn id="19" idx="2"/>
              <a:endCxn id="56" idx="0"/>
            </p:cNvCxnSpPr>
            <p:nvPr/>
          </p:nvCxnSpPr>
          <p:spPr>
            <a:xfrm rot="5400000">
              <a:off x="3105264" y="4821023"/>
              <a:ext cx="1025363" cy="12700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bg1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141" name="Grafik 5140">
              <a:extLst>
                <a:ext uri="{FF2B5EF4-FFF2-40B4-BE49-F238E27FC236}">
                  <a16:creationId xmlns:a16="http://schemas.microsoft.com/office/drawing/2014/main" id="{C4825FDD-B56B-FE1B-25E9-B65896F2A6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246100" y="5171990"/>
              <a:ext cx="447397" cy="447397"/>
            </a:xfrm>
            <a:prstGeom prst="rect">
              <a:avLst/>
            </a:prstGeom>
          </p:spPr>
        </p:pic>
      </p:grpSp>
      <p:grpSp>
        <p:nvGrpSpPr>
          <p:cNvPr id="5148" name="Gruppieren 5147">
            <a:extLst>
              <a:ext uri="{FF2B5EF4-FFF2-40B4-BE49-F238E27FC236}">
                <a16:creationId xmlns:a16="http://schemas.microsoft.com/office/drawing/2014/main" id="{88FC27CE-A861-69AD-BB96-323AAC3E775A}"/>
              </a:ext>
            </a:extLst>
          </p:cNvPr>
          <p:cNvGrpSpPr/>
          <p:nvPr/>
        </p:nvGrpSpPr>
        <p:grpSpPr>
          <a:xfrm>
            <a:off x="5187572" y="3324387"/>
            <a:ext cx="1561642" cy="1169758"/>
            <a:chOff x="5187572" y="3324387"/>
            <a:chExt cx="1561642" cy="1169758"/>
          </a:xfrm>
        </p:grpSpPr>
        <p:pic>
          <p:nvPicPr>
            <p:cNvPr id="5147" name="Grafik 5146" descr="Ein Bild, das Grafiken, Screenshot, Reihe, Grafikdesign enthält.&#10;&#10;Automatisch generierte Beschreibung">
              <a:extLst>
                <a:ext uri="{FF2B5EF4-FFF2-40B4-BE49-F238E27FC236}">
                  <a16:creationId xmlns:a16="http://schemas.microsoft.com/office/drawing/2014/main" id="{BA3387F1-0B23-C098-8934-D326B4ECF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396978" y="3552819"/>
              <a:ext cx="981305" cy="941326"/>
            </a:xfrm>
            <a:prstGeom prst="rect">
              <a:avLst/>
            </a:prstGeom>
          </p:spPr>
        </p:pic>
        <p:grpSp>
          <p:nvGrpSpPr>
            <p:cNvPr id="40" name="Gruppieren 39">
              <a:extLst>
                <a:ext uri="{FF2B5EF4-FFF2-40B4-BE49-F238E27FC236}">
                  <a16:creationId xmlns:a16="http://schemas.microsoft.com/office/drawing/2014/main" id="{A4E670E8-5D8E-F4D5-AB66-4CC868D5F2EA}"/>
                </a:ext>
              </a:extLst>
            </p:cNvPr>
            <p:cNvGrpSpPr/>
            <p:nvPr/>
          </p:nvGrpSpPr>
          <p:grpSpPr>
            <a:xfrm>
              <a:off x="5187572" y="3324387"/>
              <a:ext cx="1561642" cy="634629"/>
              <a:chOff x="5265634" y="4425269"/>
              <a:chExt cx="1561642" cy="634629"/>
            </a:xfrm>
          </p:grpSpPr>
          <p:pic>
            <p:nvPicPr>
              <p:cNvPr id="6148" name="Picture 4" descr="Gurobi Optimization · GitHub">
                <a:extLst>
                  <a:ext uri="{FF2B5EF4-FFF2-40B4-BE49-F238E27FC236}">
                    <a16:creationId xmlns:a16="http://schemas.microsoft.com/office/drawing/2014/main" id="{64428528-7B9F-F47D-8B05-E50FBC9C00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92647" y="4425269"/>
                <a:ext cx="634629" cy="6346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6" descr="Python icon - Free download on Iconfinder">
                <a:extLst>
                  <a:ext uri="{FF2B5EF4-FFF2-40B4-BE49-F238E27FC236}">
                    <a16:creationId xmlns:a16="http://schemas.microsoft.com/office/drawing/2014/main" id="{3551E6E8-B283-98D2-8887-15F164EDB8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5634" y="4465921"/>
                <a:ext cx="564858" cy="5648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43146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09E63163-44B5-96D8-D30E-41D177A8476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9" imgH="358" progId="TCLayout.ActiveDocument.1">
                  <p:embed/>
                </p:oleObj>
              </mc:Choice>
              <mc:Fallback>
                <p:oleObj name="think-cell Folie" r:id="rId3" imgW="359" imgH="358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9E63163-44B5-96D8-D30E-41D177A847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CDFA4CF9-F4A4-08E0-BB4D-D75707602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 err="1">
                <a:solidFill>
                  <a:srgbClr val="88898A"/>
                </a:solidFill>
              </a:rPr>
              <a:t>AixWeather</a:t>
            </a:r>
            <a:r>
              <a:rPr lang="en-US" dirty="0">
                <a:solidFill>
                  <a:srgbClr val="88898A"/>
                </a:solidFill>
              </a:rPr>
              <a:t> provides weather data in all formats required for simulation and optimization</a:t>
            </a:r>
            <a:endParaRPr lang="en-US" b="0" dirty="0">
              <a:solidFill>
                <a:srgbClr val="88898A"/>
              </a:solidFill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47E44C2-4E3C-904A-D07D-579D9930CB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Get weather data for simulations</a:t>
            </a:r>
          </a:p>
          <a:p>
            <a:r>
              <a:rPr lang="en-US" dirty="0"/>
              <a:t>WebApp / Python (on </a:t>
            </a:r>
            <a:r>
              <a:rPr lang="en-US" dirty="0" err="1"/>
              <a:t>pypi</a:t>
            </a:r>
            <a:r>
              <a:rPr lang="en-US" dirty="0"/>
              <a:t>)</a:t>
            </a:r>
          </a:p>
          <a:p>
            <a:r>
              <a:rPr lang="en-US" sz="1800" b="0" dirty="0"/>
              <a:t>https://github.com/RWTH-EBC/AixWeather</a:t>
            </a:r>
            <a:endParaRPr lang="en-US" dirty="0"/>
          </a:p>
          <a:p>
            <a:r>
              <a:rPr lang="en-US" dirty="0"/>
              <a:t>https://aixweather.eonerc.rwth-aachen.de/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D3E55842-CCA7-FEB2-04A4-E8C24E9368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368" y="2346776"/>
            <a:ext cx="5770649" cy="38164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0389121F-3EDD-5BD2-2534-DF0ECA48CC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0774" y="959172"/>
            <a:ext cx="5607226" cy="517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770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C482DCC7-B43D-5E1A-E3E2-4FE00C24DBFB}"/>
              </a:ext>
            </a:extLst>
          </p:cNvPr>
          <p:cNvSpPr/>
          <p:nvPr/>
        </p:nvSpPr>
        <p:spPr>
          <a:xfrm>
            <a:off x="9696437" y="1420264"/>
            <a:ext cx="2039698" cy="3614684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1">
              <a:solidFill>
                <a:schemeClr val="tx1"/>
              </a:solidFill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9B052D99-EBA6-1BC6-B453-A26DA4181ADD}"/>
              </a:ext>
            </a:extLst>
          </p:cNvPr>
          <p:cNvSpPr/>
          <p:nvPr/>
        </p:nvSpPr>
        <p:spPr>
          <a:xfrm>
            <a:off x="2574466" y="3311638"/>
            <a:ext cx="6970315" cy="1723312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F85516E8-68DD-C369-CBEB-A7F812C667BB}"/>
              </a:ext>
            </a:extLst>
          </p:cNvPr>
          <p:cNvSpPr/>
          <p:nvPr/>
        </p:nvSpPr>
        <p:spPr>
          <a:xfrm>
            <a:off x="2574466" y="1432134"/>
            <a:ext cx="6970315" cy="1723312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1">
              <a:solidFill>
                <a:schemeClr val="tx1"/>
              </a:solidFill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76D65783-E34A-6E92-4616-17E0F3CE29C2}"/>
              </a:ext>
            </a:extLst>
          </p:cNvPr>
          <p:cNvSpPr/>
          <p:nvPr/>
        </p:nvSpPr>
        <p:spPr>
          <a:xfrm>
            <a:off x="9725360" y="1666875"/>
            <a:ext cx="2021001" cy="2807291"/>
          </a:xfrm>
          <a:prstGeom prst="rect">
            <a:avLst/>
          </a:prstGeom>
          <a:solidFill>
            <a:srgbClr val="C4C5C6"/>
          </a:solidFill>
          <a:ln w="28575">
            <a:solidFill>
              <a:srgbClr val="E633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DD52714-0308-2F5B-6751-6986CCC9C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for digital, integral planning </a:t>
            </a:r>
            <a:br>
              <a:rPr lang="en-US" dirty="0"/>
            </a:br>
            <a:r>
              <a:rPr lang="en-US" dirty="0"/>
              <a:t>of building and energy system using software tools from EBC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C18AD92-DC88-E640-6990-17A8F5AB29FC}"/>
              </a:ext>
            </a:extLst>
          </p:cNvPr>
          <p:cNvSpPr/>
          <p:nvPr/>
        </p:nvSpPr>
        <p:spPr>
          <a:xfrm>
            <a:off x="383112" y="871200"/>
            <a:ext cx="2039698" cy="457250"/>
          </a:xfrm>
          <a:prstGeom prst="rect">
            <a:avLst/>
          </a:prstGeom>
          <a:solidFill>
            <a:srgbClr val="C4C5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err="1">
                <a:solidFill>
                  <a:schemeClr val="tx1"/>
                </a:solidFill>
              </a:rPr>
              <a:t>Planning</a:t>
            </a:r>
            <a:r>
              <a:rPr lang="de-DE" sz="1600" b="1" dirty="0">
                <a:solidFill>
                  <a:schemeClr val="tx1"/>
                </a:solidFill>
              </a:rPr>
              <a:t> Phase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1A74047-227B-CF67-AD1F-B72EB7EDDF21}"/>
              </a:ext>
            </a:extLst>
          </p:cNvPr>
          <p:cNvSpPr/>
          <p:nvPr/>
        </p:nvSpPr>
        <p:spPr>
          <a:xfrm>
            <a:off x="2574305" y="871200"/>
            <a:ext cx="1272932" cy="457251"/>
          </a:xfrm>
          <a:prstGeom prst="rect">
            <a:avLst/>
          </a:prstGeom>
          <a:solidFill>
            <a:srgbClr val="C4C5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D21B3D9-56A4-A235-A006-357585D925ED}"/>
              </a:ext>
            </a:extLst>
          </p:cNvPr>
          <p:cNvSpPr/>
          <p:nvPr/>
        </p:nvSpPr>
        <p:spPr>
          <a:xfrm>
            <a:off x="3998731" y="871200"/>
            <a:ext cx="1272932" cy="457251"/>
          </a:xfrm>
          <a:prstGeom prst="rect">
            <a:avLst/>
          </a:prstGeom>
          <a:solidFill>
            <a:srgbClr val="C4C5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4C439119-26F8-A1C9-784C-6930B3BEE295}"/>
              </a:ext>
            </a:extLst>
          </p:cNvPr>
          <p:cNvSpPr/>
          <p:nvPr/>
        </p:nvSpPr>
        <p:spPr>
          <a:xfrm>
            <a:off x="5423158" y="871200"/>
            <a:ext cx="1272932" cy="457251"/>
          </a:xfrm>
          <a:prstGeom prst="rect">
            <a:avLst/>
          </a:prstGeom>
          <a:solidFill>
            <a:srgbClr val="C4C5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1162534-1C92-1127-79AC-5D44831DE51B}"/>
              </a:ext>
            </a:extLst>
          </p:cNvPr>
          <p:cNvSpPr/>
          <p:nvPr/>
        </p:nvSpPr>
        <p:spPr>
          <a:xfrm>
            <a:off x="6847584" y="871200"/>
            <a:ext cx="1272932" cy="457251"/>
          </a:xfrm>
          <a:prstGeom prst="rect">
            <a:avLst/>
          </a:prstGeom>
          <a:solidFill>
            <a:srgbClr val="C4C5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3578022-C8CB-EC25-71EE-CF3F132A063F}"/>
              </a:ext>
            </a:extLst>
          </p:cNvPr>
          <p:cNvSpPr/>
          <p:nvPr/>
        </p:nvSpPr>
        <p:spPr>
          <a:xfrm>
            <a:off x="8272010" y="871200"/>
            <a:ext cx="1272932" cy="457251"/>
          </a:xfrm>
          <a:prstGeom prst="rect">
            <a:avLst/>
          </a:prstGeom>
          <a:solidFill>
            <a:srgbClr val="C4C5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C455769A-0412-78D6-71C0-0010061EC44B}"/>
              </a:ext>
            </a:extLst>
          </p:cNvPr>
          <p:cNvSpPr/>
          <p:nvPr/>
        </p:nvSpPr>
        <p:spPr>
          <a:xfrm>
            <a:off x="9696438" y="871200"/>
            <a:ext cx="2049924" cy="457251"/>
          </a:xfrm>
          <a:prstGeom prst="rect">
            <a:avLst/>
          </a:prstGeom>
          <a:solidFill>
            <a:srgbClr val="C4C5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6-9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8CBBF836-CA3D-0CF9-9E34-F522C2E313E9}"/>
              </a:ext>
            </a:extLst>
          </p:cNvPr>
          <p:cNvSpPr/>
          <p:nvPr/>
        </p:nvSpPr>
        <p:spPr>
          <a:xfrm>
            <a:off x="383112" y="1432134"/>
            <a:ext cx="2039698" cy="1726228"/>
          </a:xfrm>
          <a:prstGeom prst="rect">
            <a:avLst/>
          </a:prstGeom>
          <a:solidFill>
            <a:srgbClr val="C4C5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Building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27BC2E98-FBAF-7F29-5F72-25E58DC8D680}"/>
              </a:ext>
            </a:extLst>
          </p:cNvPr>
          <p:cNvSpPr/>
          <p:nvPr/>
        </p:nvSpPr>
        <p:spPr>
          <a:xfrm>
            <a:off x="383111" y="3308721"/>
            <a:ext cx="2039698" cy="1726228"/>
          </a:xfrm>
          <a:prstGeom prst="rect">
            <a:avLst/>
          </a:prstGeom>
          <a:solidFill>
            <a:srgbClr val="C4C5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Energy System</a:t>
            </a:r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39C8E3BE-1FAA-A20D-9786-A8E5F5D2B406}"/>
              </a:ext>
            </a:extLst>
          </p:cNvPr>
          <p:cNvGrpSpPr/>
          <p:nvPr/>
        </p:nvGrpSpPr>
        <p:grpSpPr>
          <a:xfrm>
            <a:off x="7676070" y="4191415"/>
            <a:ext cx="888891" cy="841571"/>
            <a:chOff x="6934200" y="3269700"/>
            <a:chExt cx="1211010" cy="1146542"/>
          </a:xfrm>
        </p:grpSpPr>
        <p:pic>
          <p:nvPicPr>
            <p:cNvPr id="5124" name="Picture 4">
              <a:extLst>
                <a:ext uri="{FF2B5EF4-FFF2-40B4-BE49-F238E27FC236}">
                  <a16:creationId xmlns:a16="http://schemas.microsoft.com/office/drawing/2014/main" id="{8390913A-FC5A-D12D-7844-1B2953B154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3269700"/>
              <a:ext cx="1041400" cy="1146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8" descr="Modelica&quot; Icon - Download for free – Iconduck">
              <a:extLst>
                <a:ext uri="{FF2B5EF4-FFF2-40B4-BE49-F238E27FC236}">
                  <a16:creationId xmlns:a16="http://schemas.microsoft.com/office/drawing/2014/main" id="{F13BEAB4-3AB2-925A-5688-A5EDD40DDA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0352" y="3288888"/>
              <a:ext cx="564858" cy="280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5CC14D2E-C983-3545-EDDB-D3EFEC7C6939}"/>
              </a:ext>
            </a:extLst>
          </p:cNvPr>
          <p:cNvGrpSpPr/>
          <p:nvPr/>
        </p:nvGrpSpPr>
        <p:grpSpPr>
          <a:xfrm>
            <a:off x="5515290" y="2342473"/>
            <a:ext cx="843665" cy="798491"/>
            <a:chOff x="6934200" y="1939933"/>
            <a:chExt cx="1211010" cy="1146167"/>
          </a:xfrm>
        </p:grpSpPr>
        <p:pic>
          <p:nvPicPr>
            <p:cNvPr id="5122" name="Picture 2">
              <a:extLst>
                <a:ext uri="{FF2B5EF4-FFF2-40B4-BE49-F238E27FC236}">
                  <a16:creationId xmlns:a16="http://schemas.microsoft.com/office/drawing/2014/main" id="{5A956F5D-E6A9-FFDB-940C-BCFF9BF589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2044700"/>
              <a:ext cx="1041400" cy="104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8" descr="Modelica&quot; Icon - Download for free – Iconduck">
              <a:extLst>
                <a:ext uri="{FF2B5EF4-FFF2-40B4-BE49-F238E27FC236}">
                  <a16:creationId xmlns:a16="http://schemas.microsoft.com/office/drawing/2014/main" id="{60BBD054-D35E-1281-E581-C67577D637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0352" y="1939933"/>
              <a:ext cx="564858" cy="280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CA05A2FD-375F-C66C-A703-CE0CB27FA838}"/>
              </a:ext>
            </a:extLst>
          </p:cNvPr>
          <p:cNvGrpSpPr/>
          <p:nvPr/>
        </p:nvGrpSpPr>
        <p:grpSpPr>
          <a:xfrm>
            <a:off x="2658179" y="1804274"/>
            <a:ext cx="2296662" cy="2504068"/>
            <a:chOff x="2658179" y="1598330"/>
            <a:chExt cx="2296662" cy="2504068"/>
          </a:xfrm>
        </p:grpSpPr>
        <p:grpSp>
          <p:nvGrpSpPr>
            <p:cNvPr id="29" name="Gruppieren 28">
              <a:extLst>
                <a:ext uri="{FF2B5EF4-FFF2-40B4-BE49-F238E27FC236}">
                  <a16:creationId xmlns:a16="http://schemas.microsoft.com/office/drawing/2014/main" id="{943990A9-D707-1B88-7944-A797BADE1C7E}"/>
                </a:ext>
              </a:extLst>
            </p:cNvPr>
            <p:cNvGrpSpPr/>
            <p:nvPr/>
          </p:nvGrpSpPr>
          <p:grpSpPr>
            <a:xfrm>
              <a:off x="2673746" y="1915110"/>
              <a:ext cx="2281095" cy="2187288"/>
              <a:chOff x="2663438" y="2571882"/>
              <a:chExt cx="1596156" cy="1530516"/>
            </a:xfrm>
          </p:grpSpPr>
          <p:pic>
            <p:nvPicPr>
              <p:cNvPr id="19" name="Picture 2">
                <a:extLst>
                  <a:ext uri="{FF2B5EF4-FFF2-40B4-BE49-F238E27FC236}">
                    <a16:creationId xmlns:a16="http://schemas.microsoft.com/office/drawing/2014/main" id="{31A07153-373F-2D4A-DEA2-9B3D9E4F98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63438" y="2781025"/>
                <a:ext cx="1321373" cy="13213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6" descr="Python icon - Free download on Iconfinder">
                <a:extLst>
                  <a:ext uri="{FF2B5EF4-FFF2-40B4-BE49-F238E27FC236}">
                    <a16:creationId xmlns:a16="http://schemas.microsoft.com/office/drawing/2014/main" id="{BEF0462A-CF43-AB51-B90E-FED60E55E8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4736" y="2571882"/>
                <a:ext cx="564858" cy="5648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8" name="Picture 2" descr="U:\Angis_Assis\Mitarbeiter\Jan_Schiefelbein\TEASERLogo.png">
              <a:extLst>
                <a:ext uri="{FF2B5EF4-FFF2-40B4-BE49-F238E27FC236}">
                  <a16:creationId xmlns:a16="http://schemas.microsoft.com/office/drawing/2014/main" id="{549FBE35-964B-E947-BDF8-FD24212BB4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8179" y="1598330"/>
              <a:ext cx="1776248" cy="625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26" name="Picture 6" descr="EnergyPlus | Department of Energy">
            <a:extLst>
              <a:ext uri="{FF2B5EF4-FFF2-40B4-BE49-F238E27FC236}">
                <a16:creationId xmlns:a16="http://schemas.microsoft.com/office/drawing/2014/main" id="{956E7FB5-C747-261C-0DAE-EE34977D2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816" y="1569946"/>
            <a:ext cx="1041400" cy="75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9C883CC3-163B-FE7D-17E4-A46F4E2199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727968" y="1957563"/>
            <a:ext cx="2039698" cy="1018050"/>
          </a:xfrm>
          <a:prstGeom prst="rect">
            <a:avLst/>
          </a:prstGeom>
        </p:spPr>
      </p:pic>
      <p:pic>
        <p:nvPicPr>
          <p:cNvPr id="5134" name="Picture 14" descr="Fiware continues to grow five years later - Secmotic">
            <a:extLst>
              <a:ext uri="{FF2B5EF4-FFF2-40B4-BE49-F238E27FC236}">
                <a16:creationId xmlns:a16="http://schemas.microsoft.com/office/drawing/2014/main" id="{5C17DBC4-BD3E-F24D-8D76-2F284C008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678" y="3594840"/>
            <a:ext cx="1911898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Verbinder: gewinkelt 31">
            <a:extLst>
              <a:ext uri="{FF2B5EF4-FFF2-40B4-BE49-F238E27FC236}">
                <a16:creationId xmlns:a16="http://schemas.microsoft.com/office/drawing/2014/main" id="{37BC002D-A51B-110F-2325-BC1FF5A572A9}"/>
              </a:ext>
            </a:extLst>
          </p:cNvPr>
          <p:cNvCxnSpPr>
            <a:stCxn id="19" idx="3"/>
            <a:endCxn id="5126" idx="1"/>
          </p:cNvCxnSpPr>
          <p:nvPr/>
        </p:nvCxnSpPr>
        <p:spPr>
          <a:xfrm flipV="1">
            <a:off x="4562144" y="1945101"/>
            <a:ext cx="3037672" cy="1419042"/>
          </a:xfrm>
          <a:prstGeom prst="bentConnector3">
            <a:avLst>
              <a:gd name="adj1" fmla="val 16182"/>
            </a:avLst>
          </a:prstGeom>
          <a:ln w="190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Verbinder: gewinkelt 32">
            <a:extLst>
              <a:ext uri="{FF2B5EF4-FFF2-40B4-BE49-F238E27FC236}">
                <a16:creationId xmlns:a16="http://schemas.microsoft.com/office/drawing/2014/main" id="{04D428E6-7CC8-34B3-CC20-CBB15243AB56}"/>
              </a:ext>
            </a:extLst>
          </p:cNvPr>
          <p:cNvCxnSpPr>
            <a:cxnSpLocks/>
            <a:stCxn id="19" idx="3"/>
            <a:endCxn id="5124" idx="1"/>
          </p:cNvCxnSpPr>
          <p:nvPr/>
        </p:nvCxnSpPr>
        <p:spPr>
          <a:xfrm>
            <a:off x="4562144" y="3364143"/>
            <a:ext cx="3113926" cy="1248058"/>
          </a:xfrm>
          <a:prstGeom prst="bentConnector3">
            <a:avLst>
              <a:gd name="adj1" fmla="val 15922"/>
            </a:avLst>
          </a:prstGeom>
          <a:ln w="190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Verbinder: gewinkelt 35">
            <a:extLst>
              <a:ext uri="{FF2B5EF4-FFF2-40B4-BE49-F238E27FC236}">
                <a16:creationId xmlns:a16="http://schemas.microsoft.com/office/drawing/2014/main" id="{5487FB12-83DB-46A2-B9AC-A62124EBDFDD}"/>
              </a:ext>
            </a:extLst>
          </p:cNvPr>
          <p:cNvCxnSpPr>
            <a:cxnSpLocks/>
            <a:stCxn id="19" idx="3"/>
            <a:endCxn id="5122" idx="1"/>
          </p:cNvCxnSpPr>
          <p:nvPr/>
        </p:nvCxnSpPr>
        <p:spPr>
          <a:xfrm flipV="1">
            <a:off x="4562144" y="2778212"/>
            <a:ext cx="953146" cy="585931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Verbinder: gewinkelt 41">
            <a:extLst>
              <a:ext uri="{FF2B5EF4-FFF2-40B4-BE49-F238E27FC236}">
                <a16:creationId xmlns:a16="http://schemas.microsoft.com/office/drawing/2014/main" id="{E781F7AA-74C2-4C3F-F59E-952BC91AF716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4562144" y="3364143"/>
            <a:ext cx="842311" cy="689977"/>
          </a:xfrm>
          <a:prstGeom prst="bentConnector3">
            <a:avLst>
              <a:gd name="adj1" fmla="val 57916"/>
            </a:avLst>
          </a:prstGeom>
          <a:ln w="190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660768CA-1A6F-5A38-CCDF-8946C08B17BB}"/>
              </a:ext>
            </a:extLst>
          </p:cNvPr>
          <p:cNvGrpSpPr/>
          <p:nvPr/>
        </p:nvGrpSpPr>
        <p:grpSpPr>
          <a:xfrm>
            <a:off x="4773168" y="5117068"/>
            <a:ext cx="2209748" cy="1086179"/>
            <a:chOff x="3904837" y="5117068"/>
            <a:chExt cx="2209748" cy="1086179"/>
          </a:xfrm>
        </p:grpSpPr>
        <p:sp>
          <p:nvSpPr>
            <p:cNvPr id="46" name="Rechteck 45">
              <a:extLst>
                <a:ext uri="{FF2B5EF4-FFF2-40B4-BE49-F238E27FC236}">
                  <a16:creationId xmlns:a16="http://schemas.microsoft.com/office/drawing/2014/main" id="{4579A9AA-4D40-AA3B-D6FC-815742B02D4E}"/>
                </a:ext>
              </a:extLst>
            </p:cNvPr>
            <p:cNvSpPr/>
            <p:nvPr/>
          </p:nvSpPr>
          <p:spPr>
            <a:xfrm>
              <a:off x="4121474" y="5333705"/>
              <a:ext cx="1888398" cy="869542"/>
            </a:xfrm>
            <a:prstGeom prst="rect">
              <a:avLst/>
            </a:prstGeom>
            <a:solidFill>
              <a:srgbClr val="C4C5C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b="1" dirty="0" err="1">
                  <a:solidFill>
                    <a:schemeClr val="tx1"/>
                  </a:solidFill>
                </a:rPr>
                <a:t>ModelicaPyCI</a:t>
              </a:r>
              <a:br>
                <a:rPr lang="de-DE" sz="1600" b="1" dirty="0">
                  <a:solidFill>
                    <a:schemeClr val="tx1"/>
                  </a:solidFill>
                </a:rPr>
              </a:br>
              <a:r>
                <a:rPr lang="de-DE" sz="1600" b="1" dirty="0" err="1">
                  <a:solidFill>
                    <a:schemeClr val="tx1"/>
                  </a:solidFill>
                </a:rPr>
                <a:t>MoCITempGen</a:t>
              </a:r>
              <a:endParaRPr lang="de-DE" sz="1600" b="1" dirty="0">
                <a:solidFill>
                  <a:schemeClr val="tx1"/>
                </a:solidFill>
              </a:endParaRPr>
            </a:p>
          </p:txBody>
        </p:sp>
        <p:pic>
          <p:nvPicPr>
            <p:cNvPr id="47" name="Picture 6" descr="Python icon - Free download on Iconfinder">
              <a:extLst>
                <a:ext uri="{FF2B5EF4-FFF2-40B4-BE49-F238E27FC236}">
                  <a16:creationId xmlns:a16="http://schemas.microsoft.com/office/drawing/2014/main" id="{7E1089DA-0FFF-3FF8-182F-CB104E72DC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837" y="5117068"/>
              <a:ext cx="433274" cy="433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8" descr="Modelica&quot; Icon - Download for free – Iconduck">
              <a:extLst>
                <a:ext uri="{FF2B5EF4-FFF2-40B4-BE49-F238E27FC236}">
                  <a16:creationId xmlns:a16="http://schemas.microsoft.com/office/drawing/2014/main" id="{DBD12928-BE5D-9495-8D9D-692EC8D03A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9975" y="5268129"/>
              <a:ext cx="414610" cy="205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50" name="Verbinder: gewinkelt 49">
            <a:extLst>
              <a:ext uri="{FF2B5EF4-FFF2-40B4-BE49-F238E27FC236}">
                <a16:creationId xmlns:a16="http://schemas.microsoft.com/office/drawing/2014/main" id="{C14A3942-8E94-CA07-AF01-71A8C094C7C3}"/>
              </a:ext>
            </a:extLst>
          </p:cNvPr>
          <p:cNvCxnSpPr>
            <a:cxnSpLocks/>
            <a:stCxn id="5124" idx="2"/>
            <a:endCxn id="46" idx="0"/>
          </p:cNvCxnSpPr>
          <p:nvPr/>
        </p:nvCxnSpPr>
        <p:spPr>
          <a:xfrm rot="5400000">
            <a:off x="6845777" y="4121213"/>
            <a:ext cx="300719" cy="2124264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Verbinder: gewinkelt 52">
            <a:extLst>
              <a:ext uri="{FF2B5EF4-FFF2-40B4-BE49-F238E27FC236}">
                <a16:creationId xmlns:a16="http://schemas.microsoft.com/office/drawing/2014/main" id="{3DCF9BA1-38D6-A741-E02A-EE26FA54214A}"/>
              </a:ext>
            </a:extLst>
          </p:cNvPr>
          <p:cNvCxnSpPr>
            <a:cxnSpLocks/>
            <a:stCxn id="5122" idx="2"/>
            <a:endCxn id="46" idx="0"/>
          </p:cNvCxnSpPr>
          <p:nvPr/>
        </p:nvCxnSpPr>
        <p:spPr>
          <a:xfrm rot="16200000" flipH="1">
            <a:off x="4809653" y="4209353"/>
            <a:ext cx="2192741" cy="55962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0" name="Verbinder: gewinkelt 5129">
            <a:extLst>
              <a:ext uri="{FF2B5EF4-FFF2-40B4-BE49-F238E27FC236}">
                <a16:creationId xmlns:a16="http://schemas.microsoft.com/office/drawing/2014/main" id="{79C74787-C61F-7C0F-5816-29D3378DDB10}"/>
              </a:ext>
            </a:extLst>
          </p:cNvPr>
          <p:cNvCxnSpPr>
            <a:cxnSpLocks/>
            <a:stCxn id="5124" idx="2"/>
            <a:endCxn id="5127" idx="0"/>
          </p:cNvCxnSpPr>
          <p:nvPr/>
        </p:nvCxnSpPr>
        <p:spPr>
          <a:xfrm rot="5400000">
            <a:off x="7907022" y="5177652"/>
            <a:ext cx="295913" cy="6581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44" name="Gruppieren 5143">
            <a:extLst>
              <a:ext uri="{FF2B5EF4-FFF2-40B4-BE49-F238E27FC236}">
                <a16:creationId xmlns:a16="http://schemas.microsoft.com/office/drawing/2014/main" id="{68588169-FB09-A3DB-3CF6-140A1E5B0C31}"/>
              </a:ext>
            </a:extLst>
          </p:cNvPr>
          <p:cNvGrpSpPr/>
          <p:nvPr/>
        </p:nvGrpSpPr>
        <p:grpSpPr>
          <a:xfrm>
            <a:off x="2673746" y="4314691"/>
            <a:ext cx="2019751" cy="1888556"/>
            <a:chOff x="2673746" y="4314691"/>
            <a:chExt cx="2019751" cy="1888556"/>
          </a:xfrm>
        </p:grpSpPr>
        <p:sp>
          <p:nvSpPr>
            <p:cNvPr id="56" name="Rechteck 55">
              <a:extLst>
                <a:ext uri="{FF2B5EF4-FFF2-40B4-BE49-F238E27FC236}">
                  <a16:creationId xmlns:a16="http://schemas.microsoft.com/office/drawing/2014/main" id="{72646B5C-3C4F-27D5-71A8-9ACEC70CAB23}"/>
                </a:ext>
              </a:extLst>
            </p:cNvPr>
            <p:cNvSpPr/>
            <p:nvPr/>
          </p:nvSpPr>
          <p:spPr>
            <a:xfrm>
              <a:off x="2673746" y="5333705"/>
              <a:ext cx="1888398" cy="869542"/>
            </a:xfrm>
            <a:prstGeom prst="rect">
              <a:avLst/>
            </a:prstGeom>
            <a:solidFill>
              <a:srgbClr val="C4C5C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b="1" dirty="0">
                  <a:solidFill>
                    <a:schemeClr val="tx1"/>
                  </a:solidFill>
                </a:rPr>
                <a:t>Blender+</a:t>
              </a:r>
              <a:br>
                <a:rPr lang="de-DE" sz="1600" b="1" dirty="0">
                  <a:solidFill>
                    <a:schemeClr val="tx1"/>
                  </a:solidFill>
                </a:rPr>
              </a:br>
              <a:r>
                <a:rPr lang="de-DE" sz="1600" b="1" dirty="0">
                  <a:solidFill>
                    <a:schemeClr val="tx1"/>
                  </a:solidFill>
                </a:rPr>
                <a:t>Bonsai</a:t>
              </a:r>
            </a:p>
          </p:txBody>
        </p:sp>
        <p:cxnSp>
          <p:nvCxnSpPr>
            <p:cNvPr id="57" name="Verbinder: gewinkelt 56">
              <a:extLst>
                <a:ext uri="{FF2B5EF4-FFF2-40B4-BE49-F238E27FC236}">
                  <a16:creationId xmlns:a16="http://schemas.microsoft.com/office/drawing/2014/main" id="{3A0129DF-F60B-1232-5081-C42BED8AEA48}"/>
                </a:ext>
              </a:extLst>
            </p:cNvPr>
            <p:cNvCxnSpPr>
              <a:cxnSpLocks/>
              <a:stCxn id="19" idx="2"/>
              <a:endCxn id="56" idx="0"/>
            </p:cNvCxnSpPr>
            <p:nvPr/>
          </p:nvCxnSpPr>
          <p:spPr>
            <a:xfrm rot="5400000">
              <a:off x="3105264" y="4821023"/>
              <a:ext cx="1025363" cy="12700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bg1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141" name="Grafik 5140">
              <a:extLst>
                <a:ext uri="{FF2B5EF4-FFF2-40B4-BE49-F238E27FC236}">
                  <a16:creationId xmlns:a16="http://schemas.microsoft.com/office/drawing/2014/main" id="{C4825FDD-B56B-FE1B-25E9-B65896F2A6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246100" y="5171990"/>
              <a:ext cx="447397" cy="447397"/>
            </a:xfrm>
            <a:prstGeom prst="rect">
              <a:avLst/>
            </a:prstGeom>
          </p:spPr>
        </p:pic>
      </p:grpSp>
      <p:grpSp>
        <p:nvGrpSpPr>
          <p:cNvPr id="5145" name="Gruppieren 5144">
            <a:extLst>
              <a:ext uri="{FF2B5EF4-FFF2-40B4-BE49-F238E27FC236}">
                <a16:creationId xmlns:a16="http://schemas.microsoft.com/office/drawing/2014/main" id="{1B2A725D-A5B0-1B61-0232-34858297B672}"/>
              </a:ext>
            </a:extLst>
          </p:cNvPr>
          <p:cNvGrpSpPr/>
          <p:nvPr/>
        </p:nvGrpSpPr>
        <p:grpSpPr>
          <a:xfrm>
            <a:off x="7094840" y="5112262"/>
            <a:ext cx="2143653" cy="1086179"/>
            <a:chOff x="7094840" y="5112262"/>
            <a:chExt cx="2143653" cy="1086179"/>
          </a:xfrm>
        </p:grpSpPr>
        <p:grpSp>
          <p:nvGrpSpPr>
            <p:cNvPr id="5129" name="Gruppieren 5128">
              <a:extLst>
                <a:ext uri="{FF2B5EF4-FFF2-40B4-BE49-F238E27FC236}">
                  <a16:creationId xmlns:a16="http://schemas.microsoft.com/office/drawing/2014/main" id="{AAB36485-814B-37BE-821D-6039A16E4772}"/>
                </a:ext>
              </a:extLst>
            </p:cNvPr>
            <p:cNvGrpSpPr/>
            <p:nvPr/>
          </p:nvGrpSpPr>
          <p:grpSpPr>
            <a:xfrm>
              <a:off x="7094840" y="5112262"/>
              <a:ext cx="2143653" cy="1086179"/>
              <a:chOff x="4425617" y="5269468"/>
              <a:chExt cx="2143653" cy="1086179"/>
            </a:xfrm>
          </p:grpSpPr>
          <p:sp>
            <p:nvSpPr>
              <p:cNvPr id="5127" name="Rechteck 5126">
                <a:extLst>
                  <a:ext uri="{FF2B5EF4-FFF2-40B4-BE49-F238E27FC236}">
                    <a16:creationId xmlns:a16="http://schemas.microsoft.com/office/drawing/2014/main" id="{25896B29-8470-6403-9815-D4C5A3848378}"/>
                  </a:ext>
                </a:extLst>
              </p:cNvPr>
              <p:cNvSpPr/>
              <p:nvPr/>
            </p:nvSpPr>
            <p:spPr>
              <a:xfrm>
                <a:off x="4425617" y="5486105"/>
                <a:ext cx="1913693" cy="869542"/>
              </a:xfrm>
              <a:prstGeom prst="rect">
                <a:avLst/>
              </a:prstGeom>
              <a:solidFill>
                <a:srgbClr val="C4C5C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b="1" dirty="0">
                  <a:solidFill>
                    <a:schemeClr val="tx1"/>
                  </a:solidFill>
                </a:endParaRPr>
              </a:p>
              <a:p>
                <a:pPr algn="ctr"/>
                <a:endParaRPr lang="de-DE" sz="16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de-DE" sz="1600" b="1" dirty="0" err="1">
                    <a:solidFill>
                      <a:schemeClr val="tx1"/>
                    </a:solidFill>
                  </a:rPr>
                  <a:t>EBCpy&amp;VCLibPy</a:t>
                </a:r>
                <a:endParaRPr lang="de-DE" sz="1600" b="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5128" name="Picture 6" descr="Python icon - Free download on Iconfinder">
                <a:extLst>
                  <a:ext uri="{FF2B5EF4-FFF2-40B4-BE49-F238E27FC236}">
                    <a16:creationId xmlns:a16="http://schemas.microsoft.com/office/drawing/2014/main" id="{BB493956-1FDE-F326-44D6-3FEC14DB97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35996" y="5269468"/>
                <a:ext cx="433274" cy="4332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150" name="Picture 6" descr="AixWeather Logo">
              <a:extLst>
                <a:ext uri="{FF2B5EF4-FFF2-40B4-BE49-F238E27FC236}">
                  <a16:creationId xmlns:a16="http://schemas.microsoft.com/office/drawing/2014/main" id="{C44146D2-B5B2-8103-D214-47F12A7EC2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0817" y="5333705"/>
              <a:ext cx="961737" cy="559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48" name="Gruppieren 5147">
            <a:extLst>
              <a:ext uri="{FF2B5EF4-FFF2-40B4-BE49-F238E27FC236}">
                <a16:creationId xmlns:a16="http://schemas.microsoft.com/office/drawing/2014/main" id="{88FC27CE-A861-69AD-BB96-323AAC3E775A}"/>
              </a:ext>
            </a:extLst>
          </p:cNvPr>
          <p:cNvGrpSpPr/>
          <p:nvPr/>
        </p:nvGrpSpPr>
        <p:grpSpPr>
          <a:xfrm>
            <a:off x="5187572" y="3324387"/>
            <a:ext cx="1561642" cy="1169758"/>
            <a:chOff x="5187572" y="3324387"/>
            <a:chExt cx="1561642" cy="1169758"/>
          </a:xfrm>
        </p:grpSpPr>
        <p:pic>
          <p:nvPicPr>
            <p:cNvPr id="5147" name="Grafik 5146" descr="Ein Bild, das Grafiken, Screenshot, Reihe, Grafikdesign enthält.&#10;&#10;Automatisch generierte Beschreibung">
              <a:extLst>
                <a:ext uri="{FF2B5EF4-FFF2-40B4-BE49-F238E27FC236}">
                  <a16:creationId xmlns:a16="http://schemas.microsoft.com/office/drawing/2014/main" id="{BA3387F1-0B23-C098-8934-D326B4ECF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396978" y="3552819"/>
              <a:ext cx="981305" cy="941326"/>
            </a:xfrm>
            <a:prstGeom prst="rect">
              <a:avLst/>
            </a:prstGeom>
          </p:spPr>
        </p:pic>
        <p:grpSp>
          <p:nvGrpSpPr>
            <p:cNvPr id="40" name="Gruppieren 39">
              <a:extLst>
                <a:ext uri="{FF2B5EF4-FFF2-40B4-BE49-F238E27FC236}">
                  <a16:creationId xmlns:a16="http://schemas.microsoft.com/office/drawing/2014/main" id="{A4E670E8-5D8E-F4D5-AB66-4CC868D5F2EA}"/>
                </a:ext>
              </a:extLst>
            </p:cNvPr>
            <p:cNvGrpSpPr/>
            <p:nvPr/>
          </p:nvGrpSpPr>
          <p:grpSpPr>
            <a:xfrm>
              <a:off x="5187572" y="3324387"/>
              <a:ext cx="1561642" cy="634629"/>
              <a:chOff x="5265634" y="4425269"/>
              <a:chExt cx="1561642" cy="634629"/>
            </a:xfrm>
          </p:grpSpPr>
          <p:pic>
            <p:nvPicPr>
              <p:cNvPr id="6148" name="Picture 4" descr="Gurobi Optimization · GitHub">
                <a:extLst>
                  <a:ext uri="{FF2B5EF4-FFF2-40B4-BE49-F238E27FC236}">
                    <a16:creationId xmlns:a16="http://schemas.microsoft.com/office/drawing/2014/main" id="{64428528-7B9F-F47D-8B05-E50FBC9C00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92647" y="4425269"/>
                <a:ext cx="634629" cy="6346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6" descr="Python icon - Free download on Iconfinder">
                <a:extLst>
                  <a:ext uri="{FF2B5EF4-FFF2-40B4-BE49-F238E27FC236}">
                    <a16:creationId xmlns:a16="http://schemas.microsoft.com/office/drawing/2014/main" id="{3551E6E8-B283-98D2-8887-15F164EDB8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5634" y="4465921"/>
                <a:ext cx="564858" cy="5648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40822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F2D596CA-F0D0-E7B4-26DC-3FD137621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Motivation</a:t>
            </a:r>
            <a:br>
              <a:rPr lang="en-US" dirty="0"/>
            </a:br>
            <a:r>
              <a:rPr lang="en-US" dirty="0"/>
              <a:t>Integral planning of buildings and their energy systems gets increasingly complex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6A0B878-E171-E78E-0689-BE5C0C9ACD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3121" y="871200"/>
            <a:ext cx="11425767" cy="2370184"/>
          </a:xfrm>
        </p:spPr>
        <p:txBody>
          <a:bodyPr/>
          <a:lstStyle/>
          <a:p>
            <a:r>
              <a:rPr lang="en-US" dirty="0"/>
              <a:t>Buildings account for 16 % of global emissions</a:t>
            </a:r>
          </a:p>
          <a:p>
            <a:r>
              <a:rPr lang="en-US" dirty="0"/>
              <a:t>Construction rate is low due to high costs</a:t>
            </a:r>
          </a:p>
          <a:p>
            <a:r>
              <a:rPr lang="en-US" dirty="0"/>
              <a:t>Renewable energies lead to complex interactions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AFF136A2-5F3D-7CAA-9E0C-E961D3CF58AA}"/>
              </a:ext>
            </a:extLst>
          </p:cNvPr>
          <p:cNvGrpSpPr/>
          <p:nvPr/>
        </p:nvGrpSpPr>
        <p:grpSpPr>
          <a:xfrm>
            <a:off x="8379698" y="2254246"/>
            <a:ext cx="3383969" cy="3526994"/>
            <a:chOff x="9221433" y="3742283"/>
            <a:chExt cx="2349647" cy="2448956"/>
          </a:xfrm>
        </p:grpSpPr>
        <p:pic>
          <p:nvPicPr>
            <p:cNvPr id="12" name="Grafik 11" descr="Pfeil Kreis mit einfarbiger Füllung">
              <a:extLst>
                <a:ext uri="{FF2B5EF4-FFF2-40B4-BE49-F238E27FC236}">
                  <a16:creationId xmlns:a16="http://schemas.microsoft.com/office/drawing/2014/main" id="{C1C15C0A-BDCC-7C06-10E8-9761FE8479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442098" y="4026525"/>
              <a:ext cx="1895150" cy="1895150"/>
            </a:xfrm>
            <a:prstGeom prst="rect">
              <a:avLst/>
            </a:prstGeom>
          </p:spPr>
        </p:pic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4411F458-A28F-3E58-F830-4F8ACAC8BB0F}"/>
                </a:ext>
              </a:extLst>
            </p:cNvPr>
            <p:cNvSpPr/>
            <p:nvPr/>
          </p:nvSpPr>
          <p:spPr>
            <a:xfrm>
              <a:off x="9368520" y="4083752"/>
              <a:ext cx="2067284" cy="1735962"/>
            </a:xfrm>
            <a:prstGeom prst="ellipse">
              <a:avLst/>
            </a:prstGeom>
            <a:noFill/>
            <a:ln w="127000">
              <a:gradFill flip="none" rotWithShape="1"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DC82CAF0-1A7D-FD6A-4DDB-4A67DF35DA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-2292" b="-2292"/>
            <a:stretch/>
          </p:blipFill>
          <p:spPr>
            <a:xfrm>
              <a:off x="10141056" y="3742283"/>
              <a:ext cx="562025" cy="563839"/>
            </a:xfrm>
            <a:prstGeom prst="roundRect">
              <a:avLst/>
            </a:prstGeom>
          </p:spPr>
        </p:pic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75669962-CB84-F595-DE31-A72EEE26F8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/>
            <a:stretch/>
          </p:blipFill>
          <p:spPr>
            <a:xfrm>
              <a:off x="10996709" y="4220406"/>
              <a:ext cx="562025" cy="539128"/>
            </a:xfrm>
            <a:prstGeom prst="roundRect">
              <a:avLst/>
            </a:prstGeom>
          </p:spPr>
        </p:pic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2B39C530-4CE4-00C0-622B-8640157EF0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-2166" r="-2166"/>
            <a:stretch/>
          </p:blipFill>
          <p:spPr>
            <a:xfrm>
              <a:off x="10139407" y="4697263"/>
              <a:ext cx="574710" cy="528401"/>
            </a:xfrm>
            <a:prstGeom prst="roundRect">
              <a:avLst/>
            </a:prstGeom>
          </p:spPr>
        </p:pic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44E79CB2-76B9-BE65-C94B-F5FB83DF9E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/>
            <a:stretch/>
          </p:blipFill>
          <p:spPr>
            <a:xfrm>
              <a:off x="9221621" y="4220407"/>
              <a:ext cx="562025" cy="539127"/>
            </a:xfrm>
            <a:prstGeom prst="round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6FCE8DBC-4886-AF19-22FB-4814A3047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009055" y="5155824"/>
              <a:ext cx="562025" cy="539128"/>
            </a:xfrm>
            <a:prstGeom prst="rect">
              <a:avLst/>
            </a:prstGeom>
          </p:spPr>
        </p:pic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A5EB668D-DB6E-D9B8-5131-2E6C10756C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221433" y="5155823"/>
              <a:ext cx="562025" cy="539127"/>
            </a:xfrm>
            <a:prstGeom prst="rect">
              <a:avLst/>
            </a:prstGeom>
          </p:spPr>
        </p:pic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D0E93D7A-FA7A-8DEB-06B3-07CFF6648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141056" y="5652111"/>
              <a:ext cx="562025" cy="539128"/>
            </a:xfrm>
            <a:prstGeom prst="rect">
              <a:avLst/>
            </a:prstGeom>
          </p:spPr>
        </p:pic>
      </p:grpSp>
      <p:pic>
        <p:nvPicPr>
          <p:cNvPr id="8" name="Grafik 7">
            <a:extLst>
              <a:ext uri="{FF2B5EF4-FFF2-40B4-BE49-F238E27FC236}">
                <a16:creationId xmlns:a16="http://schemas.microsoft.com/office/drawing/2014/main" id="{59020B45-4A58-99D9-215D-5FF9F0CFD61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06238" y="1176771"/>
            <a:ext cx="807335" cy="77444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45816FF-C87A-FBC1-405B-9E6A7011DA4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13550" y="1176771"/>
            <a:ext cx="807335" cy="77444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6F5526D-18AA-8E23-1FBE-AA87AF948FB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901087" y="1176771"/>
            <a:ext cx="807335" cy="774444"/>
          </a:xfrm>
          <a:prstGeom prst="rect">
            <a:avLst/>
          </a:prstGeom>
        </p:spPr>
      </p:pic>
      <p:sp>
        <p:nvSpPr>
          <p:cNvPr id="11" name="Pfeil: Fünfeck 10">
            <a:extLst>
              <a:ext uri="{FF2B5EF4-FFF2-40B4-BE49-F238E27FC236}">
                <a16:creationId xmlns:a16="http://schemas.microsoft.com/office/drawing/2014/main" id="{E1956537-5D8C-6AE7-21D0-8AF510F72473}"/>
              </a:ext>
            </a:extLst>
          </p:cNvPr>
          <p:cNvSpPr/>
          <p:nvPr/>
        </p:nvSpPr>
        <p:spPr>
          <a:xfrm rot="5400000">
            <a:off x="9585483" y="-85489"/>
            <a:ext cx="1060269" cy="3384764"/>
          </a:xfrm>
          <a:prstGeom prst="homePlate">
            <a:avLst>
              <a:gd name="adj" fmla="val 1407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sz="1600" b="1" dirty="0">
              <a:solidFill>
                <a:schemeClr val="tx1"/>
              </a:solidFill>
            </a:endParaRPr>
          </a:p>
        </p:txBody>
      </p:sp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61289A37-C214-86A5-0F1F-A01B2E3DD6CA}"/>
              </a:ext>
            </a:extLst>
          </p:cNvPr>
          <p:cNvGrpSpPr/>
          <p:nvPr/>
        </p:nvGrpSpPr>
        <p:grpSpPr>
          <a:xfrm>
            <a:off x="371987" y="2472853"/>
            <a:ext cx="2089058" cy="2871583"/>
            <a:chOff x="371987" y="3419902"/>
            <a:chExt cx="2089058" cy="2871583"/>
          </a:xfrm>
        </p:grpSpPr>
        <p:cxnSp>
          <p:nvCxnSpPr>
            <p:cNvPr id="45" name="Gerade Verbindung mit Pfeil 44">
              <a:extLst>
                <a:ext uri="{FF2B5EF4-FFF2-40B4-BE49-F238E27FC236}">
                  <a16:creationId xmlns:a16="http://schemas.microsoft.com/office/drawing/2014/main" id="{AFE5F647-98FA-D2D8-D376-719F020102FF}"/>
                </a:ext>
              </a:extLst>
            </p:cNvPr>
            <p:cNvCxnSpPr>
              <a:cxnSpLocks/>
            </p:cNvCxnSpPr>
            <p:nvPr/>
          </p:nvCxnSpPr>
          <p:spPr>
            <a:xfrm>
              <a:off x="1392254" y="3835536"/>
              <a:ext cx="0" cy="2455949"/>
            </a:xfrm>
            <a:prstGeom prst="straightConnector1">
              <a:avLst/>
            </a:prstGeom>
            <a:ln w="76200">
              <a:solidFill>
                <a:srgbClr val="A72D1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5AE0CB6E-3613-857F-507C-EFCF84538F51}"/>
                </a:ext>
              </a:extLst>
            </p:cNvPr>
            <p:cNvSpPr/>
            <p:nvPr/>
          </p:nvSpPr>
          <p:spPr>
            <a:xfrm>
              <a:off x="987538" y="3898840"/>
              <a:ext cx="809430" cy="305141"/>
            </a:xfrm>
            <a:prstGeom prst="rect">
              <a:avLst/>
            </a:prstGeom>
            <a:solidFill>
              <a:srgbClr val="C4C5C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A7D45BCF-133D-9B1C-38FC-9C93FF3AE0DA}"/>
                </a:ext>
              </a:extLst>
            </p:cNvPr>
            <p:cNvSpPr/>
            <p:nvPr/>
          </p:nvSpPr>
          <p:spPr>
            <a:xfrm>
              <a:off x="987538" y="4248922"/>
              <a:ext cx="809430" cy="305141"/>
            </a:xfrm>
            <a:prstGeom prst="rect">
              <a:avLst/>
            </a:prstGeom>
            <a:solidFill>
              <a:srgbClr val="C4C5C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E158FAFA-1127-35EB-C6CC-645A86016B1F}"/>
                </a:ext>
              </a:extLst>
            </p:cNvPr>
            <p:cNvSpPr/>
            <p:nvPr/>
          </p:nvSpPr>
          <p:spPr>
            <a:xfrm>
              <a:off x="987538" y="4599004"/>
              <a:ext cx="809430" cy="305141"/>
            </a:xfrm>
            <a:prstGeom prst="rect">
              <a:avLst/>
            </a:prstGeom>
            <a:solidFill>
              <a:srgbClr val="C4C5C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AE2DF0C5-C0D7-F6F5-0B60-CFF7DC99084A}"/>
                </a:ext>
              </a:extLst>
            </p:cNvPr>
            <p:cNvSpPr/>
            <p:nvPr/>
          </p:nvSpPr>
          <p:spPr>
            <a:xfrm>
              <a:off x="987538" y="4949086"/>
              <a:ext cx="809430" cy="305141"/>
            </a:xfrm>
            <a:prstGeom prst="rect">
              <a:avLst/>
            </a:prstGeom>
            <a:solidFill>
              <a:srgbClr val="C4C5C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3ABF651C-B497-1541-BF92-D08492E81DE0}"/>
                </a:ext>
              </a:extLst>
            </p:cNvPr>
            <p:cNvSpPr/>
            <p:nvPr/>
          </p:nvSpPr>
          <p:spPr>
            <a:xfrm>
              <a:off x="987538" y="5299168"/>
              <a:ext cx="809430" cy="305141"/>
            </a:xfrm>
            <a:prstGeom prst="rect">
              <a:avLst/>
            </a:prstGeom>
            <a:solidFill>
              <a:srgbClr val="C4C5C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F78822E7-DAF7-E462-C10D-2A8573F28BF3}"/>
                </a:ext>
              </a:extLst>
            </p:cNvPr>
            <p:cNvSpPr/>
            <p:nvPr/>
          </p:nvSpPr>
          <p:spPr>
            <a:xfrm>
              <a:off x="987538" y="5649249"/>
              <a:ext cx="809430" cy="305141"/>
            </a:xfrm>
            <a:prstGeom prst="rect">
              <a:avLst/>
            </a:prstGeom>
            <a:solidFill>
              <a:srgbClr val="C4C5C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6-9</a:t>
              </a:r>
            </a:p>
          </p:txBody>
        </p:sp>
        <p:sp>
          <p:nvSpPr>
            <p:cNvPr id="51" name="Textfeld 50">
              <a:extLst>
                <a:ext uri="{FF2B5EF4-FFF2-40B4-BE49-F238E27FC236}">
                  <a16:creationId xmlns:a16="http://schemas.microsoft.com/office/drawing/2014/main" id="{6A8363CD-CA1A-B8C8-D522-0349E473E39F}"/>
                </a:ext>
              </a:extLst>
            </p:cNvPr>
            <p:cNvSpPr txBox="1"/>
            <p:nvPr/>
          </p:nvSpPr>
          <p:spPr>
            <a:xfrm>
              <a:off x="371987" y="3419902"/>
              <a:ext cx="208905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u="sng" dirty="0"/>
                <a:t>Waterfall planning</a:t>
              </a:r>
            </a:p>
          </p:txBody>
        </p:sp>
      </p:grpSp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C2359BD1-4A96-3DCB-E9EF-BDD4A19843E3}"/>
              </a:ext>
            </a:extLst>
          </p:cNvPr>
          <p:cNvGrpSpPr/>
          <p:nvPr/>
        </p:nvGrpSpPr>
        <p:grpSpPr>
          <a:xfrm>
            <a:off x="2638089" y="2284117"/>
            <a:ext cx="3380593" cy="3380593"/>
            <a:chOff x="2638089" y="3231166"/>
            <a:chExt cx="3380593" cy="3380593"/>
          </a:xfrm>
        </p:grpSpPr>
        <p:pic>
          <p:nvPicPr>
            <p:cNvPr id="35" name="Grafik 34" descr="Pfeil Kreis mit einfarbiger Füllung">
              <a:extLst>
                <a:ext uri="{FF2B5EF4-FFF2-40B4-BE49-F238E27FC236}">
                  <a16:creationId xmlns:a16="http://schemas.microsoft.com/office/drawing/2014/main" id="{94ACE166-4096-355A-026A-39BB4C18E9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638089" y="3231166"/>
              <a:ext cx="3380593" cy="3380593"/>
            </a:xfrm>
            <a:prstGeom prst="rect">
              <a:avLst/>
            </a:prstGeom>
          </p:spPr>
        </p:pic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C477B21B-79A2-8782-802E-003DB5FFAADF}"/>
                </a:ext>
              </a:extLst>
            </p:cNvPr>
            <p:cNvSpPr/>
            <p:nvPr/>
          </p:nvSpPr>
          <p:spPr>
            <a:xfrm>
              <a:off x="3985038" y="3900887"/>
              <a:ext cx="809430" cy="305141"/>
            </a:xfrm>
            <a:prstGeom prst="rect">
              <a:avLst/>
            </a:prstGeom>
            <a:solidFill>
              <a:srgbClr val="C4C5C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37" name="Rechteck 36">
              <a:extLst>
                <a:ext uri="{FF2B5EF4-FFF2-40B4-BE49-F238E27FC236}">
                  <a16:creationId xmlns:a16="http://schemas.microsoft.com/office/drawing/2014/main" id="{489D5618-B33D-7B52-80F7-04EF33AD78B1}"/>
                </a:ext>
              </a:extLst>
            </p:cNvPr>
            <p:cNvSpPr/>
            <p:nvPr/>
          </p:nvSpPr>
          <p:spPr>
            <a:xfrm>
              <a:off x="5128115" y="4482308"/>
              <a:ext cx="809430" cy="305141"/>
            </a:xfrm>
            <a:prstGeom prst="rect">
              <a:avLst/>
            </a:prstGeom>
            <a:solidFill>
              <a:srgbClr val="C4C5C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8" name="Rechteck 37">
              <a:extLst>
                <a:ext uri="{FF2B5EF4-FFF2-40B4-BE49-F238E27FC236}">
                  <a16:creationId xmlns:a16="http://schemas.microsoft.com/office/drawing/2014/main" id="{46DE82E7-269B-03C4-C39C-301444E0D21A}"/>
                </a:ext>
              </a:extLst>
            </p:cNvPr>
            <p:cNvSpPr/>
            <p:nvPr/>
          </p:nvSpPr>
          <p:spPr>
            <a:xfrm>
              <a:off x="5128115" y="5063511"/>
              <a:ext cx="809430" cy="305141"/>
            </a:xfrm>
            <a:prstGeom prst="rect">
              <a:avLst/>
            </a:prstGeom>
            <a:solidFill>
              <a:srgbClr val="C4C5C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BEC15BFF-ECBF-697B-7A1D-EFEA5B019667}"/>
                </a:ext>
              </a:extLst>
            </p:cNvPr>
            <p:cNvSpPr/>
            <p:nvPr/>
          </p:nvSpPr>
          <p:spPr>
            <a:xfrm>
              <a:off x="3985038" y="5649249"/>
              <a:ext cx="809430" cy="305141"/>
            </a:xfrm>
            <a:prstGeom prst="rect">
              <a:avLst/>
            </a:prstGeom>
            <a:solidFill>
              <a:srgbClr val="C4C5C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40" name="Rechteck 39">
              <a:extLst>
                <a:ext uri="{FF2B5EF4-FFF2-40B4-BE49-F238E27FC236}">
                  <a16:creationId xmlns:a16="http://schemas.microsoft.com/office/drawing/2014/main" id="{DC9FF504-72A9-FD73-2454-97656617039F}"/>
                </a:ext>
              </a:extLst>
            </p:cNvPr>
            <p:cNvSpPr/>
            <p:nvPr/>
          </p:nvSpPr>
          <p:spPr>
            <a:xfrm>
              <a:off x="2919561" y="5065779"/>
              <a:ext cx="809430" cy="305141"/>
            </a:xfrm>
            <a:prstGeom prst="rect">
              <a:avLst/>
            </a:prstGeom>
            <a:solidFill>
              <a:srgbClr val="C4C5C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41" name="Rechteck 40">
              <a:extLst>
                <a:ext uri="{FF2B5EF4-FFF2-40B4-BE49-F238E27FC236}">
                  <a16:creationId xmlns:a16="http://schemas.microsoft.com/office/drawing/2014/main" id="{31AD997F-C06C-104C-A254-0F143D3304AB}"/>
                </a:ext>
              </a:extLst>
            </p:cNvPr>
            <p:cNvSpPr/>
            <p:nvPr/>
          </p:nvSpPr>
          <p:spPr>
            <a:xfrm>
              <a:off x="2919561" y="4482309"/>
              <a:ext cx="809430" cy="305141"/>
            </a:xfrm>
            <a:prstGeom prst="rect">
              <a:avLst/>
            </a:prstGeom>
            <a:solidFill>
              <a:srgbClr val="C4C5C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6-9</a:t>
              </a:r>
            </a:p>
          </p:txBody>
        </p:sp>
        <p:grpSp>
          <p:nvGrpSpPr>
            <p:cNvPr id="48" name="Gruppieren 47">
              <a:extLst>
                <a:ext uri="{FF2B5EF4-FFF2-40B4-BE49-F238E27FC236}">
                  <a16:creationId xmlns:a16="http://schemas.microsoft.com/office/drawing/2014/main" id="{222AAB52-12CD-8C2A-B270-4E983780C25E}"/>
                </a:ext>
              </a:extLst>
            </p:cNvPr>
            <p:cNvGrpSpPr/>
            <p:nvPr/>
          </p:nvGrpSpPr>
          <p:grpSpPr>
            <a:xfrm>
              <a:off x="3893415" y="4391076"/>
              <a:ext cx="1141061" cy="1093739"/>
              <a:chOff x="3893415" y="4332351"/>
              <a:chExt cx="1141061" cy="1093739"/>
            </a:xfrm>
          </p:grpSpPr>
          <p:pic>
            <p:nvPicPr>
              <p:cNvPr id="1026" name="Picture 2">
                <a:extLst>
                  <a:ext uri="{FF2B5EF4-FFF2-40B4-BE49-F238E27FC236}">
                    <a16:creationId xmlns:a16="http://schemas.microsoft.com/office/drawing/2014/main" id="{FD44A032-4F3E-44E2-D957-2769B12452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93415" y="4861232"/>
                <a:ext cx="564858" cy="5648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 descr="Python icon - Free download on Iconfinder">
                <a:extLst>
                  <a:ext uri="{FF2B5EF4-FFF2-40B4-BE49-F238E27FC236}">
                    <a16:creationId xmlns:a16="http://schemas.microsoft.com/office/drawing/2014/main" id="{26A501F4-71E9-3ACF-41C5-32B853F88C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9610" y="4332351"/>
                <a:ext cx="564858" cy="5648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2" name="Picture 8" descr="Modelica&quot; Icon - Download for free – Iconduck">
                <a:extLst>
                  <a:ext uri="{FF2B5EF4-FFF2-40B4-BE49-F238E27FC236}">
                    <a16:creationId xmlns:a16="http://schemas.microsoft.com/office/drawing/2014/main" id="{B44168A7-E8C6-3FA2-470F-7F4DAC16A2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69618" y="4831832"/>
                <a:ext cx="564858" cy="2802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2" name="Textfeld 51">
              <a:extLst>
                <a:ext uri="{FF2B5EF4-FFF2-40B4-BE49-F238E27FC236}">
                  <a16:creationId xmlns:a16="http://schemas.microsoft.com/office/drawing/2014/main" id="{41CBA2B4-F9B3-E739-EDA9-7A476466EEBF}"/>
                </a:ext>
              </a:extLst>
            </p:cNvPr>
            <p:cNvSpPr txBox="1"/>
            <p:nvPr/>
          </p:nvSpPr>
          <p:spPr>
            <a:xfrm>
              <a:off x="3419945" y="3419902"/>
              <a:ext cx="193961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u="sng" dirty="0"/>
                <a:t>Integral planning</a:t>
              </a:r>
            </a:p>
          </p:txBody>
        </p:sp>
      </p:grpSp>
      <p:sp>
        <p:nvSpPr>
          <p:cNvPr id="54" name="Rechteck 53">
            <a:extLst>
              <a:ext uri="{FF2B5EF4-FFF2-40B4-BE49-F238E27FC236}">
                <a16:creationId xmlns:a16="http://schemas.microsoft.com/office/drawing/2014/main" id="{1516F92C-1010-9A6E-CBC1-E0EDED25D082}"/>
              </a:ext>
            </a:extLst>
          </p:cNvPr>
          <p:cNvSpPr/>
          <p:nvPr/>
        </p:nvSpPr>
        <p:spPr>
          <a:xfrm>
            <a:off x="825000" y="5389376"/>
            <a:ext cx="6140243" cy="668273"/>
          </a:xfrm>
          <a:prstGeom prst="rect">
            <a:avLst/>
          </a:prstGeom>
          <a:solidFill>
            <a:srgbClr val="C4C5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sym typeface="Wingdings" panose="05000000000000000000" pitchFamily="2" charset="2"/>
              </a:rPr>
              <a:t>Integral planning </a:t>
            </a:r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of architecture, electrical systems, </a:t>
            </a:r>
            <a:b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heating/cooling systems, etc. </a:t>
            </a:r>
            <a:r>
              <a:rPr lang="en-US" sz="1600" b="1" dirty="0">
                <a:solidFill>
                  <a:schemeClr val="tx1"/>
                </a:solidFill>
                <a:sym typeface="Wingdings" panose="05000000000000000000" pitchFamily="2" charset="2"/>
              </a:rPr>
              <a:t>using BIM-based digital tools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F4B25680-276D-B8C4-07B9-EF7E38023277}"/>
              </a:ext>
            </a:extLst>
          </p:cNvPr>
          <p:cNvSpPr/>
          <p:nvPr/>
        </p:nvSpPr>
        <p:spPr>
          <a:xfrm>
            <a:off x="825002" y="1851725"/>
            <a:ext cx="6140242" cy="413693"/>
          </a:xfrm>
          <a:prstGeom prst="rect">
            <a:avLst/>
          </a:prstGeom>
          <a:solidFill>
            <a:srgbClr val="C4C5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chemeClr val="tx1"/>
                </a:solidFill>
                <a:sym typeface="Wingdings" panose="05000000000000000000" pitchFamily="2" charset="2"/>
              </a:rPr>
              <a:t>Optimize</a:t>
            </a:r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 e</a:t>
            </a:r>
            <a:r>
              <a:rPr lang="en-US" sz="1600" dirty="0">
                <a:solidFill>
                  <a:schemeClr val="tx1"/>
                </a:solidFill>
              </a:rPr>
              <a:t>missions and costs during </a:t>
            </a:r>
            <a:r>
              <a:rPr lang="en-US" sz="1600" b="1" dirty="0">
                <a:solidFill>
                  <a:schemeClr val="tx1"/>
                </a:solidFill>
              </a:rPr>
              <a:t>planning and operation</a:t>
            </a:r>
          </a:p>
        </p:txBody>
      </p:sp>
      <p:sp>
        <p:nvSpPr>
          <p:cNvPr id="56" name="Pfeil: nach rechts 55">
            <a:extLst>
              <a:ext uri="{FF2B5EF4-FFF2-40B4-BE49-F238E27FC236}">
                <a16:creationId xmlns:a16="http://schemas.microsoft.com/office/drawing/2014/main" id="{01DE5026-5240-0A25-05CB-01B3BEF603D6}"/>
              </a:ext>
            </a:extLst>
          </p:cNvPr>
          <p:cNvSpPr/>
          <p:nvPr/>
        </p:nvSpPr>
        <p:spPr>
          <a:xfrm>
            <a:off x="383112" y="5389376"/>
            <a:ext cx="378888" cy="677425"/>
          </a:xfrm>
          <a:prstGeom prst="rightArrow">
            <a:avLst/>
          </a:prstGeom>
          <a:solidFill>
            <a:srgbClr val="C4C5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7" name="Pfeil: nach rechts 56">
            <a:extLst>
              <a:ext uri="{FF2B5EF4-FFF2-40B4-BE49-F238E27FC236}">
                <a16:creationId xmlns:a16="http://schemas.microsoft.com/office/drawing/2014/main" id="{84E282DA-7ABD-6689-C500-ED688BF53DF3}"/>
              </a:ext>
            </a:extLst>
          </p:cNvPr>
          <p:cNvSpPr/>
          <p:nvPr/>
        </p:nvSpPr>
        <p:spPr>
          <a:xfrm>
            <a:off x="383112" y="1851725"/>
            <a:ext cx="378888" cy="413694"/>
          </a:xfrm>
          <a:prstGeom prst="rightArrow">
            <a:avLst/>
          </a:prstGeom>
          <a:solidFill>
            <a:srgbClr val="C4C5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26207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3F8467C-D68E-85B9-1A36-221EEAAB39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08" t="12378" r="10567" b="18028"/>
          <a:stretch/>
        </p:blipFill>
        <p:spPr>
          <a:xfrm>
            <a:off x="9019822" y="1019394"/>
            <a:ext cx="2756242" cy="1266512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08C22F10-77F1-1910-9F97-E71C28F7C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Couple</a:t>
            </a:r>
            <a:r>
              <a:rPr lang="de-DE" dirty="0"/>
              <a:t> </a:t>
            </a:r>
            <a:r>
              <a:rPr lang="de-DE" dirty="0" err="1"/>
              <a:t>operation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software</a:t>
            </a:r>
            <a:r>
              <a:rPr lang="de-DE" dirty="0"/>
              <a:t> </a:t>
            </a:r>
            <a:r>
              <a:rPr lang="de-DE" dirty="0" err="1"/>
              <a:t>agents</a:t>
            </a:r>
            <a:r>
              <a:rPr lang="de-DE" dirty="0"/>
              <a:t> and open-source IoT </a:t>
            </a:r>
            <a:r>
              <a:rPr lang="de-DE" dirty="0" err="1"/>
              <a:t>platforms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0606636-2F07-14CF-3931-57B3273C61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4000" y="871200"/>
            <a:ext cx="11425767" cy="4131874"/>
          </a:xfrm>
        </p:spPr>
        <p:txBody>
          <a:bodyPr/>
          <a:lstStyle/>
          <a:p>
            <a:r>
              <a:rPr lang="de-DE" sz="2000" dirty="0"/>
              <a:t>Run </a:t>
            </a:r>
            <a:r>
              <a:rPr lang="de-DE" sz="2000" dirty="0" err="1"/>
              <a:t>simulations</a:t>
            </a:r>
            <a:r>
              <a:rPr lang="de-DE" sz="2000" dirty="0"/>
              <a:t> </a:t>
            </a:r>
            <a:r>
              <a:rPr lang="de-DE" sz="2000" dirty="0" err="1"/>
              <a:t>or</a:t>
            </a:r>
            <a:r>
              <a:rPr lang="de-DE" sz="2000" dirty="0"/>
              <a:t> </a:t>
            </a:r>
            <a:r>
              <a:rPr lang="de-DE" sz="2000" dirty="0" err="1"/>
              <a:t>services</a:t>
            </a:r>
            <a:r>
              <a:rPr lang="de-DE" sz="2000" dirty="0"/>
              <a:t> in real-time </a:t>
            </a:r>
            <a:br>
              <a:rPr lang="de-DE" sz="2000" dirty="0"/>
            </a:br>
            <a:r>
              <a:rPr lang="de-DE" sz="2000" dirty="0" err="1"/>
              <a:t>or</a:t>
            </a:r>
            <a:r>
              <a:rPr lang="de-DE" sz="2000" dirty="0"/>
              <a:t> in </a:t>
            </a:r>
            <a:r>
              <a:rPr lang="de-DE" sz="2000" dirty="0" err="1"/>
              <a:t>debug</a:t>
            </a:r>
            <a:r>
              <a:rPr lang="de-DE" sz="2000" dirty="0"/>
              <a:t> </a:t>
            </a:r>
            <a:r>
              <a:rPr lang="de-DE" sz="2000" dirty="0" err="1"/>
              <a:t>mode</a:t>
            </a:r>
            <a:r>
              <a:rPr lang="de-DE" sz="2000" dirty="0"/>
              <a:t> (fast)</a:t>
            </a:r>
          </a:p>
          <a:p>
            <a:r>
              <a:rPr lang="en-US" sz="2000" dirty="0"/>
              <a:t>Separate function from </a:t>
            </a:r>
            <a:br>
              <a:rPr lang="en-US" sz="2000" dirty="0"/>
            </a:br>
            <a:r>
              <a:rPr lang="en-US" sz="2000" dirty="0"/>
              <a:t>communication with modular agents</a:t>
            </a:r>
            <a:endParaRPr lang="de-DE" sz="2000" dirty="0"/>
          </a:p>
          <a:p>
            <a:r>
              <a:rPr lang="de-DE" sz="2000" dirty="0"/>
              <a:t>Reuse code</a:t>
            </a:r>
          </a:p>
          <a:p>
            <a:r>
              <a:rPr lang="de-DE" sz="2000" dirty="0"/>
              <a:t>Quickly </a:t>
            </a:r>
            <a:r>
              <a:rPr lang="de-DE" sz="2000" dirty="0" err="1"/>
              <a:t>build</a:t>
            </a:r>
            <a:r>
              <a:rPr lang="de-DE" sz="2000" dirty="0"/>
              <a:t> </a:t>
            </a:r>
            <a:r>
              <a:rPr lang="de-DE" sz="2000" dirty="0" err="1"/>
              <a:t>applications</a:t>
            </a:r>
            <a:r>
              <a:rPr lang="de-DE" sz="2000" dirty="0"/>
              <a:t> </a:t>
            </a:r>
            <a:r>
              <a:rPr lang="de-DE" sz="2000" dirty="0" err="1"/>
              <a:t>with</a:t>
            </a:r>
            <a:r>
              <a:rPr lang="de-DE" sz="2000" dirty="0"/>
              <a:t> </a:t>
            </a:r>
            <a:r>
              <a:rPr lang="de-DE" sz="2000" dirty="0" err="1"/>
              <a:t>modules</a:t>
            </a:r>
            <a:endParaRPr lang="de-DE" sz="2000" dirty="0"/>
          </a:p>
          <a:p>
            <a:pPr lvl="1"/>
            <a:r>
              <a:rPr lang="de-DE" sz="1800" dirty="0"/>
              <a:t>FMUs</a:t>
            </a:r>
          </a:p>
          <a:p>
            <a:pPr lvl="1"/>
            <a:r>
              <a:rPr lang="de-DE" sz="1800" dirty="0"/>
              <a:t>Digital Twins</a:t>
            </a:r>
          </a:p>
          <a:p>
            <a:pPr lvl="1"/>
            <a:r>
              <a:rPr lang="de-DE" sz="1800" dirty="0"/>
              <a:t>MQTT</a:t>
            </a:r>
          </a:p>
          <a:p>
            <a:pPr lvl="1"/>
            <a:r>
              <a:rPr lang="de-DE" sz="2000" dirty="0"/>
              <a:t>MPC </a:t>
            </a:r>
            <a:r>
              <a:rPr lang="de-DE" sz="2000" dirty="0" err="1"/>
              <a:t>with</a:t>
            </a:r>
            <a:r>
              <a:rPr lang="de-DE" sz="2000" dirty="0"/>
              <a:t> </a:t>
            </a:r>
            <a:r>
              <a:rPr lang="de-DE" sz="2000" i="1" dirty="0" err="1"/>
              <a:t>AgentLib</a:t>
            </a:r>
            <a:r>
              <a:rPr lang="de-DE" sz="2000" i="1" dirty="0"/>
              <a:t>-MPC</a:t>
            </a:r>
            <a:r>
              <a:rPr lang="de-DE" sz="2000" dirty="0"/>
              <a:t> </a:t>
            </a:r>
            <a:r>
              <a:rPr lang="de-DE" sz="2000" dirty="0" err="1"/>
              <a:t>plugin</a:t>
            </a:r>
            <a:endParaRPr lang="de-DE" sz="2000" dirty="0"/>
          </a:p>
          <a:p>
            <a:r>
              <a:rPr lang="de-DE" sz="2000" dirty="0" err="1"/>
              <a:t>Coupled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FIWARE </a:t>
            </a:r>
            <a:r>
              <a:rPr lang="de-DE" sz="2000" dirty="0" err="1"/>
              <a:t>Platform</a:t>
            </a:r>
            <a:r>
              <a:rPr lang="de-DE" sz="2000" dirty="0"/>
              <a:t> (IoT) </a:t>
            </a:r>
            <a:br>
              <a:rPr lang="de-DE" sz="2000" dirty="0"/>
            </a:br>
            <a:r>
              <a:rPr lang="de-DE" sz="2000" dirty="0" err="1"/>
              <a:t>using</a:t>
            </a:r>
            <a:r>
              <a:rPr lang="de-DE" sz="2000" dirty="0"/>
              <a:t> </a:t>
            </a:r>
            <a:r>
              <a:rPr lang="de-DE" sz="2000" dirty="0" err="1"/>
              <a:t>FiLiP</a:t>
            </a:r>
            <a:r>
              <a:rPr lang="de-DE" sz="2000" dirty="0"/>
              <a:t> (FIWARE </a:t>
            </a:r>
            <a:r>
              <a:rPr lang="de-DE" sz="2000" dirty="0" err="1"/>
              <a:t>library</a:t>
            </a:r>
            <a:r>
              <a:rPr lang="de-DE" sz="2000" dirty="0"/>
              <a:t> in Python)</a:t>
            </a:r>
          </a:p>
          <a:p>
            <a:pPr marL="0" indent="0">
              <a:buNone/>
            </a:pPr>
            <a:endParaRPr lang="de-DE" sz="2000" i="1" dirty="0"/>
          </a:p>
          <a:p>
            <a:endParaRPr lang="de-DE" sz="2000" dirty="0"/>
          </a:p>
        </p:txBody>
      </p:sp>
      <p:pic>
        <p:nvPicPr>
          <p:cNvPr id="17" name="Picture 14" descr="Fiware continues to grow five years later - Secmotic">
            <a:extLst>
              <a:ext uri="{FF2B5EF4-FFF2-40B4-BE49-F238E27FC236}">
                <a16:creationId xmlns:a16="http://schemas.microsoft.com/office/drawing/2014/main" id="{CD23F509-A8B7-E259-F82D-5012E79A2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1" y="1108785"/>
            <a:ext cx="3635020" cy="117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445FAB29-E6C4-4712-5693-FBC140F134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01" y="2331062"/>
            <a:ext cx="6391264" cy="381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906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E23C2C-881C-358F-70CB-BE65B034B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and future work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2A61D3E-061F-3D08-2409-DEEB797942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3121" y="871200"/>
            <a:ext cx="5712879" cy="5292000"/>
          </a:xfrm>
        </p:spPr>
        <p:txBody>
          <a:bodyPr/>
          <a:lstStyle/>
          <a:p>
            <a:r>
              <a:rPr lang="en-US" dirty="0"/>
              <a:t>Separation of software</a:t>
            </a:r>
          </a:p>
          <a:p>
            <a:pPr lvl="1"/>
            <a:r>
              <a:rPr lang="en-US" dirty="0"/>
              <a:t>useful to avoid dependencies</a:t>
            </a:r>
          </a:p>
          <a:p>
            <a:pPr lvl="1"/>
            <a:r>
              <a:rPr lang="en-US" dirty="0"/>
              <a:t>makes development of single repository straight forward</a:t>
            </a:r>
          </a:p>
          <a:p>
            <a:pPr lvl="1"/>
            <a:r>
              <a:rPr lang="en-US" dirty="0"/>
              <a:t>Challenging, as various interdependencies have to be considered</a:t>
            </a:r>
          </a:p>
          <a:p>
            <a:endParaRPr lang="en-US" dirty="0"/>
          </a:p>
          <a:p>
            <a:r>
              <a:rPr lang="en-US" dirty="0"/>
              <a:t>Tool development as researches</a:t>
            </a:r>
          </a:p>
          <a:p>
            <a:pPr lvl="1"/>
            <a:r>
              <a:rPr lang="en-US" dirty="0"/>
              <a:t>Challenging, as funding favors new tools instead of maintenance of established tools, e.g. TEASER or </a:t>
            </a:r>
            <a:r>
              <a:rPr lang="en-US" dirty="0" err="1"/>
              <a:t>AixLib</a:t>
            </a:r>
            <a:endParaRPr lang="en-US" dirty="0"/>
          </a:p>
          <a:p>
            <a:pPr lvl="1"/>
            <a:r>
              <a:rPr lang="en-US" dirty="0"/>
              <a:t>Challenging, as life cycle of researchers is ~5 years</a:t>
            </a:r>
          </a:p>
          <a:p>
            <a:endParaRPr lang="en-US" dirty="0"/>
          </a:p>
          <a:p>
            <a:r>
              <a:rPr lang="en-US" dirty="0"/>
              <a:t>Future Work of software development team</a:t>
            </a:r>
          </a:p>
          <a:p>
            <a:pPr lvl="1"/>
            <a:r>
              <a:rPr lang="en-US" dirty="0"/>
              <a:t>coordinate development of tools</a:t>
            </a:r>
          </a:p>
          <a:p>
            <a:pPr lvl="1"/>
            <a:r>
              <a:rPr lang="en-US" dirty="0"/>
              <a:t>guides new researchers with good code standards</a:t>
            </a:r>
          </a:p>
          <a:p>
            <a:pPr lvl="1"/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ED9FC86-E50C-9019-2A6E-89617CFAA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919" y="871200"/>
            <a:ext cx="3892082" cy="5292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E14ECA44-BC84-E1B8-AE10-EFEE6CCDDB5B}"/>
              </a:ext>
            </a:extLst>
          </p:cNvPr>
          <p:cNvSpPr/>
          <p:nvPr/>
        </p:nvSpPr>
        <p:spPr>
          <a:xfrm>
            <a:off x="825002" y="5779953"/>
            <a:ext cx="6833098" cy="413693"/>
          </a:xfrm>
          <a:prstGeom prst="rect">
            <a:avLst/>
          </a:prstGeom>
          <a:solidFill>
            <a:srgbClr val="C4C5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Come meet our </a:t>
            </a:r>
            <a:r>
              <a:rPr lang="en-US" sz="1600" b="1" dirty="0">
                <a:solidFill>
                  <a:schemeClr val="tx1"/>
                </a:solidFill>
                <a:sym typeface="Wingdings" panose="05000000000000000000" pitchFamily="2" charset="2"/>
              </a:rPr>
              <a:t>software developer team </a:t>
            </a:r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in the </a:t>
            </a:r>
            <a:r>
              <a:rPr lang="en-US" sz="1600" b="1" dirty="0">
                <a:solidFill>
                  <a:schemeClr val="tx1"/>
                </a:solidFill>
                <a:sym typeface="Wingdings" panose="05000000000000000000" pitchFamily="2" charset="2"/>
              </a:rPr>
              <a:t>poster session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1683DC0E-DEA1-D8ED-A24D-3BEAAE8F7939}"/>
              </a:ext>
            </a:extLst>
          </p:cNvPr>
          <p:cNvSpPr/>
          <p:nvPr/>
        </p:nvSpPr>
        <p:spPr>
          <a:xfrm>
            <a:off x="383112" y="5779953"/>
            <a:ext cx="378888" cy="413694"/>
          </a:xfrm>
          <a:prstGeom prst="rightArrow">
            <a:avLst/>
          </a:prstGeom>
          <a:solidFill>
            <a:srgbClr val="C4C5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393926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7568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FA4CF9-F4A4-08E0-BB4D-D75707602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VCLibPy</a:t>
            </a:r>
            <a:r>
              <a:rPr lang="en-US" dirty="0"/>
              <a:t> - Vapor Compression Library in Python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47E44C2-4E3C-904A-D07D-579D9930CB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Steady-state vapor compression calculations</a:t>
            </a:r>
          </a:p>
          <a:p>
            <a:r>
              <a:rPr lang="en-US" dirty="0"/>
              <a:t>Performance-map generation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7863085-609E-A4D7-1430-4024DE6D7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460" y="1935685"/>
            <a:ext cx="5282347" cy="42073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CFD3D50-2D6D-EF4A-1C3A-9447B614AA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932665"/>
            <a:ext cx="4540087" cy="42305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77057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FA4CF9-F4A4-08E0-BB4D-D75707602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AixCaliBuHA</a:t>
            </a:r>
            <a:r>
              <a:rPr lang="en-US" dirty="0"/>
              <a:t> – Aix Calibration for Building and HVAC Systems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47E44C2-4E3C-904A-D07D-579D9930CB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Type: </a:t>
            </a:r>
            <a:r>
              <a:rPr lang="en-US" dirty="0" err="1"/>
              <a:t>PyPI</a:t>
            </a:r>
            <a:r>
              <a:rPr lang="en-US" dirty="0"/>
              <a:t> package</a:t>
            </a:r>
          </a:p>
          <a:p>
            <a:r>
              <a:rPr lang="en-US" dirty="0"/>
              <a:t>Use case: Automated calibration of dynamic black-box simulation models</a:t>
            </a:r>
          </a:p>
          <a:p>
            <a:r>
              <a:rPr lang="en-US" dirty="0"/>
              <a:t>Based on: </a:t>
            </a:r>
            <a:r>
              <a:rPr lang="en-US" dirty="0" err="1"/>
              <a:t>ebcpy</a:t>
            </a:r>
            <a:endParaRPr lang="en-US" dirty="0">
              <a:highlight>
                <a:srgbClr val="FFFF00"/>
              </a:highlight>
            </a:endParaRPr>
          </a:p>
          <a:p>
            <a:endParaRPr lang="en-US" dirty="0"/>
          </a:p>
        </p:txBody>
      </p:sp>
      <p:pic>
        <p:nvPicPr>
          <p:cNvPr id="1026" name="Picture 2" descr="plot">
            <a:extLst>
              <a:ext uri="{FF2B5EF4-FFF2-40B4-BE49-F238E27FC236}">
                <a16:creationId xmlns:a16="http://schemas.microsoft.com/office/drawing/2014/main" id="{09DC99EE-0F97-C5F3-524F-C507217EB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89" y="2677848"/>
            <a:ext cx="4441255" cy="337369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3323B55-57C5-FE5A-81B6-83034DA094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896" y="2677848"/>
            <a:ext cx="4173503" cy="348535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647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FA4CF9-F4A4-08E0-BB4D-D75707602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EBCPy</a:t>
            </a:r>
            <a:r>
              <a:rPr lang="en-US" dirty="0"/>
              <a:t> – </a:t>
            </a:r>
            <a:r>
              <a:rPr lang="en-US" dirty="0" err="1"/>
              <a:t>EBCPython</a:t>
            </a:r>
            <a:r>
              <a:rPr lang="en-US" dirty="0"/>
              <a:t> package (=</a:t>
            </a:r>
            <a:r>
              <a:rPr lang="en-US" dirty="0" err="1"/>
              <a:t>ModelicaSimulationPy</a:t>
            </a:r>
            <a:r>
              <a:rPr lang="en-US" dirty="0"/>
              <a:t>)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47E44C2-4E3C-904A-D07D-579D9930CB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Type: </a:t>
            </a:r>
            <a:r>
              <a:rPr lang="en-US" dirty="0" err="1"/>
              <a:t>PyPI</a:t>
            </a:r>
            <a:r>
              <a:rPr lang="en-US" dirty="0"/>
              <a:t> package</a:t>
            </a:r>
          </a:p>
          <a:p>
            <a:r>
              <a:rPr lang="en-US" dirty="0"/>
              <a:t>Use case: Python Scripts to automate/optimize/analyze simulation models</a:t>
            </a:r>
          </a:p>
          <a:p>
            <a:endParaRPr lang="en-US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027DD00-434C-B954-DB9A-A4E94C2EB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39" y="2037806"/>
            <a:ext cx="9418819" cy="41253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6793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D52714-0308-2F5B-6751-6986CCC9C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for digital, integral planning </a:t>
            </a:r>
            <a:br>
              <a:rPr lang="en-US" dirty="0"/>
            </a:br>
            <a:r>
              <a:rPr lang="en-US" dirty="0"/>
              <a:t>of building and energy system using software tools from EBC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482DCC7-B43D-5E1A-E3E2-4FE00C24DBFB}"/>
              </a:ext>
            </a:extLst>
          </p:cNvPr>
          <p:cNvSpPr/>
          <p:nvPr/>
        </p:nvSpPr>
        <p:spPr>
          <a:xfrm>
            <a:off x="9696437" y="1420264"/>
            <a:ext cx="2039698" cy="3614684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1">
              <a:solidFill>
                <a:schemeClr val="tx1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C18AD92-DC88-E640-6990-17A8F5AB29FC}"/>
              </a:ext>
            </a:extLst>
          </p:cNvPr>
          <p:cNvSpPr/>
          <p:nvPr/>
        </p:nvSpPr>
        <p:spPr>
          <a:xfrm>
            <a:off x="383112" y="871200"/>
            <a:ext cx="2039698" cy="457250"/>
          </a:xfrm>
          <a:prstGeom prst="rect">
            <a:avLst/>
          </a:prstGeom>
          <a:solidFill>
            <a:srgbClr val="C4C5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err="1">
                <a:solidFill>
                  <a:schemeClr val="tx1"/>
                </a:solidFill>
              </a:rPr>
              <a:t>Planning</a:t>
            </a:r>
            <a:r>
              <a:rPr lang="de-DE" sz="1600" b="1" dirty="0">
                <a:solidFill>
                  <a:schemeClr val="tx1"/>
                </a:solidFill>
              </a:rPr>
              <a:t> Phase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1A74047-227B-CF67-AD1F-B72EB7EDDF21}"/>
              </a:ext>
            </a:extLst>
          </p:cNvPr>
          <p:cNvSpPr/>
          <p:nvPr/>
        </p:nvSpPr>
        <p:spPr>
          <a:xfrm>
            <a:off x="2574305" y="871200"/>
            <a:ext cx="1272932" cy="457251"/>
          </a:xfrm>
          <a:prstGeom prst="rect">
            <a:avLst/>
          </a:prstGeom>
          <a:solidFill>
            <a:srgbClr val="C4C5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D21B3D9-56A4-A235-A006-357585D925ED}"/>
              </a:ext>
            </a:extLst>
          </p:cNvPr>
          <p:cNvSpPr/>
          <p:nvPr/>
        </p:nvSpPr>
        <p:spPr>
          <a:xfrm>
            <a:off x="3998731" y="871200"/>
            <a:ext cx="1272932" cy="457251"/>
          </a:xfrm>
          <a:prstGeom prst="rect">
            <a:avLst/>
          </a:prstGeom>
          <a:solidFill>
            <a:srgbClr val="C4C5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4C439119-26F8-A1C9-784C-6930B3BEE295}"/>
              </a:ext>
            </a:extLst>
          </p:cNvPr>
          <p:cNvSpPr/>
          <p:nvPr/>
        </p:nvSpPr>
        <p:spPr>
          <a:xfrm>
            <a:off x="5423158" y="871200"/>
            <a:ext cx="1272932" cy="457251"/>
          </a:xfrm>
          <a:prstGeom prst="rect">
            <a:avLst/>
          </a:prstGeom>
          <a:solidFill>
            <a:srgbClr val="C4C5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1162534-1C92-1127-79AC-5D44831DE51B}"/>
              </a:ext>
            </a:extLst>
          </p:cNvPr>
          <p:cNvSpPr/>
          <p:nvPr/>
        </p:nvSpPr>
        <p:spPr>
          <a:xfrm>
            <a:off x="6847584" y="871200"/>
            <a:ext cx="1272932" cy="457251"/>
          </a:xfrm>
          <a:prstGeom prst="rect">
            <a:avLst/>
          </a:prstGeom>
          <a:solidFill>
            <a:srgbClr val="C4C5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3578022-C8CB-EC25-71EE-CF3F132A063F}"/>
              </a:ext>
            </a:extLst>
          </p:cNvPr>
          <p:cNvSpPr/>
          <p:nvPr/>
        </p:nvSpPr>
        <p:spPr>
          <a:xfrm>
            <a:off x="8272010" y="871200"/>
            <a:ext cx="1272932" cy="457251"/>
          </a:xfrm>
          <a:prstGeom prst="rect">
            <a:avLst/>
          </a:prstGeom>
          <a:solidFill>
            <a:srgbClr val="C4C5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C455769A-0412-78D6-71C0-0010061EC44B}"/>
              </a:ext>
            </a:extLst>
          </p:cNvPr>
          <p:cNvSpPr/>
          <p:nvPr/>
        </p:nvSpPr>
        <p:spPr>
          <a:xfrm>
            <a:off x="9696438" y="871200"/>
            <a:ext cx="2049924" cy="457251"/>
          </a:xfrm>
          <a:prstGeom prst="rect">
            <a:avLst/>
          </a:prstGeom>
          <a:solidFill>
            <a:srgbClr val="C4C5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6-9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8CBBF836-CA3D-0CF9-9E34-F522C2E313E9}"/>
              </a:ext>
            </a:extLst>
          </p:cNvPr>
          <p:cNvSpPr/>
          <p:nvPr/>
        </p:nvSpPr>
        <p:spPr>
          <a:xfrm>
            <a:off x="383112" y="1432134"/>
            <a:ext cx="2039698" cy="1726228"/>
          </a:xfrm>
          <a:prstGeom prst="rect">
            <a:avLst/>
          </a:prstGeom>
          <a:solidFill>
            <a:srgbClr val="C4C5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Building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27BC2E98-FBAF-7F29-5F72-25E58DC8D680}"/>
              </a:ext>
            </a:extLst>
          </p:cNvPr>
          <p:cNvSpPr/>
          <p:nvPr/>
        </p:nvSpPr>
        <p:spPr>
          <a:xfrm>
            <a:off x="383111" y="3308721"/>
            <a:ext cx="2039698" cy="1726228"/>
          </a:xfrm>
          <a:prstGeom prst="rect">
            <a:avLst/>
          </a:prstGeom>
          <a:solidFill>
            <a:srgbClr val="C4C5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Energy System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F85516E8-68DD-C369-CBEB-A7F812C667BB}"/>
              </a:ext>
            </a:extLst>
          </p:cNvPr>
          <p:cNvSpPr/>
          <p:nvPr/>
        </p:nvSpPr>
        <p:spPr>
          <a:xfrm>
            <a:off x="2574466" y="1432134"/>
            <a:ext cx="6970315" cy="1723312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1">
              <a:solidFill>
                <a:schemeClr val="tx1"/>
              </a:solidFill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9B052D99-EBA6-1BC6-B453-A26DA4181ADD}"/>
              </a:ext>
            </a:extLst>
          </p:cNvPr>
          <p:cNvSpPr/>
          <p:nvPr/>
        </p:nvSpPr>
        <p:spPr>
          <a:xfrm>
            <a:off x="2574466" y="3311638"/>
            <a:ext cx="6970315" cy="1723312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1" dirty="0">
              <a:solidFill>
                <a:schemeClr val="tx1"/>
              </a:solidFill>
            </a:endParaRPr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39C8E3BE-1FAA-A20D-9786-A8E5F5D2B406}"/>
              </a:ext>
            </a:extLst>
          </p:cNvPr>
          <p:cNvGrpSpPr/>
          <p:nvPr/>
        </p:nvGrpSpPr>
        <p:grpSpPr>
          <a:xfrm>
            <a:off x="7676070" y="4191415"/>
            <a:ext cx="888891" cy="841571"/>
            <a:chOff x="6934200" y="3269700"/>
            <a:chExt cx="1211010" cy="1146542"/>
          </a:xfrm>
        </p:grpSpPr>
        <p:pic>
          <p:nvPicPr>
            <p:cNvPr id="5124" name="Picture 4">
              <a:extLst>
                <a:ext uri="{FF2B5EF4-FFF2-40B4-BE49-F238E27FC236}">
                  <a16:creationId xmlns:a16="http://schemas.microsoft.com/office/drawing/2014/main" id="{8390913A-FC5A-D12D-7844-1B2953B154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3269700"/>
              <a:ext cx="1041400" cy="1146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8" descr="Modelica&quot; Icon - Download for free – Iconduck">
              <a:extLst>
                <a:ext uri="{FF2B5EF4-FFF2-40B4-BE49-F238E27FC236}">
                  <a16:creationId xmlns:a16="http://schemas.microsoft.com/office/drawing/2014/main" id="{F13BEAB4-3AB2-925A-5688-A5EDD40DDA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0352" y="3288888"/>
              <a:ext cx="564858" cy="280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5CC14D2E-C983-3545-EDDB-D3EFEC7C6939}"/>
              </a:ext>
            </a:extLst>
          </p:cNvPr>
          <p:cNvGrpSpPr/>
          <p:nvPr/>
        </p:nvGrpSpPr>
        <p:grpSpPr>
          <a:xfrm>
            <a:off x="5515290" y="2342473"/>
            <a:ext cx="843665" cy="798491"/>
            <a:chOff x="6934200" y="1939933"/>
            <a:chExt cx="1211010" cy="1146167"/>
          </a:xfrm>
        </p:grpSpPr>
        <p:pic>
          <p:nvPicPr>
            <p:cNvPr id="5122" name="Picture 2">
              <a:extLst>
                <a:ext uri="{FF2B5EF4-FFF2-40B4-BE49-F238E27FC236}">
                  <a16:creationId xmlns:a16="http://schemas.microsoft.com/office/drawing/2014/main" id="{5A956F5D-E6A9-FFDB-940C-BCFF9BF589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2044700"/>
              <a:ext cx="1041400" cy="104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8" descr="Modelica&quot; Icon - Download for free – Iconduck">
              <a:extLst>
                <a:ext uri="{FF2B5EF4-FFF2-40B4-BE49-F238E27FC236}">
                  <a16:creationId xmlns:a16="http://schemas.microsoft.com/office/drawing/2014/main" id="{60BBD054-D35E-1281-E581-C67577D637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0352" y="1939933"/>
              <a:ext cx="564858" cy="280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CA05A2FD-375F-C66C-A703-CE0CB27FA838}"/>
              </a:ext>
            </a:extLst>
          </p:cNvPr>
          <p:cNvGrpSpPr/>
          <p:nvPr/>
        </p:nvGrpSpPr>
        <p:grpSpPr>
          <a:xfrm>
            <a:off x="2658179" y="1804274"/>
            <a:ext cx="2296662" cy="2504068"/>
            <a:chOff x="2658179" y="1598330"/>
            <a:chExt cx="2296662" cy="2504068"/>
          </a:xfrm>
        </p:grpSpPr>
        <p:grpSp>
          <p:nvGrpSpPr>
            <p:cNvPr id="29" name="Gruppieren 28">
              <a:extLst>
                <a:ext uri="{FF2B5EF4-FFF2-40B4-BE49-F238E27FC236}">
                  <a16:creationId xmlns:a16="http://schemas.microsoft.com/office/drawing/2014/main" id="{943990A9-D707-1B88-7944-A797BADE1C7E}"/>
                </a:ext>
              </a:extLst>
            </p:cNvPr>
            <p:cNvGrpSpPr/>
            <p:nvPr/>
          </p:nvGrpSpPr>
          <p:grpSpPr>
            <a:xfrm>
              <a:off x="2673746" y="1915110"/>
              <a:ext cx="2281095" cy="2187288"/>
              <a:chOff x="2663438" y="2571882"/>
              <a:chExt cx="1596156" cy="1530516"/>
            </a:xfrm>
          </p:grpSpPr>
          <p:pic>
            <p:nvPicPr>
              <p:cNvPr id="19" name="Picture 2">
                <a:extLst>
                  <a:ext uri="{FF2B5EF4-FFF2-40B4-BE49-F238E27FC236}">
                    <a16:creationId xmlns:a16="http://schemas.microsoft.com/office/drawing/2014/main" id="{31A07153-373F-2D4A-DEA2-9B3D9E4F98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63438" y="2781025"/>
                <a:ext cx="1321373" cy="13213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6" descr="Python icon - Free download on Iconfinder">
                <a:extLst>
                  <a:ext uri="{FF2B5EF4-FFF2-40B4-BE49-F238E27FC236}">
                    <a16:creationId xmlns:a16="http://schemas.microsoft.com/office/drawing/2014/main" id="{BEF0462A-CF43-AB51-B90E-FED60E55E8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4736" y="2571882"/>
                <a:ext cx="564858" cy="5648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8" name="Picture 2" descr="U:\Angis_Assis\Mitarbeiter\Jan_Schiefelbein\TEASERLogo.png">
              <a:extLst>
                <a:ext uri="{FF2B5EF4-FFF2-40B4-BE49-F238E27FC236}">
                  <a16:creationId xmlns:a16="http://schemas.microsoft.com/office/drawing/2014/main" id="{549FBE35-964B-E947-BDF8-FD24212BB4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8179" y="1598330"/>
              <a:ext cx="1776248" cy="625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26" name="Picture 6" descr="EnergyPlus | Department of Energy">
            <a:extLst>
              <a:ext uri="{FF2B5EF4-FFF2-40B4-BE49-F238E27FC236}">
                <a16:creationId xmlns:a16="http://schemas.microsoft.com/office/drawing/2014/main" id="{956E7FB5-C747-261C-0DAE-EE34977D2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816" y="1569946"/>
            <a:ext cx="1041400" cy="75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9C883CC3-163B-FE7D-17E4-A46F4E2199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727968" y="1957563"/>
            <a:ext cx="2039698" cy="1018050"/>
          </a:xfrm>
          <a:prstGeom prst="rect">
            <a:avLst/>
          </a:prstGeom>
        </p:spPr>
      </p:pic>
      <p:pic>
        <p:nvPicPr>
          <p:cNvPr id="5134" name="Picture 14" descr="Fiware continues to grow five years later - Secmotic">
            <a:extLst>
              <a:ext uri="{FF2B5EF4-FFF2-40B4-BE49-F238E27FC236}">
                <a16:creationId xmlns:a16="http://schemas.microsoft.com/office/drawing/2014/main" id="{5C17DBC4-BD3E-F24D-8D76-2F284C008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678" y="3594840"/>
            <a:ext cx="1911898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Verbinder: gewinkelt 31">
            <a:extLst>
              <a:ext uri="{FF2B5EF4-FFF2-40B4-BE49-F238E27FC236}">
                <a16:creationId xmlns:a16="http://schemas.microsoft.com/office/drawing/2014/main" id="{37BC002D-A51B-110F-2325-BC1FF5A572A9}"/>
              </a:ext>
            </a:extLst>
          </p:cNvPr>
          <p:cNvCxnSpPr>
            <a:stCxn id="19" idx="3"/>
            <a:endCxn id="5126" idx="1"/>
          </p:cNvCxnSpPr>
          <p:nvPr/>
        </p:nvCxnSpPr>
        <p:spPr>
          <a:xfrm flipV="1">
            <a:off x="4562144" y="1945101"/>
            <a:ext cx="3037672" cy="1419042"/>
          </a:xfrm>
          <a:prstGeom prst="bentConnector3">
            <a:avLst>
              <a:gd name="adj1" fmla="val 16182"/>
            </a:avLst>
          </a:prstGeom>
          <a:ln w="190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Verbinder: gewinkelt 32">
            <a:extLst>
              <a:ext uri="{FF2B5EF4-FFF2-40B4-BE49-F238E27FC236}">
                <a16:creationId xmlns:a16="http://schemas.microsoft.com/office/drawing/2014/main" id="{04D428E6-7CC8-34B3-CC20-CBB15243AB56}"/>
              </a:ext>
            </a:extLst>
          </p:cNvPr>
          <p:cNvCxnSpPr>
            <a:cxnSpLocks/>
            <a:stCxn id="19" idx="3"/>
            <a:endCxn id="5124" idx="1"/>
          </p:cNvCxnSpPr>
          <p:nvPr/>
        </p:nvCxnSpPr>
        <p:spPr>
          <a:xfrm>
            <a:off x="4562144" y="3364143"/>
            <a:ext cx="3113926" cy="1248058"/>
          </a:xfrm>
          <a:prstGeom prst="bentConnector3">
            <a:avLst>
              <a:gd name="adj1" fmla="val 15922"/>
            </a:avLst>
          </a:prstGeom>
          <a:ln w="190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Verbinder: gewinkelt 35">
            <a:extLst>
              <a:ext uri="{FF2B5EF4-FFF2-40B4-BE49-F238E27FC236}">
                <a16:creationId xmlns:a16="http://schemas.microsoft.com/office/drawing/2014/main" id="{5487FB12-83DB-46A2-B9AC-A62124EBDFDD}"/>
              </a:ext>
            </a:extLst>
          </p:cNvPr>
          <p:cNvCxnSpPr>
            <a:cxnSpLocks/>
            <a:stCxn id="19" idx="3"/>
            <a:endCxn id="5122" idx="1"/>
          </p:cNvCxnSpPr>
          <p:nvPr/>
        </p:nvCxnSpPr>
        <p:spPr>
          <a:xfrm flipV="1">
            <a:off x="4562144" y="2778212"/>
            <a:ext cx="953146" cy="585931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Verbinder: gewinkelt 41">
            <a:extLst>
              <a:ext uri="{FF2B5EF4-FFF2-40B4-BE49-F238E27FC236}">
                <a16:creationId xmlns:a16="http://schemas.microsoft.com/office/drawing/2014/main" id="{E781F7AA-74C2-4C3F-F59E-952BC91AF716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4562144" y="3364143"/>
            <a:ext cx="842311" cy="689977"/>
          </a:xfrm>
          <a:prstGeom prst="bentConnector3">
            <a:avLst>
              <a:gd name="adj1" fmla="val 57916"/>
            </a:avLst>
          </a:prstGeom>
          <a:ln w="190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660768CA-1A6F-5A38-CCDF-8946C08B17BB}"/>
              </a:ext>
            </a:extLst>
          </p:cNvPr>
          <p:cNvGrpSpPr/>
          <p:nvPr/>
        </p:nvGrpSpPr>
        <p:grpSpPr>
          <a:xfrm>
            <a:off x="4773168" y="5117068"/>
            <a:ext cx="2209748" cy="1086179"/>
            <a:chOff x="3904837" y="5117068"/>
            <a:chExt cx="2209748" cy="1086179"/>
          </a:xfrm>
        </p:grpSpPr>
        <p:sp>
          <p:nvSpPr>
            <p:cNvPr id="46" name="Rechteck 45">
              <a:extLst>
                <a:ext uri="{FF2B5EF4-FFF2-40B4-BE49-F238E27FC236}">
                  <a16:creationId xmlns:a16="http://schemas.microsoft.com/office/drawing/2014/main" id="{4579A9AA-4D40-AA3B-D6FC-815742B02D4E}"/>
                </a:ext>
              </a:extLst>
            </p:cNvPr>
            <p:cNvSpPr/>
            <p:nvPr/>
          </p:nvSpPr>
          <p:spPr>
            <a:xfrm>
              <a:off x="4121474" y="5333705"/>
              <a:ext cx="1888398" cy="869542"/>
            </a:xfrm>
            <a:prstGeom prst="rect">
              <a:avLst/>
            </a:prstGeom>
            <a:solidFill>
              <a:srgbClr val="C4C5C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b="1" dirty="0" err="1">
                  <a:solidFill>
                    <a:schemeClr val="tx1"/>
                  </a:solidFill>
                </a:rPr>
                <a:t>ModelicaPyCI</a:t>
              </a:r>
              <a:br>
                <a:rPr lang="de-DE" sz="1600" b="1" dirty="0">
                  <a:solidFill>
                    <a:schemeClr val="tx1"/>
                  </a:solidFill>
                </a:rPr>
              </a:br>
              <a:r>
                <a:rPr lang="de-DE" sz="1600" b="1" dirty="0" err="1">
                  <a:solidFill>
                    <a:schemeClr val="tx1"/>
                  </a:solidFill>
                </a:rPr>
                <a:t>MoCITempGen</a:t>
              </a:r>
              <a:endParaRPr lang="de-DE" sz="1600" b="1" dirty="0">
                <a:solidFill>
                  <a:schemeClr val="tx1"/>
                </a:solidFill>
              </a:endParaRPr>
            </a:p>
          </p:txBody>
        </p:sp>
        <p:pic>
          <p:nvPicPr>
            <p:cNvPr id="47" name="Picture 6" descr="Python icon - Free download on Iconfinder">
              <a:extLst>
                <a:ext uri="{FF2B5EF4-FFF2-40B4-BE49-F238E27FC236}">
                  <a16:creationId xmlns:a16="http://schemas.microsoft.com/office/drawing/2014/main" id="{7E1089DA-0FFF-3FF8-182F-CB104E72DC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837" y="5117068"/>
              <a:ext cx="433274" cy="433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8" descr="Modelica&quot; Icon - Download for free – Iconduck">
              <a:extLst>
                <a:ext uri="{FF2B5EF4-FFF2-40B4-BE49-F238E27FC236}">
                  <a16:creationId xmlns:a16="http://schemas.microsoft.com/office/drawing/2014/main" id="{DBD12928-BE5D-9495-8D9D-692EC8D03A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9975" y="5268129"/>
              <a:ext cx="414610" cy="205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50" name="Verbinder: gewinkelt 49">
            <a:extLst>
              <a:ext uri="{FF2B5EF4-FFF2-40B4-BE49-F238E27FC236}">
                <a16:creationId xmlns:a16="http://schemas.microsoft.com/office/drawing/2014/main" id="{C14A3942-8E94-CA07-AF01-71A8C094C7C3}"/>
              </a:ext>
            </a:extLst>
          </p:cNvPr>
          <p:cNvCxnSpPr>
            <a:cxnSpLocks/>
            <a:stCxn id="5124" idx="2"/>
            <a:endCxn id="46" idx="0"/>
          </p:cNvCxnSpPr>
          <p:nvPr/>
        </p:nvCxnSpPr>
        <p:spPr>
          <a:xfrm rot="5400000">
            <a:off x="6845777" y="4121213"/>
            <a:ext cx="300719" cy="2124264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Verbinder: gewinkelt 52">
            <a:extLst>
              <a:ext uri="{FF2B5EF4-FFF2-40B4-BE49-F238E27FC236}">
                <a16:creationId xmlns:a16="http://schemas.microsoft.com/office/drawing/2014/main" id="{3DCF9BA1-38D6-A741-E02A-EE26FA54214A}"/>
              </a:ext>
            </a:extLst>
          </p:cNvPr>
          <p:cNvCxnSpPr>
            <a:cxnSpLocks/>
            <a:stCxn id="5122" idx="2"/>
            <a:endCxn id="46" idx="0"/>
          </p:cNvCxnSpPr>
          <p:nvPr/>
        </p:nvCxnSpPr>
        <p:spPr>
          <a:xfrm rot="16200000" flipH="1">
            <a:off x="4809653" y="4209353"/>
            <a:ext cx="2192741" cy="55962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0" name="Verbinder: gewinkelt 5129">
            <a:extLst>
              <a:ext uri="{FF2B5EF4-FFF2-40B4-BE49-F238E27FC236}">
                <a16:creationId xmlns:a16="http://schemas.microsoft.com/office/drawing/2014/main" id="{79C74787-C61F-7C0F-5816-29D3378DDB10}"/>
              </a:ext>
            </a:extLst>
          </p:cNvPr>
          <p:cNvCxnSpPr>
            <a:cxnSpLocks/>
            <a:stCxn id="5124" idx="2"/>
            <a:endCxn id="5127" idx="0"/>
          </p:cNvCxnSpPr>
          <p:nvPr/>
        </p:nvCxnSpPr>
        <p:spPr>
          <a:xfrm rot="5400000">
            <a:off x="7907022" y="5177652"/>
            <a:ext cx="295913" cy="6581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44" name="Gruppieren 5143">
            <a:extLst>
              <a:ext uri="{FF2B5EF4-FFF2-40B4-BE49-F238E27FC236}">
                <a16:creationId xmlns:a16="http://schemas.microsoft.com/office/drawing/2014/main" id="{68588169-FB09-A3DB-3CF6-140A1E5B0C31}"/>
              </a:ext>
            </a:extLst>
          </p:cNvPr>
          <p:cNvGrpSpPr/>
          <p:nvPr/>
        </p:nvGrpSpPr>
        <p:grpSpPr>
          <a:xfrm>
            <a:off x="2673746" y="4314691"/>
            <a:ext cx="2019751" cy="1888556"/>
            <a:chOff x="2673746" y="4314691"/>
            <a:chExt cx="2019751" cy="1888556"/>
          </a:xfrm>
        </p:grpSpPr>
        <p:sp>
          <p:nvSpPr>
            <p:cNvPr id="56" name="Rechteck 55">
              <a:extLst>
                <a:ext uri="{FF2B5EF4-FFF2-40B4-BE49-F238E27FC236}">
                  <a16:creationId xmlns:a16="http://schemas.microsoft.com/office/drawing/2014/main" id="{72646B5C-3C4F-27D5-71A8-9ACEC70CAB23}"/>
                </a:ext>
              </a:extLst>
            </p:cNvPr>
            <p:cNvSpPr/>
            <p:nvPr/>
          </p:nvSpPr>
          <p:spPr>
            <a:xfrm>
              <a:off x="2673746" y="5333705"/>
              <a:ext cx="1888398" cy="869542"/>
            </a:xfrm>
            <a:prstGeom prst="rect">
              <a:avLst/>
            </a:prstGeom>
            <a:solidFill>
              <a:srgbClr val="C4C5C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b="1" dirty="0">
                  <a:solidFill>
                    <a:schemeClr val="tx1"/>
                  </a:solidFill>
                </a:rPr>
                <a:t>Blender+</a:t>
              </a:r>
              <a:br>
                <a:rPr lang="de-DE" sz="1600" b="1" dirty="0">
                  <a:solidFill>
                    <a:schemeClr val="tx1"/>
                  </a:solidFill>
                </a:rPr>
              </a:br>
              <a:r>
                <a:rPr lang="de-DE" sz="1600" b="1" dirty="0">
                  <a:solidFill>
                    <a:schemeClr val="tx1"/>
                  </a:solidFill>
                </a:rPr>
                <a:t>Bonsai</a:t>
              </a:r>
            </a:p>
          </p:txBody>
        </p:sp>
        <p:cxnSp>
          <p:nvCxnSpPr>
            <p:cNvPr id="57" name="Verbinder: gewinkelt 56">
              <a:extLst>
                <a:ext uri="{FF2B5EF4-FFF2-40B4-BE49-F238E27FC236}">
                  <a16:creationId xmlns:a16="http://schemas.microsoft.com/office/drawing/2014/main" id="{3A0129DF-F60B-1232-5081-C42BED8AEA48}"/>
                </a:ext>
              </a:extLst>
            </p:cNvPr>
            <p:cNvCxnSpPr>
              <a:cxnSpLocks/>
              <a:stCxn id="19" idx="2"/>
              <a:endCxn id="56" idx="0"/>
            </p:cNvCxnSpPr>
            <p:nvPr/>
          </p:nvCxnSpPr>
          <p:spPr>
            <a:xfrm rot="5400000">
              <a:off x="3105264" y="4821023"/>
              <a:ext cx="1025363" cy="12700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bg1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141" name="Grafik 5140">
              <a:extLst>
                <a:ext uri="{FF2B5EF4-FFF2-40B4-BE49-F238E27FC236}">
                  <a16:creationId xmlns:a16="http://schemas.microsoft.com/office/drawing/2014/main" id="{C4825FDD-B56B-FE1B-25E9-B65896F2A6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246100" y="5171990"/>
              <a:ext cx="447397" cy="447397"/>
            </a:xfrm>
            <a:prstGeom prst="rect">
              <a:avLst/>
            </a:prstGeom>
          </p:spPr>
        </p:pic>
      </p:grpSp>
      <p:grpSp>
        <p:nvGrpSpPr>
          <p:cNvPr id="5145" name="Gruppieren 5144">
            <a:extLst>
              <a:ext uri="{FF2B5EF4-FFF2-40B4-BE49-F238E27FC236}">
                <a16:creationId xmlns:a16="http://schemas.microsoft.com/office/drawing/2014/main" id="{1B2A725D-A5B0-1B61-0232-34858297B672}"/>
              </a:ext>
            </a:extLst>
          </p:cNvPr>
          <p:cNvGrpSpPr/>
          <p:nvPr/>
        </p:nvGrpSpPr>
        <p:grpSpPr>
          <a:xfrm>
            <a:off x="7094840" y="5112262"/>
            <a:ext cx="2143653" cy="1086179"/>
            <a:chOff x="7094840" y="5112262"/>
            <a:chExt cx="2143653" cy="1086179"/>
          </a:xfrm>
        </p:grpSpPr>
        <p:grpSp>
          <p:nvGrpSpPr>
            <p:cNvPr id="5129" name="Gruppieren 5128">
              <a:extLst>
                <a:ext uri="{FF2B5EF4-FFF2-40B4-BE49-F238E27FC236}">
                  <a16:creationId xmlns:a16="http://schemas.microsoft.com/office/drawing/2014/main" id="{AAB36485-814B-37BE-821D-6039A16E4772}"/>
                </a:ext>
              </a:extLst>
            </p:cNvPr>
            <p:cNvGrpSpPr/>
            <p:nvPr/>
          </p:nvGrpSpPr>
          <p:grpSpPr>
            <a:xfrm>
              <a:off x="7094840" y="5112262"/>
              <a:ext cx="2143653" cy="1086179"/>
              <a:chOff x="4425617" y="5269468"/>
              <a:chExt cx="2143653" cy="1086179"/>
            </a:xfrm>
          </p:grpSpPr>
          <p:sp>
            <p:nvSpPr>
              <p:cNvPr id="5127" name="Rechteck 5126">
                <a:extLst>
                  <a:ext uri="{FF2B5EF4-FFF2-40B4-BE49-F238E27FC236}">
                    <a16:creationId xmlns:a16="http://schemas.microsoft.com/office/drawing/2014/main" id="{25896B29-8470-6403-9815-D4C5A3848378}"/>
                  </a:ext>
                </a:extLst>
              </p:cNvPr>
              <p:cNvSpPr/>
              <p:nvPr/>
            </p:nvSpPr>
            <p:spPr>
              <a:xfrm>
                <a:off x="4425617" y="5486105"/>
                <a:ext cx="1913693" cy="869542"/>
              </a:xfrm>
              <a:prstGeom prst="rect">
                <a:avLst/>
              </a:prstGeom>
              <a:solidFill>
                <a:srgbClr val="C4C5C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b="1" dirty="0">
                  <a:solidFill>
                    <a:schemeClr val="tx1"/>
                  </a:solidFill>
                </a:endParaRPr>
              </a:p>
              <a:p>
                <a:pPr algn="ctr"/>
                <a:endParaRPr lang="de-DE" sz="16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de-DE" sz="1600" b="1" dirty="0" err="1">
                    <a:solidFill>
                      <a:schemeClr val="tx1"/>
                    </a:solidFill>
                  </a:rPr>
                  <a:t>EBCpy&amp;VCLibPy</a:t>
                </a:r>
                <a:endParaRPr lang="de-DE" sz="1600" b="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5128" name="Picture 6" descr="Python icon - Free download on Iconfinder">
                <a:extLst>
                  <a:ext uri="{FF2B5EF4-FFF2-40B4-BE49-F238E27FC236}">
                    <a16:creationId xmlns:a16="http://schemas.microsoft.com/office/drawing/2014/main" id="{BB493956-1FDE-F326-44D6-3FEC14DB97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35996" y="5269468"/>
                <a:ext cx="433274" cy="4332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150" name="Picture 6" descr="AixWeather Logo">
              <a:extLst>
                <a:ext uri="{FF2B5EF4-FFF2-40B4-BE49-F238E27FC236}">
                  <a16:creationId xmlns:a16="http://schemas.microsoft.com/office/drawing/2014/main" id="{C44146D2-B5B2-8103-D214-47F12A7EC2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0817" y="5333705"/>
              <a:ext cx="961737" cy="559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48" name="Gruppieren 5147">
            <a:extLst>
              <a:ext uri="{FF2B5EF4-FFF2-40B4-BE49-F238E27FC236}">
                <a16:creationId xmlns:a16="http://schemas.microsoft.com/office/drawing/2014/main" id="{88FC27CE-A861-69AD-BB96-323AAC3E775A}"/>
              </a:ext>
            </a:extLst>
          </p:cNvPr>
          <p:cNvGrpSpPr/>
          <p:nvPr/>
        </p:nvGrpSpPr>
        <p:grpSpPr>
          <a:xfrm>
            <a:off x="5187572" y="3324387"/>
            <a:ext cx="1561642" cy="1169758"/>
            <a:chOff x="5187572" y="3324387"/>
            <a:chExt cx="1561642" cy="1169758"/>
          </a:xfrm>
        </p:grpSpPr>
        <p:pic>
          <p:nvPicPr>
            <p:cNvPr id="5147" name="Grafik 5146" descr="Ein Bild, das Grafiken, Screenshot, Reihe, Grafikdesign enthält.&#10;&#10;Automatisch generierte Beschreibung">
              <a:extLst>
                <a:ext uri="{FF2B5EF4-FFF2-40B4-BE49-F238E27FC236}">
                  <a16:creationId xmlns:a16="http://schemas.microsoft.com/office/drawing/2014/main" id="{BA3387F1-0B23-C098-8934-D326B4ECF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396978" y="3552819"/>
              <a:ext cx="981305" cy="941326"/>
            </a:xfrm>
            <a:prstGeom prst="rect">
              <a:avLst/>
            </a:prstGeom>
          </p:spPr>
        </p:pic>
        <p:grpSp>
          <p:nvGrpSpPr>
            <p:cNvPr id="40" name="Gruppieren 39">
              <a:extLst>
                <a:ext uri="{FF2B5EF4-FFF2-40B4-BE49-F238E27FC236}">
                  <a16:creationId xmlns:a16="http://schemas.microsoft.com/office/drawing/2014/main" id="{A4E670E8-5D8E-F4D5-AB66-4CC868D5F2EA}"/>
                </a:ext>
              </a:extLst>
            </p:cNvPr>
            <p:cNvGrpSpPr/>
            <p:nvPr/>
          </p:nvGrpSpPr>
          <p:grpSpPr>
            <a:xfrm>
              <a:off x="5187572" y="3324387"/>
              <a:ext cx="1561642" cy="634629"/>
              <a:chOff x="5265634" y="4425269"/>
              <a:chExt cx="1561642" cy="634629"/>
            </a:xfrm>
          </p:grpSpPr>
          <p:pic>
            <p:nvPicPr>
              <p:cNvPr id="6148" name="Picture 4" descr="Gurobi Optimization · GitHub">
                <a:extLst>
                  <a:ext uri="{FF2B5EF4-FFF2-40B4-BE49-F238E27FC236}">
                    <a16:creationId xmlns:a16="http://schemas.microsoft.com/office/drawing/2014/main" id="{64428528-7B9F-F47D-8B05-E50FBC9C00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92647" y="4425269"/>
                <a:ext cx="634629" cy="6346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6" descr="Python icon - Free download on Iconfinder">
                <a:extLst>
                  <a:ext uri="{FF2B5EF4-FFF2-40B4-BE49-F238E27FC236}">
                    <a16:creationId xmlns:a16="http://schemas.microsoft.com/office/drawing/2014/main" id="{3551E6E8-B283-98D2-8887-15F164EDB8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5634" y="4465921"/>
                <a:ext cx="564858" cy="5648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68456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F85516E8-68DD-C369-CBEB-A7F812C667BB}"/>
              </a:ext>
            </a:extLst>
          </p:cNvPr>
          <p:cNvSpPr/>
          <p:nvPr/>
        </p:nvSpPr>
        <p:spPr>
          <a:xfrm>
            <a:off x="2574466" y="1432134"/>
            <a:ext cx="6970315" cy="1723312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1">
              <a:solidFill>
                <a:schemeClr val="tx1"/>
              </a:solidFill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76D65783-E34A-6E92-4616-17E0F3CE29C2}"/>
              </a:ext>
            </a:extLst>
          </p:cNvPr>
          <p:cNvSpPr/>
          <p:nvPr/>
        </p:nvSpPr>
        <p:spPr>
          <a:xfrm>
            <a:off x="2589369" y="2337825"/>
            <a:ext cx="2123921" cy="2073359"/>
          </a:xfrm>
          <a:prstGeom prst="rect">
            <a:avLst/>
          </a:prstGeom>
          <a:solidFill>
            <a:srgbClr val="C4C5C6"/>
          </a:solidFill>
          <a:ln w="28575">
            <a:solidFill>
              <a:srgbClr val="E633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DD52714-0308-2F5B-6751-6986CCC9C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for digital, integral planning </a:t>
            </a:r>
            <a:br>
              <a:rPr lang="en-US" dirty="0"/>
            </a:br>
            <a:r>
              <a:rPr lang="en-US" dirty="0"/>
              <a:t>of building and energy system using software tools from EBC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482DCC7-B43D-5E1A-E3E2-4FE00C24DBFB}"/>
              </a:ext>
            </a:extLst>
          </p:cNvPr>
          <p:cNvSpPr/>
          <p:nvPr/>
        </p:nvSpPr>
        <p:spPr>
          <a:xfrm>
            <a:off x="9696437" y="1420264"/>
            <a:ext cx="2039698" cy="3614684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1">
              <a:solidFill>
                <a:schemeClr val="tx1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C18AD92-DC88-E640-6990-17A8F5AB29FC}"/>
              </a:ext>
            </a:extLst>
          </p:cNvPr>
          <p:cNvSpPr/>
          <p:nvPr/>
        </p:nvSpPr>
        <p:spPr>
          <a:xfrm>
            <a:off x="383112" y="871200"/>
            <a:ext cx="2039698" cy="457250"/>
          </a:xfrm>
          <a:prstGeom prst="rect">
            <a:avLst/>
          </a:prstGeom>
          <a:solidFill>
            <a:srgbClr val="C4C5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err="1">
                <a:solidFill>
                  <a:schemeClr val="tx1"/>
                </a:solidFill>
              </a:rPr>
              <a:t>Planning</a:t>
            </a:r>
            <a:r>
              <a:rPr lang="de-DE" sz="1600" b="1" dirty="0">
                <a:solidFill>
                  <a:schemeClr val="tx1"/>
                </a:solidFill>
              </a:rPr>
              <a:t> Phase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1A74047-227B-CF67-AD1F-B72EB7EDDF21}"/>
              </a:ext>
            </a:extLst>
          </p:cNvPr>
          <p:cNvSpPr/>
          <p:nvPr/>
        </p:nvSpPr>
        <p:spPr>
          <a:xfrm>
            <a:off x="2574305" y="871200"/>
            <a:ext cx="1272932" cy="457251"/>
          </a:xfrm>
          <a:prstGeom prst="rect">
            <a:avLst/>
          </a:prstGeom>
          <a:solidFill>
            <a:srgbClr val="C4C5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D21B3D9-56A4-A235-A006-357585D925ED}"/>
              </a:ext>
            </a:extLst>
          </p:cNvPr>
          <p:cNvSpPr/>
          <p:nvPr/>
        </p:nvSpPr>
        <p:spPr>
          <a:xfrm>
            <a:off x="3998731" y="871200"/>
            <a:ext cx="1272932" cy="457251"/>
          </a:xfrm>
          <a:prstGeom prst="rect">
            <a:avLst/>
          </a:prstGeom>
          <a:solidFill>
            <a:srgbClr val="C4C5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4C439119-26F8-A1C9-784C-6930B3BEE295}"/>
              </a:ext>
            </a:extLst>
          </p:cNvPr>
          <p:cNvSpPr/>
          <p:nvPr/>
        </p:nvSpPr>
        <p:spPr>
          <a:xfrm>
            <a:off x="5423158" y="871200"/>
            <a:ext cx="1272932" cy="457251"/>
          </a:xfrm>
          <a:prstGeom prst="rect">
            <a:avLst/>
          </a:prstGeom>
          <a:solidFill>
            <a:srgbClr val="C4C5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1162534-1C92-1127-79AC-5D44831DE51B}"/>
              </a:ext>
            </a:extLst>
          </p:cNvPr>
          <p:cNvSpPr/>
          <p:nvPr/>
        </p:nvSpPr>
        <p:spPr>
          <a:xfrm>
            <a:off x="6847584" y="871200"/>
            <a:ext cx="1272932" cy="457251"/>
          </a:xfrm>
          <a:prstGeom prst="rect">
            <a:avLst/>
          </a:prstGeom>
          <a:solidFill>
            <a:srgbClr val="C4C5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3578022-C8CB-EC25-71EE-CF3F132A063F}"/>
              </a:ext>
            </a:extLst>
          </p:cNvPr>
          <p:cNvSpPr/>
          <p:nvPr/>
        </p:nvSpPr>
        <p:spPr>
          <a:xfrm>
            <a:off x="8272010" y="871200"/>
            <a:ext cx="1272932" cy="457251"/>
          </a:xfrm>
          <a:prstGeom prst="rect">
            <a:avLst/>
          </a:prstGeom>
          <a:solidFill>
            <a:srgbClr val="C4C5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C455769A-0412-78D6-71C0-0010061EC44B}"/>
              </a:ext>
            </a:extLst>
          </p:cNvPr>
          <p:cNvSpPr/>
          <p:nvPr/>
        </p:nvSpPr>
        <p:spPr>
          <a:xfrm>
            <a:off x="9696438" y="871200"/>
            <a:ext cx="2049924" cy="457251"/>
          </a:xfrm>
          <a:prstGeom prst="rect">
            <a:avLst/>
          </a:prstGeom>
          <a:solidFill>
            <a:srgbClr val="C4C5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6-9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8CBBF836-CA3D-0CF9-9E34-F522C2E313E9}"/>
              </a:ext>
            </a:extLst>
          </p:cNvPr>
          <p:cNvSpPr/>
          <p:nvPr/>
        </p:nvSpPr>
        <p:spPr>
          <a:xfrm>
            <a:off x="383112" y="1432134"/>
            <a:ext cx="2039698" cy="1726228"/>
          </a:xfrm>
          <a:prstGeom prst="rect">
            <a:avLst/>
          </a:prstGeom>
          <a:solidFill>
            <a:srgbClr val="C4C5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Building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27BC2E98-FBAF-7F29-5F72-25E58DC8D680}"/>
              </a:ext>
            </a:extLst>
          </p:cNvPr>
          <p:cNvSpPr/>
          <p:nvPr/>
        </p:nvSpPr>
        <p:spPr>
          <a:xfrm>
            <a:off x="383111" y="3308721"/>
            <a:ext cx="2039698" cy="1726228"/>
          </a:xfrm>
          <a:prstGeom prst="rect">
            <a:avLst/>
          </a:prstGeom>
          <a:solidFill>
            <a:srgbClr val="C4C5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Energy System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9B052D99-EBA6-1BC6-B453-A26DA4181ADD}"/>
              </a:ext>
            </a:extLst>
          </p:cNvPr>
          <p:cNvSpPr/>
          <p:nvPr/>
        </p:nvSpPr>
        <p:spPr>
          <a:xfrm>
            <a:off x="2574466" y="3311638"/>
            <a:ext cx="6970315" cy="1723312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1" dirty="0">
              <a:solidFill>
                <a:schemeClr val="tx1"/>
              </a:solidFill>
            </a:endParaRPr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39C8E3BE-1FAA-A20D-9786-A8E5F5D2B406}"/>
              </a:ext>
            </a:extLst>
          </p:cNvPr>
          <p:cNvGrpSpPr/>
          <p:nvPr/>
        </p:nvGrpSpPr>
        <p:grpSpPr>
          <a:xfrm>
            <a:off x="7676070" y="4191415"/>
            <a:ext cx="888891" cy="841571"/>
            <a:chOff x="6934200" y="3269700"/>
            <a:chExt cx="1211010" cy="1146542"/>
          </a:xfrm>
        </p:grpSpPr>
        <p:pic>
          <p:nvPicPr>
            <p:cNvPr id="5124" name="Picture 4">
              <a:extLst>
                <a:ext uri="{FF2B5EF4-FFF2-40B4-BE49-F238E27FC236}">
                  <a16:creationId xmlns:a16="http://schemas.microsoft.com/office/drawing/2014/main" id="{8390913A-FC5A-D12D-7844-1B2953B154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3269700"/>
              <a:ext cx="1041400" cy="1146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8" descr="Modelica&quot; Icon - Download for free – Iconduck">
              <a:extLst>
                <a:ext uri="{FF2B5EF4-FFF2-40B4-BE49-F238E27FC236}">
                  <a16:creationId xmlns:a16="http://schemas.microsoft.com/office/drawing/2014/main" id="{F13BEAB4-3AB2-925A-5688-A5EDD40DDA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0352" y="3288888"/>
              <a:ext cx="564858" cy="280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5CC14D2E-C983-3545-EDDB-D3EFEC7C6939}"/>
              </a:ext>
            </a:extLst>
          </p:cNvPr>
          <p:cNvGrpSpPr/>
          <p:nvPr/>
        </p:nvGrpSpPr>
        <p:grpSpPr>
          <a:xfrm>
            <a:off x="5515290" y="2342473"/>
            <a:ext cx="843665" cy="798491"/>
            <a:chOff x="6934200" y="1939933"/>
            <a:chExt cx="1211010" cy="1146167"/>
          </a:xfrm>
        </p:grpSpPr>
        <p:pic>
          <p:nvPicPr>
            <p:cNvPr id="5122" name="Picture 2">
              <a:extLst>
                <a:ext uri="{FF2B5EF4-FFF2-40B4-BE49-F238E27FC236}">
                  <a16:creationId xmlns:a16="http://schemas.microsoft.com/office/drawing/2014/main" id="{5A956F5D-E6A9-FFDB-940C-BCFF9BF589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2044700"/>
              <a:ext cx="1041400" cy="104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8" descr="Modelica&quot; Icon - Download for free – Iconduck">
              <a:extLst>
                <a:ext uri="{FF2B5EF4-FFF2-40B4-BE49-F238E27FC236}">
                  <a16:creationId xmlns:a16="http://schemas.microsoft.com/office/drawing/2014/main" id="{60BBD054-D35E-1281-E581-C67577D637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0352" y="1939933"/>
              <a:ext cx="564858" cy="280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CA05A2FD-375F-C66C-A703-CE0CB27FA838}"/>
              </a:ext>
            </a:extLst>
          </p:cNvPr>
          <p:cNvGrpSpPr/>
          <p:nvPr/>
        </p:nvGrpSpPr>
        <p:grpSpPr>
          <a:xfrm>
            <a:off x="2658179" y="1804274"/>
            <a:ext cx="2296662" cy="2504068"/>
            <a:chOff x="2658179" y="1598330"/>
            <a:chExt cx="2296662" cy="2504068"/>
          </a:xfrm>
        </p:grpSpPr>
        <p:grpSp>
          <p:nvGrpSpPr>
            <p:cNvPr id="29" name="Gruppieren 28">
              <a:extLst>
                <a:ext uri="{FF2B5EF4-FFF2-40B4-BE49-F238E27FC236}">
                  <a16:creationId xmlns:a16="http://schemas.microsoft.com/office/drawing/2014/main" id="{943990A9-D707-1B88-7944-A797BADE1C7E}"/>
                </a:ext>
              </a:extLst>
            </p:cNvPr>
            <p:cNvGrpSpPr/>
            <p:nvPr/>
          </p:nvGrpSpPr>
          <p:grpSpPr>
            <a:xfrm>
              <a:off x="2673746" y="1915110"/>
              <a:ext cx="2281095" cy="2187288"/>
              <a:chOff x="2663438" y="2571882"/>
              <a:chExt cx="1596156" cy="1530516"/>
            </a:xfrm>
          </p:grpSpPr>
          <p:pic>
            <p:nvPicPr>
              <p:cNvPr id="19" name="Picture 2">
                <a:extLst>
                  <a:ext uri="{FF2B5EF4-FFF2-40B4-BE49-F238E27FC236}">
                    <a16:creationId xmlns:a16="http://schemas.microsoft.com/office/drawing/2014/main" id="{31A07153-373F-2D4A-DEA2-9B3D9E4F98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63438" y="2781025"/>
                <a:ext cx="1321373" cy="13213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6" descr="Python icon - Free download on Iconfinder">
                <a:extLst>
                  <a:ext uri="{FF2B5EF4-FFF2-40B4-BE49-F238E27FC236}">
                    <a16:creationId xmlns:a16="http://schemas.microsoft.com/office/drawing/2014/main" id="{BEF0462A-CF43-AB51-B90E-FED60E55E8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4736" y="2571882"/>
                <a:ext cx="564858" cy="5648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8" name="Picture 2" descr="U:\Angis_Assis\Mitarbeiter\Jan_Schiefelbein\TEASERLogo.png">
              <a:extLst>
                <a:ext uri="{FF2B5EF4-FFF2-40B4-BE49-F238E27FC236}">
                  <a16:creationId xmlns:a16="http://schemas.microsoft.com/office/drawing/2014/main" id="{549FBE35-964B-E947-BDF8-FD24212BB4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8179" y="1598330"/>
              <a:ext cx="1776248" cy="625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26" name="Picture 6" descr="EnergyPlus | Department of Energy">
            <a:extLst>
              <a:ext uri="{FF2B5EF4-FFF2-40B4-BE49-F238E27FC236}">
                <a16:creationId xmlns:a16="http://schemas.microsoft.com/office/drawing/2014/main" id="{956E7FB5-C747-261C-0DAE-EE34977D2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816" y="1569946"/>
            <a:ext cx="1041400" cy="75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9C883CC3-163B-FE7D-17E4-A46F4E2199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727968" y="1957563"/>
            <a:ext cx="2039698" cy="1018050"/>
          </a:xfrm>
          <a:prstGeom prst="rect">
            <a:avLst/>
          </a:prstGeom>
        </p:spPr>
      </p:pic>
      <p:pic>
        <p:nvPicPr>
          <p:cNvPr id="5134" name="Picture 14" descr="Fiware continues to grow five years later - Secmotic">
            <a:extLst>
              <a:ext uri="{FF2B5EF4-FFF2-40B4-BE49-F238E27FC236}">
                <a16:creationId xmlns:a16="http://schemas.microsoft.com/office/drawing/2014/main" id="{5C17DBC4-BD3E-F24D-8D76-2F284C008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678" y="3594840"/>
            <a:ext cx="1911898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Verbinder: gewinkelt 31">
            <a:extLst>
              <a:ext uri="{FF2B5EF4-FFF2-40B4-BE49-F238E27FC236}">
                <a16:creationId xmlns:a16="http://schemas.microsoft.com/office/drawing/2014/main" id="{37BC002D-A51B-110F-2325-BC1FF5A572A9}"/>
              </a:ext>
            </a:extLst>
          </p:cNvPr>
          <p:cNvCxnSpPr>
            <a:stCxn id="19" idx="3"/>
            <a:endCxn id="5126" idx="1"/>
          </p:cNvCxnSpPr>
          <p:nvPr/>
        </p:nvCxnSpPr>
        <p:spPr>
          <a:xfrm flipV="1">
            <a:off x="4562144" y="1945101"/>
            <a:ext cx="3037672" cy="1419042"/>
          </a:xfrm>
          <a:prstGeom prst="bentConnector3">
            <a:avLst>
              <a:gd name="adj1" fmla="val 16182"/>
            </a:avLst>
          </a:prstGeom>
          <a:ln w="190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Verbinder: gewinkelt 32">
            <a:extLst>
              <a:ext uri="{FF2B5EF4-FFF2-40B4-BE49-F238E27FC236}">
                <a16:creationId xmlns:a16="http://schemas.microsoft.com/office/drawing/2014/main" id="{04D428E6-7CC8-34B3-CC20-CBB15243AB56}"/>
              </a:ext>
            </a:extLst>
          </p:cNvPr>
          <p:cNvCxnSpPr>
            <a:cxnSpLocks/>
            <a:stCxn id="19" idx="3"/>
            <a:endCxn id="5124" idx="1"/>
          </p:cNvCxnSpPr>
          <p:nvPr/>
        </p:nvCxnSpPr>
        <p:spPr>
          <a:xfrm>
            <a:off x="4562144" y="3364143"/>
            <a:ext cx="3113926" cy="1248058"/>
          </a:xfrm>
          <a:prstGeom prst="bentConnector3">
            <a:avLst>
              <a:gd name="adj1" fmla="val 15922"/>
            </a:avLst>
          </a:prstGeom>
          <a:ln w="190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Verbinder: gewinkelt 35">
            <a:extLst>
              <a:ext uri="{FF2B5EF4-FFF2-40B4-BE49-F238E27FC236}">
                <a16:creationId xmlns:a16="http://schemas.microsoft.com/office/drawing/2014/main" id="{5487FB12-83DB-46A2-B9AC-A62124EBDFDD}"/>
              </a:ext>
            </a:extLst>
          </p:cNvPr>
          <p:cNvCxnSpPr>
            <a:cxnSpLocks/>
            <a:stCxn id="19" idx="3"/>
            <a:endCxn id="5122" idx="1"/>
          </p:cNvCxnSpPr>
          <p:nvPr/>
        </p:nvCxnSpPr>
        <p:spPr>
          <a:xfrm flipV="1">
            <a:off x="4562144" y="2778212"/>
            <a:ext cx="953146" cy="585931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Verbinder: gewinkelt 41">
            <a:extLst>
              <a:ext uri="{FF2B5EF4-FFF2-40B4-BE49-F238E27FC236}">
                <a16:creationId xmlns:a16="http://schemas.microsoft.com/office/drawing/2014/main" id="{E781F7AA-74C2-4C3F-F59E-952BC91AF716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4562144" y="3364143"/>
            <a:ext cx="842311" cy="689977"/>
          </a:xfrm>
          <a:prstGeom prst="bentConnector3">
            <a:avLst>
              <a:gd name="adj1" fmla="val 57916"/>
            </a:avLst>
          </a:prstGeom>
          <a:ln w="190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660768CA-1A6F-5A38-CCDF-8946C08B17BB}"/>
              </a:ext>
            </a:extLst>
          </p:cNvPr>
          <p:cNvGrpSpPr/>
          <p:nvPr/>
        </p:nvGrpSpPr>
        <p:grpSpPr>
          <a:xfrm>
            <a:off x="4773168" y="5117068"/>
            <a:ext cx="2209748" cy="1086179"/>
            <a:chOff x="3904837" y="5117068"/>
            <a:chExt cx="2209748" cy="1086179"/>
          </a:xfrm>
        </p:grpSpPr>
        <p:sp>
          <p:nvSpPr>
            <p:cNvPr id="46" name="Rechteck 45">
              <a:extLst>
                <a:ext uri="{FF2B5EF4-FFF2-40B4-BE49-F238E27FC236}">
                  <a16:creationId xmlns:a16="http://schemas.microsoft.com/office/drawing/2014/main" id="{4579A9AA-4D40-AA3B-D6FC-815742B02D4E}"/>
                </a:ext>
              </a:extLst>
            </p:cNvPr>
            <p:cNvSpPr/>
            <p:nvPr/>
          </p:nvSpPr>
          <p:spPr>
            <a:xfrm>
              <a:off x="4121474" y="5333705"/>
              <a:ext cx="1888398" cy="869542"/>
            </a:xfrm>
            <a:prstGeom prst="rect">
              <a:avLst/>
            </a:prstGeom>
            <a:solidFill>
              <a:srgbClr val="C4C5C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b="1" dirty="0" err="1">
                  <a:solidFill>
                    <a:schemeClr val="tx1"/>
                  </a:solidFill>
                </a:rPr>
                <a:t>ModelicaPyCI</a:t>
              </a:r>
              <a:br>
                <a:rPr lang="de-DE" sz="1600" b="1" dirty="0">
                  <a:solidFill>
                    <a:schemeClr val="tx1"/>
                  </a:solidFill>
                </a:rPr>
              </a:br>
              <a:r>
                <a:rPr lang="de-DE" sz="1600" b="1" dirty="0" err="1">
                  <a:solidFill>
                    <a:schemeClr val="tx1"/>
                  </a:solidFill>
                </a:rPr>
                <a:t>MoCITempGen</a:t>
              </a:r>
              <a:endParaRPr lang="de-DE" sz="1600" b="1" dirty="0">
                <a:solidFill>
                  <a:schemeClr val="tx1"/>
                </a:solidFill>
              </a:endParaRPr>
            </a:p>
          </p:txBody>
        </p:sp>
        <p:pic>
          <p:nvPicPr>
            <p:cNvPr id="47" name="Picture 6" descr="Python icon - Free download on Iconfinder">
              <a:extLst>
                <a:ext uri="{FF2B5EF4-FFF2-40B4-BE49-F238E27FC236}">
                  <a16:creationId xmlns:a16="http://schemas.microsoft.com/office/drawing/2014/main" id="{7E1089DA-0FFF-3FF8-182F-CB104E72DC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837" y="5117068"/>
              <a:ext cx="433274" cy="433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8" descr="Modelica&quot; Icon - Download for free – Iconduck">
              <a:extLst>
                <a:ext uri="{FF2B5EF4-FFF2-40B4-BE49-F238E27FC236}">
                  <a16:creationId xmlns:a16="http://schemas.microsoft.com/office/drawing/2014/main" id="{DBD12928-BE5D-9495-8D9D-692EC8D03A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9975" y="5268129"/>
              <a:ext cx="414610" cy="205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50" name="Verbinder: gewinkelt 49">
            <a:extLst>
              <a:ext uri="{FF2B5EF4-FFF2-40B4-BE49-F238E27FC236}">
                <a16:creationId xmlns:a16="http://schemas.microsoft.com/office/drawing/2014/main" id="{C14A3942-8E94-CA07-AF01-71A8C094C7C3}"/>
              </a:ext>
            </a:extLst>
          </p:cNvPr>
          <p:cNvCxnSpPr>
            <a:cxnSpLocks/>
            <a:stCxn id="5124" idx="2"/>
            <a:endCxn id="46" idx="0"/>
          </p:cNvCxnSpPr>
          <p:nvPr/>
        </p:nvCxnSpPr>
        <p:spPr>
          <a:xfrm rot="5400000">
            <a:off x="6845777" y="4121213"/>
            <a:ext cx="300719" cy="2124264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Verbinder: gewinkelt 52">
            <a:extLst>
              <a:ext uri="{FF2B5EF4-FFF2-40B4-BE49-F238E27FC236}">
                <a16:creationId xmlns:a16="http://schemas.microsoft.com/office/drawing/2014/main" id="{3DCF9BA1-38D6-A741-E02A-EE26FA54214A}"/>
              </a:ext>
            </a:extLst>
          </p:cNvPr>
          <p:cNvCxnSpPr>
            <a:cxnSpLocks/>
            <a:stCxn id="5122" idx="2"/>
            <a:endCxn id="46" idx="0"/>
          </p:cNvCxnSpPr>
          <p:nvPr/>
        </p:nvCxnSpPr>
        <p:spPr>
          <a:xfrm rot="16200000" flipH="1">
            <a:off x="4809653" y="4209353"/>
            <a:ext cx="2192741" cy="55962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0" name="Verbinder: gewinkelt 5129">
            <a:extLst>
              <a:ext uri="{FF2B5EF4-FFF2-40B4-BE49-F238E27FC236}">
                <a16:creationId xmlns:a16="http://schemas.microsoft.com/office/drawing/2014/main" id="{79C74787-C61F-7C0F-5816-29D3378DDB10}"/>
              </a:ext>
            </a:extLst>
          </p:cNvPr>
          <p:cNvCxnSpPr>
            <a:cxnSpLocks/>
            <a:stCxn id="5124" idx="2"/>
            <a:endCxn id="5127" idx="0"/>
          </p:cNvCxnSpPr>
          <p:nvPr/>
        </p:nvCxnSpPr>
        <p:spPr>
          <a:xfrm rot="5400000">
            <a:off x="7907022" y="5177652"/>
            <a:ext cx="295913" cy="6581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44" name="Gruppieren 5143">
            <a:extLst>
              <a:ext uri="{FF2B5EF4-FFF2-40B4-BE49-F238E27FC236}">
                <a16:creationId xmlns:a16="http://schemas.microsoft.com/office/drawing/2014/main" id="{68588169-FB09-A3DB-3CF6-140A1E5B0C31}"/>
              </a:ext>
            </a:extLst>
          </p:cNvPr>
          <p:cNvGrpSpPr/>
          <p:nvPr/>
        </p:nvGrpSpPr>
        <p:grpSpPr>
          <a:xfrm>
            <a:off x="2673746" y="4314691"/>
            <a:ext cx="2019751" cy="1888556"/>
            <a:chOff x="2673746" y="4314691"/>
            <a:chExt cx="2019751" cy="1888556"/>
          </a:xfrm>
        </p:grpSpPr>
        <p:sp>
          <p:nvSpPr>
            <p:cNvPr id="56" name="Rechteck 55">
              <a:extLst>
                <a:ext uri="{FF2B5EF4-FFF2-40B4-BE49-F238E27FC236}">
                  <a16:creationId xmlns:a16="http://schemas.microsoft.com/office/drawing/2014/main" id="{72646B5C-3C4F-27D5-71A8-9ACEC70CAB23}"/>
                </a:ext>
              </a:extLst>
            </p:cNvPr>
            <p:cNvSpPr/>
            <p:nvPr/>
          </p:nvSpPr>
          <p:spPr>
            <a:xfrm>
              <a:off x="2673746" y="5333705"/>
              <a:ext cx="1888398" cy="869542"/>
            </a:xfrm>
            <a:prstGeom prst="rect">
              <a:avLst/>
            </a:prstGeom>
            <a:solidFill>
              <a:srgbClr val="C4C5C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b="1" dirty="0">
                  <a:solidFill>
                    <a:schemeClr val="tx1"/>
                  </a:solidFill>
                </a:rPr>
                <a:t>Blender+</a:t>
              </a:r>
              <a:br>
                <a:rPr lang="de-DE" sz="1600" b="1" dirty="0">
                  <a:solidFill>
                    <a:schemeClr val="tx1"/>
                  </a:solidFill>
                </a:rPr>
              </a:br>
              <a:r>
                <a:rPr lang="de-DE" sz="1600" b="1" dirty="0">
                  <a:solidFill>
                    <a:schemeClr val="tx1"/>
                  </a:solidFill>
                </a:rPr>
                <a:t>Bonsai</a:t>
              </a:r>
            </a:p>
          </p:txBody>
        </p:sp>
        <p:cxnSp>
          <p:nvCxnSpPr>
            <p:cNvPr id="57" name="Verbinder: gewinkelt 56">
              <a:extLst>
                <a:ext uri="{FF2B5EF4-FFF2-40B4-BE49-F238E27FC236}">
                  <a16:creationId xmlns:a16="http://schemas.microsoft.com/office/drawing/2014/main" id="{3A0129DF-F60B-1232-5081-C42BED8AEA48}"/>
                </a:ext>
              </a:extLst>
            </p:cNvPr>
            <p:cNvCxnSpPr>
              <a:cxnSpLocks/>
              <a:stCxn id="19" idx="2"/>
              <a:endCxn id="56" idx="0"/>
            </p:cNvCxnSpPr>
            <p:nvPr/>
          </p:nvCxnSpPr>
          <p:spPr>
            <a:xfrm rot="5400000">
              <a:off x="3105264" y="4821023"/>
              <a:ext cx="1025363" cy="12700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bg1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141" name="Grafik 5140">
              <a:extLst>
                <a:ext uri="{FF2B5EF4-FFF2-40B4-BE49-F238E27FC236}">
                  <a16:creationId xmlns:a16="http://schemas.microsoft.com/office/drawing/2014/main" id="{C4825FDD-B56B-FE1B-25E9-B65896F2A6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246100" y="5171990"/>
              <a:ext cx="447397" cy="447397"/>
            </a:xfrm>
            <a:prstGeom prst="rect">
              <a:avLst/>
            </a:prstGeom>
          </p:spPr>
        </p:pic>
      </p:grpSp>
      <p:grpSp>
        <p:nvGrpSpPr>
          <p:cNvPr id="5145" name="Gruppieren 5144">
            <a:extLst>
              <a:ext uri="{FF2B5EF4-FFF2-40B4-BE49-F238E27FC236}">
                <a16:creationId xmlns:a16="http://schemas.microsoft.com/office/drawing/2014/main" id="{1B2A725D-A5B0-1B61-0232-34858297B672}"/>
              </a:ext>
            </a:extLst>
          </p:cNvPr>
          <p:cNvGrpSpPr/>
          <p:nvPr/>
        </p:nvGrpSpPr>
        <p:grpSpPr>
          <a:xfrm>
            <a:off x="7094840" y="5112262"/>
            <a:ext cx="2143653" cy="1086179"/>
            <a:chOff x="7094840" y="5112262"/>
            <a:chExt cx="2143653" cy="1086179"/>
          </a:xfrm>
        </p:grpSpPr>
        <p:grpSp>
          <p:nvGrpSpPr>
            <p:cNvPr id="5129" name="Gruppieren 5128">
              <a:extLst>
                <a:ext uri="{FF2B5EF4-FFF2-40B4-BE49-F238E27FC236}">
                  <a16:creationId xmlns:a16="http://schemas.microsoft.com/office/drawing/2014/main" id="{AAB36485-814B-37BE-821D-6039A16E4772}"/>
                </a:ext>
              </a:extLst>
            </p:cNvPr>
            <p:cNvGrpSpPr/>
            <p:nvPr/>
          </p:nvGrpSpPr>
          <p:grpSpPr>
            <a:xfrm>
              <a:off x="7094840" y="5112262"/>
              <a:ext cx="2143653" cy="1086179"/>
              <a:chOff x="4425617" y="5269468"/>
              <a:chExt cx="2143653" cy="1086179"/>
            </a:xfrm>
          </p:grpSpPr>
          <p:sp>
            <p:nvSpPr>
              <p:cNvPr id="5127" name="Rechteck 5126">
                <a:extLst>
                  <a:ext uri="{FF2B5EF4-FFF2-40B4-BE49-F238E27FC236}">
                    <a16:creationId xmlns:a16="http://schemas.microsoft.com/office/drawing/2014/main" id="{25896B29-8470-6403-9815-D4C5A3848378}"/>
                  </a:ext>
                </a:extLst>
              </p:cNvPr>
              <p:cNvSpPr/>
              <p:nvPr/>
            </p:nvSpPr>
            <p:spPr>
              <a:xfrm>
                <a:off x="4425617" y="5486105"/>
                <a:ext cx="1913693" cy="869542"/>
              </a:xfrm>
              <a:prstGeom prst="rect">
                <a:avLst/>
              </a:prstGeom>
              <a:solidFill>
                <a:srgbClr val="C4C5C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b="1" dirty="0">
                  <a:solidFill>
                    <a:schemeClr val="tx1"/>
                  </a:solidFill>
                </a:endParaRPr>
              </a:p>
              <a:p>
                <a:pPr algn="ctr"/>
                <a:endParaRPr lang="de-DE" sz="16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de-DE" sz="1600" b="1" dirty="0" err="1">
                    <a:solidFill>
                      <a:schemeClr val="tx1"/>
                    </a:solidFill>
                  </a:rPr>
                  <a:t>EBCpy&amp;VCLibPy</a:t>
                </a:r>
                <a:endParaRPr lang="de-DE" sz="1600" b="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5128" name="Picture 6" descr="Python icon - Free download on Iconfinder">
                <a:extLst>
                  <a:ext uri="{FF2B5EF4-FFF2-40B4-BE49-F238E27FC236}">
                    <a16:creationId xmlns:a16="http://schemas.microsoft.com/office/drawing/2014/main" id="{BB493956-1FDE-F326-44D6-3FEC14DB97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35996" y="5269468"/>
                <a:ext cx="433274" cy="4332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150" name="Picture 6" descr="AixWeather Logo">
              <a:extLst>
                <a:ext uri="{FF2B5EF4-FFF2-40B4-BE49-F238E27FC236}">
                  <a16:creationId xmlns:a16="http://schemas.microsoft.com/office/drawing/2014/main" id="{C44146D2-B5B2-8103-D214-47F12A7EC2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0817" y="5333705"/>
              <a:ext cx="961737" cy="559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48" name="Gruppieren 5147">
            <a:extLst>
              <a:ext uri="{FF2B5EF4-FFF2-40B4-BE49-F238E27FC236}">
                <a16:creationId xmlns:a16="http://schemas.microsoft.com/office/drawing/2014/main" id="{88FC27CE-A861-69AD-BB96-323AAC3E775A}"/>
              </a:ext>
            </a:extLst>
          </p:cNvPr>
          <p:cNvGrpSpPr/>
          <p:nvPr/>
        </p:nvGrpSpPr>
        <p:grpSpPr>
          <a:xfrm>
            <a:off x="5187572" y="3324387"/>
            <a:ext cx="1561642" cy="1169758"/>
            <a:chOff x="5187572" y="3324387"/>
            <a:chExt cx="1561642" cy="1169758"/>
          </a:xfrm>
        </p:grpSpPr>
        <p:pic>
          <p:nvPicPr>
            <p:cNvPr id="5147" name="Grafik 5146" descr="Ein Bild, das Grafiken, Screenshot, Reihe, Grafikdesign enthält.&#10;&#10;Automatisch generierte Beschreibung">
              <a:extLst>
                <a:ext uri="{FF2B5EF4-FFF2-40B4-BE49-F238E27FC236}">
                  <a16:creationId xmlns:a16="http://schemas.microsoft.com/office/drawing/2014/main" id="{BA3387F1-0B23-C098-8934-D326B4ECF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396978" y="3552819"/>
              <a:ext cx="981305" cy="941326"/>
            </a:xfrm>
            <a:prstGeom prst="rect">
              <a:avLst/>
            </a:prstGeom>
          </p:spPr>
        </p:pic>
        <p:grpSp>
          <p:nvGrpSpPr>
            <p:cNvPr id="40" name="Gruppieren 39">
              <a:extLst>
                <a:ext uri="{FF2B5EF4-FFF2-40B4-BE49-F238E27FC236}">
                  <a16:creationId xmlns:a16="http://schemas.microsoft.com/office/drawing/2014/main" id="{A4E670E8-5D8E-F4D5-AB66-4CC868D5F2EA}"/>
                </a:ext>
              </a:extLst>
            </p:cNvPr>
            <p:cNvGrpSpPr/>
            <p:nvPr/>
          </p:nvGrpSpPr>
          <p:grpSpPr>
            <a:xfrm>
              <a:off x="5187572" y="3324387"/>
              <a:ext cx="1561642" cy="634629"/>
              <a:chOff x="5265634" y="4425269"/>
              <a:chExt cx="1561642" cy="634629"/>
            </a:xfrm>
          </p:grpSpPr>
          <p:pic>
            <p:nvPicPr>
              <p:cNvPr id="6148" name="Picture 4" descr="Gurobi Optimization · GitHub">
                <a:extLst>
                  <a:ext uri="{FF2B5EF4-FFF2-40B4-BE49-F238E27FC236}">
                    <a16:creationId xmlns:a16="http://schemas.microsoft.com/office/drawing/2014/main" id="{64428528-7B9F-F47D-8B05-E50FBC9C00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92647" y="4425269"/>
                <a:ext cx="634629" cy="6346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6" descr="Python icon - Free download on Iconfinder">
                <a:extLst>
                  <a:ext uri="{FF2B5EF4-FFF2-40B4-BE49-F238E27FC236}">
                    <a16:creationId xmlns:a16="http://schemas.microsoft.com/office/drawing/2014/main" id="{3551E6E8-B283-98D2-8887-15F164EDB8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5634" y="4465921"/>
                <a:ext cx="564858" cy="5648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874371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AB5F3157-4D47-69CE-70AF-EC1AF01B529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8" progId="TCLayout.ActiveDocument.1">
                  <p:embed/>
                </p:oleObj>
              </mc:Choice>
              <mc:Fallback>
                <p:oleObj name="think-cell Folie" r:id="rId3" imgW="347" imgH="34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B5F3157-4D47-69CE-70AF-EC1AF01B52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49C0890C-6FC8-49F3-7DC7-2A5B9D272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Workflow of the open-source bim2sim tool</a:t>
            </a:r>
            <a:endParaRPr lang="de-DE"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89CA3DE-EDE7-BDA3-9689-5B7DBE7342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Plugin System</a:t>
            </a:r>
          </a:p>
          <a:p>
            <a:pPr lvl="1"/>
            <a:r>
              <a:rPr lang="en-US" dirty="0"/>
              <a:t>Enables simple extension for new environments</a:t>
            </a:r>
          </a:p>
          <a:p>
            <a:r>
              <a:rPr lang="en-US" b="1" dirty="0"/>
              <a:t>Workflows</a:t>
            </a:r>
          </a:p>
          <a:p>
            <a:pPr lvl="1"/>
            <a:r>
              <a:rPr lang="en-US" dirty="0"/>
              <a:t>Combines plugin-spanning settings</a:t>
            </a:r>
          </a:p>
          <a:p>
            <a:r>
              <a:rPr lang="en-US" b="1" dirty="0"/>
              <a:t>Playground</a:t>
            </a:r>
          </a:p>
          <a:p>
            <a:pPr lvl="1"/>
            <a:r>
              <a:rPr lang="en-US" dirty="0"/>
              <a:t>Enables the definition of tasks that </a:t>
            </a:r>
            <a:br>
              <a:rPr lang="en-US" dirty="0"/>
            </a:br>
            <a:r>
              <a:rPr lang="en-US" dirty="0"/>
              <a:t>need to be processed</a:t>
            </a:r>
          </a:p>
          <a:p>
            <a:r>
              <a:rPr lang="en-US" b="1" dirty="0"/>
              <a:t>Tasks</a:t>
            </a:r>
          </a:p>
          <a:p>
            <a:pPr lvl="1"/>
            <a:r>
              <a:rPr lang="en-US" dirty="0"/>
              <a:t>Loading IFC data</a:t>
            </a:r>
          </a:p>
          <a:p>
            <a:pPr lvl="1"/>
            <a:r>
              <a:rPr lang="en-US" dirty="0"/>
              <a:t>Simplification of topology</a:t>
            </a:r>
          </a:p>
          <a:p>
            <a:pPr lvl="1"/>
            <a:r>
              <a:rPr lang="en-US" dirty="0"/>
              <a:t>Enrichment of data</a:t>
            </a:r>
          </a:p>
          <a:p>
            <a:r>
              <a:rPr lang="en-US" b="1" dirty="0"/>
              <a:t>Attribute system</a:t>
            </a:r>
          </a:p>
          <a:p>
            <a:pPr lvl="1"/>
            <a:r>
              <a:rPr lang="en-US" dirty="0"/>
              <a:t>Core concept for processing non-uniformly </a:t>
            </a:r>
            <a:br>
              <a:rPr lang="en-US" dirty="0"/>
            </a:br>
            <a:r>
              <a:rPr lang="en-US" dirty="0"/>
              <a:t>defined data in IFC</a:t>
            </a:r>
          </a:p>
          <a:p>
            <a:r>
              <a:rPr lang="en-US" b="1" dirty="0"/>
              <a:t>Decisions</a:t>
            </a:r>
          </a:p>
          <a:p>
            <a:pPr lvl="1"/>
            <a:r>
              <a:rPr lang="en-US" dirty="0"/>
              <a:t>Uniform interface for querying ambiguities in IFC</a:t>
            </a:r>
          </a:p>
          <a:p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8F617F8-79BA-9385-7549-53BA0926A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323" y="871200"/>
            <a:ext cx="6275677" cy="529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808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6B580E6E-F84C-0B7B-F4B9-806BC0A33CF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8" progId="TCLayout.ActiveDocument.1">
                  <p:embed/>
                </p:oleObj>
              </mc:Choice>
              <mc:Fallback>
                <p:oleObj name="think-cell Folie" r:id="rId3" imgW="347" imgH="34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B580E6E-F84C-0B7B-F4B9-806BC0A33C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>
            <a:normAutofit fontScale="90000"/>
          </a:bodyPr>
          <a:lstStyle/>
          <a:p>
            <a:br>
              <a:rPr lang="de-DE" dirty="0"/>
            </a:br>
            <a:r>
              <a:rPr lang="de-DE" dirty="0" err="1"/>
              <a:t>Automatic</a:t>
            </a:r>
            <a:r>
              <a:rPr lang="de-DE" dirty="0"/>
              <a:t> </a:t>
            </a:r>
            <a:r>
              <a:rPr lang="de-DE" dirty="0" err="1"/>
              <a:t>generation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simulation</a:t>
            </a:r>
            <a:r>
              <a:rPr lang="de-DE" dirty="0"/>
              <a:t> </a:t>
            </a:r>
            <a:r>
              <a:rPr lang="de-DE" dirty="0" err="1"/>
              <a:t>models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on IFC-Data </a:t>
            </a:r>
            <a:r>
              <a:rPr lang="de-DE" dirty="0" err="1"/>
              <a:t>provides</a:t>
            </a:r>
            <a:r>
              <a:rPr lang="de-DE" dirty="0"/>
              <a:t> </a:t>
            </a:r>
            <a:r>
              <a:rPr lang="de-DE" dirty="0" err="1"/>
              <a:t>direct</a:t>
            </a:r>
            <a:r>
              <a:rPr lang="de-DE" dirty="0"/>
              <a:t> </a:t>
            </a:r>
            <a:r>
              <a:rPr lang="de-DE" dirty="0" err="1"/>
              <a:t>feedback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planners</a:t>
            </a:r>
            <a:endParaRPr lang="de-DE" dirty="0"/>
          </a:p>
        </p:txBody>
      </p:sp>
      <p:sp>
        <p:nvSpPr>
          <p:cNvPr id="34" name="Textplatzhalter 4">
            <a:extLst>
              <a:ext uri="{FF2B5EF4-FFF2-40B4-BE49-F238E27FC236}">
                <a16:creationId xmlns:a16="http://schemas.microsoft.com/office/drawing/2014/main" id="{97FD0F64-B155-ABEE-317B-AA8161999572}"/>
              </a:ext>
            </a:extLst>
          </p:cNvPr>
          <p:cNvSpPr txBox="1">
            <a:spLocks/>
          </p:cNvSpPr>
          <p:nvPr/>
        </p:nvSpPr>
        <p:spPr>
          <a:xfrm>
            <a:off x="3825766" y="5943611"/>
            <a:ext cx="8039626" cy="205696"/>
          </a:xfrm>
          <a:prstGeom prst="rect">
            <a:avLst/>
          </a:prstGeom>
        </p:spPr>
        <p:txBody>
          <a:bodyPr/>
          <a:lstStyle>
            <a:lvl1pPr marL="0" indent="0" algn="r" defTabSz="2159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None/>
              <a:tabLst>
                <a:tab pos="215900" algn="l"/>
              </a:tabLs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31800" indent="-215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-"/>
              <a:tabLst>
                <a:tab pos="431800" algn="l"/>
              </a:tabLs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7700" indent="-215900" algn="l" defTabSz="2159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647700" algn="l"/>
              </a:tabLs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63600" indent="-215900" algn="l" defTabSz="2159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itchFamily="34" charset="0"/>
              <a:buChar char="-"/>
              <a:tabLst>
                <a:tab pos="863600" algn="l"/>
              </a:tabLs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863600" indent="-215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-"/>
              <a:tabLst>
                <a:tab pos="895350" algn="l"/>
              </a:tabLs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215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549F"/>
              </a:buClr>
              <a:buSzTx/>
              <a:buFont typeface="Arial" pitchFamily="34" charset="0"/>
              <a:buNone/>
              <a:tabLst>
                <a:tab pos="215900" algn="l"/>
              </a:tabLst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Quellen: FZK-Haus (IFC4): Institut für Automation und angewandte Information / Karlsruher Institut für Technologie, FZK-Haus (IDF): BIM2SIM-Projekt, </a:t>
            </a:r>
          </a:p>
          <a:p>
            <a:pPr marL="0" marR="0" lvl="0" indent="0" algn="r" defTabSz="215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549F"/>
              </a:buClr>
              <a:buSzTx/>
              <a:buFont typeface="Arial" pitchFamily="34" charset="0"/>
              <a:buNone/>
              <a:tabLst>
                <a:tab pos="215900" algn="l"/>
              </a:tabLst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IFC-Viewer: BIMvision, IDF-Viewer: OpenStudio V2.9.0</a:t>
            </a:r>
          </a:p>
        </p:txBody>
      </p:sp>
      <p:pic>
        <p:nvPicPr>
          <p:cNvPr id="37" name="Grafik 36">
            <a:extLst>
              <a:ext uri="{FF2B5EF4-FFF2-40B4-BE49-F238E27FC236}">
                <a16:creationId xmlns:a16="http://schemas.microsoft.com/office/drawing/2014/main" id="{6C81BAD3-A703-125D-469B-4B0A2B8B0B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8268" y="1261387"/>
            <a:ext cx="2606385" cy="1777410"/>
          </a:xfrm>
          <a:prstGeom prst="rect">
            <a:avLst/>
          </a:prstGeom>
        </p:spPr>
      </p:pic>
      <p:sp>
        <p:nvSpPr>
          <p:cNvPr id="39" name="Textfeld 38">
            <a:extLst>
              <a:ext uri="{FF2B5EF4-FFF2-40B4-BE49-F238E27FC236}">
                <a16:creationId xmlns:a16="http://schemas.microsoft.com/office/drawing/2014/main" id="{AA51E759-F21E-652A-3B37-D3F8B63BEE65}"/>
              </a:ext>
            </a:extLst>
          </p:cNvPr>
          <p:cNvSpPr txBox="1"/>
          <p:nvPr/>
        </p:nvSpPr>
        <p:spPr>
          <a:xfrm>
            <a:off x="5868268" y="2950603"/>
            <a:ext cx="2805402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>
                <a:solidFill>
                  <a:srgbClr val="000000"/>
                </a:solidFill>
                <a:latin typeface="Arial" charset="0"/>
                <a:ea typeface="ヒラギノ角ゴ Pro W3" pitchFamily="1" charset="-128"/>
              </a:rPr>
              <a:t>Thermal </a:t>
            </a:r>
            <a:r>
              <a:rPr lang="de-DE" sz="1400" dirty="0" err="1">
                <a:solidFill>
                  <a:srgbClr val="000000"/>
                </a:solidFill>
                <a:latin typeface="Arial" charset="0"/>
                <a:ea typeface="ヒラギノ角ゴ Pro W3" pitchFamily="1" charset="-128"/>
              </a:rPr>
              <a:t>Zones</a:t>
            </a:r>
            <a:endParaRPr lang="de-DE" sz="1400" dirty="0">
              <a:solidFill>
                <a:srgbClr val="000000"/>
              </a:solidFill>
              <a:latin typeface="Arial" charset="0"/>
              <a:ea typeface="ヒラギノ角ゴ Pro W3" pitchFamily="1" charset="-128"/>
            </a:endParaRP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43266881-DDEE-967F-0FCF-FE5C8228E67E}"/>
              </a:ext>
            </a:extLst>
          </p:cNvPr>
          <p:cNvGrpSpPr/>
          <p:nvPr/>
        </p:nvGrpSpPr>
        <p:grpSpPr>
          <a:xfrm>
            <a:off x="8514564" y="1360874"/>
            <a:ext cx="3337432" cy="1827030"/>
            <a:chOff x="6815168" y="3290078"/>
            <a:chExt cx="4770057" cy="2611300"/>
          </a:xfrm>
        </p:grpSpPr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1C695869-B774-61F7-9F70-5E74C7B9A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10799" y="3290078"/>
              <a:ext cx="4674426" cy="2509607"/>
            </a:xfrm>
            <a:prstGeom prst="rect">
              <a:avLst/>
            </a:prstGeom>
          </p:spPr>
        </p:pic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DC8BB6AC-275A-1EFE-BFEB-C23FDDCA6864}"/>
                </a:ext>
              </a:extLst>
            </p:cNvPr>
            <p:cNvSpPr txBox="1"/>
            <p:nvPr/>
          </p:nvSpPr>
          <p:spPr>
            <a:xfrm>
              <a:off x="6815168" y="5593601"/>
              <a:ext cx="2805402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sz="1400" dirty="0">
                  <a:solidFill>
                    <a:srgbClr val="000000"/>
                  </a:solidFill>
                  <a:latin typeface="Arial" charset="0"/>
                  <a:ea typeface="ヒラギノ角ゴ Pro W3" pitchFamily="1" charset="-128"/>
                </a:rPr>
                <a:t>Boundary </a:t>
              </a:r>
              <a:r>
                <a:rPr lang="de-DE" sz="1400" dirty="0" err="1">
                  <a:solidFill>
                    <a:srgbClr val="000000"/>
                  </a:solidFill>
                  <a:latin typeface="Arial" charset="0"/>
                  <a:ea typeface="ヒラギノ角ゴ Pro W3" pitchFamily="1" charset="-128"/>
                </a:rPr>
                <a:t>Conditions</a:t>
              </a:r>
              <a:endParaRPr lang="de-DE" sz="1400" dirty="0">
                <a:solidFill>
                  <a:srgbClr val="000000"/>
                </a:solidFill>
                <a:latin typeface="Arial" charset="0"/>
                <a:ea typeface="ヒラギノ角ゴ Pro W3" pitchFamily="1" charset="-128"/>
              </a:endParaRPr>
            </a:p>
          </p:txBody>
        </p:sp>
      </p:grpSp>
      <p:pic>
        <p:nvPicPr>
          <p:cNvPr id="41" name="Grafik 40">
            <a:extLst>
              <a:ext uri="{FF2B5EF4-FFF2-40B4-BE49-F238E27FC236}">
                <a16:creationId xmlns:a16="http://schemas.microsoft.com/office/drawing/2014/main" id="{7037E4DF-22EC-ADF8-905C-C88E23E503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963" y="1268436"/>
            <a:ext cx="2887065" cy="1777410"/>
          </a:xfrm>
          <a:prstGeom prst="rect">
            <a:avLst/>
          </a:prstGeom>
        </p:spPr>
      </p:pic>
      <p:sp>
        <p:nvSpPr>
          <p:cNvPr id="42" name="Textfeld 41">
            <a:extLst>
              <a:ext uri="{FF2B5EF4-FFF2-40B4-BE49-F238E27FC236}">
                <a16:creationId xmlns:a16="http://schemas.microsoft.com/office/drawing/2014/main" id="{E82C695E-0D94-A9BC-53A4-60FF4A7F0E70}"/>
              </a:ext>
            </a:extLst>
          </p:cNvPr>
          <p:cNvSpPr txBox="1"/>
          <p:nvPr/>
        </p:nvSpPr>
        <p:spPr>
          <a:xfrm>
            <a:off x="989032" y="3032464"/>
            <a:ext cx="1887001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>
                <a:solidFill>
                  <a:srgbClr val="000000"/>
                </a:solidFill>
                <a:latin typeface="Arial" charset="0"/>
                <a:ea typeface="ヒラギノ角ゴ Pro W3" pitchFamily="1" charset="-128"/>
              </a:rPr>
              <a:t>Building design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F26ADC4E-0556-FD5A-2CE4-6F29BCC217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37795" y="3942414"/>
            <a:ext cx="4407835" cy="19135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6" name="Textfeld 45">
            <a:extLst>
              <a:ext uri="{FF2B5EF4-FFF2-40B4-BE49-F238E27FC236}">
                <a16:creationId xmlns:a16="http://schemas.microsoft.com/office/drawing/2014/main" id="{CF6D7470-846C-7726-1A43-7523D957D501}"/>
              </a:ext>
            </a:extLst>
          </p:cNvPr>
          <p:cNvSpPr txBox="1"/>
          <p:nvPr/>
        </p:nvSpPr>
        <p:spPr>
          <a:xfrm>
            <a:off x="5313314" y="1206986"/>
            <a:ext cx="2805402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err="1">
                <a:solidFill>
                  <a:srgbClr val="000000"/>
                </a:solidFill>
                <a:latin typeface="Arial" charset="0"/>
                <a:ea typeface="ヒラギノ角ゴ Pro W3" pitchFamily="1" charset="-128"/>
              </a:rPr>
              <a:t>EnergyPlus</a:t>
            </a:r>
            <a:r>
              <a:rPr lang="de-DE" sz="1400">
                <a:solidFill>
                  <a:srgbClr val="000000"/>
                </a:solidFill>
                <a:latin typeface="Arial" charset="0"/>
                <a:ea typeface="ヒラギノ角ゴ Pro W3" pitchFamily="1" charset="-128"/>
              </a:rPr>
              <a:t> (IDF)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454D54DB-5452-E1CC-F4F2-B5FD9438700E}"/>
              </a:ext>
            </a:extLst>
          </p:cNvPr>
          <p:cNvGrpSpPr/>
          <p:nvPr/>
        </p:nvGrpSpPr>
        <p:grpSpPr>
          <a:xfrm>
            <a:off x="7899814" y="4007933"/>
            <a:ext cx="2805402" cy="1869086"/>
            <a:chOff x="8504353" y="4007933"/>
            <a:chExt cx="2805402" cy="1869086"/>
          </a:xfrm>
        </p:grpSpPr>
        <p:pic>
          <p:nvPicPr>
            <p:cNvPr id="4" name="Grafik 8" descr="Ein Bild, das Text enthält.&#10;&#10;Beschreibung automatisch generiert.">
              <a:extLst>
                <a:ext uri="{FF2B5EF4-FFF2-40B4-BE49-F238E27FC236}">
                  <a16:creationId xmlns:a16="http://schemas.microsoft.com/office/drawing/2014/main" id="{F979D94A-71F9-7F9A-A95C-521486260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504353" y="4007933"/>
              <a:ext cx="1590874" cy="15525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E42F638D-77A3-5E97-E068-7BB8D27F0408}"/>
                </a:ext>
              </a:extLst>
            </p:cNvPr>
            <p:cNvSpPr txBox="1"/>
            <p:nvPr/>
          </p:nvSpPr>
          <p:spPr>
            <a:xfrm>
              <a:off x="8504353" y="5569242"/>
              <a:ext cx="2805402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sz="1400" dirty="0">
                  <a:solidFill>
                    <a:srgbClr val="000000"/>
                  </a:solidFill>
                  <a:latin typeface="Arial" charset="0"/>
                  <a:ea typeface="ヒラギノ角ゴ Pro W3" pitchFamily="1" charset="-128"/>
                </a:rPr>
                <a:t>Energy System</a:t>
              </a:r>
            </a:p>
          </p:txBody>
        </p:sp>
      </p:grpSp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F75EA659-3CD6-1160-47EE-B8F277E39261}"/>
              </a:ext>
            </a:extLst>
          </p:cNvPr>
          <p:cNvSpPr/>
          <p:nvPr/>
        </p:nvSpPr>
        <p:spPr>
          <a:xfrm rot="10800000">
            <a:off x="6995896" y="4625968"/>
            <a:ext cx="653653" cy="646117"/>
          </a:xfrm>
          <a:prstGeom prst="rightArrow">
            <a:avLst/>
          </a:prstGeom>
          <a:solidFill>
            <a:srgbClr val="1B60AB"/>
          </a:solidFill>
          <a:ln w="190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7B2804A-858F-C9FB-F8F9-235B18C5F5C5}"/>
              </a:ext>
            </a:extLst>
          </p:cNvPr>
          <p:cNvSpPr txBox="1"/>
          <p:nvPr/>
        </p:nvSpPr>
        <p:spPr>
          <a:xfrm>
            <a:off x="4190494" y="3642863"/>
            <a:ext cx="2805402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>
                <a:solidFill>
                  <a:srgbClr val="000000"/>
                </a:solidFill>
                <a:latin typeface="Arial" charset="0"/>
                <a:ea typeface="ヒラギノ角ゴ Pro W3" pitchFamily="1" charset="-128"/>
              </a:rPr>
              <a:t>Simulation</a:t>
            </a:r>
          </a:p>
        </p:txBody>
      </p:sp>
      <p:sp>
        <p:nvSpPr>
          <p:cNvPr id="13" name="Pfeil: gebogen 12">
            <a:extLst>
              <a:ext uri="{FF2B5EF4-FFF2-40B4-BE49-F238E27FC236}">
                <a16:creationId xmlns:a16="http://schemas.microsoft.com/office/drawing/2014/main" id="{2E2FD889-AF7F-92C4-F863-1C1D92C8EE8F}"/>
              </a:ext>
            </a:extLst>
          </p:cNvPr>
          <p:cNvSpPr/>
          <p:nvPr/>
        </p:nvSpPr>
        <p:spPr>
          <a:xfrm rot="16200000">
            <a:off x="816163" y="3726723"/>
            <a:ext cx="1451878" cy="1341121"/>
          </a:xfrm>
          <a:prstGeom prst="bentArrow">
            <a:avLst/>
          </a:prstGeom>
          <a:solidFill>
            <a:srgbClr val="1B60AB"/>
          </a:solidFill>
          <a:ln w="190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en-US" sz="2000"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BD0A363-7D6B-612C-854E-986839CCB0E0}"/>
              </a:ext>
            </a:extLst>
          </p:cNvPr>
          <p:cNvSpPr txBox="1"/>
          <p:nvPr/>
        </p:nvSpPr>
        <p:spPr>
          <a:xfrm>
            <a:off x="1144028" y="5185366"/>
            <a:ext cx="1887001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 err="1">
                <a:solidFill>
                  <a:srgbClr val="000000"/>
                </a:solidFill>
                <a:latin typeface="Arial" charset="0"/>
                <a:ea typeface="ヒラギノ角ゴ Pro W3" pitchFamily="1" charset="-128"/>
              </a:rPr>
              <a:t>Direct</a:t>
            </a:r>
            <a:endParaRPr lang="de-DE" sz="1400" dirty="0">
              <a:solidFill>
                <a:srgbClr val="000000"/>
              </a:solidFill>
              <a:latin typeface="Arial" charset="0"/>
              <a:ea typeface="ヒラギノ角ゴ Pro W3" pitchFamily="1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>
                <a:solidFill>
                  <a:srgbClr val="000000"/>
                </a:solidFill>
                <a:latin typeface="Arial" charset="0"/>
                <a:ea typeface="ヒラギノ角ゴ Pro W3" pitchFamily="1" charset="-128"/>
              </a:rPr>
              <a:t>Feedback</a:t>
            </a:r>
          </a:p>
        </p:txBody>
      </p:sp>
      <p:sp>
        <p:nvSpPr>
          <p:cNvPr id="16" name="Pfeil: gebogen 15">
            <a:extLst>
              <a:ext uri="{FF2B5EF4-FFF2-40B4-BE49-F238E27FC236}">
                <a16:creationId xmlns:a16="http://schemas.microsoft.com/office/drawing/2014/main" id="{DD5EDE12-A726-8DFF-D149-C34673135E77}"/>
              </a:ext>
            </a:extLst>
          </p:cNvPr>
          <p:cNvSpPr/>
          <p:nvPr/>
        </p:nvSpPr>
        <p:spPr>
          <a:xfrm rot="10800000">
            <a:off x="9617576" y="3499891"/>
            <a:ext cx="1027296" cy="1700658"/>
          </a:xfrm>
          <a:prstGeom prst="bentArrow">
            <a:avLst/>
          </a:prstGeom>
          <a:solidFill>
            <a:srgbClr val="1B60AB"/>
          </a:solidFill>
          <a:ln w="190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en-US" sz="2000"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7" name="Pfeil: nach rechts 16">
            <a:extLst>
              <a:ext uri="{FF2B5EF4-FFF2-40B4-BE49-F238E27FC236}">
                <a16:creationId xmlns:a16="http://schemas.microsoft.com/office/drawing/2014/main" id="{2A936A24-B1B4-0D42-C150-E4A7FA10D540}"/>
              </a:ext>
            </a:extLst>
          </p:cNvPr>
          <p:cNvSpPr/>
          <p:nvPr/>
        </p:nvSpPr>
        <p:spPr>
          <a:xfrm>
            <a:off x="3498939" y="1991948"/>
            <a:ext cx="2021328" cy="646117"/>
          </a:xfrm>
          <a:prstGeom prst="rightArrow">
            <a:avLst/>
          </a:prstGeom>
          <a:solidFill>
            <a:srgbClr val="1B60AB"/>
          </a:solidFill>
          <a:ln w="190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C841D3B7-A4E9-D720-BBCD-F870F480B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48" y="1873799"/>
            <a:ext cx="808451" cy="80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99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6" grpId="0"/>
      <p:bldP spid="10" grpId="0" animBg="1"/>
      <p:bldP spid="11" grpId="0"/>
      <p:bldP spid="13" grpId="0" animBg="1"/>
      <p:bldP spid="14" grpId="0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F85516E8-68DD-C369-CBEB-A7F812C667BB}"/>
              </a:ext>
            </a:extLst>
          </p:cNvPr>
          <p:cNvSpPr/>
          <p:nvPr/>
        </p:nvSpPr>
        <p:spPr>
          <a:xfrm>
            <a:off x="2574466" y="1432134"/>
            <a:ext cx="6970315" cy="1723312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1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DD52714-0308-2F5B-6751-6986CCC9C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for digital, integral planning </a:t>
            </a:r>
            <a:br>
              <a:rPr lang="en-US" dirty="0"/>
            </a:br>
            <a:r>
              <a:rPr lang="en-US" dirty="0"/>
              <a:t>of building and energy system using software tools from EBC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482DCC7-B43D-5E1A-E3E2-4FE00C24DBFB}"/>
              </a:ext>
            </a:extLst>
          </p:cNvPr>
          <p:cNvSpPr/>
          <p:nvPr/>
        </p:nvSpPr>
        <p:spPr>
          <a:xfrm>
            <a:off x="9696437" y="1420264"/>
            <a:ext cx="2039698" cy="3614684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1">
              <a:solidFill>
                <a:schemeClr val="tx1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C18AD92-DC88-E640-6990-17A8F5AB29FC}"/>
              </a:ext>
            </a:extLst>
          </p:cNvPr>
          <p:cNvSpPr/>
          <p:nvPr/>
        </p:nvSpPr>
        <p:spPr>
          <a:xfrm>
            <a:off x="383112" y="871200"/>
            <a:ext cx="2039698" cy="457250"/>
          </a:xfrm>
          <a:prstGeom prst="rect">
            <a:avLst/>
          </a:prstGeom>
          <a:solidFill>
            <a:srgbClr val="C4C5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err="1">
                <a:solidFill>
                  <a:schemeClr val="tx1"/>
                </a:solidFill>
              </a:rPr>
              <a:t>Planning</a:t>
            </a:r>
            <a:r>
              <a:rPr lang="de-DE" sz="1600" b="1" dirty="0">
                <a:solidFill>
                  <a:schemeClr val="tx1"/>
                </a:solidFill>
              </a:rPr>
              <a:t> Phase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1A74047-227B-CF67-AD1F-B72EB7EDDF21}"/>
              </a:ext>
            </a:extLst>
          </p:cNvPr>
          <p:cNvSpPr/>
          <p:nvPr/>
        </p:nvSpPr>
        <p:spPr>
          <a:xfrm>
            <a:off x="2574305" y="871200"/>
            <a:ext cx="1272932" cy="457251"/>
          </a:xfrm>
          <a:prstGeom prst="rect">
            <a:avLst/>
          </a:prstGeom>
          <a:solidFill>
            <a:srgbClr val="C4C5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D21B3D9-56A4-A235-A006-357585D925ED}"/>
              </a:ext>
            </a:extLst>
          </p:cNvPr>
          <p:cNvSpPr/>
          <p:nvPr/>
        </p:nvSpPr>
        <p:spPr>
          <a:xfrm>
            <a:off x="3998731" y="871200"/>
            <a:ext cx="1272932" cy="457251"/>
          </a:xfrm>
          <a:prstGeom prst="rect">
            <a:avLst/>
          </a:prstGeom>
          <a:solidFill>
            <a:srgbClr val="C4C5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4C439119-26F8-A1C9-784C-6930B3BEE295}"/>
              </a:ext>
            </a:extLst>
          </p:cNvPr>
          <p:cNvSpPr/>
          <p:nvPr/>
        </p:nvSpPr>
        <p:spPr>
          <a:xfrm>
            <a:off x="5423158" y="871200"/>
            <a:ext cx="1272932" cy="457251"/>
          </a:xfrm>
          <a:prstGeom prst="rect">
            <a:avLst/>
          </a:prstGeom>
          <a:solidFill>
            <a:srgbClr val="C4C5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1162534-1C92-1127-79AC-5D44831DE51B}"/>
              </a:ext>
            </a:extLst>
          </p:cNvPr>
          <p:cNvSpPr/>
          <p:nvPr/>
        </p:nvSpPr>
        <p:spPr>
          <a:xfrm>
            <a:off x="6847584" y="871200"/>
            <a:ext cx="1272932" cy="457251"/>
          </a:xfrm>
          <a:prstGeom prst="rect">
            <a:avLst/>
          </a:prstGeom>
          <a:solidFill>
            <a:srgbClr val="C4C5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3578022-C8CB-EC25-71EE-CF3F132A063F}"/>
              </a:ext>
            </a:extLst>
          </p:cNvPr>
          <p:cNvSpPr/>
          <p:nvPr/>
        </p:nvSpPr>
        <p:spPr>
          <a:xfrm>
            <a:off x="8272010" y="871200"/>
            <a:ext cx="1272932" cy="457251"/>
          </a:xfrm>
          <a:prstGeom prst="rect">
            <a:avLst/>
          </a:prstGeom>
          <a:solidFill>
            <a:srgbClr val="C4C5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C455769A-0412-78D6-71C0-0010061EC44B}"/>
              </a:ext>
            </a:extLst>
          </p:cNvPr>
          <p:cNvSpPr/>
          <p:nvPr/>
        </p:nvSpPr>
        <p:spPr>
          <a:xfrm>
            <a:off x="9696438" y="871200"/>
            <a:ext cx="2049924" cy="457251"/>
          </a:xfrm>
          <a:prstGeom prst="rect">
            <a:avLst/>
          </a:prstGeom>
          <a:solidFill>
            <a:srgbClr val="C4C5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6-9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8CBBF836-CA3D-0CF9-9E34-F522C2E313E9}"/>
              </a:ext>
            </a:extLst>
          </p:cNvPr>
          <p:cNvSpPr/>
          <p:nvPr/>
        </p:nvSpPr>
        <p:spPr>
          <a:xfrm>
            <a:off x="383112" y="1432134"/>
            <a:ext cx="2039698" cy="1726228"/>
          </a:xfrm>
          <a:prstGeom prst="rect">
            <a:avLst/>
          </a:prstGeom>
          <a:solidFill>
            <a:srgbClr val="C4C5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Building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27BC2E98-FBAF-7F29-5F72-25E58DC8D680}"/>
              </a:ext>
            </a:extLst>
          </p:cNvPr>
          <p:cNvSpPr/>
          <p:nvPr/>
        </p:nvSpPr>
        <p:spPr>
          <a:xfrm>
            <a:off x="383111" y="3308721"/>
            <a:ext cx="2039698" cy="1726228"/>
          </a:xfrm>
          <a:prstGeom prst="rect">
            <a:avLst/>
          </a:prstGeom>
          <a:solidFill>
            <a:srgbClr val="C4C5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Energy System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9B052D99-EBA6-1BC6-B453-A26DA4181ADD}"/>
              </a:ext>
            </a:extLst>
          </p:cNvPr>
          <p:cNvSpPr/>
          <p:nvPr/>
        </p:nvSpPr>
        <p:spPr>
          <a:xfrm>
            <a:off x="2574466" y="3311638"/>
            <a:ext cx="6970315" cy="1723312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1" dirty="0">
              <a:solidFill>
                <a:schemeClr val="tx1"/>
              </a:solidFill>
            </a:endParaRPr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39C8E3BE-1FAA-A20D-9786-A8E5F5D2B406}"/>
              </a:ext>
            </a:extLst>
          </p:cNvPr>
          <p:cNvGrpSpPr/>
          <p:nvPr/>
        </p:nvGrpSpPr>
        <p:grpSpPr>
          <a:xfrm>
            <a:off x="7676070" y="4191415"/>
            <a:ext cx="888891" cy="841571"/>
            <a:chOff x="6934200" y="3269700"/>
            <a:chExt cx="1211010" cy="1146542"/>
          </a:xfrm>
        </p:grpSpPr>
        <p:pic>
          <p:nvPicPr>
            <p:cNvPr id="5124" name="Picture 4">
              <a:extLst>
                <a:ext uri="{FF2B5EF4-FFF2-40B4-BE49-F238E27FC236}">
                  <a16:creationId xmlns:a16="http://schemas.microsoft.com/office/drawing/2014/main" id="{8390913A-FC5A-D12D-7844-1B2953B154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3269700"/>
              <a:ext cx="1041400" cy="1146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8" descr="Modelica&quot; Icon - Download for free – Iconduck">
              <a:extLst>
                <a:ext uri="{FF2B5EF4-FFF2-40B4-BE49-F238E27FC236}">
                  <a16:creationId xmlns:a16="http://schemas.microsoft.com/office/drawing/2014/main" id="{F13BEAB4-3AB2-925A-5688-A5EDD40DDA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0352" y="3288888"/>
              <a:ext cx="564858" cy="280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5CC14D2E-C983-3545-EDDB-D3EFEC7C6939}"/>
              </a:ext>
            </a:extLst>
          </p:cNvPr>
          <p:cNvGrpSpPr/>
          <p:nvPr/>
        </p:nvGrpSpPr>
        <p:grpSpPr>
          <a:xfrm>
            <a:off x="5515290" y="2342473"/>
            <a:ext cx="843665" cy="798491"/>
            <a:chOff x="6934200" y="1939933"/>
            <a:chExt cx="1211010" cy="1146167"/>
          </a:xfrm>
        </p:grpSpPr>
        <p:pic>
          <p:nvPicPr>
            <p:cNvPr id="5122" name="Picture 2">
              <a:extLst>
                <a:ext uri="{FF2B5EF4-FFF2-40B4-BE49-F238E27FC236}">
                  <a16:creationId xmlns:a16="http://schemas.microsoft.com/office/drawing/2014/main" id="{5A956F5D-E6A9-FFDB-940C-BCFF9BF589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2044700"/>
              <a:ext cx="1041400" cy="104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8" descr="Modelica&quot; Icon - Download for free – Iconduck">
              <a:extLst>
                <a:ext uri="{FF2B5EF4-FFF2-40B4-BE49-F238E27FC236}">
                  <a16:creationId xmlns:a16="http://schemas.microsoft.com/office/drawing/2014/main" id="{60BBD054-D35E-1281-E581-C67577D637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0352" y="1939933"/>
              <a:ext cx="564858" cy="280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CA05A2FD-375F-C66C-A703-CE0CB27FA838}"/>
              </a:ext>
            </a:extLst>
          </p:cNvPr>
          <p:cNvGrpSpPr/>
          <p:nvPr/>
        </p:nvGrpSpPr>
        <p:grpSpPr>
          <a:xfrm>
            <a:off x="2658179" y="1804274"/>
            <a:ext cx="2296662" cy="2504068"/>
            <a:chOff x="2658179" y="1598330"/>
            <a:chExt cx="2296662" cy="2504068"/>
          </a:xfrm>
        </p:grpSpPr>
        <p:grpSp>
          <p:nvGrpSpPr>
            <p:cNvPr id="29" name="Gruppieren 28">
              <a:extLst>
                <a:ext uri="{FF2B5EF4-FFF2-40B4-BE49-F238E27FC236}">
                  <a16:creationId xmlns:a16="http://schemas.microsoft.com/office/drawing/2014/main" id="{943990A9-D707-1B88-7944-A797BADE1C7E}"/>
                </a:ext>
              </a:extLst>
            </p:cNvPr>
            <p:cNvGrpSpPr/>
            <p:nvPr/>
          </p:nvGrpSpPr>
          <p:grpSpPr>
            <a:xfrm>
              <a:off x="2673746" y="1915110"/>
              <a:ext cx="2281095" cy="2187288"/>
              <a:chOff x="2663438" y="2571882"/>
              <a:chExt cx="1596156" cy="1530516"/>
            </a:xfrm>
          </p:grpSpPr>
          <p:pic>
            <p:nvPicPr>
              <p:cNvPr id="19" name="Picture 2">
                <a:extLst>
                  <a:ext uri="{FF2B5EF4-FFF2-40B4-BE49-F238E27FC236}">
                    <a16:creationId xmlns:a16="http://schemas.microsoft.com/office/drawing/2014/main" id="{31A07153-373F-2D4A-DEA2-9B3D9E4F98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63438" y="2781025"/>
                <a:ext cx="1321373" cy="13213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6" descr="Python icon - Free download on Iconfinder">
                <a:extLst>
                  <a:ext uri="{FF2B5EF4-FFF2-40B4-BE49-F238E27FC236}">
                    <a16:creationId xmlns:a16="http://schemas.microsoft.com/office/drawing/2014/main" id="{BEF0462A-CF43-AB51-B90E-FED60E55E8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4736" y="2571882"/>
                <a:ext cx="564858" cy="5648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8" name="Picture 2" descr="U:\Angis_Assis\Mitarbeiter\Jan_Schiefelbein\TEASERLogo.png">
              <a:extLst>
                <a:ext uri="{FF2B5EF4-FFF2-40B4-BE49-F238E27FC236}">
                  <a16:creationId xmlns:a16="http://schemas.microsoft.com/office/drawing/2014/main" id="{549FBE35-964B-E947-BDF8-FD24212BB4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8179" y="1598330"/>
              <a:ext cx="1776248" cy="625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26" name="Picture 6" descr="EnergyPlus | Department of Energy">
            <a:extLst>
              <a:ext uri="{FF2B5EF4-FFF2-40B4-BE49-F238E27FC236}">
                <a16:creationId xmlns:a16="http://schemas.microsoft.com/office/drawing/2014/main" id="{956E7FB5-C747-261C-0DAE-EE34977D2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816" y="1569946"/>
            <a:ext cx="1041400" cy="75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9C883CC3-163B-FE7D-17E4-A46F4E2199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727968" y="1957563"/>
            <a:ext cx="2039698" cy="1018050"/>
          </a:xfrm>
          <a:prstGeom prst="rect">
            <a:avLst/>
          </a:prstGeom>
        </p:spPr>
      </p:pic>
      <p:pic>
        <p:nvPicPr>
          <p:cNvPr id="5134" name="Picture 14" descr="Fiware continues to grow five years later - Secmotic">
            <a:extLst>
              <a:ext uri="{FF2B5EF4-FFF2-40B4-BE49-F238E27FC236}">
                <a16:creationId xmlns:a16="http://schemas.microsoft.com/office/drawing/2014/main" id="{5C17DBC4-BD3E-F24D-8D76-2F284C008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678" y="3594840"/>
            <a:ext cx="1911898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Verbinder: gewinkelt 31">
            <a:extLst>
              <a:ext uri="{FF2B5EF4-FFF2-40B4-BE49-F238E27FC236}">
                <a16:creationId xmlns:a16="http://schemas.microsoft.com/office/drawing/2014/main" id="{37BC002D-A51B-110F-2325-BC1FF5A572A9}"/>
              </a:ext>
            </a:extLst>
          </p:cNvPr>
          <p:cNvCxnSpPr>
            <a:stCxn id="19" idx="3"/>
            <a:endCxn id="5126" idx="1"/>
          </p:cNvCxnSpPr>
          <p:nvPr/>
        </p:nvCxnSpPr>
        <p:spPr>
          <a:xfrm flipV="1">
            <a:off x="4562144" y="1945101"/>
            <a:ext cx="3037672" cy="1419042"/>
          </a:xfrm>
          <a:prstGeom prst="bentConnector3">
            <a:avLst>
              <a:gd name="adj1" fmla="val 16182"/>
            </a:avLst>
          </a:prstGeom>
          <a:ln w="190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Verbinder: gewinkelt 32">
            <a:extLst>
              <a:ext uri="{FF2B5EF4-FFF2-40B4-BE49-F238E27FC236}">
                <a16:creationId xmlns:a16="http://schemas.microsoft.com/office/drawing/2014/main" id="{04D428E6-7CC8-34B3-CC20-CBB15243AB56}"/>
              </a:ext>
            </a:extLst>
          </p:cNvPr>
          <p:cNvCxnSpPr>
            <a:cxnSpLocks/>
            <a:stCxn id="19" idx="3"/>
            <a:endCxn id="5124" idx="1"/>
          </p:cNvCxnSpPr>
          <p:nvPr/>
        </p:nvCxnSpPr>
        <p:spPr>
          <a:xfrm>
            <a:off x="4562144" y="3364143"/>
            <a:ext cx="3113926" cy="1248058"/>
          </a:xfrm>
          <a:prstGeom prst="bentConnector3">
            <a:avLst>
              <a:gd name="adj1" fmla="val 15922"/>
            </a:avLst>
          </a:prstGeom>
          <a:ln w="190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Verbinder: gewinkelt 35">
            <a:extLst>
              <a:ext uri="{FF2B5EF4-FFF2-40B4-BE49-F238E27FC236}">
                <a16:creationId xmlns:a16="http://schemas.microsoft.com/office/drawing/2014/main" id="{5487FB12-83DB-46A2-B9AC-A62124EBDFDD}"/>
              </a:ext>
            </a:extLst>
          </p:cNvPr>
          <p:cNvCxnSpPr>
            <a:cxnSpLocks/>
            <a:stCxn id="19" idx="3"/>
            <a:endCxn id="5122" idx="1"/>
          </p:cNvCxnSpPr>
          <p:nvPr/>
        </p:nvCxnSpPr>
        <p:spPr>
          <a:xfrm flipV="1">
            <a:off x="4562144" y="2778212"/>
            <a:ext cx="953146" cy="585931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Verbinder: gewinkelt 41">
            <a:extLst>
              <a:ext uri="{FF2B5EF4-FFF2-40B4-BE49-F238E27FC236}">
                <a16:creationId xmlns:a16="http://schemas.microsoft.com/office/drawing/2014/main" id="{E781F7AA-74C2-4C3F-F59E-952BC91AF716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4562144" y="3364143"/>
            <a:ext cx="842311" cy="689977"/>
          </a:xfrm>
          <a:prstGeom prst="bentConnector3">
            <a:avLst>
              <a:gd name="adj1" fmla="val 57916"/>
            </a:avLst>
          </a:prstGeom>
          <a:ln w="190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660768CA-1A6F-5A38-CCDF-8946C08B17BB}"/>
              </a:ext>
            </a:extLst>
          </p:cNvPr>
          <p:cNvGrpSpPr/>
          <p:nvPr/>
        </p:nvGrpSpPr>
        <p:grpSpPr>
          <a:xfrm>
            <a:off x="4773168" y="5117068"/>
            <a:ext cx="2209748" cy="1086179"/>
            <a:chOff x="3904837" y="5117068"/>
            <a:chExt cx="2209748" cy="1086179"/>
          </a:xfrm>
        </p:grpSpPr>
        <p:sp>
          <p:nvSpPr>
            <p:cNvPr id="46" name="Rechteck 45">
              <a:extLst>
                <a:ext uri="{FF2B5EF4-FFF2-40B4-BE49-F238E27FC236}">
                  <a16:creationId xmlns:a16="http://schemas.microsoft.com/office/drawing/2014/main" id="{4579A9AA-4D40-AA3B-D6FC-815742B02D4E}"/>
                </a:ext>
              </a:extLst>
            </p:cNvPr>
            <p:cNvSpPr/>
            <p:nvPr/>
          </p:nvSpPr>
          <p:spPr>
            <a:xfrm>
              <a:off x="4121474" y="5333705"/>
              <a:ext cx="1888398" cy="869542"/>
            </a:xfrm>
            <a:prstGeom prst="rect">
              <a:avLst/>
            </a:prstGeom>
            <a:solidFill>
              <a:srgbClr val="C4C5C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b="1" dirty="0" err="1">
                  <a:solidFill>
                    <a:schemeClr val="tx1"/>
                  </a:solidFill>
                </a:rPr>
                <a:t>ModelicaPyCI</a:t>
              </a:r>
              <a:br>
                <a:rPr lang="de-DE" sz="1600" b="1" dirty="0">
                  <a:solidFill>
                    <a:schemeClr val="tx1"/>
                  </a:solidFill>
                </a:rPr>
              </a:br>
              <a:r>
                <a:rPr lang="de-DE" sz="1600" b="1" dirty="0" err="1">
                  <a:solidFill>
                    <a:schemeClr val="tx1"/>
                  </a:solidFill>
                </a:rPr>
                <a:t>MoCITempGen</a:t>
              </a:r>
              <a:endParaRPr lang="de-DE" sz="1600" b="1" dirty="0">
                <a:solidFill>
                  <a:schemeClr val="tx1"/>
                </a:solidFill>
              </a:endParaRPr>
            </a:p>
          </p:txBody>
        </p:sp>
        <p:pic>
          <p:nvPicPr>
            <p:cNvPr id="47" name="Picture 6" descr="Python icon - Free download on Iconfinder">
              <a:extLst>
                <a:ext uri="{FF2B5EF4-FFF2-40B4-BE49-F238E27FC236}">
                  <a16:creationId xmlns:a16="http://schemas.microsoft.com/office/drawing/2014/main" id="{7E1089DA-0FFF-3FF8-182F-CB104E72DC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837" y="5117068"/>
              <a:ext cx="433274" cy="433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8" descr="Modelica&quot; Icon - Download for free – Iconduck">
              <a:extLst>
                <a:ext uri="{FF2B5EF4-FFF2-40B4-BE49-F238E27FC236}">
                  <a16:creationId xmlns:a16="http://schemas.microsoft.com/office/drawing/2014/main" id="{DBD12928-BE5D-9495-8D9D-692EC8D03A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9975" y="5268129"/>
              <a:ext cx="414610" cy="205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50" name="Verbinder: gewinkelt 49">
            <a:extLst>
              <a:ext uri="{FF2B5EF4-FFF2-40B4-BE49-F238E27FC236}">
                <a16:creationId xmlns:a16="http://schemas.microsoft.com/office/drawing/2014/main" id="{C14A3942-8E94-CA07-AF01-71A8C094C7C3}"/>
              </a:ext>
            </a:extLst>
          </p:cNvPr>
          <p:cNvCxnSpPr>
            <a:cxnSpLocks/>
            <a:stCxn id="5124" idx="2"/>
            <a:endCxn id="46" idx="0"/>
          </p:cNvCxnSpPr>
          <p:nvPr/>
        </p:nvCxnSpPr>
        <p:spPr>
          <a:xfrm rot="5400000">
            <a:off x="6845777" y="4121213"/>
            <a:ext cx="300719" cy="2124264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Verbinder: gewinkelt 52">
            <a:extLst>
              <a:ext uri="{FF2B5EF4-FFF2-40B4-BE49-F238E27FC236}">
                <a16:creationId xmlns:a16="http://schemas.microsoft.com/office/drawing/2014/main" id="{3DCF9BA1-38D6-A741-E02A-EE26FA54214A}"/>
              </a:ext>
            </a:extLst>
          </p:cNvPr>
          <p:cNvCxnSpPr>
            <a:cxnSpLocks/>
            <a:stCxn id="5122" idx="2"/>
            <a:endCxn id="46" idx="0"/>
          </p:cNvCxnSpPr>
          <p:nvPr/>
        </p:nvCxnSpPr>
        <p:spPr>
          <a:xfrm rot="16200000" flipH="1">
            <a:off x="4809653" y="4209353"/>
            <a:ext cx="2192741" cy="55962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0" name="Verbinder: gewinkelt 5129">
            <a:extLst>
              <a:ext uri="{FF2B5EF4-FFF2-40B4-BE49-F238E27FC236}">
                <a16:creationId xmlns:a16="http://schemas.microsoft.com/office/drawing/2014/main" id="{79C74787-C61F-7C0F-5816-29D3378DDB10}"/>
              </a:ext>
            </a:extLst>
          </p:cNvPr>
          <p:cNvCxnSpPr>
            <a:cxnSpLocks/>
            <a:stCxn id="5124" idx="2"/>
            <a:endCxn id="5127" idx="0"/>
          </p:cNvCxnSpPr>
          <p:nvPr/>
        </p:nvCxnSpPr>
        <p:spPr>
          <a:xfrm rot="5400000">
            <a:off x="7907022" y="5177652"/>
            <a:ext cx="295913" cy="6581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44" name="Gruppieren 5143">
            <a:extLst>
              <a:ext uri="{FF2B5EF4-FFF2-40B4-BE49-F238E27FC236}">
                <a16:creationId xmlns:a16="http://schemas.microsoft.com/office/drawing/2014/main" id="{68588169-FB09-A3DB-3CF6-140A1E5B0C31}"/>
              </a:ext>
            </a:extLst>
          </p:cNvPr>
          <p:cNvGrpSpPr/>
          <p:nvPr/>
        </p:nvGrpSpPr>
        <p:grpSpPr>
          <a:xfrm>
            <a:off x="2673746" y="4314691"/>
            <a:ext cx="2019751" cy="1888556"/>
            <a:chOff x="2673746" y="4314691"/>
            <a:chExt cx="2019751" cy="1888556"/>
          </a:xfrm>
        </p:grpSpPr>
        <p:sp>
          <p:nvSpPr>
            <p:cNvPr id="56" name="Rechteck 55">
              <a:extLst>
                <a:ext uri="{FF2B5EF4-FFF2-40B4-BE49-F238E27FC236}">
                  <a16:creationId xmlns:a16="http://schemas.microsoft.com/office/drawing/2014/main" id="{72646B5C-3C4F-27D5-71A8-9ACEC70CAB23}"/>
                </a:ext>
              </a:extLst>
            </p:cNvPr>
            <p:cNvSpPr/>
            <p:nvPr/>
          </p:nvSpPr>
          <p:spPr>
            <a:xfrm>
              <a:off x="2673746" y="5333705"/>
              <a:ext cx="1888398" cy="869542"/>
            </a:xfrm>
            <a:prstGeom prst="rect">
              <a:avLst/>
            </a:prstGeom>
            <a:solidFill>
              <a:srgbClr val="C4C5C6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b="1" dirty="0">
                  <a:solidFill>
                    <a:schemeClr val="tx1"/>
                  </a:solidFill>
                </a:rPr>
                <a:t>Blender+</a:t>
              </a:r>
              <a:br>
                <a:rPr lang="de-DE" sz="1600" b="1" dirty="0">
                  <a:solidFill>
                    <a:schemeClr val="tx1"/>
                  </a:solidFill>
                </a:rPr>
              </a:br>
              <a:r>
                <a:rPr lang="de-DE" sz="1600" b="1" dirty="0">
                  <a:solidFill>
                    <a:schemeClr val="tx1"/>
                  </a:solidFill>
                </a:rPr>
                <a:t>Bonsai</a:t>
              </a:r>
            </a:p>
          </p:txBody>
        </p:sp>
        <p:cxnSp>
          <p:nvCxnSpPr>
            <p:cNvPr id="57" name="Verbinder: gewinkelt 56">
              <a:extLst>
                <a:ext uri="{FF2B5EF4-FFF2-40B4-BE49-F238E27FC236}">
                  <a16:creationId xmlns:a16="http://schemas.microsoft.com/office/drawing/2014/main" id="{3A0129DF-F60B-1232-5081-C42BED8AEA48}"/>
                </a:ext>
              </a:extLst>
            </p:cNvPr>
            <p:cNvCxnSpPr>
              <a:cxnSpLocks/>
              <a:stCxn id="19" idx="2"/>
              <a:endCxn id="56" idx="0"/>
            </p:cNvCxnSpPr>
            <p:nvPr/>
          </p:nvCxnSpPr>
          <p:spPr>
            <a:xfrm rot="5400000">
              <a:off x="3105264" y="4821023"/>
              <a:ext cx="1025363" cy="12700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bg1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141" name="Grafik 5140">
              <a:extLst>
                <a:ext uri="{FF2B5EF4-FFF2-40B4-BE49-F238E27FC236}">
                  <a16:creationId xmlns:a16="http://schemas.microsoft.com/office/drawing/2014/main" id="{C4825FDD-B56B-FE1B-25E9-B65896F2A6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246100" y="5171990"/>
              <a:ext cx="447397" cy="447397"/>
            </a:xfrm>
            <a:prstGeom prst="rect">
              <a:avLst/>
            </a:prstGeom>
          </p:spPr>
        </p:pic>
      </p:grpSp>
      <p:grpSp>
        <p:nvGrpSpPr>
          <p:cNvPr id="5145" name="Gruppieren 5144">
            <a:extLst>
              <a:ext uri="{FF2B5EF4-FFF2-40B4-BE49-F238E27FC236}">
                <a16:creationId xmlns:a16="http://schemas.microsoft.com/office/drawing/2014/main" id="{1B2A725D-A5B0-1B61-0232-34858297B672}"/>
              </a:ext>
            </a:extLst>
          </p:cNvPr>
          <p:cNvGrpSpPr/>
          <p:nvPr/>
        </p:nvGrpSpPr>
        <p:grpSpPr>
          <a:xfrm>
            <a:off x="7094840" y="5112262"/>
            <a:ext cx="2143653" cy="1086179"/>
            <a:chOff x="7094840" y="5112262"/>
            <a:chExt cx="2143653" cy="1086179"/>
          </a:xfrm>
        </p:grpSpPr>
        <p:grpSp>
          <p:nvGrpSpPr>
            <p:cNvPr id="5129" name="Gruppieren 5128">
              <a:extLst>
                <a:ext uri="{FF2B5EF4-FFF2-40B4-BE49-F238E27FC236}">
                  <a16:creationId xmlns:a16="http://schemas.microsoft.com/office/drawing/2014/main" id="{AAB36485-814B-37BE-821D-6039A16E4772}"/>
                </a:ext>
              </a:extLst>
            </p:cNvPr>
            <p:cNvGrpSpPr/>
            <p:nvPr/>
          </p:nvGrpSpPr>
          <p:grpSpPr>
            <a:xfrm>
              <a:off x="7094840" y="5112262"/>
              <a:ext cx="2143653" cy="1086179"/>
              <a:chOff x="4425617" y="5269468"/>
              <a:chExt cx="2143653" cy="1086179"/>
            </a:xfrm>
          </p:grpSpPr>
          <p:sp>
            <p:nvSpPr>
              <p:cNvPr id="5127" name="Rechteck 5126">
                <a:extLst>
                  <a:ext uri="{FF2B5EF4-FFF2-40B4-BE49-F238E27FC236}">
                    <a16:creationId xmlns:a16="http://schemas.microsoft.com/office/drawing/2014/main" id="{25896B29-8470-6403-9815-D4C5A3848378}"/>
                  </a:ext>
                </a:extLst>
              </p:cNvPr>
              <p:cNvSpPr/>
              <p:nvPr/>
            </p:nvSpPr>
            <p:spPr>
              <a:xfrm>
                <a:off x="4425617" y="5486105"/>
                <a:ext cx="1913693" cy="869542"/>
              </a:xfrm>
              <a:prstGeom prst="rect">
                <a:avLst/>
              </a:prstGeom>
              <a:solidFill>
                <a:srgbClr val="C4C5C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b="1" dirty="0">
                  <a:solidFill>
                    <a:schemeClr val="tx1"/>
                  </a:solidFill>
                </a:endParaRPr>
              </a:p>
              <a:p>
                <a:pPr algn="ctr"/>
                <a:endParaRPr lang="de-DE" sz="16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de-DE" sz="1600" b="1" dirty="0" err="1">
                    <a:solidFill>
                      <a:schemeClr val="tx1"/>
                    </a:solidFill>
                  </a:rPr>
                  <a:t>EBCpy&amp;VCLibPy</a:t>
                </a:r>
                <a:endParaRPr lang="de-DE" sz="1600" b="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5128" name="Picture 6" descr="Python icon - Free download on Iconfinder">
                <a:extLst>
                  <a:ext uri="{FF2B5EF4-FFF2-40B4-BE49-F238E27FC236}">
                    <a16:creationId xmlns:a16="http://schemas.microsoft.com/office/drawing/2014/main" id="{BB493956-1FDE-F326-44D6-3FEC14DB97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35996" y="5269468"/>
                <a:ext cx="433274" cy="4332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150" name="Picture 6" descr="AixWeather Logo">
              <a:extLst>
                <a:ext uri="{FF2B5EF4-FFF2-40B4-BE49-F238E27FC236}">
                  <a16:creationId xmlns:a16="http://schemas.microsoft.com/office/drawing/2014/main" id="{C44146D2-B5B2-8103-D214-47F12A7EC2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0817" y="5333705"/>
              <a:ext cx="961737" cy="559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48" name="Gruppieren 5147">
            <a:extLst>
              <a:ext uri="{FF2B5EF4-FFF2-40B4-BE49-F238E27FC236}">
                <a16:creationId xmlns:a16="http://schemas.microsoft.com/office/drawing/2014/main" id="{88FC27CE-A861-69AD-BB96-323AAC3E775A}"/>
              </a:ext>
            </a:extLst>
          </p:cNvPr>
          <p:cNvGrpSpPr/>
          <p:nvPr/>
        </p:nvGrpSpPr>
        <p:grpSpPr>
          <a:xfrm>
            <a:off x="5187572" y="3324387"/>
            <a:ext cx="1561642" cy="1169758"/>
            <a:chOff x="5187572" y="3324387"/>
            <a:chExt cx="1561642" cy="1169758"/>
          </a:xfrm>
        </p:grpSpPr>
        <p:pic>
          <p:nvPicPr>
            <p:cNvPr id="5147" name="Grafik 5146" descr="Ein Bild, das Grafiken, Screenshot, Reihe, Grafikdesign enthält.&#10;&#10;Automatisch generierte Beschreibung">
              <a:extLst>
                <a:ext uri="{FF2B5EF4-FFF2-40B4-BE49-F238E27FC236}">
                  <a16:creationId xmlns:a16="http://schemas.microsoft.com/office/drawing/2014/main" id="{BA3387F1-0B23-C098-8934-D326B4ECF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396978" y="3552819"/>
              <a:ext cx="981305" cy="941326"/>
            </a:xfrm>
            <a:prstGeom prst="rect">
              <a:avLst/>
            </a:prstGeom>
          </p:spPr>
        </p:pic>
        <p:grpSp>
          <p:nvGrpSpPr>
            <p:cNvPr id="40" name="Gruppieren 39">
              <a:extLst>
                <a:ext uri="{FF2B5EF4-FFF2-40B4-BE49-F238E27FC236}">
                  <a16:creationId xmlns:a16="http://schemas.microsoft.com/office/drawing/2014/main" id="{A4E670E8-5D8E-F4D5-AB66-4CC868D5F2EA}"/>
                </a:ext>
              </a:extLst>
            </p:cNvPr>
            <p:cNvGrpSpPr/>
            <p:nvPr/>
          </p:nvGrpSpPr>
          <p:grpSpPr>
            <a:xfrm>
              <a:off x="5187572" y="3324387"/>
              <a:ext cx="1561642" cy="634629"/>
              <a:chOff x="5265634" y="4425269"/>
              <a:chExt cx="1561642" cy="634629"/>
            </a:xfrm>
          </p:grpSpPr>
          <p:pic>
            <p:nvPicPr>
              <p:cNvPr id="6148" name="Picture 4" descr="Gurobi Optimization · GitHub">
                <a:extLst>
                  <a:ext uri="{FF2B5EF4-FFF2-40B4-BE49-F238E27FC236}">
                    <a16:creationId xmlns:a16="http://schemas.microsoft.com/office/drawing/2014/main" id="{64428528-7B9F-F47D-8B05-E50FBC9C00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92647" y="4425269"/>
                <a:ext cx="634629" cy="6346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6" descr="Python icon - Free download on Iconfinder">
                <a:extLst>
                  <a:ext uri="{FF2B5EF4-FFF2-40B4-BE49-F238E27FC236}">
                    <a16:creationId xmlns:a16="http://schemas.microsoft.com/office/drawing/2014/main" id="{3551E6E8-B283-98D2-8887-15F164EDB8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5634" y="4465921"/>
                <a:ext cx="564858" cy="5648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6" name="Rechteck 15">
            <a:extLst>
              <a:ext uri="{FF2B5EF4-FFF2-40B4-BE49-F238E27FC236}">
                <a16:creationId xmlns:a16="http://schemas.microsoft.com/office/drawing/2014/main" id="{95FDF310-4899-D5E2-809C-D45CEF15738B}"/>
              </a:ext>
            </a:extLst>
          </p:cNvPr>
          <p:cNvSpPr/>
          <p:nvPr/>
        </p:nvSpPr>
        <p:spPr>
          <a:xfrm>
            <a:off x="2665572" y="5326935"/>
            <a:ext cx="1896572" cy="876312"/>
          </a:xfrm>
          <a:prstGeom prst="rect">
            <a:avLst/>
          </a:prstGeom>
          <a:noFill/>
          <a:ln w="28575">
            <a:solidFill>
              <a:srgbClr val="E633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2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8">
            <a:extLst>
              <a:ext uri="{FF2B5EF4-FFF2-40B4-BE49-F238E27FC236}">
                <a16:creationId xmlns:a16="http://schemas.microsoft.com/office/drawing/2014/main" id="{C3D5341A-6C88-B94F-C408-C4F18C16D1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361128"/>
              </p:ext>
            </p:extLst>
          </p:nvPr>
        </p:nvGraphicFramePr>
        <p:xfrm>
          <a:off x="384000" y="898264"/>
          <a:ext cx="10099770" cy="50282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5800">
                  <a:extLst>
                    <a:ext uri="{9D8B030D-6E8A-4147-A177-3AD203B41FA5}">
                      <a16:colId xmlns:a16="http://schemas.microsoft.com/office/drawing/2014/main" val="3253730492"/>
                    </a:ext>
                  </a:extLst>
                </a:gridCol>
                <a:gridCol w="5664200">
                  <a:extLst>
                    <a:ext uri="{9D8B030D-6E8A-4147-A177-3AD203B41FA5}">
                      <a16:colId xmlns:a16="http://schemas.microsoft.com/office/drawing/2014/main" val="1179405096"/>
                    </a:ext>
                  </a:extLst>
                </a:gridCol>
                <a:gridCol w="2609770">
                  <a:extLst>
                    <a:ext uri="{9D8B030D-6E8A-4147-A177-3AD203B41FA5}">
                      <a16:colId xmlns:a16="http://schemas.microsoft.com/office/drawing/2014/main" val="1229486601"/>
                    </a:ext>
                  </a:extLst>
                </a:gridCol>
              </a:tblGrid>
              <a:tr h="1644042">
                <a:tc>
                  <a:txBody>
                    <a:bodyPr/>
                    <a:lstStyle/>
                    <a:p>
                      <a:r>
                        <a:rPr lang="de-DE" b="1" dirty="0"/>
                        <a:t>Tool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58861"/>
                  </a:ext>
                </a:extLst>
              </a:tr>
              <a:tr h="2643134">
                <a:tc>
                  <a:txBody>
                    <a:bodyPr/>
                    <a:lstStyle/>
                    <a:p>
                      <a:r>
                        <a:rPr lang="de-DE" b="1" dirty="0" err="1"/>
                        <a:t>Visualization</a:t>
                      </a:r>
                      <a:endParaRPr lang="de-DE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6879515"/>
                  </a:ext>
                </a:extLst>
              </a:tr>
              <a:tr h="741120">
                <a:tc>
                  <a:txBody>
                    <a:bodyPr/>
                    <a:lstStyle/>
                    <a:p>
                      <a:r>
                        <a:rPr lang="de-DE" b="1" dirty="0" err="1"/>
                        <a:t>Result</a:t>
                      </a:r>
                      <a:endParaRPr lang="de-DE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2378289"/>
                  </a:ext>
                </a:extLst>
              </a:tr>
            </a:tbl>
          </a:graphicData>
        </a:graphic>
      </p:graphicFrame>
      <p:pic>
        <p:nvPicPr>
          <p:cNvPr id="2052" name="Picture 4" descr="سازگاری OpenStudio با اسکچ‌آپ و سایر نرم‌افزارها">
            <a:extLst>
              <a:ext uri="{FF2B5EF4-FFF2-40B4-BE49-F238E27FC236}">
                <a16:creationId xmlns:a16="http://schemas.microsoft.com/office/drawing/2014/main" id="{EE5213B8-1AB7-D035-55D5-AB1FC4BC9F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10"/>
          <a:stretch/>
        </p:blipFill>
        <p:spPr bwMode="auto">
          <a:xfrm>
            <a:off x="8584191" y="1488939"/>
            <a:ext cx="1123950" cy="100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B052DC76-46CF-FCFA-7E88-43D4C740F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Generation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building</a:t>
            </a:r>
            <a:r>
              <a:rPr lang="de-DE" dirty="0"/>
              <a:t> </a:t>
            </a:r>
            <a:r>
              <a:rPr lang="de-DE" dirty="0" err="1"/>
              <a:t>envelope</a:t>
            </a:r>
            <a:r>
              <a:rPr lang="de-DE" dirty="0"/>
              <a:t> </a:t>
            </a:r>
            <a:r>
              <a:rPr lang="de-DE" dirty="0" err="1"/>
              <a:t>models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open-source </a:t>
            </a:r>
            <a:r>
              <a:rPr lang="de-DE" dirty="0" err="1"/>
              <a:t>software</a:t>
            </a:r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D073B0B-5421-48B1-4292-AC80FA9602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0743" y="2653421"/>
            <a:ext cx="2218040" cy="241247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8E91B8E-1FED-D5C4-341D-661FBFDB1245}"/>
              </a:ext>
            </a:extLst>
          </p:cNvPr>
          <p:cNvSpPr txBox="1"/>
          <p:nvPr/>
        </p:nvSpPr>
        <p:spPr>
          <a:xfrm>
            <a:off x="2492297" y="1052514"/>
            <a:ext cx="461681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b="1" dirty="0"/>
              <a:t>bim2sim</a:t>
            </a:r>
            <a:r>
              <a:rPr lang="de-DE" baseline="30000" dirty="0"/>
              <a:t>[6]</a:t>
            </a:r>
            <a:r>
              <a:rPr lang="de-DE" b="1" dirty="0"/>
              <a:t> </a:t>
            </a:r>
            <a:r>
              <a:rPr lang="de-DE" b="1" dirty="0" err="1"/>
              <a:t>coupled</a:t>
            </a:r>
            <a:r>
              <a:rPr lang="de-DE" b="1" dirty="0"/>
              <a:t> </a:t>
            </a:r>
            <a:r>
              <a:rPr lang="de-DE" b="1" dirty="0" err="1"/>
              <a:t>to</a:t>
            </a:r>
            <a:r>
              <a:rPr lang="de-DE" b="1" dirty="0"/>
              <a:t> Blender</a:t>
            </a:r>
            <a:r>
              <a:rPr lang="de-DE" baseline="30000" dirty="0"/>
              <a:t>[4]</a:t>
            </a:r>
            <a:br>
              <a:rPr lang="de-DE" b="1" dirty="0"/>
            </a:br>
            <a:r>
              <a:rPr lang="de-DE" dirty="0" err="1"/>
              <a:t>with</a:t>
            </a:r>
            <a:r>
              <a:rPr lang="de-DE" dirty="0"/>
              <a:t> Add-On </a:t>
            </a:r>
            <a:r>
              <a:rPr lang="de-DE" b="1" dirty="0"/>
              <a:t>Bonsai</a:t>
            </a:r>
            <a:r>
              <a:rPr lang="de-DE" baseline="30000" dirty="0"/>
              <a:t>[5] </a:t>
            </a:r>
            <a:r>
              <a:rPr lang="de-DE" dirty="0"/>
              <a:t>via REST-API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7057D9F-FA48-F7BD-E6FF-BB8B551D25B7}"/>
              </a:ext>
            </a:extLst>
          </p:cNvPr>
          <p:cNvSpPr txBox="1"/>
          <p:nvPr/>
        </p:nvSpPr>
        <p:spPr>
          <a:xfrm>
            <a:off x="2448596" y="5439249"/>
            <a:ext cx="5438103" cy="276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dirty="0">
                <a:sym typeface="Wingdings" panose="05000000000000000000" pitchFamily="2" charset="2"/>
              </a:rPr>
              <a:t>3D-Model in IFC-Format </a:t>
            </a:r>
            <a:r>
              <a:rPr lang="de-DE" dirty="0" err="1">
                <a:sym typeface="Wingdings" panose="05000000000000000000" pitchFamily="2" charset="2"/>
              </a:rPr>
              <a:t>with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export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to</a:t>
            </a:r>
            <a:r>
              <a:rPr lang="de-DE" dirty="0">
                <a:sym typeface="Wingdings" panose="05000000000000000000" pitchFamily="2" charset="2"/>
              </a:rPr>
              <a:t> IDF</a:t>
            </a:r>
            <a:endParaRPr lang="de-DE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C0A3172-F4B8-1E46-7584-FA3A79A1DAAF}"/>
              </a:ext>
            </a:extLst>
          </p:cNvPr>
          <p:cNvSpPr txBox="1"/>
          <p:nvPr/>
        </p:nvSpPr>
        <p:spPr>
          <a:xfrm>
            <a:off x="8077045" y="5439247"/>
            <a:ext cx="240672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dirty="0">
                <a:sym typeface="Wingdings" panose="05000000000000000000" pitchFamily="2" charset="2"/>
              </a:rPr>
              <a:t>3D-Viewer</a:t>
            </a:r>
            <a:endParaRPr lang="de-DE" dirty="0"/>
          </a:p>
        </p:txBody>
      </p:sp>
      <p:pic>
        <p:nvPicPr>
          <p:cNvPr id="2054" name="Picture 6" descr="Logo — blender.org">
            <a:extLst>
              <a:ext uri="{FF2B5EF4-FFF2-40B4-BE49-F238E27FC236}">
                <a16:creationId xmlns:a16="http://schemas.microsoft.com/office/drawing/2014/main" id="{82B3FBA6-1F6D-7B66-43EE-D68363113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497" y="1586640"/>
            <a:ext cx="2799210" cy="85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932C5C4D-6E08-D798-4CAD-C32AD6034E65}"/>
              </a:ext>
            </a:extLst>
          </p:cNvPr>
          <p:cNvSpPr txBox="1"/>
          <p:nvPr/>
        </p:nvSpPr>
        <p:spPr>
          <a:xfrm>
            <a:off x="7808561" y="1191013"/>
            <a:ext cx="267520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b="1" dirty="0" err="1"/>
              <a:t>OpenStudio</a:t>
            </a:r>
            <a:r>
              <a:rPr lang="de-DE" baseline="30000" dirty="0"/>
              <a:t>[7]</a:t>
            </a:r>
            <a:endParaRPr lang="de-DE" b="1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1F67A2E-0BEA-B4B5-8EA6-3918B458C7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3417" y="2743686"/>
            <a:ext cx="2343638" cy="235571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40A4C9B-D37A-0259-CCCC-1EC9B8E8D8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8783" y="2653420"/>
            <a:ext cx="2277491" cy="2412479"/>
          </a:xfrm>
          <a:prstGeom prst="rect">
            <a:avLst/>
          </a:prstGeom>
        </p:spPr>
      </p:pic>
      <p:pic>
        <p:nvPicPr>
          <p:cNvPr id="9" name="Picture 2" descr="Logo">
            <a:extLst>
              <a:ext uri="{FF2B5EF4-FFF2-40B4-BE49-F238E27FC236}">
                <a16:creationId xmlns:a16="http://schemas.microsoft.com/office/drawing/2014/main" id="{199BF085-F9B8-F102-4068-BE3CC1E8D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590" y="1548710"/>
            <a:ext cx="928689" cy="92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5C660F5-2687-5243-291C-9E76F6F727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73354" y="1647313"/>
            <a:ext cx="810947" cy="810947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EFD75E3E-AD9A-1833-31BC-6DC5E37AF0CF}"/>
              </a:ext>
            </a:extLst>
          </p:cNvPr>
          <p:cNvSpPr txBox="1"/>
          <p:nvPr/>
        </p:nvSpPr>
        <p:spPr>
          <a:xfrm>
            <a:off x="384000" y="5926561"/>
            <a:ext cx="35333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0"/>
              </a:spcAft>
            </a:pPr>
            <a:r>
              <a:rPr lang="da-DK" sz="1000" b="0" i="0" u="none" strike="noStrike" baseline="0" dirty="0">
                <a:latin typeface="ArialMT"/>
              </a:rPr>
              <a:t>[4] Blender: </a:t>
            </a:r>
            <a:r>
              <a:rPr lang="en-US" sz="1000" dirty="0">
                <a:hlinkClick r:id="rId10"/>
              </a:rPr>
              <a:t>https://www.blender.org/</a:t>
            </a:r>
            <a:endParaRPr lang="de-DE" sz="1000" b="0" i="0" u="none" strike="noStrike" baseline="0" dirty="0">
              <a:latin typeface="ArialMT"/>
            </a:endParaRPr>
          </a:p>
          <a:p>
            <a:pPr algn="l">
              <a:spcAft>
                <a:spcPts val="0"/>
              </a:spcAft>
            </a:pPr>
            <a:r>
              <a:rPr lang="de-DE" sz="1000" b="0" i="0" u="none" strike="noStrike" baseline="0" dirty="0">
                <a:latin typeface="ArialMT"/>
              </a:rPr>
              <a:t>[5] Bonsai: </a:t>
            </a:r>
            <a:r>
              <a:rPr lang="de-DE" sz="1000" dirty="0">
                <a:hlinkClick r:id="rId11"/>
              </a:rPr>
              <a:t>https://extensions.blender.org/add-ons/bonsai/</a:t>
            </a:r>
            <a:endParaRPr lang="de-DE" sz="1000" b="0" i="0" u="none" strike="noStrike" baseline="0" dirty="0">
              <a:latin typeface="ArialMT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25F3F04-BC42-CAA3-7714-97195E9E812A}"/>
              </a:ext>
            </a:extLst>
          </p:cNvPr>
          <p:cNvSpPr txBox="1"/>
          <p:nvPr/>
        </p:nvSpPr>
        <p:spPr>
          <a:xfrm>
            <a:off x="3773626" y="5909872"/>
            <a:ext cx="30159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0"/>
              </a:spcAft>
            </a:pPr>
            <a:r>
              <a:rPr lang="de-DE" sz="1000" dirty="0">
                <a:latin typeface="ArialMT"/>
              </a:rPr>
              <a:t>[6] bim2sim: </a:t>
            </a:r>
            <a:r>
              <a:rPr lang="en-US" sz="1000" dirty="0">
                <a:hlinkClick r:id="rId12"/>
              </a:rPr>
              <a:t>https://github.com/BIM2SIM/bim2sim</a:t>
            </a:r>
            <a:endParaRPr lang="en-US" sz="1000" dirty="0"/>
          </a:p>
          <a:p>
            <a:pPr>
              <a:spcAft>
                <a:spcPts val="0"/>
              </a:spcAft>
            </a:pPr>
            <a:r>
              <a:rPr lang="de-DE" sz="1000" dirty="0"/>
              <a:t>[7] </a:t>
            </a:r>
            <a:r>
              <a:rPr lang="de-DE" sz="1000" dirty="0" err="1"/>
              <a:t>OpenStudio</a:t>
            </a:r>
            <a:r>
              <a:rPr lang="de-DE" sz="1000" dirty="0"/>
              <a:t>: </a:t>
            </a:r>
            <a:r>
              <a:rPr lang="de-DE" sz="1000" dirty="0">
                <a:hlinkClick r:id="rId13"/>
              </a:rPr>
              <a:t>https://openstudio.net/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57192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8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F85516E8-68DD-C369-CBEB-A7F812C667BB}"/>
              </a:ext>
            </a:extLst>
          </p:cNvPr>
          <p:cNvSpPr/>
          <p:nvPr/>
        </p:nvSpPr>
        <p:spPr>
          <a:xfrm>
            <a:off x="2574466" y="1432134"/>
            <a:ext cx="6970315" cy="1723312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1">
              <a:solidFill>
                <a:schemeClr val="tx1"/>
              </a:solidFill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76D65783-E34A-6E92-4616-17E0F3CE29C2}"/>
              </a:ext>
            </a:extLst>
          </p:cNvPr>
          <p:cNvSpPr/>
          <p:nvPr/>
        </p:nvSpPr>
        <p:spPr>
          <a:xfrm>
            <a:off x="2689313" y="1817195"/>
            <a:ext cx="1888398" cy="662950"/>
          </a:xfrm>
          <a:prstGeom prst="rect">
            <a:avLst/>
          </a:prstGeom>
          <a:solidFill>
            <a:srgbClr val="C4C5C6"/>
          </a:solidFill>
          <a:ln w="28575">
            <a:solidFill>
              <a:srgbClr val="E633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DD52714-0308-2F5B-6751-6986CCC9C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for digital, integral planning </a:t>
            </a:r>
            <a:br>
              <a:rPr lang="en-US" dirty="0"/>
            </a:br>
            <a:r>
              <a:rPr lang="en-US" dirty="0"/>
              <a:t>of building and energy system using software tools from EBC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482DCC7-B43D-5E1A-E3E2-4FE00C24DBFB}"/>
              </a:ext>
            </a:extLst>
          </p:cNvPr>
          <p:cNvSpPr/>
          <p:nvPr/>
        </p:nvSpPr>
        <p:spPr>
          <a:xfrm>
            <a:off x="9696437" y="1420264"/>
            <a:ext cx="2039698" cy="3614684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1">
              <a:solidFill>
                <a:schemeClr val="tx1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C18AD92-DC88-E640-6990-17A8F5AB29FC}"/>
              </a:ext>
            </a:extLst>
          </p:cNvPr>
          <p:cNvSpPr/>
          <p:nvPr/>
        </p:nvSpPr>
        <p:spPr>
          <a:xfrm>
            <a:off x="383112" y="871200"/>
            <a:ext cx="2039698" cy="457250"/>
          </a:xfrm>
          <a:prstGeom prst="rect">
            <a:avLst/>
          </a:prstGeom>
          <a:solidFill>
            <a:srgbClr val="C4C5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err="1">
                <a:solidFill>
                  <a:schemeClr val="tx1"/>
                </a:solidFill>
              </a:rPr>
              <a:t>Planning</a:t>
            </a:r>
            <a:r>
              <a:rPr lang="de-DE" sz="1600" b="1" dirty="0">
                <a:solidFill>
                  <a:schemeClr val="tx1"/>
                </a:solidFill>
              </a:rPr>
              <a:t> Phase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1A74047-227B-CF67-AD1F-B72EB7EDDF21}"/>
              </a:ext>
            </a:extLst>
          </p:cNvPr>
          <p:cNvSpPr/>
          <p:nvPr/>
        </p:nvSpPr>
        <p:spPr>
          <a:xfrm>
            <a:off x="2574305" y="871200"/>
            <a:ext cx="1272932" cy="457251"/>
          </a:xfrm>
          <a:prstGeom prst="rect">
            <a:avLst/>
          </a:prstGeom>
          <a:solidFill>
            <a:srgbClr val="C4C5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D21B3D9-56A4-A235-A006-357585D925ED}"/>
              </a:ext>
            </a:extLst>
          </p:cNvPr>
          <p:cNvSpPr/>
          <p:nvPr/>
        </p:nvSpPr>
        <p:spPr>
          <a:xfrm>
            <a:off x="3998731" y="871200"/>
            <a:ext cx="1272932" cy="457251"/>
          </a:xfrm>
          <a:prstGeom prst="rect">
            <a:avLst/>
          </a:prstGeom>
          <a:solidFill>
            <a:srgbClr val="C4C5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4C439119-26F8-A1C9-784C-6930B3BEE295}"/>
              </a:ext>
            </a:extLst>
          </p:cNvPr>
          <p:cNvSpPr/>
          <p:nvPr/>
        </p:nvSpPr>
        <p:spPr>
          <a:xfrm>
            <a:off x="5423158" y="871200"/>
            <a:ext cx="1272932" cy="457251"/>
          </a:xfrm>
          <a:prstGeom prst="rect">
            <a:avLst/>
          </a:prstGeom>
          <a:solidFill>
            <a:srgbClr val="C4C5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1162534-1C92-1127-79AC-5D44831DE51B}"/>
              </a:ext>
            </a:extLst>
          </p:cNvPr>
          <p:cNvSpPr/>
          <p:nvPr/>
        </p:nvSpPr>
        <p:spPr>
          <a:xfrm>
            <a:off x="6847584" y="871200"/>
            <a:ext cx="1272932" cy="457251"/>
          </a:xfrm>
          <a:prstGeom prst="rect">
            <a:avLst/>
          </a:prstGeom>
          <a:solidFill>
            <a:srgbClr val="C4C5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3578022-C8CB-EC25-71EE-CF3F132A063F}"/>
              </a:ext>
            </a:extLst>
          </p:cNvPr>
          <p:cNvSpPr/>
          <p:nvPr/>
        </p:nvSpPr>
        <p:spPr>
          <a:xfrm>
            <a:off x="8272010" y="871200"/>
            <a:ext cx="1272932" cy="457251"/>
          </a:xfrm>
          <a:prstGeom prst="rect">
            <a:avLst/>
          </a:prstGeom>
          <a:solidFill>
            <a:srgbClr val="C4C5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C455769A-0412-78D6-71C0-0010061EC44B}"/>
              </a:ext>
            </a:extLst>
          </p:cNvPr>
          <p:cNvSpPr/>
          <p:nvPr/>
        </p:nvSpPr>
        <p:spPr>
          <a:xfrm>
            <a:off x="9696438" y="871200"/>
            <a:ext cx="2049924" cy="457251"/>
          </a:xfrm>
          <a:prstGeom prst="rect">
            <a:avLst/>
          </a:prstGeom>
          <a:solidFill>
            <a:srgbClr val="C4C5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6-9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8CBBF836-CA3D-0CF9-9E34-F522C2E313E9}"/>
              </a:ext>
            </a:extLst>
          </p:cNvPr>
          <p:cNvSpPr/>
          <p:nvPr/>
        </p:nvSpPr>
        <p:spPr>
          <a:xfrm>
            <a:off x="383112" y="1432134"/>
            <a:ext cx="2039698" cy="1726228"/>
          </a:xfrm>
          <a:prstGeom prst="rect">
            <a:avLst/>
          </a:prstGeom>
          <a:solidFill>
            <a:srgbClr val="C4C5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Building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27BC2E98-FBAF-7F29-5F72-25E58DC8D680}"/>
              </a:ext>
            </a:extLst>
          </p:cNvPr>
          <p:cNvSpPr/>
          <p:nvPr/>
        </p:nvSpPr>
        <p:spPr>
          <a:xfrm>
            <a:off x="383111" y="3308721"/>
            <a:ext cx="2039698" cy="1726228"/>
          </a:xfrm>
          <a:prstGeom prst="rect">
            <a:avLst/>
          </a:prstGeom>
          <a:solidFill>
            <a:srgbClr val="C4C5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Energy System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9B052D99-EBA6-1BC6-B453-A26DA4181ADD}"/>
              </a:ext>
            </a:extLst>
          </p:cNvPr>
          <p:cNvSpPr/>
          <p:nvPr/>
        </p:nvSpPr>
        <p:spPr>
          <a:xfrm>
            <a:off x="2574466" y="3311638"/>
            <a:ext cx="6970315" cy="1723312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1" dirty="0">
              <a:solidFill>
                <a:schemeClr val="tx1"/>
              </a:solidFill>
            </a:endParaRPr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39C8E3BE-1FAA-A20D-9786-A8E5F5D2B406}"/>
              </a:ext>
            </a:extLst>
          </p:cNvPr>
          <p:cNvGrpSpPr/>
          <p:nvPr/>
        </p:nvGrpSpPr>
        <p:grpSpPr>
          <a:xfrm>
            <a:off x="7676070" y="4191415"/>
            <a:ext cx="888891" cy="841571"/>
            <a:chOff x="6934200" y="3269700"/>
            <a:chExt cx="1211010" cy="1146542"/>
          </a:xfrm>
        </p:grpSpPr>
        <p:pic>
          <p:nvPicPr>
            <p:cNvPr id="5124" name="Picture 4">
              <a:extLst>
                <a:ext uri="{FF2B5EF4-FFF2-40B4-BE49-F238E27FC236}">
                  <a16:creationId xmlns:a16="http://schemas.microsoft.com/office/drawing/2014/main" id="{8390913A-FC5A-D12D-7844-1B2953B154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3269700"/>
              <a:ext cx="1041400" cy="1146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8" descr="Modelica&quot; Icon - Download for free – Iconduck">
              <a:extLst>
                <a:ext uri="{FF2B5EF4-FFF2-40B4-BE49-F238E27FC236}">
                  <a16:creationId xmlns:a16="http://schemas.microsoft.com/office/drawing/2014/main" id="{F13BEAB4-3AB2-925A-5688-A5EDD40DDA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0352" y="3288888"/>
              <a:ext cx="564858" cy="280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5CC14D2E-C983-3545-EDDB-D3EFEC7C6939}"/>
              </a:ext>
            </a:extLst>
          </p:cNvPr>
          <p:cNvGrpSpPr/>
          <p:nvPr/>
        </p:nvGrpSpPr>
        <p:grpSpPr>
          <a:xfrm>
            <a:off x="5515290" y="2342473"/>
            <a:ext cx="843665" cy="798491"/>
            <a:chOff x="6934200" y="1939933"/>
            <a:chExt cx="1211010" cy="1146167"/>
          </a:xfrm>
        </p:grpSpPr>
        <p:pic>
          <p:nvPicPr>
            <p:cNvPr id="5122" name="Picture 2">
              <a:extLst>
                <a:ext uri="{FF2B5EF4-FFF2-40B4-BE49-F238E27FC236}">
                  <a16:creationId xmlns:a16="http://schemas.microsoft.com/office/drawing/2014/main" id="{5A956F5D-E6A9-FFDB-940C-BCFF9BF589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2044700"/>
              <a:ext cx="1041400" cy="104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8" descr="Modelica&quot; Icon - Download for free – Iconduck">
              <a:extLst>
                <a:ext uri="{FF2B5EF4-FFF2-40B4-BE49-F238E27FC236}">
                  <a16:creationId xmlns:a16="http://schemas.microsoft.com/office/drawing/2014/main" id="{60BBD054-D35E-1281-E581-C67577D637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0352" y="1939933"/>
              <a:ext cx="564858" cy="280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CA05A2FD-375F-C66C-A703-CE0CB27FA838}"/>
              </a:ext>
            </a:extLst>
          </p:cNvPr>
          <p:cNvGrpSpPr/>
          <p:nvPr/>
        </p:nvGrpSpPr>
        <p:grpSpPr>
          <a:xfrm>
            <a:off x="2658179" y="1804274"/>
            <a:ext cx="2296662" cy="2504068"/>
            <a:chOff x="2658179" y="1598330"/>
            <a:chExt cx="2296662" cy="2504068"/>
          </a:xfrm>
        </p:grpSpPr>
        <p:grpSp>
          <p:nvGrpSpPr>
            <p:cNvPr id="29" name="Gruppieren 28">
              <a:extLst>
                <a:ext uri="{FF2B5EF4-FFF2-40B4-BE49-F238E27FC236}">
                  <a16:creationId xmlns:a16="http://schemas.microsoft.com/office/drawing/2014/main" id="{943990A9-D707-1B88-7944-A797BADE1C7E}"/>
                </a:ext>
              </a:extLst>
            </p:cNvPr>
            <p:cNvGrpSpPr/>
            <p:nvPr/>
          </p:nvGrpSpPr>
          <p:grpSpPr>
            <a:xfrm>
              <a:off x="2673746" y="1915110"/>
              <a:ext cx="2281095" cy="2187288"/>
              <a:chOff x="2663438" y="2571882"/>
              <a:chExt cx="1596156" cy="1530516"/>
            </a:xfrm>
          </p:grpSpPr>
          <p:pic>
            <p:nvPicPr>
              <p:cNvPr id="19" name="Picture 2">
                <a:extLst>
                  <a:ext uri="{FF2B5EF4-FFF2-40B4-BE49-F238E27FC236}">
                    <a16:creationId xmlns:a16="http://schemas.microsoft.com/office/drawing/2014/main" id="{31A07153-373F-2D4A-DEA2-9B3D9E4F98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63438" y="2781025"/>
                <a:ext cx="1321373" cy="13213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6" descr="Python icon - Free download on Iconfinder">
                <a:extLst>
                  <a:ext uri="{FF2B5EF4-FFF2-40B4-BE49-F238E27FC236}">
                    <a16:creationId xmlns:a16="http://schemas.microsoft.com/office/drawing/2014/main" id="{BEF0462A-CF43-AB51-B90E-FED60E55E8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4736" y="2571882"/>
                <a:ext cx="564858" cy="5648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8" name="Picture 2" descr="U:\Angis_Assis\Mitarbeiter\Jan_Schiefelbein\TEASERLogo.png">
              <a:extLst>
                <a:ext uri="{FF2B5EF4-FFF2-40B4-BE49-F238E27FC236}">
                  <a16:creationId xmlns:a16="http://schemas.microsoft.com/office/drawing/2014/main" id="{549FBE35-964B-E947-BDF8-FD24212BB4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8179" y="1598330"/>
              <a:ext cx="1776248" cy="625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26" name="Picture 6" descr="EnergyPlus | Department of Energy">
            <a:extLst>
              <a:ext uri="{FF2B5EF4-FFF2-40B4-BE49-F238E27FC236}">
                <a16:creationId xmlns:a16="http://schemas.microsoft.com/office/drawing/2014/main" id="{956E7FB5-C747-261C-0DAE-EE34977D2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816" y="1569946"/>
            <a:ext cx="1041400" cy="75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9C883CC3-163B-FE7D-17E4-A46F4E2199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727968" y="1957563"/>
            <a:ext cx="2039698" cy="1018050"/>
          </a:xfrm>
          <a:prstGeom prst="rect">
            <a:avLst/>
          </a:prstGeom>
        </p:spPr>
      </p:pic>
      <p:pic>
        <p:nvPicPr>
          <p:cNvPr id="5134" name="Picture 14" descr="Fiware continues to grow five years later - Secmotic">
            <a:extLst>
              <a:ext uri="{FF2B5EF4-FFF2-40B4-BE49-F238E27FC236}">
                <a16:creationId xmlns:a16="http://schemas.microsoft.com/office/drawing/2014/main" id="{5C17DBC4-BD3E-F24D-8D76-2F284C008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678" y="3594840"/>
            <a:ext cx="1911898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Verbinder: gewinkelt 31">
            <a:extLst>
              <a:ext uri="{FF2B5EF4-FFF2-40B4-BE49-F238E27FC236}">
                <a16:creationId xmlns:a16="http://schemas.microsoft.com/office/drawing/2014/main" id="{37BC002D-A51B-110F-2325-BC1FF5A572A9}"/>
              </a:ext>
            </a:extLst>
          </p:cNvPr>
          <p:cNvCxnSpPr>
            <a:stCxn id="19" idx="3"/>
            <a:endCxn id="5126" idx="1"/>
          </p:cNvCxnSpPr>
          <p:nvPr/>
        </p:nvCxnSpPr>
        <p:spPr>
          <a:xfrm flipV="1">
            <a:off x="4562144" y="1945101"/>
            <a:ext cx="3037672" cy="1419042"/>
          </a:xfrm>
          <a:prstGeom prst="bentConnector3">
            <a:avLst>
              <a:gd name="adj1" fmla="val 16182"/>
            </a:avLst>
          </a:prstGeom>
          <a:ln w="190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Verbinder: gewinkelt 32">
            <a:extLst>
              <a:ext uri="{FF2B5EF4-FFF2-40B4-BE49-F238E27FC236}">
                <a16:creationId xmlns:a16="http://schemas.microsoft.com/office/drawing/2014/main" id="{04D428E6-7CC8-34B3-CC20-CBB15243AB56}"/>
              </a:ext>
            </a:extLst>
          </p:cNvPr>
          <p:cNvCxnSpPr>
            <a:cxnSpLocks/>
            <a:stCxn id="19" idx="3"/>
            <a:endCxn id="5124" idx="1"/>
          </p:cNvCxnSpPr>
          <p:nvPr/>
        </p:nvCxnSpPr>
        <p:spPr>
          <a:xfrm>
            <a:off x="4562144" y="3364143"/>
            <a:ext cx="3113926" cy="1248058"/>
          </a:xfrm>
          <a:prstGeom prst="bentConnector3">
            <a:avLst>
              <a:gd name="adj1" fmla="val 15922"/>
            </a:avLst>
          </a:prstGeom>
          <a:ln w="190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Verbinder: gewinkelt 35">
            <a:extLst>
              <a:ext uri="{FF2B5EF4-FFF2-40B4-BE49-F238E27FC236}">
                <a16:creationId xmlns:a16="http://schemas.microsoft.com/office/drawing/2014/main" id="{5487FB12-83DB-46A2-B9AC-A62124EBDFDD}"/>
              </a:ext>
            </a:extLst>
          </p:cNvPr>
          <p:cNvCxnSpPr>
            <a:cxnSpLocks/>
            <a:stCxn id="19" idx="3"/>
            <a:endCxn id="5122" idx="1"/>
          </p:cNvCxnSpPr>
          <p:nvPr/>
        </p:nvCxnSpPr>
        <p:spPr>
          <a:xfrm flipV="1">
            <a:off x="4562144" y="2778212"/>
            <a:ext cx="953146" cy="585931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Verbinder: gewinkelt 41">
            <a:extLst>
              <a:ext uri="{FF2B5EF4-FFF2-40B4-BE49-F238E27FC236}">
                <a16:creationId xmlns:a16="http://schemas.microsoft.com/office/drawing/2014/main" id="{E781F7AA-74C2-4C3F-F59E-952BC91AF716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4562144" y="3364143"/>
            <a:ext cx="842311" cy="689977"/>
          </a:xfrm>
          <a:prstGeom prst="bentConnector3">
            <a:avLst>
              <a:gd name="adj1" fmla="val 57916"/>
            </a:avLst>
          </a:prstGeom>
          <a:ln w="190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660768CA-1A6F-5A38-CCDF-8946C08B17BB}"/>
              </a:ext>
            </a:extLst>
          </p:cNvPr>
          <p:cNvGrpSpPr/>
          <p:nvPr/>
        </p:nvGrpSpPr>
        <p:grpSpPr>
          <a:xfrm>
            <a:off x="4773168" y="5117068"/>
            <a:ext cx="2209748" cy="1086179"/>
            <a:chOff x="3904837" y="5117068"/>
            <a:chExt cx="2209748" cy="1086179"/>
          </a:xfrm>
        </p:grpSpPr>
        <p:sp>
          <p:nvSpPr>
            <p:cNvPr id="46" name="Rechteck 45">
              <a:extLst>
                <a:ext uri="{FF2B5EF4-FFF2-40B4-BE49-F238E27FC236}">
                  <a16:creationId xmlns:a16="http://schemas.microsoft.com/office/drawing/2014/main" id="{4579A9AA-4D40-AA3B-D6FC-815742B02D4E}"/>
                </a:ext>
              </a:extLst>
            </p:cNvPr>
            <p:cNvSpPr/>
            <p:nvPr/>
          </p:nvSpPr>
          <p:spPr>
            <a:xfrm>
              <a:off x="4121474" y="5333705"/>
              <a:ext cx="1888398" cy="869542"/>
            </a:xfrm>
            <a:prstGeom prst="rect">
              <a:avLst/>
            </a:prstGeom>
            <a:solidFill>
              <a:srgbClr val="C4C5C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b="1" dirty="0" err="1">
                  <a:solidFill>
                    <a:schemeClr val="tx1"/>
                  </a:solidFill>
                </a:rPr>
                <a:t>ModelicaPyCI</a:t>
              </a:r>
              <a:br>
                <a:rPr lang="de-DE" sz="1600" b="1" dirty="0">
                  <a:solidFill>
                    <a:schemeClr val="tx1"/>
                  </a:solidFill>
                </a:rPr>
              </a:br>
              <a:r>
                <a:rPr lang="de-DE" sz="1600" b="1" dirty="0" err="1">
                  <a:solidFill>
                    <a:schemeClr val="tx1"/>
                  </a:solidFill>
                </a:rPr>
                <a:t>MoCITempGen</a:t>
              </a:r>
              <a:endParaRPr lang="de-DE" sz="1600" b="1" dirty="0">
                <a:solidFill>
                  <a:schemeClr val="tx1"/>
                </a:solidFill>
              </a:endParaRPr>
            </a:p>
          </p:txBody>
        </p:sp>
        <p:pic>
          <p:nvPicPr>
            <p:cNvPr id="47" name="Picture 6" descr="Python icon - Free download on Iconfinder">
              <a:extLst>
                <a:ext uri="{FF2B5EF4-FFF2-40B4-BE49-F238E27FC236}">
                  <a16:creationId xmlns:a16="http://schemas.microsoft.com/office/drawing/2014/main" id="{7E1089DA-0FFF-3FF8-182F-CB104E72DC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837" y="5117068"/>
              <a:ext cx="433274" cy="433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8" descr="Modelica&quot; Icon - Download for free – Iconduck">
              <a:extLst>
                <a:ext uri="{FF2B5EF4-FFF2-40B4-BE49-F238E27FC236}">
                  <a16:creationId xmlns:a16="http://schemas.microsoft.com/office/drawing/2014/main" id="{DBD12928-BE5D-9495-8D9D-692EC8D03A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9975" y="5268129"/>
              <a:ext cx="414610" cy="205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50" name="Verbinder: gewinkelt 49">
            <a:extLst>
              <a:ext uri="{FF2B5EF4-FFF2-40B4-BE49-F238E27FC236}">
                <a16:creationId xmlns:a16="http://schemas.microsoft.com/office/drawing/2014/main" id="{C14A3942-8E94-CA07-AF01-71A8C094C7C3}"/>
              </a:ext>
            </a:extLst>
          </p:cNvPr>
          <p:cNvCxnSpPr>
            <a:cxnSpLocks/>
            <a:stCxn id="5124" idx="2"/>
            <a:endCxn id="46" idx="0"/>
          </p:cNvCxnSpPr>
          <p:nvPr/>
        </p:nvCxnSpPr>
        <p:spPr>
          <a:xfrm rot="5400000">
            <a:off x="6845777" y="4121213"/>
            <a:ext cx="300719" cy="2124264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Verbinder: gewinkelt 52">
            <a:extLst>
              <a:ext uri="{FF2B5EF4-FFF2-40B4-BE49-F238E27FC236}">
                <a16:creationId xmlns:a16="http://schemas.microsoft.com/office/drawing/2014/main" id="{3DCF9BA1-38D6-A741-E02A-EE26FA54214A}"/>
              </a:ext>
            </a:extLst>
          </p:cNvPr>
          <p:cNvCxnSpPr>
            <a:cxnSpLocks/>
            <a:stCxn id="5122" idx="2"/>
            <a:endCxn id="46" idx="0"/>
          </p:cNvCxnSpPr>
          <p:nvPr/>
        </p:nvCxnSpPr>
        <p:spPr>
          <a:xfrm rot="16200000" flipH="1">
            <a:off x="4809653" y="4209353"/>
            <a:ext cx="2192741" cy="55962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0" name="Verbinder: gewinkelt 5129">
            <a:extLst>
              <a:ext uri="{FF2B5EF4-FFF2-40B4-BE49-F238E27FC236}">
                <a16:creationId xmlns:a16="http://schemas.microsoft.com/office/drawing/2014/main" id="{79C74787-C61F-7C0F-5816-29D3378DDB10}"/>
              </a:ext>
            </a:extLst>
          </p:cNvPr>
          <p:cNvCxnSpPr>
            <a:cxnSpLocks/>
            <a:stCxn id="5124" idx="2"/>
            <a:endCxn id="5127" idx="0"/>
          </p:cNvCxnSpPr>
          <p:nvPr/>
        </p:nvCxnSpPr>
        <p:spPr>
          <a:xfrm rot="5400000">
            <a:off x="7907022" y="5177652"/>
            <a:ext cx="295913" cy="6581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44" name="Gruppieren 5143">
            <a:extLst>
              <a:ext uri="{FF2B5EF4-FFF2-40B4-BE49-F238E27FC236}">
                <a16:creationId xmlns:a16="http://schemas.microsoft.com/office/drawing/2014/main" id="{68588169-FB09-A3DB-3CF6-140A1E5B0C31}"/>
              </a:ext>
            </a:extLst>
          </p:cNvPr>
          <p:cNvGrpSpPr/>
          <p:nvPr/>
        </p:nvGrpSpPr>
        <p:grpSpPr>
          <a:xfrm>
            <a:off x="2673746" y="4314691"/>
            <a:ext cx="2019751" cy="1888556"/>
            <a:chOff x="2673746" y="4314691"/>
            <a:chExt cx="2019751" cy="1888556"/>
          </a:xfrm>
        </p:grpSpPr>
        <p:sp>
          <p:nvSpPr>
            <p:cNvPr id="56" name="Rechteck 55">
              <a:extLst>
                <a:ext uri="{FF2B5EF4-FFF2-40B4-BE49-F238E27FC236}">
                  <a16:creationId xmlns:a16="http://schemas.microsoft.com/office/drawing/2014/main" id="{72646B5C-3C4F-27D5-71A8-9ACEC70CAB23}"/>
                </a:ext>
              </a:extLst>
            </p:cNvPr>
            <p:cNvSpPr/>
            <p:nvPr/>
          </p:nvSpPr>
          <p:spPr>
            <a:xfrm>
              <a:off x="2673746" y="5333705"/>
              <a:ext cx="1888398" cy="869542"/>
            </a:xfrm>
            <a:prstGeom prst="rect">
              <a:avLst/>
            </a:prstGeom>
            <a:solidFill>
              <a:srgbClr val="C4C5C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b="1" dirty="0">
                  <a:solidFill>
                    <a:schemeClr val="tx1"/>
                  </a:solidFill>
                </a:rPr>
                <a:t>Blender+</a:t>
              </a:r>
              <a:br>
                <a:rPr lang="de-DE" sz="1600" b="1" dirty="0">
                  <a:solidFill>
                    <a:schemeClr val="tx1"/>
                  </a:solidFill>
                </a:rPr>
              </a:br>
              <a:r>
                <a:rPr lang="de-DE" sz="1600" b="1" dirty="0">
                  <a:solidFill>
                    <a:schemeClr val="tx1"/>
                  </a:solidFill>
                </a:rPr>
                <a:t>Bonsai</a:t>
              </a:r>
            </a:p>
          </p:txBody>
        </p:sp>
        <p:cxnSp>
          <p:nvCxnSpPr>
            <p:cNvPr id="57" name="Verbinder: gewinkelt 56">
              <a:extLst>
                <a:ext uri="{FF2B5EF4-FFF2-40B4-BE49-F238E27FC236}">
                  <a16:creationId xmlns:a16="http://schemas.microsoft.com/office/drawing/2014/main" id="{3A0129DF-F60B-1232-5081-C42BED8AEA48}"/>
                </a:ext>
              </a:extLst>
            </p:cNvPr>
            <p:cNvCxnSpPr>
              <a:cxnSpLocks/>
              <a:stCxn id="19" idx="2"/>
              <a:endCxn id="56" idx="0"/>
            </p:cNvCxnSpPr>
            <p:nvPr/>
          </p:nvCxnSpPr>
          <p:spPr>
            <a:xfrm rot="5400000">
              <a:off x="3105264" y="4821023"/>
              <a:ext cx="1025363" cy="12700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bg1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141" name="Grafik 5140">
              <a:extLst>
                <a:ext uri="{FF2B5EF4-FFF2-40B4-BE49-F238E27FC236}">
                  <a16:creationId xmlns:a16="http://schemas.microsoft.com/office/drawing/2014/main" id="{C4825FDD-B56B-FE1B-25E9-B65896F2A6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246100" y="5171990"/>
              <a:ext cx="447397" cy="447397"/>
            </a:xfrm>
            <a:prstGeom prst="rect">
              <a:avLst/>
            </a:prstGeom>
          </p:spPr>
        </p:pic>
      </p:grpSp>
      <p:grpSp>
        <p:nvGrpSpPr>
          <p:cNvPr id="5145" name="Gruppieren 5144">
            <a:extLst>
              <a:ext uri="{FF2B5EF4-FFF2-40B4-BE49-F238E27FC236}">
                <a16:creationId xmlns:a16="http://schemas.microsoft.com/office/drawing/2014/main" id="{1B2A725D-A5B0-1B61-0232-34858297B672}"/>
              </a:ext>
            </a:extLst>
          </p:cNvPr>
          <p:cNvGrpSpPr/>
          <p:nvPr/>
        </p:nvGrpSpPr>
        <p:grpSpPr>
          <a:xfrm>
            <a:off x="7094840" y="5112262"/>
            <a:ext cx="2143653" cy="1086179"/>
            <a:chOff x="7094840" y="5112262"/>
            <a:chExt cx="2143653" cy="1086179"/>
          </a:xfrm>
        </p:grpSpPr>
        <p:grpSp>
          <p:nvGrpSpPr>
            <p:cNvPr id="5129" name="Gruppieren 5128">
              <a:extLst>
                <a:ext uri="{FF2B5EF4-FFF2-40B4-BE49-F238E27FC236}">
                  <a16:creationId xmlns:a16="http://schemas.microsoft.com/office/drawing/2014/main" id="{AAB36485-814B-37BE-821D-6039A16E4772}"/>
                </a:ext>
              </a:extLst>
            </p:cNvPr>
            <p:cNvGrpSpPr/>
            <p:nvPr/>
          </p:nvGrpSpPr>
          <p:grpSpPr>
            <a:xfrm>
              <a:off x="7094840" y="5112262"/>
              <a:ext cx="2143653" cy="1086179"/>
              <a:chOff x="4425617" y="5269468"/>
              <a:chExt cx="2143653" cy="1086179"/>
            </a:xfrm>
          </p:grpSpPr>
          <p:sp>
            <p:nvSpPr>
              <p:cNvPr id="5127" name="Rechteck 5126">
                <a:extLst>
                  <a:ext uri="{FF2B5EF4-FFF2-40B4-BE49-F238E27FC236}">
                    <a16:creationId xmlns:a16="http://schemas.microsoft.com/office/drawing/2014/main" id="{25896B29-8470-6403-9815-D4C5A3848378}"/>
                  </a:ext>
                </a:extLst>
              </p:cNvPr>
              <p:cNvSpPr/>
              <p:nvPr/>
            </p:nvSpPr>
            <p:spPr>
              <a:xfrm>
                <a:off x="4425617" y="5486105"/>
                <a:ext cx="1913693" cy="869542"/>
              </a:xfrm>
              <a:prstGeom prst="rect">
                <a:avLst/>
              </a:prstGeom>
              <a:solidFill>
                <a:srgbClr val="C4C5C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b="1" dirty="0">
                  <a:solidFill>
                    <a:schemeClr val="tx1"/>
                  </a:solidFill>
                </a:endParaRPr>
              </a:p>
              <a:p>
                <a:pPr algn="ctr"/>
                <a:endParaRPr lang="de-DE" sz="16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de-DE" sz="1600" b="1" dirty="0" err="1">
                    <a:solidFill>
                      <a:schemeClr val="tx1"/>
                    </a:solidFill>
                  </a:rPr>
                  <a:t>EBCpy&amp;VCLibPy</a:t>
                </a:r>
                <a:endParaRPr lang="de-DE" sz="1600" b="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5128" name="Picture 6" descr="Python icon - Free download on Iconfinder">
                <a:extLst>
                  <a:ext uri="{FF2B5EF4-FFF2-40B4-BE49-F238E27FC236}">
                    <a16:creationId xmlns:a16="http://schemas.microsoft.com/office/drawing/2014/main" id="{BB493956-1FDE-F326-44D6-3FEC14DB97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35996" y="5269468"/>
                <a:ext cx="433274" cy="4332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150" name="Picture 6" descr="AixWeather Logo">
              <a:extLst>
                <a:ext uri="{FF2B5EF4-FFF2-40B4-BE49-F238E27FC236}">
                  <a16:creationId xmlns:a16="http://schemas.microsoft.com/office/drawing/2014/main" id="{C44146D2-B5B2-8103-D214-47F12A7EC2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0817" y="5333705"/>
              <a:ext cx="961737" cy="559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48" name="Gruppieren 5147">
            <a:extLst>
              <a:ext uri="{FF2B5EF4-FFF2-40B4-BE49-F238E27FC236}">
                <a16:creationId xmlns:a16="http://schemas.microsoft.com/office/drawing/2014/main" id="{88FC27CE-A861-69AD-BB96-323AAC3E775A}"/>
              </a:ext>
            </a:extLst>
          </p:cNvPr>
          <p:cNvGrpSpPr/>
          <p:nvPr/>
        </p:nvGrpSpPr>
        <p:grpSpPr>
          <a:xfrm>
            <a:off x="5187572" y="3324387"/>
            <a:ext cx="1561642" cy="1169758"/>
            <a:chOff x="5187572" y="3324387"/>
            <a:chExt cx="1561642" cy="1169758"/>
          </a:xfrm>
        </p:grpSpPr>
        <p:pic>
          <p:nvPicPr>
            <p:cNvPr id="5147" name="Grafik 5146" descr="Ein Bild, das Grafiken, Screenshot, Reihe, Grafikdesign enthält.&#10;&#10;Automatisch generierte Beschreibung">
              <a:extLst>
                <a:ext uri="{FF2B5EF4-FFF2-40B4-BE49-F238E27FC236}">
                  <a16:creationId xmlns:a16="http://schemas.microsoft.com/office/drawing/2014/main" id="{BA3387F1-0B23-C098-8934-D326B4ECF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396978" y="3552819"/>
              <a:ext cx="981305" cy="941326"/>
            </a:xfrm>
            <a:prstGeom prst="rect">
              <a:avLst/>
            </a:prstGeom>
          </p:spPr>
        </p:pic>
        <p:grpSp>
          <p:nvGrpSpPr>
            <p:cNvPr id="40" name="Gruppieren 39">
              <a:extLst>
                <a:ext uri="{FF2B5EF4-FFF2-40B4-BE49-F238E27FC236}">
                  <a16:creationId xmlns:a16="http://schemas.microsoft.com/office/drawing/2014/main" id="{A4E670E8-5D8E-F4D5-AB66-4CC868D5F2EA}"/>
                </a:ext>
              </a:extLst>
            </p:cNvPr>
            <p:cNvGrpSpPr/>
            <p:nvPr/>
          </p:nvGrpSpPr>
          <p:grpSpPr>
            <a:xfrm>
              <a:off x="5187572" y="3324387"/>
              <a:ext cx="1561642" cy="634629"/>
              <a:chOff x="5265634" y="4425269"/>
              <a:chExt cx="1561642" cy="634629"/>
            </a:xfrm>
          </p:grpSpPr>
          <p:pic>
            <p:nvPicPr>
              <p:cNvPr id="6148" name="Picture 4" descr="Gurobi Optimization · GitHub">
                <a:extLst>
                  <a:ext uri="{FF2B5EF4-FFF2-40B4-BE49-F238E27FC236}">
                    <a16:creationId xmlns:a16="http://schemas.microsoft.com/office/drawing/2014/main" id="{64428528-7B9F-F47D-8B05-E50FBC9C00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92647" y="4425269"/>
                <a:ext cx="634629" cy="6346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6" descr="Python icon - Free download on Iconfinder">
                <a:extLst>
                  <a:ext uri="{FF2B5EF4-FFF2-40B4-BE49-F238E27FC236}">
                    <a16:creationId xmlns:a16="http://schemas.microsoft.com/office/drawing/2014/main" id="{3551E6E8-B283-98D2-8887-15F164EDB8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5634" y="4465921"/>
                <a:ext cx="564858" cy="5648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03393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Folienmaster EBC | E.ON ERC - Inhaltsfolien">
  <a:themeElements>
    <a:clrScheme name="RWTH E.ON">
      <a:dk1>
        <a:sysClr val="windowText" lastClr="000000"/>
      </a:dk1>
      <a:lt1>
        <a:sysClr val="window" lastClr="FFFFFF"/>
      </a:lt1>
      <a:dk2>
        <a:srgbClr val="DD402D"/>
      </a:dk2>
      <a:lt2>
        <a:srgbClr val="9D9EA0"/>
      </a:lt2>
      <a:accent1>
        <a:srgbClr val="DD402D"/>
      </a:accent1>
      <a:accent2>
        <a:srgbClr val="9D9EA0"/>
      </a:accent2>
      <a:accent3>
        <a:srgbClr val="000000"/>
      </a:accent3>
      <a:accent4>
        <a:srgbClr val="FFFFFF"/>
      </a:accent4>
      <a:accent5>
        <a:srgbClr val="DD402D"/>
      </a:accent5>
      <a:accent6>
        <a:srgbClr val="9D9EA0"/>
      </a:accent6>
      <a:hlink>
        <a:srgbClr val="000000"/>
      </a:hlink>
      <a:folHlink>
        <a:srgbClr val="9D9EA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Vorlage_de_16_9" id="{EF029E65-9904-4530-B87F-B6C0ABA2B7BB}" vid="{26F29CCC-2E78-48D2-AA5D-4E5CB9CBBC8A}"/>
    </a:ext>
  </a:extLst>
</a:theme>
</file>

<file path=ppt/theme/theme2.xml><?xml version="1.0" encoding="utf-8"?>
<a:theme xmlns:a="http://schemas.openxmlformats.org/drawingml/2006/main" name="Folienmaster EBC | E.ON ERC - Titel-/Abschlussfolien">
  <a:themeElements>
    <a:clrScheme name="RWTH E.ON">
      <a:dk1>
        <a:sysClr val="windowText" lastClr="000000"/>
      </a:dk1>
      <a:lt1>
        <a:sysClr val="window" lastClr="FFFFFF"/>
      </a:lt1>
      <a:dk2>
        <a:srgbClr val="DD402D"/>
      </a:dk2>
      <a:lt2>
        <a:srgbClr val="9D9EA0"/>
      </a:lt2>
      <a:accent1>
        <a:srgbClr val="DD402D"/>
      </a:accent1>
      <a:accent2>
        <a:srgbClr val="9D9EA0"/>
      </a:accent2>
      <a:accent3>
        <a:srgbClr val="000000"/>
      </a:accent3>
      <a:accent4>
        <a:srgbClr val="FFFFFF"/>
      </a:accent4>
      <a:accent5>
        <a:srgbClr val="DD402D"/>
      </a:accent5>
      <a:accent6>
        <a:srgbClr val="9D9EA0"/>
      </a:accent6>
      <a:hlink>
        <a:srgbClr val="000000"/>
      </a:hlink>
      <a:folHlink>
        <a:srgbClr val="9D9EA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Vorlage_de_16_9" id="{EF029E65-9904-4530-B87F-B6C0ABA2B7BB}" vid="{49DC58DF-0FB6-4EDC-9B59-A301C90599E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Vorlage_de_16_9</Template>
  <TotalTime>0</TotalTime>
  <Words>1190</Words>
  <Application>Microsoft Office PowerPoint</Application>
  <PresentationFormat>Breitbild</PresentationFormat>
  <Paragraphs>313</Paragraphs>
  <Slides>25</Slides>
  <Notes>11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5" baseType="lpstr">
      <vt:lpstr>Arial</vt:lpstr>
      <vt:lpstr>ArialMT</vt:lpstr>
      <vt:lpstr>Calibri</vt:lpstr>
      <vt:lpstr>Candara</vt:lpstr>
      <vt:lpstr>Symbol</vt:lpstr>
      <vt:lpstr>Utopia</vt:lpstr>
      <vt:lpstr>Wingdings</vt:lpstr>
      <vt:lpstr>Folienmaster EBC | E.ON ERC - Inhaltsfolien</vt:lpstr>
      <vt:lpstr>Folienmaster EBC | E.ON ERC - Titel-/Abschlussfolien</vt:lpstr>
      <vt:lpstr>think-cell Folie</vt:lpstr>
      <vt:lpstr>Open-Source toolchain to support building energy systems from digital planning to optimal operation</vt:lpstr>
      <vt:lpstr>Motivation Integral planning of buildings and their energy systems gets increasingly complex</vt:lpstr>
      <vt:lpstr>Approach for digital, integral planning  of building and energy system using software tools from EBC</vt:lpstr>
      <vt:lpstr>Approach for digital, integral planning  of building and energy system using software tools from EBC</vt:lpstr>
      <vt:lpstr>Workflow of the open-source bim2sim tool</vt:lpstr>
      <vt:lpstr> Automatic generation of simulation models based on IFC-Data provides direct feedback to planners</vt:lpstr>
      <vt:lpstr>Approach for digital, integral planning  of building and energy system using software tools from EBC</vt:lpstr>
      <vt:lpstr>Generation of a building envelope models using open-source software</vt:lpstr>
      <vt:lpstr>Approach for digital, integral planning  of building and energy system using software tools from EBC</vt:lpstr>
      <vt:lpstr>TEASER – Tool for Energy Analysis and Simulation for Efficient Retrofit</vt:lpstr>
      <vt:lpstr>Approach for digital, integral planning  of building and energy system using software tools from EBC</vt:lpstr>
      <vt:lpstr>Parametric Building Simulation using TEASER and AixLib</vt:lpstr>
      <vt:lpstr>Approach for digital, integral planning  of building and energy system using software tools from EBC</vt:lpstr>
      <vt:lpstr>Mathematical optimization of energy system using Python and gurobi</vt:lpstr>
      <vt:lpstr>Approach for digital, integral planning  of building and energy system using software tools from EBC</vt:lpstr>
      <vt:lpstr>Detailed dynamic operation using BESMod,  a Modelica Library for Building Energy System Modules</vt:lpstr>
      <vt:lpstr>Approach for digital, integral planning  of building and energy system using software tools from EBC</vt:lpstr>
      <vt:lpstr>AixWeather provides weather data in all formats required for simulation and optimization</vt:lpstr>
      <vt:lpstr>Approach for digital, integral planning  of building and energy system using software tools from EBC</vt:lpstr>
      <vt:lpstr>Couple operation using software agents and open-source IoT platforms</vt:lpstr>
      <vt:lpstr>Challenges and future work</vt:lpstr>
      <vt:lpstr>PowerPoint-Präsentation</vt:lpstr>
      <vt:lpstr>VCLibPy - Vapor Compression Library in Python</vt:lpstr>
      <vt:lpstr>AixCaliBuHA – Aix Calibration for Building and HVAC Systems</vt:lpstr>
      <vt:lpstr>EBCPy – EBCPython package (=ModelicaSimulationPy)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Fabian Wüllhorst</dc:creator>
  <cp:lastModifiedBy>David Jansen</cp:lastModifiedBy>
  <cp:revision>17</cp:revision>
  <cp:lastPrinted>2015-12-03T17:36:18Z</cp:lastPrinted>
  <dcterms:created xsi:type="dcterms:W3CDTF">2025-02-19T09:21:31Z</dcterms:created>
  <dcterms:modified xsi:type="dcterms:W3CDTF">2025-02-25T13:31:53Z</dcterms:modified>
</cp:coreProperties>
</file>